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3.wav" ContentType="audio/x-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6" r:id="rId5"/>
    <p:sldMasterId id="2147483699" r:id="rId6"/>
    <p:sldMasterId id="2147483711" r:id="rId7"/>
    <p:sldMasterId id="2147483734" r:id="rId8"/>
    <p:sldMasterId id="2147483755" r:id="rId9"/>
    <p:sldMasterId id="2147483778" r:id="rId10"/>
    <p:sldMasterId id="2147483790" r:id="rId11"/>
    <p:sldMasterId id="2147483808" r:id="rId12"/>
    <p:sldMasterId id="2147483820" r:id="rId13"/>
    <p:sldMasterId id="2147483835" r:id="rId14"/>
    <p:sldMasterId id="2147483858" r:id="rId15"/>
    <p:sldMasterId id="2147483879" r:id="rId16"/>
    <p:sldMasterId id="2147483892" r:id="rId17"/>
    <p:sldMasterId id="2147483910" r:id="rId18"/>
    <p:sldMasterId id="2147483931" r:id="rId19"/>
  </p:sldMasterIdLst>
  <p:notesMasterIdLst>
    <p:notesMasterId r:id="rId130"/>
  </p:notesMasterIdLst>
  <p:sldIdLst>
    <p:sldId id="257" r:id="rId20"/>
    <p:sldId id="1106" r:id="rId21"/>
    <p:sldId id="1107" r:id="rId22"/>
    <p:sldId id="349" r:id="rId23"/>
    <p:sldId id="348" r:id="rId24"/>
    <p:sldId id="258" r:id="rId25"/>
    <p:sldId id="259" r:id="rId26"/>
    <p:sldId id="350" r:id="rId27"/>
    <p:sldId id="351" r:id="rId28"/>
    <p:sldId id="352" r:id="rId29"/>
    <p:sldId id="353" r:id="rId30"/>
    <p:sldId id="354" r:id="rId31"/>
    <p:sldId id="355" r:id="rId32"/>
    <p:sldId id="356" r:id="rId33"/>
    <p:sldId id="357" r:id="rId34"/>
    <p:sldId id="821" r:id="rId35"/>
    <p:sldId id="1152" r:id="rId36"/>
    <p:sldId id="283" r:id="rId37"/>
    <p:sldId id="284" r:id="rId38"/>
    <p:sldId id="820" r:id="rId39"/>
    <p:sldId id="285" r:id="rId40"/>
    <p:sldId id="286" r:id="rId41"/>
    <p:sldId id="287" r:id="rId42"/>
    <p:sldId id="293" r:id="rId43"/>
    <p:sldId id="294" r:id="rId44"/>
    <p:sldId id="295" r:id="rId45"/>
    <p:sldId id="359" r:id="rId46"/>
    <p:sldId id="402" r:id="rId47"/>
    <p:sldId id="360" r:id="rId48"/>
    <p:sldId id="361" r:id="rId49"/>
    <p:sldId id="362" r:id="rId50"/>
    <p:sldId id="363" r:id="rId51"/>
    <p:sldId id="364" r:id="rId52"/>
    <p:sldId id="365" r:id="rId53"/>
    <p:sldId id="366" r:id="rId54"/>
    <p:sldId id="367" r:id="rId55"/>
    <p:sldId id="368" r:id="rId56"/>
    <p:sldId id="369" r:id="rId57"/>
    <p:sldId id="403" r:id="rId58"/>
    <p:sldId id="372" r:id="rId59"/>
    <p:sldId id="375" r:id="rId60"/>
    <p:sldId id="379" r:id="rId61"/>
    <p:sldId id="371" r:id="rId62"/>
    <p:sldId id="1526" r:id="rId63"/>
    <p:sldId id="1002" r:id="rId64"/>
    <p:sldId id="1661" r:id="rId65"/>
    <p:sldId id="1004" r:id="rId66"/>
    <p:sldId id="608" r:id="rId67"/>
    <p:sldId id="1644" r:id="rId68"/>
    <p:sldId id="370" r:id="rId69"/>
    <p:sldId id="380" r:id="rId70"/>
    <p:sldId id="381" r:id="rId71"/>
    <p:sldId id="382" r:id="rId72"/>
    <p:sldId id="383" r:id="rId73"/>
    <p:sldId id="1649" r:id="rId74"/>
    <p:sldId id="1650" r:id="rId75"/>
    <p:sldId id="1539" r:id="rId76"/>
    <p:sldId id="1310" r:id="rId77"/>
    <p:sldId id="1182" r:id="rId78"/>
    <p:sldId id="1192" r:id="rId79"/>
    <p:sldId id="1183" r:id="rId80"/>
    <p:sldId id="1191" r:id="rId81"/>
    <p:sldId id="300" r:id="rId82"/>
    <p:sldId id="298" r:id="rId83"/>
    <p:sldId id="303" r:id="rId84"/>
    <p:sldId id="299" r:id="rId85"/>
    <p:sldId id="301" r:id="rId86"/>
    <p:sldId id="1530" r:id="rId87"/>
    <p:sldId id="1533" r:id="rId88"/>
    <p:sldId id="1535" r:id="rId89"/>
    <p:sldId id="1536" r:id="rId90"/>
    <p:sldId id="1537" r:id="rId91"/>
    <p:sldId id="1538" r:id="rId92"/>
    <p:sldId id="596" r:id="rId93"/>
    <p:sldId id="1251" r:id="rId94"/>
    <p:sldId id="1356" r:id="rId95"/>
    <p:sldId id="612" r:id="rId96"/>
    <p:sldId id="1359" r:id="rId97"/>
    <p:sldId id="405" r:id="rId98"/>
    <p:sldId id="384" r:id="rId99"/>
    <p:sldId id="315" r:id="rId100"/>
    <p:sldId id="385" r:id="rId101"/>
    <p:sldId id="386" r:id="rId102"/>
    <p:sldId id="387" r:id="rId103"/>
    <p:sldId id="388" r:id="rId104"/>
    <p:sldId id="1540" r:id="rId105"/>
    <p:sldId id="1460" r:id="rId106"/>
    <p:sldId id="1517" r:id="rId107"/>
    <p:sldId id="1518" r:id="rId108"/>
    <p:sldId id="374" r:id="rId109"/>
    <p:sldId id="1522" r:id="rId110"/>
    <p:sldId id="1468" r:id="rId111"/>
    <p:sldId id="376" r:id="rId112"/>
    <p:sldId id="390" r:id="rId113"/>
    <p:sldId id="377" r:id="rId114"/>
    <p:sldId id="378" r:id="rId115"/>
    <p:sldId id="389" r:id="rId116"/>
    <p:sldId id="391" r:id="rId117"/>
    <p:sldId id="1662" r:id="rId118"/>
    <p:sldId id="392" r:id="rId119"/>
    <p:sldId id="373" r:id="rId120"/>
    <p:sldId id="393" r:id="rId121"/>
    <p:sldId id="394" r:id="rId122"/>
    <p:sldId id="395" r:id="rId123"/>
    <p:sldId id="396" r:id="rId124"/>
    <p:sldId id="397" r:id="rId125"/>
    <p:sldId id="399" r:id="rId126"/>
    <p:sldId id="400" r:id="rId127"/>
    <p:sldId id="398" r:id="rId128"/>
    <p:sldId id="401"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58" y="78"/>
      </p:cViewPr>
      <p:guideLst/>
    </p:cSldViewPr>
  </p:slideViewPr>
  <p:outlineViewPr>
    <p:cViewPr>
      <p:scale>
        <a:sx n="33" d="100"/>
        <a:sy n="33" d="100"/>
      </p:scale>
      <p:origin x="0" y="-20970"/>
    </p:cViewPr>
    <p:sldLst>
      <p:sld r:id="rId1" collapse="1"/>
    </p:sldLst>
  </p:outlineViewPr>
  <p:notesTextViewPr>
    <p:cViewPr>
      <p:scale>
        <a:sx n="1" d="1"/>
        <a:sy n="1" d="1"/>
      </p:scale>
      <p:origin x="0" y="0"/>
    </p:cViewPr>
  </p:notesTextViewPr>
  <p:sorterViewPr>
    <p:cViewPr varScale="1">
      <p:scale>
        <a:sx n="100" d="100"/>
        <a:sy n="100" d="100"/>
      </p:scale>
      <p:origin x="0" y="-245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theme" Target="theme/theme1.xml"/><Relationship Id="rId16" Type="http://schemas.openxmlformats.org/officeDocument/2006/relationships/slideMaster" Target="slideMasters/slideMaster13.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slide" Target="slides/slide7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slide" Target="slides/slide99.xml"/><Relationship Id="rId126" Type="http://schemas.openxmlformats.org/officeDocument/2006/relationships/slide" Target="slides/slide107.xml"/><Relationship Id="rId13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presProps" Target="pres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s>
</file>

<file path=ppt/_rels/viewProps.xml.rels><?xml version="1.0" encoding="UTF-8" standalone="yes"?>
<Relationships xmlns="http://schemas.openxmlformats.org/package/2006/relationships"><Relationship Id="rId1" Type="http://schemas.openxmlformats.org/officeDocument/2006/relationships/slide" Target="slides/slide6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5FC34D3A-C8D4-483C-8695-507470E74D50}">
      <dgm:prSet/>
      <dgm:spPr/>
      <dgm:t>
        <a:bodyPr/>
        <a:lstStyle/>
        <a:p>
          <a:r>
            <a:rPr lang="en-US" dirty="0"/>
            <a:t>Papacy</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b="1" dirty="0"/>
            <a:t>Monarchical Episcopacy</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Sacraments</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b="1" dirty="0"/>
            <a:t>Five Worship Activities</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Denominations</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b="1" dirty="0"/>
            <a:t>Theological Debates</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2">
              <a:hueOff val="-6439200"/>
              <a:satOff val="866"/>
              <a:lumOff val="981"/>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2">
              <a:hueOff val="-12878401"/>
              <a:satOff val="1732"/>
              <a:lumOff val="1962"/>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Papacy</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Monarchical Episcopacy</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2">
            <a:hueOff val="-6439200"/>
            <a:satOff val="866"/>
            <a:lumOff val="981"/>
            <a:alphaOff val="0"/>
          </a:schemeClr>
        </a:solidFill>
        <a:ln w="12700" cap="flat" cmpd="sng" algn="ctr">
          <a:solidFill>
            <a:schemeClr val="accent2">
              <a:hueOff val="-6439200"/>
              <a:satOff val="866"/>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Sacraments</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Five Worship Activities</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2">
              <a:hueOff val="-6439200"/>
              <a:satOff val="866"/>
              <a:lumOff val="981"/>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2">
            <a:hueOff val="-6439200"/>
            <a:satOff val="866"/>
            <a:lumOff val="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2">
            <a:hueOff val="-12878401"/>
            <a:satOff val="1732"/>
            <a:lumOff val="1962"/>
            <a:alphaOff val="0"/>
          </a:schemeClr>
        </a:solid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Denominations</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Theological Debates</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2">
              <a:hueOff val="-12878401"/>
              <a:satOff val="1732"/>
              <a:lumOff val="1962"/>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2">
            <a:hueOff val="-12878401"/>
            <a:satOff val="1732"/>
            <a:lumOff val="19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35BF6-EC7D-4E1F-83B4-95B627D38642}" type="datetimeFigureOut">
              <a:rPr lang="en-US" smtClean="0"/>
              <a:t>6/20/2020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74629-5BD4-4A90-A1E7-8158700C986C}" type="slidenum">
              <a:rPr lang="en-US" smtClean="0"/>
              <a:t>‹#›</a:t>
            </a:fld>
            <a:endParaRPr lang="en-US"/>
          </a:p>
        </p:txBody>
      </p:sp>
    </p:spTree>
    <p:extLst>
      <p:ext uri="{BB962C8B-B14F-4D97-AF65-F5344CB8AC3E}">
        <p14:creationId xmlns:p14="http://schemas.microsoft.com/office/powerpoint/2010/main" val="2230327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t>Lesson 1: Man, An Intelligent Being</a:t>
            </a:r>
          </a:p>
        </p:txBody>
      </p:sp>
      <p:sp>
        <p:nvSpPr>
          <p:cNvPr id="5" name="Rectangle 6"/>
          <p:cNvSpPr>
            <a:spLocks noGrp="1" noChangeArrowheads="1"/>
          </p:cNvSpPr>
          <p:nvPr>
            <p:ph type="ftr" sz="quarter" idx="4"/>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t>History and Geography of the Bible</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56667B-1BD3-49FC-ACFF-539D0A786DB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784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2E113-0E9E-40C4-BB8F-10002A53ED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7634" name="Rectangle 2"/>
          <p:cNvSpPr>
            <a:spLocks noGrp="1" noRot="1" noChangeAspect="1" noChangeArrowheads="1" noTextEdit="1"/>
          </p:cNvSpPr>
          <p:nvPr>
            <p:ph type="sldImg"/>
          </p:nvPr>
        </p:nvSpPr>
        <p:spPr>
          <a:ln/>
        </p:spPr>
      </p:sp>
      <p:sp>
        <p:nvSpPr>
          <p:cNvPr id="531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C0D41-648F-454D-ACBC-A8050C90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820335-D213-4BAB-A894-A3C0FE0874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2834" name="Rectangle 1026"/>
          <p:cNvSpPr>
            <a:spLocks noGrp="1" noRot="1" noChangeAspect="1" noChangeArrowheads="1" noTextEdit="1"/>
          </p:cNvSpPr>
          <p:nvPr>
            <p:ph type="sldImg"/>
          </p:nvPr>
        </p:nvSpPr>
        <p:spPr>
          <a:xfrm>
            <a:off x="325438" y="698500"/>
            <a:ext cx="6208712" cy="3492500"/>
          </a:xfrm>
          <a:ln/>
        </p:spPr>
      </p:sp>
      <p:sp>
        <p:nvSpPr>
          <p:cNvPr id="1272835" name="Rectangle 1027"/>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57210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15E48-B304-4A32-B604-9F2BD367FF8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3778" name="Rectangle 2"/>
          <p:cNvSpPr>
            <a:spLocks noGrp="1" noRot="1" noChangeAspect="1" noChangeArrowheads="1" noTextEdit="1"/>
          </p:cNvSpPr>
          <p:nvPr>
            <p:ph type="sldImg"/>
          </p:nvPr>
        </p:nvSpPr>
        <p:spPr>
          <a:ln/>
        </p:spPr>
      </p:sp>
      <p:sp>
        <p:nvSpPr>
          <p:cNvPr id="532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A3436-8A85-4CE3-BFB6-4B34D8F049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5826" name="Rectangle 2"/>
          <p:cNvSpPr>
            <a:spLocks noGrp="1" noRot="1" noChangeAspect="1" noChangeArrowheads="1" noTextEdit="1"/>
          </p:cNvSpPr>
          <p:nvPr>
            <p:ph type="sldImg"/>
          </p:nvPr>
        </p:nvSpPr>
        <p:spPr>
          <a:ln/>
        </p:spPr>
      </p:sp>
      <p:sp>
        <p:nvSpPr>
          <p:cNvPr id="532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D4976-BBD7-4013-A141-45E66F59EC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9922" name="Rectangle 2"/>
          <p:cNvSpPr>
            <a:spLocks noGrp="1" noRot="1" noChangeAspect="1" noChangeArrowheads="1" noTextEdit="1"/>
          </p:cNvSpPr>
          <p:nvPr>
            <p:ph type="sldImg"/>
          </p:nvPr>
        </p:nvSpPr>
        <p:spPr>
          <a:ln/>
        </p:spPr>
      </p:sp>
      <p:sp>
        <p:nvSpPr>
          <p:cNvPr id="532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2F186-4B5A-4DD8-AEE5-A2C67C1446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7874" name="Rectangle 2"/>
          <p:cNvSpPr>
            <a:spLocks noGrp="1" noRot="1" noChangeAspect="1" noChangeArrowheads="1" noTextEdit="1"/>
          </p:cNvSpPr>
          <p:nvPr>
            <p:ph type="sldImg"/>
          </p:nvPr>
        </p:nvSpPr>
        <p:spPr>
          <a:xfrm>
            <a:off x="1101725" y="685761"/>
            <a:ext cx="4656138" cy="3428805"/>
          </a:xfrm>
          <a:ln/>
        </p:spPr>
      </p:sp>
      <p:sp>
        <p:nvSpPr>
          <p:cNvPr id="5327875"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C0D41-648F-454D-ACBC-A8050C90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C0D41-648F-454D-ACBC-A8050C90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29E1C-EBA8-4923-AF22-2CCEB54CF3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98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666E7-6848-4AC1-BC54-063E582970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40514" name="Rectangle 2"/>
          <p:cNvSpPr>
            <a:spLocks noGrp="1" noRot="1" noChangeAspect="1" noChangeArrowheads="1" noTextEdit="1"/>
          </p:cNvSpPr>
          <p:nvPr>
            <p:ph type="sldImg"/>
          </p:nvPr>
        </p:nvSpPr>
        <p:spPr>
          <a:ln/>
        </p:spPr>
      </p:sp>
      <p:sp>
        <p:nvSpPr>
          <p:cNvPr id="5440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9189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BBCBD-AA28-441F-9ACA-003FDAFC488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48674" name="Rectangle 2"/>
          <p:cNvSpPr>
            <a:spLocks noGrp="1" noRot="1" noChangeAspect="1" noChangeArrowheads="1" noTextEdit="1"/>
          </p:cNvSpPr>
          <p:nvPr>
            <p:ph type="sldImg"/>
          </p:nvPr>
        </p:nvSpPr>
        <p:spPr>
          <a:xfrm>
            <a:off x="1101725" y="685761"/>
            <a:ext cx="4656138" cy="3428805"/>
          </a:xfrm>
          <a:ln/>
        </p:spPr>
      </p:sp>
      <p:sp>
        <p:nvSpPr>
          <p:cNvPr id="514867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807100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F53184-A658-48F4-A622-7CA8884384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13858" name="Rectangle 2"/>
          <p:cNvSpPr>
            <a:spLocks noGrp="1" noRot="1" noChangeAspect="1" noChangeArrowheads="1" noTextEdit="1"/>
          </p:cNvSpPr>
          <p:nvPr>
            <p:ph type="sldImg"/>
          </p:nvPr>
        </p:nvSpPr>
        <p:spPr>
          <a:xfrm>
            <a:off x="382588" y="685800"/>
            <a:ext cx="6094412" cy="3429000"/>
          </a:xfrm>
          <a:ln/>
        </p:spPr>
      </p:sp>
      <p:sp>
        <p:nvSpPr>
          <p:cNvPr id="511385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07528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46849-B5D1-4E1A-9DEC-681A737E46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62690" name="Rectangle 2"/>
          <p:cNvSpPr>
            <a:spLocks noGrp="1" noRot="1" noChangeAspect="1" noChangeArrowheads="1" noTextEdit="1"/>
          </p:cNvSpPr>
          <p:nvPr>
            <p:ph type="sldImg"/>
          </p:nvPr>
        </p:nvSpPr>
        <p:spPr>
          <a:xfrm>
            <a:off x="1101725" y="685761"/>
            <a:ext cx="4656138" cy="3428805"/>
          </a:xfrm>
          <a:ln/>
        </p:spPr>
      </p:sp>
      <p:sp>
        <p:nvSpPr>
          <p:cNvPr id="536269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61540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975D9-1459-4DDE-87EB-9A74201C8B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7522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1878A-B218-4DC6-A0A0-943D1E3CFD4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15906" name="Rectangle 2"/>
          <p:cNvSpPr>
            <a:spLocks noGrp="1" noRot="1" noChangeAspect="1" noChangeArrowheads="1" noTextEdit="1"/>
          </p:cNvSpPr>
          <p:nvPr>
            <p:ph type="sldImg"/>
          </p:nvPr>
        </p:nvSpPr>
        <p:spPr>
          <a:xfrm>
            <a:off x="382588" y="685800"/>
            <a:ext cx="6094412" cy="3429000"/>
          </a:xfrm>
          <a:ln/>
        </p:spPr>
      </p:sp>
      <p:sp>
        <p:nvSpPr>
          <p:cNvPr id="511590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741655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F4448-17DF-4235-902B-0D0270B3F4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11810" name="Rectangle 2"/>
          <p:cNvSpPr>
            <a:spLocks noGrp="1" noRot="1" noChangeAspect="1" noChangeArrowheads="1" noTextEdit="1"/>
          </p:cNvSpPr>
          <p:nvPr>
            <p:ph type="sldImg"/>
          </p:nvPr>
        </p:nvSpPr>
        <p:spPr>
          <a:xfrm>
            <a:off x="382588" y="685800"/>
            <a:ext cx="6094412" cy="3429000"/>
          </a:xfrm>
          <a:ln/>
        </p:spPr>
      </p:sp>
      <p:sp>
        <p:nvSpPr>
          <p:cNvPr id="511181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194371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32808-071A-4DF2-8B94-92EE0E414A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0002" name="Rectangle 2"/>
          <p:cNvSpPr>
            <a:spLocks noGrp="1" noRot="1" noChangeAspect="1" noChangeArrowheads="1" noTextEdit="1"/>
          </p:cNvSpPr>
          <p:nvPr>
            <p:ph type="sldImg"/>
          </p:nvPr>
        </p:nvSpPr>
        <p:spPr>
          <a:ln/>
        </p:spPr>
      </p:sp>
      <p:sp>
        <p:nvSpPr>
          <p:cNvPr id="5120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286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802F9-6045-4E63-83AD-6C3A7D01A4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18978" name="Rectangle 2"/>
          <p:cNvSpPr>
            <a:spLocks noGrp="1" noRot="1" noChangeAspect="1" noChangeArrowheads="1" noTextEdit="1"/>
          </p:cNvSpPr>
          <p:nvPr>
            <p:ph type="sldImg"/>
          </p:nvPr>
        </p:nvSpPr>
        <p:spPr>
          <a:xfrm>
            <a:off x="1101725" y="685761"/>
            <a:ext cx="4656138" cy="3428805"/>
          </a:xfrm>
          <a:ln/>
        </p:spPr>
      </p:sp>
      <p:sp>
        <p:nvSpPr>
          <p:cNvPr id="511897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230168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BBDD14-26C3-413C-B7B9-314CE12A8F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2050" name="Rectangle 2"/>
          <p:cNvSpPr>
            <a:spLocks noGrp="1" noRot="1" noChangeAspect="1" noChangeArrowheads="1" noTextEdit="1"/>
          </p:cNvSpPr>
          <p:nvPr>
            <p:ph type="sldImg"/>
          </p:nvPr>
        </p:nvSpPr>
        <p:spPr>
          <a:xfrm>
            <a:off x="382588" y="685800"/>
            <a:ext cx="6094412" cy="3429000"/>
          </a:xfrm>
          <a:ln/>
        </p:spPr>
      </p:sp>
      <p:sp>
        <p:nvSpPr>
          <p:cNvPr id="512205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139942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4C544-AE85-454E-89DF-886D015D07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38018" name="Rectangle 2"/>
          <p:cNvSpPr>
            <a:spLocks noGrp="1" noRot="1" noChangeAspect="1" noChangeArrowheads="1" noTextEdit="1"/>
          </p:cNvSpPr>
          <p:nvPr>
            <p:ph type="sldImg"/>
          </p:nvPr>
        </p:nvSpPr>
        <p:spPr>
          <a:xfrm>
            <a:off x="1143000" y="685800"/>
            <a:ext cx="4573588" cy="3429000"/>
          </a:xfrm>
          <a:ln/>
        </p:spPr>
      </p:sp>
      <p:sp>
        <p:nvSpPr>
          <p:cNvPr id="123801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86698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FF7C6D-D60C-4EF2-A1D0-22FF10832CC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80450" name="Rectangle 2"/>
          <p:cNvSpPr>
            <a:spLocks noGrp="1" noRot="1" noChangeAspect="1" noChangeArrowheads="1" noTextEdit="1"/>
          </p:cNvSpPr>
          <p:nvPr>
            <p:ph type="sldImg"/>
          </p:nvPr>
        </p:nvSpPr>
        <p:spPr>
          <a:ln/>
        </p:spPr>
      </p:sp>
      <p:sp>
        <p:nvSpPr>
          <p:cNvPr id="5480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646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55193-7AF4-4CC9-95DF-3B9B726DB5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40066" name="Rectangle 2"/>
          <p:cNvSpPr>
            <a:spLocks noGrp="1" noRot="1" noChangeAspect="1" noChangeArrowheads="1" noTextEdit="1"/>
          </p:cNvSpPr>
          <p:nvPr>
            <p:ph type="sldImg"/>
          </p:nvPr>
        </p:nvSpPr>
        <p:spPr>
          <a:xfrm>
            <a:off x="1143000" y="685800"/>
            <a:ext cx="4573588" cy="3429000"/>
          </a:xfrm>
          <a:ln/>
        </p:spPr>
      </p:sp>
      <p:sp>
        <p:nvSpPr>
          <p:cNvPr id="12400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821645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6878C-2237-4D79-B9A1-EAED22D11B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35970" name="Rectangle 2"/>
          <p:cNvSpPr>
            <a:spLocks noGrp="1" noRot="1" noChangeAspect="1" noChangeArrowheads="1" noTextEdit="1"/>
          </p:cNvSpPr>
          <p:nvPr>
            <p:ph type="sldImg"/>
          </p:nvPr>
        </p:nvSpPr>
        <p:spPr>
          <a:xfrm>
            <a:off x="382588" y="685800"/>
            <a:ext cx="6094412" cy="3429000"/>
          </a:xfrm>
          <a:ln/>
        </p:spPr>
      </p:sp>
      <p:sp>
        <p:nvSpPr>
          <p:cNvPr id="123597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545518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82C25-CAA2-428A-97CA-E2455456A4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01090" name="Rectangle 2"/>
          <p:cNvSpPr>
            <a:spLocks noGrp="1" noRot="1" noChangeAspect="1" noChangeArrowheads="1" noTextEdit="1"/>
          </p:cNvSpPr>
          <p:nvPr>
            <p:ph type="sldImg"/>
          </p:nvPr>
        </p:nvSpPr>
        <p:spPr>
          <a:xfrm>
            <a:off x="382588" y="685800"/>
            <a:ext cx="6094412" cy="3429000"/>
          </a:xfrm>
          <a:ln/>
        </p:spPr>
      </p:sp>
      <p:sp>
        <p:nvSpPr>
          <p:cNvPr id="3801091"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2437108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DEE02F-AA5C-4323-A032-73546A003C2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465346" name="Rectangle 2"/>
          <p:cNvSpPr>
            <a:spLocks noGrp="1" noRot="1" noChangeAspect="1" noChangeArrowheads="1" noTextEdit="1"/>
          </p:cNvSpPr>
          <p:nvPr>
            <p:ph type="sldImg"/>
          </p:nvPr>
        </p:nvSpPr>
        <p:spPr>
          <a:ln/>
        </p:spPr>
      </p:sp>
      <p:sp>
        <p:nvSpPr>
          <p:cNvPr id="1465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7317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81C8E7-EB27-4F53-8FF0-9362535717C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92162" name="Rectangle 2"/>
          <p:cNvSpPr>
            <a:spLocks noGrp="1" noRot="1" noChangeAspect="1" noChangeArrowheads="1" noTextEdit="1"/>
          </p:cNvSpPr>
          <p:nvPr>
            <p:ph type="sldImg"/>
          </p:nvPr>
        </p:nvSpPr>
        <p:spPr>
          <a:ln/>
        </p:spPr>
      </p:sp>
      <p:sp>
        <p:nvSpPr>
          <p:cNvPr id="32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80917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9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70390-E5DB-412B-8AAE-B77D4BF08FE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30915" name="Rectangle 2"/>
          <p:cNvSpPr>
            <a:spLocks noGrp="1" noRot="1" noChangeAspect="1" noChangeArrowheads="1" noTextEdit="1"/>
          </p:cNvSpPr>
          <p:nvPr>
            <p:ph type="sldImg"/>
          </p:nvPr>
        </p:nvSpPr>
        <p:spPr>
          <a:ln/>
        </p:spPr>
      </p:sp>
      <p:sp>
        <p:nvSpPr>
          <p:cNvPr id="1830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63362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81C8E7-EB27-4F53-8FF0-9362535717C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92162" name="Rectangle 2"/>
          <p:cNvSpPr>
            <a:spLocks noGrp="1" noRot="1" noChangeAspect="1" noChangeArrowheads="1" noTextEdit="1"/>
          </p:cNvSpPr>
          <p:nvPr>
            <p:ph type="sldImg"/>
          </p:nvPr>
        </p:nvSpPr>
        <p:spPr>
          <a:ln/>
        </p:spPr>
      </p:sp>
      <p:sp>
        <p:nvSpPr>
          <p:cNvPr id="32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690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8E1B2-9691-418B-98BA-C7AC095A66B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1266" name="Rectangle 2"/>
          <p:cNvSpPr>
            <a:spLocks noGrp="1" noRot="1" noChangeAspect="1" noChangeArrowheads="1" noTextEdit="1"/>
          </p:cNvSpPr>
          <p:nvPr>
            <p:ph type="sldImg"/>
          </p:nvPr>
        </p:nvSpPr>
        <p:spPr>
          <a:ln/>
        </p:spPr>
      </p:sp>
      <p:sp>
        <p:nvSpPr>
          <p:cNvPr id="5131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98154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5FA59B-3CE9-46E8-A05B-A6D40BC96D8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89922" name="Rectangle 2"/>
          <p:cNvSpPr>
            <a:spLocks noGrp="1" noRot="1" noChangeAspect="1" noChangeArrowheads="1" noTextEdit="1"/>
          </p:cNvSpPr>
          <p:nvPr>
            <p:ph type="sldImg"/>
          </p:nvPr>
        </p:nvSpPr>
        <p:spPr>
          <a:ln/>
        </p:spPr>
      </p:sp>
      <p:sp>
        <p:nvSpPr>
          <p:cNvPr id="468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7191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B4337-3219-419C-A8CE-A337B96979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3221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131E9-EC4C-4347-BBA2-029B16763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85826" name="Rectangle 2"/>
          <p:cNvSpPr>
            <a:spLocks noGrp="1" noRot="1" noChangeAspect="1" noChangeArrowheads="1" noTextEdit="1"/>
          </p:cNvSpPr>
          <p:nvPr>
            <p:ph type="sldImg"/>
          </p:nvPr>
        </p:nvSpPr>
        <p:spPr>
          <a:ln/>
        </p:spPr>
      </p:sp>
      <p:sp>
        <p:nvSpPr>
          <p:cNvPr id="4685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6878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FD03D-8491-454F-8838-BE618D6D9DD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687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6C3BA-2F1B-4C32-BB8D-75BBA1DBA24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7170" name="Rectangle 2"/>
          <p:cNvSpPr>
            <a:spLocks noGrp="1" noRot="1" noChangeAspect="1" noChangeArrowheads="1" noTextEdit="1"/>
          </p:cNvSpPr>
          <p:nvPr>
            <p:ph type="sldImg"/>
          </p:nvPr>
        </p:nvSpPr>
        <p:spPr>
          <a:ln/>
        </p:spPr>
      </p:sp>
      <p:sp>
        <p:nvSpPr>
          <p:cNvPr id="512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7257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9DB60-466F-4A9F-BFED-18EBE52878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32962" name="Rectangle 2"/>
          <p:cNvSpPr>
            <a:spLocks noGrp="1" noRot="1" noChangeAspect="1" noChangeArrowheads="1" noTextEdit="1"/>
          </p:cNvSpPr>
          <p:nvPr>
            <p:ph type="sldImg"/>
          </p:nvPr>
        </p:nvSpPr>
        <p:spPr>
          <a:xfrm>
            <a:off x="382588" y="685800"/>
            <a:ext cx="6094412" cy="3429000"/>
          </a:xfrm>
          <a:ln/>
        </p:spPr>
      </p:sp>
      <p:sp>
        <p:nvSpPr>
          <p:cNvPr id="5032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355423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257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6672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67180-700F-4841-8333-36B363FB79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6946" name="Rectangle 2"/>
          <p:cNvSpPr>
            <a:spLocks noGrp="1" noRot="1" noChangeAspect="1" noChangeArrowheads="1" noTextEdit="1"/>
          </p:cNvSpPr>
          <p:nvPr>
            <p:ph type="sldImg"/>
          </p:nvPr>
        </p:nvSpPr>
        <p:spPr>
          <a:xfrm>
            <a:off x="382588" y="685800"/>
            <a:ext cx="6094412" cy="3429000"/>
          </a:xfrm>
          <a:ln/>
        </p:spPr>
      </p:sp>
      <p:sp>
        <p:nvSpPr>
          <p:cNvPr id="46694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56670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4113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3127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6611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606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4D38B6-D245-44DB-90CC-0A16531E862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88898" name="Rectangle 2"/>
          <p:cNvSpPr>
            <a:spLocks noGrp="1" noRot="1" noChangeAspect="1" noChangeArrowheads="1" noTextEdit="1"/>
          </p:cNvSpPr>
          <p:nvPr>
            <p:ph type="sldImg"/>
          </p:nvPr>
        </p:nvSpPr>
        <p:spPr>
          <a:ln/>
        </p:spPr>
      </p:sp>
      <p:sp>
        <p:nvSpPr>
          <p:cNvPr id="468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4666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E79FF-B095-4024-8482-E0118C59654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99458" name="Rectangle 2"/>
          <p:cNvSpPr>
            <a:spLocks noGrp="1" noRot="1" noChangeAspect="1" noChangeArrowheads="1" noTextEdit="1"/>
          </p:cNvSpPr>
          <p:nvPr>
            <p:ph type="sldImg"/>
          </p:nvPr>
        </p:nvSpPr>
        <p:spPr>
          <a:xfrm>
            <a:off x="382588" y="685800"/>
            <a:ext cx="6094412" cy="3429000"/>
          </a:xfrm>
          <a:ln/>
        </p:spPr>
      </p:sp>
      <p:sp>
        <p:nvSpPr>
          <p:cNvPr id="1299459"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0077C-329C-4702-85C2-AF669F2DA7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E47FA-59FC-49BD-BDCF-9C38FAA86F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01506" name="Rectangle 2"/>
          <p:cNvSpPr>
            <a:spLocks noGrp="1" noRot="1" noChangeAspect="1" noChangeArrowheads="1" noTextEdit="1"/>
          </p:cNvSpPr>
          <p:nvPr>
            <p:ph type="sldImg"/>
          </p:nvPr>
        </p:nvSpPr>
        <p:spPr>
          <a:xfrm>
            <a:off x="382588" y="685800"/>
            <a:ext cx="6094412" cy="3429000"/>
          </a:xfrm>
          <a:ln/>
        </p:spPr>
      </p:sp>
      <p:sp>
        <p:nvSpPr>
          <p:cNvPr id="1301507"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7C3967-E24D-47CF-B078-34128E86AF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45666" name="Rectangle 2"/>
          <p:cNvSpPr>
            <a:spLocks noGrp="1" noRot="1" noChangeAspect="1" noChangeArrowheads="1" noTextEdit="1"/>
          </p:cNvSpPr>
          <p:nvPr>
            <p:ph type="sldImg"/>
          </p:nvPr>
        </p:nvSpPr>
        <p:spPr>
          <a:xfrm>
            <a:off x="1101725" y="685761"/>
            <a:ext cx="4656138" cy="3428805"/>
          </a:xfrm>
          <a:ln/>
        </p:spPr>
      </p:sp>
      <p:sp>
        <p:nvSpPr>
          <p:cNvPr id="2545667"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8EFE9-43BC-48CE-99BE-CC1F02611E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47714" name="Rectangle 2"/>
          <p:cNvSpPr>
            <a:spLocks noGrp="1" noRot="1" noChangeAspect="1" noChangeArrowheads="1" noTextEdit="1"/>
          </p:cNvSpPr>
          <p:nvPr>
            <p:ph type="sldImg"/>
          </p:nvPr>
        </p:nvSpPr>
        <p:spPr>
          <a:xfrm>
            <a:off x="382588" y="685800"/>
            <a:ext cx="6094412" cy="3429000"/>
          </a:xfrm>
          <a:ln/>
        </p:spPr>
      </p:sp>
      <p:sp>
        <p:nvSpPr>
          <p:cNvPr id="2547715"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8A006E-E5E2-4E62-B52E-3FCDF4FE76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8482" name="Rectangle 2"/>
          <p:cNvSpPr>
            <a:spLocks noGrp="1" noRot="1" noChangeAspect="1" noChangeArrowheads="1" noTextEdit="1"/>
          </p:cNvSpPr>
          <p:nvPr>
            <p:ph type="sldImg"/>
          </p:nvPr>
        </p:nvSpPr>
        <p:spPr>
          <a:ln/>
        </p:spPr>
      </p:sp>
      <p:sp>
        <p:nvSpPr>
          <p:cNvPr id="3988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75643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257A7D-16B8-4775-9EC4-A0A0F79638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3122" name="Rectangle 2"/>
          <p:cNvSpPr>
            <a:spLocks noGrp="1" noRot="1" noChangeAspect="1" noChangeArrowheads="1" noTextEdit="1"/>
          </p:cNvSpPr>
          <p:nvPr>
            <p:ph type="sldImg"/>
          </p:nvPr>
        </p:nvSpPr>
        <p:spPr>
          <a:ln/>
        </p:spPr>
      </p:sp>
      <p:sp>
        <p:nvSpPr>
          <p:cNvPr id="397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3556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D7C825-FD70-4F6C-AB7C-4C272503421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7218" name="Rectangle 2"/>
          <p:cNvSpPr>
            <a:spLocks noGrp="1" noRot="1" noChangeAspect="1" noChangeArrowheads="1" noTextEdit="1"/>
          </p:cNvSpPr>
          <p:nvPr>
            <p:ph type="sldImg"/>
          </p:nvPr>
        </p:nvSpPr>
        <p:spPr>
          <a:ln/>
        </p:spPr>
      </p:sp>
      <p:sp>
        <p:nvSpPr>
          <p:cNvPr id="397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9222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A57D69-F040-4405-8DC1-8E90BEDE644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58178" name="Rectangle 2"/>
          <p:cNvSpPr>
            <a:spLocks noGrp="1" noRot="1" noChangeAspect="1" noChangeArrowheads="1" noTextEdit="1"/>
          </p:cNvSpPr>
          <p:nvPr>
            <p:ph type="sldImg"/>
          </p:nvPr>
        </p:nvSpPr>
        <p:spPr>
          <a:ln/>
        </p:spPr>
      </p:sp>
      <p:sp>
        <p:nvSpPr>
          <p:cNvPr id="465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54458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57175-F473-42FD-96A2-7EDAA647B3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9266" name="Rectangle 2"/>
          <p:cNvSpPr>
            <a:spLocks noGrp="1" noRot="1" noChangeAspect="1" noChangeArrowheads="1" noTextEdit="1"/>
          </p:cNvSpPr>
          <p:nvPr>
            <p:ph type="sldImg"/>
          </p:nvPr>
        </p:nvSpPr>
        <p:spPr>
          <a:ln/>
        </p:spPr>
      </p:sp>
      <p:sp>
        <p:nvSpPr>
          <p:cNvPr id="397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701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D2033B-AEC2-4563-9078-5C5CFAF7562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34882" name="Rectangle 2"/>
          <p:cNvSpPr>
            <a:spLocks noGrp="1" noRot="1" noChangeAspect="1" noChangeArrowheads="1" noTextEdit="1"/>
          </p:cNvSpPr>
          <p:nvPr>
            <p:ph type="sldImg"/>
          </p:nvPr>
        </p:nvSpPr>
        <p:spPr>
          <a:ln/>
        </p:spPr>
      </p:sp>
      <p:sp>
        <p:nvSpPr>
          <p:cNvPr id="3834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57225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02B3B-72B8-4F7E-ACFD-A10C7C6B6B7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59202" name="Rectangle 2"/>
          <p:cNvSpPr>
            <a:spLocks noGrp="1" noRot="1" noChangeAspect="1" noChangeArrowheads="1" noTextEdit="1"/>
          </p:cNvSpPr>
          <p:nvPr>
            <p:ph type="sldImg"/>
          </p:nvPr>
        </p:nvSpPr>
        <p:spPr>
          <a:ln/>
        </p:spPr>
      </p:sp>
      <p:sp>
        <p:nvSpPr>
          <p:cNvPr id="465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8877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98BCA-741C-4B49-BF85-3459058FDD9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8559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81C8E7-EB27-4F53-8FF0-9362535717C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92162" name="Rectangle 2"/>
          <p:cNvSpPr>
            <a:spLocks noGrp="1" noRot="1" noChangeAspect="1" noChangeArrowheads="1" noTextEdit="1"/>
          </p:cNvSpPr>
          <p:nvPr>
            <p:ph type="sldImg"/>
          </p:nvPr>
        </p:nvSpPr>
        <p:spPr>
          <a:ln/>
        </p:spPr>
      </p:sp>
      <p:sp>
        <p:nvSpPr>
          <p:cNvPr id="32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3645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D5C08-A173-47DD-A3E2-5079BA59B42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82722" name="Rectangle 2"/>
          <p:cNvSpPr>
            <a:spLocks noGrp="1" noRot="1" noChangeAspect="1" noChangeArrowheads="1" noTextEdit="1"/>
          </p:cNvSpPr>
          <p:nvPr>
            <p:ph type="sldImg"/>
          </p:nvPr>
        </p:nvSpPr>
        <p:spPr>
          <a:ln/>
        </p:spPr>
      </p:sp>
      <p:sp>
        <p:nvSpPr>
          <p:cNvPr id="4382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42645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F6EC44-CB1B-4B12-9724-7BE2737F3D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831939" name="Rectangle 2"/>
          <p:cNvSpPr>
            <a:spLocks noGrp="1" noRot="1" noChangeAspect="1" noChangeArrowheads="1" noTextEdit="1"/>
          </p:cNvSpPr>
          <p:nvPr>
            <p:ph type="sldImg"/>
          </p:nvPr>
        </p:nvSpPr>
        <p:spPr>
          <a:ln/>
        </p:spPr>
      </p:sp>
      <p:sp>
        <p:nvSpPr>
          <p:cNvPr id="1831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26556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0744C-A77A-4D13-A04D-0F4B91CB9F1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81218" name="Rectangle 2"/>
          <p:cNvSpPr>
            <a:spLocks noGrp="1" noRot="1" noChangeAspect="1" noChangeArrowheads="1" noTextEdit="1"/>
          </p:cNvSpPr>
          <p:nvPr>
            <p:ph type="sldImg"/>
          </p:nvPr>
        </p:nvSpPr>
        <p:spPr>
          <a:ln/>
        </p:spPr>
      </p:sp>
      <p:sp>
        <p:nvSpPr>
          <p:cNvPr id="3081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9644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539189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747645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246849-B5D1-4E1A-9DEC-681A737E46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62690" name="Rectangle 2"/>
          <p:cNvSpPr>
            <a:spLocks noGrp="1" noRot="1" noChangeAspect="1" noChangeArrowheads="1" noTextEdit="1"/>
          </p:cNvSpPr>
          <p:nvPr>
            <p:ph type="sldImg"/>
          </p:nvPr>
        </p:nvSpPr>
        <p:spPr>
          <a:xfrm>
            <a:off x="382588" y="685800"/>
            <a:ext cx="6094412" cy="3429000"/>
          </a:xfrm>
          <a:ln/>
        </p:spPr>
      </p:sp>
      <p:sp>
        <p:nvSpPr>
          <p:cNvPr id="536269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2372715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2A7C89-34F6-4BD9-8196-BFCCA9B309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4338" name="Rectangle 2"/>
          <p:cNvSpPr>
            <a:spLocks noGrp="1" noRot="1" noChangeAspect="1" noChangeArrowheads="1" noTextEdit="1"/>
          </p:cNvSpPr>
          <p:nvPr>
            <p:ph type="sldImg"/>
          </p:nvPr>
        </p:nvSpPr>
        <p:spPr>
          <a:xfrm>
            <a:off x="325438" y="698500"/>
            <a:ext cx="6208712" cy="3492500"/>
          </a:xfrm>
          <a:ln/>
        </p:spPr>
      </p:sp>
      <p:sp>
        <p:nvSpPr>
          <p:cNvPr id="51343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85301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361A55-6E65-4294-A5C9-E5DD317601A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36930" name="Rectangle 2"/>
          <p:cNvSpPr>
            <a:spLocks noGrp="1" noRot="1" noChangeAspect="1" noChangeArrowheads="1" noTextEdit="1"/>
          </p:cNvSpPr>
          <p:nvPr>
            <p:ph type="sldImg"/>
          </p:nvPr>
        </p:nvSpPr>
        <p:spPr>
          <a:ln/>
        </p:spPr>
      </p:sp>
      <p:sp>
        <p:nvSpPr>
          <p:cNvPr id="3836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08968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732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7951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6918B-1374-4AA9-883F-58749DA4944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27810" name="Rectangle 2"/>
          <p:cNvSpPr>
            <a:spLocks noGrp="1" noRot="1" noChangeAspect="1" noChangeArrowheads="1" noTextEdit="1"/>
          </p:cNvSpPr>
          <p:nvPr>
            <p:ph type="sldImg"/>
          </p:nvPr>
        </p:nvSpPr>
        <p:spPr>
          <a:ln/>
        </p:spPr>
      </p:sp>
      <p:sp>
        <p:nvSpPr>
          <p:cNvPr id="4727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678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DB3E1-B854-4F87-A438-1294CA1BBBC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76962" name="Rectangle 2"/>
          <p:cNvSpPr>
            <a:spLocks noGrp="1" noRot="1" noChangeAspect="1" noChangeArrowheads="1" noTextEdit="1"/>
          </p:cNvSpPr>
          <p:nvPr>
            <p:ph type="sldImg"/>
          </p:nvPr>
        </p:nvSpPr>
        <p:spPr>
          <a:xfrm>
            <a:off x="382588" y="685800"/>
            <a:ext cx="6094412" cy="3429000"/>
          </a:xfrm>
          <a:ln/>
        </p:spPr>
      </p:sp>
      <p:sp>
        <p:nvSpPr>
          <p:cNvPr id="4776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224327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5F6F3-87F3-4618-A9AB-5FD0EC929E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24674" name="Rectangle 2"/>
          <p:cNvSpPr>
            <a:spLocks noGrp="1" noRot="1" noChangeAspect="1" noChangeArrowheads="1" noTextEdit="1"/>
          </p:cNvSpPr>
          <p:nvPr>
            <p:ph type="sldImg"/>
          </p:nvPr>
        </p:nvSpPr>
        <p:spPr>
          <a:ln/>
        </p:spPr>
      </p:sp>
      <p:sp>
        <p:nvSpPr>
          <p:cNvPr id="412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7676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AF403-2510-4077-9175-49C60EC03A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42210" name="Rectangle 2"/>
          <p:cNvSpPr>
            <a:spLocks noGrp="1" noRot="1" noChangeAspect="1" noChangeArrowheads="1" noTextEdit="1"/>
          </p:cNvSpPr>
          <p:nvPr>
            <p:ph type="sldImg"/>
          </p:nvPr>
        </p:nvSpPr>
        <p:spPr>
          <a:ln/>
        </p:spPr>
      </p:sp>
      <p:sp>
        <p:nvSpPr>
          <p:cNvPr id="5342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88538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82A34-2572-4B3B-B275-D815C5AE94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44258" name="Rectangle 2"/>
          <p:cNvSpPr>
            <a:spLocks noGrp="1" noRot="1" noChangeAspect="1" noChangeArrowheads="1" noTextEdit="1"/>
          </p:cNvSpPr>
          <p:nvPr>
            <p:ph type="sldImg"/>
          </p:nvPr>
        </p:nvSpPr>
        <p:spPr>
          <a:ln/>
        </p:spPr>
      </p:sp>
      <p:sp>
        <p:nvSpPr>
          <p:cNvPr id="5344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00725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5BA723F-FDF3-43CC-AB20-4EDD5D720361}" type="slidenum">
              <a:rPr kumimoji="0" lang="en-US" sz="1200" b="0" i="0" u="none" strike="noStrike" kern="1200" cap="none" spc="0" normalizeH="0" baseline="0" noProof="0">
                <a:ln>
                  <a:noFill/>
                </a:ln>
                <a:solidFill>
                  <a:prstClr val="black"/>
                </a:solidFill>
                <a:effectLst/>
                <a:uLnTx/>
                <a:uFillTx/>
                <a:latin typeface="Times" pitchFamily="8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pitchFamily="84" charset="0"/>
              <a:ea typeface="+mn-ea"/>
              <a:cs typeface="+mn-cs"/>
            </a:endParaRPr>
          </a:p>
        </p:txBody>
      </p:sp>
      <p:sp>
        <p:nvSpPr>
          <p:cNvPr id="2027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800">
                <a:solidFill>
                  <a:srgbClr val="ED181E"/>
                </a:solidFill>
              </a:rPr>
              <a:t>Links on this slide will be activated in PowerPoint Show mode</a:t>
            </a:r>
            <a:endParaRPr lang="en-US" sz="800"/>
          </a:p>
          <a:p>
            <a:endParaRPr lang="en-US"/>
          </a:p>
        </p:txBody>
      </p:sp>
    </p:spTree>
    <p:extLst>
      <p:ext uri="{BB962C8B-B14F-4D97-AF65-F5344CB8AC3E}">
        <p14:creationId xmlns:p14="http://schemas.microsoft.com/office/powerpoint/2010/main" val="32855595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5BA723F-FDF3-43CC-AB20-4EDD5D720361}" type="slidenum">
              <a:rPr kumimoji="0" lang="en-US" sz="1200" b="0" i="0" u="none" strike="noStrike" kern="1200" cap="none" spc="0" normalizeH="0" baseline="0" noProof="0">
                <a:ln>
                  <a:noFill/>
                </a:ln>
                <a:solidFill>
                  <a:prstClr val="black"/>
                </a:solidFill>
                <a:effectLst/>
                <a:uLnTx/>
                <a:uFillTx/>
                <a:latin typeface="Times" pitchFamily="8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pitchFamily="84" charset="0"/>
              <a:ea typeface="+mn-ea"/>
              <a:cs typeface="+mn-cs"/>
            </a:endParaRPr>
          </a:p>
        </p:txBody>
      </p:sp>
      <p:sp>
        <p:nvSpPr>
          <p:cNvPr id="2027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800">
                <a:solidFill>
                  <a:srgbClr val="ED181E"/>
                </a:solidFill>
              </a:rPr>
              <a:t>Links on this slide will be activated in PowerPoint Show mode</a:t>
            </a:r>
            <a:endParaRPr lang="en-US" sz="800"/>
          </a:p>
          <a:p>
            <a:endParaRPr lang="en-US"/>
          </a:p>
        </p:txBody>
      </p:sp>
    </p:spTree>
    <p:extLst>
      <p:ext uri="{BB962C8B-B14F-4D97-AF65-F5344CB8AC3E}">
        <p14:creationId xmlns:p14="http://schemas.microsoft.com/office/powerpoint/2010/main" val="34234826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CA6B1-B5A0-4D1C-B248-6937C166E0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544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9FB9D9-A8E4-4521-A92F-E319D16A90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00354" name="Rectangle 2"/>
          <p:cNvSpPr>
            <a:spLocks noGrp="1" noRot="1" noChangeAspect="1" noChangeArrowheads="1" noTextEdit="1"/>
          </p:cNvSpPr>
          <p:nvPr>
            <p:ph type="sldImg"/>
          </p:nvPr>
        </p:nvSpPr>
        <p:spPr>
          <a:xfrm>
            <a:off x="325438" y="698500"/>
            <a:ext cx="6208712" cy="3492500"/>
          </a:xfrm>
          <a:ln/>
        </p:spPr>
      </p:sp>
      <p:sp>
        <p:nvSpPr>
          <p:cNvPr id="33003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7639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88EB95-A237-4F80-9F63-CF830E838D8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6930" name="Rectangle 2"/>
          <p:cNvSpPr>
            <a:spLocks noGrp="1" noRot="1" noChangeAspect="1" noChangeArrowheads="1" noTextEdit="1"/>
          </p:cNvSpPr>
          <p:nvPr>
            <p:ph type="sldImg"/>
          </p:nvPr>
        </p:nvSpPr>
        <p:spPr>
          <a:xfrm>
            <a:off x="325438" y="698500"/>
            <a:ext cx="6208712" cy="3492500"/>
          </a:xfrm>
          <a:ln/>
        </p:spPr>
      </p:sp>
      <p:sp>
        <p:nvSpPr>
          <p:cNvPr id="127693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26567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6/20/2020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3686669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940289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5356078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416754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3210392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2258594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731068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196445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06389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0157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4668137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1741710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3195059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t>6/20/2020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682744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t>6/20/2020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156334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t>6/20/2020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5678570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2806586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1289831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6862992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58591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2158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089BE1B-19D1-413B-9D52-42D01210B1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1061"/>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E051A9A-0AB6-46DE-8FFD-467703DFB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132957"/>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63E08F2-7903-45B7-A8F5-D4017C1DB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686008"/>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543B20D-F270-4B02-A08E-A4BFC37455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51871"/>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63777A04-A995-4EC1-A97A-843AA02DAA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916835"/>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18A114C-4250-4A08-A13C-866A5DA18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948003"/>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CCA7C238-25C8-487F-A11F-53B12A0C05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474876"/>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C7EFAB5E-74D2-47B1-A270-2AB1E0C30D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362601"/>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C579B8D-3A84-425F-AC4F-3030DB27A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211492"/>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A4A387D-BF6F-4A26-B4A2-740FCF762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00966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393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411EBD0-208A-446C-9438-377B9BCCA7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559992"/>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DF872C1-0FD1-4D8B-A903-1D8FF4697E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872627"/>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3E16EDF-151B-404F-8D9B-397659417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151924"/>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86F93AF-7939-458E-8455-C8A666C6D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71759"/>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1FDCD57-49D3-4DAE-A5A1-93D758014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94105"/>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245E48B-5AF4-4E49-8755-04735B2FC9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627892"/>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0B62BC46-4D41-4717-B3A5-F5D111AC83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156399"/>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828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3565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593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1463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8460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1257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2529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7223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266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215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0699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1824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ADD5B5D3-8FD2-41AA-9A07-EE86BFC5A7B0}"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9987451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95D12DDC-4590-484D-9A48-4C0B40359BD4}"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823628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2033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5C29438B-9080-4BC0-8503-B4270E16C139}"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8240057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p:txBody>
          <a:bodyPr/>
          <a:lstStyle>
            <a:lvl1pPr>
              <a:defRPr/>
            </a:lvl1pPr>
          </a:lstStyle>
          <a:p>
            <a:pPr eaLnBrk="0" hangingPunct="0"/>
            <a:fld id="{4AC87197-6ECD-449E-9089-691064E91F5A}"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6185643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9" name="Slide Number Placeholder 8"/>
          <p:cNvSpPr>
            <a:spLocks noGrp="1"/>
          </p:cNvSpPr>
          <p:nvPr>
            <p:ph type="sldNum" sz="quarter" idx="12"/>
          </p:nvPr>
        </p:nvSpPr>
        <p:spPr/>
        <p:txBody>
          <a:bodyPr/>
          <a:lstStyle>
            <a:lvl1pPr>
              <a:defRPr/>
            </a:lvl1pPr>
          </a:lstStyle>
          <a:p>
            <a:pPr eaLnBrk="0" hangingPunct="0"/>
            <a:fld id="{3DFEE187-9D59-4DBB-A11E-70E20585EB7C}"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8715912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5" name="Slide Number Placeholder 4"/>
          <p:cNvSpPr>
            <a:spLocks noGrp="1"/>
          </p:cNvSpPr>
          <p:nvPr>
            <p:ph type="sldNum" sz="quarter" idx="12"/>
          </p:nvPr>
        </p:nvSpPr>
        <p:spPr/>
        <p:txBody>
          <a:bodyPr/>
          <a:lstStyle>
            <a:lvl1pPr>
              <a:defRPr/>
            </a:lvl1pPr>
          </a:lstStyle>
          <a:p>
            <a:pPr eaLnBrk="0" hangingPunct="0"/>
            <a:fld id="{BCC46386-AEAD-4827-B96F-B8AB740DF903}"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8415782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4" name="Slide Number Placeholder 3"/>
          <p:cNvSpPr>
            <a:spLocks noGrp="1"/>
          </p:cNvSpPr>
          <p:nvPr>
            <p:ph type="sldNum" sz="quarter" idx="12"/>
          </p:nvPr>
        </p:nvSpPr>
        <p:spPr/>
        <p:txBody>
          <a:bodyPr/>
          <a:lstStyle>
            <a:lvl1pPr>
              <a:defRPr/>
            </a:lvl1pPr>
          </a:lstStyle>
          <a:p>
            <a:pPr eaLnBrk="0" hangingPunct="0"/>
            <a:fld id="{2B3FF36E-E964-4AB3-95D6-797403CBBDC9}"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19951328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p:txBody>
          <a:bodyPr/>
          <a:lstStyle>
            <a:lvl1pPr>
              <a:defRPr/>
            </a:lvl1pPr>
          </a:lstStyle>
          <a:p>
            <a:pPr eaLnBrk="0" hangingPunct="0"/>
            <a:fld id="{E41DA5B6-47A4-486D-B48B-B8E2A9D630AA}"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18362190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p:txBody>
          <a:bodyPr/>
          <a:lstStyle>
            <a:lvl1pPr>
              <a:defRPr/>
            </a:lvl1pPr>
          </a:lstStyle>
          <a:p>
            <a:pPr eaLnBrk="0" hangingPunct="0"/>
            <a:fld id="{613A27E2-790B-4923-93FD-58F57F55871A}"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1578436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3AD0FB2E-EFA5-48CB-A845-BF0F2C592D34}"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15071570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4EFD214B-DD5C-42F5-9011-556372AF6E93}"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9517424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3A8BB0CF-E422-4CE5-AC28-34394249556F}"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893513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369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latin typeface="Times" pitchFamily="84" charset="0"/>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latin typeface="Times" pitchFamily="84" charset="0"/>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eaLnBrk="0" hangingPunct="0"/>
            <a:fld id="{AB4E6242-14B0-418E-919D-1F794F4EFE8B}"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41245743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30C4C50F-6718-465F-8091-F0C27C2CB0E6}"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2653021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325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221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9949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12562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174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43324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82974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3407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75295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0910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8840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78612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055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3526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3701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1777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53357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79908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741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4784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779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90881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74809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9384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1879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5486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6082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3620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3972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499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22512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658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0268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9417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0922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4844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11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5960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3207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264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27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4778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7218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4059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4854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3798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5D977D-A7A3-427E-BD0F-E38BA6ECD8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6901529"/>
      </p:ext>
    </p:extLst>
  </p:cSld>
  <p:clrMapOvr>
    <a:masterClrMapping/>
  </p:clrMapOvr>
  <p:transition spd="slow">
    <p:circl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753A7A-925E-4C14-8E57-7692F9D8B4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923914"/>
      </p:ext>
    </p:extLst>
  </p:cSld>
  <p:clrMapOvr>
    <a:masterClrMapping/>
  </p:clrMapOvr>
  <p:transition spd="slow">
    <p:circl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7A9B14-8747-45DE-A233-6BCE7F6005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782246"/>
      </p:ext>
    </p:extLst>
  </p:cSld>
  <p:clrMapOvr>
    <a:masterClrMapping/>
  </p:clrMapOvr>
  <p:transition spd="slow">
    <p:circl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F3453D-BD52-4FC6-99C3-1B883B9CD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892100"/>
      </p:ext>
    </p:extLst>
  </p:cSld>
  <p:clrMapOvr>
    <a:masterClrMapping/>
  </p:clrMapOvr>
  <p:transition spd="slow">
    <p:circl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AF8B253-006D-480A-B599-3E1A05661B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781720"/>
      </p:ext>
    </p:extLst>
  </p:cSld>
  <p:clrMapOvr>
    <a:masterClrMapping/>
  </p:clrMapOvr>
  <p:transition spd="slow">
    <p:circl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D68FF37-5426-4C22-9F98-5B0F49CB1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883988"/>
      </p:ext>
    </p:extLst>
  </p:cSld>
  <p:clrMapOvr>
    <a:masterClrMapping/>
  </p:clrMapOvr>
  <p:transition spd="slow">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0766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A1F950-04C3-4924-A344-B908C6F4FA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785762"/>
      </p:ext>
    </p:extLst>
  </p:cSld>
  <p:clrMapOvr>
    <a:masterClrMapping/>
  </p:clrMapOvr>
  <p:transition spd="slow">
    <p:circl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EF0295-EE5A-48E5-86DC-BE7E16F92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971464"/>
      </p:ext>
    </p:extLst>
  </p:cSld>
  <p:clrMapOvr>
    <a:masterClrMapping/>
  </p:clrMapOvr>
  <p:transition spd="slow">
    <p:circl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A3E277-4C6A-466A-897D-154D9AD4E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833992"/>
      </p:ext>
    </p:extLst>
  </p:cSld>
  <p:clrMapOvr>
    <a:masterClrMapping/>
  </p:clrMapOvr>
  <p:transition spd="slow">
    <p:circl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19FCD9-D5B2-41D2-9382-13318F909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872883"/>
      </p:ext>
    </p:extLst>
  </p:cSld>
  <p:clrMapOvr>
    <a:masterClrMapping/>
  </p:clrMapOvr>
  <p:transition spd="slow">
    <p:circl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AA2C2A-6C36-48D8-A442-B3CDBF596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597990"/>
      </p:ext>
    </p:extLst>
  </p:cSld>
  <p:clrMapOvr>
    <a:masterClrMapping/>
  </p:clrMapOvr>
  <p:transition spd="slow">
    <p:circl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EDAD7674-DDFB-4926-8E25-02B3987B0B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04577"/>
      </p:ext>
    </p:extLst>
  </p:cSld>
  <p:clrMapOvr>
    <a:masterClrMapping/>
  </p:clrMapOvr>
  <p:transition spd="slow">
    <p:circl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808172"/>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127687"/>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2741944"/>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48292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23142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877631"/>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38406"/>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9017"/>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761538"/>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217488"/>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854342"/>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485052"/>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181916"/>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509941"/>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03240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05402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850817"/>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285105"/>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8868"/>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8046313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1293794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064591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2051432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0224202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41959930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416601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00191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8901681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969633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6391451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6886121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4671116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4737082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3439217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6837350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42194597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179577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9753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42357895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2219196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9589095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848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6932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18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66637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2785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63708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6409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95721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1226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755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86968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1822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65590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05317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65891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8125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291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92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1282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6014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72308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4667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73380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743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56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69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6/20/2020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098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375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9310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039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3623-2166-4526-9100-80DB92821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20AA8-0AE0-43B7-83C1-AE57934BBF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E606B8-FDCF-4EC1-A4A0-B19A118A87F6}"/>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5" name="Footer Placeholder 4">
            <a:extLst>
              <a:ext uri="{FF2B5EF4-FFF2-40B4-BE49-F238E27FC236}">
                <a16:creationId xmlns:a16="http://schemas.microsoft.com/office/drawing/2014/main" id="{4F340535-1A8E-49D8-B140-02ED935EE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5D1-472F-4314-8FA9-79D29A7C11D3}"/>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2257767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DD66-80E9-49E1-ABA5-0F55335B7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05709-8E35-45A6-BA64-C5D0921AEB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4A30D-8976-4BB8-A76D-AC356CDB0F0B}"/>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5" name="Footer Placeholder 4">
            <a:extLst>
              <a:ext uri="{FF2B5EF4-FFF2-40B4-BE49-F238E27FC236}">
                <a16:creationId xmlns:a16="http://schemas.microsoft.com/office/drawing/2014/main" id="{AD6D2835-7B6E-435B-A3E1-A6E0EBC24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9C1A4-529B-461B-9656-345A054AE253}"/>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2068592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D050-644C-4D0B-A342-DB7035490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3B84C8-7650-4476-9297-3E2E837F7C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9736C3-12B3-4FA9-AD9F-11F6AF972AD9}"/>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5" name="Footer Placeholder 4">
            <a:extLst>
              <a:ext uri="{FF2B5EF4-FFF2-40B4-BE49-F238E27FC236}">
                <a16:creationId xmlns:a16="http://schemas.microsoft.com/office/drawing/2014/main" id="{69F88D39-197A-4E47-965A-4B33B0591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CC802-38C7-4542-9061-1EFE5683F690}"/>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3776534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5F53-B9C4-43A6-BDB2-677C120C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9D952-0BF7-4037-993B-75F6A0A52A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8B53B-E04E-4330-B322-674FC76335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498F13-3172-4F13-AD91-55B1FCA08F6B}"/>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6" name="Footer Placeholder 5">
            <a:extLst>
              <a:ext uri="{FF2B5EF4-FFF2-40B4-BE49-F238E27FC236}">
                <a16:creationId xmlns:a16="http://schemas.microsoft.com/office/drawing/2014/main" id="{2C54BDAE-B0C2-404B-A601-20094DF53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F721B-1E6C-4918-A38E-02822172E0BF}"/>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3958221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61A4-D637-4793-8452-4CBC33CD8A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181636-242A-4605-AAA0-5F0D89994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BA1572-AECD-4CF4-92C6-CE02AD385B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5C7CDD-6278-45CE-9CEB-50015E3D3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BB5D4-3C3E-4884-82F5-C1829CB666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E83A8D-CCBA-42D9-86AE-29416D4D5758}"/>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8" name="Footer Placeholder 7">
            <a:extLst>
              <a:ext uri="{FF2B5EF4-FFF2-40B4-BE49-F238E27FC236}">
                <a16:creationId xmlns:a16="http://schemas.microsoft.com/office/drawing/2014/main" id="{4D01AFDF-4D57-48B0-820A-DE2DBEBE8D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F3BC42-B9AF-42E5-B99A-1A5033C4AAED}"/>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1998655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9B623-580F-4105-9FEB-7919EB43D4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730DEB-639A-4C49-AC34-B73904649E9B}"/>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4" name="Footer Placeholder 3">
            <a:extLst>
              <a:ext uri="{FF2B5EF4-FFF2-40B4-BE49-F238E27FC236}">
                <a16:creationId xmlns:a16="http://schemas.microsoft.com/office/drawing/2014/main" id="{F30281C3-696D-4529-BADD-0F8214E946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75974-FC16-4543-B8BE-83545BD36004}"/>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39333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DE006-B47B-4BCE-96E3-33BA2BA78E85}"/>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3" name="Footer Placeholder 2">
            <a:extLst>
              <a:ext uri="{FF2B5EF4-FFF2-40B4-BE49-F238E27FC236}">
                <a16:creationId xmlns:a16="http://schemas.microsoft.com/office/drawing/2014/main" id="{FCD022D6-E70D-43C5-BC15-4A75AF3C9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901E6A-720E-4A47-929D-D16AB05FF192}"/>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3057594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927A-6C68-48E6-BA46-7CF64FED6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2984A7-B612-4ADA-B375-B3B6E9AB8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B1469-F48B-4DFF-9F51-19B1111F3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434DF-C3B4-404A-A38A-0F8D41EDA51F}"/>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6" name="Footer Placeholder 5">
            <a:extLst>
              <a:ext uri="{FF2B5EF4-FFF2-40B4-BE49-F238E27FC236}">
                <a16:creationId xmlns:a16="http://schemas.microsoft.com/office/drawing/2014/main" id="{1B90390E-666A-4812-B589-CBCA67F62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A10EC-FEF8-4DD8-8536-2CFA1967CCC7}"/>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4226804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66667-A5C8-4A6A-86F6-A1BD2D3440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65878-F815-4CF7-8A09-3542D2C8B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5B868-60A9-4551-ABEC-DFB7ACB9D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80057D-99DA-42BB-9974-AE9B9E0B5BA4}"/>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6" name="Footer Placeholder 5">
            <a:extLst>
              <a:ext uri="{FF2B5EF4-FFF2-40B4-BE49-F238E27FC236}">
                <a16:creationId xmlns:a16="http://schemas.microsoft.com/office/drawing/2014/main" id="{E903619F-CDDB-4139-8674-CFEFB5EA4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42E88-4862-4CE8-9CC4-9F2681DE3880}"/>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651994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4088-9B40-42F7-BDF9-A9AC5CF8E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B40119-EDE9-455E-B209-C3CA5F84A4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FB945-EDF3-487C-B96F-32A06D2DBF1F}"/>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5" name="Footer Placeholder 4">
            <a:extLst>
              <a:ext uri="{FF2B5EF4-FFF2-40B4-BE49-F238E27FC236}">
                <a16:creationId xmlns:a16="http://schemas.microsoft.com/office/drawing/2014/main" id="{B9D48CEF-0B95-4430-BEE8-164453802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C770C-2DFA-4A75-BDE7-CBB4E9D50EB1}"/>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4117469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6EAA22-D4F7-493F-8CF5-16637E3DB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1D6074-A2B9-4B5F-A67A-A3FDCC09F5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2379D-EFB9-43B8-9C39-13B8404FAC40}"/>
              </a:ext>
            </a:extLst>
          </p:cNvPr>
          <p:cNvSpPr>
            <a:spLocks noGrp="1"/>
          </p:cNvSpPr>
          <p:nvPr>
            <p:ph type="dt" sz="half" idx="10"/>
          </p:nvPr>
        </p:nvSpPr>
        <p:spPr/>
        <p:txBody>
          <a:bodyPr/>
          <a:lstStyle/>
          <a:p>
            <a:fld id="{100F4D7F-9AB2-4FC6-A0FF-C5923BE58440}" type="datetimeFigureOut">
              <a:rPr lang="en-US" smtClean="0"/>
              <a:t>6/20/2020</a:t>
            </a:fld>
            <a:endParaRPr lang="en-US"/>
          </a:p>
        </p:txBody>
      </p:sp>
      <p:sp>
        <p:nvSpPr>
          <p:cNvPr id="5" name="Footer Placeholder 4">
            <a:extLst>
              <a:ext uri="{FF2B5EF4-FFF2-40B4-BE49-F238E27FC236}">
                <a16:creationId xmlns:a16="http://schemas.microsoft.com/office/drawing/2014/main" id="{BDC1F536-0D48-4D8D-BB74-9A0FD9DFF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E110E-B45A-4EDC-A599-C82B4C16025A}"/>
              </a:ext>
            </a:extLst>
          </p:cNvPr>
          <p:cNvSpPr>
            <a:spLocks noGrp="1"/>
          </p:cNvSpPr>
          <p:nvPr>
            <p:ph type="sldNum" sz="quarter" idx="12"/>
          </p:nvPr>
        </p:nvSpPr>
        <p:spPr/>
        <p:txBody>
          <a:bodyPr/>
          <a:lstStyle/>
          <a:p>
            <a:fld id="{97CAA3FA-4E76-4497-AF17-EF1DB2FC8748}" type="slidenum">
              <a:rPr lang="en-US" smtClean="0"/>
              <a:t>‹#›</a:t>
            </a:fld>
            <a:endParaRPr lang="en-US"/>
          </a:p>
        </p:txBody>
      </p:sp>
    </p:spTree>
    <p:extLst>
      <p:ext uri="{BB962C8B-B14F-4D97-AF65-F5344CB8AC3E}">
        <p14:creationId xmlns:p14="http://schemas.microsoft.com/office/powerpoint/2010/main" val="3818422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60378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0393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73394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01082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7997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45286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25851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31039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75743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513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04100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16347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99923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8989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9554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63838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45004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06798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83761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90875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12060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01249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9527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906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70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297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53485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2055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7054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875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0208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466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503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647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958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6/20/2020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736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250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675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57302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563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276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2676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3797272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567119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79354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6/20/2020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061280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074325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534397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688253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4251863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7697243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8557655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381980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410695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01476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theme" Target="../theme/theme10.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theme" Target="../theme/theme11.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theme" Target="../theme/theme12.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3.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theme" Target="../theme/theme14.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image" Target="../media/image2.jpeg"/><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theme" Target="../theme/theme1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theme" Target="../theme/theme16.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5.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6.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7.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8.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2.jpe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6/20/2020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779B9E4-7005-41F2-BCD5-7DC2F0EA19B0}" type="slidenum">
              <a:rPr lang="en-US">
                <a:solidFill>
                  <a:srgbClr val="000000"/>
                </a:solidFill>
                <a:effectLst>
                  <a:outerShdw blurRad="38100" dist="38100" dir="2700000" algn="tl">
                    <a:srgbClr val="000000">
                      <a:alpha val="43137"/>
                    </a:srgbClr>
                  </a:outerShdw>
                </a:effectLst>
              </a:rPr>
              <a:pPr eaLnBrk="0" fontAlgn="base" hangingPunct="0">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066753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pitchFamily="84" charset="0"/>
        </a:defRPr>
      </a:lvl2pPr>
      <a:lvl3pPr algn="ctr" rtl="0" eaLnBrk="1" fontAlgn="base" hangingPunct="1">
        <a:spcBef>
          <a:spcPct val="0"/>
        </a:spcBef>
        <a:spcAft>
          <a:spcPct val="0"/>
        </a:spcAft>
        <a:defRPr sz="4400">
          <a:solidFill>
            <a:schemeClr val="tx2"/>
          </a:solidFill>
          <a:latin typeface="Times" pitchFamily="84" charset="0"/>
        </a:defRPr>
      </a:lvl3pPr>
      <a:lvl4pPr algn="ctr" rtl="0" eaLnBrk="1" fontAlgn="base" hangingPunct="1">
        <a:spcBef>
          <a:spcPct val="0"/>
        </a:spcBef>
        <a:spcAft>
          <a:spcPct val="0"/>
        </a:spcAft>
        <a:defRPr sz="4400">
          <a:solidFill>
            <a:schemeClr val="tx2"/>
          </a:solidFill>
          <a:latin typeface="Times" pitchFamily="84" charset="0"/>
        </a:defRPr>
      </a:lvl4pPr>
      <a:lvl5pPr algn="ctr" rtl="0" eaLnBrk="1" fontAlgn="base" hangingPunct="1">
        <a:spcBef>
          <a:spcPct val="0"/>
        </a:spcBef>
        <a:spcAft>
          <a:spcPct val="0"/>
        </a:spcAft>
        <a:defRPr sz="4400">
          <a:solidFill>
            <a:schemeClr val="tx2"/>
          </a:solidFill>
          <a:latin typeface="Times" pitchFamily="84"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70993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8165592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0CD0FB7-DF7D-457D-8C2A-6D0FD3FDB847}" type="slidenum">
              <a:rPr lang="en-US" smtClean="0">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403027627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ransition spd="slow">
    <p:circl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fontAlgn="base" hangingPunct="0">
              <a:spcBef>
                <a:spcPct val="0"/>
              </a:spcBef>
              <a:spcAft>
                <a:spcPct val="0"/>
              </a:spcAft>
              <a:defRPr/>
            </a:pPr>
            <a:fld id="{E596839D-749D-42E2-9A7D-8EC1F1032C2A}"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099124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197643700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9017202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256867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87FA5-9B6D-4753-8408-C2BDA0689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1ACD0E-B30C-419E-91DA-7967C0D41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45A7F-4034-4831-9D3D-BF7B163197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F4D7F-9AB2-4FC6-A0FF-C5923BE58440}" type="datetimeFigureOut">
              <a:rPr lang="en-US" smtClean="0"/>
              <a:t>6/20/2020</a:t>
            </a:fld>
            <a:endParaRPr lang="en-US"/>
          </a:p>
        </p:txBody>
      </p:sp>
      <p:sp>
        <p:nvSpPr>
          <p:cNvPr id="5" name="Footer Placeholder 4">
            <a:extLst>
              <a:ext uri="{FF2B5EF4-FFF2-40B4-BE49-F238E27FC236}">
                <a16:creationId xmlns:a16="http://schemas.microsoft.com/office/drawing/2014/main" id="{C3DB48D8-4AD9-4AEE-A9D5-34ACF845C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35C90F-37C8-4F18-B6FF-86ECE7FAA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AA3FA-4E76-4497-AF17-EF1DB2FC8748}" type="slidenum">
              <a:rPr lang="en-US" smtClean="0"/>
              <a:t>‹#›</a:t>
            </a:fld>
            <a:endParaRPr lang="en-US"/>
          </a:p>
        </p:txBody>
      </p:sp>
    </p:spTree>
    <p:extLst>
      <p:ext uri="{BB962C8B-B14F-4D97-AF65-F5344CB8AC3E}">
        <p14:creationId xmlns:p14="http://schemas.microsoft.com/office/powerpoint/2010/main" val="33471884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6159695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935588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8504073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t>6/20/2020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t>‹#›</a:t>
            </a:fld>
            <a:endParaRPr lang="en-US"/>
          </a:p>
        </p:txBody>
      </p:sp>
    </p:spTree>
    <p:extLst>
      <p:ext uri="{BB962C8B-B14F-4D97-AF65-F5344CB8AC3E}">
        <p14:creationId xmlns:p14="http://schemas.microsoft.com/office/powerpoint/2010/main" val="37752874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EF44F757-E0D0-4A72-BDDD-03E50BD1A19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94471932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B88D6-A399-4102-A14D-319151B4441B}" type="datetimeFigureOut">
              <a:rPr lang="en-US" smtClean="0">
                <a:solidFill>
                  <a:prstClr val="black">
                    <a:tint val="75000"/>
                  </a:prstClr>
                </a:solidFill>
              </a:rPr>
              <a:pPr/>
              <a:t>6/20/2020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9565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8.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43.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154.xml"/><Relationship Id="rId4" Type="http://schemas.openxmlformats.org/officeDocument/2006/relationships/image" Target="../media/image82.png"/></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154.xml"/><Relationship Id="rId4" Type="http://schemas.openxmlformats.org/officeDocument/2006/relationships/image" Target="../media/image82.png"/></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143.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254.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3.gif"/><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5.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7.gif"/><Relationship Id="rId4" Type="http://schemas.openxmlformats.org/officeDocument/2006/relationships/hyperlink" Target="Dogs%20and%20Dangers.docx" TargetMode="Externa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92.xml"/><Relationship Id="rId6" Type="http://schemas.openxmlformats.org/officeDocument/2006/relationships/image" Target="../media/image20.jpeg"/><Relationship Id="rId5" Type="http://schemas.openxmlformats.org/officeDocument/2006/relationships/image" Target="../media/image35.jpe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2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88.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EnglishKingdom.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oleObject" Target="../embeddings/oleObject1.bin"/><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8.xml"/><Relationship Id="rId1" Type="http://schemas.openxmlformats.org/officeDocument/2006/relationships/vmlDrawing" Target="../drawings/vmlDrawing2.vml"/><Relationship Id="rId6" Type="http://schemas.openxmlformats.org/officeDocument/2006/relationships/image" Target="../media/image43.wmf"/><Relationship Id="rId5" Type="http://schemas.openxmlformats.org/officeDocument/2006/relationships/oleObject" Target="../embeddings/oleObject2.bin"/><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6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67.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67.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02.xml"/><Relationship Id="rId5" Type="http://schemas.openxmlformats.org/officeDocument/2006/relationships/image" Target="../media/image53.jpeg"/><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6.xml"/><Relationship Id="rId1" Type="http://schemas.openxmlformats.org/officeDocument/2006/relationships/slideLayout" Target="../slideLayouts/slideLayout8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88.xml"/><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92.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9.xml"/><Relationship Id="rId1" Type="http://schemas.openxmlformats.org/officeDocument/2006/relationships/slideLayout" Target="../slideLayouts/slideLayout88.xml"/><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238.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8.xml"/></Relationships>
</file>

<file path=ppt/slides/_rels/slide7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8.gif"/></Relationships>
</file>

<file path=ppt/slides/_rels/slide8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88.xml"/><Relationship Id="rId4" Type="http://schemas.openxmlformats.org/officeDocument/2006/relationships/image" Target="../media/image28.jpeg"/></Relationships>
</file>

<file path=ppt/slides/_rels/slide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25.xml"/><Relationship Id="rId4" Type="http://schemas.openxmlformats.org/officeDocument/2006/relationships/image" Target="../media/image67.jpeg"/></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5.xml"/><Relationship Id="rId1" Type="http://schemas.openxmlformats.org/officeDocument/2006/relationships/slideLayout" Target="../slideLayouts/slideLayout92.xml"/><Relationship Id="rId5" Type="http://schemas.openxmlformats.org/officeDocument/2006/relationships/image" Target="../media/image69.jpeg"/><Relationship Id="rId4" Type="http://schemas.openxmlformats.org/officeDocument/2006/relationships/image" Target="../media/image68.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8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20.jpeg"/><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9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Autofit/>
          </a:bodyPr>
          <a:lstStyle/>
          <a:p>
            <a:r>
              <a:rPr lang="en-US" sz="4400" b="1" dirty="0">
                <a:solidFill>
                  <a:schemeClr val="tx1"/>
                </a:solidFill>
                <a:effectLst>
                  <a:outerShdw blurRad="38100" dist="38100" dir="2700000" algn="tl">
                    <a:srgbClr val="000000">
                      <a:alpha val="43137"/>
                    </a:srgbClr>
                  </a:outerShdw>
                </a:effectLst>
              </a:rPr>
              <a:t>01. RELIGIOUS HISTORY OF THE CHRISTIAN ERA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4147494"/>
            <a:ext cx="4775075" cy="483229"/>
          </a:xfrm>
        </p:spPr>
        <p:txBody>
          <a:bodyPr>
            <a:normAutofit/>
          </a:bodyPr>
          <a:lstStyle/>
          <a:p>
            <a:r>
              <a:rPr lang="en-US" dirty="0">
                <a:solidFill>
                  <a:schemeClr val="tx1"/>
                </a:solidFill>
                <a:latin typeface="Ravie" panose="04040805050809020602" pitchFamily="82" charset="0"/>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687874" name="Rectangle 2"/>
          <p:cNvSpPr>
            <a:spLocks noGrp="1" noChangeArrowheads="1"/>
          </p:cNvSpPr>
          <p:nvPr>
            <p:ph type="title"/>
          </p:nvPr>
        </p:nvSpPr>
        <p:spPr/>
        <p:txBody>
          <a:bodyPr/>
          <a:lstStyle/>
          <a:p>
            <a:endParaRPr lang="en-US"/>
          </a:p>
        </p:txBody>
      </p:sp>
      <p:sp>
        <p:nvSpPr>
          <p:cNvPr id="4687875" name="Rectangle 3"/>
          <p:cNvSpPr>
            <a:spLocks noGrp="1" noChangeArrowheads="1"/>
          </p:cNvSpPr>
          <p:nvPr>
            <p:ph type="body" idx="1"/>
          </p:nvPr>
        </p:nvSpPr>
        <p:spPr>
          <a:xfrm>
            <a:off x="1752600" y="3886200"/>
            <a:ext cx="8534400" cy="2514600"/>
          </a:xfrm>
        </p:spPr>
        <p:txBody>
          <a:bodyPr/>
          <a:lstStyle/>
          <a:p>
            <a:pPr>
              <a:lnSpc>
                <a:spcPct val="90000"/>
              </a:lnSpc>
              <a:buFont typeface="Wingdings" pitchFamily="2" charset="2"/>
              <a:buChar char="§"/>
            </a:pPr>
            <a:r>
              <a:rPr lang="en-US" sz="2400" b="1" i="1">
                <a:solidFill>
                  <a:srgbClr val="993366"/>
                </a:solidFill>
                <a:effectLst>
                  <a:outerShdw blurRad="38100" dist="38100" dir="2700000" algn="tl">
                    <a:srgbClr val="C0C0C0"/>
                  </a:outerShdw>
                </a:effectLst>
              </a:rPr>
              <a:t>Besides the generic and specific classification,  there are two kinds of authority:  </a:t>
            </a:r>
            <a:r>
              <a:rPr lang="en-US" sz="2400" b="1" i="1" u="sng">
                <a:solidFill>
                  <a:srgbClr val="993366"/>
                </a:solidFill>
                <a:effectLst>
                  <a:outerShdw blurRad="38100" dist="38100" dir="2700000" algn="tl">
                    <a:srgbClr val="C0C0C0"/>
                  </a:outerShdw>
                </a:effectLst>
              </a:rPr>
              <a:t>primary</a:t>
            </a:r>
            <a:r>
              <a:rPr lang="en-US" sz="2400" b="1" i="1">
                <a:solidFill>
                  <a:srgbClr val="993366"/>
                </a:solidFill>
                <a:effectLst>
                  <a:outerShdw blurRad="38100" dist="38100" dir="2700000" algn="tl">
                    <a:srgbClr val="C0C0C0"/>
                  </a:outerShdw>
                </a:effectLst>
              </a:rPr>
              <a:t> and </a:t>
            </a:r>
            <a:r>
              <a:rPr lang="en-US" sz="2400" b="1" i="1" u="sng">
                <a:solidFill>
                  <a:srgbClr val="993366"/>
                </a:solidFill>
                <a:effectLst>
                  <a:outerShdw blurRad="38100" dist="38100" dir="2700000" algn="tl">
                    <a:srgbClr val="C0C0C0"/>
                  </a:outerShdw>
                </a:effectLst>
              </a:rPr>
              <a:t>delegated.</a:t>
            </a:r>
            <a:r>
              <a:rPr lang="en-US" sz="2400" b="1" i="1">
                <a:solidFill>
                  <a:srgbClr val="993366"/>
                </a:solidFill>
                <a:effectLst>
                  <a:outerShdw blurRad="38100" dist="38100" dir="2700000" algn="tl">
                    <a:srgbClr val="C0C0C0"/>
                  </a:outerShdw>
                </a:effectLst>
              </a:rPr>
              <a:t>  </a:t>
            </a:r>
            <a:r>
              <a:rPr lang="en-US" sz="2400" b="1" i="1" u="sng">
                <a:solidFill>
                  <a:srgbClr val="993366"/>
                </a:solidFill>
                <a:effectLst>
                  <a:outerShdw blurRad="38100" dist="38100" dir="2700000" algn="tl">
                    <a:srgbClr val="C0C0C0"/>
                  </a:outerShdw>
                </a:effectLst>
              </a:rPr>
              <a:t>Delegated</a:t>
            </a:r>
            <a:r>
              <a:rPr lang="en-US" sz="2400" b="1" i="1">
                <a:solidFill>
                  <a:srgbClr val="993366"/>
                </a:solidFill>
                <a:effectLst>
                  <a:outerShdw blurRad="38100" dist="38100" dir="2700000" algn="tl">
                    <a:srgbClr val="C0C0C0"/>
                  </a:outerShdw>
                </a:effectLst>
              </a:rPr>
              <a:t> authority is that which is given to another by the one who has the primary authority.  All authority of God has been delegated to his Son,  Jesus Christ,  and not one single word has been delegated to mankind.  In utilizing this authority delegated to the Son,  Christ has delegated or granted certain power to others in administering his authority.  The apostles received this power.  All authority comes from the Son!   </a:t>
            </a:r>
            <a:endParaRPr lang="en-US" sz="2800" i="1">
              <a:solidFill>
                <a:srgbClr val="993366"/>
              </a:solidFill>
              <a:effectLst>
                <a:outerShdw blurRad="38100" dist="38100" dir="2700000" algn="tl">
                  <a:srgbClr val="C0C0C0"/>
                </a:outerShdw>
              </a:effectLst>
            </a:endParaRPr>
          </a:p>
        </p:txBody>
      </p:sp>
      <p:sp>
        <p:nvSpPr>
          <p:cNvPr id="4687876"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Primary Vs. Delegated Authority</a:t>
            </a:r>
          </a:p>
        </p:txBody>
      </p:sp>
    </p:spTree>
    <p:extLst>
      <p:ext uri="{BB962C8B-B14F-4D97-AF65-F5344CB8AC3E}">
        <p14:creationId xmlns:p14="http://schemas.microsoft.com/office/powerpoint/2010/main" val="1711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87876"/>
                                        </p:tgtEl>
                                        <p:attrNameLst>
                                          <p:attrName>style.visibility</p:attrName>
                                        </p:attrNameLst>
                                      </p:cBhvr>
                                      <p:to>
                                        <p:strVal val="visible"/>
                                      </p:to>
                                    </p:set>
                                    <p:anim calcmode="lin" valueType="num">
                                      <p:cBhvr>
                                        <p:cTn id="7" dur="500" fill="hold"/>
                                        <p:tgtEl>
                                          <p:spTgt spid="4687876"/>
                                        </p:tgtEl>
                                        <p:attrNameLst>
                                          <p:attrName>ppt_w</p:attrName>
                                        </p:attrNameLst>
                                      </p:cBhvr>
                                      <p:tavLst>
                                        <p:tav tm="0">
                                          <p:val>
                                            <p:strVal val="4/3*#ppt_w"/>
                                          </p:val>
                                        </p:tav>
                                        <p:tav tm="100000">
                                          <p:val>
                                            <p:strVal val="#ppt_w"/>
                                          </p:val>
                                        </p:tav>
                                      </p:tavLst>
                                    </p:anim>
                                    <p:anim calcmode="lin" valueType="num">
                                      <p:cBhvr>
                                        <p:cTn id="8" dur="500" fill="hold"/>
                                        <p:tgtEl>
                                          <p:spTgt spid="468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100000"/>
                                  </p:iterate>
                                  <p:childTnLst>
                                    <p:set>
                                      <p:cBhvr>
                                        <p:cTn id="12" dur="1" fill="hold">
                                          <p:stCondLst>
                                            <p:cond delay="0"/>
                                          </p:stCondLst>
                                        </p:cTn>
                                        <p:tgtEl>
                                          <p:spTgt spid="4687875">
                                            <p:txEl>
                                              <p:pRg st="0" end="0"/>
                                            </p:txEl>
                                          </p:spTgt>
                                        </p:tgtEl>
                                        <p:attrNameLst>
                                          <p:attrName>style.visibility</p:attrName>
                                        </p:attrNameLst>
                                      </p:cBhvr>
                                      <p:to>
                                        <p:strVal val="visible"/>
                                      </p:to>
                                    </p:set>
                                    <p:anim calcmode="lin" valueType="num">
                                      <p:cBhvr additive="base">
                                        <p:cTn id="13" dur="75" fill="hold"/>
                                        <p:tgtEl>
                                          <p:spTgt spid="4687875">
                                            <p:txEl>
                                              <p:pRg st="0" end="0"/>
                                            </p:txEl>
                                          </p:spTgt>
                                        </p:tgtEl>
                                        <p:attrNameLst>
                                          <p:attrName>ppt_x</p:attrName>
                                        </p:attrNameLst>
                                      </p:cBhvr>
                                      <p:tavLst>
                                        <p:tav tm="0">
                                          <p:val>
                                            <p:strVal val="#ppt_x"/>
                                          </p:val>
                                        </p:tav>
                                        <p:tav tm="100000">
                                          <p:val>
                                            <p:strVal val="#ppt_x"/>
                                          </p:val>
                                        </p:tav>
                                      </p:tavLst>
                                    </p:anim>
                                    <p:anim calcmode="lin" valueType="num">
                                      <p:cBhvr additive="base">
                                        <p:cTn id="14" dur="75" fill="hold"/>
                                        <p:tgtEl>
                                          <p:spTgt spid="46878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7875" grpId="0" build="p" autoUpdateAnimBg="0"/>
      <p:bldP spid="468787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43234" name="Rectangle 2"/>
          <p:cNvSpPr>
            <a:spLocks noGrp="1" noChangeArrowheads="1"/>
          </p:cNvSpPr>
          <p:nvPr>
            <p:ph type="title"/>
          </p:nvPr>
        </p:nvSpPr>
        <p:spPr>
          <a:xfrm>
            <a:off x="2209800" y="228600"/>
            <a:ext cx="7772400" cy="685800"/>
          </a:xfrm>
          <a:solidFill>
            <a:srgbClr val="FF0066"/>
          </a:solidFill>
        </p:spPr>
        <p:txBody>
          <a:bodyPr/>
          <a:lstStyle/>
          <a:p>
            <a:r>
              <a:rPr lang="en-US">
                <a:solidFill>
                  <a:srgbClr val="009999"/>
                </a:solidFill>
                <a:effectLst>
                  <a:outerShdw blurRad="38100" dist="38100" dir="2700000" algn="tl">
                    <a:srgbClr val="000000"/>
                  </a:outerShdw>
                </a:effectLst>
              </a:rPr>
              <a:t>Papacy: Did It Start With Peter?</a:t>
            </a:r>
          </a:p>
        </p:txBody>
      </p:sp>
      <p:sp>
        <p:nvSpPr>
          <p:cNvPr id="5343235" name="Rectangle 3"/>
          <p:cNvSpPr>
            <a:spLocks noGrp="1" noChangeArrowheads="1"/>
          </p:cNvSpPr>
          <p:nvPr>
            <p:ph type="body" idx="1"/>
          </p:nvPr>
        </p:nvSpPr>
        <p:spPr>
          <a:xfrm>
            <a:off x="2057400" y="1219200"/>
            <a:ext cx="8001000" cy="5334000"/>
          </a:xfrm>
          <a:solidFill>
            <a:srgbClr val="009999"/>
          </a:solidFill>
        </p:spPr>
        <p:txBody>
          <a:bodyPr/>
          <a:lstStyle/>
          <a:p>
            <a:pPr>
              <a:lnSpc>
                <a:spcPct val="90000"/>
              </a:lnSpc>
              <a:buClr>
                <a:srgbClr val="FFFFFF"/>
              </a:buClr>
              <a:buFont typeface="Wingdings" pitchFamily="2" charset="2"/>
              <a:buChar char="ü"/>
            </a:pPr>
            <a:r>
              <a:rPr lang="en-US" sz="3600" b="1" dirty="0">
                <a:solidFill>
                  <a:srgbClr val="FF0066"/>
                </a:solidFill>
                <a:effectLst>
                  <a:outerShdw blurRad="38100" dist="38100" dir="2700000" algn="tl">
                    <a:srgbClr val="000000"/>
                  </a:outerShdw>
                </a:effectLst>
              </a:rPr>
              <a:t>  </a:t>
            </a:r>
            <a:r>
              <a:rPr lang="en-US" sz="3600" dirty="0">
                <a:solidFill>
                  <a:srgbClr val="FF0066"/>
                </a:solidFill>
                <a:effectLst>
                  <a:outerShdw blurRad="38100" dist="38100" dir="2700000" algn="tl">
                    <a:srgbClr val="000000"/>
                  </a:outerShdw>
                </a:effectLst>
              </a:rPr>
              <a:t>A far better case could be made out for the Primacy of Paul than any Catholic can establish for Peter. Paul had the care of all churches upon him.  (2 Cor. 11: 28)  He labored more abundantly than the rest of the apostles.  (1 Cor.  15: 9-11)  He was not a whit behind the </a:t>
            </a:r>
            <a:r>
              <a:rPr lang="en-US" sz="3600" dirty="0" err="1">
                <a:solidFill>
                  <a:srgbClr val="FF0066"/>
                </a:solidFill>
                <a:effectLst>
                  <a:outerShdw blurRad="38100" dist="38100" dir="2700000" algn="tl">
                    <a:srgbClr val="000000"/>
                  </a:outerShdw>
                </a:effectLst>
              </a:rPr>
              <a:t>chiefest</a:t>
            </a:r>
            <a:r>
              <a:rPr lang="en-US" sz="3600" dirty="0">
                <a:solidFill>
                  <a:srgbClr val="FF0066"/>
                </a:solidFill>
                <a:effectLst>
                  <a:outerShdw blurRad="38100" dist="38100" dir="2700000" algn="tl">
                    <a:srgbClr val="000000"/>
                  </a:outerShdw>
                </a:effectLst>
              </a:rPr>
              <a:t> of the apostles.  (2 Cor. 12: 11)  He rebuked Peter to the face before them all when he did wrong. (Gal. 2: 11)</a:t>
            </a:r>
          </a:p>
          <a:p>
            <a:pPr>
              <a:lnSpc>
                <a:spcPct val="90000"/>
              </a:lnSpc>
              <a:buClr>
                <a:srgbClr val="FFFFFF"/>
              </a:buClr>
              <a:buNone/>
            </a:pPr>
            <a:r>
              <a:rPr lang="en-US" sz="3600" b="1" dirty="0">
                <a:solidFill>
                  <a:srgbClr val="FF0066"/>
                </a:solidFill>
              </a:rPr>
              <a:t>   </a:t>
            </a:r>
            <a:endParaRPr lang="en-US" sz="3600" dirty="0"/>
          </a:p>
        </p:txBody>
      </p:sp>
    </p:spTree>
    <p:extLst>
      <p:ext uri="{BB962C8B-B14F-4D97-AF65-F5344CB8AC3E}">
        <p14:creationId xmlns:p14="http://schemas.microsoft.com/office/powerpoint/2010/main" val="204727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3235">
                                            <p:txEl>
                                              <p:pRg st="0" end="0"/>
                                            </p:txEl>
                                          </p:spTgt>
                                        </p:tgtEl>
                                        <p:attrNameLst>
                                          <p:attrName>style.visibility</p:attrName>
                                        </p:attrNameLst>
                                      </p:cBhvr>
                                      <p:to>
                                        <p:strVal val="visible"/>
                                      </p:to>
                                    </p:set>
                                    <p:anim calcmode="lin" valueType="num">
                                      <p:cBhvr additive="base">
                                        <p:cTn id="7" dur="300" fill="hold"/>
                                        <p:tgtEl>
                                          <p:spTgt spid="534323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32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343235">
                                            <p:txEl>
                                              <p:pRg st="1" end="1"/>
                                            </p:txEl>
                                          </p:spTgt>
                                        </p:tgtEl>
                                        <p:attrNameLst>
                                          <p:attrName>style.visibility</p:attrName>
                                        </p:attrNameLst>
                                      </p:cBhvr>
                                      <p:to>
                                        <p:strVal val="visible"/>
                                      </p:to>
                                    </p:set>
                                    <p:anim calcmode="lin" valueType="num">
                                      <p:cBhvr additive="base">
                                        <p:cTn id="13" dur="300" fill="hold"/>
                                        <p:tgtEl>
                                          <p:spTgt spid="534323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343235">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3235"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8E4F9-2041-4D63-9F37-4EAF1AA83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8184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AFE0A-BACB-47C7-B89A-EE691E8995D5}"/>
              </a:ext>
            </a:extLst>
          </p:cNvPr>
          <p:cNvSpPr>
            <a:spLocks noGrp="1"/>
          </p:cNvSpPr>
          <p:nvPr>
            <p:ph idx="1"/>
          </p:nvPr>
        </p:nvSpPr>
        <p:spPr>
          <a:xfrm>
            <a:off x="746449" y="1569660"/>
            <a:ext cx="10720873" cy="4526340"/>
          </a:xfrm>
        </p:spPr>
        <p:txBody>
          <a:bodyPr/>
          <a:lstStyle/>
          <a:p>
            <a:r>
              <a:rPr lang="en-US" sz="2400" b="1" dirty="0">
                <a:solidFill>
                  <a:schemeClr val="accent1">
                    <a:lumMod val="40000"/>
                    <a:lumOff val="60000"/>
                  </a:schemeClr>
                </a:solidFill>
                <a:effectLst>
                  <a:outerShdw blurRad="38100" dist="38100" dir="2700000" algn="tl">
                    <a:srgbClr val="000000">
                      <a:alpha val="43137"/>
                    </a:srgbClr>
                  </a:outerShdw>
                </a:effectLst>
              </a:rPr>
              <a:t>Translated Greek: “Thou art </a:t>
            </a:r>
            <a:r>
              <a:rPr lang="en-US" sz="2400" b="1" i="1" dirty="0">
                <a:solidFill>
                  <a:schemeClr val="accent1">
                    <a:lumMod val="40000"/>
                    <a:lumOff val="60000"/>
                  </a:schemeClr>
                </a:solidFill>
                <a:effectLst>
                  <a:outerShdw blurRad="38100" dist="38100" dir="2700000" algn="tl">
                    <a:srgbClr val="000000">
                      <a:alpha val="43137"/>
                    </a:srgbClr>
                  </a:outerShdw>
                </a:effectLst>
              </a:rPr>
              <a:t>Petros</a:t>
            </a:r>
            <a:r>
              <a:rPr lang="en-US" sz="2400" b="1" dirty="0">
                <a:solidFill>
                  <a:schemeClr val="accent1">
                    <a:lumMod val="40000"/>
                    <a:lumOff val="60000"/>
                  </a:schemeClr>
                </a:solidFill>
                <a:effectLst>
                  <a:outerShdw blurRad="38100" dist="38100" dir="2700000" algn="tl">
                    <a:srgbClr val="000000">
                      <a:alpha val="43137"/>
                    </a:srgbClr>
                  </a:outerShdw>
                </a:effectLst>
              </a:rPr>
              <a:t>(single rock or small pebble) &amp; on this </a:t>
            </a:r>
            <a:r>
              <a:rPr lang="en-US" sz="2400" b="1" i="1" dirty="0">
                <a:solidFill>
                  <a:schemeClr val="accent1">
                    <a:lumMod val="40000"/>
                    <a:lumOff val="60000"/>
                  </a:schemeClr>
                </a:solidFill>
                <a:effectLst>
                  <a:outerShdw blurRad="38100" dist="38100" dir="2700000" algn="tl">
                    <a:srgbClr val="000000">
                      <a:alpha val="43137"/>
                    </a:srgbClr>
                  </a:outerShdw>
                </a:effectLst>
              </a:rPr>
              <a:t>Petra </a:t>
            </a:r>
            <a:r>
              <a:rPr lang="en-US" sz="2400" b="1" dirty="0">
                <a:solidFill>
                  <a:schemeClr val="accent1">
                    <a:lumMod val="40000"/>
                    <a:lumOff val="60000"/>
                  </a:schemeClr>
                </a:solidFill>
                <a:effectLst>
                  <a:outerShdw blurRad="38100" dist="38100" dir="2700000" algn="tl">
                    <a:srgbClr val="000000">
                      <a:alpha val="43137"/>
                    </a:srgbClr>
                  </a:outerShdw>
                </a:effectLst>
              </a:rPr>
              <a:t>(large solid rock, foundation rock, or rock bed) I will build my church.”</a:t>
            </a:r>
          </a:p>
          <a:p>
            <a:r>
              <a:rPr lang="en-US" sz="2400" b="1" dirty="0">
                <a:solidFill>
                  <a:schemeClr val="accent1">
                    <a:lumMod val="40000"/>
                    <a:lumOff val="60000"/>
                  </a:schemeClr>
                </a:solidFill>
                <a:effectLst>
                  <a:outerShdw blurRad="38100" dist="38100" dir="2700000" algn="tl">
                    <a:srgbClr val="000000">
                      <a:alpha val="43137"/>
                    </a:srgbClr>
                  </a:outerShdw>
                </a:effectLst>
              </a:rPr>
              <a:t>Greek Contextual: Peter’s Confession of Faith an </a:t>
            </a:r>
            <a:r>
              <a:rPr lang="en-US" sz="2400" b="1" dirty="0" err="1">
                <a:solidFill>
                  <a:schemeClr val="accent1">
                    <a:lumMod val="40000"/>
                    <a:lumOff val="60000"/>
                  </a:schemeClr>
                </a:solidFill>
                <a:effectLst>
                  <a:outerShdw blurRad="38100" dist="38100" dir="2700000" algn="tl">
                    <a:srgbClr val="000000">
                      <a:alpha val="43137"/>
                    </a:srgbClr>
                  </a:outerShdw>
                </a:effectLst>
              </a:rPr>
              <a:t>Archtype</a:t>
            </a:r>
            <a:endParaRPr lang="en-US" sz="2400" b="1" dirty="0">
              <a:solidFill>
                <a:schemeClr val="accent1">
                  <a:lumMod val="40000"/>
                  <a:lumOff val="60000"/>
                </a:schemeClr>
              </a:solidFill>
              <a:effectLst>
                <a:outerShdw blurRad="38100" dist="38100" dir="2700000" algn="tl">
                  <a:srgbClr val="000000">
                    <a:alpha val="43137"/>
                  </a:srgbClr>
                </a:outerShdw>
              </a:effectLst>
            </a:endParaRPr>
          </a:p>
          <a:p>
            <a:r>
              <a:rPr lang="en-US" sz="2400" b="1" dirty="0">
                <a:solidFill>
                  <a:schemeClr val="accent1">
                    <a:lumMod val="40000"/>
                    <a:lumOff val="60000"/>
                  </a:schemeClr>
                </a:solidFill>
                <a:effectLst>
                  <a:outerShdw blurRad="38100" dist="38100" dir="2700000" algn="tl">
                    <a:srgbClr val="000000">
                      <a:alpha val="43137"/>
                    </a:srgbClr>
                  </a:outerShdw>
                </a:effectLst>
              </a:rPr>
              <a:t>Transliterated Aramaic: Pauline Letters Peter &amp; Rock Same</a:t>
            </a:r>
          </a:p>
          <a:p>
            <a:r>
              <a:rPr lang="en-US" sz="2400" b="1" dirty="0">
                <a:solidFill>
                  <a:schemeClr val="accent1">
                    <a:lumMod val="40000"/>
                    <a:lumOff val="60000"/>
                  </a:schemeClr>
                </a:solidFill>
                <a:effectLst>
                  <a:outerShdw blurRad="38100" dist="38100" dir="2700000" algn="tl">
                    <a:srgbClr val="000000">
                      <a:alpha val="43137"/>
                    </a:srgbClr>
                  </a:outerShdw>
                </a:effectLst>
              </a:rPr>
              <a:t>Original Spoken Aramaic Allowed Lesson Form Word Play</a:t>
            </a:r>
          </a:p>
          <a:p>
            <a:r>
              <a:rPr lang="en-US" sz="2400" b="1" dirty="0">
                <a:solidFill>
                  <a:schemeClr val="accent1">
                    <a:lumMod val="40000"/>
                    <a:lumOff val="60000"/>
                  </a:schemeClr>
                </a:solidFill>
                <a:effectLst>
                  <a:outerShdw blurRad="38100" dist="38100" dir="2700000" algn="tl">
                    <a:srgbClr val="000000">
                      <a:alpha val="43137"/>
                    </a:srgbClr>
                  </a:outerShdw>
                </a:effectLst>
              </a:rPr>
              <a:t>In Summation, Building a Church upon a Pebble would be obviously ridiculous and therefore could not be Christ’s real meaning. When Peter acknowledges that Jesus was the Messiah, Jesus showed His agreement that He (Jesus) is indeed the Son of  God &amp; the Rock of Ages. Peter compares  himself as only a stone when referencing Christ’s Role as The Rock &amp; Chief Cornerstone of the Church - 1</a:t>
            </a:r>
            <a:r>
              <a:rPr lang="en-US" sz="2400" b="1" baseline="30000" dirty="0">
                <a:solidFill>
                  <a:schemeClr val="accent1">
                    <a:lumMod val="40000"/>
                    <a:lumOff val="60000"/>
                  </a:schemeClr>
                </a:solidFill>
                <a:effectLst>
                  <a:outerShdw blurRad="38100" dist="38100" dir="2700000" algn="tl">
                    <a:srgbClr val="000000">
                      <a:alpha val="43137"/>
                    </a:srgbClr>
                  </a:outerShdw>
                </a:effectLst>
              </a:rPr>
              <a:t>st</a:t>
            </a:r>
            <a:r>
              <a:rPr lang="en-US" sz="2400" b="1" dirty="0">
                <a:solidFill>
                  <a:schemeClr val="accent1">
                    <a:lumMod val="40000"/>
                    <a:lumOff val="60000"/>
                  </a:schemeClr>
                </a:solidFill>
                <a:effectLst>
                  <a:outerShdw blurRad="38100" dist="38100" dir="2700000" algn="tl">
                    <a:srgbClr val="000000">
                      <a:alpha val="43137"/>
                    </a:srgbClr>
                  </a:outerShdw>
                </a:effectLst>
              </a:rPr>
              <a:t> Peter 2: 5 &amp; 6.</a:t>
            </a:r>
          </a:p>
          <a:p>
            <a:r>
              <a:rPr lang="en-US" sz="2400" b="1" dirty="0">
                <a:solidFill>
                  <a:schemeClr val="accent1">
                    <a:lumMod val="40000"/>
                    <a:lumOff val="60000"/>
                  </a:schemeClr>
                </a:solidFill>
                <a:effectLst>
                  <a:outerShdw blurRad="38100" dist="38100" dir="2700000" algn="tl">
                    <a:srgbClr val="000000">
                      <a:alpha val="43137"/>
                    </a:srgbClr>
                  </a:outerShdw>
                </a:effectLst>
              </a:rPr>
              <a:t>In other words – Salvation is not based on an institutional connection with the Apostle Peter but by way of a personal relationship with Jesus Christ!   </a:t>
            </a:r>
          </a:p>
        </p:txBody>
      </p:sp>
      <p:sp>
        <p:nvSpPr>
          <p:cNvPr id="4" name="Rectangle 3">
            <a:extLst>
              <a:ext uri="{FF2B5EF4-FFF2-40B4-BE49-F238E27FC236}">
                <a16:creationId xmlns:a16="http://schemas.microsoft.com/office/drawing/2014/main" id="{88A929A0-FC8E-4117-AF14-9BFEB9A96FAC}"/>
              </a:ext>
            </a:extLst>
          </p:cNvPr>
          <p:cNvSpPr/>
          <p:nvPr/>
        </p:nvSpPr>
        <p:spPr>
          <a:xfrm>
            <a:off x="0" y="0"/>
            <a:ext cx="12192000" cy="1569660"/>
          </a:xfrm>
          <a:prstGeom prst="rect">
            <a:avLst/>
          </a:prstGeom>
          <a:solidFill>
            <a:srgbClr val="00B0F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Matthew 16: 13 - 20</a:t>
            </a:r>
          </a:p>
        </p:txBody>
      </p:sp>
    </p:spTree>
    <p:extLst>
      <p:ext uri="{BB962C8B-B14F-4D97-AF65-F5344CB8AC3E}">
        <p14:creationId xmlns:p14="http://schemas.microsoft.com/office/powerpoint/2010/main" val="9313075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57A4BD77-C4DC-484A-981C-39FEC3195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320" y="124287"/>
            <a:ext cx="1733442" cy="2114842"/>
          </a:xfrm>
          <a:prstGeom prst="rect">
            <a:avLst/>
          </a:prstGeom>
        </p:spPr>
      </p:pic>
    </p:spTree>
    <p:extLst>
      <p:ext uri="{BB962C8B-B14F-4D97-AF65-F5344CB8AC3E}">
        <p14:creationId xmlns:p14="http://schemas.microsoft.com/office/powerpoint/2010/main" val="2523556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E806-DE31-45E4-8A67-2254D733EAC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A62AC94-EB6F-4B3B-93E7-BFF7D9571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17091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930072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2" name="Picture 14"/>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01730" name="Picture 2"/>
          <p:cNvPicPr>
            <a:picLocks noChangeAspect="1" noChangeArrowheads="1"/>
          </p:cNvPicPr>
          <p:nvPr/>
        </p:nvPicPr>
        <p:blipFill>
          <a:blip r:embed="rId4" cstate="print"/>
          <a:srcRect/>
          <a:stretch>
            <a:fillRect/>
          </a:stretch>
        </p:blipFill>
        <p:spPr bwMode="auto">
          <a:xfrm>
            <a:off x="1687514" y="0"/>
            <a:ext cx="1589087" cy="1752600"/>
          </a:xfrm>
          <a:prstGeom prst="rect">
            <a:avLst/>
          </a:prstGeom>
          <a:noFill/>
        </p:spPr>
      </p:pic>
      <p:grpSp>
        <p:nvGrpSpPr>
          <p:cNvPr id="2" name="Group 3"/>
          <p:cNvGrpSpPr>
            <a:grpSpLocks/>
          </p:cNvGrpSpPr>
          <p:nvPr/>
        </p:nvGrpSpPr>
        <p:grpSpPr bwMode="auto">
          <a:xfrm>
            <a:off x="3810000" y="228600"/>
            <a:ext cx="6858000" cy="1447800"/>
            <a:chOff x="1440" y="144"/>
            <a:chExt cx="4320" cy="912"/>
          </a:xfrm>
        </p:grpSpPr>
        <p:sp>
          <p:nvSpPr>
            <p:cNvPr id="201732" name="Line 4"/>
            <p:cNvSpPr>
              <a:spLocks noChangeShapeType="1"/>
            </p:cNvSpPr>
            <p:nvPr/>
          </p:nvSpPr>
          <p:spPr bwMode="auto">
            <a:xfrm>
              <a:off x="1440" y="1056"/>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nvGrpSpPr>
            <p:cNvPr id="3" name="Group 5"/>
            <p:cNvGrpSpPr>
              <a:grpSpLocks/>
            </p:cNvGrpSpPr>
            <p:nvPr/>
          </p:nvGrpSpPr>
          <p:grpSpPr bwMode="auto">
            <a:xfrm>
              <a:off x="1632" y="144"/>
              <a:ext cx="4128" cy="826"/>
              <a:chOff x="1632" y="144"/>
              <a:chExt cx="4128" cy="826"/>
            </a:xfrm>
          </p:grpSpPr>
          <p:sp>
            <p:nvSpPr>
              <p:cNvPr id="201734" name="Text Box 6"/>
              <p:cNvSpPr txBox="1">
                <a:spLocks noChangeArrowheads="1"/>
              </p:cNvSpPr>
              <p:nvPr/>
            </p:nvSpPr>
            <p:spPr bwMode="auto">
              <a:xfrm>
                <a:off x="1632" y="144"/>
                <a:ext cx="2016" cy="82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Peter</a:t>
                </a:r>
                <a:endParaRPr kumimoji="0" lang="en-US" sz="8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endParaRPr>
              </a:p>
            </p:txBody>
          </p:sp>
          <p:sp>
            <p:nvSpPr>
              <p:cNvPr id="201735" name="Text Box 7"/>
              <p:cNvSpPr txBox="1">
                <a:spLocks noChangeArrowheads="1"/>
              </p:cNvSpPr>
              <p:nvPr/>
            </p:nvSpPr>
            <p:spPr bwMode="auto">
              <a:xfrm>
                <a:off x="3600" y="346"/>
                <a:ext cx="2160" cy="52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Simon, son of Jonah Cephas (“rock” or stone) </a:t>
                </a:r>
              </a:p>
            </p:txBody>
          </p:sp>
        </p:grpSp>
        <p:sp>
          <p:nvSpPr>
            <p:cNvPr id="201736" name="Line 8"/>
            <p:cNvSpPr>
              <a:spLocks noChangeShapeType="1"/>
            </p:cNvSpPr>
            <p:nvPr/>
          </p:nvSpPr>
          <p:spPr bwMode="auto">
            <a:xfrm>
              <a:off x="1440" y="144"/>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sp>
        <p:nvSpPr>
          <p:cNvPr id="201737" name="Rectangle 9"/>
          <p:cNvSpPr>
            <a:spLocks noChangeArrowheads="1"/>
          </p:cNvSpPr>
          <p:nvPr/>
        </p:nvSpPr>
        <p:spPr bwMode="auto">
          <a:xfrm>
            <a:off x="1752600" y="1905000"/>
            <a:ext cx="8763000" cy="7620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a:ea typeface="+mn-ea"/>
                <a:cs typeface="+mn-cs"/>
              </a:rPr>
              <a:t>“BINDING &amp; LOOSING” CONTEXTED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sp>
        <p:nvSpPr>
          <p:cNvPr id="201741" name="Rectangle 13"/>
          <p:cNvSpPr>
            <a:spLocks noChangeArrowheads="1"/>
          </p:cNvSpPr>
          <p:nvPr/>
        </p:nvSpPr>
        <p:spPr bwMode="auto">
          <a:xfrm>
            <a:off x="1828800" y="2590800"/>
            <a:ext cx="8610600" cy="39624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Matt 16:19 - An Apostle Audience Addressed: “Whatsoever ye shall bind on earth shall be bound in heaven and whatsoever ye shall loose on earth shall be loosed in heaven.”  [KJV]</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It does not at all indicate they had the freedom to bind (make laws) and loose (cancel laws) on earth and God would then bind and loose those same laws in heaven.</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Even Jesus himself didn’t have that power – John 12:49.      </a:t>
            </a:r>
          </a:p>
        </p:txBody>
      </p:sp>
    </p:spTree>
    <p:extLst>
      <p:ext uri="{BB962C8B-B14F-4D97-AF65-F5344CB8AC3E}">
        <p14:creationId xmlns:p14="http://schemas.microsoft.com/office/powerpoint/2010/main" val="400878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01737">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20174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01741">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017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build="p" autoUpdateAnimBg="0"/>
      <p:bldP spid="20174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2" name="Picture 14"/>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01730" name="Picture 2"/>
          <p:cNvPicPr>
            <a:picLocks noChangeAspect="1" noChangeArrowheads="1"/>
          </p:cNvPicPr>
          <p:nvPr/>
        </p:nvPicPr>
        <p:blipFill>
          <a:blip r:embed="rId4" cstate="print"/>
          <a:srcRect/>
          <a:stretch>
            <a:fillRect/>
          </a:stretch>
        </p:blipFill>
        <p:spPr bwMode="auto">
          <a:xfrm>
            <a:off x="1687514" y="0"/>
            <a:ext cx="1589087" cy="1752600"/>
          </a:xfrm>
          <a:prstGeom prst="rect">
            <a:avLst/>
          </a:prstGeom>
          <a:noFill/>
        </p:spPr>
      </p:pic>
      <p:grpSp>
        <p:nvGrpSpPr>
          <p:cNvPr id="2" name="Group 3"/>
          <p:cNvGrpSpPr>
            <a:grpSpLocks/>
          </p:cNvGrpSpPr>
          <p:nvPr/>
        </p:nvGrpSpPr>
        <p:grpSpPr bwMode="auto">
          <a:xfrm>
            <a:off x="3810000" y="228600"/>
            <a:ext cx="6858000" cy="1447800"/>
            <a:chOff x="1440" y="144"/>
            <a:chExt cx="4320" cy="912"/>
          </a:xfrm>
        </p:grpSpPr>
        <p:sp>
          <p:nvSpPr>
            <p:cNvPr id="201732" name="Line 4"/>
            <p:cNvSpPr>
              <a:spLocks noChangeShapeType="1"/>
            </p:cNvSpPr>
            <p:nvPr/>
          </p:nvSpPr>
          <p:spPr bwMode="auto">
            <a:xfrm>
              <a:off x="1440" y="1056"/>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nvGrpSpPr>
            <p:cNvPr id="3" name="Group 5"/>
            <p:cNvGrpSpPr>
              <a:grpSpLocks/>
            </p:cNvGrpSpPr>
            <p:nvPr/>
          </p:nvGrpSpPr>
          <p:grpSpPr bwMode="auto">
            <a:xfrm>
              <a:off x="1632" y="144"/>
              <a:ext cx="4128" cy="826"/>
              <a:chOff x="1632" y="144"/>
              <a:chExt cx="4128" cy="826"/>
            </a:xfrm>
          </p:grpSpPr>
          <p:sp>
            <p:nvSpPr>
              <p:cNvPr id="201734" name="Text Box 6"/>
              <p:cNvSpPr txBox="1">
                <a:spLocks noChangeArrowheads="1"/>
              </p:cNvSpPr>
              <p:nvPr/>
            </p:nvSpPr>
            <p:spPr bwMode="auto">
              <a:xfrm>
                <a:off x="1632" y="144"/>
                <a:ext cx="2016" cy="82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Peter</a:t>
                </a:r>
                <a:endParaRPr kumimoji="0" lang="en-US" sz="8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endParaRPr>
              </a:p>
            </p:txBody>
          </p:sp>
          <p:sp>
            <p:nvSpPr>
              <p:cNvPr id="201735" name="Text Box 7"/>
              <p:cNvSpPr txBox="1">
                <a:spLocks noChangeArrowheads="1"/>
              </p:cNvSpPr>
              <p:nvPr/>
            </p:nvSpPr>
            <p:spPr bwMode="auto">
              <a:xfrm>
                <a:off x="3600" y="346"/>
                <a:ext cx="2160" cy="52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Simon, son of Jonah Cephas (“rock” or stone) </a:t>
                </a:r>
              </a:p>
            </p:txBody>
          </p:sp>
        </p:grpSp>
        <p:sp>
          <p:nvSpPr>
            <p:cNvPr id="201736" name="Line 8"/>
            <p:cNvSpPr>
              <a:spLocks noChangeShapeType="1"/>
            </p:cNvSpPr>
            <p:nvPr/>
          </p:nvSpPr>
          <p:spPr bwMode="auto">
            <a:xfrm>
              <a:off x="1440" y="144"/>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sp>
        <p:nvSpPr>
          <p:cNvPr id="201737" name="Rectangle 9"/>
          <p:cNvSpPr>
            <a:spLocks noChangeArrowheads="1"/>
          </p:cNvSpPr>
          <p:nvPr/>
        </p:nvSpPr>
        <p:spPr bwMode="auto">
          <a:xfrm>
            <a:off x="1752600" y="1828800"/>
            <a:ext cx="8763000" cy="6096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a:ea typeface="+mn-ea"/>
                <a:cs typeface="+mn-cs"/>
              </a:rPr>
              <a:t>“BINDING &amp; LOOSING” CONTEXTED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sp>
        <p:nvSpPr>
          <p:cNvPr id="201741" name="Rectangle 13"/>
          <p:cNvSpPr>
            <a:spLocks noChangeArrowheads="1"/>
          </p:cNvSpPr>
          <p:nvPr/>
        </p:nvSpPr>
        <p:spPr bwMode="auto">
          <a:xfrm>
            <a:off x="1828800" y="2362200"/>
            <a:ext cx="8610600" cy="41910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0"/>
              </a:spcBef>
              <a:spcAft>
                <a:spcPct val="0"/>
              </a:spcAft>
              <a:buClr>
                <a:srgbClr val="ED181E"/>
              </a:buClr>
              <a:buSzTx/>
              <a:buFontTx/>
              <a:buNone/>
              <a:tabLst/>
              <a:defRPr/>
            </a:pPr>
            <a:endParaRPr kumimoji="0" lang="en-US" sz="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endParaRP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Even Jesus himself didn’t have that power – John 12:49</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As Jesus spoke only that which the Father commanded, the Spirit </a:t>
            </a:r>
            <a:r>
              <a:rPr kumimoji="0" lang="en-US" sz="2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a:ea typeface="+mn-ea"/>
                <a:cs typeface="+mn-cs"/>
              </a:rPr>
              <a:t>spake</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 only what He was given – John 16: 13.</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Similarly,  the apostles did not speak of their own wills but from that of God the Father.   Refer – 1</a:t>
            </a:r>
            <a:r>
              <a:rPr kumimoji="0" lang="en-US" sz="28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st</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 Cor.  2: 13</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Early Greek Text of Matthew 16: 19  Clearly Indicates</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Contextual Greek: What the apostles “bound on earth”  “had already been bound” in heaven &amp; that which was “loosed” on earth “had already been loosed” in heaven.         </a:t>
            </a:r>
          </a:p>
        </p:txBody>
      </p:sp>
    </p:spTree>
    <p:extLst>
      <p:ext uri="{BB962C8B-B14F-4D97-AF65-F5344CB8AC3E}">
        <p14:creationId xmlns:p14="http://schemas.microsoft.com/office/powerpoint/2010/main" val="37407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01737">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20174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01741">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0174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01741">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2017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build="p" autoUpdateAnimBg="0"/>
      <p:bldP spid="201741"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1026" name="Picture 2" descr="C:\Users\Owner\Documents\000 aaa AAA\Revelation Picture Version\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578995"/>
            <a:ext cx="3415258" cy="269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5438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ontispiece.jpg">
            <a:extLst>
              <a:ext uri="{FF2B5EF4-FFF2-40B4-BE49-F238E27FC236}">
                <a16:creationId xmlns:a16="http://schemas.microsoft.com/office/drawing/2014/main" id="{53273C9E-2C41-4727-8623-BDEDEA8ED01A}"/>
              </a:ext>
            </a:extLst>
          </p:cNvPr>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3EA4B7FF-17CC-455C-83F9-5E37AABC2D7D}"/>
              </a:ext>
            </a:extLst>
          </p:cNvPr>
          <p:cNvSpPr/>
          <p:nvPr/>
        </p:nvSpPr>
        <p:spPr>
          <a:xfrm>
            <a:off x="923278" y="2967335"/>
            <a:ext cx="10359758" cy="923330"/>
          </a:xfrm>
          <a:prstGeom prst="rect">
            <a:avLst/>
          </a:prstGeom>
          <a:solidFill>
            <a:srgbClr val="C0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THE TEMPTATION TO POWER</a:t>
            </a:r>
          </a:p>
        </p:txBody>
      </p:sp>
    </p:spTree>
    <p:extLst>
      <p:ext uri="{BB962C8B-B14F-4D97-AF65-F5344CB8AC3E}">
        <p14:creationId xmlns:p14="http://schemas.microsoft.com/office/powerpoint/2010/main" val="3904971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09800" y="228600"/>
            <a:ext cx="7772400" cy="762000"/>
          </a:xfrm>
          <a:ln>
            <a:solidFill>
              <a:schemeClr val="bg2"/>
            </a:solidFill>
          </a:ln>
        </p:spPr>
        <p:txBody>
          <a:bodyPr/>
          <a:lstStyle/>
          <a:p>
            <a:r>
              <a:rPr lang="en-US">
                <a:solidFill>
                  <a:schemeClr val="accent2"/>
                </a:solidFill>
              </a:rPr>
              <a:t>Was Peter the First Pope?</a:t>
            </a:r>
          </a:p>
        </p:txBody>
      </p:sp>
      <p:sp>
        <p:nvSpPr>
          <p:cNvPr id="84995" name="Rectangle 3"/>
          <p:cNvSpPr>
            <a:spLocks noGrp="1" noChangeArrowheads="1"/>
          </p:cNvSpPr>
          <p:nvPr>
            <p:ph type="body" sz="half" idx="1"/>
          </p:nvPr>
        </p:nvSpPr>
        <p:spPr>
          <a:xfrm>
            <a:off x="2209800" y="1295400"/>
            <a:ext cx="7772400" cy="2667000"/>
          </a:xfrm>
          <a:solidFill>
            <a:schemeClr val="hlink"/>
          </a:solidFill>
        </p:spPr>
        <p:txBody>
          <a:bodyPr/>
          <a:lstStyle/>
          <a:p>
            <a:pPr>
              <a:lnSpc>
                <a:spcPct val="90000"/>
              </a:lnSpc>
            </a:pPr>
            <a:r>
              <a:rPr lang="en-US" sz="2400"/>
              <a:t>This tradition that the Apostle Peter held the papal office from A.D. 42 to A.D. 67 started early in the third century. </a:t>
            </a:r>
          </a:p>
          <a:p>
            <a:pPr>
              <a:lnSpc>
                <a:spcPct val="90000"/>
              </a:lnSpc>
            </a:pPr>
            <a:r>
              <a:rPr lang="en-US" sz="2400"/>
              <a:t>26 church congregants are noted by their names in the first fifteen verses of Paul’s Letter to the Romans in chapter 16.   Peter is not even casually mentioned although this point of time overlaps with that of his supposed service term there.</a:t>
            </a:r>
          </a:p>
          <a:p>
            <a:pPr>
              <a:lnSpc>
                <a:spcPct val="90000"/>
              </a:lnSpc>
            </a:pPr>
            <a:r>
              <a:rPr lang="en-US" sz="2400"/>
              <a:t>Acts 12 – Peter was held this period in prison in Jerusalem.  </a:t>
            </a:r>
          </a:p>
        </p:txBody>
      </p:sp>
      <p:sp>
        <p:nvSpPr>
          <p:cNvPr id="84996" name="Rectangle 4"/>
          <p:cNvSpPr>
            <a:spLocks noGrp="1" noChangeArrowheads="1"/>
          </p:cNvSpPr>
          <p:nvPr>
            <p:ph sz="half" idx="2"/>
          </p:nvPr>
        </p:nvSpPr>
        <p:spPr>
          <a:xfrm>
            <a:off x="2209800" y="4191000"/>
            <a:ext cx="7772400" cy="2438400"/>
          </a:xfrm>
          <a:ln>
            <a:solidFill>
              <a:srgbClr val="CC3300"/>
            </a:solidFill>
          </a:ln>
        </p:spPr>
        <p:txBody>
          <a:bodyPr/>
          <a:lstStyle/>
          <a:p>
            <a:pPr>
              <a:buFontTx/>
              <a:buNone/>
            </a:pPr>
            <a:r>
              <a:rPr lang="en-US" sz="2400">
                <a:solidFill>
                  <a:srgbClr val="FF3300"/>
                </a:solidFill>
              </a:rPr>
              <a:t>     </a:t>
            </a:r>
            <a:r>
              <a:rPr lang="en-US" sz="2000">
                <a:solidFill>
                  <a:srgbClr val="FF3300"/>
                </a:solidFill>
              </a:rPr>
              <a:t>“But it is said on all sides ,  Was not St. Peter at Rome? Was he not crucified with his head down?  Are not the pulpits in which he taught, the altars at which he said the mass, in this eternal city?   St. Peter having been in Rome, my venerable brethren, rest only on tradition…  Scaliger, one of the most learned of men, has not hesitated to say St. Peter’s episcopate and residence at Rome ought to be classed with ridiculous legends.”   </a:t>
            </a:r>
            <a:r>
              <a:rPr lang="en-US" sz="2000" b="1">
                <a:solidFill>
                  <a:srgbClr val="FF3300"/>
                </a:solidFill>
              </a:rPr>
              <a:t>1870 Vatican Council;  Bishop Strossmayer</a:t>
            </a:r>
            <a:endParaRPr lang="en-US" sz="2800" b="1">
              <a:solidFill>
                <a:srgbClr val="FF3300"/>
              </a:solidFill>
            </a:endParaRPr>
          </a:p>
        </p:txBody>
      </p:sp>
      <p:sp>
        <p:nvSpPr>
          <p:cNvPr id="84997" name="Comment 5"/>
          <p:cNvSpPr>
            <a:spLocks noChangeArrowheads="1"/>
          </p:cNvSpPr>
          <p:nvPr/>
        </p:nvSpPr>
        <p:spPr bwMode="auto">
          <a:xfrm>
            <a:off x="1539876" y="-9144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Oldest Continuously Functioning Institution In World Still Can’t Trace Origins To Apostles! </a:t>
            </a:r>
          </a:p>
        </p:txBody>
      </p:sp>
    </p:spTree>
    <p:extLst>
      <p:ext uri="{BB962C8B-B14F-4D97-AF65-F5344CB8AC3E}">
        <p14:creationId xmlns:p14="http://schemas.microsoft.com/office/powerpoint/2010/main" val="15579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84996"/>
                                        </p:tgtEl>
                                        <p:attrNameLst>
                                          <p:attrName>style.visibility</p:attrName>
                                        </p:attrNameLst>
                                      </p:cBhvr>
                                      <p:to>
                                        <p:strVal val="visible"/>
                                      </p:to>
                                    </p:set>
                                    <p:anim calcmode="lin" valueType="num">
                                      <p:cBhvr>
                                        <p:cTn id="7" dur="300" fill="hold"/>
                                        <p:tgtEl>
                                          <p:spTgt spid="84996"/>
                                        </p:tgtEl>
                                        <p:attrNameLst>
                                          <p:attrName>ppt_w</p:attrName>
                                        </p:attrNameLst>
                                      </p:cBhvr>
                                      <p:tavLst>
                                        <p:tav tm="0">
                                          <p:val>
                                            <p:fltVal val="0"/>
                                          </p:val>
                                        </p:tav>
                                        <p:tav tm="100000">
                                          <p:val>
                                            <p:strVal val="#ppt_w"/>
                                          </p:val>
                                        </p:tav>
                                      </p:tavLst>
                                    </p:anim>
                                    <p:anim calcmode="lin" valueType="num">
                                      <p:cBhvr>
                                        <p:cTn id="8" dur="300" fill="hold"/>
                                        <p:tgtEl>
                                          <p:spTgt spid="84996"/>
                                        </p:tgtEl>
                                        <p:attrNameLst>
                                          <p:attrName>ppt_h</p:attrName>
                                        </p:attrNameLst>
                                      </p:cBhvr>
                                      <p:tavLst>
                                        <p:tav tm="0">
                                          <p:val>
                                            <p:fltVal val="0"/>
                                          </p:val>
                                        </p:tav>
                                        <p:tav tm="100000">
                                          <p:val>
                                            <p:strVal val="#ppt_h"/>
                                          </p:val>
                                        </p:tav>
                                      </p:tavLst>
                                    </p:anim>
                                    <p:anim calcmode="lin" valueType="num">
                                      <p:cBhvr>
                                        <p:cTn id="9" dur="300" fill="hold"/>
                                        <p:tgtEl>
                                          <p:spTgt spid="84996"/>
                                        </p:tgtEl>
                                        <p:attrNameLst>
                                          <p:attrName>ppt_x</p:attrName>
                                        </p:attrNameLst>
                                      </p:cBhvr>
                                      <p:tavLst>
                                        <p:tav tm="0">
                                          <p:val>
                                            <p:fltVal val="0.5"/>
                                          </p:val>
                                        </p:tav>
                                        <p:tav tm="100000">
                                          <p:val>
                                            <p:strVal val="#ppt_x"/>
                                          </p:val>
                                        </p:tav>
                                      </p:tavLst>
                                    </p:anim>
                                    <p:anim calcmode="lin" valueType="num">
                                      <p:cBhvr>
                                        <p:cTn id="10" dur="300" fill="hold"/>
                                        <p:tgtEl>
                                          <p:spTgt spid="849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33858" name="Rectangle 2"/>
          <p:cNvSpPr>
            <a:spLocks noGrp="1" noChangeArrowheads="1"/>
          </p:cNvSpPr>
          <p:nvPr>
            <p:ph type="title"/>
          </p:nvPr>
        </p:nvSpPr>
        <p:spPr>
          <a:xfrm>
            <a:off x="1905000" y="533400"/>
            <a:ext cx="8382000" cy="8382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Giving In To The Temptation Of Power</a:t>
            </a:r>
          </a:p>
        </p:txBody>
      </p:sp>
      <p:sp>
        <p:nvSpPr>
          <p:cNvPr id="3833859" name="Rectangle 3"/>
          <p:cNvSpPr>
            <a:spLocks noGrp="1" noChangeArrowheads="1"/>
          </p:cNvSpPr>
          <p:nvPr>
            <p:ph type="body" idx="1"/>
          </p:nvPr>
        </p:nvSpPr>
        <p:spPr>
          <a:xfrm>
            <a:off x="2057400" y="1219200"/>
            <a:ext cx="7924800" cy="5105400"/>
          </a:xfrm>
        </p:spPr>
        <p:txBody>
          <a:bodyPr/>
          <a:lstStyle/>
          <a:p>
            <a:pPr>
              <a:lnSpc>
                <a:spcPct val="90000"/>
              </a:lnSpc>
              <a:buFontTx/>
              <a:buBlip>
                <a:blip r:embed="rId4"/>
              </a:buBlip>
            </a:pPr>
            <a:r>
              <a:rPr lang="en-US" b="1" dirty="0">
                <a:solidFill>
                  <a:srgbClr val="FFFF99"/>
                </a:solidFill>
                <a:effectLst>
                  <a:outerShdw blurRad="38100" dist="38100" dir="2700000" algn="tl">
                    <a:srgbClr val="C0C0C0"/>
                  </a:outerShdw>
                </a:effectLst>
              </a:rPr>
              <a:t> “You all know what the third temptation of Jesus was.  It was the temptation of power.  One of the greatest ironies of the history of Christianity is that its leaders constantly gave in to the temptation of power – political power,  military power,  economic power,  or moral and spiritual power even though they continued to speak in the name of Jesus, who did not cling to divine power but emptied self &amp; and became as we are.”</a:t>
            </a:r>
            <a:endParaRPr lang="en-US" sz="2800" u="sng" dirty="0"/>
          </a:p>
        </p:txBody>
      </p:sp>
    </p:spTree>
    <p:extLst>
      <p:ext uri="{BB962C8B-B14F-4D97-AF65-F5344CB8AC3E}">
        <p14:creationId xmlns:p14="http://schemas.microsoft.com/office/powerpoint/2010/main" val="29941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33858">
                                            <p:txEl>
                                              <p:pRg st="0" end="0"/>
                                            </p:txEl>
                                          </p:spTgt>
                                        </p:tgtEl>
                                        <p:attrNameLst>
                                          <p:attrName>style.visibility</p:attrName>
                                        </p:attrNameLst>
                                      </p:cBhvr>
                                      <p:to>
                                        <p:strVal val="visible"/>
                                      </p:to>
                                    </p:set>
                                    <p:anim calcmode="lin" valueType="num">
                                      <p:cBhvr additive="base">
                                        <p:cTn id="7" dur="300" fill="hold"/>
                                        <p:tgtEl>
                                          <p:spTgt spid="38338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338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833859">
                                            <p:txEl>
                                              <p:pRg st="0" end="0"/>
                                            </p:txEl>
                                          </p:spTgt>
                                        </p:tgtEl>
                                        <p:attrNameLst>
                                          <p:attrName>style.visibility</p:attrName>
                                        </p:attrNameLst>
                                      </p:cBhvr>
                                      <p:to>
                                        <p:strVal val="visible"/>
                                      </p:to>
                                    </p:set>
                                    <p:anim calcmode="lin" valueType="num">
                                      <p:cBhvr>
                                        <p:cTn id="13" dur="300" fill="hold"/>
                                        <p:tgtEl>
                                          <p:spTgt spid="383385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83385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3858" grpId="0" build="p" autoUpdateAnimBg="0"/>
      <p:bldP spid="383385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35906" name="Rectangle 2"/>
          <p:cNvSpPr>
            <a:spLocks noGrp="1" noChangeArrowheads="1"/>
          </p:cNvSpPr>
          <p:nvPr>
            <p:ph type="title"/>
          </p:nvPr>
        </p:nvSpPr>
        <p:spPr>
          <a:xfrm>
            <a:off x="1828800" y="457200"/>
            <a:ext cx="8382000" cy="7620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Giving In To The Temptation Of Power</a:t>
            </a:r>
          </a:p>
        </p:txBody>
      </p:sp>
      <p:sp>
        <p:nvSpPr>
          <p:cNvPr id="3835907" name="Rectangle 3"/>
          <p:cNvSpPr>
            <a:spLocks noGrp="1" noChangeArrowheads="1"/>
          </p:cNvSpPr>
          <p:nvPr>
            <p:ph type="body" idx="1"/>
          </p:nvPr>
        </p:nvSpPr>
        <p:spPr>
          <a:xfrm>
            <a:off x="2057400" y="1219200"/>
            <a:ext cx="7924800" cy="5105400"/>
          </a:xfrm>
        </p:spPr>
        <p:txBody>
          <a:bodyPr/>
          <a:lstStyle/>
          <a:p>
            <a:pPr>
              <a:lnSpc>
                <a:spcPct val="90000"/>
              </a:lnSpc>
              <a:buFontTx/>
              <a:buBlip>
                <a:blip r:embed="rId4"/>
              </a:buBlip>
            </a:pPr>
            <a:r>
              <a:rPr lang="en-US" sz="2800" b="1" dirty="0">
                <a:solidFill>
                  <a:srgbClr val="FFFF99"/>
                </a:solidFill>
                <a:effectLst>
                  <a:outerShdw blurRad="38100" dist="38100" dir="2700000" algn="tl">
                    <a:srgbClr val="C0C0C0"/>
                  </a:outerShdw>
                </a:effectLst>
              </a:rPr>
              <a:t> “The temptation to consider power an apt instrument for the proclamation of the Gospel  is the greatest of all.  We keep hearing from others,  as well as saying to ourselves,  that having power – provided that it is used in the service of God and your fellow human beings          – is a good thing.  With this rationalization,  crusades took place;  inquisitions organized;  Indians were enslaved;  positions of great influence were desired;  </a:t>
            </a:r>
            <a:r>
              <a:rPr lang="en-US" sz="2800" b="1" dirty="0" err="1">
                <a:solidFill>
                  <a:srgbClr val="FFFF99"/>
                </a:solidFill>
                <a:effectLst>
                  <a:outerShdw blurRad="38100" dist="38100" dir="2700000" algn="tl">
                    <a:srgbClr val="C0C0C0"/>
                  </a:outerShdw>
                </a:effectLst>
              </a:rPr>
              <a:t>episcopal</a:t>
            </a:r>
            <a:r>
              <a:rPr lang="en-US" sz="2800" b="1" dirty="0">
                <a:solidFill>
                  <a:srgbClr val="FFFF99"/>
                </a:solidFill>
                <a:effectLst>
                  <a:outerShdw blurRad="38100" dist="38100" dir="2700000" algn="tl">
                    <a:srgbClr val="C0C0C0"/>
                  </a:outerShdw>
                </a:effectLst>
              </a:rPr>
              <a:t> palaces, splendid cathedrals, and opulent seminaries were built;  and much moral manipulation of conscience was engaged in.” - </a:t>
            </a:r>
            <a:r>
              <a:rPr lang="en-US" sz="2000" b="1" u="sng" dirty="0">
                <a:solidFill>
                  <a:srgbClr val="FFFF99"/>
                </a:solidFill>
                <a:effectLst>
                  <a:outerShdw blurRad="38100" dist="38100" dir="2700000" algn="tl">
                    <a:srgbClr val="C0C0C0"/>
                  </a:outerShdw>
                </a:effectLst>
              </a:rPr>
              <a:t>In The Name Of Jesus  </a:t>
            </a:r>
            <a:endParaRPr lang="en-US" sz="2000" u="sng" dirty="0"/>
          </a:p>
        </p:txBody>
      </p:sp>
      <p:sp>
        <p:nvSpPr>
          <p:cNvPr id="3835908" name="Comment 4"/>
          <p:cNvSpPr>
            <a:spLocks noChangeArrowheads="1"/>
          </p:cNvSpPr>
          <p:nvPr/>
        </p:nvSpPr>
        <p:spPr bwMode="auto">
          <a:xfrm>
            <a:off x="1539876" y="-15240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Roman Empire established the office of the censor back in 443 B.C.  The censor not only went around and counted everybody’s head,  he was also responsible for policing everybody’s morals.  There was fear of the censor! </a:t>
            </a:r>
          </a:p>
        </p:txBody>
      </p:sp>
    </p:spTree>
    <p:extLst>
      <p:ext uri="{BB962C8B-B14F-4D97-AF65-F5344CB8AC3E}">
        <p14:creationId xmlns:p14="http://schemas.microsoft.com/office/powerpoint/2010/main" val="243194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35906">
                                            <p:txEl>
                                              <p:pRg st="0" end="0"/>
                                            </p:txEl>
                                          </p:spTgt>
                                        </p:tgtEl>
                                        <p:attrNameLst>
                                          <p:attrName>style.visibility</p:attrName>
                                        </p:attrNameLst>
                                      </p:cBhvr>
                                      <p:to>
                                        <p:strVal val="visible"/>
                                      </p:to>
                                    </p:set>
                                    <p:anim calcmode="lin" valueType="num">
                                      <p:cBhvr additive="base">
                                        <p:cTn id="7" dur="300" fill="hold"/>
                                        <p:tgtEl>
                                          <p:spTgt spid="38359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359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835907">
                                            <p:txEl>
                                              <p:pRg st="0" end="0"/>
                                            </p:txEl>
                                          </p:spTgt>
                                        </p:tgtEl>
                                        <p:attrNameLst>
                                          <p:attrName>style.visibility</p:attrName>
                                        </p:attrNameLst>
                                      </p:cBhvr>
                                      <p:to>
                                        <p:strVal val="visible"/>
                                      </p:to>
                                    </p:set>
                                    <p:anim calcmode="lin" valueType="num">
                                      <p:cBhvr>
                                        <p:cTn id="13" dur="300" fill="hold"/>
                                        <p:tgtEl>
                                          <p:spTgt spid="3835907">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83590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5906" grpId="0" build="p" autoUpdateAnimBg="0"/>
      <p:bldP spid="383590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287962"/>
          </a:xfrm>
        </p:spPr>
        <p:txBody>
          <a:bodyPr>
            <a:normAutofit/>
          </a:bodyPr>
          <a:lstStyle/>
          <a:p>
            <a:r>
              <a:rPr lang="en-US" sz="6000" dirty="0">
                <a:solidFill>
                  <a:schemeClr val="accent2">
                    <a:lumMod val="75000"/>
                  </a:schemeClr>
                </a:solidFill>
                <a:ea typeface="+mn-ea"/>
                <a:cs typeface="+mn-cs"/>
              </a:rPr>
              <a:t>Organizing to Oppose Growing </a:t>
            </a:r>
            <a:r>
              <a:rPr lang="en-US" sz="6000" dirty="0" err="1">
                <a:solidFill>
                  <a:schemeClr val="accent2">
                    <a:lumMod val="75000"/>
                  </a:schemeClr>
                </a:solidFill>
                <a:ea typeface="+mn-ea"/>
                <a:cs typeface="+mn-cs"/>
              </a:rPr>
              <a:t>Gnosicism</a:t>
            </a:r>
            <a:r>
              <a:rPr lang="en-US" sz="6000" dirty="0">
                <a:solidFill>
                  <a:schemeClr val="accent2">
                    <a:lumMod val="75000"/>
                  </a:schemeClr>
                </a:solidFill>
                <a:ea typeface="+mn-ea"/>
                <a:cs typeface="+mn-cs"/>
              </a:rPr>
              <a:t>:</a:t>
            </a:r>
            <a:br>
              <a:rPr lang="en-US" sz="6000" dirty="0">
                <a:solidFill>
                  <a:schemeClr val="accent2">
                    <a:lumMod val="75000"/>
                  </a:schemeClr>
                </a:solidFill>
                <a:ea typeface="+mn-ea"/>
                <a:cs typeface="+mn-cs"/>
              </a:rPr>
            </a:br>
            <a:br>
              <a:rPr lang="en-US" sz="5400" dirty="0">
                <a:solidFill>
                  <a:prstClr val="black"/>
                </a:solidFill>
                <a:ea typeface="+mn-ea"/>
                <a:cs typeface="+mn-cs"/>
              </a:rPr>
            </a:br>
            <a:r>
              <a:rPr lang="en-US" sz="5400" dirty="0">
                <a:solidFill>
                  <a:prstClr val="black"/>
                </a:solidFill>
                <a:ea typeface="+mn-ea"/>
                <a:cs typeface="+mn-cs"/>
              </a:rPr>
              <a:t>2</a:t>
            </a:r>
            <a:r>
              <a:rPr lang="en-US" sz="5400" baseline="30000" dirty="0">
                <a:solidFill>
                  <a:prstClr val="black"/>
                </a:solidFill>
                <a:ea typeface="+mn-ea"/>
                <a:cs typeface="+mn-cs"/>
              </a:rPr>
              <a:t>nd</a:t>
            </a:r>
            <a:r>
              <a:rPr lang="en-US" sz="5400" dirty="0">
                <a:solidFill>
                  <a:prstClr val="black"/>
                </a:solidFill>
                <a:ea typeface="+mn-ea"/>
                <a:cs typeface="+mn-cs"/>
              </a:rPr>
              <a:t> &amp; 3</a:t>
            </a:r>
            <a:r>
              <a:rPr lang="en-US" sz="5400" baseline="30000" dirty="0">
                <a:solidFill>
                  <a:prstClr val="black"/>
                </a:solidFill>
                <a:ea typeface="+mn-ea"/>
                <a:cs typeface="+mn-cs"/>
              </a:rPr>
              <a:t>rd</a:t>
            </a:r>
            <a:r>
              <a:rPr lang="en-US" sz="5400" dirty="0">
                <a:solidFill>
                  <a:prstClr val="black"/>
                </a:solidFill>
                <a:ea typeface="+mn-ea"/>
                <a:cs typeface="+mn-cs"/>
              </a:rPr>
              <a:t> Century Patterns  of Practice &amp; Precursors of New Testament Departure</a:t>
            </a:r>
            <a:endParaRPr lang="en-US" sz="5400" dirty="0"/>
          </a:p>
        </p:txBody>
      </p:sp>
    </p:spTree>
    <p:extLst>
      <p:ext uri="{BB962C8B-B14F-4D97-AF65-F5344CB8AC3E}">
        <p14:creationId xmlns:p14="http://schemas.microsoft.com/office/powerpoint/2010/main" val="312082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9" y="1143001"/>
            <a:ext cx="562133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sheep and wo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687827"/>
            <a:ext cx="3124200" cy="186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330" name="Picture 2" descr="I:\DEPTCOMM\Zamcomm\Jody\ChartsEPS\44copy.jpg"/>
          <p:cNvPicPr>
            <a:picLocks noChangeAspect="1" noChangeArrowheads="1"/>
          </p:cNvPicPr>
          <p:nvPr/>
        </p:nvPicPr>
        <p:blipFill>
          <a:blip r:embed="rId3" cstate="print"/>
          <a:srcRect/>
          <a:stretch>
            <a:fillRect/>
          </a:stretch>
        </p:blipFill>
        <p:spPr bwMode="auto">
          <a:xfrm>
            <a:off x="875899" y="0"/>
            <a:ext cx="10501162" cy="6858000"/>
          </a:xfrm>
          <a:prstGeom prst="rect">
            <a:avLst/>
          </a:prstGeom>
          <a:noFill/>
        </p:spPr>
      </p:pic>
      <p:sp>
        <p:nvSpPr>
          <p:cNvPr id="3299332" name="WordArt 4"/>
          <p:cNvSpPr>
            <a:spLocks noChangeArrowheads="1" noChangeShapeType="1" noTextEdit="1"/>
          </p:cNvSpPr>
          <p:nvPr/>
        </p:nvSpPr>
        <p:spPr bwMode="auto">
          <a:xfrm>
            <a:off x="2833689" y="4724400"/>
            <a:ext cx="6524625"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GNOSTICS OPPOSED MONISTS</a:t>
            </a:r>
          </a:p>
        </p:txBody>
      </p:sp>
      <p:sp>
        <p:nvSpPr>
          <p:cNvPr id="2" name="TextBox 1">
            <a:extLst>
              <a:ext uri="{FF2B5EF4-FFF2-40B4-BE49-F238E27FC236}">
                <a16:creationId xmlns:a16="http://schemas.microsoft.com/office/drawing/2014/main" id="{90CEBDCD-35B0-4D0A-9B82-B92FCA258066}"/>
              </a:ext>
            </a:extLst>
          </p:cNvPr>
          <p:cNvSpPr txBox="1"/>
          <p:nvPr/>
        </p:nvSpPr>
        <p:spPr>
          <a:xfrm>
            <a:off x="0" y="6248400"/>
            <a:ext cx="12192001" cy="3974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  MONISTS BELIEVE MIND &amp; BRAIN ARE ONLY OF A PHYSICAL PROCESS – THERE IS NO SOUL! </a:t>
            </a:r>
          </a:p>
        </p:txBody>
      </p:sp>
    </p:spTree>
    <p:extLst>
      <p:ext uri="{BB962C8B-B14F-4D97-AF65-F5344CB8AC3E}">
        <p14:creationId xmlns:p14="http://schemas.microsoft.com/office/powerpoint/2010/main" val="25532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299332"/>
                                        </p:tgtEl>
                                        <p:attrNameLst>
                                          <p:attrName>style.visibility</p:attrName>
                                        </p:attrNameLst>
                                      </p:cBhvr>
                                      <p:to>
                                        <p:strVal val="visible"/>
                                      </p:to>
                                    </p:set>
                                    <p:animEffect transition="in" filter="barn(inVertical)">
                                      <p:cBhvr>
                                        <p:cTn id="14" dur="500"/>
                                        <p:tgtEl>
                                          <p:spTgt spid="32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9332"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5906" name="Picture 2" descr="I:\DEPTCOMM\Zamcomm\Jody\ChartsEPS\45 copy.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682297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a:xfrm>
            <a:off x="1524000" y="0"/>
            <a:ext cx="8915400" cy="4876800"/>
          </a:xfrm>
        </p:spPr>
        <p:txBody>
          <a:bodyPr/>
          <a:lstStyle/>
          <a:p>
            <a:r>
              <a:rPr lang="en-US" sz="9600">
                <a:solidFill>
                  <a:schemeClr val="bg1"/>
                </a:solidFill>
                <a:effectLst>
                  <a:outerShdw blurRad="38100" dist="38100" dir="2700000" algn="tl">
                    <a:srgbClr val="000000"/>
                  </a:outerShdw>
                </a:effectLst>
              </a:rPr>
              <a:t>  Recurrent</a:t>
            </a:r>
            <a:br>
              <a:rPr lang="en-US" sz="9600">
                <a:solidFill>
                  <a:schemeClr val="bg1"/>
                </a:solidFill>
                <a:effectLst>
                  <a:outerShdw blurRad="38100" dist="38100" dir="2700000" algn="tl">
                    <a:srgbClr val="000000"/>
                  </a:outerShdw>
                </a:effectLst>
              </a:rPr>
            </a:br>
            <a:br>
              <a:rPr lang="en-US" sz="2400">
                <a:solidFill>
                  <a:schemeClr val="bg1"/>
                </a:solidFill>
                <a:effectLst>
                  <a:outerShdw blurRad="38100" dist="38100" dir="2700000" algn="tl">
                    <a:srgbClr val="000000"/>
                  </a:outerShdw>
                </a:effectLst>
              </a:rPr>
            </a:br>
            <a:r>
              <a:rPr lang="en-US" sz="9600">
                <a:solidFill>
                  <a:schemeClr val="bg1"/>
                </a:solidFill>
                <a:effectLst>
                  <a:outerShdw blurRad="38100" dist="38100" dir="2700000" algn="tl">
                    <a:srgbClr val="000000"/>
                  </a:outerShdw>
                </a:effectLst>
              </a:rPr>
              <a:t> Resurgent</a:t>
            </a:r>
            <a:br>
              <a:rPr lang="en-US" sz="9600">
                <a:solidFill>
                  <a:schemeClr val="bg1"/>
                </a:solidFill>
                <a:effectLst>
                  <a:outerShdw blurRad="38100" dist="38100" dir="2700000" algn="tl">
                    <a:srgbClr val="000000"/>
                  </a:outerShdw>
                </a:effectLst>
              </a:rPr>
            </a:br>
            <a:br>
              <a:rPr lang="en-US" sz="2400">
                <a:solidFill>
                  <a:schemeClr val="bg1"/>
                </a:solidFill>
                <a:effectLst>
                  <a:outerShdw blurRad="38100" dist="38100" dir="2700000" algn="tl">
                    <a:srgbClr val="000000"/>
                  </a:outerShdw>
                </a:effectLst>
              </a:rPr>
            </a:br>
            <a:r>
              <a:rPr lang="en-US" sz="9600">
                <a:solidFill>
                  <a:schemeClr val="bg1"/>
                </a:solidFill>
                <a:effectLst>
                  <a:outerShdw blurRad="38100" dist="38100" dir="2700000" algn="tl">
                    <a:srgbClr val="000000"/>
                  </a:outerShdw>
                </a:effectLst>
              </a:rPr>
              <a:t> Gnosticism</a:t>
            </a:r>
            <a:endParaRPr lang="en-US" sz="9600" b="1">
              <a:effectLst>
                <a:outerShdw blurRad="38100" dist="38100" dir="2700000" algn="tl">
                  <a:srgbClr val="FFFFFF"/>
                </a:outerShdw>
              </a:effectLst>
            </a:endParaRPr>
          </a:p>
        </p:txBody>
      </p:sp>
      <p:sp>
        <p:nvSpPr>
          <p:cNvPr id="5316611" name="Rectangle 3"/>
          <p:cNvSpPr>
            <a:spLocks noGrp="1" noChangeArrowheads="1"/>
          </p:cNvSpPr>
          <p:nvPr>
            <p:ph type="body" idx="1"/>
          </p:nvPr>
        </p:nvSpPr>
        <p:spPr>
          <a:xfrm>
            <a:off x="2514600" y="1143000"/>
            <a:ext cx="7543800" cy="5562600"/>
          </a:xfrm>
        </p:spPr>
        <p:txBody>
          <a:bodyPr/>
          <a:lstStyle/>
          <a:p>
            <a:pPr>
              <a:buFontTx/>
              <a:buNone/>
            </a:pPr>
            <a:r>
              <a:rPr lang="en-US" sz="2800"/>
              <a:t>                                                                                </a:t>
            </a:r>
            <a:endParaRPr lang="en-US"/>
          </a:p>
        </p:txBody>
      </p:sp>
    </p:spTree>
    <p:extLst>
      <p:ext uri="{BB962C8B-B14F-4D97-AF65-F5344CB8AC3E}">
        <p14:creationId xmlns:p14="http://schemas.microsoft.com/office/powerpoint/2010/main" val="19423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16610">
                                            <p:txEl>
                                              <p:pRg st="0" end="0"/>
                                            </p:txEl>
                                          </p:spTgt>
                                        </p:tgtEl>
                                        <p:attrNameLst>
                                          <p:attrName>style.visibility</p:attrName>
                                        </p:attrNameLst>
                                      </p:cBhvr>
                                      <p:to>
                                        <p:strVal val="visible"/>
                                      </p:to>
                                    </p:set>
                                    <p:anim calcmode="lin" valueType="num">
                                      <p:cBhvr additive="base">
                                        <p:cTn id="7" dur="300" fill="hold"/>
                                        <p:tgtEl>
                                          <p:spTgt spid="5316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16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16611">
                                            <p:txEl>
                                              <p:pRg st="0" end="0"/>
                                            </p:txEl>
                                          </p:spTgt>
                                        </p:tgtEl>
                                        <p:attrNameLst>
                                          <p:attrName>style.visibility</p:attrName>
                                        </p:attrNameLst>
                                      </p:cBhvr>
                                      <p:to>
                                        <p:strVal val="visible"/>
                                      </p:to>
                                    </p:set>
                                    <p:anim calcmode="lin" valueType="num">
                                      <p:cBhvr>
                                        <p:cTn id="13" dur="500" fill="hold"/>
                                        <p:tgtEl>
                                          <p:spTgt spid="531661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316611">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5316611">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5316611">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6610" grpId="0" build="p" autoUpdateAnimBg="0"/>
      <p:bldP spid="531661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a:effectLst>
                  <a:outerShdw blurRad="38100" dist="38100" dir="2700000" algn="tl">
                    <a:srgbClr val="FFFFFF"/>
                  </a:outerShdw>
                </a:effectLst>
              </a:rPr>
              <a:t>The term “Gnosticism” is taken from the Greek word for knowledge (gnosis).</a:t>
            </a:r>
          </a:p>
          <a:p>
            <a:pPr>
              <a:buFontTx/>
              <a:buBlip>
                <a:blip r:embed="rId4"/>
              </a:buBlip>
            </a:pPr>
            <a:r>
              <a:rPr lang="en-US" sz="2800">
                <a:effectLst>
                  <a:outerShdw blurRad="38100" dist="38100" dir="2700000" algn="tl">
                    <a:srgbClr val="FFFFFF"/>
                  </a:outerShdw>
                </a:effectLst>
              </a:rPr>
              <a:t>Whereas the Apologists utilized philosophy to defend Christianity,  Gnosticism used philosophy to reinterpret Christianity.</a:t>
            </a:r>
          </a:p>
          <a:p>
            <a:pPr>
              <a:buFontTx/>
              <a:buBlip>
                <a:blip r:embed="rId4"/>
              </a:buBlip>
            </a:pPr>
            <a:r>
              <a:rPr lang="en-US" sz="2800">
                <a:effectLst>
                  <a:outerShdw blurRad="38100" dist="38100" dir="2700000" algn="tl">
                    <a:srgbClr val="FFFFFF"/>
                  </a:outerShdw>
                </a:effectLst>
              </a:rPr>
              <a:t>Gnosticism refers to a blended religious philosophy that invaded Paganism,  Judaism,  and Christianity.</a:t>
            </a:r>
          </a:p>
          <a:p>
            <a:pPr>
              <a:buFontTx/>
              <a:buBlip>
                <a:blip r:embed="rId4"/>
              </a:buBlip>
            </a:pPr>
            <a:r>
              <a:rPr lang="en-US" sz="2800">
                <a:effectLst>
                  <a:outerShdw blurRad="38100" dist="38100" dir="2700000" algn="tl">
                    <a:srgbClr val="FFFFFF"/>
                  </a:outerShdw>
                </a:effectLst>
              </a:rPr>
              <a:t>A beginning form of Gnosticism,  mixed with Judaism,  existed in the Apostolic Period.</a:t>
            </a:r>
          </a:p>
          <a:p>
            <a:pPr>
              <a:buFontTx/>
              <a:buBlip>
                <a:blip r:embed="rId4"/>
              </a:buBlip>
            </a:pPr>
            <a:r>
              <a:rPr lang="en-US" sz="2800">
                <a:effectLst>
                  <a:outerShdw blurRad="38100" dist="38100" dir="2700000" algn="tl">
                    <a:srgbClr val="FFFFFF"/>
                  </a:outerShdw>
                </a:effectLst>
              </a:rPr>
              <a:t>In the second century,  a more developed Gnosticism threatened the church.</a:t>
            </a:r>
          </a:p>
          <a:p>
            <a:pPr>
              <a:buFontTx/>
              <a:buBlip>
                <a:blip r:embed="rId4"/>
              </a:buBlip>
            </a:pPr>
            <a:r>
              <a:rPr lang="en-US" sz="2800">
                <a:effectLst>
                  <a:outerShdw blurRad="38100" dist="38100" dir="2700000" algn="tl">
                    <a:srgbClr val="FFFFFF"/>
                  </a:outerShdw>
                </a:effectLst>
              </a:rPr>
              <a:t>Fighting the Gnostic heresy was a major preoccupation   of church leaders and authors in the early church.</a:t>
            </a:r>
            <a:r>
              <a:rPr lang="en-US" sz="2800"/>
              <a:t>                                                                                  </a:t>
            </a:r>
          </a:p>
        </p:txBody>
      </p:sp>
    </p:spTree>
    <p:extLst>
      <p:ext uri="{BB962C8B-B14F-4D97-AF65-F5344CB8AC3E}">
        <p14:creationId xmlns:p14="http://schemas.microsoft.com/office/powerpoint/2010/main" val="394756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iterate type="lt">
                                    <p:tmPct val="100000"/>
                                  </p:iterate>
                                  <p:childTnLst>
                                    <p:set>
                                      <p:cBhvr>
                                        <p:cTn id="22" dur="1" fill="hold">
                                          <p:stCondLst>
                                            <p:cond delay="0"/>
                                          </p:stCondLst>
                                        </p:cTn>
                                        <p:tgtEl>
                                          <p:spTgt spid="5318661">
                                            <p:txEl>
                                              <p:pRg st="2" end="2"/>
                                            </p:txEl>
                                          </p:spTgt>
                                        </p:tgtEl>
                                        <p:attrNameLst>
                                          <p:attrName>style.visibility</p:attrName>
                                        </p:attrNameLst>
                                      </p:cBhvr>
                                      <p:to>
                                        <p:strVal val="visible"/>
                                      </p:to>
                                    </p:set>
                                    <p:anim calcmode="lin" valueType="num">
                                      <p:cBhvr>
                                        <p:cTn id="23" dur="75" fill="hold"/>
                                        <p:tgtEl>
                                          <p:spTgt spid="5318661">
                                            <p:txEl>
                                              <p:pRg st="2" end="2"/>
                                            </p:txEl>
                                          </p:spTgt>
                                        </p:tgtEl>
                                        <p:attrNameLst>
                                          <p:attrName>ppt_w</p:attrName>
                                        </p:attrNameLst>
                                      </p:cBhvr>
                                      <p:tavLst>
                                        <p:tav tm="0">
                                          <p:val>
                                            <p:fltVal val="0"/>
                                          </p:val>
                                        </p:tav>
                                        <p:tav tm="100000">
                                          <p:val>
                                            <p:strVal val="#ppt_w"/>
                                          </p:val>
                                        </p:tav>
                                      </p:tavLst>
                                    </p:anim>
                                    <p:anim calcmode="lin" valueType="num">
                                      <p:cBhvr>
                                        <p:cTn id="24" dur="75" fill="hold"/>
                                        <p:tgtEl>
                                          <p:spTgt spid="5318661">
                                            <p:txEl>
                                              <p:pRg st="2" end="2"/>
                                            </p:txEl>
                                          </p:spTgt>
                                        </p:tgtEl>
                                        <p:attrNameLst>
                                          <p:attrName>ppt_h</p:attrName>
                                        </p:attrNameLst>
                                      </p:cBhvr>
                                      <p:tavLst>
                                        <p:tav tm="0">
                                          <p:val>
                                            <p:fltVal val="0"/>
                                          </p:val>
                                        </p:tav>
                                        <p:tav tm="100000">
                                          <p:val>
                                            <p:strVal val="#ppt_h"/>
                                          </p:val>
                                        </p:tav>
                                      </p:tavLst>
                                    </p:anim>
                                    <p:anim calcmode="lin" valueType="num">
                                      <p:cBhvr>
                                        <p:cTn id="25" dur="75" fill="hold"/>
                                        <p:tgtEl>
                                          <p:spTgt spid="5318661">
                                            <p:txEl>
                                              <p:pRg st="2" end="2"/>
                                            </p:txEl>
                                          </p:spTgt>
                                        </p:tgtEl>
                                        <p:attrNameLst>
                                          <p:attrName>ppt_x</p:attrName>
                                        </p:attrNameLst>
                                      </p:cBhvr>
                                      <p:tavLst>
                                        <p:tav tm="0">
                                          <p:val>
                                            <p:fltVal val="0.5"/>
                                          </p:val>
                                        </p:tav>
                                        <p:tav tm="100000">
                                          <p:val>
                                            <p:strVal val="#ppt_x"/>
                                          </p:val>
                                        </p:tav>
                                      </p:tavLst>
                                    </p:anim>
                                    <p:anim calcmode="lin" valueType="num">
                                      <p:cBhvr>
                                        <p:cTn id="26" dur="75" fill="hold"/>
                                        <p:tgtEl>
                                          <p:spTgt spid="5318661">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iterate type="lt">
                                    <p:tmPct val="100000"/>
                                  </p:iterate>
                                  <p:childTnLst>
                                    <p:set>
                                      <p:cBhvr>
                                        <p:cTn id="30" dur="1" fill="hold">
                                          <p:stCondLst>
                                            <p:cond delay="0"/>
                                          </p:stCondLst>
                                        </p:cTn>
                                        <p:tgtEl>
                                          <p:spTgt spid="5318661">
                                            <p:txEl>
                                              <p:pRg st="3" end="3"/>
                                            </p:txEl>
                                          </p:spTgt>
                                        </p:tgtEl>
                                        <p:attrNameLst>
                                          <p:attrName>style.visibility</p:attrName>
                                        </p:attrNameLst>
                                      </p:cBhvr>
                                      <p:to>
                                        <p:strVal val="visible"/>
                                      </p:to>
                                    </p:set>
                                    <p:anim calcmode="lin" valueType="num">
                                      <p:cBhvr>
                                        <p:cTn id="31" dur="75" fill="hold"/>
                                        <p:tgtEl>
                                          <p:spTgt spid="5318661">
                                            <p:txEl>
                                              <p:pRg st="3" end="3"/>
                                            </p:txEl>
                                          </p:spTgt>
                                        </p:tgtEl>
                                        <p:attrNameLst>
                                          <p:attrName>ppt_w</p:attrName>
                                        </p:attrNameLst>
                                      </p:cBhvr>
                                      <p:tavLst>
                                        <p:tav tm="0">
                                          <p:val>
                                            <p:fltVal val="0"/>
                                          </p:val>
                                        </p:tav>
                                        <p:tav tm="100000">
                                          <p:val>
                                            <p:strVal val="#ppt_w"/>
                                          </p:val>
                                        </p:tav>
                                      </p:tavLst>
                                    </p:anim>
                                    <p:anim calcmode="lin" valueType="num">
                                      <p:cBhvr>
                                        <p:cTn id="32" dur="75" fill="hold"/>
                                        <p:tgtEl>
                                          <p:spTgt spid="5318661">
                                            <p:txEl>
                                              <p:pRg st="3" end="3"/>
                                            </p:txEl>
                                          </p:spTgt>
                                        </p:tgtEl>
                                        <p:attrNameLst>
                                          <p:attrName>ppt_h</p:attrName>
                                        </p:attrNameLst>
                                      </p:cBhvr>
                                      <p:tavLst>
                                        <p:tav tm="0">
                                          <p:val>
                                            <p:fltVal val="0"/>
                                          </p:val>
                                        </p:tav>
                                        <p:tav tm="100000">
                                          <p:val>
                                            <p:strVal val="#ppt_h"/>
                                          </p:val>
                                        </p:tav>
                                      </p:tavLst>
                                    </p:anim>
                                    <p:anim calcmode="lin" valueType="num">
                                      <p:cBhvr>
                                        <p:cTn id="33" dur="75" fill="hold"/>
                                        <p:tgtEl>
                                          <p:spTgt spid="5318661">
                                            <p:txEl>
                                              <p:pRg st="3" end="3"/>
                                            </p:txEl>
                                          </p:spTgt>
                                        </p:tgtEl>
                                        <p:attrNameLst>
                                          <p:attrName>ppt_x</p:attrName>
                                        </p:attrNameLst>
                                      </p:cBhvr>
                                      <p:tavLst>
                                        <p:tav tm="0">
                                          <p:val>
                                            <p:fltVal val="0.5"/>
                                          </p:val>
                                        </p:tav>
                                        <p:tav tm="100000">
                                          <p:val>
                                            <p:strVal val="#ppt_x"/>
                                          </p:val>
                                        </p:tav>
                                      </p:tavLst>
                                    </p:anim>
                                    <p:anim calcmode="lin" valueType="num">
                                      <p:cBhvr>
                                        <p:cTn id="34" dur="75" fill="hold"/>
                                        <p:tgtEl>
                                          <p:spTgt spid="5318661">
                                            <p:txEl>
                                              <p:pRg st="3" end="3"/>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iterate type="lt">
                                    <p:tmPct val="100000"/>
                                  </p:iterate>
                                  <p:childTnLst>
                                    <p:set>
                                      <p:cBhvr>
                                        <p:cTn id="38" dur="1" fill="hold">
                                          <p:stCondLst>
                                            <p:cond delay="0"/>
                                          </p:stCondLst>
                                        </p:cTn>
                                        <p:tgtEl>
                                          <p:spTgt spid="5318661">
                                            <p:txEl>
                                              <p:pRg st="4" end="4"/>
                                            </p:txEl>
                                          </p:spTgt>
                                        </p:tgtEl>
                                        <p:attrNameLst>
                                          <p:attrName>style.visibility</p:attrName>
                                        </p:attrNameLst>
                                      </p:cBhvr>
                                      <p:to>
                                        <p:strVal val="visible"/>
                                      </p:to>
                                    </p:set>
                                    <p:anim calcmode="lin" valueType="num">
                                      <p:cBhvr>
                                        <p:cTn id="39" dur="75" fill="hold"/>
                                        <p:tgtEl>
                                          <p:spTgt spid="5318661">
                                            <p:txEl>
                                              <p:pRg st="4" end="4"/>
                                            </p:txEl>
                                          </p:spTgt>
                                        </p:tgtEl>
                                        <p:attrNameLst>
                                          <p:attrName>ppt_w</p:attrName>
                                        </p:attrNameLst>
                                      </p:cBhvr>
                                      <p:tavLst>
                                        <p:tav tm="0">
                                          <p:val>
                                            <p:fltVal val="0"/>
                                          </p:val>
                                        </p:tav>
                                        <p:tav tm="100000">
                                          <p:val>
                                            <p:strVal val="#ppt_w"/>
                                          </p:val>
                                        </p:tav>
                                      </p:tavLst>
                                    </p:anim>
                                    <p:anim calcmode="lin" valueType="num">
                                      <p:cBhvr>
                                        <p:cTn id="40" dur="75" fill="hold"/>
                                        <p:tgtEl>
                                          <p:spTgt spid="5318661">
                                            <p:txEl>
                                              <p:pRg st="4" end="4"/>
                                            </p:txEl>
                                          </p:spTgt>
                                        </p:tgtEl>
                                        <p:attrNameLst>
                                          <p:attrName>ppt_h</p:attrName>
                                        </p:attrNameLst>
                                      </p:cBhvr>
                                      <p:tavLst>
                                        <p:tav tm="0">
                                          <p:val>
                                            <p:fltVal val="0"/>
                                          </p:val>
                                        </p:tav>
                                        <p:tav tm="100000">
                                          <p:val>
                                            <p:strVal val="#ppt_h"/>
                                          </p:val>
                                        </p:tav>
                                      </p:tavLst>
                                    </p:anim>
                                    <p:anim calcmode="lin" valueType="num">
                                      <p:cBhvr>
                                        <p:cTn id="41" dur="75" fill="hold"/>
                                        <p:tgtEl>
                                          <p:spTgt spid="5318661">
                                            <p:txEl>
                                              <p:pRg st="4" end="4"/>
                                            </p:txEl>
                                          </p:spTgt>
                                        </p:tgtEl>
                                        <p:attrNameLst>
                                          <p:attrName>ppt_x</p:attrName>
                                        </p:attrNameLst>
                                      </p:cBhvr>
                                      <p:tavLst>
                                        <p:tav tm="0">
                                          <p:val>
                                            <p:fltVal val="0.5"/>
                                          </p:val>
                                        </p:tav>
                                        <p:tav tm="100000">
                                          <p:val>
                                            <p:strVal val="#ppt_x"/>
                                          </p:val>
                                        </p:tav>
                                      </p:tavLst>
                                    </p:anim>
                                    <p:anim calcmode="lin" valueType="num">
                                      <p:cBhvr>
                                        <p:cTn id="42" dur="75" fill="hold"/>
                                        <p:tgtEl>
                                          <p:spTgt spid="5318661">
                                            <p:txEl>
                                              <p:pRg st="4" end="4"/>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iterate type="lt">
                                    <p:tmPct val="100000"/>
                                  </p:iterate>
                                  <p:childTnLst>
                                    <p:set>
                                      <p:cBhvr>
                                        <p:cTn id="46" dur="1" fill="hold">
                                          <p:stCondLst>
                                            <p:cond delay="0"/>
                                          </p:stCondLst>
                                        </p:cTn>
                                        <p:tgtEl>
                                          <p:spTgt spid="5318661">
                                            <p:txEl>
                                              <p:pRg st="5" end="5"/>
                                            </p:txEl>
                                          </p:spTgt>
                                        </p:tgtEl>
                                        <p:attrNameLst>
                                          <p:attrName>style.visibility</p:attrName>
                                        </p:attrNameLst>
                                      </p:cBhvr>
                                      <p:to>
                                        <p:strVal val="visible"/>
                                      </p:to>
                                    </p:set>
                                    <p:anim calcmode="lin" valueType="num">
                                      <p:cBhvr>
                                        <p:cTn id="47" dur="75" fill="hold"/>
                                        <p:tgtEl>
                                          <p:spTgt spid="5318661">
                                            <p:txEl>
                                              <p:pRg st="5" end="5"/>
                                            </p:txEl>
                                          </p:spTgt>
                                        </p:tgtEl>
                                        <p:attrNameLst>
                                          <p:attrName>ppt_w</p:attrName>
                                        </p:attrNameLst>
                                      </p:cBhvr>
                                      <p:tavLst>
                                        <p:tav tm="0">
                                          <p:val>
                                            <p:fltVal val="0"/>
                                          </p:val>
                                        </p:tav>
                                        <p:tav tm="100000">
                                          <p:val>
                                            <p:strVal val="#ppt_w"/>
                                          </p:val>
                                        </p:tav>
                                      </p:tavLst>
                                    </p:anim>
                                    <p:anim calcmode="lin" valueType="num">
                                      <p:cBhvr>
                                        <p:cTn id="48" dur="75" fill="hold"/>
                                        <p:tgtEl>
                                          <p:spTgt spid="5318661">
                                            <p:txEl>
                                              <p:pRg st="5" end="5"/>
                                            </p:txEl>
                                          </p:spTgt>
                                        </p:tgtEl>
                                        <p:attrNameLst>
                                          <p:attrName>ppt_h</p:attrName>
                                        </p:attrNameLst>
                                      </p:cBhvr>
                                      <p:tavLst>
                                        <p:tav tm="0">
                                          <p:val>
                                            <p:fltVal val="0"/>
                                          </p:val>
                                        </p:tav>
                                        <p:tav tm="100000">
                                          <p:val>
                                            <p:strVal val="#ppt_h"/>
                                          </p:val>
                                        </p:tav>
                                      </p:tavLst>
                                    </p:anim>
                                    <p:anim calcmode="lin" valueType="num">
                                      <p:cBhvr>
                                        <p:cTn id="49" dur="75" fill="hold"/>
                                        <p:tgtEl>
                                          <p:spTgt spid="5318661">
                                            <p:txEl>
                                              <p:pRg st="5" end="5"/>
                                            </p:txEl>
                                          </p:spTgt>
                                        </p:tgtEl>
                                        <p:attrNameLst>
                                          <p:attrName>ppt_x</p:attrName>
                                        </p:attrNameLst>
                                      </p:cBhvr>
                                      <p:tavLst>
                                        <p:tav tm="0">
                                          <p:val>
                                            <p:fltVal val="0.5"/>
                                          </p:val>
                                        </p:tav>
                                        <p:tav tm="100000">
                                          <p:val>
                                            <p:strVal val="#ppt_x"/>
                                          </p:val>
                                        </p:tav>
                                      </p:tavLst>
                                    </p:anim>
                                    <p:anim calcmode="lin" valueType="num">
                                      <p:cBhvr>
                                        <p:cTn id="50" dur="75" fill="hold"/>
                                        <p:tgtEl>
                                          <p:spTgt spid="5318661">
                                            <p:txEl>
                                              <p:pRg st="5" end="5"/>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5" name="Rectangle 39"/>
          <p:cNvSpPr>
            <a:spLocks noChangeArrowheads="1"/>
          </p:cNvSpPr>
          <p:nvPr/>
        </p:nvSpPr>
        <p:spPr bwMode="auto">
          <a:xfrm>
            <a:off x="1524000" y="5791200"/>
            <a:ext cx="9144000" cy="10668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a:endParaRPr>
          </a:p>
        </p:txBody>
      </p:sp>
      <p:sp>
        <p:nvSpPr>
          <p:cNvPr id="14346" name="Rectangle 10"/>
          <p:cNvSpPr>
            <a:spLocks noChangeArrowheads="1"/>
          </p:cNvSpPr>
          <p:nvPr/>
        </p:nvSpPr>
        <p:spPr bwMode="auto">
          <a:xfrm>
            <a:off x="1524000" y="0"/>
            <a:ext cx="9144000" cy="14478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a:endParaRPr>
          </a:p>
        </p:txBody>
      </p:sp>
      <p:sp>
        <p:nvSpPr>
          <p:cNvPr id="14347" name="Text Box 11"/>
          <p:cNvSpPr txBox="1">
            <a:spLocks noChangeArrowheads="1"/>
          </p:cNvSpPr>
          <p:nvPr/>
        </p:nvSpPr>
        <p:spPr bwMode="auto">
          <a:xfrm>
            <a:off x="1524000" y="152400"/>
            <a:ext cx="9144000" cy="10668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Arial"/>
              </a:rPr>
              <a:t>Put the following events in correct chronological order, beginning from the earliest event</a:t>
            </a:r>
          </a:p>
        </p:txBody>
      </p:sp>
      <p:sp>
        <p:nvSpPr>
          <p:cNvPr id="14348" name="Text Box 12"/>
          <p:cNvSpPr txBox="1">
            <a:spLocks noChangeArrowheads="1"/>
          </p:cNvSpPr>
          <p:nvPr/>
        </p:nvSpPr>
        <p:spPr bwMode="auto">
          <a:xfrm>
            <a:off x="1524000" y="1606550"/>
            <a:ext cx="4343400" cy="4154984"/>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Plagues in Egypt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Babylonian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Giving of the law of Moses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Conquest of Canaan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Creation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Judges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Birth of Jesus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Divided Kingdom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Tower of Babel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Establishment of the church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Promises to Abraham</a:t>
            </a:r>
          </a:p>
        </p:txBody>
      </p:sp>
      <p:sp>
        <p:nvSpPr>
          <p:cNvPr id="14350" name="Text Box 14"/>
          <p:cNvSpPr txBox="1">
            <a:spLocks noChangeArrowheads="1"/>
          </p:cNvSpPr>
          <p:nvPr/>
        </p:nvSpPr>
        <p:spPr bwMode="auto">
          <a:xfrm>
            <a:off x="6096000" y="1606550"/>
            <a:ext cx="4495800" cy="4154984"/>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The return from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Flood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United Kingdom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Years of Biblical silence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Wandering in the wilderness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Destruction of Jerusalem by 	Romans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Paul’s preaching journeys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Roman persecution of church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Assyrian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a:rPr>
              <a:t>____ Paul in prison in Rome</a:t>
            </a:r>
          </a:p>
        </p:txBody>
      </p:sp>
      <p:sp>
        <p:nvSpPr>
          <p:cNvPr id="14351" name="Line 15"/>
          <p:cNvSpPr>
            <a:spLocks noChangeShapeType="1"/>
          </p:cNvSpPr>
          <p:nvPr/>
        </p:nvSpPr>
        <p:spPr bwMode="auto">
          <a:xfrm flipV="1">
            <a:off x="5943600" y="1600200"/>
            <a:ext cx="0" cy="411480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a:endParaRPr>
          </a:p>
        </p:txBody>
      </p:sp>
      <p:sp>
        <p:nvSpPr>
          <p:cNvPr id="14352" name="WordArt 16"/>
          <p:cNvSpPr>
            <a:spLocks noChangeArrowheads="1" noChangeShapeType="1" noTextEdit="1"/>
          </p:cNvSpPr>
          <p:nvPr/>
        </p:nvSpPr>
        <p:spPr bwMode="auto">
          <a:xfrm>
            <a:off x="1828800" y="3167064"/>
            <a:ext cx="152400" cy="2619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a:t>
            </a:r>
          </a:p>
        </p:txBody>
      </p:sp>
      <p:sp>
        <p:nvSpPr>
          <p:cNvPr id="14353" name="WordArt 17"/>
          <p:cNvSpPr>
            <a:spLocks noChangeArrowheads="1" noChangeShapeType="1" noTextEdit="1"/>
          </p:cNvSpPr>
          <p:nvPr/>
        </p:nvSpPr>
        <p:spPr bwMode="auto">
          <a:xfrm>
            <a:off x="1828800" y="1719264"/>
            <a:ext cx="152400" cy="2619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5</a:t>
            </a:r>
          </a:p>
        </p:txBody>
      </p:sp>
      <p:sp>
        <p:nvSpPr>
          <p:cNvPr id="14354" name="WordArt 18"/>
          <p:cNvSpPr>
            <a:spLocks noChangeArrowheads="1" noChangeShapeType="1" noTextEdit="1"/>
          </p:cNvSpPr>
          <p:nvPr/>
        </p:nvSpPr>
        <p:spPr bwMode="auto">
          <a:xfrm>
            <a:off x="1828800" y="2438400"/>
            <a:ext cx="152400" cy="2619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6</a:t>
            </a:r>
          </a:p>
        </p:txBody>
      </p:sp>
      <p:sp>
        <p:nvSpPr>
          <p:cNvPr id="14355" name="WordArt 19"/>
          <p:cNvSpPr>
            <a:spLocks noChangeArrowheads="1" noChangeShapeType="1" noTextEdit="1"/>
          </p:cNvSpPr>
          <p:nvPr/>
        </p:nvSpPr>
        <p:spPr bwMode="auto">
          <a:xfrm>
            <a:off x="1828800" y="2786064"/>
            <a:ext cx="152400" cy="2619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8</a:t>
            </a:r>
          </a:p>
        </p:txBody>
      </p:sp>
      <p:sp>
        <p:nvSpPr>
          <p:cNvPr id="14356" name="WordArt 20"/>
          <p:cNvSpPr>
            <a:spLocks noChangeArrowheads="1" noChangeShapeType="1" noTextEdit="1"/>
          </p:cNvSpPr>
          <p:nvPr/>
        </p:nvSpPr>
        <p:spPr bwMode="auto">
          <a:xfrm>
            <a:off x="1828800" y="3581400"/>
            <a:ext cx="152400" cy="2619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9</a:t>
            </a:r>
          </a:p>
        </p:txBody>
      </p:sp>
      <p:sp>
        <p:nvSpPr>
          <p:cNvPr id="14357" name="WordArt 21"/>
          <p:cNvSpPr>
            <a:spLocks noChangeArrowheads="1" noChangeShapeType="1" noTextEdit="1"/>
          </p:cNvSpPr>
          <p:nvPr/>
        </p:nvSpPr>
        <p:spPr bwMode="auto">
          <a:xfrm>
            <a:off x="1828800" y="4648200"/>
            <a:ext cx="152400" cy="2619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3</a:t>
            </a:r>
          </a:p>
        </p:txBody>
      </p:sp>
      <p:sp>
        <p:nvSpPr>
          <p:cNvPr id="14358" name="WordArt 22"/>
          <p:cNvSpPr>
            <a:spLocks noChangeArrowheads="1" noChangeShapeType="1" noTextEdit="1"/>
          </p:cNvSpPr>
          <p:nvPr/>
        </p:nvSpPr>
        <p:spPr bwMode="auto">
          <a:xfrm>
            <a:off x="1828800" y="5376864"/>
            <a:ext cx="152400" cy="2619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4</a:t>
            </a:r>
          </a:p>
        </p:txBody>
      </p:sp>
      <p:sp>
        <p:nvSpPr>
          <p:cNvPr id="14359" name="WordArt 23"/>
          <p:cNvSpPr>
            <a:spLocks noChangeArrowheads="1" noChangeShapeType="1" noTextEdit="1"/>
          </p:cNvSpPr>
          <p:nvPr/>
        </p:nvSpPr>
        <p:spPr bwMode="auto">
          <a:xfrm>
            <a:off x="6400800" y="2057400"/>
            <a:ext cx="152400" cy="2619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2</a:t>
            </a:r>
          </a:p>
        </p:txBody>
      </p:sp>
      <p:sp>
        <p:nvSpPr>
          <p:cNvPr id="14360" name="WordArt 24"/>
          <p:cNvSpPr>
            <a:spLocks noChangeArrowheads="1" noChangeShapeType="1" noTextEdit="1"/>
          </p:cNvSpPr>
          <p:nvPr/>
        </p:nvSpPr>
        <p:spPr bwMode="auto">
          <a:xfrm>
            <a:off x="6400800" y="3167064"/>
            <a:ext cx="152400" cy="2619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7</a:t>
            </a:r>
          </a:p>
        </p:txBody>
      </p:sp>
      <p:sp>
        <p:nvSpPr>
          <p:cNvPr id="14362" name="WordArt 26"/>
          <p:cNvSpPr>
            <a:spLocks noChangeArrowheads="1" noChangeShapeType="1" noTextEdit="1"/>
          </p:cNvSpPr>
          <p:nvPr/>
        </p:nvSpPr>
        <p:spPr bwMode="auto">
          <a:xfrm>
            <a:off x="1752600" y="20574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13</a:t>
            </a:r>
          </a:p>
        </p:txBody>
      </p:sp>
      <p:sp>
        <p:nvSpPr>
          <p:cNvPr id="14363" name="WordArt 27"/>
          <p:cNvSpPr>
            <a:spLocks noChangeArrowheads="1" noChangeShapeType="1" noTextEdit="1"/>
          </p:cNvSpPr>
          <p:nvPr/>
        </p:nvSpPr>
        <p:spPr bwMode="auto">
          <a:xfrm>
            <a:off x="1752600" y="38862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16</a:t>
            </a:r>
          </a:p>
        </p:txBody>
      </p:sp>
      <p:sp>
        <p:nvSpPr>
          <p:cNvPr id="14364" name="WordArt 28"/>
          <p:cNvSpPr>
            <a:spLocks noChangeArrowheads="1" noChangeShapeType="1" noTextEdit="1"/>
          </p:cNvSpPr>
          <p:nvPr/>
        </p:nvSpPr>
        <p:spPr bwMode="auto">
          <a:xfrm>
            <a:off x="1752600" y="42672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11</a:t>
            </a:r>
          </a:p>
        </p:txBody>
      </p:sp>
      <p:sp>
        <p:nvSpPr>
          <p:cNvPr id="14365" name="WordArt 29"/>
          <p:cNvSpPr>
            <a:spLocks noChangeArrowheads="1" noChangeShapeType="1" noTextEdit="1"/>
          </p:cNvSpPr>
          <p:nvPr/>
        </p:nvSpPr>
        <p:spPr bwMode="auto">
          <a:xfrm>
            <a:off x="1752600" y="49530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17</a:t>
            </a:r>
          </a:p>
        </p:txBody>
      </p:sp>
      <p:sp>
        <p:nvSpPr>
          <p:cNvPr id="14366" name="WordArt 30"/>
          <p:cNvSpPr>
            <a:spLocks noChangeArrowheads="1" noChangeShapeType="1" noTextEdit="1"/>
          </p:cNvSpPr>
          <p:nvPr/>
        </p:nvSpPr>
        <p:spPr bwMode="auto">
          <a:xfrm>
            <a:off x="6324600" y="16764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14</a:t>
            </a:r>
          </a:p>
        </p:txBody>
      </p:sp>
      <p:sp>
        <p:nvSpPr>
          <p:cNvPr id="14367" name="WordArt 31"/>
          <p:cNvSpPr>
            <a:spLocks noChangeArrowheads="1" noChangeShapeType="1" noTextEdit="1"/>
          </p:cNvSpPr>
          <p:nvPr/>
        </p:nvSpPr>
        <p:spPr bwMode="auto">
          <a:xfrm>
            <a:off x="6324600" y="24384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10</a:t>
            </a:r>
          </a:p>
        </p:txBody>
      </p:sp>
      <p:sp>
        <p:nvSpPr>
          <p:cNvPr id="14368" name="WordArt 32"/>
          <p:cNvSpPr>
            <a:spLocks noChangeArrowheads="1" noChangeShapeType="1" noTextEdit="1"/>
          </p:cNvSpPr>
          <p:nvPr/>
        </p:nvSpPr>
        <p:spPr bwMode="auto">
          <a:xfrm>
            <a:off x="6324600" y="27432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15</a:t>
            </a:r>
          </a:p>
        </p:txBody>
      </p:sp>
      <p:sp>
        <p:nvSpPr>
          <p:cNvPr id="14369" name="WordArt 33"/>
          <p:cNvSpPr>
            <a:spLocks noChangeArrowheads="1" noChangeShapeType="1" noTextEdit="1"/>
          </p:cNvSpPr>
          <p:nvPr/>
        </p:nvSpPr>
        <p:spPr bwMode="auto">
          <a:xfrm>
            <a:off x="6324600" y="35052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21</a:t>
            </a:r>
          </a:p>
        </p:txBody>
      </p:sp>
      <p:sp>
        <p:nvSpPr>
          <p:cNvPr id="14370" name="WordArt 34"/>
          <p:cNvSpPr>
            <a:spLocks noChangeArrowheads="1" noChangeShapeType="1" noTextEdit="1"/>
          </p:cNvSpPr>
          <p:nvPr/>
        </p:nvSpPr>
        <p:spPr bwMode="auto">
          <a:xfrm>
            <a:off x="6324600" y="41910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18</a:t>
            </a:r>
          </a:p>
        </p:txBody>
      </p:sp>
      <p:sp>
        <p:nvSpPr>
          <p:cNvPr id="14371" name="WordArt 35"/>
          <p:cNvSpPr>
            <a:spLocks noChangeArrowheads="1" noChangeShapeType="1" noTextEdit="1"/>
          </p:cNvSpPr>
          <p:nvPr/>
        </p:nvSpPr>
        <p:spPr bwMode="auto">
          <a:xfrm>
            <a:off x="6324600" y="45720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20</a:t>
            </a:r>
          </a:p>
        </p:txBody>
      </p:sp>
      <p:sp>
        <p:nvSpPr>
          <p:cNvPr id="14372" name="WordArt 36"/>
          <p:cNvSpPr>
            <a:spLocks noChangeArrowheads="1" noChangeShapeType="1" noTextEdit="1"/>
          </p:cNvSpPr>
          <p:nvPr/>
        </p:nvSpPr>
        <p:spPr bwMode="auto">
          <a:xfrm>
            <a:off x="6324600" y="49530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12</a:t>
            </a:r>
          </a:p>
        </p:txBody>
      </p:sp>
      <p:sp>
        <p:nvSpPr>
          <p:cNvPr id="14373" name="WordArt 37"/>
          <p:cNvSpPr>
            <a:spLocks noChangeArrowheads="1" noChangeShapeType="1" noTextEdit="1"/>
          </p:cNvSpPr>
          <p:nvPr/>
        </p:nvSpPr>
        <p:spPr bwMode="auto">
          <a:xfrm>
            <a:off x="6324600" y="5334000"/>
            <a:ext cx="304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19</a:t>
            </a:r>
          </a:p>
        </p:txBody>
      </p:sp>
      <p:sp>
        <p:nvSpPr>
          <p:cNvPr id="14374" name="Text Box 38"/>
          <p:cNvSpPr txBox="1">
            <a:spLocks noChangeArrowheads="1"/>
          </p:cNvSpPr>
          <p:nvPr/>
        </p:nvSpPr>
        <p:spPr bwMode="auto">
          <a:xfrm>
            <a:off x="1600200" y="5775325"/>
            <a:ext cx="89916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99"/>
                </a:solidFill>
                <a:effectLst/>
                <a:uLnTx/>
                <a:uFillTx/>
                <a:latin typeface="Times New Roman" pitchFamily="18" charset="0"/>
                <a:ea typeface="+mn-ea"/>
                <a:cs typeface="Arial"/>
              </a:rPr>
              <a:t>How did you do?</a:t>
            </a:r>
            <a:r>
              <a:rPr kumimoji="0" lang="en-US" sz="3200" b="0" i="0" u="none" strike="noStrike" kern="1200" cap="none" spc="0" normalizeH="0" baseline="0" noProof="0" dirty="0">
                <a:ln>
                  <a:noFill/>
                </a:ln>
                <a:solidFill>
                  <a:srgbClr val="FFFF99"/>
                </a:solidFill>
                <a:effectLst/>
                <a:uLnTx/>
                <a:uFillTx/>
                <a:latin typeface="Times New Roman" pitchFamily="18" charset="0"/>
                <a:ea typeface="+mn-ea"/>
                <a:cs typeface="Arial"/>
              </a:rPr>
              <a:t> Don’t be overly                 concerned if you did not do well. </a:t>
            </a:r>
          </a:p>
        </p:txBody>
      </p:sp>
    </p:spTree>
    <p:extLst>
      <p:ext uri="{BB962C8B-B14F-4D97-AF65-F5344CB8AC3E}">
        <p14:creationId xmlns:p14="http://schemas.microsoft.com/office/powerpoint/2010/main" val="8565931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2"/>
                                        </p:tgtEl>
                                        <p:attrNameLst>
                                          <p:attrName>style.visibility</p:attrName>
                                        </p:attrNameLst>
                                      </p:cBhvr>
                                      <p:to>
                                        <p:strVal val="visible"/>
                                      </p:to>
                                    </p:set>
                                    <p:animEffect transition="in" filter="dissolve">
                                      <p:cBhvr>
                                        <p:cTn id="7" dur="500"/>
                                        <p:tgtEl>
                                          <p:spTgt spid="143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59"/>
                                        </p:tgtEl>
                                        <p:attrNameLst>
                                          <p:attrName>style.visibility</p:attrName>
                                        </p:attrNameLst>
                                      </p:cBhvr>
                                      <p:to>
                                        <p:strVal val="visible"/>
                                      </p:to>
                                    </p:set>
                                    <p:animEffect transition="in" filter="dissolve">
                                      <p:cBhvr>
                                        <p:cTn id="12" dur="500"/>
                                        <p:tgtEl>
                                          <p:spTgt spid="1435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57"/>
                                        </p:tgtEl>
                                        <p:attrNameLst>
                                          <p:attrName>style.visibility</p:attrName>
                                        </p:attrNameLst>
                                      </p:cBhvr>
                                      <p:to>
                                        <p:strVal val="visible"/>
                                      </p:to>
                                    </p:set>
                                    <p:animEffect transition="in" filter="dissolve">
                                      <p:cBhvr>
                                        <p:cTn id="17" dur="500"/>
                                        <p:tgtEl>
                                          <p:spTgt spid="1435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58"/>
                                        </p:tgtEl>
                                        <p:attrNameLst>
                                          <p:attrName>style.visibility</p:attrName>
                                        </p:attrNameLst>
                                      </p:cBhvr>
                                      <p:to>
                                        <p:strVal val="visible"/>
                                      </p:to>
                                    </p:set>
                                    <p:animEffect transition="in" filter="dissolve">
                                      <p:cBhvr>
                                        <p:cTn id="22" dur="500"/>
                                        <p:tgtEl>
                                          <p:spTgt spid="1435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53"/>
                                        </p:tgtEl>
                                        <p:attrNameLst>
                                          <p:attrName>style.visibility</p:attrName>
                                        </p:attrNameLst>
                                      </p:cBhvr>
                                      <p:to>
                                        <p:strVal val="visible"/>
                                      </p:to>
                                    </p:set>
                                    <p:animEffect transition="in" filter="dissolve">
                                      <p:cBhvr>
                                        <p:cTn id="27" dur="500"/>
                                        <p:tgtEl>
                                          <p:spTgt spid="1435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354"/>
                                        </p:tgtEl>
                                        <p:attrNameLst>
                                          <p:attrName>style.visibility</p:attrName>
                                        </p:attrNameLst>
                                      </p:cBhvr>
                                      <p:to>
                                        <p:strVal val="visible"/>
                                      </p:to>
                                    </p:set>
                                    <p:animEffect transition="in" filter="dissolve">
                                      <p:cBhvr>
                                        <p:cTn id="32" dur="500"/>
                                        <p:tgtEl>
                                          <p:spTgt spid="1435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360"/>
                                        </p:tgtEl>
                                        <p:attrNameLst>
                                          <p:attrName>style.visibility</p:attrName>
                                        </p:attrNameLst>
                                      </p:cBhvr>
                                      <p:to>
                                        <p:strVal val="visible"/>
                                      </p:to>
                                    </p:set>
                                    <p:animEffect transition="in" filter="dissolve">
                                      <p:cBhvr>
                                        <p:cTn id="37" dur="500"/>
                                        <p:tgtEl>
                                          <p:spTgt spid="1436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355"/>
                                        </p:tgtEl>
                                        <p:attrNameLst>
                                          <p:attrName>style.visibility</p:attrName>
                                        </p:attrNameLst>
                                      </p:cBhvr>
                                      <p:to>
                                        <p:strVal val="visible"/>
                                      </p:to>
                                    </p:set>
                                    <p:animEffect transition="in" filter="dissolve">
                                      <p:cBhvr>
                                        <p:cTn id="42" dur="500"/>
                                        <p:tgtEl>
                                          <p:spTgt spid="1435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356"/>
                                        </p:tgtEl>
                                        <p:attrNameLst>
                                          <p:attrName>style.visibility</p:attrName>
                                        </p:attrNameLst>
                                      </p:cBhvr>
                                      <p:to>
                                        <p:strVal val="visible"/>
                                      </p:to>
                                    </p:set>
                                    <p:animEffect transition="in" filter="dissolve">
                                      <p:cBhvr>
                                        <p:cTn id="47" dur="500"/>
                                        <p:tgtEl>
                                          <p:spTgt spid="1435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367"/>
                                        </p:tgtEl>
                                        <p:attrNameLst>
                                          <p:attrName>style.visibility</p:attrName>
                                        </p:attrNameLst>
                                      </p:cBhvr>
                                      <p:to>
                                        <p:strVal val="visible"/>
                                      </p:to>
                                    </p:set>
                                    <p:animEffect transition="in" filter="dissolve">
                                      <p:cBhvr>
                                        <p:cTn id="52" dur="500"/>
                                        <p:tgtEl>
                                          <p:spTgt spid="14367"/>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4364"/>
                                        </p:tgtEl>
                                        <p:attrNameLst>
                                          <p:attrName>style.visibility</p:attrName>
                                        </p:attrNameLst>
                                      </p:cBhvr>
                                      <p:to>
                                        <p:strVal val="visible"/>
                                      </p:to>
                                    </p:set>
                                    <p:animEffect transition="in" filter="dissolve">
                                      <p:cBhvr>
                                        <p:cTn id="57" dur="500"/>
                                        <p:tgtEl>
                                          <p:spTgt spid="1436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4372"/>
                                        </p:tgtEl>
                                        <p:attrNameLst>
                                          <p:attrName>style.visibility</p:attrName>
                                        </p:attrNameLst>
                                      </p:cBhvr>
                                      <p:to>
                                        <p:strVal val="visible"/>
                                      </p:to>
                                    </p:set>
                                    <p:animEffect transition="in" filter="dissolve">
                                      <p:cBhvr>
                                        <p:cTn id="62" dur="500"/>
                                        <p:tgtEl>
                                          <p:spTgt spid="1437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4362"/>
                                        </p:tgtEl>
                                        <p:attrNameLst>
                                          <p:attrName>style.visibility</p:attrName>
                                        </p:attrNameLst>
                                      </p:cBhvr>
                                      <p:to>
                                        <p:strVal val="visible"/>
                                      </p:to>
                                    </p:set>
                                    <p:animEffect transition="in" filter="dissolve">
                                      <p:cBhvr>
                                        <p:cTn id="67" dur="500"/>
                                        <p:tgtEl>
                                          <p:spTgt spid="1436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4366"/>
                                        </p:tgtEl>
                                        <p:attrNameLst>
                                          <p:attrName>style.visibility</p:attrName>
                                        </p:attrNameLst>
                                      </p:cBhvr>
                                      <p:to>
                                        <p:strVal val="visible"/>
                                      </p:to>
                                    </p:set>
                                    <p:animEffect transition="in" filter="dissolve">
                                      <p:cBhvr>
                                        <p:cTn id="72" dur="500"/>
                                        <p:tgtEl>
                                          <p:spTgt spid="1436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4368"/>
                                        </p:tgtEl>
                                        <p:attrNameLst>
                                          <p:attrName>style.visibility</p:attrName>
                                        </p:attrNameLst>
                                      </p:cBhvr>
                                      <p:to>
                                        <p:strVal val="visible"/>
                                      </p:to>
                                    </p:set>
                                    <p:animEffect transition="in" filter="dissolve">
                                      <p:cBhvr>
                                        <p:cTn id="77" dur="500"/>
                                        <p:tgtEl>
                                          <p:spTgt spid="1436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4363"/>
                                        </p:tgtEl>
                                        <p:attrNameLst>
                                          <p:attrName>style.visibility</p:attrName>
                                        </p:attrNameLst>
                                      </p:cBhvr>
                                      <p:to>
                                        <p:strVal val="visible"/>
                                      </p:to>
                                    </p:set>
                                    <p:animEffect transition="in" filter="dissolve">
                                      <p:cBhvr>
                                        <p:cTn id="82" dur="500"/>
                                        <p:tgtEl>
                                          <p:spTgt spid="14363"/>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4365"/>
                                        </p:tgtEl>
                                        <p:attrNameLst>
                                          <p:attrName>style.visibility</p:attrName>
                                        </p:attrNameLst>
                                      </p:cBhvr>
                                      <p:to>
                                        <p:strVal val="visible"/>
                                      </p:to>
                                    </p:set>
                                    <p:animEffect transition="in" filter="dissolve">
                                      <p:cBhvr>
                                        <p:cTn id="87" dur="500"/>
                                        <p:tgtEl>
                                          <p:spTgt spid="14365"/>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4370"/>
                                        </p:tgtEl>
                                        <p:attrNameLst>
                                          <p:attrName>style.visibility</p:attrName>
                                        </p:attrNameLst>
                                      </p:cBhvr>
                                      <p:to>
                                        <p:strVal val="visible"/>
                                      </p:to>
                                    </p:set>
                                    <p:animEffect transition="in" filter="dissolve">
                                      <p:cBhvr>
                                        <p:cTn id="92" dur="500"/>
                                        <p:tgtEl>
                                          <p:spTgt spid="14370"/>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4373"/>
                                        </p:tgtEl>
                                        <p:attrNameLst>
                                          <p:attrName>style.visibility</p:attrName>
                                        </p:attrNameLst>
                                      </p:cBhvr>
                                      <p:to>
                                        <p:strVal val="visible"/>
                                      </p:to>
                                    </p:set>
                                    <p:animEffect transition="in" filter="dissolve">
                                      <p:cBhvr>
                                        <p:cTn id="97" dur="500"/>
                                        <p:tgtEl>
                                          <p:spTgt spid="14373"/>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14371"/>
                                        </p:tgtEl>
                                        <p:attrNameLst>
                                          <p:attrName>style.visibility</p:attrName>
                                        </p:attrNameLst>
                                      </p:cBhvr>
                                      <p:to>
                                        <p:strVal val="visible"/>
                                      </p:to>
                                    </p:set>
                                    <p:animEffect transition="in" filter="dissolve">
                                      <p:cBhvr>
                                        <p:cTn id="102" dur="500"/>
                                        <p:tgtEl>
                                          <p:spTgt spid="14371"/>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4369"/>
                                        </p:tgtEl>
                                        <p:attrNameLst>
                                          <p:attrName>style.visibility</p:attrName>
                                        </p:attrNameLst>
                                      </p:cBhvr>
                                      <p:to>
                                        <p:strVal val="visible"/>
                                      </p:to>
                                    </p:set>
                                    <p:animEffect transition="in" filter="dissolve">
                                      <p:cBhvr>
                                        <p:cTn id="107" dur="500"/>
                                        <p:tgtEl>
                                          <p:spTgt spid="14369"/>
                                        </p:tgtEl>
                                      </p:cBhvr>
                                    </p:animEffect>
                                  </p:childTnLst>
                                </p:cTn>
                              </p:par>
                            </p:childTnLst>
                          </p:cTn>
                        </p:par>
                      </p:childTnLst>
                    </p:cTn>
                  </p:par>
                  <p:par>
                    <p:cTn id="108" fill="hold">
                      <p:stCondLst>
                        <p:cond delay="indefinite"/>
                      </p:stCondLst>
                      <p:childTnLst>
                        <p:par>
                          <p:cTn id="109" fill="hold">
                            <p:stCondLst>
                              <p:cond delay="0"/>
                            </p:stCondLst>
                            <p:childTnLst>
                              <p:par>
                                <p:cTn id="110" presetID="23" presetClass="entr" presetSubtype="16" fill="hold" grpId="0" nodeType="clickEffect">
                                  <p:stCondLst>
                                    <p:cond delay="0"/>
                                  </p:stCondLst>
                                  <p:childTnLst>
                                    <p:set>
                                      <p:cBhvr>
                                        <p:cTn id="111" dur="1" fill="hold">
                                          <p:stCondLst>
                                            <p:cond delay="0"/>
                                          </p:stCondLst>
                                        </p:cTn>
                                        <p:tgtEl>
                                          <p:spTgt spid="14375"/>
                                        </p:tgtEl>
                                        <p:attrNameLst>
                                          <p:attrName>style.visibility</p:attrName>
                                        </p:attrNameLst>
                                      </p:cBhvr>
                                      <p:to>
                                        <p:strVal val="visible"/>
                                      </p:to>
                                    </p:set>
                                    <p:anim calcmode="lin" valueType="num">
                                      <p:cBhvr>
                                        <p:cTn id="112" dur="500" fill="hold"/>
                                        <p:tgtEl>
                                          <p:spTgt spid="14375"/>
                                        </p:tgtEl>
                                        <p:attrNameLst>
                                          <p:attrName>ppt_w</p:attrName>
                                        </p:attrNameLst>
                                      </p:cBhvr>
                                      <p:tavLst>
                                        <p:tav tm="0">
                                          <p:val>
                                            <p:fltVal val="0"/>
                                          </p:val>
                                        </p:tav>
                                        <p:tav tm="100000">
                                          <p:val>
                                            <p:strVal val="#ppt_w"/>
                                          </p:val>
                                        </p:tav>
                                      </p:tavLst>
                                    </p:anim>
                                    <p:anim calcmode="lin" valueType="num">
                                      <p:cBhvr>
                                        <p:cTn id="113" dur="500" fill="hold"/>
                                        <p:tgtEl>
                                          <p:spTgt spid="14375"/>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0"/>
                                  </p:stCondLst>
                                  <p:childTnLst>
                                    <p:set>
                                      <p:cBhvr>
                                        <p:cTn id="115" dur="1" fill="hold">
                                          <p:stCondLst>
                                            <p:cond delay="0"/>
                                          </p:stCondLst>
                                        </p:cTn>
                                        <p:tgtEl>
                                          <p:spTgt spid="14374"/>
                                        </p:tgtEl>
                                        <p:attrNameLst>
                                          <p:attrName>style.visibility</p:attrName>
                                        </p:attrNameLst>
                                      </p:cBhvr>
                                      <p:to>
                                        <p:strVal val="visible"/>
                                      </p:to>
                                    </p:set>
                                    <p:anim calcmode="lin" valueType="num">
                                      <p:cBhvr>
                                        <p:cTn id="116" dur="500" fill="hold"/>
                                        <p:tgtEl>
                                          <p:spTgt spid="14374"/>
                                        </p:tgtEl>
                                        <p:attrNameLst>
                                          <p:attrName>ppt_w</p:attrName>
                                        </p:attrNameLst>
                                      </p:cBhvr>
                                      <p:tavLst>
                                        <p:tav tm="0">
                                          <p:val>
                                            <p:fltVal val="0"/>
                                          </p:val>
                                        </p:tav>
                                        <p:tav tm="100000">
                                          <p:val>
                                            <p:strVal val="#ppt_w"/>
                                          </p:val>
                                        </p:tav>
                                      </p:tavLst>
                                    </p:anim>
                                    <p:anim calcmode="lin" valueType="num">
                                      <p:cBhvr>
                                        <p:cTn id="117" dur="500" fill="hold"/>
                                        <p:tgtEl>
                                          <p:spTgt spid="143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5" grpId="0" animBg="1"/>
      <p:bldP spid="14352" grpId="0" animBg="1"/>
      <p:bldP spid="14353" grpId="0" animBg="1"/>
      <p:bldP spid="14354" grpId="0" animBg="1"/>
      <p:bldP spid="14355" grpId="0" animBg="1"/>
      <p:bldP spid="14356" grpId="0" animBg="1"/>
      <p:bldP spid="14357" grpId="0" animBg="1"/>
      <p:bldP spid="14358" grpId="0" animBg="1"/>
      <p:bldP spid="14359" grpId="0" animBg="1"/>
      <p:bldP spid="14360" grpId="0" animBg="1"/>
      <p:bldP spid="14362" grpId="0" animBg="1"/>
      <p:bldP spid="14363" grpId="0" animBg="1"/>
      <p:bldP spid="14364" grpId="0" animBg="1"/>
      <p:bldP spid="14365" grpId="0" animBg="1"/>
      <p:bldP spid="14366" grpId="0" animBg="1"/>
      <p:bldP spid="14367" grpId="0" animBg="1"/>
      <p:bldP spid="14368" grpId="0" animBg="1"/>
      <p:bldP spid="14369" grpId="0" animBg="1"/>
      <p:bldP spid="14370" grpId="0" animBg="1"/>
      <p:bldP spid="14371" grpId="0" animBg="1"/>
      <p:bldP spid="14372" grpId="0" animBg="1"/>
      <p:bldP spid="14373" grpId="0" animBg="1"/>
      <p:bldP spid="143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0" name="Picture 2" descr="I:\DEPTCOMM\Zamcomm\Jody\ChartsEPS\43 copy.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09237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22754" name="Rectangle 2"/>
          <p:cNvSpPr>
            <a:spLocks noGrp="1" noChangeArrowheads="1"/>
          </p:cNvSpPr>
          <p:nvPr>
            <p:ph type="body" idx="1"/>
          </p:nvPr>
        </p:nvSpPr>
        <p:spPr>
          <a:xfrm>
            <a:off x="2057400" y="1371600"/>
            <a:ext cx="8229600" cy="5257800"/>
          </a:xfrm>
        </p:spPr>
        <p:txBody>
          <a:bodyPr/>
          <a:lstStyle/>
          <a:p>
            <a:pPr>
              <a:lnSpc>
                <a:spcPct val="90000"/>
              </a:lnSpc>
              <a:buFontTx/>
              <a:buBlip>
                <a:blip r:embed="rId4"/>
              </a:buBlip>
            </a:pPr>
            <a:r>
              <a:rPr lang="en-US" sz="3600" i="1"/>
              <a:t> Radical dualism of spirit and matter.</a:t>
            </a:r>
          </a:p>
          <a:p>
            <a:pPr>
              <a:lnSpc>
                <a:spcPct val="90000"/>
              </a:lnSpc>
              <a:buFontTx/>
              <a:buNone/>
            </a:pPr>
            <a:r>
              <a:rPr lang="en-US"/>
              <a:t>   </a:t>
            </a:r>
            <a:r>
              <a:rPr lang="en-US" b="1"/>
              <a:t>Matter is totally independent of God and irremedially evil.  God could not have created the evil world of matter; its origin  is accounted for by a series of divine emanations  (called aeons)  by which the nature of Deity is progressively weakened  to the point where it could endure contact with matter.  “Pleroma”  (fullness)  was   the term for the higher aeons.  What they call evil comes from this fall of Pleroma.</a:t>
            </a:r>
          </a:p>
        </p:txBody>
      </p:sp>
      <p:sp>
        <p:nvSpPr>
          <p:cNvPr id="5322755" name="WordArt 3"/>
          <p:cNvSpPr>
            <a:spLocks noChangeArrowheads="1" noChangeShapeType="1" noTextEdit="1"/>
          </p:cNvSpPr>
          <p:nvPr/>
        </p:nvSpPr>
        <p:spPr bwMode="auto">
          <a:xfrm>
            <a:off x="2009775" y="228600"/>
            <a:ext cx="817245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There were certain different Gnostic systems,</a:t>
            </a:r>
          </a:p>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but they all had certain common features:</a:t>
            </a:r>
          </a:p>
        </p:txBody>
      </p:sp>
    </p:spTree>
    <p:extLst>
      <p:ext uri="{BB962C8B-B14F-4D97-AF65-F5344CB8AC3E}">
        <p14:creationId xmlns:p14="http://schemas.microsoft.com/office/powerpoint/2010/main" val="377659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2754">
                                            <p:txEl>
                                              <p:pRg st="0" end="0"/>
                                            </p:txEl>
                                          </p:spTgt>
                                        </p:tgtEl>
                                        <p:attrNameLst>
                                          <p:attrName>style.visibility</p:attrName>
                                        </p:attrNameLst>
                                      </p:cBhvr>
                                      <p:to>
                                        <p:strVal val="visible"/>
                                      </p:to>
                                    </p:set>
                                    <p:anim calcmode="lin" valueType="num">
                                      <p:cBhvr additive="base">
                                        <p:cTn id="7" dur="75" fill="hold"/>
                                        <p:tgtEl>
                                          <p:spTgt spid="532275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275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322754">
                                            <p:txEl>
                                              <p:pRg st="1" end="1"/>
                                            </p:txEl>
                                          </p:spTgt>
                                        </p:tgtEl>
                                        <p:attrNameLst>
                                          <p:attrName>style.visibility</p:attrName>
                                        </p:attrNameLst>
                                      </p:cBhvr>
                                      <p:to>
                                        <p:strVal val="visible"/>
                                      </p:to>
                                    </p:set>
                                    <p:anim calcmode="lin" valueType="num">
                                      <p:cBhvr additive="base">
                                        <p:cTn id="13" dur="75" fill="hold"/>
                                        <p:tgtEl>
                                          <p:spTgt spid="5322754">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322754">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275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24802" name="Rectangle 2"/>
          <p:cNvSpPr>
            <a:spLocks noGrp="1" noChangeArrowheads="1"/>
          </p:cNvSpPr>
          <p:nvPr>
            <p:ph type="body" idx="1"/>
          </p:nvPr>
        </p:nvSpPr>
        <p:spPr>
          <a:xfrm>
            <a:off x="2057400" y="1447800"/>
            <a:ext cx="8229600" cy="5181600"/>
          </a:xfrm>
        </p:spPr>
        <p:txBody>
          <a:bodyPr/>
          <a:lstStyle/>
          <a:p>
            <a:pPr>
              <a:buFontTx/>
              <a:buBlip>
                <a:blip r:embed="rId4"/>
              </a:buBlip>
            </a:pPr>
            <a:r>
              <a:rPr lang="en-US" sz="3600" i="1"/>
              <a:t> </a:t>
            </a:r>
            <a:r>
              <a:rPr lang="en-US" sz="4000" i="1"/>
              <a:t>Concern for a personal salvation.</a:t>
            </a:r>
          </a:p>
          <a:p>
            <a:pPr>
              <a:buFontTx/>
              <a:buNone/>
            </a:pPr>
            <a:r>
              <a:rPr lang="en-US" sz="3600" b="1"/>
              <a:t>   Salvation is the release of man’s spirit from the bondage and prison of the flesh (there is not any resurrection).  The means of salvation is “gnosis,” or intuitive knowledge of one’s true self.  Salvation is sometimes mediated by certain rites and special ceremonies.</a:t>
            </a:r>
            <a:r>
              <a:rPr lang="en-US" b="1"/>
              <a:t>   </a:t>
            </a:r>
          </a:p>
        </p:txBody>
      </p:sp>
      <p:sp>
        <p:nvSpPr>
          <p:cNvPr id="5324803" name="WordArt 3"/>
          <p:cNvSpPr>
            <a:spLocks noChangeArrowheads="1" noChangeShapeType="1" noTextEdit="1"/>
          </p:cNvSpPr>
          <p:nvPr/>
        </p:nvSpPr>
        <p:spPr bwMode="auto">
          <a:xfrm>
            <a:off x="2009775" y="228600"/>
            <a:ext cx="817245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There were certain different Gnostic systems,</a:t>
            </a:r>
          </a:p>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but they all had certain common features:</a:t>
            </a:r>
          </a:p>
        </p:txBody>
      </p:sp>
    </p:spTree>
    <p:extLst>
      <p:ext uri="{BB962C8B-B14F-4D97-AF65-F5344CB8AC3E}">
        <p14:creationId xmlns:p14="http://schemas.microsoft.com/office/powerpoint/2010/main" val="19462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4802">
                                            <p:txEl>
                                              <p:pRg st="0" end="0"/>
                                            </p:txEl>
                                          </p:spTgt>
                                        </p:tgtEl>
                                        <p:attrNameLst>
                                          <p:attrName>style.visibility</p:attrName>
                                        </p:attrNameLst>
                                      </p:cBhvr>
                                      <p:to>
                                        <p:strVal val="visible"/>
                                      </p:to>
                                    </p:set>
                                    <p:anim calcmode="lin" valueType="num">
                                      <p:cBhvr additive="base">
                                        <p:cTn id="7" dur="75" fill="hold"/>
                                        <p:tgtEl>
                                          <p:spTgt spid="532480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480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324802">
                                            <p:txEl>
                                              <p:pRg st="1" end="1"/>
                                            </p:txEl>
                                          </p:spTgt>
                                        </p:tgtEl>
                                        <p:attrNameLst>
                                          <p:attrName>style.visibility</p:attrName>
                                        </p:attrNameLst>
                                      </p:cBhvr>
                                      <p:to>
                                        <p:strVal val="visible"/>
                                      </p:to>
                                    </p:set>
                                    <p:anim calcmode="lin" valueType="num">
                                      <p:cBhvr additive="base">
                                        <p:cTn id="13" dur="75" fill="hold"/>
                                        <p:tgtEl>
                                          <p:spTgt spid="5324802">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324802">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0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28898" name="Rectangle 2"/>
          <p:cNvSpPr>
            <a:spLocks noGrp="1" noChangeArrowheads="1"/>
          </p:cNvSpPr>
          <p:nvPr>
            <p:ph type="body" idx="1"/>
          </p:nvPr>
        </p:nvSpPr>
        <p:spPr>
          <a:xfrm>
            <a:off x="2057400" y="1676400"/>
            <a:ext cx="8229600" cy="4953000"/>
          </a:xfrm>
        </p:spPr>
        <p:txBody>
          <a:bodyPr/>
          <a:lstStyle/>
          <a:p>
            <a:pPr>
              <a:buFontTx/>
              <a:buBlip>
                <a:blip r:embed="rId4"/>
              </a:buBlip>
            </a:pPr>
            <a:r>
              <a:rPr lang="en-US" sz="4400" i="1" dirty="0"/>
              <a:t> Conduct of the “saved.”</a:t>
            </a:r>
          </a:p>
          <a:p>
            <a:pPr>
              <a:buFontTx/>
              <a:buNone/>
            </a:pPr>
            <a:r>
              <a:rPr lang="en-US" sz="3600" b="1" dirty="0"/>
              <a:t>   Gnostic principles involved a denial of the flesh and a living of the life of the spirit. To some this meant extreme asceticism,  to others the opposite –   the libertinism of the </a:t>
            </a:r>
            <a:r>
              <a:rPr lang="en-US" sz="3600" b="1" dirty="0" err="1"/>
              <a:t>Carpocrates</a:t>
            </a:r>
            <a:r>
              <a:rPr lang="en-US" sz="3600" b="1" dirty="0"/>
              <a:t> !</a:t>
            </a:r>
            <a:endParaRPr lang="en-US" b="1" dirty="0"/>
          </a:p>
        </p:txBody>
      </p:sp>
      <p:sp>
        <p:nvSpPr>
          <p:cNvPr id="5328899" name="WordArt 3"/>
          <p:cNvSpPr>
            <a:spLocks noChangeArrowheads="1" noChangeShapeType="1" noTextEdit="1"/>
          </p:cNvSpPr>
          <p:nvPr/>
        </p:nvSpPr>
        <p:spPr bwMode="auto">
          <a:xfrm>
            <a:off x="2009775" y="228600"/>
            <a:ext cx="8172450" cy="914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There were certain different Gnostic systems,</a:t>
            </a:r>
          </a:p>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but they all had certain common features:</a:t>
            </a:r>
          </a:p>
        </p:txBody>
      </p:sp>
    </p:spTree>
    <p:extLst>
      <p:ext uri="{BB962C8B-B14F-4D97-AF65-F5344CB8AC3E}">
        <p14:creationId xmlns:p14="http://schemas.microsoft.com/office/powerpoint/2010/main" val="11648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328898">
                                            <p:txEl>
                                              <p:pRg st="0" end="0"/>
                                            </p:txEl>
                                          </p:spTgt>
                                        </p:tgtEl>
                                        <p:attrNameLst>
                                          <p:attrName>style.visibility</p:attrName>
                                        </p:attrNameLst>
                                      </p:cBhvr>
                                      <p:to>
                                        <p:strVal val="visible"/>
                                      </p:to>
                                    </p:set>
                                    <p:anim calcmode="lin" valueType="num">
                                      <p:cBhvr additive="base">
                                        <p:cTn id="7" dur="75" fill="hold"/>
                                        <p:tgtEl>
                                          <p:spTgt spid="532889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32889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328898">
                                            <p:txEl>
                                              <p:pRg st="1" end="1"/>
                                            </p:txEl>
                                          </p:spTgt>
                                        </p:tgtEl>
                                        <p:attrNameLst>
                                          <p:attrName>style.visibility</p:attrName>
                                        </p:attrNameLst>
                                      </p:cBhvr>
                                      <p:to>
                                        <p:strVal val="visible"/>
                                      </p:to>
                                    </p:set>
                                    <p:anim calcmode="lin" valueType="num">
                                      <p:cBhvr additive="base">
                                        <p:cTn id="13" dur="75" fill="hold"/>
                                        <p:tgtEl>
                                          <p:spTgt spid="5328898">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328898">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889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850" name="Picture 2" descr="I:\DEPTCOMM\Zamcomm\Jody\ChartsEPS\43 copy.jpg"/>
          <p:cNvPicPr>
            <a:picLocks noChangeAspect="1" noChangeArrowheads="1"/>
          </p:cNvPicPr>
          <p:nvPr/>
        </p:nvPicPr>
        <p:blipFill>
          <a:blip r:embed="rId3" cstate="print"/>
          <a:srcRect/>
          <a:stretch>
            <a:fillRect/>
          </a:stretch>
        </p:blipFill>
        <p:spPr bwMode="auto">
          <a:xfrm>
            <a:off x="3176589" y="0"/>
            <a:ext cx="5837237" cy="6858000"/>
          </a:xfrm>
          <a:prstGeom prst="rect">
            <a:avLst/>
          </a:prstGeom>
          <a:noFill/>
        </p:spPr>
      </p:pic>
      <p:sp>
        <p:nvSpPr>
          <p:cNvPr id="5326851" name="WordArt 3"/>
          <p:cNvSpPr>
            <a:spLocks noChangeArrowheads="1" noChangeShapeType="1" noTextEdit="1"/>
          </p:cNvSpPr>
          <p:nvPr/>
        </p:nvSpPr>
        <p:spPr bwMode="auto">
          <a:xfrm>
            <a:off x="3581400" y="1447800"/>
            <a:ext cx="4953000" cy="3352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Arial Black"/>
              </a:rPr>
              <a:t>VALENTINUS</a:t>
            </a:r>
          </a:p>
        </p:txBody>
      </p:sp>
    </p:spTree>
    <p:extLst>
      <p:ext uri="{BB962C8B-B14F-4D97-AF65-F5344CB8AC3E}">
        <p14:creationId xmlns:p14="http://schemas.microsoft.com/office/powerpoint/2010/main" val="16816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6851"/>
                                        </p:tgtEl>
                                        <p:attrNameLst>
                                          <p:attrName>style.visibility</p:attrName>
                                        </p:attrNameLst>
                                      </p:cBhvr>
                                      <p:to>
                                        <p:strVal val="visible"/>
                                      </p:to>
                                    </p:set>
                                    <p:animEffect transition="in" filter="wipe(left)">
                                      <p:cBhvr>
                                        <p:cTn id="7" dur="500"/>
                                        <p:tgtEl>
                                          <p:spTgt spid="532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5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dirty="0">
                <a:effectLst>
                  <a:outerShdw blurRad="38100" dist="38100" dir="2700000" algn="tl">
                    <a:srgbClr val="FFFFFF"/>
                  </a:outerShdw>
                </a:effectLst>
              </a:rPr>
              <a:t>“Even his detractors had a hard time criticizing </a:t>
            </a:r>
            <a:r>
              <a:rPr lang="en-US" sz="2800" dirty="0" err="1">
                <a:effectLst>
                  <a:outerShdw blurRad="38100" dist="38100" dir="2700000" algn="tl">
                    <a:srgbClr val="FFFFFF"/>
                  </a:outerShdw>
                </a:effectLst>
              </a:rPr>
              <a:t>Valentinus’s</a:t>
            </a:r>
            <a:r>
              <a:rPr lang="en-US" sz="2800" dirty="0">
                <a:effectLst>
                  <a:outerShdw blurRad="38100" dist="38100" dir="2700000" algn="tl">
                    <a:srgbClr val="FFFFFF"/>
                  </a:outerShdw>
                </a:effectLst>
              </a:rPr>
              <a:t> intellect.  Following in the footsteps of his older contemporary,  </a:t>
            </a:r>
            <a:r>
              <a:rPr lang="en-US" sz="2800" dirty="0" err="1">
                <a:effectLst>
                  <a:outerShdw blurRad="38100" dist="38100" dir="2700000" algn="tl">
                    <a:srgbClr val="FFFFFF"/>
                  </a:outerShdw>
                </a:effectLst>
              </a:rPr>
              <a:t>Basilides</a:t>
            </a:r>
            <a:r>
              <a:rPr lang="en-US" sz="2800" dirty="0">
                <a:effectLst>
                  <a:outerShdw blurRad="38100" dist="38100" dir="2700000" algn="tl">
                    <a:srgbClr val="FFFFFF"/>
                  </a:outerShdw>
                </a:effectLst>
              </a:rPr>
              <a:t>,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pursed the goal of creating a truly Hellenistic form of Christianity, </a:t>
            </a:r>
            <a:r>
              <a:rPr lang="en-US" sz="2800" dirty="0" err="1">
                <a:effectLst>
                  <a:outerShdw blurRad="38100" dist="38100" dir="2700000" algn="tl">
                    <a:srgbClr val="FFFFFF"/>
                  </a:outerShdw>
                </a:effectLst>
              </a:rPr>
              <a:t>reimagined</a:t>
            </a:r>
            <a:r>
              <a:rPr lang="en-US" sz="2800" dirty="0">
                <a:effectLst>
                  <a:outerShdw blurRad="38100" dist="38100" dir="2700000" algn="tl">
                    <a:srgbClr val="FFFFFF"/>
                  </a:outerShdw>
                </a:effectLst>
              </a:rPr>
              <a:t> through the lens of Plato’s philosophy.  </a:t>
            </a:r>
          </a:p>
          <a:p>
            <a:pPr>
              <a:buFontTx/>
              <a:buBlip>
                <a:blip r:embed="rId4"/>
              </a:buBlip>
            </a:pPr>
            <a:r>
              <a:rPr lang="en-US" sz="2800" dirty="0">
                <a:effectLst>
                  <a:outerShdw blurRad="38100" dist="38100" dir="2700000" algn="tl">
                    <a:srgbClr val="FFFFFF"/>
                  </a:outerShdw>
                </a:effectLst>
              </a:rPr>
              <a:t>What made </a:t>
            </a:r>
            <a:r>
              <a:rPr lang="en-US" sz="2800" dirty="0" err="1">
                <a:effectLst>
                  <a:outerShdw blurRad="38100" dist="38100" dir="2700000" algn="tl">
                    <a:srgbClr val="FFFFFF"/>
                  </a:outerShdw>
                </a:effectLst>
              </a:rPr>
              <a:t>Valentinian</a:t>
            </a:r>
            <a:r>
              <a:rPr lang="en-US" sz="2800" dirty="0">
                <a:effectLst>
                  <a:outerShdw blurRad="38100" dist="38100" dir="2700000" algn="tl">
                    <a:srgbClr val="FFFFFF"/>
                  </a:outerShdw>
                </a:effectLst>
              </a:rPr>
              <a:t> </a:t>
            </a:r>
            <a:r>
              <a:rPr lang="en-US" sz="2800" dirty="0" err="1">
                <a:effectLst>
                  <a:outerShdw blurRad="38100" dist="38100" dir="2700000" algn="tl">
                    <a:srgbClr val="FFFFFF"/>
                  </a:outerShdw>
                </a:effectLst>
              </a:rPr>
              <a:t>gnosticism</a:t>
            </a:r>
            <a:r>
              <a:rPr lang="en-US" sz="2800" dirty="0">
                <a:effectLst>
                  <a:outerShdw blurRad="38100" dist="38100" dir="2700000" algn="tl">
                    <a:srgbClr val="FFFFFF"/>
                  </a:outerShdw>
                </a:effectLst>
              </a:rPr>
              <a:t> so powerful was its subtlety.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&amp; his followers were able to remain within the larger Christian community long after other </a:t>
            </a:r>
            <a:r>
              <a:rPr lang="en-US" sz="2800" dirty="0" err="1">
                <a:effectLst>
                  <a:outerShdw blurRad="38100" dist="38100" dir="2700000" algn="tl">
                    <a:srgbClr val="FFFFFF"/>
                  </a:outerShdw>
                </a:effectLst>
              </a:rPr>
              <a:t>gnostic</a:t>
            </a:r>
            <a:r>
              <a:rPr lang="en-US" sz="2800" dirty="0">
                <a:effectLst>
                  <a:outerShdw blurRad="38100" dist="38100" dir="2700000" algn="tl">
                    <a:srgbClr val="FFFFFF"/>
                  </a:outerShdw>
                </a:effectLst>
              </a:rPr>
              <a:t> groups had either voluntarily split or been forced out.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taught from the same sacred texts as mainstream Christians and utilized many of the same worship practices;   only in private gatherings were </a:t>
            </a:r>
            <a:r>
              <a:rPr lang="en-US" sz="2800" dirty="0" err="1">
                <a:effectLst>
                  <a:outerShdw blurRad="38100" dist="38100" dir="2700000" algn="tl">
                    <a:srgbClr val="FFFFFF"/>
                  </a:outerShdw>
                </a:effectLst>
              </a:rPr>
              <a:t>Valentinians</a:t>
            </a:r>
            <a:r>
              <a:rPr lang="en-US" sz="2800" dirty="0">
                <a:effectLst>
                  <a:outerShdw blurRad="38100" dist="38100" dir="2700000" algn="tl">
                    <a:srgbClr val="FFFFFF"/>
                  </a:outerShdw>
                </a:effectLst>
              </a:rPr>
              <a:t> instructed in the hidden or secret meanings  to all of these practices.” </a:t>
            </a:r>
            <a:endParaRPr lang="en-US" sz="2800" dirty="0"/>
          </a:p>
        </p:txBody>
      </p:sp>
    </p:spTree>
    <p:extLst>
      <p:ext uri="{BB962C8B-B14F-4D97-AF65-F5344CB8AC3E}">
        <p14:creationId xmlns:p14="http://schemas.microsoft.com/office/powerpoint/2010/main" val="8605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dirty="0">
                <a:effectLst>
                  <a:outerShdw blurRad="38100" dist="38100" dir="2700000" algn="tl">
                    <a:srgbClr val="FFFFFF"/>
                  </a:outerShdw>
                </a:effectLst>
              </a:rPr>
              <a:t>“Because of this circumspect behavior,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was able not only to remain in the larger Christian community,  but to aspire to leadership.  Apparently,  when elections were held to determine the next bishop of Rome after the death of </a:t>
            </a:r>
            <a:r>
              <a:rPr lang="en-US" sz="2800" dirty="0" err="1">
                <a:effectLst>
                  <a:outerShdw blurRad="38100" dist="38100" dir="2700000" algn="tl">
                    <a:srgbClr val="FFFFFF"/>
                  </a:outerShdw>
                </a:effectLst>
              </a:rPr>
              <a:t>Hyginus</a:t>
            </a:r>
            <a:r>
              <a:rPr lang="en-US" sz="2800" dirty="0">
                <a:effectLst>
                  <a:outerShdw blurRad="38100" dist="38100" dir="2700000" algn="tl">
                    <a:srgbClr val="FFFFFF"/>
                  </a:outerShdw>
                </a:effectLst>
              </a:rPr>
              <a:t> around 143,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was nominated to take his place and reportedly lost by only a handful of votes.  Later,  it seems,  he either broke with the Roman church or was expelled.  There is evidence that he (both) left Rome &amp; died around 160.  With him,  the golden age of Christian </a:t>
            </a:r>
            <a:r>
              <a:rPr lang="en-US" sz="2800" dirty="0" err="1">
                <a:effectLst>
                  <a:outerShdw blurRad="38100" dist="38100" dir="2700000" algn="tl">
                    <a:srgbClr val="FFFFFF"/>
                  </a:outerShdw>
                </a:effectLst>
              </a:rPr>
              <a:t>gnosticism</a:t>
            </a:r>
            <a:r>
              <a:rPr lang="en-US" sz="2800" dirty="0">
                <a:effectLst>
                  <a:outerShdw blurRad="38100" dist="38100" dir="2700000" algn="tl">
                    <a:srgbClr val="FFFFFF"/>
                  </a:outerShdw>
                </a:effectLst>
              </a:rPr>
              <a:t> came to a close.</a:t>
            </a:r>
          </a:p>
          <a:p>
            <a:pPr>
              <a:buFontTx/>
              <a:buBlip>
                <a:blip r:embed="rId4"/>
              </a:buBlip>
            </a:pPr>
            <a:r>
              <a:rPr lang="en-US" sz="2800" dirty="0">
                <a:effectLst>
                  <a:outerShdw blurRad="38100" dist="38100" dir="2700000" algn="tl">
                    <a:srgbClr val="FFFFFF"/>
                  </a:outerShdw>
                </a:effectLst>
              </a:rPr>
              <a:t> While their teachings would continue to have influence for centuries to come, Christian </a:t>
            </a:r>
            <a:r>
              <a:rPr lang="en-US" sz="2800" dirty="0" err="1">
                <a:effectLst>
                  <a:outerShdw blurRad="38100" dist="38100" dir="2700000" algn="tl">
                    <a:srgbClr val="FFFFFF"/>
                  </a:outerShdw>
                </a:effectLst>
              </a:rPr>
              <a:t>gnostics</a:t>
            </a:r>
            <a:r>
              <a:rPr lang="en-US" sz="2800" dirty="0">
                <a:effectLst>
                  <a:outerShdw blurRad="38100" dist="38100" dir="2700000" algn="tl">
                    <a:srgbClr val="FFFFFF"/>
                  </a:outerShdw>
                </a:effectLst>
              </a:rPr>
              <a:t> were never again as creative or as productive as they were during the middle years of the second century.”</a:t>
            </a:r>
            <a:endParaRPr lang="en-US" sz="2800" dirty="0"/>
          </a:p>
        </p:txBody>
      </p:sp>
    </p:spTree>
    <p:extLst>
      <p:ext uri="{BB962C8B-B14F-4D97-AF65-F5344CB8AC3E}">
        <p14:creationId xmlns:p14="http://schemas.microsoft.com/office/powerpoint/2010/main" val="35120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WordArt 5" descr="Paper bag">
            <a:extLst>
              <a:ext uri="{FF2B5EF4-FFF2-40B4-BE49-F238E27FC236}">
                <a16:creationId xmlns:a16="http://schemas.microsoft.com/office/drawing/2014/main" id="{ADFEA7D7-D314-4DCF-868C-132E379681ED}"/>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Replacement Christology: ECCLESIOLOGY </a:t>
            </a:r>
          </a:p>
        </p:txBody>
      </p:sp>
    </p:spTree>
    <p:extLst>
      <p:ext uri="{BB962C8B-B14F-4D97-AF65-F5344CB8AC3E}">
        <p14:creationId xmlns:p14="http://schemas.microsoft.com/office/powerpoint/2010/main" val="77851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5"/>
            <a:ext cx="6718433" cy="800312"/>
          </a:xfrm>
        </p:spPr>
        <p:txBody>
          <a:bodyPr>
            <a:noAutofit/>
          </a:bodyPr>
          <a:lstStyle/>
          <a:p>
            <a:r>
              <a:rPr lang="en-US" sz="5400" b="1" dirty="0">
                <a:solidFill>
                  <a:srgbClr val="008A3E"/>
                </a:solidFill>
                <a:effectLst>
                  <a:outerShdw blurRad="38100" dist="38100" dir="2700000" algn="tl">
                    <a:srgbClr val="000000">
                      <a:alpha val="43137"/>
                    </a:srgbClr>
                  </a:outerShdw>
                </a:effectLst>
              </a:rPr>
              <a:t>THE PATH TO POPE</a:t>
            </a:r>
          </a:p>
        </p:txBody>
      </p:sp>
      <p:sp>
        <p:nvSpPr>
          <p:cNvPr id="6" name="Content Placeholder 2">
            <a:extLst>
              <a:ext uri="{FF2B5EF4-FFF2-40B4-BE49-F238E27FC236}">
                <a16:creationId xmlns:a16="http://schemas.microsoft.com/office/drawing/2014/main" id="{9B5398D7-AA41-41B7-BBF0-6EAFEA035662}"/>
              </a:ext>
            </a:extLst>
          </p:cNvPr>
          <p:cNvSpPr>
            <a:spLocks noGrp="1"/>
          </p:cNvSpPr>
          <p:nvPr>
            <p:ph idx="1"/>
          </p:nvPr>
        </p:nvSpPr>
        <p:spPr>
          <a:xfrm>
            <a:off x="4530055" y="1837189"/>
            <a:ext cx="7105475" cy="4504888"/>
          </a:xfrm>
        </p:spPr>
        <p:txBody>
          <a:bodyPr>
            <a:normAutofit/>
          </a:bodyPr>
          <a:lstStyle/>
          <a:p>
            <a:r>
              <a:rPr lang="en-US" sz="4000" b="1" i="1" dirty="0">
                <a:solidFill>
                  <a:srgbClr val="C00000"/>
                </a:solidFill>
              </a:rPr>
              <a:t>Gnosticism Is The Spark</a:t>
            </a:r>
          </a:p>
          <a:p>
            <a:r>
              <a:rPr lang="en-US" sz="4000" b="1" i="1" dirty="0">
                <a:solidFill>
                  <a:srgbClr val="C00000"/>
                </a:solidFill>
              </a:rPr>
              <a:t>Monarchical Episcopacy</a:t>
            </a:r>
          </a:p>
        </p:txBody>
      </p:sp>
    </p:spTree>
    <p:extLst>
      <p:ext uri="{BB962C8B-B14F-4D97-AF65-F5344CB8AC3E}">
        <p14:creationId xmlns:p14="http://schemas.microsoft.com/office/powerpoint/2010/main" val="385263183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a:solidFill>
                  <a:srgbClr val="FFFF00"/>
                </a:solidFill>
                <a:effectLst>
                  <a:outerShdw blurRad="38100" dist="38100" dir="2700000" algn="tl">
                    <a:srgbClr val="000000"/>
                  </a:outerShdw>
                </a:effectLst>
              </a:rPr>
              <a:t>MONARCHICAL  EPISCOPACY:</a:t>
            </a:r>
            <a:r>
              <a:rPr lang="en-US" sz="4000">
                <a:solidFill>
                  <a:srgbClr val="FFFF00"/>
                </a:solidFill>
              </a:rPr>
              <a:t> </a:t>
            </a:r>
            <a:r>
              <a:rPr lang="en-US" sz="2800">
                <a:solidFill>
                  <a:srgbClr val="FFFF00"/>
                </a:solidFill>
              </a:rPr>
              <a:t>Monos (Sole) Archos (Ruler) Episcopacy (Bishop)</a:t>
            </a:r>
          </a:p>
        </p:txBody>
      </p:sp>
      <p:sp>
        <p:nvSpPr>
          <p:cNvPr id="113667" name="Rectangle 3"/>
          <p:cNvSpPr>
            <a:spLocks noGrp="1" noChangeArrowheads="1"/>
          </p:cNvSpPr>
          <p:nvPr>
            <p:ph sz="half" idx="1"/>
          </p:nvPr>
        </p:nvSpPr>
        <p:spPr>
          <a:xfrm>
            <a:off x="2286000" y="1676400"/>
            <a:ext cx="7696200" cy="5181600"/>
          </a:xfrm>
        </p:spPr>
        <p:txBody>
          <a:bodyPr/>
          <a:lstStyle/>
          <a:p>
            <a:pPr>
              <a:buFontTx/>
              <a:buNone/>
            </a:pPr>
            <a:r>
              <a:rPr lang="en-US" sz="2400">
                <a:solidFill>
                  <a:srgbClr val="FF6600"/>
                </a:solidFill>
              </a:rPr>
              <a:t>   </a:t>
            </a:r>
            <a:r>
              <a:rPr lang="en-US" sz="2000">
                <a:solidFill>
                  <a:srgbClr val="FF6600"/>
                </a:solidFill>
              </a:rPr>
              <a:t>“Although the words elder and bishop are used interchangeably            in Scripture there is a difference in their meanings.  Elder has  reference to age or maturity and bishop to oversight &amp; guardian-   ship. This difference in meaning is important to an understanding      of the change that developed.  In the early church all elders were bishops or overseers and each congregation had a plurality of them.  However,  as the elders had their meetings to discuss the work of      the church someone had to be chairman of the meetings.  The chair      -manship apparently became a permanent position and the word  bishop was reserved for the one who occupied the position.   He      was sometimes called the “president” of the church and gradually assumed the responsibilities that had originally rested upon all the elders.   This position, by the year 150, had developed into the monarchical bishop arrangement.”  F. W. Mattox,  </a:t>
            </a:r>
            <a:r>
              <a:rPr lang="en-US" sz="2000" u="sng">
                <a:solidFill>
                  <a:srgbClr val="FF6600"/>
                </a:solidFill>
              </a:rPr>
              <a:t>Eternal Kingdom</a:t>
            </a:r>
          </a:p>
        </p:txBody>
      </p:sp>
      <p:sp>
        <p:nvSpPr>
          <p:cNvPr id="113668"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113669" name="Picture 5" descr="C:\Documents and Settings\Owner\My Documents\Educational Illustrations\altered_beast.gif"/>
          <p:cNvPicPr>
            <a:picLocks noChangeAspect="1" noChangeArrowheads="1" noCrop="1"/>
          </p:cNvPicPr>
          <p:nvPr/>
        </p:nvPicPr>
        <p:blipFill>
          <a:blip r:embed="rId4" cstate="print"/>
          <a:srcRect/>
          <a:stretch>
            <a:fillRect/>
          </a:stretch>
        </p:blipFill>
        <p:spPr bwMode="auto">
          <a:xfrm>
            <a:off x="9525000" y="0"/>
            <a:ext cx="1143000" cy="1143000"/>
          </a:xfrm>
          <a:prstGeom prst="rect">
            <a:avLst/>
          </a:prstGeom>
          <a:noFill/>
        </p:spPr>
      </p:pic>
      <p:pic>
        <p:nvPicPr>
          <p:cNvPr id="113670" name="Picture 6" descr="C:\Documents and Settings\Owner\My Documents\Educational Illustrations\Second_Try_by_MatsuiHibiki.gif"/>
          <p:cNvPicPr>
            <a:picLocks noChangeAspect="1" noChangeArrowheads="1" noCrop="1"/>
          </p:cNvPicPr>
          <p:nvPr/>
        </p:nvPicPr>
        <p:blipFill>
          <a:blip r:embed="rId5" cstate="print"/>
          <a:srcRect/>
          <a:stretch>
            <a:fillRect/>
          </a:stretch>
        </p:blipFill>
        <p:spPr bwMode="auto">
          <a:xfrm>
            <a:off x="1524000" y="0"/>
            <a:ext cx="762000" cy="1143000"/>
          </a:xfrm>
          <a:prstGeom prst="rect">
            <a:avLst/>
          </a:prstGeom>
          <a:noFill/>
        </p:spPr>
      </p:pic>
      <p:sp>
        <p:nvSpPr>
          <p:cNvPr id="113671" name="Comment 7"/>
          <p:cNvSpPr>
            <a:spLocks noChangeArrowheads="1"/>
          </p:cNvSpPr>
          <p:nvPr/>
        </p:nvSpPr>
        <p:spPr bwMode="auto">
          <a:xfrm>
            <a:off x="1539876" y="-1219200"/>
            <a:ext cx="7375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Abe Lincoln – “It is common enough that we triumph under adversity,  but,  if you truly wish to test a man’s character – Give him power!”</a:t>
            </a:r>
          </a:p>
        </p:txBody>
      </p:sp>
      <p:sp>
        <p:nvSpPr>
          <p:cNvPr id="113673" name="WordArt 9"/>
          <p:cNvSpPr>
            <a:spLocks noChangeArrowheads="1" noChangeShapeType="1" noTextEdit="1"/>
          </p:cNvSpPr>
          <p:nvPr/>
        </p:nvSpPr>
        <p:spPr bwMode="auto">
          <a:xfrm>
            <a:off x="2743200" y="6477000"/>
            <a:ext cx="6858000" cy="381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55261C"/>
                    </a:gs>
                    <a:gs pos="3000">
                      <a:srgbClr val="EBDAD4"/>
                    </a:gs>
                    <a:gs pos="14499">
                      <a:srgbClr val="C0524E"/>
                    </a:gs>
                    <a:gs pos="21000">
                      <a:srgbClr val="80302D"/>
                    </a:gs>
                    <a:gs pos="22000">
                      <a:srgbClr val="9C6563"/>
                    </a:gs>
                    <a:gs pos="24000">
                      <a:srgbClr val="FFFFFF"/>
                    </a:gs>
                    <a:gs pos="39500">
                      <a:srgbClr val="83A7C3"/>
                    </a:gs>
                    <a:gs pos="43500">
                      <a:srgbClr val="768FB9"/>
                    </a:gs>
                    <a:gs pos="46000">
                      <a:srgbClr val="83A7C3"/>
                    </a:gs>
                    <a:gs pos="50000">
                      <a:srgbClr val="DCEBF5"/>
                    </a:gs>
                    <a:gs pos="54000">
                      <a:srgbClr val="83A7C3"/>
                    </a:gs>
                    <a:gs pos="56500">
                      <a:srgbClr val="768FB9"/>
                    </a:gs>
                    <a:gs pos="60501">
                      <a:srgbClr val="83A7C3"/>
                    </a:gs>
                    <a:gs pos="76000">
                      <a:srgbClr val="FFFFFF"/>
                    </a:gs>
                    <a:gs pos="78000">
                      <a:srgbClr val="9C6563"/>
                    </a:gs>
                    <a:gs pos="79000">
                      <a:srgbClr val="80302D"/>
                    </a:gs>
                    <a:gs pos="85501">
                      <a:srgbClr val="C0524E"/>
                    </a:gs>
                    <a:gs pos="97000">
                      <a:srgbClr val="EBDAD4"/>
                    </a:gs>
                    <a:gs pos="100000">
                      <a:srgbClr val="55261C"/>
                    </a:gs>
                  </a:gsLst>
                  <a:lin ang="5400000" scaled="1"/>
                </a:gradFill>
                <a:effectLst/>
                <a:uLnTx/>
                <a:uFillTx/>
                <a:latin typeface="Arial Black"/>
                <a:ea typeface="+mn-ea"/>
                <a:cs typeface="+mn-cs"/>
              </a:rPr>
              <a:t>*  Organization Changes Increase As Biblical Criteria Are Lowered!</a:t>
            </a:r>
          </a:p>
        </p:txBody>
      </p:sp>
    </p:spTree>
    <p:extLst>
      <p:ext uri="{BB962C8B-B14F-4D97-AF65-F5344CB8AC3E}">
        <p14:creationId xmlns:p14="http://schemas.microsoft.com/office/powerpoint/2010/main" val="20767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 calcmode="lin" valueType="num">
                                      <p:cBhvr>
                                        <p:cTn id="7" dur="500" fill="hold"/>
                                        <p:tgtEl>
                                          <p:spTgt spid="113673"/>
                                        </p:tgtEl>
                                        <p:attrNameLst>
                                          <p:attrName>ppt_w</p:attrName>
                                        </p:attrNameLst>
                                      </p:cBhvr>
                                      <p:tavLst>
                                        <p:tav tm="0">
                                          <p:val>
                                            <p:strVal val="4/3*#ppt_w"/>
                                          </p:val>
                                        </p:tav>
                                        <p:tav tm="100000">
                                          <p:val>
                                            <p:strVal val="#ppt_w"/>
                                          </p:val>
                                        </p:tav>
                                      </p:tavLst>
                                    </p:anim>
                                    <p:anim calcmode="lin" valueType="num">
                                      <p:cBhvr>
                                        <p:cTn id="8" dur="500" fill="hold"/>
                                        <p:tgtEl>
                                          <p:spTgt spid="11367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24000" y="0"/>
            <a:ext cx="9144000" cy="14478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a:endParaRPr>
          </a:p>
        </p:txBody>
      </p:sp>
      <p:sp>
        <p:nvSpPr>
          <p:cNvPr id="15363" name="Text Box 3"/>
          <p:cNvSpPr txBox="1">
            <a:spLocks noChangeArrowheads="1"/>
          </p:cNvSpPr>
          <p:nvPr/>
        </p:nvSpPr>
        <p:spPr bwMode="auto">
          <a:xfrm>
            <a:off x="1524000" y="411164"/>
            <a:ext cx="9144000" cy="5794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Arial"/>
              </a:rPr>
              <a:t>Events placed in correct chronological order </a:t>
            </a:r>
          </a:p>
        </p:txBody>
      </p:sp>
      <p:sp>
        <p:nvSpPr>
          <p:cNvPr id="15364" name="Text Box 4"/>
          <p:cNvSpPr txBox="1">
            <a:spLocks noChangeArrowheads="1"/>
          </p:cNvSpPr>
          <p:nvPr/>
        </p:nvSpPr>
        <p:spPr bwMode="auto">
          <a:xfrm>
            <a:off x="1524000" y="1606550"/>
            <a:ext cx="4343400" cy="4154984"/>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Creation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Flood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Tower of Babel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Promises to Abraham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Plagues in Egypt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Giving of the law of Moses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Wandering in the Wilderness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Conquest of Canaan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Judges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United Kingdom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Divided Kingdom</a:t>
            </a:r>
          </a:p>
        </p:txBody>
      </p:sp>
      <p:sp>
        <p:nvSpPr>
          <p:cNvPr id="15365" name="Text Box 5"/>
          <p:cNvSpPr txBox="1">
            <a:spLocks noChangeArrowheads="1"/>
          </p:cNvSpPr>
          <p:nvPr/>
        </p:nvSpPr>
        <p:spPr bwMode="auto">
          <a:xfrm>
            <a:off x="5486400" y="1606550"/>
            <a:ext cx="5181600" cy="4154984"/>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Assyrian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Babylonian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The return from captivity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Years of Biblical silence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Old Testament Concludes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Birth of Jesus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Arial"/>
              </a:rPr>
              <a:t>Establishment of the church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Paul’s preaching journeys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Paul in prison in Rome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Roman persecution of the church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a:rPr>
              <a:t>Destruction of Jerusalem by the Romans</a:t>
            </a:r>
          </a:p>
        </p:txBody>
      </p:sp>
      <p:sp>
        <p:nvSpPr>
          <p:cNvPr id="15366" name="Line 6"/>
          <p:cNvSpPr>
            <a:spLocks noChangeShapeType="1"/>
          </p:cNvSpPr>
          <p:nvPr/>
        </p:nvSpPr>
        <p:spPr bwMode="auto">
          <a:xfrm flipV="1">
            <a:off x="5334000" y="1600200"/>
            <a:ext cx="0" cy="411480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a:endParaRPr>
          </a:p>
        </p:txBody>
      </p:sp>
    </p:spTree>
    <p:extLst>
      <p:ext uri="{BB962C8B-B14F-4D97-AF65-F5344CB8AC3E}">
        <p14:creationId xmlns:p14="http://schemas.microsoft.com/office/powerpoint/2010/main" val="2050529051"/>
      </p:ext>
    </p:extLst>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ctrTitle"/>
          </p:nvPr>
        </p:nvSpPr>
        <p:spPr>
          <a:xfrm>
            <a:off x="2209800" y="533400"/>
            <a:ext cx="7696200" cy="1219200"/>
          </a:xfrm>
        </p:spPr>
        <p:txBody>
          <a:bodyPr/>
          <a:lstStyle/>
          <a:p>
            <a:r>
              <a:rPr lang="en-US" b="1" i="1" u="sng">
                <a:solidFill>
                  <a:srgbClr val="990033"/>
                </a:solidFill>
                <a:effectLst>
                  <a:outerShdw blurRad="38100" dist="38100" dir="2700000" algn="tl">
                    <a:srgbClr val="000000"/>
                  </a:outerShdw>
                </a:effectLst>
              </a:rPr>
              <a:t>COLLEGIAL SYSTEM</a:t>
            </a:r>
          </a:p>
        </p:txBody>
      </p:sp>
      <p:sp>
        <p:nvSpPr>
          <p:cNvPr id="5147651" name="Rectangle 3"/>
          <p:cNvSpPr>
            <a:spLocks noGrp="1" noChangeArrowheads="1"/>
          </p:cNvSpPr>
          <p:nvPr>
            <p:ph type="subTitle" idx="1"/>
          </p:nvPr>
        </p:nvSpPr>
        <p:spPr>
          <a:xfrm>
            <a:off x="2895600" y="6477001"/>
            <a:ext cx="6400800" cy="379413"/>
          </a:xfrm>
        </p:spPr>
        <p:txBody>
          <a:bodyPr/>
          <a:lstStyle/>
          <a:p>
            <a:endParaRPr lang="en-US"/>
          </a:p>
        </p:txBody>
      </p:sp>
      <p:sp>
        <p:nvSpPr>
          <p:cNvPr id="514765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FIRST CENTURY</a:t>
            </a:r>
          </a:p>
        </p:txBody>
      </p:sp>
      <p:sp>
        <p:nvSpPr>
          <p:cNvPr id="514765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FIRST CENTURY</a:t>
            </a:r>
          </a:p>
        </p:txBody>
      </p:sp>
      <p:sp>
        <p:nvSpPr>
          <p:cNvPr id="514765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FIRST CENTURY</a:t>
            </a:r>
          </a:p>
        </p:txBody>
      </p:sp>
      <p:sp>
        <p:nvSpPr>
          <p:cNvPr id="5147655"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4765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4765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4765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765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766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0549197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47650">
                                            <p:txEl>
                                              <p:pRg st="0" end="0"/>
                                            </p:txEl>
                                          </p:spTgt>
                                        </p:tgtEl>
                                        <p:attrNameLst>
                                          <p:attrName>style.visibility</p:attrName>
                                        </p:attrNameLst>
                                      </p:cBhvr>
                                      <p:to>
                                        <p:strVal val="visible"/>
                                      </p:to>
                                    </p:set>
                                    <p:animEffect transition="in" filter="wipe(up)">
                                      <p:cBhvr>
                                        <p:cTn id="7" dur="75"/>
                                        <p:tgtEl>
                                          <p:spTgt spid="514765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47658"/>
                                        </p:tgtEl>
                                        <p:attrNameLst>
                                          <p:attrName>style.visibility</p:attrName>
                                        </p:attrNameLst>
                                      </p:cBhvr>
                                      <p:to>
                                        <p:strVal val="visible"/>
                                      </p:to>
                                    </p:set>
                                    <p:anim calcmode="lin" valueType="num">
                                      <p:cBhvr>
                                        <p:cTn id="12" dur="500" fill="hold"/>
                                        <p:tgtEl>
                                          <p:spTgt spid="5147658"/>
                                        </p:tgtEl>
                                        <p:attrNameLst>
                                          <p:attrName>ppt_x</p:attrName>
                                        </p:attrNameLst>
                                      </p:cBhvr>
                                      <p:tavLst>
                                        <p:tav tm="0">
                                          <p:val>
                                            <p:strVal val="#ppt_x"/>
                                          </p:val>
                                        </p:tav>
                                        <p:tav tm="100000">
                                          <p:val>
                                            <p:strVal val="#ppt_x"/>
                                          </p:val>
                                        </p:tav>
                                      </p:tavLst>
                                    </p:anim>
                                    <p:anim calcmode="lin" valueType="num">
                                      <p:cBhvr>
                                        <p:cTn id="13" dur="500" fill="hold"/>
                                        <p:tgtEl>
                                          <p:spTgt spid="5147658"/>
                                        </p:tgtEl>
                                        <p:attrNameLst>
                                          <p:attrName>ppt_y</p:attrName>
                                        </p:attrNameLst>
                                      </p:cBhvr>
                                      <p:tavLst>
                                        <p:tav tm="0">
                                          <p:val>
                                            <p:strVal val="#ppt_y-#ppt_h/2"/>
                                          </p:val>
                                        </p:tav>
                                        <p:tav tm="100000">
                                          <p:val>
                                            <p:strVal val="#ppt_y"/>
                                          </p:val>
                                        </p:tav>
                                      </p:tavLst>
                                    </p:anim>
                                    <p:anim calcmode="lin" valueType="num">
                                      <p:cBhvr>
                                        <p:cTn id="14" dur="500" fill="hold"/>
                                        <p:tgtEl>
                                          <p:spTgt spid="5147658"/>
                                        </p:tgtEl>
                                        <p:attrNameLst>
                                          <p:attrName>ppt_w</p:attrName>
                                        </p:attrNameLst>
                                      </p:cBhvr>
                                      <p:tavLst>
                                        <p:tav tm="0">
                                          <p:val>
                                            <p:strVal val="#ppt_w"/>
                                          </p:val>
                                        </p:tav>
                                        <p:tav tm="100000">
                                          <p:val>
                                            <p:strVal val="#ppt_w"/>
                                          </p:val>
                                        </p:tav>
                                      </p:tavLst>
                                    </p:anim>
                                    <p:anim calcmode="lin" valueType="num">
                                      <p:cBhvr>
                                        <p:cTn id="15" dur="500" fill="hold"/>
                                        <p:tgtEl>
                                          <p:spTgt spid="514765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47656"/>
                                        </p:tgtEl>
                                        <p:attrNameLst>
                                          <p:attrName>style.visibility</p:attrName>
                                        </p:attrNameLst>
                                      </p:cBhvr>
                                      <p:to>
                                        <p:strVal val="visible"/>
                                      </p:to>
                                    </p:set>
                                    <p:animEffect transition="in" filter="box(out)">
                                      <p:cBhvr>
                                        <p:cTn id="20" dur="500"/>
                                        <p:tgtEl>
                                          <p:spTgt spid="514765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47652">
                                            <p:txEl>
                                              <p:pRg st="2" end="2"/>
                                            </p:txEl>
                                          </p:spTgt>
                                        </p:tgtEl>
                                        <p:attrNameLst>
                                          <p:attrName>style.visibility</p:attrName>
                                        </p:attrNameLst>
                                      </p:cBhvr>
                                      <p:to>
                                        <p:strVal val="visible"/>
                                      </p:to>
                                    </p:set>
                                    <p:anim calcmode="lin" valueType="num">
                                      <p:cBhvr additive="base">
                                        <p:cTn id="25" dur="300" fill="hold"/>
                                        <p:tgtEl>
                                          <p:spTgt spid="514765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4765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47659"/>
                                        </p:tgtEl>
                                        <p:attrNameLst>
                                          <p:attrName>style.visibility</p:attrName>
                                        </p:attrNameLst>
                                      </p:cBhvr>
                                      <p:to>
                                        <p:strVal val="visible"/>
                                      </p:to>
                                    </p:set>
                                    <p:anim calcmode="lin" valueType="num">
                                      <p:cBhvr>
                                        <p:cTn id="31" dur="500" fill="hold"/>
                                        <p:tgtEl>
                                          <p:spTgt spid="5147659"/>
                                        </p:tgtEl>
                                        <p:attrNameLst>
                                          <p:attrName>ppt_x</p:attrName>
                                        </p:attrNameLst>
                                      </p:cBhvr>
                                      <p:tavLst>
                                        <p:tav tm="0">
                                          <p:val>
                                            <p:strVal val="#ppt_x"/>
                                          </p:val>
                                        </p:tav>
                                        <p:tav tm="100000">
                                          <p:val>
                                            <p:strVal val="#ppt_x"/>
                                          </p:val>
                                        </p:tav>
                                      </p:tavLst>
                                    </p:anim>
                                    <p:anim calcmode="lin" valueType="num">
                                      <p:cBhvr>
                                        <p:cTn id="32" dur="500" fill="hold"/>
                                        <p:tgtEl>
                                          <p:spTgt spid="5147659"/>
                                        </p:tgtEl>
                                        <p:attrNameLst>
                                          <p:attrName>ppt_y</p:attrName>
                                        </p:attrNameLst>
                                      </p:cBhvr>
                                      <p:tavLst>
                                        <p:tav tm="0">
                                          <p:val>
                                            <p:strVal val="#ppt_y-#ppt_h/2"/>
                                          </p:val>
                                        </p:tav>
                                        <p:tav tm="100000">
                                          <p:val>
                                            <p:strVal val="#ppt_y"/>
                                          </p:val>
                                        </p:tav>
                                      </p:tavLst>
                                    </p:anim>
                                    <p:anim calcmode="lin" valueType="num">
                                      <p:cBhvr>
                                        <p:cTn id="33" dur="500" fill="hold"/>
                                        <p:tgtEl>
                                          <p:spTgt spid="5147659"/>
                                        </p:tgtEl>
                                        <p:attrNameLst>
                                          <p:attrName>ppt_w</p:attrName>
                                        </p:attrNameLst>
                                      </p:cBhvr>
                                      <p:tavLst>
                                        <p:tav tm="0">
                                          <p:val>
                                            <p:strVal val="#ppt_w"/>
                                          </p:val>
                                        </p:tav>
                                        <p:tav tm="100000">
                                          <p:val>
                                            <p:strVal val="#ppt_w"/>
                                          </p:val>
                                        </p:tav>
                                      </p:tavLst>
                                    </p:anim>
                                    <p:anim calcmode="lin" valueType="num">
                                      <p:cBhvr>
                                        <p:cTn id="34" dur="500" fill="hold"/>
                                        <p:tgtEl>
                                          <p:spTgt spid="514765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47655"/>
                                        </p:tgtEl>
                                        <p:attrNameLst>
                                          <p:attrName>style.visibility</p:attrName>
                                        </p:attrNameLst>
                                      </p:cBhvr>
                                      <p:to>
                                        <p:strVal val="visible"/>
                                      </p:to>
                                    </p:set>
                                    <p:animEffect transition="in" filter="box(out)">
                                      <p:cBhvr>
                                        <p:cTn id="39" dur="500"/>
                                        <p:tgtEl>
                                          <p:spTgt spid="514765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47653">
                                            <p:txEl>
                                              <p:pRg st="2" end="2"/>
                                            </p:txEl>
                                          </p:spTgt>
                                        </p:tgtEl>
                                        <p:attrNameLst>
                                          <p:attrName>style.visibility</p:attrName>
                                        </p:attrNameLst>
                                      </p:cBhvr>
                                      <p:to>
                                        <p:strVal val="visible"/>
                                      </p:to>
                                    </p:set>
                                    <p:anim calcmode="lin" valueType="num">
                                      <p:cBhvr additive="base">
                                        <p:cTn id="44" dur="300" fill="hold"/>
                                        <p:tgtEl>
                                          <p:spTgt spid="514765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4765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47660"/>
                                        </p:tgtEl>
                                        <p:attrNameLst>
                                          <p:attrName>style.visibility</p:attrName>
                                        </p:attrNameLst>
                                      </p:cBhvr>
                                      <p:to>
                                        <p:strVal val="visible"/>
                                      </p:to>
                                    </p:set>
                                    <p:anim calcmode="lin" valueType="num">
                                      <p:cBhvr>
                                        <p:cTn id="50" dur="500" fill="hold"/>
                                        <p:tgtEl>
                                          <p:spTgt spid="5147660"/>
                                        </p:tgtEl>
                                        <p:attrNameLst>
                                          <p:attrName>ppt_x</p:attrName>
                                        </p:attrNameLst>
                                      </p:cBhvr>
                                      <p:tavLst>
                                        <p:tav tm="0">
                                          <p:val>
                                            <p:strVal val="#ppt_x"/>
                                          </p:val>
                                        </p:tav>
                                        <p:tav tm="100000">
                                          <p:val>
                                            <p:strVal val="#ppt_x"/>
                                          </p:val>
                                        </p:tav>
                                      </p:tavLst>
                                    </p:anim>
                                    <p:anim calcmode="lin" valueType="num">
                                      <p:cBhvr>
                                        <p:cTn id="51" dur="500" fill="hold"/>
                                        <p:tgtEl>
                                          <p:spTgt spid="5147660"/>
                                        </p:tgtEl>
                                        <p:attrNameLst>
                                          <p:attrName>ppt_y</p:attrName>
                                        </p:attrNameLst>
                                      </p:cBhvr>
                                      <p:tavLst>
                                        <p:tav tm="0">
                                          <p:val>
                                            <p:strVal val="#ppt_y-#ppt_h/2"/>
                                          </p:val>
                                        </p:tav>
                                        <p:tav tm="100000">
                                          <p:val>
                                            <p:strVal val="#ppt_y"/>
                                          </p:val>
                                        </p:tav>
                                      </p:tavLst>
                                    </p:anim>
                                    <p:anim calcmode="lin" valueType="num">
                                      <p:cBhvr>
                                        <p:cTn id="52" dur="500" fill="hold"/>
                                        <p:tgtEl>
                                          <p:spTgt spid="5147660"/>
                                        </p:tgtEl>
                                        <p:attrNameLst>
                                          <p:attrName>ppt_w</p:attrName>
                                        </p:attrNameLst>
                                      </p:cBhvr>
                                      <p:tavLst>
                                        <p:tav tm="0">
                                          <p:val>
                                            <p:strVal val="#ppt_w"/>
                                          </p:val>
                                        </p:tav>
                                        <p:tav tm="100000">
                                          <p:val>
                                            <p:strVal val="#ppt_w"/>
                                          </p:val>
                                        </p:tav>
                                      </p:tavLst>
                                    </p:anim>
                                    <p:anim calcmode="lin" valueType="num">
                                      <p:cBhvr>
                                        <p:cTn id="53" dur="500" fill="hold"/>
                                        <p:tgtEl>
                                          <p:spTgt spid="514766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47657"/>
                                        </p:tgtEl>
                                        <p:attrNameLst>
                                          <p:attrName>style.visibility</p:attrName>
                                        </p:attrNameLst>
                                      </p:cBhvr>
                                      <p:to>
                                        <p:strVal val="visible"/>
                                      </p:to>
                                    </p:set>
                                    <p:animEffect transition="in" filter="box(out)">
                                      <p:cBhvr>
                                        <p:cTn id="58" dur="500"/>
                                        <p:tgtEl>
                                          <p:spTgt spid="514765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47654">
                                            <p:txEl>
                                              <p:pRg st="2" end="2"/>
                                            </p:txEl>
                                          </p:spTgt>
                                        </p:tgtEl>
                                        <p:attrNameLst>
                                          <p:attrName>style.visibility</p:attrName>
                                        </p:attrNameLst>
                                      </p:cBhvr>
                                      <p:to>
                                        <p:strVal val="visible"/>
                                      </p:to>
                                    </p:set>
                                    <p:anim calcmode="lin" valueType="num">
                                      <p:cBhvr additive="base">
                                        <p:cTn id="63" dur="300" fill="hold"/>
                                        <p:tgtEl>
                                          <p:spTgt spid="514765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4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0" grpId="0" build="p" autoUpdateAnimBg="0"/>
      <p:bldP spid="5147652" grpId="0" build="p" autoUpdateAnimBg="0"/>
      <p:bldP spid="5147653" grpId="0" build="p" autoUpdateAnimBg="0"/>
      <p:bldP spid="5147654" grpId="0" build="p" autoUpdateAnimBg="0"/>
      <p:bldP spid="5147655" grpId="0" animBg="1"/>
      <p:bldP spid="5147656" grpId="0" animBg="1"/>
      <p:bldP spid="5147657" grpId="0" animBg="1"/>
      <p:bldP spid="5147658" grpId="0" animBg="1"/>
      <p:bldP spid="5147659" grpId="0" animBg="1"/>
      <p:bldP spid="514766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12834" name="Rectangle 2"/>
          <p:cNvSpPr>
            <a:spLocks noGrp="1" noChangeArrowheads="1"/>
          </p:cNvSpPr>
          <p:nvPr>
            <p:ph type="ctrTitle"/>
          </p:nvPr>
        </p:nvSpPr>
        <p:spPr>
          <a:xfrm>
            <a:off x="2209800" y="533400"/>
            <a:ext cx="7696200" cy="1219200"/>
          </a:xfrm>
        </p:spPr>
        <p:txBody>
          <a:bodyPr/>
          <a:lstStyle/>
          <a:p>
            <a:r>
              <a:rPr lang="en-US" b="1" i="1" u="sng">
                <a:solidFill>
                  <a:srgbClr val="990033"/>
                </a:solidFill>
                <a:effectLst>
                  <a:outerShdw blurRad="38100" dist="38100" dir="2700000" algn="tl">
                    <a:srgbClr val="000000"/>
                  </a:outerShdw>
                </a:effectLst>
              </a:rPr>
              <a:t>PRESIDING ELDER</a:t>
            </a:r>
          </a:p>
        </p:txBody>
      </p:sp>
      <p:sp>
        <p:nvSpPr>
          <p:cNvPr id="5112835" name="Rectangle 3"/>
          <p:cNvSpPr>
            <a:spLocks noGrp="1" noChangeArrowheads="1"/>
          </p:cNvSpPr>
          <p:nvPr>
            <p:ph type="subTitle" idx="1"/>
          </p:nvPr>
        </p:nvSpPr>
        <p:spPr>
          <a:xfrm>
            <a:off x="2895600" y="6477001"/>
            <a:ext cx="6400800" cy="379413"/>
          </a:xfrm>
        </p:spPr>
        <p:txBody>
          <a:bodyPr/>
          <a:lstStyle/>
          <a:p>
            <a:endParaRPr lang="en-US"/>
          </a:p>
        </p:txBody>
      </p:sp>
      <p:sp>
        <p:nvSpPr>
          <p:cNvPr id="5112836" name="Oval 4"/>
          <p:cNvSpPr>
            <a:spLocks noChangeArrowheads="1"/>
          </p:cNvSpPr>
          <p:nvPr/>
        </p:nvSpPr>
        <p:spPr bwMode="auto">
          <a:xfrm>
            <a:off x="1905000" y="2895598"/>
            <a:ext cx="2362200" cy="1600201"/>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SECOND CENTURY</a:t>
            </a:r>
          </a:p>
        </p:txBody>
      </p:sp>
      <p:sp>
        <p:nvSpPr>
          <p:cNvPr id="5112837"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SECOND CENTURY</a:t>
            </a:r>
          </a:p>
        </p:txBody>
      </p:sp>
      <p:sp>
        <p:nvSpPr>
          <p:cNvPr id="5112838"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SECOND CENTURY</a:t>
            </a:r>
          </a:p>
        </p:txBody>
      </p:sp>
      <p:sp>
        <p:nvSpPr>
          <p:cNvPr id="5112839"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12840"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12841"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12842"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2843"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2844"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13" name="Picture 12" descr="anim pup.gif"/>
          <p:cNvPicPr>
            <a:picLocks noChangeAspect="1"/>
          </p:cNvPicPr>
          <p:nvPr/>
        </p:nvPicPr>
        <p:blipFill>
          <a:blip r:embed="rId6" cstate="print"/>
          <a:stretch>
            <a:fillRect/>
          </a:stretch>
        </p:blipFill>
        <p:spPr>
          <a:xfrm>
            <a:off x="4648200" y="228600"/>
            <a:ext cx="2819400" cy="2924810"/>
          </a:xfrm>
          <a:prstGeom prst="rect">
            <a:avLst/>
          </a:prstGeom>
        </p:spPr>
      </p:pic>
    </p:spTree>
    <p:extLst>
      <p:ext uri="{BB962C8B-B14F-4D97-AF65-F5344CB8AC3E}">
        <p14:creationId xmlns:p14="http://schemas.microsoft.com/office/powerpoint/2010/main" val="31596083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12834">
                                            <p:txEl>
                                              <p:pRg st="0" end="0"/>
                                            </p:txEl>
                                          </p:spTgt>
                                        </p:tgtEl>
                                        <p:attrNameLst>
                                          <p:attrName>style.visibility</p:attrName>
                                        </p:attrNameLst>
                                      </p:cBhvr>
                                      <p:to>
                                        <p:strVal val="visible"/>
                                      </p:to>
                                    </p:set>
                                    <p:animEffect transition="in" filter="wipe(up)">
                                      <p:cBhvr>
                                        <p:cTn id="7" dur="75"/>
                                        <p:tgtEl>
                                          <p:spTgt spid="511283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12842"/>
                                        </p:tgtEl>
                                        <p:attrNameLst>
                                          <p:attrName>style.visibility</p:attrName>
                                        </p:attrNameLst>
                                      </p:cBhvr>
                                      <p:to>
                                        <p:strVal val="visible"/>
                                      </p:to>
                                    </p:set>
                                    <p:anim calcmode="lin" valueType="num">
                                      <p:cBhvr>
                                        <p:cTn id="12" dur="500" fill="hold"/>
                                        <p:tgtEl>
                                          <p:spTgt spid="5112842"/>
                                        </p:tgtEl>
                                        <p:attrNameLst>
                                          <p:attrName>ppt_x</p:attrName>
                                        </p:attrNameLst>
                                      </p:cBhvr>
                                      <p:tavLst>
                                        <p:tav tm="0">
                                          <p:val>
                                            <p:strVal val="#ppt_x"/>
                                          </p:val>
                                        </p:tav>
                                        <p:tav tm="100000">
                                          <p:val>
                                            <p:strVal val="#ppt_x"/>
                                          </p:val>
                                        </p:tav>
                                      </p:tavLst>
                                    </p:anim>
                                    <p:anim calcmode="lin" valueType="num">
                                      <p:cBhvr>
                                        <p:cTn id="13" dur="500" fill="hold"/>
                                        <p:tgtEl>
                                          <p:spTgt spid="5112842"/>
                                        </p:tgtEl>
                                        <p:attrNameLst>
                                          <p:attrName>ppt_y</p:attrName>
                                        </p:attrNameLst>
                                      </p:cBhvr>
                                      <p:tavLst>
                                        <p:tav tm="0">
                                          <p:val>
                                            <p:strVal val="#ppt_y-#ppt_h/2"/>
                                          </p:val>
                                        </p:tav>
                                        <p:tav tm="100000">
                                          <p:val>
                                            <p:strVal val="#ppt_y"/>
                                          </p:val>
                                        </p:tav>
                                      </p:tavLst>
                                    </p:anim>
                                    <p:anim calcmode="lin" valueType="num">
                                      <p:cBhvr>
                                        <p:cTn id="14" dur="500" fill="hold"/>
                                        <p:tgtEl>
                                          <p:spTgt spid="5112842"/>
                                        </p:tgtEl>
                                        <p:attrNameLst>
                                          <p:attrName>ppt_w</p:attrName>
                                        </p:attrNameLst>
                                      </p:cBhvr>
                                      <p:tavLst>
                                        <p:tav tm="0">
                                          <p:val>
                                            <p:strVal val="#ppt_w"/>
                                          </p:val>
                                        </p:tav>
                                        <p:tav tm="100000">
                                          <p:val>
                                            <p:strVal val="#ppt_w"/>
                                          </p:val>
                                        </p:tav>
                                      </p:tavLst>
                                    </p:anim>
                                    <p:anim calcmode="lin" valueType="num">
                                      <p:cBhvr>
                                        <p:cTn id="15" dur="500" fill="hold"/>
                                        <p:tgtEl>
                                          <p:spTgt spid="511284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12840"/>
                                        </p:tgtEl>
                                        <p:attrNameLst>
                                          <p:attrName>style.visibility</p:attrName>
                                        </p:attrNameLst>
                                      </p:cBhvr>
                                      <p:to>
                                        <p:strVal val="visible"/>
                                      </p:to>
                                    </p:set>
                                    <p:animEffect transition="in" filter="box(out)">
                                      <p:cBhvr>
                                        <p:cTn id="20" dur="500"/>
                                        <p:tgtEl>
                                          <p:spTgt spid="511284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12836">
                                            <p:txEl>
                                              <p:pRg st="2" end="2"/>
                                            </p:txEl>
                                          </p:spTgt>
                                        </p:tgtEl>
                                        <p:attrNameLst>
                                          <p:attrName>style.visibility</p:attrName>
                                        </p:attrNameLst>
                                      </p:cBhvr>
                                      <p:to>
                                        <p:strVal val="visible"/>
                                      </p:to>
                                    </p:set>
                                    <p:anim calcmode="lin" valueType="num">
                                      <p:cBhvr additive="base">
                                        <p:cTn id="25" dur="300" fill="hold"/>
                                        <p:tgtEl>
                                          <p:spTgt spid="5112836">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1283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12843"/>
                                        </p:tgtEl>
                                        <p:attrNameLst>
                                          <p:attrName>style.visibility</p:attrName>
                                        </p:attrNameLst>
                                      </p:cBhvr>
                                      <p:to>
                                        <p:strVal val="visible"/>
                                      </p:to>
                                    </p:set>
                                    <p:anim calcmode="lin" valueType="num">
                                      <p:cBhvr>
                                        <p:cTn id="31" dur="500" fill="hold"/>
                                        <p:tgtEl>
                                          <p:spTgt spid="5112843"/>
                                        </p:tgtEl>
                                        <p:attrNameLst>
                                          <p:attrName>ppt_x</p:attrName>
                                        </p:attrNameLst>
                                      </p:cBhvr>
                                      <p:tavLst>
                                        <p:tav tm="0">
                                          <p:val>
                                            <p:strVal val="#ppt_x"/>
                                          </p:val>
                                        </p:tav>
                                        <p:tav tm="100000">
                                          <p:val>
                                            <p:strVal val="#ppt_x"/>
                                          </p:val>
                                        </p:tav>
                                      </p:tavLst>
                                    </p:anim>
                                    <p:anim calcmode="lin" valueType="num">
                                      <p:cBhvr>
                                        <p:cTn id="32" dur="500" fill="hold"/>
                                        <p:tgtEl>
                                          <p:spTgt spid="5112843"/>
                                        </p:tgtEl>
                                        <p:attrNameLst>
                                          <p:attrName>ppt_y</p:attrName>
                                        </p:attrNameLst>
                                      </p:cBhvr>
                                      <p:tavLst>
                                        <p:tav tm="0">
                                          <p:val>
                                            <p:strVal val="#ppt_y-#ppt_h/2"/>
                                          </p:val>
                                        </p:tav>
                                        <p:tav tm="100000">
                                          <p:val>
                                            <p:strVal val="#ppt_y"/>
                                          </p:val>
                                        </p:tav>
                                      </p:tavLst>
                                    </p:anim>
                                    <p:anim calcmode="lin" valueType="num">
                                      <p:cBhvr>
                                        <p:cTn id="33" dur="500" fill="hold"/>
                                        <p:tgtEl>
                                          <p:spTgt spid="5112843"/>
                                        </p:tgtEl>
                                        <p:attrNameLst>
                                          <p:attrName>ppt_w</p:attrName>
                                        </p:attrNameLst>
                                      </p:cBhvr>
                                      <p:tavLst>
                                        <p:tav tm="0">
                                          <p:val>
                                            <p:strVal val="#ppt_w"/>
                                          </p:val>
                                        </p:tav>
                                        <p:tav tm="100000">
                                          <p:val>
                                            <p:strVal val="#ppt_w"/>
                                          </p:val>
                                        </p:tav>
                                      </p:tavLst>
                                    </p:anim>
                                    <p:anim calcmode="lin" valueType="num">
                                      <p:cBhvr>
                                        <p:cTn id="34" dur="500" fill="hold"/>
                                        <p:tgtEl>
                                          <p:spTgt spid="511284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12839"/>
                                        </p:tgtEl>
                                        <p:attrNameLst>
                                          <p:attrName>style.visibility</p:attrName>
                                        </p:attrNameLst>
                                      </p:cBhvr>
                                      <p:to>
                                        <p:strVal val="visible"/>
                                      </p:to>
                                    </p:set>
                                    <p:animEffect transition="in" filter="box(out)">
                                      <p:cBhvr>
                                        <p:cTn id="39" dur="500"/>
                                        <p:tgtEl>
                                          <p:spTgt spid="5112839"/>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12837">
                                            <p:txEl>
                                              <p:pRg st="2" end="2"/>
                                            </p:txEl>
                                          </p:spTgt>
                                        </p:tgtEl>
                                        <p:attrNameLst>
                                          <p:attrName>style.visibility</p:attrName>
                                        </p:attrNameLst>
                                      </p:cBhvr>
                                      <p:to>
                                        <p:strVal val="visible"/>
                                      </p:to>
                                    </p:set>
                                    <p:anim calcmode="lin" valueType="num">
                                      <p:cBhvr additive="base">
                                        <p:cTn id="44" dur="300" fill="hold"/>
                                        <p:tgtEl>
                                          <p:spTgt spid="5112837">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1283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12844"/>
                                        </p:tgtEl>
                                        <p:attrNameLst>
                                          <p:attrName>style.visibility</p:attrName>
                                        </p:attrNameLst>
                                      </p:cBhvr>
                                      <p:to>
                                        <p:strVal val="visible"/>
                                      </p:to>
                                    </p:set>
                                    <p:anim calcmode="lin" valueType="num">
                                      <p:cBhvr>
                                        <p:cTn id="50" dur="500" fill="hold"/>
                                        <p:tgtEl>
                                          <p:spTgt spid="5112844"/>
                                        </p:tgtEl>
                                        <p:attrNameLst>
                                          <p:attrName>ppt_x</p:attrName>
                                        </p:attrNameLst>
                                      </p:cBhvr>
                                      <p:tavLst>
                                        <p:tav tm="0">
                                          <p:val>
                                            <p:strVal val="#ppt_x"/>
                                          </p:val>
                                        </p:tav>
                                        <p:tav tm="100000">
                                          <p:val>
                                            <p:strVal val="#ppt_x"/>
                                          </p:val>
                                        </p:tav>
                                      </p:tavLst>
                                    </p:anim>
                                    <p:anim calcmode="lin" valueType="num">
                                      <p:cBhvr>
                                        <p:cTn id="51" dur="500" fill="hold"/>
                                        <p:tgtEl>
                                          <p:spTgt spid="5112844"/>
                                        </p:tgtEl>
                                        <p:attrNameLst>
                                          <p:attrName>ppt_y</p:attrName>
                                        </p:attrNameLst>
                                      </p:cBhvr>
                                      <p:tavLst>
                                        <p:tav tm="0">
                                          <p:val>
                                            <p:strVal val="#ppt_y-#ppt_h/2"/>
                                          </p:val>
                                        </p:tav>
                                        <p:tav tm="100000">
                                          <p:val>
                                            <p:strVal val="#ppt_y"/>
                                          </p:val>
                                        </p:tav>
                                      </p:tavLst>
                                    </p:anim>
                                    <p:anim calcmode="lin" valueType="num">
                                      <p:cBhvr>
                                        <p:cTn id="52" dur="500" fill="hold"/>
                                        <p:tgtEl>
                                          <p:spTgt spid="5112844"/>
                                        </p:tgtEl>
                                        <p:attrNameLst>
                                          <p:attrName>ppt_w</p:attrName>
                                        </p:attrNameLst>
                                      </p:cBhvr>
                                      <p:tavLst>
                                        <p:tav tm="0">
                                          <p:val>
                                            <p:strVal val="#ppt_w"/>
                                          </p:val>
                                        </p:tav>
                                        <p:tav tm="100000">
                                          <p:val>
                                            <p:strVal val="#ppt_w"/>
                                          </p:val>
                                        </p:tav>
                                      </p:tavLst>
                                    </p:anim>
                                    <p:anim calcmode="lin" valueType="num">
                                      <p:cBhvr>
                                        <p:cTn id="53" dur="500" fill="hold"/>
                                        <p:tgtEl>
                                          <p:spTgt spid="5112844"/>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12841"/>
                                        </p:tgtEl>
                                        <p:attrNameLst>
                                          <p:attrName>style.visibility</p:attrName>
                                        </p:attrNameLst>
                                      </p:cBhvr>
                                      <p:to>
                                        <p:strVal val="visible"/>
                                      </p:to>
                                    </p:set>
                                    <p:animEffect transition="in" filter="box(out)">
                                      <p:cBhvr>
                                        <p:cTn id="58" dur="500"/>
                                        <p:tgtEl>
                                          <p:spTgt spid="5112841"/>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12838">
                                            <p:txEl>
                                              <p:pRg st="2" end="2"/>
                                            </p:txEl>
                                          </p:spTgt>
                                        </p:tgtEl>
                                        <p:attrNameLst>
                                          <p:attrName>style.visibility</p:attrName>
                                        </p:attrNameLst>
                                      </p:cBhvr>
                                      <p:to>
                                        <p:strVal val="visible"/>
                                      </p:to>
                                    </p:set>
                                    <p:anim calcmode="lin" valueType="num">
                                      <p:cBhvr additive="base">
                                        <p:cTn id="63" dur="300" fill="hold"/>
                                        <p:tgtEl>
                                          <p:spTgt spid="5112838">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1283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900" decel="100000" fill="hold"/>
                                        <p:tgtEl>
                                          <p:spTgt spid="13"/>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2834" grpId="0" build="p" autoUpdateAnimBg="0"/>
      <p:bldP spid="5112836" grpId="0" build="p" autoUpdateAnimBg="0"/>
      <p:bldP spid="5112837" grpId="0" build="p" autoUpdateAnimBg="0"/>
      <p:bldP spid="5112838" grpId="0" build="p" autoUpdateAnimBg="0"/>
      <p:bldP spid="5112839" grpId="0" animBg="1"/>
      <p:bldP spid="5112840" grpId="0" animBg="1"/>
      <p:bldP spid="5112841" grpId="0" animBg="1"/>
      <p:bldP spid="5112842" grpId="0" animBg="1"/>
      <p:bldP spid="5112843" grpId="0" animBg="1"/>
      <p:bldP spid="51128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4537869" y="192882"/>
            <a:ext cx="3111500"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1676400" y="609601"/>
            <a:ext cx="8839200" cy="830997"/>
          </a:xfrm>
          <a:prstGeom prst="rect">
            <a:avLst/>
          </a:prstGeom>
          <a:solidFill>
            <a:srgbClr val="DDDDDD"/>
          </a:solid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mn-ea"/>
                <a:cs typeface="+mn-cs"/>
              </a:rPr>
              <a:t>EACH CHURCH ONE BISHOP</a:t>
            </a:r>
          </a:p>
        </p:txBody>
      </p:sp>
      <p:sp>
        <p:nvSpPr>
          <p:cNvPr id="5361668" name="WordArt 4"/>
          <p:cNvSpPr>
            <a:spLocks noChangeArrowheads="1" noChangeShapeType="1" noTextEdit="1"/>
          </p:cNvSpPr>
          <p:nvPr/>
        </p:nvSpPr>
        <p:spPr bwMode="auto">
          <a:xfrm>
            <a:off x="2362200" y="3124200"/>
            <a:ext cx="7467600" cy="1600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a:t>
            </a:r>
            <a:r>
              <a:rPr kumimoji="0" lang="en-US" sz="3600" b="0" i="0" u="none" strike="noStrike" kern="10" cap="none" spc="0" normalizeH="0" baseline="0" noProof="0" dirty="0" err="1">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Cyprianic</a:t>
            </a: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Principle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APOSTOLIC SUCCESSION</a:t>
            </a:r>
          </a:p>
        </p:txBody>
      </p:sp>
    </p:spTree>
    <p:extLst>
      <p:ext uri="{BB962C8B-B14F-4D97-AF65-F5344CB8AC3E}">
        <p14:creationId xmlns:p14="http://schemas.microsoft.com/office/powerpoint/2010/main" val="3575590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1667">
                                            <p:txEl>
                                              <p:pRg st="0" end="0"/>
                                            </p:txEl>
                                          </p:spTgt>
                                        </p:tgtEl>
                                        <p:attrNameLst>
                                          <p:attrName>style.visibility</p:attrName>
                                        </p:attrNameLst>
                                      </p:cBhvr>
                                      <p:to>
                                        <p:strVal val="visible"/>
                                      </p:to>
                                    </p:set>
                                    <p:anim calcmode="lin" valueType="num">
                                      <p:cBhvr additive="base">
                                        <p:cTn id="7"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p:cTn id="13" dur="500" fill="hold"/>
                                        <p:tgtEl>
                                          <p:spTgt spid="5361668"/>
                                        </p:tgtEl>
                                        <p:attrNameLst>
                                          <p:attrName>ppt_w</p:attrName>
                                        </p:attrNameLst>
                                      </p:cBhvr>
                                      <p:tavLst>
                                        <p:tav tm="0">
                                          <p:val>
                                            <p:fltVal val="0"/>
                                          </p:val>
                                        </p:tav>
                                        <p:tav tm="100000">
                                          <p:val>
                                            <p:strVal val="#ppt_w"/>
                                          </p:val>
                                        </p:tav>
                                      </p:tavLst>
                                    </p:anim>
                                    <p:anim calcmode="lin" valueType="num">
                                      <p:cBhvr>
                                        <p:cTn id="14" dur="500" fill="hold"/>
                                        <p:tgtEl>
                                          <p:spTgt spid="5361668"/>
                                        </p:tgtEl>
                                        <p:attrNameLst>
                                          <p:attrName>ppt_h</p:attrName>
                                        </p:attrNameLst>
                                      </p:cBhvr>
                                      <p:tavLst>
                                        <p:tav tm="0">
                                          <p:val>
                                            <p:fltVal val="0"/>
                                          </p:val>
                                        </p:tav>
                                        <p:tav tm="100000">
                                          <p:val>
                                            <p:strVal val="#ppt_h"/>
                                          </p:val>
                                        </p:tav>
                                      </p:tavLst>
                                    </p:anim>
                                    <p:anim calcmode="lin" valueType="num">
                                      <p:cBhvr>
                                        <p:cTn id="15" dur="500" fill="hold"/>
                                        <p:tgtEl>
                                          <p:spTgt spid="5361668"/>
                                        </p:tgtEl>
                                        <p:attrNameLst>
                                          <p:attrName>ppt_x</p:attrName>
                                        </p:attrNameLst>
                                      </p:cBhvr>
                                      <p:tavLst>
                                        <p:tav tm="0">
                                          <p:val>
                                            <p:fltVal val="0.5"/>
                                          </p:val>
                                        </p:tav>
                                        <p:tav tm="100000">
                                          <p:val>
                                            <p:strVal val="#ppt_x"/>
                                          </p:val>
                                        </p:tav>
                                      </p:tavLst>
                                    </p:anim>
                                    <p:anim calcmode="lin" valueType="num">
                                      <p:cBhvr>
                                        <p:cTn id="16"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3048000" y="2819400"/>
            <a:ext cx="5334000" cy="609600"/>
          </a:xfrm>
          <a:ln>
            <a:solidFill>
              <a:schemeClr val="accent1"/>
            </a:solidFill>
          </a:ln>
        </p:spPr>
        <p:txBody>
          <a:bodyPr/>
          <a:lstStyle/>
          <a:p>
            <a:r>
              <a:rPr lang="en-US" b="1">
                <a:solidFill>
                  <a:srgbClr val="FFFF99"/>
                </a:solidFill>
                <a:effectLst>
                  <a:outerShdw blurRad="38100" dist="38100" dir="2700000" algn="tl">
                    <a:srgbClr val="C0C0C0"/>
                  </a:outerShdw>
                </a:effectLst>
              </a:rPr>
              <a:t>Did Judaizers Win?</a:t>
            </a:r>
            <a:r>
              <a:rPr lang="en-US"/>
              <a:t> </a:t>
            </a:r>
          </a:p>
        </p:txBody>
      </p:sp>
      <p:sp>
        <p:nvSpPr>
          <p:cNvPr id="130051" name="Rectangle 3"/>
          <p:cNvSpPr>
            <a:spLocks noGrp="1" noChangeArrowheads="1"/>
          </p:cNvSpPr>
          <p:nvPr>
            <p:ph type="subTitle" idx="1"/>
          </p:nvPr>
        </p:nvSpPr>
        <p:spPr/>
        <p:txBody>
          <a:bodyPr/>
          <a:lstStyle/>
          <a:p>
            <a:r>
              <a:rPr lang="en-US" dirty="0">
                <a:solidFill>
                  <a:srgbClr val="CCCC00"/>
                </a:solidFill>
                <a:effectLst>
                  <a:outerShdw blurRad="38100" dist="38100" dir="2700000" algn="tl">
                    <a:srgbClr val="C0C0C0"/>
                  </a:outerShdw>
                </a:effectLst>
              </a:rPr>
              <a:t>MOSES SEATS</a:t>
            </a:r>
          </a:p>
          <a:p>
            <a:r>
              <a:rPr lang="en-US" dirty="0">
                <a:solidFill>
                  <a:srgbClr val="CCCC00"/>
                </a:solidFill>
                <a:effectLst>
                  <a:outerShdw blurRad="38100" dist="38100" dir="2700000" algn="tl">
                    <a:srgbClr val="C0C0C0"/>
                  </a:outerShdw>
                </a:effectLst>
              </a:rPr>
              <a:t> - &amp; -</a:t>
            </a:r>
          </a:p>
          <a:p>
            <a:r>
              <a:rPr lang="en-US" i="1" dirty="0" err="1">
                <a:solidFill>
                  <a:srgbClr val="CCCC00"/>
                </a:solidFill>
                <a:effectLst>
                  <a:outerShdw blurRad="38100" dist="38100" dir="2700000" algn="tl">
                    <a:srgbClr val="C0C0C0"/>
                  </a:outerShdw>
                </a:effectLst>
              </a:rPr>
              <a:t>Sedia</a:t>
            </a:r>
            <a:r>
              <a:rPr lang="en-US" i="1" dirty="0">
                <a:solidFill>
                  <a:srgbClr val="CCCC00"/>
                </a:solidFill>
                <a:effectLst>
                  <a:outerShdw blurRad="38100" dist="38100" dir="2700000" algn="tl">
                    <a:srgbClr val="C0C0C0"/>
                  </a:outerShdw>
                </a:effectLst>
              </a:rPr>
              <a:t> </a:t>
            </a:r>
            <a:r>
              <a:rPr lang="en-US" i="1" dirty="0" err="1">
                <a:solidFill>
                  <a:srgbClr val="CCCC00"/>
                </a:solidFill>
                <a:effectLst>
                  <a:outerShdw blurRad="38100" dist="38100" dir="2700000" algn="tl">
                    <a:srgbClr val="C0C0C0"/>
                  </a:outerShdw>
                </a:effectLst>
              </a:rPr>
              <a:t>Gestatoria</a:t>
            </a:r>
            <a:r>
              <a:rPr lang="en-US" i="1" dirty="0">
                <a:solidFill>
                  <a:srgbClr val="CCCC00"/>
                </a:solidFill>
                <a:effectLst>
                  <a:outerShdw blurRad="38100" dist="38100" dir="2700000" algn="tl">
                    <a:srgbClr val="C0C0C0"/>
                  </a:outerShdw>
                </a:effectLst>
              </a:rPr>
              <a:t> </a:t>
            </a:r>
          </a:p>
        </p:txBody>
      </p:sp>
      <p:pic>
        <p:nvPicPr>
          <p:cNvPr id="130052" name="Picture 4" descr="C:\Documents and Settings\Owner\My Documents\Educational Illustrations\Wolf.gif">
            <a:hlinkClick r:id="rId4" action="ppaction://hlinkfile"/>
          </p:cNvPr>
          <p:cNvPicPr>
            <a:picLocks noChangeAspect="1" noChangeArrowheads="1" noCrop="1"/>
          </p:cNvPicPr>
          <p:nvPr/>
        </p:nvPicPr>
        <p:blipFill>
          <a:blip r:embed="rId5" cstate="print"/>
          <a:srcRect/>
          <a:stretch>
            <a:fillRect/>
          </a:stretch>
        </p:blipFill>
        <p:spPr bwMode="auto">
          <a:xfrm>
            <a:off x="5267325" y="838200"/>
            <a:ext cx="1657350" cy="1371600"/>
          </a:xfrm>
          <a:prstGeom prst="rect">
            <a:avLst/>
          </a:prstGeom>
          <a:noFill/>
        </p:spPr>
      </p:pic>
      <p:sp>
        <p:nvSpPr>
          <p:cNvPr id="130053" name="Comment 5"/>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Special Days – Passover Continued  With Judaizers -Celebrated Instead With Christ As The Passover Lamb – This Developed Into Easter – Then This Judaizing Accommodation As Precedent For Later Pagan Accommodation With Religious Holidays</a:t>
            </a:r>
          </a:p>
        </p:txBody>
      </p:sp>
    </p:spTree>
    <p:extLst>
      <p:ext uri="{BB962C8B-B14F-4D97-AF65-F5344CB8AC3E}">
        <p14:creationId xmlns:p14="http://schemas.microsoft.com/office/powerpoint/2010/main" val="628759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14882" name="Rectangle 2"/>
          <p:cNvSpPr>
            <a:spLocks noGrp="1" noChangeArrowheads="1"/>
          </p:cNvSpPr>
          <p:nvPr>
            <p:ph type="ctrTitle"/>
          </p:nvPr>
        </p:nvSpPr>
        <p:spPr>
          <a:xfrm>
            <a:off x="2209800" y="533400"/>
            <a:ext cx="7696200" cy="1219200"/>
          </a:xfrm>
        </p:spPr>
        <p:txBody>
          <a:bodyPr/>
          <a:lstStyle/>
          <a:p>
            <a:r>
              <a:rPr lang="en-US" b="1" i="1" u="sng">
                <a:solidFill>
                  <a:srgbClr val="990033"/>
                </a:solidFill>
                <a:effectLst>
                  <a:outerShdw blurRad="38100" dist="38100" dir="2700000" algn="tl">
                    <a:srgbClr val="000000"/>
                  </a:outerShdw>
                </a:effectLst>
              </a:rPr>
              <a:t>PRESIDENT BISHOP </a:t>
            </a:r>
          </a:p>
        </p:txBody>
      </p:sp>
      <p:sp>
        <p:nvSpPr>
          <p:cNvPr id="5114883" name="Rectangle 3"/>
          <p:cNvSpPr>
            <a:spLocks noGrp="1" noChangeArrowheads="1"/>
          </p:cNvSpPr>
          <p:nvPr>
            <p:ph type="subTitle" idx="1"/>
          </p:nvPr>
        </p:nvSpPr>
        <p:spPr>
          <a:xfrm>
            <a:off x="2895600" y="6477001"/>
            <a:ext cx="6400800" cy="379413"/>
          </a:xfrm>
        </p:spPr>
        <p:txBody>
          <a:bodyPr/>
          <a:lstStyle/>
          <a:p>
            <a:endParaRPr lang="en-US"/>
          </a:p>
        </p:txBody>
      </p:sp>
      <p:sp>
        <p:nvSpPr>
          <p:cNvPr id="5114884"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Late Second Century</a:t>
            </a:r>
          </a:p>
        </p:txBody>
      </p:sp>
      <p:sp>
        <p:nvSpPr>
          <p:cNvPr id="5114885"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Late Second Century</a:t>
            </a:r>
          </a:p>
        </p:txBody>
      </p:sp>
      <p:sp>
        <p:nvSpPr>
          <p:cNvPr id="5114886"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Late Second Century</a:t>
            </a:r>
          </a:p>
        </p:txBody>
      </p:sp>
      <p:sp>
        <p:nvSpPr>
          <p:cNvPr id="5114887"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14888"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14889"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SINGLE ELDER</a:t>
            </a:r>
          </a:p>
        </p:txBody>
      </p:sp>
      <p:sp>
        <p:nvSpPr>
          <p:cNvPr id="5114890"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4891"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4892"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9377835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14882">
                                            <p:txEl>
                                              <p:pRg st="0" end="0"/>
                                            </p:txEl>
                                          </p:spTgt>
                                        </p:tgtEl>
                                        <p:attrNameLst>
                                          <p:attrName>style.visibility</p:attrName>
                                        </p:attrNameLst>
                                      </p:cBhvr>
                                      <p:to>
                                        <p:strVal val="visible"/>
                                      </p:to>
                                    </p:set>
                                    <p:animEffect transition="in" filter="wipe(up)">
                                      <p:cBhvr>
                                        <p:cTn id="7" dur="75"/>
                                        <p:tgtEl>
                                          <p:spTgt spid="511488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14890"/>
                                        </p:tgtEl>
                                        <p:attrNameLst>
                                          <p:attrName>style.visibility</p:attrName>
                                        </p:attrNameLst>
                                      </p:cBhvr>
                                      <p:to>
                                        <p:strVal val="visible"/>
                                      </p:to>
                                    </p:set>
                                    <p:anim calcmode="lin" valueType="num">
                                      <p:cBhvr>
                                        <p:cTn id="12" dur="500" fill="hold"/>
                                        <p:tgtEl>
                                          <p:spTgt spid="5114890"/>
                                        </p:tgtEl>
                                        <p:attrNameLst>
                                          <p:attrName>ppt_x</p:attrName>
                                        </p:attrNameLst>
                                      </p:cBhvr>
                                      <p:tavLst>
                                        <p:tav tm="0">
                                          <p:val>
                                            <p:strVal val="#ppt_x"/>
                                          </p:val>
                                        </p:tav>
                                        <p:tav tm="100000">
                                          <p:val>
                                            <p:strVal val="#ppt_x"/>
                                          </p:val>
                                        </p:tav>
                                      </p:tavLst>
                                    </p:anim>
                                    <p:anim calcmode="lin" valueType="num">
                                      <p:cBhvr>
                                        <p:cTn id="13" dur="500" fill="hold"/>
                                        <p:tgtEl>
                                          <p:spTgt spid="5114890"/>
                                        </p:tgtEl>
                                        <p:attrNameLst>
                                          <p:attrName>ppt_y</p:attrName>
                                        </p:attrNameLst>
                                      </p:cBhvr>
                                      <p:tavLst>
                                        <p:tav tm="0">
                                          <p:val>
                                            <p:strVal val="#ppt_y-#ppt_h/2"/>
                                          </p:val>
                                        </p:tav>
                                        <p:tav tm="100000">
                                          <p:val>
                                            <p:strVal val="#ppt_y"/>
                                          </p:val>
                                        </p:tav>
                                      </p:tavLst>
                                    </p:anim>
                                    <p:anim calcmode="lin" valueType="num">
                                      <p:cBhvr>
                                        <p:cTn id="14" dur="500" fill="hold"/>
                                        <p:tgtEl>
                                          <p:spTgt spid="5114890"/>
                                        </p:tgtEl>
                                        <p:attrNameLst>
                                          <p:attrName>ppt_w</p:attrName>
                                        </p:attrNameLst>
                                      </p:cBhvr>
                                      <p:tavLst>
                                        <p:tav tm="0">
                                          <p:val>
                                            <p:strVal val="#ppt_w"/>
                                          </p:val>
                                        </p:tav>
                                        <p:tav tm="100000">
                                          <p:val>
                                            <p:strVal val="#ppt_w"/>
                                          </p:val>
                                        </p:tav>
                                      </p:tavLst>
                                    </p:anim>
                                    <p:anim calcmode="lin" valueType="num">
                                      <p:cBhvr>
                                        <p:cTn id="15" dur="500" fill="hold"/>
                                        <p:tgtEl>
                                          <p:spTgt spid="5114890"/>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14888"/>
                                        </p:tgtEl>
                                        <p:attrNameLst>
                                          <p:attrName>style.visibility</p:attrName>
                                        </p:attrNameLst>
                                      </p:cBhvr>
                                      <p:to>
                                        <p:strVal val="visible"/>
                                      </p:to>
                                    </p:set>
                                    <p:animEffect transition="in" filter="box(out)">
                                      <p:cBhvr>
                                        <p:cTn id="20" dur="500"/>
                                        <p:tgtEl>
                                          <p:spTgt spid="5114888"/>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14884">
                                            <p:txEl>
                                              <p:pRg st="2" end="2"/>
                                            </p:txEl>
                                          </p:spTgt>
                                        </p:tgtEl>
                                        <p:attrNameLst>
                                          <p:attrName>style.visibility</p:attrName>
                                        </p:attrNameLst>
                                      </p:cBhvr>
                                      <p:to>
                                        <p:strVal val="visible"/>
                                      </p:to>
                                    </p:set>
                                    <p:anim calcmode="lin" valueType="num">
                                      <p:cBhvr additive="base">
                                        <p:cTn id="25" dur="300" fill="hold"/>
                                        <p:tgtEl>
                                          <p:spTgt spid="5114884">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1488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14891"/>
                                        </p:tgtEl>
                                        <p:attrNameLst>
                                          <p:attrName>style.visibility</p:attrName>
                                        </p:attrNameLst>
                                      </p:cBhvr>
                                      <p:to>
                                        <p:strVal val="visible"/>
                                      </p:to>
                                    </p:set>
                                    <p:anim calcmode="lin" valueType="num">
                                      <p:cBhvr>
                                        <p:cTn id="31" dur="500" fill="hold"/>
                                        <p:tgtEl>
                                          <p:spTgt spid="5114891"/>
                                        </p:tgtEl>
                                        <p:attrNameLst>
                                          <p:attrName>ppt_x</p:attrName>
                                        </p:attrNameLst>
                                      </p:cBhvr>
                                      <p:tavLst>
                                        <p:tav tm="0">
                                          <p:val>
                                            <p:strVal val="#ppt_x"/>
                                          </p:val>
                                        </p:tav>
                                        <p:tav tm="100000">
                                          <p:val>
                                            <p:strVal val="#ppt_x"/>
                                          </p:val>
                                        </p:tav>
                                      </p:tavLst>
                                    </p:anim>
                                    <p:anim calcmode="lin" valueType="num">
                                      <p:cBhvr>
                                        <p:cTn id="32" dur="500" fill="hold"/>
                                        <p:tgtEl>
                                          <p:spTgt spid="5114891"/>
                                        </p:tgtEl>
                                        <p:attrNameLst>
                                          <p:attrName>ppt_y</p:attrName>
                                        </p:attrNameLst>
                                      </p:cBhvr>
                                      <p:tavLst>
                                        <p:tav tm="0">
                                          <p:val>
                                            <p:strVal val="#ppt_y-#ppt_h/2"/>
                                          </p:val>
                                        </p:tav>
                                        <p:tav tm="100000">
                                          <p:val>
                                            <p:strVal val="#ppt_y"/>
                                          </p:val>
                                        </p:tav>
                                      </p:tavLst>
                                    </p:anim>
                                    <p:anim calcmode="lin" valueType="num">
                                      <p:cBhvr>
                                        <p:cTn id="33" dur="500" fill="hold"/>
                                        <p:tgtEl>
                                          <p:spTgt spid="5114891"/>
                                        </p:tgtEl>
                                        <p:attrNameLst>
                                          <p:attrName>ppt_w</p:attrName>
                                        </p:attrNameLst>
                                      </p:cBhvr>
                                      <p:tavLst>
                                        <p:tav tm="0">
                                          <p:val>
                                            <p:strVal val="#ppt_w"/>
                                          </p:val>
                                        </p:tav>
                                        <p:tav tm="100000">
                                          <p:val>
                                            <p:strVal val="#ppt_w"/>
                                          </p:val>
                                        </p:tav>
                                      </p:tavLst>
                                    </p:anim>
                                    <p:anim calcmode="lin" valueType="num">
                                      <p:cBhvr>
                                        <p:cTn id="34" dur="500" fill="hold"/>
                                        <p:tgtEl>
                                          <p:spTgt spid="5114891"/>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14887"/>
                                        </p:tgtEl>
                                        <p:attrNameLst>
                                          <p:attrName>style.visibility</p:attrName>
                                        </p:attrNameLst>
                                      </p:cBhvr>
                                      <p:to>
                                        <p:strVal val="visible"/>
                                      </p:to>
                                    </p:set>
                                    <p:animEffect transition="in" filter="box(out)">
                                      <p:cBhvr>
                                        <p:cTn id="39" dur="500"/>
                                        <p:tgtEl>
                                          <p:spTgt spid="5114887"/>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14885">
                                            <p:txEl>
                                              <p:pRg st="2" end="2"/>
                                            </p:txEl>
                                          </p:spTgt>
                                        </p:tgtEl>
                                        <p:attrNameLst>
                                          <p:attrName>style.visibility</p:attrName>
                                        </p:attrNameLst>
                                      </p:cBhvr>
                                      <p:to>
                                        <p:strVal val="visible"/>
                                      </p:to>
                                    </p:set>
                                    <p:anim calcmode="lin" valueType="num">
                                      <p:cBhvr additive="base">
                                        <p:cTn id="44" dur="300" fill="hold"/>
                                        <p:tgtEl>
                                          <p:spTgt spid="5114885">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1488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14892"/>
                                        </p:tgtEl>
                                        <p:attrNameLst>
                                          <p:attrName>style.visibility</p:attrName>
                                        </p:attrNameLst>
                                      </p:cBhvr>
                                      <p:to>
                                        <p:strVal val="visible"/>
                                      </p:to>
                                    </p:set>
                                    <p:anim calcmode="lin" valueType="num">
                                      <p:cBhvr>
                                        <p:cTn id="50" dur="500" fill="hold"/>
                                        <p:tgtEl>
                                          <p:spTgt spid="5114892"/>
                                        </p:tgtEl>
                                        <p:attrNameLst>
                                          <p:attrName>ppt_x</p:attrName>
                                        </p:attrNameLst>
                                      </p:cBhvr>
                                      <p:tavLst>
                                        <p:tav tm="0">
                                          <p:val>
                                            <p:strVal val="#ppt_x"/>
                                          </p:val>
                                        </p:tav>
                                        <p:tav tm="100000">
                                          <p:val>
                                            <p:strVal val="#ppt_x"/>
                                          </p:val>
                                        </p:tav>
                                      </p:tavLst>
                                    </p:anim>
                                    <p:anim calcmode="lin" valueType="num">
                                      <p:cBhvr>
                                        <p:cTn id="51" dur="500" fill="hold"/>
                                        <p:tgtEl>
                                          <p:spTgt spid="5114892"/>
                                        </p:tgtEl>
                                        <p:attrNameLst>
                                          <p:attrName>ppt_y</p:attrName>
                                        </p:attrNameLst>
                                      </p:cBhvr>
                                      <p:tavLst>
                                        <p:tav tm="0">
                                          <p:val>
                                            <p:strVal val="#ppt_y-#ppt_h/2"/>
                                          </p:val>
                                        </p:tav>
                                        <p:tav tm="100000">
                                          <p:val>
                                            <p:strVal val="#ppt_y"/>
                                          </p:val>
                                        </p:tav>
                                      </p:tavLst>
                                    </p:anim>
                                    <p:anim calcmode="lin" valueType="num">
                                      <p:cBhvr>
                                        <p:cTn id="52" dur="500" fill="hold"/>
                                        <p:tgtEl>
                                          <p:spTgt spid="5114892"/>
                                        </p:tgtEl>
                                        <p:attrNameLst>
                                          <p:attrName>ppt_w</p:attrName>
                                        </p:attrNameLst>
                                      </p:cBhvr>
                                      <p:tavLst>
                                        <p:tav tm="0">
                                          <p:val>
                                            <p:strVal val="#ppt_w"/>
                                          </p:val>
                                        </p:tav>
                                        <p:tav tm="100000">
                                          <p:val>
                                            <p:strVal val="#ppt_w"/>
                                          </p:val>
                                        </p:tav>
                                      </p:tavLst>
                                    </p:anim>
                                    <p:anim calcmode="lin" valueType="num">
                                      <p:cBhvr>
                                        <p:cTn id="53" dur="500" fill="hold"/>
                                        <p:tgtEl>
                                          <p:spTgt spid="5114892"/>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14889"/>
                                        </p:tgtEl>
                                        <p:attrNameLst>
                                          <p:attrName>style.visibility</p:attrName>
                                        </p:attrNameLst>
                                      </p:cBhvr>
                                      <p:to>
                                        <p:strVal val="visible"/>
                                      </p:to>
                                    </p:set>
                                    <p:animEffect transition="in" filter="box(out)">
                                      <p:cBhvr>
                                        <p:cTn id="58" dur="500"/>
                                        <p:tgtEl>
                                          <p:spTgt spid="5114889"/>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14886">
                                            <p:txEl>
                                              <p:pRg st="2" end="2"/>
                                            </p:txEl>
                                          </p:spTgt>
                                        </p:tgtEl>
                                        <p:attrNameLst>
                                          <p:attrName>style.visibility</p:attrName>
                                        </p:attrNameLst>
                                      </p:cBhvr>
                                      <p:to>
                                        <p:strVal val="visible"/>
                                      </p:to>
                                    </p:set>
                                    <p:anim calcmode="lin" valueType="num">
                                      <p:cBhvr additive="base">
                                        <p:cTn id="63" dur="300" fill="hold"/>
                                        <p:tgtEl>
                                          <p:spTgt spid="5114886">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1488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4882" grpId="0" build="p" autoUpdateAnimBg="0"/>
      <p:bldP spid="5114884" grpId="0" build="p" autoUpdateAnimBg="0"/>
      <p:bldP spid="5114885" grpId="0" build="p" autoUpdateAnimBg="0"/>
      <p:bldP spid="5114886" grpId="0" build="p" autoUpdateAnimBg="0"/>
      <p:bldP spid="5114887" grpId="0" animBg="1"/>
      <p:bldP spid="5114888" grpId="0" animBg="1"/>
      <p:bldP spid="5114889" grpId="0" animBg="1"/>
      <p:bldP spid="5114890" grpId="0" animBg="1"/>
      <p:bldP spid="5114891" grpId="0" animBg="1"/>
      <p:bldP spid="511489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10786" name="Rectangle 2"/>
          <p:cNvSpPr>
            <a:spLocks noGrp="1" noChangeArrowheads="1"/>
          </p:cNvSpPr>
          <p:nvPr>
            <p:ph type="ctrTitle"/>
          </p:nvPr>
        </p:nvSpPr>
        <p:spPr>
          <a:xfrm>
            <a:off x="2209800" y="533400"/>
            <a:ext cx="7696200" cy="1219200"/>
          </a:xfrm>
        </p:spPr>
        <p:txBody>
          <a:bodyPr/>
          <a:lstStyle/>
          <a:p>
            <a:r>
              <a:rPr lang="en-US" b="1" i="1" u="sng">
                <a:solidFill>
                  <a:srgbClr val="990033"/>
                </a:solidFill>
                <a:effectLst>
                  <a:outerShdw blurRad="38100" dist="38100" dir="2700000" algn="tl">
                    <a:srgbClr val="000000"/>
                  </a:outerShdw>
                </a:effectLst>
              </a:rPr>
              <a:t>HEAVEN’S HDQRS.</a:t>
            </a:r>
          </a:p>
        </p:txBody>
      </p:sp>
      <p:sp>
        <p:nvSpPr>
          <p:cNvPr id="5110787" name="Rectangle 3"/>
          <p:cNvSpPr>
            <a:spLocks noGrp="1" noChangeArrowheads="1"/>
          </p:cNvSpPr>
          <p:nvPr>
            <p:ph type="subTitle" idx="1"/>
          </p:nvPr>
        </p:nvSpPr>
        <p:spPr>
          <a:xfrm>
            <a:off x="2895600" y="6477001"/>
            <a:ext cx="6400800" cy="379413"/>
          </a:xfrm>
        </p:spPr>
        <p:txBody>
          <a:bodyPr/>
          <a:lstStyle/>
          <a:p>
            <a:endParaRPr lang="en-US"/>
          </a:p>
        </p:txBody>
      </p:sp>
      <p:sp>
        <p:nvSpPr>
          <p:cNvPr id="5110788"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1</a:t>
            </a:r>
            <a:r>
              <a:rPr kumimoji="0" lang="en-US" sz="20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st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&amp; 2</a:t>
            </a:r>
            <a:r>
              <a:rPr kumimoji="0" lang="en-US" sz="20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nd</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Centuries</a:t>
            </a:r>
          </a:p>
        </p:txBody>
      </p:sp>
      <p:sp>
        <p:nvSpPr>
          <p:cNvPr id="5110789" name="Oval 5"/>
          <p:cNvSpPr>
            <a:spLocks noChangeArrowheads="1"/>
          </p:cNvSpPr>
          <p:nvPr/>
        </p:nvSpPr>
        <p:spPr bwMode="auto">
          <a:xfrm>
            <a:off x="474345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1</a:t>
            </a:r>
            <a:r>
              <a:rPr kumimoji="0" lang="en-US" sz="20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st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&amp; 2</a:t>
            </a:r>
            <a:r>
              <a:rPr kumimoji="0" lang="en-US" sz="20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nd</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Centuries</a:t>
            </a:r>
          </a:p>
        </p:txBody>
      </p:sp>
      <p:sp>
        <p:nvSpPr>
          <p:cNvPr id="5110790"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1</a:t>
            </a:r>
            <a:r>
              <a:rPr kumimoji="0" lang="en-US" sz="20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st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&amp; 2</a:t>
            </a:r>
            <a:r>
              <a:rPr kumimoji="0" lang="en-US" sz="20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nd</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Centuries</a:t>
            </a:r>
          </a:p>
        </p:txBody>
      </p:sp>
      <p:sp>
        <p:nvSpPr>
          <p:cNvPr id="5110791"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Eldership</a:t>
            </a:r>
          </a:p>
        </p:txBody>
      </p:sp>
      <p:sp>
        <p:nvSpPr>
          <p:cNvPr id="5110792"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Eldership</a:t>
            </a:r>
          </a:p>
        </p:txBody>
      </p:sp>
      <p:sp>
        <p:nvSpPr>
          <p:cNvPr id="5110793"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Eldership</a:t>
            </a:r>
          </a:p>
        </p:txBody>
      </p:sp>
      <p:sp>
        <p:nvSpPr>
          <p:cNvPr id="5110794"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0795"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0796"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4240761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10786">
                                            <p:txEl>
                                              <p:pRg st="0" end="0"/>
                                            </p:txEl>
                                          </p:spTgt>
                                        </p:tgtEl>
                                        <p:attrNameLst>
                                          <p:attrName>style.visibility</p:attrName>
                                        </p:attrNameLst>
                                      </p:cBhvr>
                                      <p:to>
                                        <p:strVal val="visible"/>
                                      </p:to>
                                    </p:set>
                                    <p:animEffect transition="in" filter="wipe(up)">
                                      <p:cBhvr>
                                        <p:cTn id="7" dur="75"/>
                                        <p:tgtEl>
                                          <p:spTgt spid="511078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10794"/>
                                        </p:tgtEl>
                                        <p:attrNameLst>
                                          <p:attrName>style.visibility</p:attrName>
                                        </p:attrNameLst>
                                      </p:cBhvr>
                                      <p:to>
                                        <p:strVal val="visible"/>
                                      </p:to>
                                    </p:set>
                                    <p:anim calcmode="lin" valueType="num">
                                      <p:cBhvr>
                                        <p:cTn id="12" dur="500" fill="hold"/>
                                        <p:tgtEl>
                                          <p:spTgt spid="5110794"/>
                                        </p:tgtEl>
                                        <p:attrNameLst>
                                          <p:attrName>ppt_x</p:attrName>
                                        </p:attrNameLst>
                                      </p:cBhvr>
                                      <p:tavLst>
                                        <p:tav tm="0">
                                          <p:val>
                                            <p:strVal val="#ppt_x"/>
                                          </p:val>
                                        </p:tav>
                                        <p:tav tm="100000">
                                          <p:val>
                                            <p:strVal val="#ppt_x"/>
                                          </p:val>
                                        </p:tav>
                                      </p:tavLst>
                                    </p:anim>
                                    <p:anim calcmode="lin" valueType="num">
                                      <p:cBhvr>
                                        <p:cTn id="13" dur="500" fill="hold"/>
                                        <p:tgtEl>
                                          <p:spTgt spid="5110794"/>
                                        </p:tgtEl>
                                        <p:attrNameLst>
                                          <p:attrName>ppt_y</p:attrName>
                                        </p:attrNameLst>
                                      </p:cBhvr>
                                      <p:tavLst>
                                        <p:tav tm="0">
                                          <p:val>
                                            <p:strVal val="#ppt_y-#ppt_h/2"/>
                                          </p:val>
                                        </p:tav>
                                        <p:tav tm="100000">
                                          <p:val>
                                            <p:strVal val="#ppt_y"/>
                                          </p:val>
                                        </p:tav>
                                      </p:tavLst>
                                    </p:anim>
                                    <p:anim calcmode="lin" valueType="num">
                                      <p:cBhvr>
                                        <p:cTn id="14" dur="500" fill="hold"/>
                                        <p:tgtEl>
                                          <p:spTgt spid="5110794"/>
                                        </p:tgtEl>
                                        <p:attrNameLst>
                                          <p:attrName>ppt_w</p:attrName>
                                        </p:attrNameLst>
                                      </p:cBhvr>
                                      <p:tavLst>
                                        <p:tav tm="0">
                                          <p:val>
                                            <p:strVal val="#ppt_w"/>
                                          </p:val>
                                        </p:tav>
                                        <p:tav tm="100000">
                                          <p:val>
                                            <p:strVal val="#ppt_w"/>
                                          </p:val>
                                        </p:tav>
                                      </p:tavLst>
                                    </p:anim>
                                    <p:anim calcmode="lin" valueType="num">
                                      <p:cBhvr>
                                        <p:cTn id="15" dur="500" fill="hold"/>
                                        <p:tgtEl>
                                          <p:spTgt spid="511079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10792"/>
                                        </p:tgtEl>
                                        <p:attrNameLst>
                                          <p:attrName>style.visibility</p:attrName>
                                        </p:attrNameLst>
                                      </p:cBhvr>
                                      <p:to>
                                        <p:strVal val="visible"/>
                                      </p:to>
                                    </p:set>
                                    <p:animEffect transition="in" filter="box(out)">
                                      <p:cBhvr>
                                        <p:cTn id="20" dur="500"/>
                                        <p:tgtEl>
                                          <p:spTgt spid="5110792"/>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10788">
                                            <p:txEl>
                                              <p:pRg st="2" end="2"/>
                                            </p:txEl>
                                          </p:spTgt>
                                        </p:tgtEl>
                                        <p:attrNameLst>
                                          <p:attrName>style.visibility</p:attrName>
                                        </p:attrNameLst>
                                      </p:cBhvr>
                                      <p:to>
                                        <p:strVal val="visible"/>
                                      </p:to>
                                    </p:set>
                                    <p:anim calcmode="lin" valueType="num">
                                      <p:cBhvr additive="base">
                                        <p:cTn id="25" dur="300" fill="hold"/>
                                        <p:tgtEl>
                                          <p:spTgt spid="5110788">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1078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10795"/>
                                        </p:tgtEl>
                                        <p:attrNameLst>
                                          <p:attrName>style.visibility</p:attrName>
                                        </p:attrNameLst>
                                      </p:cBhvr>
                                      <p:to>
                                        <p:strVal val="visible"/>
                                      </p:to>
                                    </p:set>
                                    <p:anim calcmode="lin" valueType="num">
                                      <p:cBhvr>
                                        <p:cTn id="31" dur="500" fill="hold"/>
                                        <p:tgtEl>
                                          <p:spTgt spid="5110795"/>
                                        </p:tgtEl>
                                        <p:attrNameLst>
                                          <p:attrName>ppt_x</p:attrName>
                                        </p:attrNameLst>
                                      </p:cBhvr>
                                      <p:tavLst>
                                        <p:tav tm="0">
                                          <p:val>
                                            <p:strVal val="#ppt_x"/>
                                          </p:val>
                                        </p:tav>
                                        <p:tav tm="100000">
                                          <p:val>
                                            <p:strVal val="#ppt_x"/>
                                          </p:val>
                                        </p:tav>
                                      </p:tavLst>
                                    </p:anim>
                                    <p:anim calcmode="lin" valueType="num">
                                      <p:cBhvr>
                                        <p:cTn id="32" dur="500" fill="hold"/>
                                        <p:tgtEl>
                                          <p:spTgt spid="5110795"/>
                                        </p:tgtEl>
                                        <p:attrNameLst>
                                          <p:attrName>ppt_y</p:attrName>
                                        </p:attrNameLst>
                                      </p:cBhvr>
                                      <p:tavLst>
                                        <p:tav tm="0">
                                          <p:val>
                                            <p:strVal val="#ppt_y-#ppt_h/2"/>
                                          </p:val>
                                        </p:tav>
                                        <p:tav tm="100000">
                                          <p:val>
                                            <p:strVal val="#ppt_y"/>
                                          </p:val>
                                        </p:tav>
                                      </p:tavLst>
                                    </p:anim>
                                    <p:anim calcmode="lin" valueType="num">
                                      <p:cBhvr>
                                        <p:cTn id="33" dur="500" fill="hold"/>
                                        <p:tgtEl>
                                          <p:spTgt spid="5110795"/>
                                        </p:tgtEl>
                                        <p:attrNameLst>
                                          <p:attrName>ppt_w</p:attrName>
                                        </p:attrNameLst>
                                      </p:cBhvr>
                                      <p:tavLst>
                                        <p:tav tm="0">
                                          <p:val>
                                            <p:strVal val="#ppt_w"/>
                                          </p:val>
                                        </p:tav>
                                        <p:tav tm="100000">
                                          <p:val>
                                            <p:strVal val="#ppt_w"/>
                                          </p:val>
                                        </p:tav>
                                      </p:tavLst>
                                    </p:anim>
                                    <p:anim calcmode="lin" valueType="num">
                                      <p:cBhvr>
                                        <p:cTn id="34" dur="500" fill="hold"/>
                                        <p:tgtEl>
                                          <p:spTgt spid="511079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10791"/>
                                        </p:tgtEl>
                                        <p:attrNameLst>
                                          <p:attrName>style.visibility</p:attrName>
                                        </p:attrNameLst>
                                      </p:cBhvr>
                                      <p:to>
                                        <p:strVal val="visible"/>
                                      </p:to>
                                    </p:set>
                                    <p:animEffect transition="in" filter="box(out)">
                                      <p:cBhvr>
                                        <p:cTn id="39" dur="500"/>
                                        <p:tgtEl>
                                          <p:spTgt spid="5110791"/>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10789">
                                            <p:txEl>
                                              <p:pRg st="2" end="2"/>
                                            </p:txEl>
                                          </p:spTgt>
                                        </p:tgtEl>
                                        <p:attrNameLst>
                                          <p:attrName>style.visibility</p:attrName>
                                        </p:attrNameLst>
                                      </p:cBhvr>
                                      <p:to>
                                        <p:strVal val="visible"/>
                                      </p:to>
                                    </p:set>
                                    <p:anim calcmode="lin" valueType="num">
                                      <p:cBhvr additive="base">
                                        <p:cTn id="44" dur="300" fill="hold"/>
                                        <p:tgtEl>
                                          <p:spTgt spid="5110789">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1078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10796"/>
                                        </p:tgtEl>
                                        <p:attrNameLst>
                                          <p:attrName>style.visibility</p:attrName>
                                        </p:attrNameLst>
                                      </p:cBhvr>
                                      <p:to>
                                        <p:strVal val="visible"/>
                                      </p:to>
                                    </p:set>
                                    <p:anim calcmode="lin" valueType="num">
                                      <p:cBhvr>
                                        <p:cTn id="50" dur="500" fill="hold"/>
                                        <p:tgtEl>
                                          <p:spTgt spid="5110796"/>
                                        </p:tgtEl>
                                        <p:attrNameLst>
                                          <p:attrName>ppt_x</p:attrName>
                                        </p:attrNameLst>
                                      </p:cBhvr>
                                      <p:tavLst>
                                        <p:tav tm="0">
                                          <p:val>
                                            <p:strVal val="#ppt_x"/>
                                          </p:val>
                                        </p:tav>
                                        <p:tav tm="100000">
                                          <p:val>
                                            <p:strVal val="#ppt_x"/>
                                          </p:val>
                                        </p:tav>
                                      </p:tavLst>
                                    </p:anim>
                                    <p:anim calcmode="lin" valueType="num">
                                      <p:cBhvr>
                                        <p:cTn id="51" dur="500" fill="hold"/>
                                        <p:tgtEl>
                                          <p:spTgt spid="5110796"/>
                                        </p:tgtEl>
                                        <p:attrNameLst>
                                          <p:attrName>ppt_y</p:attrName>
                                        </p:attrNameLst>
                                      </p:cBhvr>
                                      <p:tavLst>
                                        <p:tav tm="0">
                                          <p:val>
                                            <p:strVal val="#ppt_y-#ppt_h/2"/>
                                          </p:val>
                                        </p:tav>
                                        <p:tav tm="100000">
                                          <p:val>
                                            <p:strVal val="#ppt_y"/>
                                          </p:val>
                                        </p:tav>
                                      </p:tavLst>
                                    </p:anim>
                                    <p:anim calcmode="lin" valueType="num">
                                      <p:cBhvr>
                                        <p:cTn id="52" dur="500" fill="hold"/>
                                        <p:tgtEl>
                                          <p:spTgt spid="5110796"/>
                                        </p:tgtEl>
                                        <p:attrNameLst>
                                          <p:attrName>ppt_w</p:attrName>
                                        </p:attrNameLst>
                                      </p:cBhvr>
                                      <p:tavLst>
                                        <p:tav tm="0">
                                          <p:val>
                                            <p:strVal val="#ppt_w"/>
                                          </p:val>
                                        </p:tav>
                                        <p:tav tm="100000">
                                          <p:val>
                                            <p:strVal val="#ppt_w"/>
                                          </p:val>
                                        </p:tav>
                                      </p:tavLst>
                                    </p:anim>
                                    <p:anim calcmode="lin" valueType="num">
                                      <p:cBhvr>
                                        <p:cTn id="53" dur="500" fill="hold"/>
                                        <p:tgtEl>
                                          <p:spTgt spid="511079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10793"/>
                                        </p:tgtEl>
                                        <p:attrNameLst>
                                          <p:attrName>style.visibility</p:attrName>
                                        </p:attrNameLst>
                                      </p:cBhvr>
                                      <p:to>
                                        <p:strVal val="visible"/>
                                      </p:to>
                                    </p:set>
                                    <p:animEffect transition="in" filter="box(out)">
                                      <p:cBhvr>
                                        <p:cTn id="58" dur="500"/>
                                        <p:tgtEl>
                                          <p:spTgt spid="5110793"/>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10790">
                                            <p:txEl>
                                              <p:pRg st="2" end="2"/>
                                            </p:txEl>
                                          </p:spTgt>
                                        </p:tgtEl>
                                        <p:attrNameLst>
                                          <p:attrName>style.visibility</p:attrName>
                                        </p:attrNameLst>
                                      </p:cBhvr>
                                      <p:to>
                                        <p:strVal val="visible"/>
                                      </p:to>
                                    </p:set>
                                    <p:anim calcmode="lin" valueType="num">
                                      <p:cBhvr additive="base">
                                        <p:cTn id="63" dur="300" fill="hold"/>
                                        <p:tgtEl>
                                          <p:spTgt spid="5110790">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1079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786" grpId="0" build="p" autoUpdateAnimBg="0"/>
      <p:bldP spid="5110788" grpId="0" build="p" autoUpdateAnimBg="0"/>
      <p:bldP spid="5110789" grpId="0" build="p" autoUpdateAnimBg="0"/>
      <p:bldP spid="5110790" grpId="0" build="p" autoUpdateAnimBg="0"/>
      <p:bldP spid="5110791" grpId="0" animBg="1"/>
      <p:bldP spid="5110792" grpId="0" animBg="1"/>
      <p:bldP spid="5110793" grpId="0" animBg="1"/>
      <p:bldP spid="5110794" grpId="0" animBg="1"/>
      <p:bldP spid="5110795" grpId="0" animBg="1"/>
      <p:bldP spid="511079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16930" name="Rectangle 2"/>
          <p:cNvSpPr>
            <a:spLocks noGrp="1" noChangeArrowheads="1"/>
          </p:cNvSpPr>
          <p:nvPr>
            <p:ph type="title"/>
          </p:nvPr>
        </p:nvSpPr>
        <p:spPr/>
        <p:txBody>
          <a:bodyPr/>
          <a:lstStyle/>
          <a:p>
            <a:endParaRPr lang="en-US"/>
          </a:p>
        </p:txBody>
      </p:sp>
      <p:sp>
        <p:nvSpPr>
          <p:cNvPr id="5116931" name="WordArt 3"/>
          <p:cNvSpPr>
            <a:spLocks noChangeArrowheads="1" noChangeShapeType="1" noTextEdit="1"/>
          </p:cNvSpPr>
          <p:nvPr/>
        </p:nvSpPr>
        <p:spPr bwMode="auto">
          <a:xfrm>
            <a:off x="2895600" y="914400"/>
            <a:ext cx="6477000" cy="502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LOCAL AUTONOMY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Is Interpreted 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AREA  AUTONOMY</a:t>
            </a:r>
          </a:p>
        </p:txBody>
      </p:sp>
    </p:spTree>
    <p:extLst>
      <p:ext uri="{BB962C8B-B14F-4D97-AF65-F5344CB8AC3E}">
        <p14:creationId xmlns:p14="http://schemas.microsoft.com/office/powerpoint/2010/main" val="1358610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17954" name="Rectangle 2"/>
          <p:cNvSpPr>
            <a:spLocks noGrp="1" noChangeArrowheads="1"/>
          </p:cNvSpPr>
          <p:nvPr>
            <p:ph type="ctrTitle"/>
          </p:nvPr>
        </p:nvSpPr>
        <p:spPr>
          <a:xfrm>
            <a:off x="2209800" y="533400"/>
            <a:ext cx="7696200" cy="1219200"/>
          </a:xfrm>
        </p:spPr>
        <p:txBody>
          <a:bodyPr/>
          <a:lstStyle/>
          <a:p>
            <a:r>
              <a:rPr lang="en-US" b="1" i="1" u="sng">
                <a:solidFill>
                  <a:srgbClr val="990033"/>
                </a:solidFill>
                <a:effectLst>
                  <a:outerShdw blurRad="38100" dist="38100" dir="2700000" algn="tl">
                    <a:srgbClr val="000000"/>
                  </a:outerShdw>
                </a:effectLst>
              </a:rPr>
              <a:t>Office Of Metropolitan </a:t>
            </a:r>
          </a:p>
        </p:txBody>
      </p:sp>
      <p:sp>
        <p:nvSpPr>
          <p:cNvPr id="5117955" name="Rectangle 3"/>
          <p:cNvSpPr>
            <a:spLocks noGrp="1" noChangeArrowheads="1"/>
          </p:cNvSpPr>
          <p:nvPr>
            <p:ph type="subTitle" idx="1"/>
          </p:nvPr>
        </p:nvSpPr>
        <p:spPr>
          <a:xfrm>
            <a:off x="2895600" y="6477001"/>
            <a:ext cx="6400800" cy="379413"/>
          </a:xfrm>
        </p:spPr>
        <p:txBody>
          <a:bodyPr/>
          <a:lstStyle/>
          <a:p>
            <a:endParaRPr lang="en-US"/>
          </a:p>
        </p:txBody>
      </p:sp>
      <p:sp>
        <p:nvSpPr>
          <p:cNvPr id="5117956"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THE 3</a:t>
            </a:r>
            <a:r>
              <a:rPr kumimoji="0" lang="en-US" sz="24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RD</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CENT</a:t>
            </a:r>
          </a:p>
        </p:txBody>
      </p:sp>
      <p:sp>
        <p:nvSpPr>
          <p:cNvPr id="5117957"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THE 3</a:t>
            </a:r>
            <a:r>
              <a:rPr kumimoji="0" lang="en-US" sz="24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RD</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CENT </a:t>
            </a:r>
          </a:p>
        </p:txBody>
      </p:sp>
      <p:sp>
        <p:nvSpPr>
          <p:cNvPr id="5117958"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THE 3</a:t>
            </a:r>
            <a:r>
              <a:rPr kumimoji="0" lang="en-US" sz="2400" b="0"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RD</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CENT</a:t>
            </a:r>
          </a:p>
        </p:txBody>
      </p:sp>
      <p:sp>
        <p:nvSpPr>
          <p:cNvPr id="5117959"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CITY BISHOP</a:t>
            </a:r>
          </a:p>
        </p:txBody>
      </p:sp>
      <p:sp>
        <p:nvSpPr>
          <p:cNvPr id="5117960"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Country Bishop</a:t>
            </a:r>
          </a:p>
        </p:txBody>
      </p:sp>
      <p:sp>
        <p:nvSpPr>
          <p:cNvPr id="5117961"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Country Bishop</a:t>
            </a:r>
          </a:p>
        </p:txBody>
      </p:sp>
      <p:sp>
        <p:nvSpPr>
          <p:cNvPr id="5117962"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7963"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17964"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0576395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17954">
                                            <p:txEl>
                                              <p:pRg st="0" end="0"/>
                                            </p:txEl>
                                          </p:spTgt>
                                        </p:tgtEl>
                                        <p:attrNameLst>
                                          <p:attrName>style.visibility</p:attrName>
                                        </p:attrNameLst>
                                      </p:cBhvr>
                                      <p:to>
                                        <p:strVal val="visible"/>
                                      </p:to>
                                    </p:set>
                                    <p:animEffect transition="in" filter="wipe(up)">
                                      <p:cBhvr>
                                        <p:cTn id="7" dur="75"/>
                                        <p:tgtEl>
                                          <p:spTgt spid="51179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17962"/>
                                        </p:tgtEl>
                                        <p:attrNameLst>
                                          <p:attrName>style.visibility</p:attrName>
                                        </p:attrNameLst>
                                      </p:cBhvr>
                                      <p:to>
                                        <p:strVal val="visible"/>
                                      </p:to>
                                    </p:set>
                                    <p:anim calcmode="lin" valueType="num">
                                      <p:cBhvr>
                                        <p:cTn id="12" dur="500" fill="hold"/>
                                        <p:tgtEl>
                                          <p:spTgt spid="5117962"/>
                                        </p:tgtEl>
                                        <p:attrNameLst>
                                          <p:attrName>ppt_x</p:attrName>
                                        </p:attrNameLst>
                                      </p:cBhvr>
                                      <p:tavLst>
                                        <p:tav tm="0">
                                          <p:val>
                                            <p:strVal val="#ppt_x"/>
                                          </p:val>
                                        </p:tav>
                                        <p:tav tm="100000">
                                          <p:val>
                                            <p:strVal val="#ppt_x"/>
                                          </p:val>
                                        </p:tav>
                                      </p:tavLst>
                                    </p:anim>
                                    <p:anim calcmode="lin" valueType="num">
                                      <p:cBhvr>
                                        <p:cTn id="13" dur="500" fill="hold"/>
                                        <p:tgtEl>
                                          <p:spTgt spid="5117962"/>
                                        </p:tgtEl>
                                        <p:attrNameLst>
                                          <p:attrName>ppt_y</p:attrName>
                                        </p:attrNameLst>
                                      </p:cBhvr>
                                      <p:tavLst>
                                        <p:tav tm="0">
                                          <p:val>
                                            <p:strVal val="#ppt_y-#ppt_h/2"/>
                                          </p:val>
                                        </p:tav>
                                        <p:tav tm="100000">
                                          <p:val>
                                            <p:strVal val="#ppt_y"/>
                                          </p:val>
                                        </p:tav>
                                      </p:tavLst>
                                    </p:anim>
                                    <p:anim calcmode="lin" valueType="num">
                                      <p:cBhvr>
                                        <p:cTn id="14" dur="500" fill="hold"/>
                                        <p:tgtEl>
                                          <p:spTgt spid="5117962"/>
                                        </p:tgtEl>
                                        <p:attrNameLst>
                                          <p:attrName>ppt_w</p:attrName>
                                        </p:attrNameLst>
                                      </p:cBhvr>
                                      <p:tavLst>
                                        <p:tav tm="0">
                                          <p:val>
                                            <p:strVal val="#ppt_w"/>
                                          </p:val>
                                        </p:tav>
                                        <p:tav tm="100000">
                                          <p:val>
                                            <p:strVal val="#ppt_w"/>
                                          </p:val>
                                        </p:tav>
                                      </p:tavLst>
                                    </p:anim>
                                    <p:anim calcmode="lin" valueType="num">
                                      <p:cBhvr>
                                        <p:cTn id="15" dur="500" fill="hold"/>
                                        <p:tgtEl>
                                          <p:spTgt spid="511796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17960"/>
                                        </p:tgtEl>
                                        <p:attrNameLst>
                                          <p:attrName>style.visibility</p:attrName>
                                        </p:attrNameLst>
                                      </p:cBhvr>
                                      <p:to>
                                        <p:strVal val="visible"/>
                                      </p:to>
                                    </p:set>
                                    <p:animEffect transition="in" filter="box(out)">
                                      <p:cBhvr>
                                        <p:cTn id="20" dur="500"/>
                                        <p:tgtEl>
                                          <p:spTgt spid="5117960"/>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17956">
                                            <p:txEl>
                                              <p:pRg st="2" end="2"/>
                                            </p:txEl>
                                          </p:spTgt>
                                        </p:tgtEl>
                                        <p:attrNameLst>
                                          <p:attrName>style.visibility</p:attrName>
                                        </p:attrNameLst>
                                      </p:cBhvr>
                                      <p:to>
                                        <p:strVal val="visible"/>
                                      </p:to>
                                    </p:set>
                                    <p:anim calcmode="lin" valueType="num">
                                      <p:cBhvr additive="base">
                                        <p:cTn id="25" dur="300" fill="hold"/>
                                        <p:tgtEl>
                                          <p:spTgt spid="5117956">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1795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17963"/>
                                        </p:tgtEl>
                                        <p:attrNameLst>
                                          <p:attrName>style.visibility</p:attrName>
                                        </p:attrNameLst>
                                      </p:cBhvr>
                                      <p:to>
                                        <p:strVal val="visible"/>
                                      </p:to>
                                    </p:set>
                                    <p:anim calcmode="lin" valueType="num">
                                      <p:cBhvr>
                                        <p:cTn id="31" dur="500" fill="hold"/>
                                        <p:tgtEl>
                                          <p:spTgt spid="5117963"/>
                                        </p:tgtEl>
                                        <p:attrNameLst>
                                          <p:attrName>ppt_x</p:attrName>
                                        </p:attrNameLst>
                                      </p:cBhvr>
                                      <p:tavLst>
                                        <p:tav tm="0">
                                          <p:val>
                                            <p:strVal val="#ppt_x"/>
                                          </p:val>
                                        </p:tav>
                                        <p:tav tm="100000">
                                          <p:val>
                                            <p:strVal val="#ppt_x"/>
                                          </p:val>
                                        </p:tav>
                                      </p:tavLst>
                                    </p:anim>
                                    <p:anim calcmode="lin" valueType="num">
                                      <p:cBhvr>
                                        <p:cTn id="32" dur="500" fill="hold"/>
                                        <p:tgtEl>
                                          <p:spTgt spid="5117963"/>
                                        </p:tgtEl>
                                        <p:attrNameLst>
                                          <p:attrName>ppt_y</p:attrName>
                                        </p:attrNameLst>
                                      </p:cBhvr>
                                      <p:tavLst>
                                        <p:tav tm="0">
                                          <p:val>
                                            <p:strVal val="#ppt_y-#ppt_h/2"/>
                                          </p:val>
                                        </p:tav>
                                        <p:tav tm="100000">
                                          <p:val>
                                            <p:strVal val="#ppt_y"/>
                                          </p:val>
                                        </p:tav>
                                      </p:tavLst>
                                    </p:anim>
                                    <p:anim calcmode="lin" valueType="num">
                                      <p:cBhvr>
                                        <p:cTn id="33" dur="500" fill="hold"/>
                                        <p:tgtEl>
                                          <p:spTgt spid="5117963"/>
                                        </p:tgtEl>
                                        <p:attrNameLst>
                                          <p:attrName>ppt_w</p:attrName>
                                        </p:attrNameLst>
                                      </p:cBhvr>
                                      <p:tavLst>
                                        <p:tav tm="0">
                                          <p:val>
                                            <p:strVal val="#ppt_w"/>
                                          </p:val>
                                        </p:tav>
                                        <p:tav tm="100000">
                                          <p:val>
                                            <p:strVal val="#ppt_w"/>
                                          </p:val>
                                        </p:tav>
                                      </p:tavLst>
                                    </p:anim>
                                    <p:anim calcmode="lin" valueType="num">
                                      <p:cBhvr>
                                        <p:cTn id="34" dur="500" fill="hold"/>
                                        <p:tgtEl>
                                          <p:spTgt spid="511796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17959"/>
                                        </p:tgtEl>
                                        <p:attrNameLst>
                                          <p:attrName>style.visibility</p:attrName>
                                        </p:attrNameLst>
                                      </p:cBhvr>
                                      <p:to>
                                        <p:strVal val="visible"/>
                                      </p:to>
                                    </p:set>
                                    <p:animEffect transition="in" filter="box(out)">
                                      <p:cBhvr>
                                        <p:cTn id="39" dur="500"/>
                                        <p:tgtEl>
                                          <p:spTgt spid="5117959"/>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17957">
                                            <p:txEl>
                                              <p:pRg st="2" end="2"/>
                                            </p:txEl>
                                          </p:spTgt>
                                        </p:tgtEl>
                                        <p:attrNameLst>
                                          <p:attrName>style.visibility</p:attrName>
                                        </p:attrNameLst>
                                      </p:cBhvr>
                                      <p:to>
                                        <p:strVal val="visible"/>
                                      </p:to>
                                    </p:set>
                                    <p:anim calcmode="lin" valueType="num">
                                      <p:cBhvr additive="base">
                                        <p:cTn id="44" dur="300" fill="hold"/>
                                        <p:tgtEl>
                                          <p:spTgt spid="5117957">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1795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17964"/>
                                        </p:tgtEl>
                                        <p:attrNameLst>
                                          <p:attrName>style.visibility</p:attrName>
                                        </p:attrNameLst>
                                      </p:cBhvr>
                                      <p:to>
                                        <p:strVal val="visible"/>
                                      </p:to>
                                    </p:set>
                                    <p:anim calcmode="lin" valueType="num">
                                      <p:cBhvr>
                                        <p:cTn id="50" dur="500" fill="hold"/>
                                        <p:tgtEl>
                                          <p:spTgt spid="5117964"/>
                                        </p:tgtEl>
                                        <p:attrNameLst>
                                          <p:attrName>ppt_x</p:attrName>
                                        </p:attrNameLst>
                                      </p:cBhvr>
                                      <p:tavLst>
                                        <p:tav tm="0">
                                          <p:val>
                                            <p:strVal val="#ppt_x"/>
                                          </p:val>
                                        </p:tav>
                                        <p:tav tm="100000">
                                          <p:val>
                                            <p:strVal val="#ppt_x"/>
                                          </p:val>
                                        </p:tav>
                                      </p:tavLst>
                                    </p:anim>
                                    <p:anim calcmode="lin" valueType="num">
                                      <p:cBhvr>
                                        <p:cTn id="51" dur="500" fill="hold"/>
                                        <p:tgtEl>
                                          <p:spTgt spid="5117964"/>
                                        </p:tgtEl>
                                        <p:attrNameLst>
                                          <p:attrName>ppt_y</p:attrName>
                                        </p:attrNameLst>
                                      </p:cBhvr>
                                      <p:tavLst>
                                        <p:tav tm="0">
                                          <p:val>
                                            <p:strVal val="#ppt_y-#ppt_h/2"/>
                                          </p:val>
                                        </p:tav>
                                        <p:tav tm="100000">
                                          <p:val>
                                            <p:strVal val="#ppt_y"/>
                                          </p:val>
                                        </p:tav>
                                      </p:tavLst>
                                    </p:anim>
                                    <p:anim calcmode="lin" valueType="num">
                                      <p:cBhvr>
                                        <p:cTn id="52" dur="500" fill="hold"/>
                                        <p:tgtEl>
                                          <p:spTgt spid="5117964"/>
                                        </p:tgtEl>
                                        <p:attrNameLst>
                                          <p:attrName>ppt_w</p:attrName>
                                        </p:attrNameLst>
                                      </p:cBhvr>
                                      <p:tavLst>
                                        <p:tav tm="0">
                                          <p:val>
                                            <p:strVal val="#ppt_w"/>
                                          </p:val>
                                        </p:tav>
                                        <p:tav tm="100000">
                                          <p:val>
                                            <p:strVal val="#ppt_w"/>
                                          </p:val>
                                        </p:tav>
                                      </p:tavLst>
                                    </p:anim>
                                    <p:anim calcmode="lin" valueType="num">
                                      <p:cBhvr>
                                        <p:cTn id="53" dur="500" fill="hold"/>
                                        <p:tgtEl>
                                          <p:spTgt spid="5117964"/>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17961"/>
                                        </p:tgtEl>
                                        <p:attrNameLst>
                                          <p:attrName>style.visibility</p:attrName>
                                        </p:attrNameLst>
                                      </p:cBhvr>
                                      <p:to>
                                        <p:strVal val="visible"/>
                                      </p:to>
                                    </p:set>
                                    <p:animEffect transition="in" filter="box(out)">
                                      <p:cBhvr>
                                        <p:cTn id="58" dur="500"/>
                                        <p:tgtEl>
                                          <p:spTgt spid="5117961"/>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17958">
                                            <p:txEl>
                                              <p:pRg st="2" end="2"/>
                                            </p:txEl>
                                          </p:spTgt>
                                        </p:tgtEl>
                                        <p:attrNameLst>
                                          <p:attrName>style.visibility</p:attrName>
                                        </p:attrNameLst>
                                      </p:cBhvr>
                                      <p:to>
                                        <p:strVal val="visible"/>
                                      </p:to>
                                    </p:set>
                                    <p:anim calcmode="lin" valueType="num">
                                      <p:cBhvr additive="base">
                                        <p:cTn id="63" dur="300" fill="hold"/>
                                        <p:tgtEl>
                                          <p:spTgt spid="5117958">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1795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7954" grpId="0" build="p" autoUpdateAnimBg="0"/>
      <p:bldP spid="5117956" grpId="0" build="p" autoUpdateAnimBg="0"/>
      <p:bldP spid="5117957" grpId="0" build="p" autoUpdateAnimBg="0"/>
      <p:bldP spid="5117958" grpId="0" build="p" autoUpdateAnimBg="0"/>
      <p:bldP spid="5117959" grpId="0" animBg="1"/>
      <p:bldP spid="5117960" grpId="0" animBg="1"/>
      <p:bldP spid="5117961" grpId="0" animBg="1"/>
      <p:bldP spid="5117962" grpId="0" animBg="1"/>
      <p:bldP spid="5117963" grpId="0" animBg="1"/>
      <p:bldP spid="511796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21026" name="Rectangle 2"/>
          <p:cNvSpPr>
            <a:spLocks noGrp="1" noChangeArrowheads="1"/>
          </p:cNvSpPr>
          <p:nvPr>
            <p:ph type="ctrTitle"/>
          </p:nvPr>
        </p:nvSpPr>
        <p:spPr>
          <a:xfrm>
            <a:off x="2209800" y="533400"/>
            <a:ext cx="7696200" cy="1219200"/>
          </a:xfrm>
        </p:spPr>
        <p:txBody>
          <a:bodyPr/>
          <a:lstStyle/>
          <a:p>
            <a:r>
              <a:rPr lang="en-US" b="1" i="1" u="sng">
                <a:solidFill>
                  <a:srgbClr val="990033"/>
                </a:solidFill>
                <a:effectLst>
                  <a:outerShdw blurRad="38100" dist="38100" dir="2700000" algn="tl">
                    <a:srgbClr val="000000"/>
                  </a:outerShdw>
                </a:effectLst>
              </a:rPr>
              <a:t>Greek Synod/Roman Council  </a:t>
            </a:r>
          </a:p>
        </p:txBody>
      </p:sp>
      <p:sp>
        <p:nvSpPr>
          <p:cNvPr id="5121027" name="Rectangle 3"/>
          <p:cNvSpPr>
            <a:spLocks noGrp="1" noChangeArrowheads="1"/>
          </p:cNvSpPr>
          <p:nvPr>
            <p:ph type="subTitle" idx="1"/>
          </p:nvPr>
        </p:nvSpPr>
        <p:spPr>
          <a:xfrm>
            <a:off x="2895600" y="6477001"/>
            <a:ext cx="6400800" cy="379413"/>
          </a:xfrm>
        </p:spPr>
        <p:txBody>
          <a:bodyPr/>
          <a:lstStyle/>
          <a:p>
            <a:endParaRPr lang="en-US"/>
          </a:p>
        </p:txBody>
      </p:sp>
      <p:sp>
        <p:nvSpPr>
          <p:cNvPr id="5121028"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The Fourth Cent</a:t>
            </a:r>
          </a:p>
        </p:txBody>
      </p:sp>
      <p:sp>
        <p:nvSpPr>
          <p:cNvPr id="5121029"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The Fourth Cent </a:t>
            </a:r>
          </a:p>
        </p:txBody>
      </p:sp>
      <p:sp>
        <p:nvSpPr>
          <p:cNvPr id="5121030"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The Fourth Cent</a:t>
            </a:r>
          </a:p>
        </p:txBody>
      </p:sp>
      <p:sp>
        <p:nvSpPr>
          <p:cNvPr id="5121031" name="WordArt 7"/>
          <p:cNvSpPr>
            <a:spLocks noChangeArrowheads="1" noChangeShapeType="1" noTextEdit="1"/>
          </p:cNvSpPr>
          <p:nvPr/>
        </p:nvSpPr>
        <p:spPr bwMode="auto">
          <a:xfrm>
            <a:off x="5029201" y="3243264"/>
            <a:ext cx="1952625" cy="414337"/>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Patriarchal Church </a:t>
            </a:r>
          </a:p>
        </p:txBody>
      </p:sp>
      <p:sp>
        <p:nvSpPr>
          <p:cNvPr id="5121032"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Region Metropolitan</a:t>
            </a:r>
          </a:p>
        </p:txBody>
      </p:sp>
      <p:sp>
        <p:nvSpPr>
          <p:cNvPr id="5121033"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Region Metropolitan</a:t>
            </a:r>
          </a:p>
        </p:txBody>
      </p:sp>
      <p:sp>
        <p:nvSpPr>
          <p:cNvPr id="5121034"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21035"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21036"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12085588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21026">
                                            <p:txEl>
                                              <p:pRg st="0" end="0"/>
                                            </p:txEl>
                                          </p:spTgt>
                                        </p:tgtEl>
                                        <p:attrNameLst>
                                          <p:attrName>style.visibility</p:attrName>
                                        </p:attrNameLst>
                                      </p:cBhvr>
                                      <p:to>
                                        <p:strVal val="visible"/>
                                      </p:to>
                                    </p:set>
                                    <p:animEffect transition="in" filter="wipe(up)">
                                      <p:cBhvr>
                                        <p:cTn id="7" dur="75"/>
                                        <p:tgtEl>
                                          <p:spTgt spid="512102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21034"/>
                                        </p:tgtEl>
                                        <p:attrNameLst>
                                          <p:attrName>style.visibility</p:attrName>
                                        </p:attrNameLst>
                                      </p:cBhvr>
                                      <p:to>
                                        <p:strVal val="visible"/>
                                      </p:to>
                                    </p:set>
                                    <p:anim calcmode="lin" valueType="num">
                                      <p:cBhvr>
                                        <p:cTn id="12" dur="500" fill="hold"/>
                                        <p:tgtEl>
                                          <p:spTgt spid="5121034"/>
                                        </p:tgtEl>
                                        <p:attrNameLst>
                                          <p:attrName>ppt_x</p:attrName>
                                        </p:attrNameLst>
                                      </p:cBhvr>
                                      <p:tavLst>
                                        <p:tav tm="0">
                                          <p:val>
                                            <p:strVal val="#ppt_x"/>
                                          </p:val>
                                        </p:tav>
                                        <p:tav tm="100000">
                                          <p:val>
                                            <p:strVal val="#ppt_x"/>
                                          </p:val>
                                        </p:tav>
                                      </p:tavLst>
                                    </p:anim>
                                    <p:anim calcmode="lin" valueType="num">
                                      <p:cBhvr>
                                        <p:cTn id="13" dur="500" fill="hold"/>
                                        <p:tgtEl>
                                          <p:spTgt spid="5121034"/>
                                        </p:tgtEl>
                                        <p:attrNameLst>
                                          <p:attrName>ppt_y</p:attrName>
                                        </p:attrNameLst>
                                      </p:cBhvr>
                                      <p:tavLst>
                                        <p:tav tm="0">
                                          <p:val>
                                            <p:strVal val="#ppt_y-#ppt_h/2"/>
                                          </p:val>
                                        </p:tav>
                                        <p:tav tm="100000">
                                          <p:val>
                                            <p:strVal val="#ppt_y"/>
                                          </p:val>
                                        </p:tav>
                                      </p:tavLst>
                                    </p:anim>
                                    <p:anim calcmode="lin" valueType="num">
                                      <p:cBhvr>
                                        <p:cTn id="14" dur="500" fill="hold"/>
                                        <p:tgtEl>
                                          <p:spTgt spid="5121034"/>
                                        </p:tgtEl>
                                        <p:attrNameLst>
                                          <p:attrName>ppt_w</p:attrName>
                                        </p:attrNameLst>
                                      </p:cBhvr>
                                      <p:tavLst>
                                        <p:tav tm="0">
                                          <p:val>
                                            <p:strVal val="#ppt_w"/>
                                          </p:val>
                                        </p:tav>
                                        <p:tav tm="100000">
                                          <p:val>
                                            <p:strVal val="#ppt_w"/>
                                          </p:val>
                                        </p:tav>
                                      </p:tavLst>
                                    </p:anim>
                                    <p:anim calcmode="lin" valueType="num">
                                      <p:cBhvr>
                                        <p:cTn id="15" dur="500" fill="hold"/>
                                        <p:tgtEl>
                                          <p:spTgt spid="512103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21032"/>
                                        </p:tgtEl>
                                        <p:attrNameLst>
                                          <p:attrName>style.visibility</p:attrName>
                                        </p:attrNameLst>
                                      </p:cBhvr>
                                      <p:to>
                                        <p:strVal val="visible"/>
                                      </p:to>
                                    </p:set>
                                    <p:animEffect transition="in" filter="box(out)">
                                      <p:cBhvr>
                                        <p:cTn id="20" dur="500"/>
                                        <p:tgtEl>
                                          <p:spTgt spid="5121032"/>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21028">
                                            <p:txEl>
                                              <p:pRg st="2" end="2"/>
                                            </p:txEl>
                                          </p:spTgt>
                                        </p:tgtEl>
                                        <p:attrNameLst>
                                          <p:attrName>style.visibility</p:attrName>
                                        </p:attrNameLst>
                                      </p:cBhvr>
                                      <p:to>
                                        <p:strVal val="visible"/>
                                      </p:to>
                                    </p:set>
                                    <p:anim calcmode="lin" valueType="num">
                                      <p:cBhvr additive="base">
                                        <p:cTn id="25" dur="300" fill="hold"/>
                                        <p:tgtEl>
                                          <p:spTgt spid="5121028">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2102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21035"/>
                                        </p:tgtEl>
                                        <p:attrNameLst>
                                          <p:attrName>style.visibility</p:attrName>
                                        </p:attrNameLst>
                                      </p:cBhvr>
                                      <p:to>
                                        <p:strVal val="visible"/>
                                      </p:to>
                                    </p:set>
                                    <p:anim calcmode="lin" valueType="num">
                                      <p:cBhvr>
                                        <p:cTn id="31" dur="500" fill="hold"/>
                                        <p:tgtEl>
                                          <p:spTgt spid="5121035"/>
                                        </p:tgtEl>
                                        <p:attrNameLst>
                                          <p:attrName>ppt_x</p:attrName>
                                        </p:attrNameLst>
                                      </p:cBhvr>
                                      <p:tavLst>
                                        <p:tav tm="0">
                                          <p:val>
                                            <p:strVal val="#ppt_x"/>
                                          </p:val>
                                        </p:tav>
                                        <p:tav tm="100000">
                                          <p:val>
                                            <p:strVal val="#ppt_x"/>
                                          </p:val>
                                        </p:tav>
                                      </p:tavLst>
                                    </p:anim>
                                    <p:anim calcmode="lin" valueType="num">
                                      <p:cBhvr>
                                        <p:cTn id="32" dur="500" fill="hold"/>
                                        <p:tgtEl>
                                          <p:spTgt spid="5121035"/>
                                        </p:tgtEl>
                                        <p:attrNameLst>
                                          <p:attrName>ppt_y</p:attrName>
                                        </p:attrNameLst>
                                      </p:cBhvr>
                                      <p:tavLst>
                                        <p:tav tm="0">
                                          <p:val>
                                            <p:strVal val="#ppt_y-#ppt_h/2"/>
                                          </p:val>
                                        </p:tav>
                                        <p:tav tm="100000">
                                          <p:val>
                                            <p:strVal val="#ppt_y"/>
                                          </p:val>
                                        </p:tav>
                                      </p:tavLst>
                                    </p:anim>
                                    <p:anim calcmode="lin" valueType="num">
                                      <p:cBhvr>
                                        <p:cTn id="33" dur="500" fill="hold"/>
                                        <p:tgtEl>
                                          <p:spTgt spid="5121035"/>
                                        </p:tgtEl>
                                        <p:attrNameLst>
                                          <p:attrName>ppt_w</p:attrName>
                                        </p:attrNameLst>
                                      </p:cBhvr>
                                      <p:tavLst>
                                        <p:tav tm="0">
                                          <p:val>
                                            <p:strVal val="#ppt_w"/>
                                          </p:val>
                                        </p:tav>
                                        <p:tav tm="100000">
                                          <p:val>
                                            <p:strVal val="#ppt_w"/>
                                          </p:val>
                                        </p:tav>
                                      </p:tavLst>
                                    </p:anim>
                                    <p:anim calcmode="lin" valueType="num">
                                      <p:cBhvr>
                                        <p:cTn id="34" dur="500" fill="hold"/>
                                        <p:tgtEl>
                                          <p:spTgt spid="512103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21031"/>
                                        </p:tgtEl>
                                        <p:attrNameLst>
                                          <p:attrName>style.visibility</p:attrName>
                                        </p:attrNameLst>
                                      </p:cBhvr>
                                      <p:to>
                                        <p:strVal val="visible"/>
                                      </p:to>
                                    </p:set>
                                    <p:animEffect transition="in" filter="box(out)">
                                      <p:cBhvr>
                                        <p:cTn id="39" dur="500"/>
                                        <p:tgtEl>
                                          <p:spTgt spid="5121031"/>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21029">
                                            <p:txEl>
                                              <p:pRg st="2" end="2"/>
                                            </p:txEl>
                                          </p:spTgt>
                                        </p:tgtEl>
                                        <p:attrNameLst>
                                          <p:attrName>style.visibility</p:attrName>
                                        </p:attrNameLst>
                                      </p:cBhvr>
                                      <p:to>
                                        <p:strVal val="visible"/>
                                      </p:to>
                                    </p:set>
                                    <p:anim calcmode="lin" valueType="num">
                                      <p:cBhvr additive="base">
                                        <p:cTn id="44" dur="300" fill="hold"/>
                                        <p:tgtEl>
                                          <p:spTgt spid="5121029">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2102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21036"/>
                                        </p:tgtEl>
                                        <p:attrNameLst>
                                          <p:attrName>style.visibility</p:attrName>
                                        </p:attrNameLst>
                                      </p:cBhvr>
                                      <p:to>
                                        <p:strVal val="visible"/>
                                      </p:to>
                                    </p:set>
                                    <p:anim calcmode="lin" valueType="num">
                                      <p:cBhvr>
                                        <p:cTn id="50" dur="500" fill="hold"/>
                                        <p:tgtEl>
                                          <p:spTgt spid="5121036"/>
                                        </p:tgtEl>
                                        <p:attrNameLst>
                                          <p:attrName>ppt_x</p:attrName>
                                        </p:attrNameLst>
                                      </p:cBhvr>
                                      <p:tavLst>
                                        <p:tav tm="0">
                                          <p:val>
                                            <p:strVal val="#ppt_x"/>
                                          </p:val>
                                        </p:tav>
                                        <p:tav tm="100000">
                                          <p:val>
                                            <p:strVal val="#ppt_x"/>
                                          </p:val>
                                        </p:tav>
                                      </p:tavLst>
                                    </p:anim>
                                    <p:anim calcmode="lin" valueType="num">
                                      <p:cBhvr>
                                        <p:cTn id="51" dur="500" fill="hold"/>
                                        <p:tgtEl>
                                          <p:spTgt spid="5121036"/>
                                        </p:tgtEl>
                                        <p:attrNameLst>
                                          <p:attrName>ppt_y</p:attrName>
                                        </p:attrNameLst>
                                      </p:cBhvr>
                                      <p:tavLst>
                                        <p:tav tm="0">
                                          <p:val>
                                            <p:strVal val="#ppt_y-#ppt_h/2"/>
                                          </p:val>
                                        </p:tav>
                                        <p:tav tm="100000">
                                          <p:val>
                                            <p:strVal val="#ppt_y"/>
                                          </p:val>
                                        </p:tav>
                                      </p:tavLst>
                                    </p:anim>
                                    <p:anim calcmode="lin" valueType="num">
                                      <p:cBhvr>
                                        <p:cTn id="52" dur="500" fill="hold"/>
                                        <p:tgtEl>
                                          <p:spTgt spid="5121036"/>
                                        </p:tgtEl>
                                        <p:attrNameLst>
                                          <p:attrName>ppt_w</p:attrName>
                                        </p:attrNameLst>
                                      </p:cBhvr>
                                      <p:tavLst>
                                        <p:tav tm="0">
                                          <p:val>
                                            <p:strVal val="#ppt_w"/>
                                          </p:val>
                                        </p:tav>
                                        <p:tav tm="100000">
                                          <p:val>
                                            <p:strVal val="#ppt_w"/>
                                          </p:val>
                                        </p:tav>
                                      </p:tavLst>
                                    </p:anim>
                                    <p:anim calcmode="lin" valueType="num">
                                      <p:cBhvr>
                                        <p:cTn id="53" dur="500" fill="hold"/>
                                        <p:tgtEl>
                                          <p:spTgt spid="512103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21033"/>
                                        </p:tgtEl>
                                        <p:attrNameLst>
                                          <p:attrName>style.visibility</p:attrName>
                                        </p:attrNameLst>
                                      </p:cBhvr>
                                      <p:to>
                                        <p:strVal val="visible"/>
                                      </p:to>
                                    </p:set>
                                    <p:animEffect transition="in" filter="box(out)">
                                      <p:cBhvr>
                                        <p:cTn id="58" dur="500"/>
                                        <p:tgtEl>
                                          <p:spTgt spid="5121033"/>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21030">
                                            <p:txEl>
                                              <p:pRg st="2" end="2"/>
                                            </p:txEl>
                                          </p:spTgt>
                                        </p:tgtEl>
                                        <p:attrNameLst>
                                          <p:attrName>style.visibility</p:attrName>
                                        </p:attrNameLst>
                                      </p:cBhvr>
                                      <p:to>
                                        <p:strVal val="visible"/>
                                      </p:to>
                                    </p:set>
                                    <p:anim calcmode="lin" valueType="num">
                                      <p:cBhvr additive="base">
                                        <p:cTn id="63" dur="300" fill="hold"/>
                                        <p:tgtEl>
                                          <p:spTgt spid="5121030">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2103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026" grpId="0" build="p" autoUpdateAnimBg="0"/>
      <p:bldP spid="5121028" grpId="0" build="p" autoUpdateAnimBg="0"/>
      <p:bldP spid="5121029" grpId="0" build="p" autoUpdateAnimBg="0"/>
      <p:bldP spid="5121030" grpId="0" build="p" autoUpdateAnimBg="0"/>
      <p:bldP spid="5121031" grpId="0" animBg="1"/>
      <p:bldP spid="5121032" grpId="0" animBg="1"/>
      <p:bldP spid="5121033" grpId="0" animBg="1"/>
      <p:bldP spid="5121034" grpId="0" animBg="1"/>
      <p:bldP spid="5121035" grpId="0" animBg="1"/>
      <p:bldP spid="51210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5"/>
            <a:ext cx="6718433" cy="800312"/>
          </a:xfrm>
        </p:spPr>
        <p:txBody>
          <a:bodyPr>
            <a:noAutofit/>
          </a:bodyPr>
          <a:lstStyle/>
          <a:p>
            <a:r>
              <a:rPr lang="en-US" sz="5400" b="1" dirty="0">
                <a:solidFill>
                  <a:srgbClr val="008A3E"/>
                </a:solidFill>
                <a:effectLst>
                  <a:outerShdw blurRad="38100" dist="38100" dir="2700000" algn="tl">
                    <a:srgbClr val="000000">
                      <a:alpha val="43137"/>
                    </a:srgbClr>
                  </a:outerShdw>
                </a:effectLst>
              </a:rPr>
              <a:t>THE PATH TO POPE</a:t>
            </a:r>
          </a:p>
        </p:txBody>
      </p:sp>
      <p:sp>
        <p:nvSpPr>
          <p:cNvPr id="6" name="Content Placeholder 2">
            <a:extLst>
              <a:ext uri="{FF2B5EF4-FFF2-40B4-BE49-F238E27FC236}">
                <a16:creationId xmlns:a16="http://schemas.microsoft.com/office/drawing/2014/main" id="{9B5398D7-AA41-41B7-BBF0-6EAFEA035662}"/>
              </a:ext>
            </a:extLst>
          </p:cNvPr>
          <p:cNvSpPr>
            <a:spLocks noGrp="1"/>
          </p:cNvSpPr>
          <p:nvPr>
            <p:ph idx="1"/>
          </p:nvPr>
        </p:nvSpPr>
        <p:spPr>
          <a:xfrm>
            <a:off x="4530055" y="1879134"/>
            <a:ext cx="7105475" cy="4462943"/>
          </a:xfrm>
        </p:spPr>
        <p:txBody>
          <a:bodyPr>
            <a:normAutofit/>
          </a:bodyPr>
          <a:lstStyle/>
          <a:p>
            <a:r>
              <a:rPr lang="en-US" sz="4000" b="1" i="1" dirty="0">
                <a:solidFill>
                  <a:srgbClr val="C00000"/>
                </a:solidFill>
              </a:rPr>
              <a:t>Gnosticism Is The Spark</a:t>
            </a:r>
          </a:p>
          <a:p>
            <a:r>
              <a:rPr lang="en-US" sz="4000" b="1" i="1" dirty="0">
                <a:solidFill>
                  <a:srgbClr val="C00000"/>
                </a:solidFill>
              </a:rPr>
              <a:t>Monarchical Episcopacy</a:t>
            </a:r>
          </a:p>
          <a:p>
            <a:r>
              <a:rPr lang="en-US" sz="4000" b="1" i="1" dirty="0">
                <a:solidFill>
                  <a:srgbClr val="C00000"/>
                </a:solidFill>
              </a:rPr>
              <a:t>By Process of Elimination</a:t>
            </a:r>
          </a:p>
        </p:txBody>
      </p:sp>
    </p:spTree>
    <p:extLst>
      <p:ext uri="{BB962C8B-B14F-4D97-AF65-F5344CB8AC3E}">
        <p14:creationId xmlns:p14="http://schemas.microsoft.com/office/powerpoint/2010/main" val="35170079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C8FCD-A6C5-4A30-A099-4F03EFB43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32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6994" name="Picture 2" descr="I:\DEPTCOMM\Zamcomm\Jody\ChartsEPS\26copy.jpg"/>
          <p:cNvPicPr>
            <a:picLocks noChangeAspect="1" noChangeArrowheads="1"/>
          </p:cNvPicPr>
          <p:nvPr/>
        </p:nvPicPr>
        <p:blipFill>
          <a:blip r:embed="rId3" cstate="print"/>
          <a:srcRect/>
          <a:stretch>
            <a:fillRect/>
          </a:stretch>
        </p:blipFill>
        <p:spPr bwMode="auto">
          <a:xfrm>
            <a:off x="2981326" y="0"/>
            <a:ext cx="6227763" cy="6858000"/>
          </a:xfrm>
          <a:prstGeom prst="rect">
            <a:avLst/>
          </a:prstGeom>
          <a:noFill/>
        </p:spPr>
      </p:pic>
      <p:sp>
        <p:nvSpPr>
          <p:cNvPr id="1236996" name="Comment 4"/>
          <p:cNvSpPr>
            <a:spLocks noChangeArrowheads="1"/>
          </p:cNvSpPr>
          <p:nvPr/>
        </p:nvSpPr>
        <p:spPr bwMode="auto">
          <a:xfrm>
            <a:off x="1524001" y="-990600"/>
            <a:ext cx="5775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Apostle’s Creed Developed By Middle Of Second Century</a:t>
            </a:r>
          </a:p>
        </p:txBody>
      </p:sp>
      <p:pic>
        <p:nvPicPr>
          <p:cNvPr id="1026" name="Picture 2" descr="http://www.brickchurchonline.com/apostlescre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3668399" y="2880228"/>
            <a:ext cx="2107810" cy="214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4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2" name="Picture 2" descr="I:\DEPTCOMM\Zamcomm\Jody\ChartsEPS\27copy.jpg"/>
          <p:cNvPicPr>
            <a:picLocks noChangeAspect="1" noChangeArrowheads="1"/>
          </p:cNvPicPr>
          <p:nvPr/>
        </p:nvPicPr>
        <p:blipFill>
          <a:blip r:embed="rId3" cstate="print"/>
          <a:srcRect/>
          <a:stretch>
            <a:fillRect/>
          </a:stretch>
        </p:blipFill>
        <p:spPr bwMode="auto">
          <a:xfrm>
            <a:off x="2732089" y="0"/>
            <a:ext cx="6726237" cy="6858000"/>
          </a:xfrm>
          <a:prstGeom prst="rect">
            <a:avLst/>
          </a:prstGeom>
          <a:noFill/>
        </p:spPr>
      </p:pic>
    </p:spTree>
    <p:extLst>
      <p:ext uri="{BB962C8B-B14F-4D97-AF65-F5344CB8AC3E}">
        <p14:creationId xmlns:p14="http://schemas.microsoft.com/office/powerpoint/2010/main" val="1591063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4946" name="Picture 2" descr="I:\DEPTCOMM\Zamcomm\Jody\ChartsEPS\25copy.jpg"/>
          <p:cNvPicPr>
            <a:picLocks noChangeAspect="1" noChangeArrowheads="1"/>
          </p:cNvPicPr>
          <p:nvPr/>
        </p:nvPicPr>
        <p:blipFill>
          <a:blip r:embed="rId3" cstate="print"/>
          <a:srcRect/>
          <a:stretch>
            <a:fillRect/>
          </a:stretch>
        </p:blipFill>
        <p:spPr bwMode="auto">
          <a:xfrm>
            <a:off x="2900364" y="0"/>
            <a:ext cx="6391275" cy="6858000"/>
          </a:xfrm>
          <a:prstGeom prst="rect">
            <a:avLst/>
          </a:prstGeom>
          <a:noFill/>
        </p:spPr>
      </p:pic>
      <p:sp>
        <p:nvSpPr>
          <p:cNvPr id="1234947" name="Text Box 3"/>
          <p:cNvSpPr txBox="1">
            <a:spLocks noChangeArrowheads="1"/>
          </p:cNvSpPr>
          <p:nvPr/>
        </p:nvSpPr>
        <p:spPr bwMode="auto">
          <a:xfrm>
            <a:off x="1524000" y="6243638"/>
            <a:ext cx="9144000" cy="519112"/>
          </a:xfrm>
          <a:prstGeom prst="rect">
            <a:avLst/>
          </a:prstGeom>
          <a:solidFill>
            <a:srgbClr val="FFFFFF"/>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0033"/>
                </a:solidFill>
                <a:effectLst>
                  <a:outerShdw blurRad="38100" dist="38100" dir="2700000" algn="tl">
                    <a:srgbClr val="C0C0C0"/>
                  </a:outerShdw>
                </a:effectLst>
                <a:uLnTx/>
                <a:uFillTx/>
                <a:latin typeface="Calligrapher" pitchFamily="2" charset="0"/>
                <a:ea typeface="+mn-ea"/>
                <a:cs typeface="+mn-cs"/>
              </a:rPr>
              <a:t>Note: Cyprian Invalidates Good Baptisms Performed By Bad Men</a:t>
            </a:r>
            <a:r>
              <a:rPr kumimoji="0" lang="en-US" sz="2800" b="0"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50682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234947">
                                            <p:txEl>
                                              <p:pRg st="0" end="0"/>
                                            </p:txEl>
                                          </p:spTgt>
                                        </p:tgtEl>
                                        <p:attrNameLst>
                                          <p:attrName>style.visibility</p:attrName>
                                        </p:attrNameLst>
                                      </p:cBhvr>
                                      <p:to>
                                        <p:strVal val="visible"/>
                                      </p:to>
                                    </p:set>
                                    <p:anim calcmode="lin" valueType="num">
                                      <p:cBhvr additive="base">
                                        <p:cTn id="7" dur="300" fill="hold"/>
                                        <p:tgtEl>
                                          <p:spTgt spid="123494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23494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94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0066"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Size Of City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Size Of Church</a:t>
            </a:r>
          </a:p>
        </p:txBody>
      </p:sp>
      <p:sp>
        <p:nvSpPr>
          <p:cNvPr id="3800067"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POPULATION   CITY OF ROME </a:t>
            </a:r>
          </a:p>
        </p:txBody>
      </p:sp>
      <p:sp>
        <p:nvSpPr>
          <p:cNvPr id="3800068"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Western Empire Falls Church Only Stability</a:t>
            </a: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 </a:t>
            </a:r>
          </a:p>
        </p:txBody>
      </p:sp>
      <p:sp>
        <p:nvSpPr>
          <p:cNvPr id="3800069"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BARBARIAN INVASIONS</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800070"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West Converted Tribes Eastern Persians Not    </a:t>
            </a:r>
          </a:p>
        </p:txBody>
      </p:sp>
      <p:sp>
        <p:nvSpPr>
          <p:cNvPr id="3800071"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MISSIONARY OUTREACH</a:t>
            </a:r>
          </a:p>
        </p:txBody>
      </p:sp>
      <p:sp>
        <p:nvSpPr>
          <p:cNvPr id="3800072"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Of The Five Patriarchs Only Rome In The West</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800073"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LOCATION</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800074"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Latin Lesser Ability  Express Subtle Nuance</a:t>
            </a:r>
          </a:p>
        </p:txBody>
      </p:sp>
      <p:sp>
        <p:nvSpPr>
          <p:cNvPr id="3800075"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LANGUAGE</a:t>
            </a:r>
          </a:p>
        </p:txBody>
      </p:sp>
      <p:sp>
        <p:nvSpPr>
          <p:cNvPr id="3800076"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After Milan Edict Emperors’ Advisor </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800077"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IMPERIAL   CAPITAL</a:t>
            </a:r>
          </a:p>
        </p:txBody>
      </p:sp>
      <p:sp>
        <p:nvSpPr>
          <p:cNvPr id="3800078"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800079"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800080"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1"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2"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3"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4"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5"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6"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7"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8"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89"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90"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0091"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 BISHOP SUPREMACY</a:t>
            </a:r>
          </a:p>
        </p:txBody>
      </p:sp>
      <p:sp>
        <p:nvSpPr>
          <p:cNvPr id="3800092"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ROMAN ADVANTAGE</a:t>
            </a:r>
          </a:p>
        </p:txBody>
      </p:sp>
      <p:sp>
        <p:nvSpPr>
          <p:cNvPr id="3800093"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4442930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00067"/>
                                        </p:tgtEl>
                                        <p:attrNameLst>
                                          <p:attrName>style.visibility</p:attrName>
                                        </p:attrNameLst>
                                      </p:cBhvr>
                                      <p:to>
                                        <p:strVal val="visible"/>
                                      </p:to>
                                    </p:set>
                                    <p:anim calcmode="lin" valueType="num">
                                      <p:cBhvr>
                                        <p:cTn id="7" dur="1000" fill="hold"/>
                                        <p:tgtEl>
                                          <p:spTgt spid="3800067"/>
                                        </p:tgtEl>
                                        <p:attrNameLst>
                                          <p:attrName>ppt_w</p:attrName>
                                        </p:attrNameLst>
                                      </p:cBhvr>
                                      <p:tavLst>
                                        <p:tav tm="0">
                                          <p:val>
                                            <p:fltVal val="0"/>
                                          </p:val>
                                        </p:tav>
                                        <p:tav tm="100000">
                                          <p:val>
                                            <p:strVal val="#ppt_w"/>
                                          </p:val>
                                        </p:tav>
                                      </p:tavLst>
                                    </p:anim>
                                    <p:anim calcmode="lin" valueType="num">
                                      <p:cBhvr>
                                        <p:cTn id="8" dur="1000" fill="hold"/>
                                        <p:tgtEl>
                                          <p:spTgt spid="3800067"/>
                                        </p:tgtEl>
                                        <p:attrNameLst>
                                          <p:attrName>ppt_h</p:attrName>
                                        </p:attrNameLst>
                                      </p:cBhvr>
                                      <p:tavLst>
                                        <p:tav tm="0">
                                          <p:val>
                                            <p:fltVal val="0"/>
                                          </p:val>
                                        </p:tav>
                                        <p:tav tm="100000">
                                          <p:val>
                                            <p:strVal val="#ppt_h"/>
                                          </p:val>
                                        </p:tav>
                                      </p:tavLst>
                                    </p:anim>
                                    <p:anim calcmode="lin" valueType="num">
                                      <p:cBhvr>
                                        <p:cTn id="9" dur="1000" fill="hold"/>
                                        <p:tgtEl>
                                          <p:spTgt spid="38000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000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00066"/>
                                        </p:tgtEl>
                                        <p:attrNameLst>
                                          <p:attrName>style.visibility</p:attrName>
                                        </p:attrNameLst>
                                      </p:cBhvr>
                                      <p:to>
                                        <p:strVal val="visible"/>
                                      </p:to>
                                    </p:set>
                                    <p:anim calcmode="lin" valueType="num">
                                      <p:cBhvr>
                                        <p:cTn id="15" dur="1000" fill="hold"/>
                                        <p:tgtEl>
                                          <p:spTgt spid="3800066"/>
                                        </p:tgtEl>
                                        <p:attrNameLst>
                                          <p:attrName>ppt_w</p:attrName>
                                        </p:attrNameLst>
                                      </p:cBhvr>
                                      <p:tavLst>
                                        <p:tav tm="0">
                                          <p:val>
                                            <p:fltVal val="0"/>
                                          </p:val>
                                        </p:tav>
                                        <p:tav tm="100000">
                                          <p:val>
                                            <p:strVal val="#ppt_w"/>
                                          </p:val>
                                        </p:tav>
                                      </p:tavLst>
                                    </p:anim>
                                    <p:anim calcmode="lin" valueType="num">
                                      <p:cBhvr>
                                        <p:cTn id="16" dur="1000" fill="hold"/>
                                        <p:tgtEl>
                                          <p:spTgt spid="3800066"/>
                                        </p:tgtEl>
                                        <p:attrNameLst>
                                          <p:attrName>ppt_h</p:attrName>
                                        </p:attrNameLst>
                                      </p:cBhvr>
                                      <p:tavLst>
                                        <p:tav tm="0">
                                          <p:val>
                                            <p:fltVal val="0"/>
                                          </p:val>
                                        </p:tav>
                                        <p:tav tm="100000">
                                          <p:val>
                                            <p:strVal val="#ppt_h"/>
                                          </p:val>
                                        </p:tav>
                                      </p:tavLst>
                                    </p:anim>
                                    <p:anim calcmode="lin" valueType="num">
                                      <p:cBhvr>
                                        <p:cTn id="17" dur="1000" fill="hold"/>
                                        <p:tgtEl>
                                          <p:spTgt spid="38000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000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00077"/>
                                        </p:tgtEl>
                                        <p:attrNameLst>
                                          <p:attrName>style.visibility</p:attrName>
                                        </p:attrNameLst>
                                      </p:cBhvr>
                                      <p:to>
                                        <p:strVal val="visible"/>
                                      </p:to>
                                    </p:set>
                                    <p:anim calcmode="lin" valueType="num">
                                      <p:cBhvr>
                                        <p:cTn id="23" dur="1000" fill="hold"/>
                                        <p:tgtEl>
                                          <p:spTgt spid="3800077"/>
                                        </p:tgtEl>
                                        <p:attrNameLst>
                                          <p:attrName>ppt_w</p:attrName>
                                        </p:attrNameLst>
                                      </p:cBhvr>
                                      <p:tavLst>
                                        <p:tav tm="0">
                                          <p:val>
                                            <p:fltVal val="0"/>
                                          </p:val>
                                        </p:tav>
                                        <p:tav tm="100000">
                                          <p:val>
                                            <p:strVal val="#ppt_w"/>
                                          </p:val>
                                        </p:tav>
                                      </p:tavLst>
                                    </p:anim>
                                    <p:anim calcmode="lin" valueType="num">
                                      <p:cBhvr>
                                        <p:cTn id="24" dur="1000" fill="hold"/>
                                        <p:tgtEl>
                                          <p:spTgt spid="3800077"/>
                                        </p:tgtEl>
                                        <p:attrNameLst>
                                          <p:attrName>ppt_h</p:attrName>
                                        </p:attrNameLst>
                                      </p:cBhvr>
                                      <p:tavLst>
                                        <p:tav tm="0">
                                          <p:val>
                                            <p:fltVal val="0"/>
                                          </p:val>
                                        </p:tav>
                                        <p:tav tm="100000">
                                          <p:val>
                                            <p:strVal val="#ppt_h"/>
                                          </p:val>
                                        </p:tav>
                                      </p:tavLst>
                                    </p:anim>
                                    <p:anim calcmode="lin" valueType="num">
                                      <p:cBhvr>
                                        <p:cTn id="25" dur="1000" fill="hold"/>
                                        <p:tgtEl>
                                          <p:spTgt spid="38000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00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800076"/>
                                        </p:tgtEl>
                                        <p:attrNameLst>
                                          <p:attrName>style.visibility</p:attrName>
                                        </p:attrNameLst>
                                      </p:cBhvr>
                                      <p:to>
                                        <p:strVal val="visible"/>
                                      </p:to>
                                    </p:set>
                                    <p:anim calcmode="lin" valueType="num">
                                      <p:cBhvr>
                                        <p:cTn id="31" dur="1000" fill="hold"/>
                                        <p:tgtEl>
                                          <p:spTgt spid="3800076"/>
                                        </p:tgtEl>
                                        <p:attrNameLst>
                                          <p:attrName>ppt_w</p:attrName>
                                        </p:attrNameLst>
                                      </p:cBhvr>
                                      <p:tavLst>
                                        <p:tav tm="0">
                                          <p:val>
                                            <p:fltVal val="0"/>
                                          </p:val>
                                        </p:tav>
                                        <p:tav tm="100000">
                                          <p:val>
                                            <p:strVal val="#ppt_w"/>
                                          </p:val>
                                        </p:tav>
                                      </p:tavLst>
                                    </p:anim>
                                    <p:anim calcmode="lin" valueType="num">
                                      <p:cBhvr>
                                        <p:cTn id="32" dur="1000" fill="hold"/>
                                        <p:tgtEl>
                                          <p:spTgt spid="3800076"/>
                                        </p:tgtEl>
                                        <p:attrNameLst>
                                          <p:attrName>ppt_h</p:attrName>
                                        </p:attrNameLst>
                                      </p:cBhvr>
                                      <p:tavLst>
                                        <p:tav tm="0">
                                          <p:val>
                                            <p:fltVal val="0"/>
                                          </p:val>
                                        </p:tav>
                                        <p:tav tm="100000">
                                          <p:val>
                                            <p:strVal val="#ppt_h"/>
                                          </p:val>
                                        </p:tav>
                                      </p:tavLst>
                                    </p:anim>
                                    <p:anim calcmode="lin" valueType="num">
                                      <p:cBhvr>
                                        <p:cTn id="33" dur="1000" fill="hold"/>
                                        <p:tgtEl>
                                          <p:spTgt spid="380007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000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800075"/>
                                        </p:tgtEl>
                                        <p:attrNameLst>
                                          <p:attrName>style.visibility</p:attrName>
                                        </p:attrNameLst>
                                      </p:cBhvr>
                                      <p:to>
                                        <p:strVal val="visible"/>
                                      </p:to>
                                    </p:set>
                                    <p:anim calcmode="lin" valueType="num">
                                      <p:cBhvr>
                                        <p:cTn id="39" dur="1000" fill="hold"/>
                                        <p:tgtEl>
                                          <p:spTgt spid="3800075"/>
                                        </p:tgtEl>
                                        <p:attrNameLst>
                                          <p:attrName>ppt_w</p:attrName>
                                        </p:attrNameLst>
                                      </p:cBhvr>
                                      <p:tavLst>
                                        <p:tav tm="0">
                                          <p:val>
                                            <p:fltVal val="0"/>
                                          </p:val>
                                        </p:tav>
                                        <p:tav tm="100000">
                                          <p:val>
                                            <p:strVal val="#ppt_w"/>
                                          </p:val>
                                        </p:tav>
                                      </p:tavLst>
                                    </p:anim>
                                    <p:anim calcmode="lin" valueType="num">
                                      <p:cBhvr>
                                        <p:cTn id="40" dur="1000" fill="hold"/>
                                        <p:tgtEl>
                                          <p:spTgt spid="3800075"/>
                                        </p:tgtEl>
                                        <p:attrNameLst>
                                          <p:attrName>ppt_h</p:attrName>
                                        </p:attrNameLst>
                                      </p:cBhvr>
                                      <p:tavLst>
                                        <p:tav tm="0">
                                          <p:val>
                                            <p:fltVal val="0"/>
                                          </p:val>
                                        </p:tav>
                                        <p:tav tm="100000">
                                          <p:val>
                                            <p:strVal val="#ppt_h"/>
                                          </p:val>
                                        </p:tav>
                                      </p:tavLst>
                                    </p:anim>
                                    <p:anim calcmode="lin" valueType="num">
                                      <p:cBhvr>
                                        <p:cTn id="41" dur="1000" fill="hold"/>
                                        <p:tgtEl>
                                          <p:spTgt spid="380007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000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800074"/>
                                        </p:tgtEl>
                                        <p:attrNameLst>
                                          <p:attrName>style.visibility</p:attrName>
                                        </p:attrNameLst>
                                      </p:cBhvr>
                                      <p:to>
                                        <p:strVal val="visible"/>
                                      </p:to>
                                    </p:set>
                                    <p:anim calcmode="lin" valueType="num">
                                      <p:cBhvr>
                                        <p:cTn id="47" dur="1000" fill="hold"/>
                                        <p:tgtEl>
                                          <p:spTgt spid="3800074"/>
                                        </p:tgtEl>
                                        <p:attrNameLst>
                                          <p:attrName>ppt_w</p:attrName>
                                        </p:attrNameLst>
                                      </p:cBhvr>
                                      <p:tavLst>
                                        <p:tav tm="0">
                                          <p:val>
                                            <p:fltVal val="0"/>
                                          </p:val>
                                        </p:tav>
                                        <p:tav tm="100000">
                                          <p:val>
                                            <p:strVal val="#ppt_w"/>
                                          </p:val>
                                        </p:tav>
                                      </p:tavLst>
                                    </p:anim>
                                    <p:anim calcmode="lin" valueType="num">
                                      <p:cBhvr>
                                        <p:cTn id="48" dur="1000" fill="hold"/>
                                        <p:tgtEl>
                                          <p:spTgt spid="3800074"/>
                                        </p:tgtEl>
                                        <p:attrNameLst>
                                          <p:attrName>ppt_h</p:attrName>
                                        </p:attrNameLst>
                                      </p:cBhvr>
                                      <p:tavLst>
                                        <p:tav tm="0">
                                          <p:val>
                                            <p:fltVal val="0"/>
                                          </p:val>
                                        </p:tav>
                                        <p:tav tm="100000">
                                          <p:val>
                                            <p:strVal val="#ppt_h"/>
                                          </p:val>
                                        </p:tav>
                                      </p:tavLst>
                                    </p:anim>
                                    <p:anim calcmode="lin" valueType="num">
                                      <p:cBhvr>
                                        <p:cTn id="49" dur="1000" fill="hold"/>
                                        <p:tgtEl>
                                          <p:spTgt spid="380007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00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800073"/>
                                        </p:tgtEl>
                                        <p:attrNameLst>
                                          <p:attrName>style.visibility</p:attrName>
                                        </p:attrNameLst>
                                      </p:cBhvr>
                                      <p:to>
                                        <p:strVal val="visible"/>
                                      </p:to>
                                    </p:set>
                                    <p:anim calcmode="lin" valueType="num">
                                      <p:cBhvr>
                                        <p:cTn id="55" dur="1000" fill="hold"/>
                                        <p:tgtEl>
                                          <p:spTgt spid="3800073"/>
                                        </p:tgtEl>
                                        <p:attrNameLst>
                                          <p:attrName>ppt_w</p:attrName>
                                        </p:attrNameLst>
                                      </p:cBhvr>
                                      <p:tavLst>
                                        <p:tav tm="0">
                                          <p:val>
                                            <p:fltVal val="0"/>
                                          </p:val>
                                        </p:tav>
                                        <p:tav tm="100000">
                                          <p:val>
                                            <p:strVal val="#ppt_w"/>
                                          </p:val>
                                        </p:tav>
                                      </p:tavLst>
                                    </p:anim>
                                    <p:anim calcmode="lin" valueType="num">
                                      <p:cBhvr>
                                        <p:cTn id="56" dur="1000" fill="hold"/>
                                        <p:tgtEl>
                                          <p:spTgt spid="3800073"/>
                                        </p:tgtEl>
                                        <p:attrNameLst>
                                          <p:attrName>ppt_h</p:attrName>
                                        </p:attrNameLst>
                                      </p:cBhvr>
                                      <p:tavLst>
                                        <p:tav tm="0">
                                          <p:val>
                                            <p:fltVal val="0"/>
                                          </p:val>
                                        </p:tav>
                                        <p:tav tm="100000">
                                          <p:val>
                                            <p:strVal val="#ppt_h"/>
                                          </p:val>
                                        </p:tav>
                                      </p:tavLst>
                                    </p:anim>
                                    <p:anim calcmode="lin" valueType="num">
                                      <p:cBhvr>
                                        <p:cTn id="57" dur="1000" fill="hold"/>
                                        <p:tgtEl>
                                          <p:spTgt spid="38000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000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800072"/>
                                        </p:tgtEl>
                                        <p:attrNameLst>
                                          <p:attrName>style.visibility</p:attrName>
                                        </p:attrNameLst>
                                      </p:cBhvr>
                                      <p:to>
                                        <p:strVal val="visible"/>
                                      </p:to>
                                    </p:set>
                                    <p:anim calcmode="lin" valueType="num">
                                      <p:cBhvr>
                                        <p:cTn id="63" dur="1000" fill="hold"/>
                                        <p:tgtEl>
                                          <p:spTgt spid="3800072"/>
                                        </p:tgtEl>
                                        <p:attrNameLst>
                                          <p:attrName>ppt_w</p:attrName>
                                        </p:attrNameLst>
                                      </p:cBhvr>
                                      <p:tavLst>
                                        <p:tav tm="0">
                                          <p:val>
                                            <p:fltVal val="0"/>
                                          </p:val>
                                        </p:tav>
                                        <p:tav tm="100000">
                                          <p:val>
                                            <p:strVal val="#ppt_w"/>
                                          </p:val>
                                        </p:tav>
                                      </p:tavLst>
                                    </p:anim>
                                    <p:anim calcmode="lin" valueType="num">
                                      <p:cBhvr>
                                        <p:cTn id="64" dur="1000" fill="hold"/>
                                        <p:tgtEl>
                                          <p:spTgt spid="3800072"/>
                                        </p:tgtEl>
                                        <p:attrNameLst>
                                          <p:attrName>ppt_h</p:attrName>
                                        </p:attrNameLst>
                                      </p:cBhvr>
                                      <p:tavLst>
                                        <p:tav tm="0">
                                          <p:val>
                                            <p:fltVal val="0"/>
                                          </p:val>
                                        </p:tav>
                                        <p:tav tm="100000">
                                          <p:val>
                                            <p:strVal val="#ppt_h"/>
                                          </p:val>
                                        </p:tav>
                                      </p:tavLst>
                                    </p:anim>
                                    <p:anim calcmode="lin" valueType="num">
                                      <p:cBhvr>
                                        <p:cTn id="65" dur="1000" fill="hold"/>
                                        <p:tgtEl>
                                          <p:spTgt spid="380007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000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800071"/>
                                        </p:tgtEl>
                                        <p:attrNameLst>
                                          <p:attrName>style.visibility</p:attrName>
                                        </p:attrNameLst>
                                      </p:cBhvr>
                                      <p:to>
                                        <p:strVal val="visible"/>
                                      </p:to>
                                    </p:set>
                                    <p:anim calcmode="lin" valueType="num">
                                      <p:cBhvr>
                                        <p:cTn id="71" dur="1000" fill="hold"/>
                                        <p:tgtEl>
                                          <p:spTgt spid="3800071"/>
                                        </p:tgtEl>
                                        <p:attrNameLst>
                                          <p:attrName>ppt_w</p:attrName>
                                        </p:attrNameLst>
                                      </p:cBhvr>
                                      <p:tavLst>
                                        <p:tav tm="0">
                                          <p:val>
                                            <p:fltVal val="0"/>
                                          </p:val>
                                        </p:tav>
                                        <p:tav tm="100000">
                                          <p:val>
                                            <p:strVal val="#ppt_w"/>
                                          </p:val>
                                        </p:tav>
                                      </p:tavLst>
                                    </p:anim>
                                    <p:anim calcmode="lin" valueType="num">
                                      <p:cBhvr>
                                        <p:cTn id="72" dur="1000" fill="hold"/>
                                        <p:tgtEl>
                                          <p:spTgt spid="3800071"/>
                                        </p:tgtEl>
                                        <p:attrNameLst>
                                          <p:attrName>ppt_h</p:attrName>
                                        </p:attrNameLst>
                                      </p:cBhvr>
                                      <p:tavLst>
                                        <p:tav tm="0">
                                          <p:val>
                                            <p:fltVal val="0"/>
                                          </p:val>
                                        </p:tav>
                                        <p:tav tm="100000">
                                          <p:val>
                                            <p:strVal val="#ppt_h"/>
                                          </p:val>
                                        </p:tav>
                                      </p:tavLst>
                                    </p:anim>
                                    <p:anim calcmode="lin" valueType="num">
                                      <p:cBhvr>
                                        <p:cTn id="73" dur="1000" fill="hold"/>
                                        <p:tgtEl>
                                          <p:spTgt spid="380007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000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800070"/>
                                        </p:tgtEl>
                                        <p:attrNameLst>
                                          <p:attrName>style.visibility</p:attrName>
                                        </p:attrNameLst>
                                      </p:cBhvr>
                                      <p:to>
                                        <p:strVal val="visible"/>
                                      </p:to>
                                    </p:set>
                                    <p:anim calcmode="lin" valueType="num">
                                      <p:cBhvr>
                                        <p:cTn id="79" dur="1000" fill="hold"/>
                                        <p:tgtEl>
                                          <p:spTgt spid="3800070"/>
                                        </p:tgtEl>
                                        <p:attrNameLst>
                                          <p:attrName>ppt_w</p:attrName>
                                        </p:attrNameLst>
                                      </p:cBhvr>
                                      <p:tavLst>
                                        <p:tav tm="0">
                                          <p:val>
                                            <p:fltVal val="0"/>
                                          </p:val>
                                        </p:tav>
                                        <p:tav tm="100000">
                                          <p:val>
                                            <p:strVal val="#ppt_w"/>
                                          </p:val>
                                        </p:tav>
                                      </p:tavLst>
                                    </p:anim>
                                    <p:anim calcmode="lin" valueType="num">
                                      <p:cBhvr>
                                        <p:cTn id="80" dur="1000" fill="hold"/>
                                        <p:tgtEl>
                                          <p:spTgt spid="3800070"/>
                                        </p:tgtEl>
                                        <p:attrNameLst>
                                          <p:attrName>ppt_h</p:attrName>
                                        </p:attrNameLst>
                                      </p:cBhvr>
                                      <p:tavLst>
                                        <p:tav tm="0">
                                          <p:val>
                                            <p:fltVal val="0"/>
                                          </p:val>
                                        </p:tav>
                                        <p:tav tm="100000">
                                          <p:val>
                                            <p:strVal val="#ppt_h"/>
                                          </p:val>
                                        </p:tav>
                                      </p:tavLst>
                                    </p:anim>
                                    <p:anim calcmode="lin" valueType="num">
                                      <p:cBhvr>
                                        <p:cTn id="81" dur="1000" fill="hold"/>
                                        <p:tgtEl>
                                          <p:spTgt spid="380007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00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800069"/>
                                        </p:tgtEl>
                                        <p:attrNameLst>
                                          <p:attrName>style.visibility</p:attrName>
                                        </p:attrNameLst>
                                      </p:cBhvr>
                                      <p:to>
                                        <p:strVal val="visible"/>
                                      </p:to>
                                    </p:set>
                                    <p:anim calcmode="lin" valueType="num">
                                      <p:cBhvr>
                                        <p:cTn id="87" dur="1000" fill="hold"/>
                                        <p:tgtEl>
                                          <p:spTgt spid="3800069"/>
                                        </p:tgtEl>
                                        <p:attrNameLst>
                                          <p:attrName>ppt_w</p:attrName>
                                        </p:attrNameLst>
                                      </p:cBhvr>
                                      <p:tavLst>
                                        <p:tav tm="0">
                                          <p:val>
                                            <p:fltVal val="0"/>
                                          </p:val>
                                        </p:tav>
                                        <p:tav tm="100000">
                                          <p:val>
                                            <p:strVal val="#ppt_w"/>
                                          </p:val>
                                        </p:tav>
                                      </p:tavLst>
                                    </p:anim>
                                    <p:anim calcmode="lin" valueType="num">
                                      <p:cBhvr>
                                        <p:cTn id="88" dur="1000" fill="hold"/>
                                        <p:tgtEl>
                                          <p:spTgt spid="3800069"/>
                                        </p:tgtEl>
                                        <p:attrNameLst>
                                          <p:attrName>ppt_h</p:attrName>
                                        </p:attrNameLst>
                                      </p:cBhvr>
                                      <p:tavLst>
                                        <p:tav tm="0">
                                          <p:val>
                                            <p:fltVal val="0"/>
                                          </p:val>
                                        </p:tav>
                                        <p:tav tm="100000">
                                          <p:val>
                                            <p:strVal val="#ppt_h"/>
                                          </p:val>
                                        </p:tav>
                                      </p:tavLst>
                                    </p:anim>
                                    <p:anim calcmode="lin" valueType="num">
                                      <p:cBhvr>
                                        <p:cTn id="89" dur="1000" fill="hold"/>
                                        <p:tgtEl>
                                          <p:spTgt spid="380006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000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800068"/>
                                        </p:tgtEl>
                                        <p:attrNameLst>
                                          <p:attrName>style.visibility</p:attrName>
                                        </p:attrNameLst>
                                      </p:cBhvr>
                                      <p:to>
                                        <p:strVal val="visible"/>
                                      </p:to>
                                    </p:set>
                                    <p:anim calcmode="lin" valueType="num">
                                      <p:cBhvr>
                                        <p:cTn id="95" dur="1000" fill="hold"/>
                                        <p:tgtEl>
                                          <p:spTgt spid="3800068"/>
                                        </p:tgtEl>
                                        <p:attrNameLst>
                                          <p:attrName>ppt_w</p:attrName>
                                        </p:attrNameLst>
                                      </p:cBhvr>
                                      <p:tavLst>
                                        <p:tav tm="0">
                                          <p:val>
                                            <p:fltVal val="0"/>
                                          </p:val>
                                        </p:tav>
                                        <p:tav tm="100000">
                                          <p:val>
                                            <p:strVal val="#ppt_w"/>
                                          </p:val>
                                        </p:tav>
                                      </p:tavLst>
                                    </p:anim>
                                    <p:anim calcmode="lin" valueType="num">
                                      <p:cBhvr>
                                        <p:cTn id="96" dur="1000" fill="hold"/>
                                        <p:tgtEl>
                                          <p:spTgt spid="3800068"/>
                                        </p:tgtEl>
                                        <p:attrNameLst>
                                          <p:attrName>ppt_h</p:attrName>
                                        </p:attrNameLst>
                                      </p:cBhvr>
                                      <p:tavLst>
                                        <p:tav tm="0">
                                          <p:val>
                                            <p:fltVal val="0"/>
                                          </p:val>
                                        </p:tav>
                                        <p:tav tm="100000">
                                          <p:val>
                                            <p:strVal val="#ppt_h"/>
                                          </p:val>
                                        </p:tav>
                                      </p:tavLst>
                                    </p:anim>
                                    <p:anim calcmode="lin" valueType="num">
                                      <p:cBhvr>
                                        <p:cTn id="97" dur="1000" fill="hold"/>
                                        <p:tgtEl>
                                          <p:spTgt spid="380006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000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0066" grpId="0" animBg="1" autoUpdateAnimBg="0"/>
      <p:bldP spid="3800067" grpId="0" animBg="1" autoUpdateAnimBg="0"/>
      <p:bldP spid="3800068" grpId="0" animBg="1" autoUpdateAnimBg="0"/>
      <p:bldP spid="3800069" grpId="0" animBg="1" autoUpdateAnimBg="0"/>
      <p:bldP spid="3800070" grpId="0" animBg="1" autoUpdateAnimBg="0"/>
      <p:bldP spid="3800071" grpId="0" animBg="1" autoUpdateAnimBg="0"/>
      <p:bldP spid="3800072" grpId="0" animBg="1" autoUpdateAnimBg="0"/>
      <p:bldP spid="3800073" grpId="0" animBg="1" autoUpdateAnimBg="0"/>
      <p:bldP spid="3800074" grpId="0" animBg="1" autoUpdateAnimBg="0"/>
      <p:bldP spid="3800075" grpId="0" animBg="1" autoUpdateAnimBg="0"/>
      <p:bldP spid="3800076" grpId="0" animBg="1" autoUpdateAnimBg="0"/>
      <p:bldP spid="3800077"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462275" name="Oval 3"/>
          <p:cNvSpPr>
            <a:spLocks noChangeArrowheads="1"/>
          </p:cNvSpPr>
          <p:nvPr/>
        </p:nvSpPr>
        <p:spPr bwMode="auto">
          <a:xfrm>
            <a:off x="5562600" y="381000"/>
            <a:ext cx="1371600" cy="1219200"/>
          </a:xfrm>
          <a:prstGeom prst="ellipse">
            <a:avLst/>
          </a:prstGeom>
          <a:noFill/>
          <a:ln w="9525">
            <a:solidFill>
              <a:srgbClr val="FFFF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1462276" name="Picture 4" descr="C:\Documents and Settings\Owner\My Documents\Educational Illustrations\pivotalemperors_6.jpg"/>
          <p:cNvPicPr>
            <a:picLocks noChangeAspect="1" noChangeArrowheads="1"/>
          </p:cNvPicPr>
          <p:nvPr/>
        </p:nvPicPr>
        <p:blipFill>
          <a:blip r:embed="rId5" cstate="print"/>
          <a:srcRect/>
          <a:stretch>
            <a:fillRect/>
          </a:stretch>
        </p:blipFill>
        <p:spPr bwMode="auto">
          <a:xfrm>
            <a:off x="7051249" y="0"/>
            <a:ext cx="5140750" cy="6858000"/>
          </a:xfrm>
          <a:prstGeom prst="rect">
            <a:avLst/>
          </a:prstGeom>
          <a:noFill/>
        </p:spPr>
      </p:pic>
      <p:sp>
        <p:nvSpPr>
          <p:cNvPr id="1462278" name="Comment 6"/>
          <p:cNvSpPr>
            <a:spLocks noChangeArrowheads="1"/>
          </p:cNvSpPr>
          <p:nvPr/>
        </p:nvSpPr>
        <p:spPr bwMode="auto">
          <a:xfrm>
            <a:off x="1539876" y="-3505200"/>
            <a:ext cx="9128125" cy="31575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  Sincere Christian, God’s Appointed Agent, Or Apostate Catalyst </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Constantine The Son Of One Of Diocletian’s Co-Rulers;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Story Told To Eusebius By Constantine: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After Prolonged Personal Prayer Words Across The Sky At High Noon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“In This Sign You Will Win”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WHOLE ARMY WITNESSED AS WELL!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“Constantinian Christianity” Brought New Temptations &amp; Raised Questions About The Nature Of The Church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Constantine’s Mom The First “Christian Archeologist”   </a:t>
            </a:r>
          </a:p>
        </p:txBody>
      </p:sp>
      <p:sp>
        <p:nvSpPr>
          <p:cNvPr id="8" name="WordArt 5" descr="Paper bag">
            <a:extLst>
              <a:ext uri="{FF2B5EF4-FFF2-40B4-BE49-F238E27FC236}">
                <a16:creationId xmlns:a16="http://schemas.microsoft.com/office/drawing/2014/main" id="{6A31B4AB-6392-401F-A125-EC139B2C186B}"/>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6"/>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6"/>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Theocratic Apostle Of Institutional Christianity </a:t>
            </a:r>
          </a:p>
        </p:txBody>
      </p:sp>
      <p:sp>
        <p:nvSpPr>
          <p:cNvPr id="2" name="TextBox 1">
            <a:extLst>
              <a:ext uri="{FF2B5EF4-FFF2-40B4-BE49-F238E27FC236}">
                <a16:creationId xmlns:a16="http://schemas.microsoft.com/office/drawing/2014/main" id="{AEED5069-D6F2-4B2B-B307-5D763944B699}"/>
              </a:ext>
            </a:extLst>
          </p:cNvPr>
          <p:cNvSpPr txBox="1"/>
          <p:nvPr/>
        </p:nvSpPr>
        <p:spPr>
          <a:xfrm>
            <a:off x="-88490" y="6268826"/>
            <a:ext cx="13236763" cy="584775"/>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rPr>
              <a:t>Christian Contemporaries Called</a:t>
            </a:r>
            <a:r>
              <a:rPr kumimoji="0" lang="en-US" sz="32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Times New Roman"/>
              </a:rPr>
              <a:t> Constantine</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rPr>
              <a:t> The </a:t>
            </a:r>
            <a:r>
              <a:rPr lang="en-US" sz="3200" b="1" dirty="0">
                <a:solidFill>
                  <a:srgbClr val="FFFFFF"/>
                </a:solidFill>
                <a:effectLst>
                  <a:outerShdw blurRad="38100" dist="38100" dir="2700000" algn="tl">
                    <a:srgbClr val="000000">
                      <a:alpha val="43137"/>
                    </a:srgbClr>
                  </a:outerShdw>
                </a:effectLst>
                <a:latin typeface="Times New Roman"/>
              </a:rPr>
              <a:t>Thirteenth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rPr>
              <a:t>Apostle</a:t>
            </a:r>
          </a:p>
        </p:txBody>
      </p:sp>
    </p:spTree>
    <p:extLst>
      <p:ext uri="{BB962C8B-B14F-4D97-AF65-F5344CB8AC3E}">
        <p14:creationId xmlns:p14="http://schemas.microsoft.com/office/powerpoint/2010/main" val="92385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462275"/>
                                        </p:tgtEl>
                                        <p:attrNameLst>
                                          <p:attrName>style.visibility</p:attrName>
                                        </p:attrNameLst>
                                      </p:cBhvr>
                                      <p:to>
                                        <p:strVal val="visible"/>
                                      </p:to>
                                    </p:set>
                                    <p:anim calcmode="lin" valueType="num">
                                      <p:cBhvr>
                                        <p:cTn id="7" dur="500" fill="hold"/>
                                        <p:tgtEl>
                                          <p:spTgt spid="1462275"/>
                                        </p:tgtEl>
                                        <p:attrNameLst>
                                          <p:attrName>ppt_w</p:attrName>
                                        </p:attrNameLst>
                                      </p:cBhvr>
                                      <p:tavLst>
                                        <p:tav tm="0">
                                          <p:val>
                                            <p:strVal val="4*#ppt_w"/>
                                          </p:val>
                                        </p:tav>
                                        <p:tav tm="100000">
                                          <p:val>
                                            <p:strVal val="#ppt_w"/>
                                          </p:val>
                                        </p:tav>
                                      </p:tavLst>
                                    </p:anim>
                                    <p:anim calcmode="lin" valueType="num">
                                      <p:cBhvr>
                                        <p:cTn id="8" dur="500" fill="hold"/>
                                        <p:tgtEl>
                                          <p:spTgt spid="146227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1462276"/>
                                        </p:tgtEl>
                                        <p:attrNameLst>
                                          <p:attrName>style.visibility</p:attrName>
                                        </p:attrNameLst>
                                      </p:cBhvr>
                                      <p:to>
                                        <p:strVal val="visible"/>
                                      </p:to>
                                    </p:set>
                                    <p:anim calcmode="lin" valueType="num">
                                      <p:cBhvr>
                                        <p:cTn id="13" dur="500" fill="hold"/>
                                        <p:tgtEl>
                                          <p:spTgt spid="1462276"/>
                                        </p:tgtEl>
                                        <p:attrNameLst>
                                          <p:attrName>ppt_w</p:attrName>
                                        </p:attrNameLst>
                                      </p:cBhvr>
                                      <p:tavLst>
                                        <p:tav tm="0">
                                          <p:val>
                                            <p:strVal val="4/3*#ppt_w"/>
                                          </p:val>
                                        </p:tav>
                                        <p:tav tm="100000">
                                          <p:val>
                                            <p:strVal val="#ppt_w"/>
                                          </p:val>
                                        </p:tav>
                                      </p:tavLst>
                                    </p:anim>
                                    <p:anim calcmode="lin" valueType="num">
                                      <p:cBhvr>
                                        <p:cTn id="14" dur="500" fill="hold"/>
                                        <p:tgtEl>
                                          <p:spTgt spid="1462276"/>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75" grpId="0" animBg="1"/>
      <p:bldP spid="8"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1138" name="Rectangle 2" descr="Purple mesh"/>
          <p:cNvSpPr>
            <a:spLocks noGrp="1" noChangeArrowheads="1"/>
          </p:cNvSpPr>
          <p:nvPr>
            <p:ph type="body" idx="1"/>
          </p:nvPr>
        </p:nvSpPr>
        <p:spPr>
          <a:xfrm>
            <a:off x="2209800" y="11430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“’Supreme Bridge-builder,’  was the head of the College of Pontiffs, in Rome,  apex of Roman religious life.  From Augustus on,  it was a title and a role adopted by the emperors.  Bridges were serious business in Rome,  and they had a certain religious significance, but they were also metaphors. “  </a:t>
            </a:r>
            <a:endParaRPr lang="en-US" sz="4000" dirty="0"/>
          </a:p>
        </p:txBody>
      </p:sp>
      <p:sp>
        <p:nvSpPr>
          <p:cNvPr id="3291139" name="WordArt 3"/>
          <p:cNvSpPr>
            <a:spLocks noChangeArrowheads="1" noChangeShapeType="1" noTextEdit="1"/>
          </p:cNvSpPr>
          <p:nvPr/>
        </p:nvSpPr>
        <p:spPr bwMode="auto">
          <a:xfrm>
            <a:off x="2209800" y="1524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PONTIFEX MAXIMUS</a:t>
            </a:r>
          </a:p>
        </p:txBody>
      </p:sp>
    </p:spTree>
    <p:extLst>
      <p:ext uri="{BB962C8B-B14F-4D97-AF65-F5344CB8AC3E}">
        <p14:creationId xmlns:p14="http://schemas.microsoft.com/office/powerpoint/2010/main" val="22169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1139"/>
                                        </p:tgtEl>
                                        <p:attrNameLst>
                                          <p:attrName>style.visibility</p:attrName>
                                        </p:attrNameLst>
                                      </p:cBhvr>
                                      <p:to>
                                        <p:strVal val="visible"/>
                                      </p:to>
                                    </p:set>
                                    <p:anim calcmode="lin" valueType="num">
                                      <p:cBhvr>
                                        <p:cTn id="7" dur="5000" fill="hold"/>
                                        <p:tgtEl>
                                          <p:spTgt spid="3291139"/>
                                        </p:tgtEl>
                                        <p:attrNameLst>
                                          <p:attrName>ppt_w</p:attrName>
                                        </p:attrNameLst>
                                      </p:cBhvr>
                                      <p:tavLst>
                                        <p:tav tm="0" fmla="#ppt_w*sin(2.5*pi*$)">
                                          <p:val>
                                            <p:fltVal val="0"/>
                                          </p:val>
                                        </p:tav>
                                        <p:tav tm="100000">
                                          <p:val>
                                            <p:fltVal val="1"/>
                                          </p:val>
                                        </p:tav>
                                      </p:tavLst>
                                    </p:anim>
                                    <p:anim calcmode="lin" valueType="num">
                                      <p:cBhvr>
                                        <p:cTn id="8" dur="5000" fill="hold"/>
                                        <p:tgtEl>
                                          <p:spTgt spid="32911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1138">
                                            <p:txEl>
                                              <p:pRg st="0" end="0"/>
                                            </p:txEl>
                                          </p:spTgt>
                                        </p:tgtEl>
                                        <p:attrNameLst>
                                          <p:attrName>style.visibility</p:attrName>
                                        </p:attrNameLst>
                                      </p:cBhvr>
                                      <p:to>
                                        <p:strVal val="visible"/>
                                      </p:to>
                                    </p:set>
                                    <p:animEffect transition="in" filter="wipe(left)">
                                      <p:cBhvr>
                                        <p:cTn id="13" dur="500"/>
                                        <p:tgtEl>
                                          <p:spTgt spid="32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138" grpId="0" build="p" autoUpdateAnimBg="0" rev="1"/>
      <p:bldP spid="329113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951172" name="WordArt 4"/>
          <p:cNvSpPr>
            <a:spLocks noChangeArrowheads="1" noChangeShapeType="1" noTextEdit="1"/>
          </p:cNvSpPr>
          <p:nvPr/>
        </p:nvSpPr>
        <p:spPr bwMode="auto">
          <a:xfrm>
            <a:off x="5943600" y="457200"/>
            <a:ext cx="2838450" cy="14478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a:ea typeface="ＭＳ Ｐゴシック"/>
                <a:cs typeface="+mn-cs"/>
              </a:rPr>
              <a:t>PONTIFEX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a:ea typeface="ＭＳ Ｐゴシック"/>
                <a:cs typeface="+mn-cs"/>
              </a:rPr>
              <a:t> MAXIMUS</a:t>
            </a:r>
          </a:p>
        </p:txBody>
      </p:sp>
    </p:spTree>
    <p:extLst>
      <p:ext uri="{BB962C8B-B14F-4D97-AF65-F5344CB8AC3E}">
        <p14:creationId xmlns:p14="http://schemas.microsoft.com/office/powerpoint/2010/main" val="20381266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8951172"/>
                                        </p:tgtEl>
                                        <p:attrNameLst>
                                          <p:attrName>style.visibility</p:attrName>
                                        </p:attrNameLst>
                                      </p:cBhvr>
                                      <p:to>
                                        <p:strVal val="visible"/>
                                      </p:to>
                                    </p:set>
                                    <p:anim calcmode="lin" valueType="num">
                                      <p:cBhvr>
                                        <p:cTn id="7" dur="5000" fill="hold"/>
                                        <p:tgtEl>
                                          <p:spTgt spid="18951172"/>
                                        </p:tgtEl>
                                        <p:attrNameLst>
                                          <p:attrName>ppt_w</p:attrName>
                                        </p:attrNameLst>
                                      </p:cBhvr>
                                      <p:tavLst>
                                        <p:tav tm="0" fmla="#ppt_w*sin(2.5*pi*$)">
                                          <p:val>
                                            <p:fltVal val="0"/>
                                          </p:val>
                                        </p:tav>
                                        <p:tav tm="100000">
                                          <p:val>
                                            <p:fltVal val="1"/>
                                          </p:val>
                                        </p:tav>
                                      </p:tavLst>
                                    </p:anim>
                                    <p:anim calcmode="lin" valueType="num">
                                      <p:cBhvr>
                                        <p:cTn id="8" dur="5000" fill="hold"/>
                                        <p:tgtEl>
                                          <p:spTgt spid="189511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5117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1138" name="Rectangle 2" descr="Purple mesh"/>
          <p:cNvSpPr>
            <a:spLocks noGrp="1" noChangeArrowheads="1"/>
          </p:cNvSpPr>
          <p:nvPr>
            <p:ph type="body" idx="1"/>
          </p:nvPr>
        </p:nvSpPr>
        <p:spPr>
          <a:xfrm>
            <a:off x="2209800" y="11430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“In essence,   the pontiffs were those who built bridges between the world of humans and the world of the gods.  In the late 300s,  the emperor Gratian abandoned the title in favor of Pope </a:t>
            </a:r>
            <a:r>
              <a:rPr lang="en-US" sz="4000" b="1" dirty="0" err="1">
                <a:solidFill>
                  <a:srgbClr val="FFFF00"/>
                </a:solidFill>
                <a:effectLst>
                  <a:outerShdw blurRad="38100" dist="38100" dir="2700000" algn="tl">
                    <a:srgbClr val="000000"/>
                  </a:outerShdw>
                </a:effectLst>
                <a:latin typeface="Old English Text MT" pitchFamily="66" charset="0"/>
              </a:rPr>
              <a:t>Damasus</a:t>
            </a:r>
            <a:r>
              <a:rPr lang="en-US" sz="4000" b="1" dirty="0">
                <a:solidFill>
                  <a:srgbClr val="FFFF00"/>
                </a:solidFill>
                <a:effectLst>
                  <a:outerShdw blurRad="38100" dist="38100" dir="2700000" algn="tl">
                    <a:srgbClr val="000000"/>
                  </a:outerShdw>
                </a:effectLst>
                <a:latin typeface="Old English Text MT" pitchFamily="66" charset="0"/>
              </a:rPr>
              <a:t> I,  and from that time it has become one of the hereditary titles of the bishop of Rome,  the pope.”</a:t>
            </a:r>
            <a:endParaRPr lang="en-US" sz="4000" dirty="0"/>
          </a:p>
        </p:txBody>
      </p:sp>
      <p:sp>
        <p:nvSpPr>
          <p:cNvPr id="3291139" name="WordArt 3"/>
          <p:cNvSpPr>
            <a:spLocks noChangeArrowheads="1" noChangeShapeType="1" noTextEdit="1"/>
          </p:cNvSpPr>
          <p:nvPr/>
        </p:nvSpPr>
        <p:spPr bwMode="auto">
          <a:xfrm>
            <a:off x="2209800" y="1524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PONTIFEX MAXIMUS</a:t>
            </a:r>
          </a:p>
        </p:txBody>
      </p:sp>
    </p:spTree>
    <p:extLst>
      <p:ext uri="{BB962C8B-B14F-4D97-AF65-F5344CB8AC3E}">
        <p14:creationId xmlns:p14="http://schemas.microsoft.com/office/powerpoint/2010/main" val="80749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1139"/>
                                        </p:tgtEl>
                                        <p:attrNameLst>
                                          <p:attrName>style.visibility</p:attrName>
                                        </p:attrNameLst>
                                      </p:cBhvr>
                                      <p:to>
                                        <p:strVal val="visible"/>
                                      </p:to>
                                    </p:set>
                                    <p:anim calcmode="lin" valueType="num">
                                      <p:cBhvr>
                                        <p:cTn id="7" dur="5000" fill="hold"/>
                                        <p:tgtEl>
                                          <p:spTgt spid="3291139"/>
                                        </p:tgtEl>
                                        <p:attrNameLst>
                                          <p:attrName>ppt_w</p:attrName>
                                        </p:attrNameLst>
                                      </p:cBhvr>
                                      <p:tavLst>
                                        <p:tav tm="0" fmla="#ppt_w*sin(2.5*pi*$)">
                                          <p:val>
                                            <p:fltVal val="0"/>
                                          </p:val>
                                        </p:tav>
                                        <p:tav tm="100000">
                                          <p:val>
                                            <p:fltVal val="1"/>
                                          </p:val>
                                        </p:tav>
                                      </p:tavLst>
                                    </p:anim>
                                    <p:anim calcmode="lin" valueType="num">
                                      <p:cBhvr>
                                        <p:cTn id="8" dur="5000" fill="hold"/>
                                        <p:tgtEl>
                                          <p:spTgt spid="32911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1138">
                                            <p:txEl>
                                              <p:pRg st="0" end="0"/>
                                            </p:txEl>
                                          </p:spTgt>
                                        </p:tgtEl>
                                        <p:attrNameLst>
                                          <p:attrName>style.visibility</p:attrName>
                                        </p:attrNameLst>
                                      </p:cBhvr>
                                      <p:to>
                                        <p:strVal val="visible"/>
                                      </p:to>
                                    </p:set>
                                    <p:animEffect transition="in" filter="wipe(left)">
                                      <p:cBhvr>
                                        <p:cTn id="13" dur="500"/>
                                        <p:tgtEl>
                                          <p:spTgt spid="32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138" grpId="0" build="p" autoUpdateAnimBg="0" rev="1"/>
      <p:bldP spid="329113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5125122" name="Rectangle 2"/>
          <p:cNvSpPr>
            <a:spLocks noGrp="1" noChangeArrowheads="1"/>
          </p:cNvSpPr>
          <p:nvPr>
            <p:ph type="title"/>
          </p:nvPr>
        </p:nvSpPr>
        <p:spPr>
          <a:xfrm>
            <a:off x="3048000" y="1600200"/>
            <a:ext cx="7543800" cy="5029200"/>
          </a:xfrm>
        </p:spPr>
        <p:txBody>
          <a:bodyPr/>
          <a:lstStyle/>
          <a:p>
            <a:r>
              <a:rPr lang="en-US" sz="2400" b="1" dirty="0">
                <a:solidFill>
                  <a:srgbClr val="FFFF99"/>
                </a:solidFill>
                <a:effectLst>
                  <a:outerShdw blurRad="38100" dist="38100" dir="2700000" algn="tl">
                    <a:srgbClr val="C0C0C0"/>
                  </a:outerShdw>
                </a:effectLst>
              </a:rPr>
              <a:t>“When the emperor moved to Constantinople,  it gave the Roman bishop properties and powers never before experienced in the Christian world.  With the fall of the Western Empire in 451 AD practically all hindrances were removed from the Roman bishop having all religious &amp; political power. The eastern churches were still politically subservient to their political rulers.  Constantine gave the bishop of Rome the Lateran Palace – legend says for being cleansed of leprosy.  Sylvester was then the bishop of Rome.  Constantine also began the excavation of St. Peter’s Basilica as per legend. The probable truth is that the bishops of Rome horded the spoils left by the emperor convincing others they were gifts of Constantine.”</a:t>
            </a:r>
          </a:p>
        </p:txBody>
      </p:sp>
      <p:sp>
        <p:nvSpPr>
          <p:cNvPr id="5125123" name="WordArt 3"/>
          <p:cNvSpPr>
            <a:spLocks noChangeArrowheads="1" noChangeShapeType="1" noTextEdit="1"/>
          </p:cNvSpPr>
          <p:nvPr/>
        </p:nvSpPr>
        <p:spPr bwMode="auto">
          <a:xfrm>
            <a:off x="3429000" y="228600"/>
            <a:ext cx="7010400" cy="762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"History &amp; Evolution Of The Church"</a:t>
            </a:r>
          </a:p>
        </p:txBody>
      </p:sp>
      <p:sp>
        <p:nvSpPr>
          <p:cNvPr id="5125124" name="WordArt 4"/>
          <p:cNvSpPr>
            <a:spLocks noChangeArrowheads="1" noChangeShapeType="1" noTextEdit="1"/>
          </p:cNvSpPr>
          <p:nvPr/>
        </p:nvSpPr>
        <p:spPr bwMode="auto">
          <a:xfrm>
            <a:off x="3276600" y="1066800"/>
            <a:ext cx="70104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By Dr. Houston Hamby, on page 18:</a:t>
            </a:r>
          </a:p>
        </p:txBody>
      </p:sp>
    </p:spTree>
    <p:extLst>
      <p:ext uri="{BB962C8B-B14F-4D97-AF65-F5344CB8AC3E}">
        <p14:creationId xmlns:p14="http://schemas.microsoft.com/office/powerpoint/2010/main" val="12812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125123"/>
                                        </p:tgtEl>
                                        <p:attrNameLst>
                                          <p:attrName>style.visibility</p:attrName>
                                        </p:attrNameLst>
                                      </p:cBhvr>
                                      <p:to>
                                        <p:strVal val="visible"/>
                                      </p:to>
                                    </p:set>
                                    <p:animEffect transition="in" filter="box(out)">
                                      <p:cBhvr>
                                        <p:cTn id="7" dur="500"/>
                                        <p:tgtEl>
                                          <p:spTgt spid="5125123"/>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5124"/>
                                        </p:tgtEl>
                                        <p:attrNameLst>
                                          <p:attrName>style.visibility</p:attrName>
                                        </p:attrNameLst>
                                      </p:cBhvr>
                                      <p:to>
                                        <p:strVal val="visible"/>
                                      </p:to>
                                    </p:set>
                                    <p:animEffect transition="in" filter="wipe(left)">
                                      <p:cBhvr>
                                        <p:cTn id="12" dur="500"/>
                                        <p:tgtEl>
                                          <p:spTgt spid="51251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iterate type="lt">
                                    <p:tmPct val="100000"/>
                                  </p:iterate>
                                  <p:childTnLst>
                                    <p:set>
                                      <p:cBhvr>
                                        <p:cTn id="16" dur="1" fill="hold">
                                          <p:stCondLst>
                                            <p:cond delay="0"/>
                                          </p:stCondLst>
                                        </p:cTn>
                                        <p:tgtEl>
                                          <p:spTgt spid="5125122"/>
                                        </p:tgtEl>
                                        <p:attrNameLst>
                                          <p:attrName>style.visibility</p:attrName>
                                        </p:attrNameLst>
                                      </p:cBhvr>
                                      <p:to>
                                        <p:strVal val="visible"/>
                                      </p:to>
                                    </p:set>
                                    <p:anim calcmode="lin" valueType="num">
                                      <p:cBhvr additive="base">
                                        <p:cTn id="17" dur="75" fill="hold"/>
                                        <p:tgtEl>
                                          <p:spTgt spid="5125122"/>
                                        </p:tgtEl>
                                        <p:attrNameLst>
                                          <p:attrName>ppt_x</p:attrName>
                                        </p:attrNameLst>
                                      </p:cBhvr>
                                      <p:tavLst>
                                        <p:tav tm="0">
                                          <p:val>
                                            <p:strVal val="0-#ppt_w/2"/>
                                          </p:val>
                                        </p:tav>
                                        <p:tav tm="100000">
                                          <p:val>
                                            <p:strVal val="#ppt_x"/>
                                          </p:val>
                                        </p:tav>
                                      </p:tavLst>
                                    </p:anim>
                                    <p:anim calcmode="lin" valueType="num">
                                      <p:cBhvr additive="base">
                                        <p:cTn id="18" dur="75" fill="hold"/>
                                        <p:tgtEl>
                                          <p:spTgt spid="51251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122" grpId="0" autoUpdateAnimBg="0"/>
      <p:bldP spid="5125123" grpId="0" animBg="1"/>
      <p:bldP spid="51251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36_0_preview.png"/>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94451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39490" name="Rectangle 2" descr="Canvas"/>
          <p:cNvSpPr>
            <a:spLocks noGrp="1" noChangeArrowheads="1"/>
          </p:cNvSpPr>
          <p:nvPr>
            <p:ph type="title"/>
          </p:nvPr>
        </p:nvSpPr>
        <p:spPr>
          <a:xfrm>
            <a:off x="2209800" y="152400"/>
            <a:ext cx="7772400" cy="1219200"/>
          </a:xfrm>
          <a:blipFill dpi="0" rotWithShape="0">
            <a:blip r:embed="rId3" cstate="print"/>
            <a:srcRect/>
            <a:tile tx="0" ty="0" sx="100000" sy="100000" flip="none" algn="tl"/>
          </a:blipFill>
          <a:ln/>
        </p:spPr>
        <p:txBody>
          <a:bodyPr/>
          <a:lstStyle/>
          <a:p>
            <a:r>
              <a:rPr lang="en-US" i="1"/>
              <a:t>Any Apostate Church Indicators?</a:t>
            </a:r>
          </a:p>
        </p:txBody>
      </p:sp>
      <p:sp>
        <p:nvSpPr>
          <p:cNvPr id="5439491" name="Rectangle 3"/>
          <p:cNvSpPr>
            <a:spLocks noGrp="1" noChangeArrowheads="1"/>
          </p:cNvSpPr>
          <p:nvPr>
            <p:ph type="body" sz="half" idx="1"/>
          </p:nvPr>
        </p:nvSpPr>
        <p:spPr>
          <a:xfrm>
            <a:off x="2209800" y="1600200"/>
            <a:ext cx="7696200" cy="2209800"/>
          </a:xfrm>
          <a:ln>
            <a:solidFill>
              <a:schemeClr val="bg2"/>
            </a:solidFill>
          </a:ln>
        </p:spPr>
        <p:txBody>
          <a:bodyPr/>
          <a:lstStyle/>
          <a:p>
            <a:pPr>
              <a:lnSpc>
                <a:spcPct val="90000"/>
              </a:lnSpc>
              <a:buFontTx/>
              <a:buNone/>
            </a:pPr>
            <a:r>
              <a:rPr lang="en-US" sz="2400"/>
              <a:t>- - </a:t>
            </a:r>
            <a:r>
              <a:rPr lang="en-US" sz="2400" b="1"/>
              <a:t>IMPROBABLE:</a:t>
            </a:r>
          </a:p>
          <a:p>
            <a:pPr>
              <a:lnSpc>
                <a:spcPct val="90000"/>
              </a:lnSpc>
            </a:pPr>
            <a:r>
              <a:rPr lang="en-US" sz="2400"/>
              <a:t>Fourth Kingdom of  Daniel 2:  40, 41                        </a:t>
            </a:r>
          </a:p>
          <a:p>
            <a:pPr>
              <a:lnSpc>
                <a:spcPct val="90000"/>
              </a:lnSpc>
            </a:pPr>
            <a:r>
              <a:rPr lang="en-US" sz="2400"/>
              <a:t>Little Horn on Fourth Beast of  Daniel 7:  8 – 25</a:t>
            </a:r>
          </a:p>
          <a:p>
            <a:pPr>
              <a:lnSpc>
                <a:spcPct val="90000"/>
              </a:lnSpc>
            </a:pPr>
            <a:r>
              <a:rPr lang="en-US" sz="2400"/>
              <a:t>Ten Horns on Dragon &amp; Leopard of  Revelation 12 &amp; 13</a:t>
            </a:r>
          </a:p>
          <a:p>
            <a:pPr>
              <a:lnSpc>
                <a:spcPct val="90000"/>
              </a:lnSpc>
            </a:pPr>
            <a:r>
              <a:rPr lang="en-US" sz="2400"/>
              <a:t>Babylon  –  Mother &amp; Daughters of  Revelation 17 &amp; 18</a:t>
            </a:r>
          </a:p>
          <a:p>
            <a:pPr>
              <a:lnSpc>
                <a:spcPct val="90000"/>
              </a:lnSpc>
              <a:buFontTx/>
              <a:buNone/>
            </a:pPr>
            <a:r>
              <a:rPr lang="en-US" sz="2400"/>
              <a:t> </a:t>
            </a:r>
          </a:p>
        </p:txBody>
      </p:sp>
      <p:sp>
        <p:nvSpPr>
          <p:cNvPr id="5439492" name="Rectangle 4"/>
          <p:cNvSpPr>
            <a:spLocks noGrp="1" noChangeArrowheads="1"/>
          </p:cNvSpPr>
          <p:nvPr>
            <p:ph sz="half" idx="2"/>
          </p:nvPr>
        </p:nvSpPr>
        <p:spPr>
          <a:xfrm>
            <a:off x="2209800" y="3962400"/>
            <a:ext cx="7772400" cy="2133600"/>
          </a:xfrm>
        </p:spPr>
        <p:txBody>
          <a:bodyPr/>
          <a:lstStyle/>
          <a:p>
            <a:pPr>
              <a:buFontTx/>
              <a:buNone/>
            </a:pPr>
            <a:r>
              <a:rPr lang="en-US" sz="2800"/>
              <a:t>-- </a:t>
            </a:r>
            <a:r>
              <a:rPr lang="en-US" sz="2800" b="1">
                <a:solidFill>
                  <a:srgbClr val="CC3300"/>
                </a:solidFill>
              </a:rPr>
              <a:t>PROBABLE</a:t>
            </a:r>
            <a:r>
              <a:rPr lang="en-US" sz="2800"/>
              <a:t>:                                                                                             Acts 20:  28 - 30:   “grievous wolves among you”   </a:t>
            </a:r>
          </a:p>
          <a:p>
            <a:pPr>
              <a:buFontTx/>
              <a:buNone/>
            </a:pPr>
            <a:r>
              <a:rPr lang="en-US" sz="2800"/>
              <a:t>    Matthew 4: 1 – 3:  “…in the latter times some will depart… giving heed to… doctrines of demons. … </a:t>
            </a:r>
            <a:r>
              <a:rPr lang="en-US" sz="2800">
                <a:solidFill>
                  <a:srgbClr val="FF3300"/>
                </a:solidFill>
              </a:rPr>
              <a:t>forbidding to marry</a:t>
            </a:r>
            <a:r>
              <a:rPr lang="en-US" sz="2800"/>
              <a:t> and commanding to abstain from foods … created to be received with thanks     </a:t>
            </a:r>
          </a:p>
        </p:txBody>
      </p:sp>
      <p:sp>
        <p:nvSpPr>
          <p:cNvPr id="5439497" name="Comment 9"/>
          <p:cNvSpPr>
            <a:spLocks noChangeArrowheads="1"/>
          </p:cNvSpPr>
          <p:nvPr/>
        </p:nvSpPr>
        <p:spPr bwMode="auto">
          <a:xfrm>
            <a:off x="1539876" y="-3429000"/>
            <a:ext cx="7985125" cy="30305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Predicted Departure From The Faith – Holy Spirit Predicted – From Truth Unto Fables Because They Could Not Endure Sound Doctrine – Speaking {Knowing} Lies In Hypocrisy – Their Consciences Over Time Become Without Feeling.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 Vatican Built Upon Roman Racetrack &amp; Circus &amp; Next To Nero’s Gardens </a:t>
            </a:r>
            <a:r>
              <a:rPr kumimoji="0" lang="en-US" sz="2000" b="1" i="0" u="none" strike="noStrike" kern="1200" cap="none" spc="0" normalizeH="0" baseline="0" noProof="0">
                <a:ln>
                  <a:noFill/>
                </a:ln>
                <a:solidFill>
                  <a:srgbClr val="000000"/>
                </a:solidFill>
                <a:effectLst/>
                <a:uLnTx/>
                <a:uFillTx/>
                <a:latin typeface="Arial" charset="0"/>
                <a:ea typeface="+mn-ea"/>
                <a:cs typeface="+mn-cs"/>
              </a:rPr>
              <a:t>– Scenes Of Christian Persecution &amp; Entertainment Execution!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To Proof Text Peter At Rome The Catholic Church Says            1</a:t>
            </a:r>
            <a:r>
              <a:rPr kumimoji="0" lang="en-US" sz="2000" b="1" i="0" u="none" strike="noStrike" kern="1200" cap="none" spc="0" normalizeH="0" baseline="30000" noProof="0">
                <a:ln>
                  <a:noFill/>
                </a:ln>
                <a:solidFill>
                  <a:srgbClr val="000000"/>
                </a:solidFill>
                <a:effectLst/>
                <a:uLnTx/>
                <a:uFillTx/>
                <a:latin typeface="Arial" charset="0"/>
                <a:ea typeface="+mn-ea"/>
                <a:cs typeface="+mn-cs"/>
              </a:rPr>
              <a:t>st</a:t>
            </a:r>
            <a:r>
              <a:rPr kumimoji="0" lang="en-US" sz="2000" b="1" i="0" u="none" strike="noStrike" kern="1200" cap="none" spc="0" normalizeH="0" baseline="0" noProof="0">
                <a:ln>
                  <a:noFill/>
                </a:ln>
                <a:solidFill>
                  <a:srgbClr val="000000"/>
                </a:solidFill>
                <a:effectLst/>
                <a:uLnTx/>
                <a:uFillTx/>
                <a:latin typeface="Arial" charset="0"/>
                <a:ea typeface="+mn-ea"/>
                <a:cs typeface="+mn-cs"/>
              </a:rPr>
              <a:t> Peter 5: 13 Refers to Rome When Referencing Babylon           &amp; Clement Of Alexandria Makes The Same Application!</a:t>
            </a: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614995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4802"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2617218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752600" y="0"/>
            <a:ext cx="8610600" cy="533400"/>
          </a:xfrm>
        </p:spPr>
        <p:txBody>
          <a:bodyPr/>
          <a:lstStyle/>
          <a:p>
            <a:r>
              <a:rPr lang="en-US" sz="3200" u="sng">
                <a:solidFill>
                  <a:srgbClr val="FF6600"/>
                </a:solidFill>
                <a:effectLst>
                  <a:outerShdw blurRad="38100" dist="38100" dir="2700000" algn="tl">
                    <a:srgbClr val="C0C0C0"/>
                  </a:outerShdw>
                </a:effectLst>
              </a:rPr>
              <a:t>HOW DID WE GET TO THE PAPACY?</a:t>
            </a:r>
          </a:p>
        </p:txBody>
      </p:sp>
      <p:sp>
        <p:nvSpPr>
          <p:cNvPr id="137219" name="Rectangle 3"/>
          <p:cNvSpPr>
            <a:spLocks noGrp="1" noChangeArrowheads="1"/>
          </p:cNvSpPr>
          <p:nvPr>
            <p:ph type="body" idx="1"/>
          </p:nvPr>
        </p:nvSpPr>
        <p:spPr>
          <a:xfrm>
            <a:off x="2019300" y="533400"/>
            <a:ext cx="8001000" cy="6324600"/>
          </a:xfrm>
        </p:spPr>
        <p:txBody>
          <a:bodyPr/>
          <a:lstStyle/>
          <a:p>
            <a:pPr>
              <a:lnSpc>
                <a:spcPct val="90000"/>
              </a:lnSpc>
            </a:pPr>
            <a:r>
              <a:rPr lang="en-US" sz="1600">
                <a:solidFill>
                  <a:schemeClr val="accent1"/>
                </a:solidFill>
              </a:rPr>
              <a:t>MON-EPISCOPACY (One Church &amp; One Overseer) first found - early second century - Asia Minor – Ignatius letter.</a:t>
            </a:r>
          </a:p>
          <a:p>
            <a:pPr>
              <a:lnSpc>
                <a:spcPct val="90000"/>
              </a:lnSpc>
            </a:pPr>
            <a:r>
              <a:rPr lang="en-US" sz="1600">
                <a:solidFill>
                  <a:schemeClr val="accent1"/>
                </a:solidFill>
              </a:rPr>
              <a:t>APOSTOLIC SUCCESSION was stated by Irenaeus as a useful argument against the Gnostics.  After the demise of those Church Fathers of personal relationship to the original Apostles - the bishops (one each) of churches “founded by Apostles” (churches of honor) were considered as the bequeathed “depository of Apostolic Tradition” and hence as referential authorities to the truth and validity of doctrinal teachings and their accurate applications.  Significantly, the church at Rome was regarded of “double honor” having been planted by Paul and supposedly by  - Peter.</a:t>
            </a:r>
          </a:p>
          <a:p>
            <a:pPr>
              <a:lnSpc>
                <a:spcPct val="90000"/>
              </a:lnSpc>
            </a:pPr>
            <a:r>
              <a:rPr lang="en-US" sz="1600">
                <a:solidFill>
                  <a:schemeClr val="accent1"/>
                </a:solidFill>
              </a:rPr>
              <a:t>CLERGY &amp; LAITY  DISTINQUISHED DIFFERENT appears clearly in the terminology of Tertullian.  The term “clergy” (kleros), which first signified the lot by which office was assigned (Acts 1: 17, 25), and later the persons holding that office, was transferred from Christians generally as God’s chosen heritage (I Peter 5: 3) to ministers only. </a:t>
            </a:r>
          </a:p>
          <a:p>
            <a:pPr>
              <a:lnSpc>
                <a:spcPct val="90000"/>
              </a:lnSpc>
            </a:pPr>
            <a:r>
              <a:rPr lang="en-US" sz="1600">
                <a:solidFill>
                  <a:schemeClr val="accent1"/>
                </a:solidFill>
              </a:rPr>
              <a:t>EPISCOPAL (by a bishop) ORDINATION is described in the </a:t>
            </a:r>
            <a:r>
              <a:rPr lang="en-US" sz="1600" u="sng">
                <a:solidFill>
                  <a:schemeClr val="accent1"/>
                </a:solidFill>
              </a:rPr>
              <a:t>Apostolic Tradition</a:t>
            </a:r>
            <a:r>
              <a:rPr lang="en-US" sz="1600">
                <a:solidFill>
                  <a:schemeClr val="accent1"/>
                </a:solidFill>
              </a:rPr>
              <a:t>  by Hippolytus in the early third century.  The power of conferring an ecclesiastical office through ordination was reserved for the Bishop.</a:t>
            </a:r>
          </a:p>
          <a:p>
            <a:pPr>
              <a:lnSpc>
                <a:spcPct val="90000"/>
              </a:lnSpc>
            </a:pPr>
            <a:r>
              <a:rPr lang="en-US" sz="1600">
                <a:solidFill>
                  <a:schemeClr val="accent1"/>
                </a:solidFill>
              </a:rPr>
              <a:t>PRIESTLY VIEW OF THE MINISTRY finds clear expression in Cyprian.  Officiating at the Lord’s Supper (considered as a sacrifice),   and re-admitting penitents to communion.  By priest Cyprian means the bishop, who was regarded as the “bearer of the Holy Spirit.”  The Bishop in a sense had become the church,  and “if anyone is not with the Bishop he is not in the Church.” {The spiritual discipline of Auricular Confession relates to this priestly office evolution.  However,  lifestyle practice of Sacerdotal Celibacy was more commercial &amp; financially linked – that specific to providing for sales continuity of  lifetime benefices.}  </a:t>
            </a:r>
          </a:p>
          <a:p>
            <a:pPr>
              <a:lnSpc>
                <a:spcPct val="90000"/>
              </a:lnSpc>
            </a:pPr>
            <a:r>
              <a:rPr lang="en-US" sz="1600">
                <a:solidFill>
                  <a:schemeClr val="accent1"/>
                </a:solidFill>
              </a:rPr>
              <a:t>DIFFERENTIATION IN THE BISHOPS RANK occurred in the third and fourth centuries.  On the lowest level were the bishops of country churches – chorepiscopoi.  Bishops of the provincial capital cities known as metropolitans,  presided at provincial synods &amp; ordained other bishops in their province.</a:t>
            </a:r>
            <a:endParaRPr lang="en-US" sz="1200">
              <a:solidFill>
                <a:schemeClr val="accent1"/>
              </a:solidFill>
            </a:endParaRPr>
          </a:p>
          <a:p>
            <a:pPr>
              <a:lnSpc>
                <a:spcPct val="90000"/>
              </a:lnSpc>
              <a:buFontTx/>
              <a:buNone/>
            </a:pPr>
            <a:endParaRPr lang="en-US" sz="2000">
              <a:solidFill>
                <a:schemeClr val="accent1"/>
              </a:solidFill>
            </a:endParaRPr>
          </a:p>
        </p:txBody>
      </p:sp>
      <p:sp>
        <p:nvSpPr>
          <p:cNvPr id="137220" name="Comment 4"/>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Letter of 1 Clement as Church Father written from the Christian Church of Rome to the church in Corinth in reaction to a power struggle.  The Corinth church’s elders had been deposed by new figures of authority,  and the letter seeks to restore the former elders.  </a:t>
            </a:r>
          </a:p>
        </p:txBody>
      </p:sp>
    </p:spTree>
    <p:extLst>
      <p:ext uri="{BB962C8B-B14F-4D97-AF65-F5344CB8AC3E}">
        <p14:creationId xmlns:p14="http://schemas.microsoft.com/office/powerpoint/2010/main" val="246644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p:cTn id="7" dur="1000" fill="hold"/>
                                        <p:tgtEl>
                                          <p:spTgt spid="1372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72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72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72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37219">
                                            <p:txEl>
                                              <p:pRg st="1" end="1"/>
                                            </p:txEl>
                                          </p:spTgt>
                                        </p:tgtEl>
                                        <p:attrNameLst>
                                          <p:attrName>style.visibility</p:attrName>
                                        </p:attrNameLst>
                                      </p:cBhvr>
                                      <p:to>
                                        <p:strVal val="visible"/>
                                      </p:to>
                                    </p:set>
                                    <p:anim calcmode="lin" valueType="num">
                                      <p:cBhvr>
                                        <p:cTn id="15" dur="1000" fill="hold"/>
                                        <p:tgtEl>
                                          <p:spTgt spid="13721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721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72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72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37219">
                                            <p:txEl>
                                              <p:pRg st="2" end="2"/>
                                            </p:txEl>
                                          </p:spTgt>
                                        </p:tgtEl>
                                        <p:attrNameLst>
                                          <p:attrName>style.visibility</p:attrName>
                                        </p:attrNameLst>
                                      </p:cBhvr>
                                      <p:to>
                                        <p:strVal val="visible"/>
                                      </p:to>
                                    </p:set>
                                    <p:anim calcmode="lin" valueType="num">
                                      <p:cBhvr>
                                        <p:cTn id="23" dur="1000" fill="hold"/>
                                        <p:tgtEl>
                                          <p:spTgt spid="13721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721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72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72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37219">
                                            <p:txEl>
                                              <p:pRg st="3" end="3"/>
                                            </p:txEl>
                                          </p:spTgt>
                                        </p:tgtEl>
                                        <p:attrNameLst>
                                          <p:attrName>style.visibility</p:attrName>
                                        </p:attrNameLst>
                                      </p:cBhvr>
                                      <p:to>
                                        <p:strVal val="visible"/>
                                      </p:to>
                                    </p:set>
                                    <p:anim calcmode="lin" valueType="num">
                                      <p:cBhvr>
                                        <p:cTn id="31" dur="1000" fill="hold"/>
                                        <p:tgtEl>
                                          <p:spTgt spid="13721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721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72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72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37219">
                                            <p:txEl>
                                              <p:pRg st="4" end="4"/>
                                            </p:txEl>
                                          </p:spTgt>
                                        </p:tgtEl>
                                        <p:attrNameLst>
                                          <p:attrName>style.visibility</p:attrName>
                                        </p:attrNameLst>
                                      </p:cBhvr>
                                      <p:to>
                                        <p:strVal val="visible"/>
                                      </p:to>
                                    </p:set>
                                    <p:anim calcmode="lin" valueType="num">
                                      <p:cBhvr>
                                        <p:cTn id="39" dur="1000" fill="hold"/>
                                        <p:tgtEl>
                                          <p:spTgt spid="13721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721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72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72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37219">
                                            <p:txEl>
                                              <p:pRg st="5" end="5"/>
                                            </p:txEl>
                                          </p:spTgt>
                                        </p:tgtEl>
                                        <p:attrNameLst>
                                          <p:attrName>style.visibility</p:attrName>
                                        </p:attrNameLst>
                                      </p:cBhvr>
                                      <p:to>
                                        <p:strVal val="visible"/>
                                      </p:to>
                                    </p:set>
                                    <p:anim calcmode="lin" valueType="num">
                                      <p:cBhvr>
                                        <p:cTn id="47" dur="1000" fill="hold"/>
                                        <p:tgtEl>
                                          <p:spTgt spid="137219">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37219">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3721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3721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1752600" y="0"/>
            <a:ext cx="8610600" cy="533400"/>
          </a:xfrm>
        </p:spPr>
        <p:txBody>
          <a:bodyPr/>
          <a:lstStyle/>
          <a:p>
            <a:r>
              <a:rPr lang="en-US" sz="3200" u="sng">
                <a:solidFill>
                  <a:srgbClr val="FF6600"/>
                </a:solidFill>
                <a:effectLst>
                  <a:outerShdw blurRad="38100" dist="38100" dir="2700000" algn="tl">
                    <a:srgbClr val="C0C0C0"/>
                  </a:outerShdw>
                </a:effectLst>
              </a:rPr>
              <a:t>HOW DID WE GET TO THE PAPACY?</a:t>
            </a:r>
          </a:p>
        </p:txBody>
      </p:sp>
      <p:sp>
        <p:nvSpPr>
          <p:cNvPr id="228355" name="Rectangle 3"/>
          <p:cNvSpPr>
            <a:spLocks noGrp="1" noChangeArrowheads="1"/>
          </p:cNvSpPr>
          <p:nvPr>
            <p:ph type="body" idx="1"/>
          </p:nvPr>
        </p:nvSpPr>
        <p:spPr>
          <a:xfrm>
            <a:off x="2019300" y="685800"/>
            <a:ext cx="8001000" cy="6172200"/>
          </a:xfrm>
        </p:spPr>
        <p:txBody>
          <a:bodyPr/>
          <a:lstStyle/>
          <a:p>
            <a:pPr>
              <a:lnSpc>
                <a:spcPct val="90000"/>
              </a:lnSpc>
            </a:pPr>
            <a:r>
              <a:rPr lang="en-US" sz="1600" dirty="0">
                <a:solidFill>
                  <a:schemeClr val="accent1"/>
                </a:solidFill>
              </a:rPr>
              <a:t>PRE-EMINANCE OF ROME - Prestige of  the “apostolic churches” became the germ      of the patriarch system – the great fourth century “sees” - Rome, Antioch, Jerusalem, &amp; Constantinople.  Over time the City Of Rome became the natural focal point because it  was the Imperial Capital City as well;  because of  Paul’s Roman Epistle; because it was the only remaining “apostolic” founded church in the Western Empire;  because of the reputation of the Roman Church for doctrinal orthodoxy;  and because of their bishops administrative abilities. </a:t>
            </a:r>
          </a:p>
          <a:p>
            <a:pPr>
              <a:lnSpc>
                <a:spcPct val="90000"/>
              </a:lnSpc>
            </a:pPr>
            <a:r>
              <a:rPr lang="en-US" sz="1600" dirty="0">
                <a:solidFill>
                  <a:schemeClr val="accent1"/>
                </a:solidFill>
              </a:rPr>
              <a:t>PAPAL PRIMACY OF ROME based on a misreading of </a:t>
            </a:r>
            <a:r>
              <a:rPr lang="en-US" sz="1600" b="1" dirty="0">
                <a:solidFill>
                  <a:schemeClr val="accent1"/>
                </a:solidFill>
              </a:rPr>
              <a:t>Matthew 16: 18</a:t>
            </a:r>
            <a:r>
              <a:rPr lang="en-US" sz="1600" dirty="0">
                <a:solidFill>
                  <a:schemeClr val="accent1"/>
                </a:solidFill>
                <a:hlinkClick r:id="rId4" action="ppaction://hlinkfile"/>
              </a:rPr>
              <a:t>.  </a:t>
            </a:r>
            <a:r>
              <a:rPr lang="en-US" sz="1600" dirty="0">
                <a:solidFill>
                  <a:schemeClr val="accent1"/>
                </a:solidFill>
              </a:rPr>
              <a:t>When Jesus said, “Thou are Peter” he used the masculine gender (</a:t>
            </a:r>
            <a:r>
              <a:rPr lang="en-US" sz="1600" dirty="0" err="1">
                <a:solidFill>
                  <a:schemeClr val="accent1"/>
                </a:solidFill>
              </a:rPr>
              <a:t>petros</a:t>
            </a:r>
            <a:r>
              <a:rPr lang="en-US" sz="1600" dirty="0">
                <a:solidFill>
                  <a:schemeClr val="accent1"/>
                </a:solidFill>
              </a:rPr>
              <a:t>), signifying detached &amp; small stone.  When he added “upon this rock I will build my church” he used the feminine gender (</a:t>
            </a:r>
            <a:r>
              <a:rPr lang="en-US" sz="1600" dirty="0" err="1">
                <a:solidFill>
                  <a:schemeClr val="accent1"/>
                </a:solidFill>
              </a:rPr>
              <a:t>petra</a:t>
            </a:r>
            <a:r>
              <a:rPr lang="en-US" sz="1600" dirty="0">
                <a:solidFill>
                  <a:schemeClr val="accent1"/>
                </a:solidFill>
              </a:rPr>
              <a:t>), which signifies instead a rock cliff.  This has all proved an historic </a:t>
            </a:r>
            <a:r>
              <a:rPr lang="en-US" sz="1600" i="1" dirty="0">
                <a:solidFill>
                  <a:schemeClr val="accent1"/>
                </a:solidFill>
              </a:rPr>
              <a:t>stumbling</a:t>
            </a:r>
            <a:r>
              <a:rPr lang="en-US" sz="1600" dirty="0">
                <a:solidFill>
                  <a:schemeClr val="accent1"/>
                </a:solidFill>
              </a:rPr>
              <a:t> </a:t>
            </a:r>
            <a:r>
              <a:rPr lang="en-US" sz="1600" i="1" dirty="0">
                <a:solidFill>
                  <a:schemeClr val="accent1"/>
                </a:solidFill>
              </a:rPr>
              <a:t>stone</a:t>
            </a:r>
            <a:r>
              <a:rPr lang="en-US" sz="1600" dirty="0">
                <a:solidFill>
                  <a:schemeClr val="accent1"/>
                </a:solidFill>
              </a:rPr>
              <a:t>.</a:t>
            </a:r>
          </a:p>
          <a:p>
            <a:pPr>
              <a:lnSpc>
                <a:spcPct val="90000"/>
              </a:lnSpc>
            </a:pPr>
            <a:r>
              <a:rPr lang="en-US" sz="1600" dirty="0">
                <a:solidFill>
                  <a:schemeClr val="accent1"/>
                </a:solidFill>
              </a:rPr>
              <a:t>In the year 588 A.D. the Constantinople Bishop proclaimed himself the “universal bishop of the church.”  Replying,  Gregory the Great,  Bishop of Rome responded with most of Matthew 23 quoted – commenting especially on that passage part:  “call no man your father”  (“pope” means father).   It was and still is an improper relationship.</a:t>
            </a:r>
          </a:p>
          <a:p>
            <a:pPr>
              <a:lnSpc>
                <a:spcPct val="90000"/>
              </a:lnSpc>
            </a:pPr>
            <a:r>
              <a:rPr lang="en-US" sz="1600" dirty="0">
                <a:solidFill>
                  <a:schemeClr val="accent1"/>
                </a:solidFill>
              </a:rPr>
              <a:t>Only some short eighteen years later – his successor -  Boniface III – adorned himself with the word “pope” - formally for the first time and in an absolute universal sense.  Prior to this event the relational term was not a title nor had it been linked to the Office of Bishop except in isolated situations and informal circumstances. </a:t>
            </a:r>
          </a:p>
          <a:p>
            <a:pPr>
              <a:lnSpc>
                <a:spcPct val="90000"/>
              </a:lnSpc>
            </a:pPr>
            <a:r>
              <a:rPr lang="en-US" sz="1800" dirty="0">
                <a:solidFill>
                  <a:schemeClr val="accent1"/>
                </a:solidFill>
              </a:rPr>
              <a:t>All of this was of long-term planned and in self-interest purposed to transition from part-time preacher to professional priest of civic religion; to transfer from outcast apologist to sophisticate theologian of scholarly status; to transform from small house churches to great ceremonial cathedrals;  and organize from the local &amp; limited unto that hierarchical and pyramidal.  By way of an extended rationale, the emergence of the universal or “Catholic” Bishop was inevitable.</a:t>
            </a:r>
          </a:p>
          <a:p>
            <a:pPr>
              <a:lnSpc>
                <a:spcPct val="90000"/>
              </a:lnSpc>
              <a:buFontTx/>
              <a:buNone/>
            </a:pPr>
            <a:endParaRPr lang="en-US" sz="1800" dirty="0">
              <a:solidFill>
                <a:schemeClr val="accent1"/>
              </a:solidFill>
            </a:endParaRPr>
          </a:p>
        </p:txBody>
      </p:sp>
    </p:spTree>
    <p:extLst>
      <p:ext uri="{BB962C8B-B14F-4D97-AF65-F5344CB8AC3E}">
        <p14:creationId xmlns:p14="http://schemas.microsoft.com/office/powerpoint/2010/main" val="22224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 calcmode="lin" valueType="num">
                                      <p:cBhvr>
                                        <p:cTn id="7" dur="1000" fill="hold"/>
                                        <p:tgtEl>
                                          <p:spTgt spid="2283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83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83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83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8355">
                                            <p:txEl>
                                              <p:pRg st="1" end="1"/>
                                            </p:txEl>
                                          </p:spTgt>
                                        </p:tgtEl>
                                        <p:attrNameLst>
                                          <p:attrName>style.visibility</p:attrName>
                                        </p:attrNameLst>
                                      </p:cBhvr>
                                      <p:to>
                                        <p:strVal val="visible"/>
                                      </p:to>
                                    </p:set>
                                    <p:anim calcmode="lin" valueType="num">
                                      <p:cBhvr>
                                        <p:cTn id="15" dur="1000" fill="hold"/>
                                        <p:tgtEl>
                                          <p:spTgt spid="22835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2835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2835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835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8355">
                                            <p:txEl>
                                              <p:pRg st="2" end="2"/>
                                            </p:txEl>
                                          </p:spTgt>
                                        </p:tgtEl>
                                        <p:attrNameLst>
                                          <p:attrName>style.visibility</p:attrName>
                                        </p:attrNameLst>
                                      </p:cBhvr>
                                      <p:to>
                                        <p:strVal val="visible"/>
                                      </p:to>
                                    </p:set>
                                    <p:anim calcmode="lin" valueType="num">
                                      <p:cBhvr>
                                        <p:cTn id="23" dur="1000" fill="hold"/>
                                        <p:tgtEl>
                                          <p:spTgt spid="22835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2835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2835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835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8355">
                                            <p:txEl>
                                              <p:pRg st="3" end="3"/>
                                            </p:txEl>
                                          </p:spTgt>
                                        </p:tgtEl>
                                        <p:attrNameLst>
                                          <p:attrName>style.visibility</p:attrName>
                                        </p:attrNameLst>
                                      </p:cBhvr>
                                      <p:to>
                                        <p:strVal val="visible"/>
                                      </p:to>
                                    </p:set>
                                    <p:anim calcmode="lin" valueType="num">
                                      <p:cBhvr>
                                        <p:cTn id="31" dur="1000" fill="hold"/>
                                        <p:tgtEl>
                                          <p:spTgt spid="22835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2835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2835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835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8355">
                                            <p:txEl>
                                              <p:pRg st="4" end="4"/>
                                            </p:txEl>
                                          </p:spTgt>
                                        </p:tgtEl>
                                        <p:attrNameLst>
                                          <p:attrName>style.visibility</p:attrName>
                                        </p:attrNameLst>
                                      </p:cBhvr>
                                      <p:to>
                                        <p:strVal val="visible"/>
                                      </p:to>
                                    </p:set>
                                    <p:anim calcmode="lin" valueType="num">
                                      <p:cBhvr>
                                        <p:cTn id="39" dur="1000" fill="hold"/>
                                        <p:tgtEl>
                                          <p:spTgt spid="22835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2835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2835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835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6146" name="Rectangle 2"/>
          <p:cNvSpPr>
            <a:spLocks noGrp="1" noChangeArrowheads="1"/>
          </p:cNvSpPr>
          <p:nvPr>
            <p:ph type="title"/>
          </p:nvPr>
        </p:nvSpPr>
        <p:spPr>
          <a:xfrm>
            <a:off x="1752600" y="0"/>
            <a:ext cx="8610600" cy="914400"/>
          </a:xfrm>
        </p:spPr>
        <p:txBody>
          <a:bodyPr/>
          <a:lstStyle/>
          <a:p>
            <a:r>
              <a:rPr lang="en-US" sz="3200" b="1" u="sng">
                <a:solidFill>
                  <a:srgbClr val="FF6600"/>
                </a:solidFill>
                <a:effectLst>
                  <a:outerShdw blurRad="38100" dist="38100" dir="2700000" algn="tl">
                    <a:srgbClr val="C0C0C0"/>
                  </a:outerShdw>
                </a:effectLst>
              </a:rPr>
              <a:t>HOW DID WE GET TO THE PAPACY?</a:t>
            </a:r>
            <a:br>
              <a:rPr lang="en-US" sz="3200" b="1" u="sng">
                <a:solidFill>
                  <a:srgbClr val="FF6600"/>
                </a:solidFill>
                <a:effectLst>
                  <a:outerShdw blurRad="38100" dist="38100" dir="2700000" algn="tl">
                    <a:srgbClr val="C0C0C0"/>
                  </a:outerShdw>
                </a:effectLst>
              </a:rPr>
            </a:br>
            <a:r>
              <a:rPr lang="en-US" sz="3200" b="1" i="1">
                <a:solidFill>
                  <a:srgbClr val="FF6600"/>
                </a:solidFill>
                <a:effectLst>
                  <a:outerShdw blurRad="38100" dist="38100" dir="2700000" algn="tl">
                    <a:srgbClr val="C0C0C0"/>
                  </a:outerShdw>
                </a:effectLst>
              </a:rPr>
              <a:t>Gregory The Great Wrote John The Faster:</a:t>
            </a:r>
          </a:p>
        </p:txBody>
      </p:sp>
      <p:sp>
        <p:nvSpPr>
          <p:cNvPr id="5126147" name="Rectangle 3"/>
          <p:cNvSpPr>
            <a:spLocks noGrp="1" noChangeArrowheads="1"/>
          </p:cNvSpPr>
          <p:nvPr>
            <p:ph type="body" idx="1"/>
          </p:nvPr>
        </p:nvSpPr>
        <p:spPr>
          <a:xfrm>
            <a:off x="2019300" y="1066800"/>
            <a:ext cx="8001000" cy="5791200"/>
          </a:xfrm>
        </p:spPr>
        <p:txBody>
          <a:bodyPr/>
          <a:lstStyle/>
          <a:p>
            <a:pPr>
              <a:buFontTx/>
              <a:buNone/>
            </a:pPr>
            <a:r>
              <a:rPr lang="en-US" sz="2800">
                <a:solidFill>
                  <a:schemeClr val="accent1"/>
                </a:solidFill>
              </a:rPr>
              <a:t>      “I pray you, therefore,  reflect that by your bold presumption the peace of the whole Church is troubled, and that you are at enmity with that grace which was given to all in common.  The more you grow in grace, the more humble you will be in your own eyes;  you will be the greater in proportion as you are further removed from </a:t>
            </a:r>
            <a:r>
              <a:rPr lang="en-US" sz="2800" b="1" i="1">
                <a:solidFill>
                  <a:schemeClr val="accent1"/>
                </a:solidFill>
              </a:rPr>
              <a:t>usurping</a:t>
            </a:r>
            <a:r>
              <a:rPr lang="en-US" sz="2800" i="1">
                <a:solidFill>
                  <a:schemeClr val="accent1"/>
                </a:solidFill>
              </a:rPr>
              <a:t> this</a:t>
            </a:r>
            <a:r>
              <a:rPr lang="en-US" sz="2800">
                <a:solidFill>
                  <a:schemeClr val="accent1"/>
                </a:solidFill>
              </a:rPr>
              <a:t> </a:t>
            </a:r>
            <a:r>
              <a:rPr lang="en-US" sz="2800" i="1">
                <a:solidFill>
                  <a:schemeClr val="accent1"/>
                </a:solidFill>
              </a:rPr>
              <a:t>extravagant and vainglorious title.</a:t>
            </a:r>
            <a:r>
              <a:rPr lang="en-US" sz="2800">
                <a:solidFill>
                  <a:schemeClr val="accent1"/>
                </a:solidFill>
              </a:rPr>
              <a:t>  You will be the richer as you seek less to despoil your brethren to your profit.  Therefore,  dearly beloved brother,  love humility with all your heart.  It is that which insures peace among the brethren,  and which preserves unity in the Holy Catholic Church.”</a:t>
            </a:r>
          </a:p>
        </p:txBody>
      </p:sp>
    </p:spTree>
    <p:extLst>
      <p:ext uri="{BB962C8B-B14F-4D97-AF65-F5344CB8AC3E}">
        <p14:creationId xmlns:p14="http://schemas.microsoft.com/office/powerpoint/2010/main" val="28072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6147">
                                            <p:txEl>
                                              <p:pRg st="0" end="0"/>
                                            </p:txEl>
                                          </p:spTgt>
                                        </p:tgtEl>
                                        <p:attrNameLst>
                                          <p:attrName>style.visibility</p:attrName>
                                        </p:attrNameLst>
                                      </p:cBhvr>
                                      <p:to>
                                        <p:strVal val="visible"/>
                                      </p:to>
                                    </p:set>
                                    <p:anim calcmode="lin" valueType="num">
                                      <p:cBhvr>
                                        <p:cTn id="7" dur="1000" fill="hold"/>
                                        <p:tgtEl>
                                          <p:spTgt spid="51261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614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61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61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14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1938" name="Picture 2" descr="I:\DEPTCOMM\Zamcomm\Jody\ChartsEPS\95copy.jpg"/>
          <p:cNvPicPr>
            <a:picLocks noChangeAspect="1" noChangeArrowheads="1"/>
          </p:cNvPicPr>
          <p:nvPr/>
        </p:nvPicPr>
        <p:blipFill>
          <a:blip r:embed="rId4" cstate="print"/>
          <a:srcRect/>
          <a:stretch>
            <a:fillRect/>
          </a:stretch>
        </p:blipFill>
        <p:spPr bwMode="auto">
          <a:xfrm>
            <a:off x="3249614" y="0"/>
            <a:ext cx="5692775" cy="6858000"/>
          </a:xfrm>
          <a:prstGeom prst="rect">
            <a:avLst/>
          </a:prstGeom>
          <a:noFill/>
        </p:spPr>
      </p:pic>
      <p:sp>
        <p:nvSpPr>
          <p:cNvPr id="5031939" name="Text Box 3"/>
          <p:cNvSpPr txBox="1">
            <a:spLocks noChangeArrowheads="1"/>
          </p:cNvSpPr>
          <p:nvPr/>
        </p:nvSpPr>
        <p:spPr bwMode="auto">
          <a:xfrm>
            <a:off x="1524000" y="6477001"/>
            <a:ext cx="9144000" cy="396875"/>
          </a:xfrm>
          <a:prstGeom prst="rect">
            <a:avLst/>
          </a:prstGeom>
          <a:solidFill>
            <a:srgbClr val="F8F8F8"/>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60033"/>
                </a:solidFill>
                <a:effectLst>
                  <a:outerShdw blurRad="38100" dist="38100" dir="2700000" algn="tl">
                    <a:srgbClr val="C0C0C0"/>
                  </a:outerShdw>
                </a:effectLst>
                <a:uLnTx/>
                <a:uFillTx/>
                <a:latin typeface="Calligrapher" pitchFamily="2" charset="0"/>
                <a:ea typeface="+mn-ea"/>
                <a:cs typeface="+mn-cs"/>
              </a:rPr>
              <a:t>Pope Gregory Pins “Pastoral Care” For Bishops Christianizing The Civic Ethos</a:t>
            </a:r>
          </a:p>
        </p:txBody>
      </p:sp>
    </p:spTree>
    <p:extLst>
      <p:ext uri="{BB962C8B-B14F-4D97-AF65-F5344CB8AC3E}">
        <p14:creationId xmlns:p14="http://schemas.microsoft.com/office/powerpoint/2010/main" val="8366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031939">
                                            <p:txEl>
                                              <p:pRg st="0" end="0"/>
                                            </p:txEl>
                                          </p:spTgt>
                                        </p:tgtEl>
                                        <p:attrNameLst>
                                          <p:attrName>style.visibility</p:attrName>
                                        </p:attrNameLst>
                                      </p:cBhvr>
                                      <p:to>
                                        <p:strVal val="visible"/>
                                      </p:to>
                                    </p:set>
                                    <p:animEffect transition="in" filter="wipe(up)">
                                      <p:cBhvr>
                                        <p:cTn id="7" dur="75"/>
                                        <p:tgtEl>
                                          <p:spTgt spid="503193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193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11179" y="838200"/>
          <a:ext cx="9777663" cy="5181600"/>
        </p:xfrm>
        <a:graphic>
          <a:graphicData uri="http://schemas.openxmlformats.org/presentationml/2006/ole">
            <mc:AlternateContent xmlns:mc="http://schemas.openxmlformats.org/markup-compatibility/2006">
              <mc:Choice xmlns:v="urn:schemas-microsoft-com:vml" Requires="v">
                <p:oleObj spid="_x0000_s1047"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1179" y="838200"/>
                        <a:ext cx="9777663" cy="5181600"/>
                      </a:xfrm>
                      <a:prstGeom prst="rect">
                        <a:avLst/>
                      </a:prstGeom>
                      <a:noFill/>
                      <a:ln>
                        <a:noFill/>
                      </a:ln>
                      <a:effectLst/>
                    </p:spPr>
                  </p:pic>
                </p:oleObj>
              </mc:Fallback>
            </mc:AlternateContent>
          </a:graphicData>
        </a:graphic>
      </p:graphicFrame>
      <p:sp>
        <p:nvSpPr>
          <p:cNvPr id="6" name="TextBox 5"/>
          <p:cNvSpPr txBox="1"/>
          <p:nvPr/>
        </p:nvSpPr>
        <p:spPr>
          <a:xfrm>
            <a:off x="2438401" y="1295401"/>
            <a:ext cx="7315199" cy="44012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“The Church Triumphant was quite different from the Church of the Martyrs.  The small groups of early Christians consisted generally of simple men who accepted the simple message of Christ in the face of terrible risks,  and they lived their faith,  striving to emulate the life of  the Master.  But after the Edict of Milan it became advantageous to join the victorious religion,  and easy conversion helped to increase the numbers of the ‘faithful’ geometrically.” </a:t>
            </a:r>
          </a:p>
        </p:txBody>
      </p:sp>
    </p:spTree>
    <p:extLst>
      <p:ext uri="{BB962C8B-B14F-4D97-AF65-F5344CB8AC3E}">
        <p14:creationId xmlns:p14="http://schemas.microsoft.com/office/powerpoint/2010/main" val="32268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plus(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6970294"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19200" y="838200"/>
          <a:ext cx="9769642" cy="5181600"/>
        </p:xfrm>
        <a:graphic>
          <a:graphicData uri="http://schemas.openxmlformats.org/presentationml/2006/ole">
            <mc:AlternateContent xmlns:mc="http://schemas.openxmlformats.org/markup-compatibility/2006">
              <mc:Choice xmlns:v="urn:schemas-microsoft-com:vml" Requires="v">
                <p:oleObj spid="_x0000_s2071"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838200"/>
                        <a:ext cx="9769642" cy="5181600"/>
                      </a:xfrm>
                      <a:prstGeom prst="rect">
                        <a:avLst/>
                      </a:prstGeom>
                      <a:noFill/>
                      <a:ln>
                        <a:noFill/>
                      </a:ln>
                      <a:effectLst/>
                    </p:spPr>
                  </p:pic>
                </p:oleObj>
              </mc:Fallback>
            </mc:AlternateContent>
          </a:graphicData>
        </a:graphic>
      </p:graphicFrame>
      <p:sp>
        <p:nvSpPr>
          <p:cNvPr id="6" name="TextBox 5"/>
          <p:cNvSpPr txBox="1"/>
          <p:nvPr/>
        </p:nvSpPr>
        <p:spPr>
          <a:xfrm>
            <a:off x="2646948" y="1323474"/>
            <a:ext cx="6878052" cy="452431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“It was difficult now to separate the saints from the self-seekers,  or the devotees from the </a:t>
            </a:r>
            <a:r>
              <a:rPr kumimoji="0" lang="en-US" sz="24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Laodiceans</a:t>
            </a:r>
            <a:r>
              <a:rPr kumimoji="0" lang="en-US" sz="24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To the great majority of these ‘converts in prosperity’ conversion meant no significant change in their old ways of life.  Old practices and superstitions were translated into the new religion.  The hosts of saints took the place of the pagan gods,  and many of the ancient deities suffered only a change of name.  The date of Christmas was set on the birthday of Mithras,  the most joyous celebration of the pagan world,  and several other Christian celebrations were created to replace popular pagan feasts and holidays.”</a:t>
            </a:r>
          </a:p>
        </p:txBody>
      </p:sp>
    </p:spTree>
    <p:extLst>
      <p:ext uri="{BB962C8B-B14F-4D97-AF65-F5344CB8AC3E}">
        <p14:creationId xmlns:p14="http://schemas.microsoft.com/office/powerpoint/2010/main" val="36450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plus(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5"/>
            <a:ext cx="6718433" cy="800312"/>
          </a:xfrm>
        </p:spPr>
        <p:txBody>
          <a:bodyPr>
            <a:noAutofit/>
          </a:bodyPr>
          <a:lstStyle/>
          <a:p>
            <a:r>
              <a:rPr lang="en-US" sz="5400" b="1" dirty="0">
                <a:solidFill>
                  <a:srgbClr val="008A3E"/>
                </a:solidFill>
                <a:effectLst>
                  <a:outerShdw blurRad="38100" dist="38100" dir="2700000" algn="tl">
                    <a:srgbClr val="000000">
                      <a:alpha val="43137"/>
                    </a:srgbClr>
                  </a:outerShdw>
                </a:effectLst>
              </a:rPr>
              <a:t>THE PATH TO POPE</a:t>
            </a:r>
          </a:p>
        </p:txBody>
      </p:sp>
      <p:sp>
        <p:nvSpPr>
          <p:cNvPr id="6" name="Content Placeholder 2">
            <a:extLst>
              <a:ext uri="{FF2B5EF4-FFF2-40B4-BE49-F238E27FC236}">
                <a16:creationId xmlns:a16="http://schemas.microsoft.com/office/drawing/2014/main" id="{9B5398D7-AA41-41B7-BBF0-6EAFEA035662}"/>
              </a:ext>
            </a:extLst>
          </p:cNvPr>
          <p:cNvSpPr>
            <a:spLocks noGrp="1"/>
          </p:cNvSpPr>
          <p:nvPr>
            <p:ph idx="1"/>
          </p:nvPr>
        </p:nvSpPr>
        <p:spPr>
          <a:xfrm>
            <a:off x="4530055" y="1879134"/>
            <a:ext cx="7105475" cy="4462943"/>
          </a:xfrm>
        </p:spPr>
        <p:txBody>
          <a:bodyPr>
            <a:normAutofit/>
          </a:bodyPr>
          <a:lstStyle/>
          <a:p>
            <a:r>
              <a:rPr lang="en-US" sz="4000" b="1" i="1" dirty="0">
                <a:solidFill>
                  <a:srgbClr val="C00000"/>
                </a:solidFill>
              </a:rPr>
              <a:t>Gnosticism Is The Spark</a:t>
            </a:r>
          </a:p>
          <a:p>
            <a:r>
              <a:rPr lang="en-US" sz="4000" b="1" i="1" dirty="0">
                <a:solidFill>
                  <a:srgbClr val="C00000"/>
                </a:solidFill>
              </a:rPr>
              <a:t>Monarchical Episcopacy</a:t>
            </a:r>
          </a:p>
          <a:p>
            <a:r>
              <a:rPr lang="en-US" sz="4000" b="1" i="1" dirty="0">
                <a:solidFill>
                  <a:srgbClr val="C00000"/>
                </a:solidFill>
              </a:rPr>
              <a:t>By Process of Elimination</a:t>
            </a:r>
          </a:p>
          <a:p>
            <a:r>
              <a:rPr lang="en-US" sz="4000" b="1" i="1" dirty="0">
                <a:solidFill>
                  <a:srgbClr val="C00000"/>
                </a:solidFill>
              </a:rPr>
              <a:t>Arius Versus Athanasius</a:t>
            </a:r>
          </a:p>
        </p:txBody>
      </p:sp>
    </p:spTree>
    <p:extLst>
      <p:ext uri="{BB962C8B-B14F-4D97-AF65-F5344CB8AC3E}">
        <p14:creationId xmlns:p14="http://schemas.microsoft.com/office/powerpoint/2010/main" val="1625523079"/>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Trinity Diagram"/>
          <p:cNvPicPr>
            <a:picLocks noChangeAspect="1" noChangeArrowheads="1"/>
          </p:cNvPicPr>
          <p:nvPr/>
        </p:nvPicPr>
        <p:blipFill>
          <a:blip r:embed="rId3" cstate="print">
            <a:lum bright="-6000" contrast="40000"/>
          </a:blip>
          <a:srcRect/>
          <a:stretch>
            <a:fillRect/>
          </a:stretch>
        </p:blipFill>
        <p:spPr bwMode="auto">
          <a:xfrm>
            <a:off x="3352800" y="762000"/>
            <a:ext cx="5564188" cy="5486400"/>
          </a:xfrm>
          <a:prstGeom prst="rect">
            <a:avLst/>
          </a:prstGeom>
          <a:noFill/>
          <a:ln w="9525">
            <a:noFill/>
            <a:miter lim="800000"/>
            <a:headEnd/>
            <a:tailEnd/>
          </a:ln>
        </p:spPr>
      </p:pic>
      <p:sp>
        <p:nvSpPr>
          <p:cNvPr id="465923"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Theoanthropic Debate Begins</a:t>
            </a:r>
          </a:p>
        </p:txBody>
      </p:sp>
      <p:sp>
        <p:nvSpPr>
          <p:cNvPr id="465924"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pic>
        <p:nvPicPr>
          <p:cNvPr id="465925" name="Picture 5" descr="C:\Documents and Settings\Owner\My Documents\Educational Illustrations\three smileys.bmp"/>
          <p:cNvPicPr>
            <a:picLocks noChangeAspect="1" noChangeArrowheads="1"/>
          </p:cNvPicPr>
          <p:nvPr/>
        </p:nvPicPr>
        <p:blipFill>
          <a:blip r:embed="rId4" cstate="print"/>
          <a:srcRect/>
          <a:stretch>
            <a:fillRect/>
          </a:stretch>
        </p:blipFill>
        <p:spPr bwMode="auto">
          <a:xfrm>
            <a:off x="4572000" y="2895601"/>
            <a:ext cx="3124200" cy="1063625"/>
          </a:xfrm>
          <a:prstGeom prst="rect">
            <a:avLst/>
          </a:prstGeom>
          <a:noFill/>
        </p:spPr>
      </p:pic>
    </p:spTree>
    <p:extLst>
      <p:ext uri="{BB962C8B-B14F-4D97-AF65-F5344CB8AC3E}">
        <p14:creationId xmlns:p14="http://schemas.microsoft.com/office/powerpoint/2010/main" val="20461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anim calcmode="lin" valueType="num">
                                      <p:cBhvr>
                                        <p:cTn id="7" dur="1000" fill="hold"/>
                                        <p:tgtEl>
                                          <p:spTgt spid="465924"/>
                                        </p:tgtEl>
                                        <p:attrNameLst>
                                          <p:attrName>ppt_w</p:attrName>
                                        </p:attrNameLst>
                                      </p:cBhvr>
                                      <p:tavLst>
                                        <p:tav tm="0">
                                          <p:val>
                                            <p:fltVal val="0"/>
                                          </p:val>
                                        </p:tav>
                                        <p:tav tm="100000">
                                          <p:val>
                                            <p:strVal val="#ppt_w"/>
                                          </p:val>
                                        </p:tav>
                                      </p:tavLst>
                                    </p:anim>
                                    <p:anim calcmode="lin" valueType="num">
                                      <p:cBhvr>
                                        <p:cTn id="8" dur="1000" fill="hold"/>
                                        <p:tgtEl>
                                          <p:spTgt spid="465924"/>
                                        </p:tgtEl>
                                        <p:attrNameLst>
                                          <p:attrName>ppt_h</p:attrName>
                                        </p:attrNameLst>
                                      </p:cBhvr>
                                      <p:tavLst>
                                        <p:tav tm="0">
                                          <p:val>
                                            <p:fltVal val="0"/>
                                          </p:val>
                                        </p:tav>
                                        <p:tav tm="100000">
                                          <p:val>
                                            <p:strVal val="#ppt_h"/>
                                          </p:val>
                                        </p:tav>
                                      </p:tavLst>
                                    </p:anim>
                                    <p:anim calcmode="lin" valueType="num">
                                      <p:cBhvr>
                                        <p:cTn id="9" dur="1000" fill="hold"/>
                                        <p:tgtEl>
                                          <p:spTgt spid="4659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59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465922"/>
                                        </p:tgtEl>
                                        <p:attrNameLst>
                                          <p:attrName>style.visibility</p:attrName>
                                        </p:attrNameLst>
                                      </p:cBhvr>
                                      <p:to>
                                        <p:strVal val="visible"/>
                                      </p:to>
                                    </p:set>
                                    <p:anim calcmode="lin" valueType="num">
                                      <p:cBhvr>
                                        <p:cTn id="15" dur="5000" fill="hold"/>
                                        <p:tgtEl>
                                          <p:spTgt spid="465922"/>
                                        </p:tgtEl>
                                        <p:attrNameLst>
                                          <p:attrName>ppt_w</p:attrName>
                                        </p:attrNameLst>
                                      </p:cBhvr>
                                      <p:tavLst>
                                        <p:tav tm="0" fmla="#ppt_w*sin(2.5*pi*$)">
                                          <p:val>
                                            <p:fltVal val="0"/>
                                          </p:val>
                                        </p:tav>
                                        <p:tav tm="100000">
                                          <p:val>
                                            <p:fltVal val="1"/>
                                          </p:val>
                                        </p:tav>
                                      </p:tavLst>
                                    </p:anim>
                                    <p:anim calcmode="lin" valueType="num">
                                      <p:cBhvr>
                                        <p:cTn id="16" dur="5000" fill="hold"/>
                                        <p:tgtEl>
                                          <p:spTgt spid="46592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65923"/>
                                        </p:tgtEl>
                                        <p:attrNameLst>
                                          <p:attrName>style.visibility</p:attrName>
                                        </p:attrNameLst>
                                      </p:cBhvr>
                                      <p:to>
                                        <p:strVal val="visible"/>
                                      </p:to>
                                    </p:set>
                                    <p:anim calcmode="lin" valueType="num">
                                      <p:cBhvr>
                                        <p:cTn id="21" dur="500" fill="hold"/>
                                        <p:tgtEl>
                                          <p:spTgt spid="465923"/>
                                        </p:tgtEl>
                                        <p:attrNameLst>
                                          <p:attrName>ppt_w</p:attrName>
                                        </p:attrNameLst>
                                      </p:cBhvr>
                                      <p:tavLst>
                                        <p:tav tm="0">
                                          <p:val>
                                            <p:fltVal val="0"/>
                                          </p:val>
                                        </p:tav>
                                        <p:tav tm="100000">
                                          <p:val>
                                            <p:strVal val="#ppt_w"/>
                                          </p:val>
                                        </p:tav>
                                      </p:tavLst>
                                    </p:anim>
                                    <p:anim calcmode="lin" valueType="num">
                                      <p:cBhvr>
                                        <p:cTn id="22" dur="500" fill="hold"/>
                                        <p:tgtEl>
                                          <p:spTgt spid="46592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65925"/>
                                        </p:tgtEl>
                                        <p:attrNameLst>
                                          <p:attrName>style.visibility</p:attrName>
                                        </p:attrNameLst>
                                      </p:cBhvr>
                                      <p:to>
                                        <p:strVal val="visible"/>
                                      </p:to>
                                    </p:set>
                                    <p:anim calcmode="lin" valueType="num">
                                      <p:cBhvr>
                                        <p:cTn id="27" dur="500" fill="hold"/>
                                        <p:tgtEl>
                                          <p:spTgt spid="465925"/>
                                        </p:tgtEl>
                                        <p:attrNameLst>
                                          <p:attrName>ppt_w</p:attrName>
                                        </p:attrNameLst>
                                      </p:cBhvr>
                                      <p:tavLst>
                                        <p:tav tm="0">
                                          <p:val>
                                            <p:strVal val="(6*min(max(#ppt_w*#ppt_h,.3),1)-7.4)/-.7*#ppt_w"/>
                                          </p:val>
                                        </p:tav>
                                        <p:tav tm="100000">
                                          <p:val>
                                            <p:strVal val="#ppt_w"/>
                                          </p:val>
                                        </p:tav>
                                      </p:tavLst>
                                    </p:anim>
                                    <p:anim calcmode="lin" valueType="num">
                                      <p:cBhvr>
                                        <p:cTn id="28" dur="500" fill="hold"/>
                                        <p:tgtEl>
                                          <p:spTgt spid="465925"/>
                                        </p:tgtEl>
                                        <p:attrNameLst>
                                          <p:attrName>ppt_h</p:attrName>
                                        </p:attrNameLst>
                                      </p:cBhvr>
                                      <p:tavLst>
                                        <p:tav tm="0">
                                          <p:val>
                                            <p:strVal val="(6*min(max(#ppt_w*#ppt_h,.3),1)-7.4)/-.7*#ppt_h"/>
                                          </p:val>
                                        </p:tav>
                                        <p:tav tm="100000">
                                          <p:val>
                                            <p:strVal val="#ppt_h"/>
                                          </p:val>
                                        </p:tav>
                                      </p:tavLst>
                                    </p:anim>
                                    <p:anim calcmode="lin" valueType="num">
                                      <p:cBhvr>
                                        <p:cTn id="29" dur="500" fill="hold"/>
                                        <p:tgtEl>
                                          <p:spTgt spid="465925"/>
                                        </p:tgtEl>
                                        <p:attrNameLst>
                                          <p:attrName>ppt_x</p:attrName>
                                        </p:attrNameLst>
                                      </p:cBhvr>
                                      <p:tavLst>
                                        <p:tav tm="0">
                                          <p:val>
                                            <p:fltVal val="0.5"/>
                                          </p:val>
                                        </p:tav>
                                        <p:tav tm="100000">
                                          <p:val>
                                            <p:strVal val="#ppt_x"/>
                                          </p:val>
                                        </p:tav>
                                      </p:tavLst>
                                    </p:anim>
                                    <p:anim calcmode="lin" valueType="num">
                                      <p:cBhvr>
                                        <p:cTn id="30" dur="500" fill="hold"/>
                                        <p:tgtEl>
                                          <p:spTgt spid="46592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animBg="1"/>
      <p:bldP spid="4659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57400" y="838200"/>
            <a:ext cx="8077200" cy="507831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Pivotal to these ancient Jesus Wars were the four great questions that, to different degrees,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have shaped all subsequent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 debates within Christianity.</a:t>
            </a:r>
          </a:p>
        </p:txBody>
      </p:sp>
    </p:spTree>
    <p:extLst>
      <p:ext uri="{BB962C8B-B14F-4D97-AF65-F5344CB8AC3E}">
        <p14:creationId xmlns:p14="http://schemas.microsoft.com/office/powerpoint/2010/main" val="6281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US" sz="4800" b="1" dirty="0" err="1">
                <a:solidFill>
                  <a:srgbClr val="C00000"/>
                </a:solidFill>
                <a:effectLst>
                  <a:outerShdw blurRad="38100" dist="38100" dir="2700000" algn="tl">
                    <a:srgbClr val="000000">
                      <a:alpha val="43137"/>
                    </a:srgbClr>
                  </a:outerShdw>
                </a:effectLst>
              </a:rPr>
              <a:t>Relgious</a:t>
            </a:r>
            <a:r>
              <a:rPr lang="en-US" sz="4800" b="1" dirty="0">
                <a:solidFill>
                  <a:srgbClr val="C00000"/>
                </a:solidFill>
                <a:effectLst>
                  <a:outerShdw blurRad="38100" dist="38100" dir="2700000" algn="tl">
                    <a:srgbClr val="000000">
                      <a:alpha val="43137"/>
                    </a:srgbClr>
                  </a:outerShdw>
                </a:effectLst>
              </a:rPr>
              <a:t> History of the Christian Era Ppt. Series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830491473"/>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72239" y="2187019"/>
            <a:ext cx="8738648" cy="227754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Foremost is the deceptively simple question posed by Jesus himself:  </a:t>
            </a:r>
            <a:r>
              <a:rPr kumimoji="0" lang="en-US" sz="5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Who do you say that I am?</a:t>
            </a:r>
          </a:p>
        </p:txBody>
      </p:sp>
    </p:spTree>
    <p:extLst>
      <p:ext uri="{BB962C8B-B14F-4D97-AF65-F5344CB8AC3E}">
        <p14:creationId xmlns:p14="http://schemas.microsoft.com/office/powerpoint/2010/main" val="84811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19373" y="1857080"/>
            <a:ext cx="8620026" cy="35394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And building on this are the 3 follow-ups:  </a:t>
            </a:r>
            <a:r>
              <a:rPr kumimoji="0" lang="en-US" sz="80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What is the church?</a:t>
            </a:r>
          </a:p>
        </p:txBody>
      </p:sp>
    </p:spTree>
    <p:extLst>
      <p:ext uri="{BB962C8B-B14F-4D97-AF65-F5344CB8AC3E}">
        <p14:creationId xmlns:p14="http://schemas.microsoft.com/office/powerpoint/2010/main" val="6884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95167" y="1536569"/>
            <a:ext cx="9605913" cy="397031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And building on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 are the follow-ups: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By what authority do you do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And, what must I do to be saved?</a:t>
            </a:r>
          </a:p>
        </p:txBody>
      </p:sp>
    </p:spTree>
    <p:extLst>
      <p:ext uri="{BB962C8B-B14F-4D97-AF65-F5344CB8AC3E}">
        <p14:creationId xmlns:p14="http://schemas.microsoft.com/office/powerpoint/2010/main" val="2539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434" name="Picture 2" descr="I:\DEPTCOMM\Zamcomm\Jody\ChartsEPS\61 copy.jpg"/>
          <p:cNvPicPr>
            <a:picLocks noChangeAspect="1" noChangeArrowheads="1"/>
          </p:cNvPicPr>
          <p:nvPr/>
        </p:nvPicPr>
        <p:blipFill>
          <a:blip r:embed="rId3" cstate="print"/>
          <a:srcRect/>
          <a:stretch>
            <a:fillRect/>
          </a:stretch>
        </p:blipFill>
        <p:spPr bwMode="auto">
          <a:xfrm>
            <a:off x="3038475" y="0"/>
            <a:ext cx="6115050" cy="6858000"/>
          </a:xfrm>
          <a:prstGeom prst="rect">
            <a:avLst/>
          </a:prstGeom>
          <a:noFill/>
        </p:spPr>
      </p:pic>
    </p:spTree>
    <p:extLst>
      <p:ext uri="{BB962C8B-B14F-4D97-AF65-F5344CB8AC3E}">
        <p14:creationId xmlns:p14="http://schemas.microsoft.com/office/powerpoint/2010/main" val="4036581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Battle Over An </a:t>
            </a:r>
            <a:r>
              <a:rPr lang="en-US" b="1"/>
              <a:t>“i”</a:t>
            </a:r>
            <a:r>
              <a:rPr lang="en-US"/>
              <a:t>:  </a:t>
            </a:r>
            <a:br>
              <a:rPr lang="en-US"/>
            </a:br>
            <a:r>
              <a:rPr lang="en-US">
                <a:latin typeface="Tempus Sans ITC" pitchFamily="82" charset="0"/>
              </a:rPr>
              <a:t>Homoousios</a:t>
            </a:r>
            <a:r>
              <a:rPr lang="en-US"/>
              <a:t> or </a:t>
            </a:r>
            <a:r>
              <a:rPr lang="en-US">
                <a:latin typeface="Tempus Sans ITC" pitchFamily="82" charset="0"/>
              </a:rPr>
              <a:t>Homoiousios</a:t>
            </a:r>
            <a:r>
              <a:rPr lang="en-US"/>
              <a:t>?</a:t>
            </a:r>
          </a:p>
        </p:txBody>
      </p:sp>
      <p:sp>
        <p:nvSpPr>
          <p:cNvPr id="49155" name="Rectangle 3"/>
          <p:cNvSpPr>
            <a:spLocks noGrp="1" noChangeArrowheads="1"/>
          </p:cNvSpPr>
          <p:nvPr>
            <p:ph sz="half" idx="1"/>
          </p:nvPr>
        </p:nvSpPr>
        <p:spPr>
          <a:ln>
            <a:solidFill>
              <a:schemeClr val="bg2"/>
            </a:solidFill>
          </a:ln>
        </p:spPr>
        <p:txBody>
          <a:bodyPr/>
          <a:lstStyle/>
          <a:p>
            <a:pPr>
              <a:buFontTx/>
              <a:buNone/>
            </a:pPr>
            <a:r>
              <a:rPr lang="en-US" sz="2800"/>
              <a:t>    Father God &amp; God’s Son “Identical or Similar”?  Gregory of Nyssa said of  Constantinople in 378: “In this city if you ask anyone for change,  he will discuss with you whether the Son is begotten  …   </a:t>
            </a:r>
          </a:p>
        </p:txBody>
      </p:sp>
      <p:sp>
        <p:nvSpPr>
          <p:cNvPr id="49156" name="Rectangle 4"/>
          <p:cNvSpPr>
            <a:spLocks noGrp="1" noChangeArrowheads="1"/>
          </p:cNvSpPr>
          <p:nvPr>
            <p:ph type="body" sz="half" idx="2"/>
          </p:nvPr>
        </p:nvSpPr>
        <p:spPr/>
        <p:txBody>
          <a:bodyPr/>
          <a:lstStyle/>
          <a:p>
            <a:pPr>
              <a:lnSpc>
                <a:spcPct val="90000"/>
              </a:lnSpc>
            </a:pPr>
            <a:r>
              <a:rPr lang="en-US" sz="2400"/>
              <a:t>AriansWatchword:                </a:t>
            </a:r>
            <a:r>
              <a:rPr lang="en-US" sz="2400" b="1"/>
              <a:t>“dissimilar”</a:t>
            </a:r>
            <a:r>
              <a:rPr lang="en-US" sz="2400"/>
              <a:t> (anomoios)</a:t>
            </a:r>
          </a:p>
          <a:p>
            <a:pPr>
              <a:lnSpc>
                <a:spcPct val="90000"/>
              </a:lnSpc>
            </a:pPr>
            <a:r>
              <a:rPr lang="en-US" sz="2400"/>
              <a:t>Semi-Arians Watchword:      </a:t>
            </a:r>
            <a:r>
              <a:rPr lang="en-US" sz="2400" b="1"/>
              <a:t>“similar”</a:t>
            </a:r>
            <a:r>
              <a:rPr lang="en-US" sz="2400"/>
              <a:t> (homoios)</a:t>
            </a:r>
          </a:p>
          <a:p>
            <a:pPr>
              <a:lnSpc>
                <a:spcPct val="90000"/>
              </a:lnSpc>
            </a:pPr>
            <a:r>
              <a:rPr lang="en-US" sz="2400"/>
              <a:t>Nicaeans Watchword:           </a:t>
            </a:r>
            <a:r>
              <a:rPr lang="en-US" sz="2400" b="1">
                <a:solidFill>
                  <a:srgbClr val="CC00CC"/>
                </a:solidFill>
              </a:rPr>
              <a:t>“of identical substance”</a:t>
            </a:r>
            <a:r>
              <a:rPr lang="en-US" sz="2400"/>
              <a:t>            (homoousios)</a:t>
            </a:r>
          </a:p>
          <a:p>
            <a:pPr>
              <a:lnSpc>
                <a:spcPct val="90000"/>
              </a:lnSpc>
            </a:pPr>
            <a:r>
              <a:rPr lang="en-US" sz="2400"/>
              <a:t>Cappadocians Watchword:   </a:t>
            </a:r>
            <a:r>
              <a:rPr lang="en-US" sz="2400" b="1"/>
              <a:t>“of like substance”</a:t>
            </a:r>
            <a:r>
              <a:rPr lang="en-US" sz="2400"/>
              <a:t> (homoiousios)</a:t>
            </a:r>
          </a:p>
          <a:p>
            <a:pPr>
              <a:lnSpc>
                <a:spcPct val="90000"/>
              </a:lnSpc>
            </a:pPr>
            <a:endParaRPr lang="en-US" sz="2400"/>
          </a:p>
        </p:txBody>
      </p:sp>
      <p:sp>
        <p:nvSpPr>
          <p:cNvPr id="49157" name="Comment 5"/>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Begins Innocent Enough But Ends Questioning Bible’s Inclusion Of Birth Narrative</a:t>
            </a:r>
          </a:p>
        </p:txBody>
      </p:sp>
    </p:spTree>
    <p:extLst>
      <p:ext uri="{BB962C8B-B14F-4D97-AF65-F5344CB8AC3E}">
        <p14:creationId xmlns:p14="http://schemas.microsoft.com/office/powerpoint/2010/main" val="3431036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2" descr="I:\DEPTCOMM\Zamcomm\Jody\ChartsEPS\62 copy.jpg"/>
          <p:cNvPicPr>
            <a:picLocks noChangeAspect="1" noChangeArrowheads="1"/>
          </p:cNvPicPr>
          <p:nvPr/>
        </p:nvPicPr>
        <p:blipFill>
          <a:blip r:embed="rId3" cstate="print"/>
          <a:srcRect/>
          <a:stretch>
            <a:fillRect/>
          </a:stretch>
        </p:blipFill>
        <p:spPr bwMode="auto">
          <a:xfrm>
            <a:off x="2690814" y="0"/>
            <a:ext cx="6808787" cy="6858000"/>
          </a:xfrm>
          <a:prstGeom prst="rect">
            <a:avLst/>
          </a:prstGeom>
          <a:noFill/>
        </p:spPr>
      </p:pic>
    </p:spTree>
    <p:extLst>
      <p:ext uri="{BB962C8B-B14F-4D97-AF65-F5344CB8AC3E}">
        <p14:creationId xmlns:p14="http://schemas.microsoft.com/office/powerpoint/2010/main" val="3540798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4642" name="Rectangle 2"/>
          <p:cNvSpPr>
            <a:spLocks noGrp="1" noChangeArrowheads="1"/>
          </p:cNvSpPr>
          <p:nvPr>
            <p:ph type="title"/>
          </p:nvPr>
        </p:nvSpPr>
        <p:spPr>
          <a:xfrm>
            <a:off x="2895600" y="0"/>
            <a:ext cx="6248400" cy="1600200"/>
          </a:xfrm>
          <a:solidFill>
            <a:srgbClr val="FFFFFF"/>
          </a:solidFill>
        </p:spPr>
        <p:txBody>
          <a:bodyPr/>
          <a:lstStyle/>
          <a:p>
            <a:r>
              <a:rPr lang="en-US" sz="3600">
                <a:effectLst>
                  <a:outerShdw blurRad="38100" dist="38100" dir="2700000" algn="tl">
                    <a:srgbClr val="C0C0C0"/>
                  </a:outerShdw>
                </a:effectLst>
              </a:rPr>
              <a:t>“Philip opened his mouth,  and beginning at this Scripture, preached Jesus to him.”</a:t>
            </a:r>
            <a:endParaRPr lang="en-US"/>
          </a:p>
        </p:txBody>
      </p:sp>
    </p:spTree>
    <p:extLst>
      <p:ext uri="{BB962C8B-B14F-4D97-AF65-F5344CB8AC3E}">
        <p14:creationId xmlns:p14="http://schemas.microsoft.com/office/powerpoint/2010/main" val="1008110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2544642"/>
                                        </p:tgtEl>
                                        <p:attrNameLst>
                                          <p:attrName>style.visibility</p:attrName>
                                        </p:attrNameLst>
                                      </p:cBhvr>
                                      <p:to>
                                        <p:strVal val="visible"/>
                                      </p:to>
                                    </p:set>
                                    <p:anim calcmode="lin" valueType="num">
                                      <p:cBhvr>
                                        <p:cTn id="7" dur="75" fill="hold"/>
                                        <p:tgtEl>
                                          <p:spTgt spid="2544642"/>
                                        </p:tgtEl>
                                        <p:attrNameLst>
                                          <p:attrName>ppt_w</p:attrName>
                                        </p:attrNameLst>
                                      </p:cBhvr>
                                      <p:tavLst>
                                        <p:tav tm="0">
                                          <p:val>
                                            <p:fltVal val="0"/>
                                          </p:val>
                                        </p:tav>
                                        <p:tav tm="100000">
                                          <p:val>
                                            <p:strVal val="#ppt_w"/>
                                          </p:val>
                                        </p:tav>
                                      </p:tavLst>
                                    </p:anim>
                                    <p:anim calcmode="lin" valueType="num">
                                      <p:cBhvr>
                                        <p:cTn id="8" dur="75" fill="hold"/>
                                        <p:tgtEl>
                                          <p:spTgt spid="2544642"/>
                                        </p:tgtEl>
                                        <p:attrNameLst>
                                          <p:attrName>ppt_h</p:attrName>
                                        </p:attrNameLst>
                                      </p:cBhvr>
                                      <p:tavLst>
                                        <p:tav tm="0">
                                          <p:val>
                                            <p:fltVal val="0"/>
                                          </p:val>
                                        </p:tav>
                                        <p:tav tm="100000">
                                          <p:val>
                                            <p:strVal val="#ppt_h"/>
                                          </p:val>
                                        </p:tav>
                                      </p:tavLst>
                                    </p:anim>
                                    <p:anim calcmode="lin" valueType="num">
                                      <p:cBhvr>
                                        <p:cTn id="9" dur="75" fill="hold"/>
                                        <p:tgtEl>
                                          <p:spTgt spid="2544642"/>
                                        </p:tgtEl>
                                        <p:attrNameLst>
                                          <p:attrName>ppt_x</p:attrName>
                                        </p:attrNameLst>
                                      </p:cBhvr>
                                      <p:tavLst>
                                        <p:tav tm="0">
                                          <p:val>
                                            <p:fltVal val="0.5"/>
                                          </p:val>
                                        </p:tav>
                                        <p:tav tm="100000">
                                          <p:val>
                                            <p:strVal val="#ppt_x"/>
                                          </p:val>
                                        </p:tav>
                                      </p:tavLst>
                                    </p:anim>
                                    <p:anim calcmode="lin" valueType="num">
                                      <p:cBhvr>
                                        <p:cTn id="10" dur="75" fill="hold"/>
                                        <p:tgtEl>
                                          <p:spTgt spid="254464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4642"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6690" name="Rectangle 2"/>
          <p:cNvSpPr>
            <a:spLocks noGrp="1" noChangeArrowheads="1"/>
          </p:cNvSpPr>
          <p:nvPr>
            <p:ph type="title"/>
          </p:nvPr>
        </p:nvSpPr>
        <p:spPr>
          <a:xfrm>
            <a:off x="3429000" y="0"/>
            <a:ext cx="5181600" cy="1600200"/>
          </a:xfrm>
          <a:solidFill>
            <a:srgbClr val="000000"/>
          </a:solidFill>
        </p:spPr>
        <p:txBody>
          <a:bodyPr/>
          <a:lstStyle/>
          <a:p>
            <a:r>
              <a:rPr lang="en-US" sz="2800" b="1" dirty="0">
                <a:solidFill>
                  <a:srgbClr val="FFFFFF"/>
                </a:solidFill>
                <a:effectLst>
                  <a:outerShdw blurRad="38100" dist="38100" dir="2700000" algn="tl">
                    <a:srgbClr val="808080"/>
                  </a:outerShdw>
                </a:effectLst>
              </a:rPr>
              <a:t>THIS MESSAGE WAS OVER      TIME MISUNDERSTOOD &amp;   CONVEYED INCORRECT                 IN COPTIC CHURCHES!</a:t>
            </a:r>
            <a:endParaRPr lang="en-US" sz="2800" b="1" dirty="0">
              <a:solidFill>
                <a:srgbClr val="FFFFFF"/>
              </a:solidFill>
            </a:endParaRPr>
          </a:p>
        </p:txBody>
      </p:sp>
      <p:sp>
        <p:nvSpPr>
          <p:cNvPr id="2546691" name="Comment 3"/>
          <p:cNvSpPr>
            <a:spLocks noChangeArrowheads="1"/>
          </p:cNvSpPr>
          <p:nvPr/>
        </p:nvSpPr>
        <p:spPr bwMode="auto">
          <a:xfrm>
            <a:off x="1539876" y="-1600200"/>
            <a:ext cx="47085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Gnostic Gospels Became Labeled “Coptic”</a:t>
            </a: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Three Great Monotheistic Religions Abraham’s Legacy! </a:t>
            </a:r>
          </a:p>
        </p:txBody>
      </p:sp>
    </p:spTree>
    <p:extLst>
      <p:ext uri="{BB962C8B-B14F-4D97-AF65-F5344CB8AC3E}">
        <p14:creationId xmlns:p14="http://schemas.microsoft.com/office/powerpoint/2010/main" val="2249129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2546690"/>
                                        </p:tgtEl>
                                        <p:attrNameLst>
                                          <p:attrName>style.visibility</p:attrName>
                                        </p:attrNameLst>
                                      </p:cBhvr>
                                      <p:to>
                                        <p:strVal val="visible"/>
                                      </p:to>
                                    </p:set>
                                    <p:anim calcmode="lin" valueType="num">
                                      <p:cBhvr>
                                        <p:cTn id="7" dur="75" fill="hold"/>
                                        <p:tgtEl>
                                          <p:spTgt spid="2546690"/>
                                        </p:tgtEl>
                                        <p:attrNameLst>
                                          <p:attrName>ppt_w</p:attrName>
                                        </p:attrNameLst>
                                      </p:cBhvr>
                                      <p:tavLst>
                                        <p:tav tm="0">
                                          <p:val>
                                            <p:fltVal val="0"/>
                                          </p:val>
                                        </p:tav>
                                        <p:tav tm="100000">
                                          <p:val>
                                            <p:strVal val="#ppt_w"/>
                                          </p:val>
                                        </p:tav>
                                      </p:tavLst>
                                    </p:anim>
                                    <p:anim calcmode="lin" valueType="num">
                                      <p:cBhvr>
                                        <p:cTn id="8" dur="75" fill="hold"/>
                                        <p:tgtEl>
                                          <p:spTgt spid="2546690"/>
                                        </p:tgtEl>
                                        <p:attrNameLst>
                                          <p:attrName>ppt_h</p:attrName>
                                        </p:attrNameLst>
                                      </p:cBhvr>
                                      <p:tavLst>
                                        <p:tav tm="0">
                                          <p:val>
                                            <p:fltVal val="0"/>
                                          </p:val>
                                        </p:tav>
                                        <p:tav tm="100000">
                                          <p:val>
                                            <p:strVal val="#ppt_h"/>
                                          </p:val>
                                        </p:tav>
                                      </p:tavLst>
                                    </p:anim>
                                    <p:anim calcmode="lin" valueType="num">
                                      <p:cBhvr>
                                        <p:cTn id="9" dur="75" fill="hold"/>
                                        <p:tgtEl>
                                          <p:spTgt spid="2546690"/>
                                        </p:tgtEl>
                                        <p:attrNameLst>
                                          <p:attrName>ppt_x</p:attrName>
                                        </p:attrNameLst>
                                      </p:cBhvr>
                                      <p:tavLst>
                                        <p:tav tm="0">
                                          <p:val>
                                            <p:fltVal val="0.5"/>
                                          </p:val>
                                        </p:tav>
                                        <p:tav tm="100000">
                                          <p:val>
                                            <p:strVal val="#ppt_x"/>
                                          </p:val>
                                        </p:tav>
                                      </p:tavLst>
                                    </p:anim>
                                    <p:anim calcmode="lin" valueType="num">
                                      <p:cBhvr>
                                        <p:cTn id="10" dur="75" fill="hold"/>
                                        <p:tgtEl>
                                          <p:spTgt spid="254669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6690"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74146" name="Rectangle 2"/>
          <p:cNvSpPr>
            <a:spLocks noGrp="1" noChangeArrowheads="1"/>
          </p:cNvSpPr>
          <p:nvPr>
            <p:ph type="title"/>
          </p:nvPr>
        </p:nvSpPr>
        <p:spPr>
          <a:xfrm>
            <a:off x="2057400" y="457200"/>
            <a:ext cx="8077200" cy="914400"/>
          </a:xfrm>
          <a:solidFill>
            <a:srgbClr val="EAEAEA"/>
          </a:solidFill>
        </p:spPr>
        <p:txBody>
          <a:bodyPr/>
          <a:lstStyle/>
          <a:p>
            <a:r>
              <a:rPr lang="en-US" b="1">
                <a:effectLst>
                  <a:outerShdw blurRad="38100" dist="38100" dir="2700000" algn="tl">
                    <a:srgbClr val="FFFFFF"/>
                  </a:outerShdw>
                </a:effectLst>
              </a:rPr>
              <a:t>ARIUS VERSUS ATHANASIUS</a:t>
            </a:r>
          </a:p>
        </p:txBody>
      </p:sp>
      <p:sp>
        <p:nvSpPr>
          <p:cNvPr id="3974147" name="Rectangle 3" descr="C:\Documents and Settings\Owner\My Documents\Educational Illustrations\arius_mitre.jpg"/>
          <p:cNvSpPr>
            <a:spLocks noGrp="1" noChangeArrowheads="1"/>
          </p:cNvSpPr>
          <p:nvPr>
            <p:ph type="body" sz="half" idx="1"/>
          </p:nvPr>
        </p:nvSpPr>
        <p:spPr>
          <a:xfrm>
            <a:off x="2057400" y="1676400"/>
            <a:ext cx="3886200" cy="4724400"/>
          </a:xfrm>
          <a:blipFill dpi="0" rotWithShape="0">
            <a:blip r:embed="rId4" cstate="print"/>
            <a:srcRect/>
            <a:stretch>
              <a:fillRect/>
            </a:stretch>
          </a:blipFill>
        </p:spPr>
        <p:txBody>
          <a:bodyPr/>
          <a:lstStyle/>
          <a:p>
            <a:endParaRPr lang="en-US" sz="2800"/>
          </a:p>
        </p:txBody>
      </p:sp>
      <p:pic>
        <p:nvPicPr>
          <p:cNvPr id="3974149" name="Picture 5" descr="C:\Documents and Settings\Owner\My Documents\Educational Illustrations\0502.jpg"/>
          <p:cNvPicPr>
            <a:picLocks noChangeAspect="1" noChangeArrowheads="1"/>
          </p:cNvPicPr>
          <p:nvPr/>
        </p:nvPicPr>
        <p:blipFill>
          <a:blip r:embed="rId5" cstate="print"/>
          <a:srcRect/>
          <a:stretch>
            <a:fillRect/>
          </a:stretch>
        </p:blipFill>
        <p:spPr bwMode="auto">
          <a:xfrm>
            <a:off x="6248400" y="1676400"/>
            <a:ext cx="3886200" cy="4724400"/>
          </a:xfrm>
          <a:prstGeom prst="rect">
            <a:avLst/>
          </a:prstGeom>
          <a:noFill/>
        </p:spPr>
      </p:pic>
    </p:spTree>
    <p:extLst>
      <p:ext uri="{BB962C8B-B14F-4D97-AF65-F5344CB8AC3E}">
        <p14:creationId xmlns:p14="http://schemas.microsoft.com/office/powerpoint/2010/main" val="36985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4146">
                                            <p:txEl>
                                              <p:pRg st="0" end="0"/>
                                            </p:txEl>
                                          </p:spTgt>
                                        </p:tgtEl>
                                        <p:attrNameLst>
                                          <p:attrName>style.visibility</p:attrName>
                                        </p:attrNameLst>
                                      </p:cBhvr>
                                      <p:to>
                                        <p:strVal val="visible"/>
                                      </p:to>
                                    </p:set>
                                    <p:anim calcmode="lin" valueType="num">
                                      <p:cBhvr additive="base">
                                        <p:cTn id="7" dur="300" fill="hold"/>
                                        <p:tgtEl>
                                          <p:spTgt spid="39741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414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4146"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2098" name="Rectangle 2"/>
          <p:cNvSpPr>
            <a:spLocks noGrp="1" noChangeArrowheads="1"/>
          </p:cNvSpPr>
          <p:nvPr>
            <p:ph type="title"/>
          </p:nvPr>
        </p:nvSpPr>
        <p:spPr>
          <a:xfrm>
            <a:off x="807397" y="838200"/>
            <a:ext cx="10603148" cy="457200"/>
          </a:xfrm>
        </p:spPr>
        <p:txBody>
          <a:bodyPr/>
          <a:lstStyle/>
          <a:p>
            <a:r>
              <a:rPr lang="en-US" sz="3200" u="sng" dirty="0">
                <a:solidFill>
                  <a:schemeClr val="accent1"/>
                </a:solidFill>
                <a:effectLst>
                  <a:outerShdw blurRad="38100" dist="38100" dir="2700000" algn="tl">
                    <a:srgbClr val="C0C0C0"/>
                  </a:outerShdw>
                </a:effectLst>
                <a:latin typeface="Calligrapher" pitchFamily="2" charset="0"/>
              </a:rPr>
              <a:t>Touchstone  Magazine:  A Journal Of Mere Christianity</a:t>
            </a:r>
            <a:br>
              <a:rPr lang="en-US" sz="2800" u="sng" dirty="0">
                <a:solidFill>
                  <a:schemeClr val="accent1"/>
                </a:solidFill>
                <a:effectLst>
                  <a:outerShdw blurRad="38100" dist="38100" dir="2700000" algn="tl">
                    <a:srgbClr val="C0C0C0"/>
                  </a:outerShdw>
                </a:effectLst>
                <a:latin typeface="Calligrapher" pitchFamily="2" charset="0"/>
              </a:rPr>
            </a:br>
            <a:r>
              <a:rPr lang="en-US" sz="2800" i="1" u="sng" dirty="0">
                <a:solidFill>
                  <a:schemeClr val="accent1"/>
                </a:solidFill>
                <a:effectLst>
                  <a:outerShdw blurRad="38100" dist="38100" dir="2700000" algn="tl">
                    <a:srgbClr val="C0C0C0"/>
                  </a:outerShdw>
                </a:effectLst>
                <a:latin typeface="Calligrapher" pitchFamily="2" charset="0"/>
              </a:rPr>
              <a:t>Athanasius Contra </a:t>
            </a:r>
            <a:r>
              <a:rPr lang="en-US" sz="2800" i="1" u="sng" dirty="0" err="1">
                <a:solidFill>
                  <a:schemeClr val="accent1"/>
                </a:solidFill>
                <a:effectLst>
                  <a:outerShdw blurRad="38100" dist="38100" dir="2700000" algn="tl">
                    <a:srgbClr val="C0C0C0"/>
                  </a:outerShdw>
                </a:effectLst>
                <a:latin typeface="Calligrapher" pitchFamily="2" charset="0"/>
              </a:rPr>
              <a:t>Mundum</a:t>
            </a:r>
            <a:r>
              <a:rPr lang="en-US" sz="2800" u="sng" dirty="0">
                <a:solidFill>
                  <a:schemeClr val="accent1"/>
                </a:solidFill>
                <a:effectLst>
                  <a:outerShdw blurRad="38100" dist="38100" dir="2700000" algn="tl">
                    <a:srgbClr val="C0C0C0"/>
                  </a:outerShdw>
                </a:effectLst>
                <a:latin typeface="Calligrapher" pitchFamily="2" charset="0"/>
              </a:rPr>
              <a:t>  Or  “Athanasius Against The World”  </a:t>
            </a:r>
          </a:p>
        </p:txBody>
      </p:sp>
      <p:sp>
        <p:nvSpPr>
          <p:cNvPr id="3972099" name="Rectangle 3"/>
          <p:cNvSpPr>
            <a:spLocks noGrp="1" noChangeArrowheads="1"/>
          </p:cNvSpPr>
          <p:nvPr>
            <p:ph type="body" idx="1"/>
          </p:nvPr>
        </p:nvSpPr>
        <p:spPr>
          <a:xfrm>
            <a:off x="2209800" y="1676400"/>
            <a:ext cx="7696200" cy="4648200"/>
          </a:xfrm>
        </p:spPr>
        <p:txBody>
          <a:bodyPr/>
          <a:lstStyle/>
          <a:p>
            <a:pPr>
              <a:buFontTx/>
              <a:buBlip>
                <a:blip r:embed="rId4"/>
              </a:buBlip>
            </a:pPr>
            <a:r>
              <a:rPr lang="en-US" sz="2000" b="1">
                <a:solidFill>
                  <a:srgbClr val="FFFF99"/>
                </a:solidFill>
                <a:effectLst>
                  <a:outerShdw blurRad="38100" dist="38100" dir="2700000" algn="tl">
                    <a:srgbClr val="C0C0C0"/>
                  </a:outerShdw>
                </a:effectLst>
              </a:rPr>
              <a:t>“For most of his almost 50 years as bishop of Alexandria,  he  truly was arrayed against the full breadth of the Roman Empire,  defiantly defending the Nicene doctrine of the Trinity against pagans and Arian heretics.  Arius,  an often admirable church leader,  denied that Christ was eternally co-existent with the Father.  For him,  Christ was a creature,  not the Creator.  As   the Arian slogan went,  ‘There was a time when he was not.’       Athanasius,  a young priest and protégé of the orthodox Bishop Alexander of Alexandria,  stubbornly resisted Arius’ theological innovations. Of course,  Athanasius,  who would soon succeed his mentor to the bishopric,  prevailed at the Nicaea Council in 325.    It was a crushing victory,  the bishops closing their creed with the declaration that ‘those who say,  there was when he was not,  and,  before being born was not - the Catholic Church anathematizes.’”     </a:t>
            </a:r>
            <a:endParaRPr lang="en-US" sz="2000" i="1"/>
          </a:p>
        </p:txBody>
      </p:sp>
    </p:spTree>
    <p:extLst>
      <p:ext uri="{BB962C8B-B14F-4D97-AF65-F5344CB8AC3E}">
        <p14:creationId xmlns:p14="http://schemas.microsoft.com/office/powerpoint/2010/main" val="19987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2098">
                                            <p:txEl>
                                              <p:pRg st="0" end="0"/>
                                            </p:txEl>
                                          </p:spTgt>
                                        </p:tgtEl>
                                        <p:attrNameLst>
                                          <p:attrName>style.visibility</p:attrName>
                                        </p:attrNameLst>
                                      </p:cBhvr>
                                      <p:to>
                                        <p:strVal val="visible"/>
                                      </p:to>
                                    </p:set>
                                    <p:anim calcmode="lin" valueType="num">
                                      <p:cBhvr additive="base">
                                        <p:cTn id="7" dur="300" fill="hold"/>
                                        <p:tgtEl>
                                          <p:spTgt spid="39720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20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972099">
                                            <p:txEl>
                                              <p:pRg st="0" end="0"/>
                                            </p:txEl>
                                          </p:spTgt>
                                        </p:tgtEl>
                                        <p:attrNameLst>
                                          <p:attrName>style.visibility</p:attrName>
                                        </p:attrNameLst>
                                      </p:cBhvr>
                                      <p:to>
                                        <p:strVal val="visible"/>
                                      </p:to>
                                    </p:set>
                                    <p:animEffect transition="in" filter="wipe(left)">
                                      <p:cBhvr>
                                        <p:cTn id="13" dur="500"/>
                                        <p:tgtEl>
                                          <p:spTgt spid="3972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2098" grpId="0" build="p" autoUpdateAnimBg="0"/>
      <p:bldP spid="3972099" grpId="0" build="p" autoUpdateAnimBg="0" rev="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5"/>
            <a:ext cx="6718433" cy="800312"/>
          </a:xfrm>
        </p:spPr>
        <p:txBody>
          <a:bodyPr>
            <a:noAutofit/>
          </a:bodyPr>
          <a:lstStyle/>
          <a:p>
            <a:r>
              <a:rPr lang="en-US" sz="5400" b="1" dirty="0">
                <a:solidFill>
                  <a:srgbClr val="008A3E"/>
                </a:solidFill>
                <a:effectLst>
                  <a:outerShdw blurRad="38100" dist="38100" dir="2700000" algn="tl">
                    <a:srgbClr val="000000">
                      <a:alpha val="43137"/>
                    </a:srgbClr>
                  </a:outerShdw>
                </a:effectLst>
              </a:rPr>
              <a:t>THE PATH TO POPE</a:t>
            </a:r>
          </a:p>
        </p:txBody>
      </p:sp>
      <p:sp>
        <p:nvSpPr>
          <p:cNvPr id="6" name="Content Placeholder 2">
            <a:extLst>
              <a:ext uri="{FF2B5EF4-FFF2-40B4-BE49-F238E27FC236}">
                <a16:creationId xmlns:a16="http://schemas.microsoft.com/office/drawing/2014/main" id="{9B5398D7-AA41-41B7-BBF0-6EAFEA035662}"/>
              </a:ext>
            </a:extLst>
          </p:cNvPr>
          <p:cNvSpPr>
            <a:spLocks noGrp="1"/>
          </p:cNvSpPr>
          <p:nvPr>
            <p:ph idx="1"/>
          </p:nvPr>
        </p:nvSpPr>
        <p:spPr>
          <a:xfrm>
            <a:off x="4530055" y="1820411"/>
            <a:ext cx="7105475" cy="4521666"/>
          </a:xfrm>
        </p:spPr>
        <p:txBody>
          <a:bodyPr>
            <a:normAutofit/>
          </a:bodyPr>
          <a:lstStyle/>
          <a:p>
            <a:r>
              <a:rPr lang="en-US" sz="4000" b="1" i="1" dirty="0">
                <a:solidFill>
                  <a:srgbClr val="C00000"/>
                </a:solidFill>
              </a:rPr>
              <a:t>Gnosticism Is The Spark</a:t>
            </a:r>
          </a:p>
        </p:txBody>
      </p:sp>
      <p:pic>
        <p:nvPicPr>
          <p:cNvPr id="7" name="Picture 6" descr="Raised-By-Wolves-Organic-T-Shirt-(8062).jpg">
            <a:extLst>
              <a:ext uri="{FF2B5EF4-FFF2-40B4-BE49-F238E27FC236}">
                <a16:creationId xmlns:a16="http://schemas.microsoft.com/office/drawing/2014/main" id="{7EA52CCB-B23F-43B2-8BE8-5C253FFBFB7D}"/>
              </a:ext>
            </a:extLst>
          </p:cNvPr>
          <p:cNvPicPr>
            <a:picLocks noChangeAspect="1"/>
          </p:cNvPicPr>
          <p:nvPr/>
        </p:nvPicPr>
        <p:blipFill>
          <a:blip r:embed="rId3" cstate="print"/>
          <a:stretch>
            <a:fillRect/>
          </a:stretch>
        </p:blipFill>
        <p:spPr>
          <a:xfrm>
            <a:off x="4890783" y="2600588"/>
            <a:ext cx="6375632" cy="3614818"/>
          </a:xfrm>
          <a:prstGeom prst="rect">
            <a:avLst/>
          </a:prstGeom>
        </p:spPr>
      </p:pic>
    </p:spTree>
    <p:extLst>
      <p:ext uri="{BB962C8B-B14F-4D97-AF65-F5344CB8AC3E}">
        <p14:creationId xmlns:p14="http://schemas.microsoft.com/office/powerpoint/2010/main" val="35847151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6194" name="Rectangle 2"/>
          <p:cNvSpPr>
            <a:spLocks noGrp="1" noChangeArrowheads="1"/>
          </p:cNvSpPr>
          <p:nvPr>
            <p:ph type="title"/>
          </p:nvPr>
        </p:nvSpPr>
        <p:spPr>
          <a:xfrm>
            <a:off x="758757" y="447472"/>
            <a:ext cx="10622605" cy="847928"/>
          </a:xfrm>
        </p:spPr>
        <p:txBody>
          <a:bodyPr/>
          <a:lstStyle/>
          <a:p>
            <a:r>
              <a:rPr lang="en-US" sz="3200" u="sng" dirty="0">
                <a:solidFill>
                  <a:schemeClr val="accent1"/>
                </a:solidFill>
                <a:effectLst>
                  <a:outerShdw blurRad="38100" dist="38100" dir="2700000" algn="tl">
                    <a:srgbClr val="C0C0C0"/>
                  </a:outerShdw>
                </a:effectLst>
                <a:latin typeface="Calligrapher" pitchFamily="2" charset="0"/>
              </a:rPr>
              <a:t>Touchstone  Magazine:  A Journal Of Mere Christianity    </a:t>
            </a:r>
            <a:r>
              <a:rPr lang="en-US" sz="2800" i="1" u="sng" dirty="0">
                <a:solidFill>
                  <a:schemeClr val="accent1"/>
                </a:solidFill>
                <a:effectLst>
                  <a:outerShdw blurRad="38100" dist="38100" dir="2700000" algn="tl">
                    <a:srgbClr val="C0C0C0"/>
                  </a:outerShdw>
                </a:effectLst>
                <a:latin typeface="Calligrapher" pitchFamily="2" charset="0"/>
              </a:rPr>
              <a:t>Athanasius Contra </a:t>
            </a:r>
            <a:r>
              <a:rPr lang="en-US" sz="2800" i="1" u="sng" dirty="0" err="1">
                <a:solidFill>
                  <a:schemeClr val="accent1"/>
                </a:solidFill>
                <a:effectLst>
                  <a:outerShdw blurRad="38100" dist="38100" dir="2700000" algn="tl">
                    <a:srgbClr val="C0C0C0"/>
                  </a:outerShdw>
                </a:effectLst>
                <a:latin typeface="Calligrapher" pitchFamily="2" charset="0"/>
              </a:rPr>
              <a:t>Mundum</a:t>
            </a:r>
            <a:r>
              <a:rPr lang="en-US" sz="2800" u="sng" dirty="0">
                <a:solidFill>
                  <a:schemeClr val="accent1"/>
                </a:solidFill>
                <a:effectLst>
                  <a:outerShdw blurRad="38100" dist="38100" dir="2700000" algn="tl">
                    <a:srgbClr val="C0C0C0"/>
                  </a:outerShdw>
                </a:effectLst>
                <a:latin typeface="Calligrapher" pitchFamily="2" charset="0"/>
              </a:rPr>
              <a:t>  Or  “Athanasius Against The World”  </a:t>
            </a:r>
          </a:p>
        </p:txBody>
      </p:sp>
      <p:sp>
        <p:nvSpPr>
          <p:cNvPr id="3976195" name="Rectangle 3"/>
          <p:cNvSpPr>
            <a:spLocks noGrp="1" noChangeArrowheads="1"/>
          </p:cNvSpPr>
          <p:nvPr>
            <p:ph type="body" idx="1"/>
          </p:nvPr>
        </p:nvSpPr>
        <p:spPr>
          <a:xfrm>
            <a:off x="1905000" y="1371600"/>
            <a:ext cx="8305800" cy="4953000"/>
          </a:xfrm>
        </p:spPr>
        <p:txBody>
          <a:bodyPr/>
          <a:lstStyle/>
          <a:p>
            <a:pPr>
              <a:lnSpc>
                <a:spcPct val="90000"/>
              </a:lnSpc>
              <a:buFontTx/>
              <a:buBlip>
                <a:blip r:embed="rId4"/>
              </a:buBlip>
            </a:pPr>
            <a:r>
              <a:rPr lang="en-US" sz="2000" b="1">
                <a:solidFill>
                  <a:srgbClr val="FFFF99"/>
                </a:solidFill>
                <a:effectLst>
                  <a:outerShdw blurRad="38100" dist="38100" dir="2700000" algn="tl">
                    <a:srgbClr val="C0C0C0"/>
                  </a:outerShdw>
                </a:effectLst>
              </a:rPr>
              <a:t>“But though he prevailed at the council,  Athanasius still faced a half-century of theological combat,  as the Arians attempted to gain by practice what they could not gain in a council.  The zealous bishop of Alexandria nearly single-handedly championed theological orthodoxy when it seemed all Christendom was succumbing to Arius’ alternative brand of religion.  Athanasius was expelled from his throne five times and spent 20 years as an exile or fugitive.  Edward Gibbon chronicled how Athanasius contended with successive Roman emperors,  who usually sided against the quarrelsome archbishop of Alexandria.  The monarchs either supported Arianism or preferred political compromise over fidelity to the creed of Nicaea.  The list of Roman princes against whom Athanasius contended ran from the great Constantine,  through Constantine’s three ‘degenerate’ sons,  to Julian the Apostate,  who recognized that orthodoxy and not Arianism represented the chief threat to his pagan revival,  to Jovian,  whose benign and brief reign offered Athanasius a brief respite,  and finally to the cruel Valentinian and his brother Valens,  an Arian who finally yielded to the more forceful Athanasius.”</a:t>
            </a:r>
            <a:endParaRPr lang="en-US" sz="2000" i="1"/>
          </a:p>
        </p:txBody>
      </p:sp>
      <p:sp>
        <p:nvSpPr>
          <p:cNvPr id="3976196" name="Comment 4"/>
          <p:cNvSpPr>
            <a:spLocks noChangeArrowheads="1"/>
          </p:cNvSpPr>
          <p:nvPr/>
        </p:nvSpPr>
        <p:spPr bwMode="auto">
          <a:xfrm>
            <a:off x="1539876" y="-990600"/>
            <a:ext cx="6156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Arius wrote songs popularizing his ideas with the common people.</a:t>
            </a:r>
          </a:p>
        </p:txBody>
      </p:sp>
    </p:spTree>
    <p:extLst>
      <p:ext uri="{BB962C8B-B14F-4D97-AF65-F5344CB8AC3E}">
        <p14:creationId xmlns:p14="http://schemas.microsoft.com/office/powerpoint/2010/main" val="387156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6194">
                                            <p:txEl>
                                              <p:pRg st="0" end="0"/>
                                            </p:txEl>
                                          </p:spTgt>
                                        </p:tgtEl>
                                        <p:attrNameLst>
                                          <p:attrName>style.visibility</p:attrName>
                                        </p:attrNameLst>
                                      </p:cBhvr>
                                      <p:to>
                                        <p:strVal val="visible"/>
                                      </p:to>
                                    </p:set>
                                    <p:anim calcmode="lin" valueType="num">
                                      <p:cBhvr additive="base">
                                        <p:cTn id="7" dur="300" fill="hold"/>
                                        <p:tgtEl>
                                          <p:spTgt spid="39761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61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976195">
                                            <p:txEl>
                                              <p:pRg st="0" end="0"/>
                                            </p:txEl>
                                          </p:spTgt>
                                        </p:tgtEl>
                                        <p:attrNameLst>
                                          <p:attrName>style.visibility</p:attrName>
                                        </p:attrNameLst>
                                      </p:cBhvr>
                                      <p:to>
                                        <p:strVal val="visible"/>
                                      </p:to>
                                    </p:set>
                                    <p:animEffect transition="in" filter="wipe(left)">
                                      <p:cBhvr>
                                        <p:cTn id="13" dur="500"/>
                                        <p:tgtEl>
                                          <p:spTgt spid="3976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6194" grpId="0" build="p" autoUpdateAnimBg="0"/>
      <p:bldP spid="3976195" grpId="0" build="p" autoUpdateAnimBg="0" rev="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56130" name="Rectangle 2"/>
          <p:cNvSpPr>
            <a:spLocks noGrp="1" noChangeArrowheads="1"/>
          </p:cNvSpPr>
          <p:nvPr>
            <p:ph type="title"/>
          </p:nvPr>
        </p:nvSpPr>
        <p:spPr/>
        <p:txBody>
          <a:bodyPr/>
          <a:lstStyle/>
          <a:p>
            <a:endParaRPr lang="en-US"/>
          </a:p>
        </p:txBody>
      </p:sp>
      <p:sp>
        <p:nvSpPr>
          <p:cNvPr id="3" name="Rectangle 2"/>
          <p:cNvSpPr/>
          <p:nvPr/>
        </p:nvSpPr>
        <p:spPr>
          <a:xfrm>
            <a:off x="1033371" y="2967336"/>
            <a:ext cx="10125272" cy="2585323"/>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A council of church bishops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Gathered in </a:t>
            </a:r>
            <a:r>
              <a:rPr kumimoji="0" lang="en-US" sz="5400" b="1" i="0" u="none" strike="noStrike" kern="1200" cap="all" spc="0" normalizeH="0" baseline="0" noProof="0"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sirmium</a:t>
            </a: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of </a:t>
            </a:r>
            <a:r>
              <a:rPr kumimoji="0" lang="en-US" sz="5400" b="1" i="0" u="none" strike="noStrike" kern="1200" cap="all" spc="0" normalizeH="0" baseline="0" noProof="0"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serbia</a:t>
            </a:r>
            <a:endPar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rejecting the </a:t>
            </a:r>
            <a:r>
              <a:rPr kumimoji="0" lang="en-US" sz="5400" b="1" i="0" u="none" strike="noStrike" kern="1200" cap="all" spc="0" normalizeH="0" baseline="0" noProof="0"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nicaea</a:t>
            </a: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decision </a:t>
            </a:r>
          </a:p>
        </p:txBody>
      </p:sp>
      <p:sp>
        <p:nvSpPr>
          <p:cNvPr id="4" name="Rectangle 3"/>
          <p:cNvSpPr/>
          <p:nvPr/>
        </p:nvSpPr>
        <p:spPr>
          <a:xfrm>
            <a:off x="4931923" y="1828800"/>
            <a:ext cx="2626468"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351 </a:t>
            </a:r>
            <a:r>
              <a:rPr kumimoji="0" lang="en-US" sz="5400" b="1" i="0" u="none" strike="noStrike" kern="1200" cap="none" spc="0" normalizeH="0" baseline="0" noProof="0" dirty="0" err="1">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a.d</a:t>
            </a:r>
            <a:r>
              <a:rPr kumimoji="0" lang="en-US" sz="5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a:t>
            </a:r>
          </a:p>
        </p:txBody>
      </p:sp>
    </p:spTree>
    <p:extLst>
      <p:ext uri="{BB962C8B-B14F-4D97-AF65-F5344CB8AC3E}">
        <p14:creationId xmlns:p14="http://schemas.microsoft.com/office/powerpoint/2010/main" val="2809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par>
                                <p:cTn id="22" presetID="31" presetClass="entr" presetSubtype="0" fill="hold" nodeType="withEffect">
                                  <p:stCondLst>
                                    <p:cond delay="0"/>
                                  </p:stCondLst>
                                  <p:iterate type="lt">
                                    <p:tmPct val="5000"/>
                                  </p:iterate>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1" end="1"/>
                                            </p:txEl>
                                          </p:spTgt>
                                        </p:tgtEl>
                                      </p:cBhvr>
                                    </p:animEffect>
                                  </p:childTnLst>
                                </p:cTn>
                              </p:par>
                              <p:par>
                                <p:cTn id="28" presetID="31" presetClass="entr" presetSubtype="0" fill="hold" nodeType="withEffect">
                                  <p:stCondLst>
                                    <p:cond delay="0"/>
                                  </p:stCondLst>
                                  <p:iterate type="lt">
                                    <p:tmPct val="5000"/>
                                  </p:iterate>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8242" name="Rectangle 2"/>
          <p:cNvSpPr>
            <a:spLocks noGrp="1" noChangeArrowheads="1"/>
          </p:cNvSpPr>
          <p:nvPr>
            <p:ph type="title"/>
          </p:nvPr>
        </p:nvSpPr>
        <p:spPr>
          <a:xfrm>
            <a:off x="710119" y="685800"/>
            <a:ext cx="10661515" cy="609600"/>
          </a:xfrm>
        </p:spPr>
        <p:txBody>
          <a:bodyPr/>
          <a:lstStyle/>
          <a:p>
            <a:r>
              <a:rPr lang="en-US" sz="3200" u="sng" dirty="0">
                <a:solidFill>
                  <a:schemeClr val="accent1"/>
                </a:solidFill>
                <a:effectLst>
                  <a:outerShdw blurRad="38100" dist="38100" dir="2700000" algn="tl">
                    <a:srgbClr val="C0C0C0"/>
                  </a:outerShdw>
                </a:effectLst>
                <a:latin typeface="Calligrapher" pitchFamily="2" charset="0"/>
              </a:rPr>
              <a:t>Touchstone  Magazine:  A Journal Of Mere Christianity</a:t>
            </a:r>
            <a:br>
              <a:rPr lang="en-US" sz="2800" u="sng" dirty="0">
                <a:solidFill>
                  <a:schemeClr val="accent1"/>
                </a:solidFill>
                <a:effectLst>
                  <a:outerShdw blurRad="38100" dist="38100" dir="2700000" algn="tl">
                    <a:srgbClr val="C0C0C0"/>
                  </a:outerShdw>
                </a:effectLst>
                <a:latin typeface="Calligrapher" pitchFamily="2" charset="0"/>
              </a:rPr>
            </a:br>
            <a:r>
              <a:rPr lang="en-US" sz="2800" i="1" u="sng" dirty="0">
                <a:solidFill>
                  <a:schemeClr val="accent1"/>
                </a:solidFill>
                <a:effectLst>
                  <a:outerShdw blurRad="38100" dist="38100" dir="2700000" algn="tl">
                    <a:srgbClr val="C0C0C0"/>
                  </a:outerShdw>
                </a:effectLst>
                <a:latin typeface="Calligrapher" pitchFamily="2" charset="0"/>
              </a:rPr>
              <a:t>Athanasius Contra </a:t>
            </a:r>
            <a:r>
              <a:rPr lang="en-US" sz="2800" i="1" u="sng" dirty="0" err="1">
                <a:solidFill>
                  <a:schemeClr val="accent1"/>
                </a:solidFill>
                <a:effectLst>
                  <a:outerShdw blurRad="38100" dist="38100" dir="2700000" algn="tl">
                    <a:srgbClr val="C0C0C0"/>
                  </a:outerShdw>
                </a:effectLst>
                <a:latin typeface="Calligrapher" pitchFamily="2" charset="0"/>
              </a:rPr>
              <a:t>Mundum</a:t>
            </a:r>
            <a:r>
              <a:rPr lang="en-US" sz="2800" u="sng" dirty="0">
                <a:solidFill>
                  <a:schemeClr val="accent1"/>
                </a:solidFill>
                <a:effectLst>
                  <a:outerShdw blurRad="38100" dist="38100" dir="2700000" algn="tl">
                    <a:srgbClr val="C0C0C0"/>
                  </a:outerShdw>
                </a:effectLst>
                <a:latin typeface="Calligrapher" pitchFamily="2" charset="0"/>
              </a:rPr>
              <a:t>  Or  “Athanasius Against The World”  </a:t>
            </a:r>
          </a:p>
        </p:txBody>
      </p:sp>
      <p:sp>
        <p:nvSpPr>
          <p:cNvPr id="3978243" name="Rectangle 3"/>
          <p:cNvSpPr>
            <a:spLocks noGrp="1" noChangeArrowheads="1"/>
          </p:cNvSpPr>
          <p:nvPr>
            <p:ph type="body" idx="1"/>
          </p:nvPr>
        </p:nvSpPr>
        <p:spPr>
          <a:xfrm>
            <a:off x="1981200" y="1447800"/>
            <a:ext cx="8077200" cy="4876800"/>
          </a:xfrm>
        </p:spPr>
        <p:txBody>
          <a:bodyPr/>
          <a:lstStyle/>
          <a:p>
            <a:pPr>
              <a:lnSpc>
                <a:spcPct val="90000"/>
              </a:lnSpc>
              <a:buFontTx/>
              <a:buBlip>
                <a:blip r:embed="rId4"/>
              </a:buBlip>
            </a:pPr>
            <a:r>
              <a:rPr lang="en-US" sz="2000" b="1">
                <a:solidFill>
                  <a:srgbClr val="FFFF99"/>
                </a:solidFill>
                <a:effectLst>
                  <a:outerShdw blurRad="38100" dist="38100" dir="2700000" algn="tl">
                    <a:srgbClr val="C0C0C0"/>
                  </a:outerShdw>
                </a:effectLst>
              </a:rPr>
              <a:t>“No less vexing were most of the empire’s bishops,  almost none of whom,  at least outside Athanasius’ own native Egypt,  were willing to share in the persecutions the orthodox endured.  Bishops in both East &amp; West joined in synods and councils that denounced the arch-  -bishop of Egypt,  hurled accusations against his theology and his character,  and attempted to replace him,  imprison him,  and even kill him.  They often had at their disposal the armies of the emperor,  which occupied Egypt’s cathedrals and churches but never managed to apprehend the elusive bishop,  who found refuge in the desert,  in the monasteries,  or in the homes of faithful supporters during his nearly twenty years of intermittent exile. Whether from his bishop’s throne or from an obscure hiding place,  he never compromised on the essentials or fell silent,  his writings penetrating the far reaches   of the empire even when the bishop himself was elusive.  Although Arianism would endure beyond the life of Athanasius,  its ultimate defeat within Christendom was achieved only because of his witness and exertions.”</a:t>
            </a:r>
            <a:endParaRPr lang="en-US" sz="2000" i="1"/>
          </a:p>
        </p:txBody>
      </p:sp>
    </p:spTree>
    <p:extLst>
      <p:ext uri="{BB962C8B-B14F-4D97-AF65-F5344CB8AC3E}">
        <p14:creationId xmlns:p14="http://schemas.microsoft.com/office/powerpoint/2010/main" val="29080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8242">
                                            <p:txEl>
                                              <p:pRg st="0" end="0"/>
                                            </p:txEl>
                                          </p:spTgt>
                                        </p:tgtEl>
                                        <p:attrNameLst>
                                          <p:attrName>style.visibility</p:attrName>
                                        </p:attrNameLst>
                                      </p:cBhvr>
                                      <p:to>
                                        <p:strVal val="visible"/>
                                      </p:to>
                                    </p:set>
                                    <p:anim calcmode="lin" valueType="num">
                                      <p:cBhvr additive="base">
                                        <p:cTn id="7" dur="300" fill="hold"/>
                                        <p:tgtEl>
                                          <p:spTgt spid="39782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82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978243">
                                            <p:txEl>
                                              <p:pRg st="0" end="0"/>
                                            </p:txEl>
                                          </p:spTgt>
                                        </p:tgtEl>
                                        <p:attrNameLst>
                                          <p:attrName>style.visibility</p:attrName>
                                        </p:attrNameLst>
                                      </p:cBhvr>
                                      <p:to>
                                        <p:strVal val="visible"/>
                                      </p:to>
                                    </p:set>
                                    <p:animEffect transition="in" filter="wipe(left)">
                                      <p:cBhvr>
                                        <p:cTn id="13" dur="500"/>
                                        <p:tgtEl>
                                          <p:spTgt spid="397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8242" grpId="0" build="p" autoUpdateAnimBg="0"/>
      <p:bldP spid="3978243" grpId="0" build="p" autoUpdateAnimBg="0" rev="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133600" y="2798058"/>
            <a:ext cx="7924800" cy="1261884"/>
          </a:xfrm>
          <a:prstGeom prst="rect">
            <a:avLst/>
          </a:prstGeom>
          <a:solidFill>
            <a:srgbClr val="FF66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1pPr>
            <a:lvl2pPr marL="4572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2pPr>
            <a:lvl3pPr marL="9144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3pPr>
            <a:lvl4pPr marL="13716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4pPr>
            <a:lvl5pPr marL="18288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Athanasius was driven in his rebuttal of </a:t>
            </a:r>
            <a:r>
              <a:rPr kumimoji="0" lang="en-US" sz="1200" b="1" i="0" u="none" strike="noStrike" kern="1200" cap="none" spc="0" normalizeH="0" baseline="0" noProof="0" dirty="0" err="1">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Arianism</a:t>
            </a: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by its practical implication. In other words, in this finely nuanced theological debate he was concerned about the implications of this heresy on salvation. Two of Athanasius’ writings reflect his practical and pastoral concerns.</a:t>
            </a:r>
            <a:r>
              <a:rPr kumimoji="0" lang="en-US" sz="1200" b="1" i="1"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On the Incarnation</a:t>
            </a: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outlines the fact that in the incarnation, God the Word, </a:t>
            </a:r>
            <a:r>
              <a:rPr kumimoji="0" lang="en-US" sz="14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Jesus Christ, became human to renew what was human, to sanctify what had become corrupt in Adam.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In</a:t>
            </a:r>
            <a:r>
              <a:rPr kumimoji="0" lang="en-US" sz="1200" b="1" i="1"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Against the Arians</a:t>
            </a: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he asserts that God alone initiates &amp; accomplishes salvation, and he argues that it was necessary  </a:t>
            </a:r>
            <a:r>
              <a:rPr kumimoji="0" lang="en-US" sz="14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for our Savior to be both fully human (to renew humanity) and fully divine (to accomplish reconciliation).</a:t>
            </a:r>
            <a:endParaRPr kumimoji="0" lang="en-US" sz="1400" b="1" i="0" u="none" strike="noStrike" kern="1200" cap="none" spc="0" normalizeH="0" baseline="0" noProof="0" dirty="0">
              <a:ln>
                <a:noFill/>
              </a:ln>
              <a:solidFill>
                <a:srgbClr val="00CC99">
                  <a:lumMod val="60000"/>
                  <a:lumOff val="40000"/>
                </a:srgb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26165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457200"/>
            <a:ext cx="7772400" cy="1295400"/>
          </a:xfrm>
          <a:solidFill>
            <a:srgbClr val="FF5050"/>
          </a:solidFill>
          <a:ln>
            <a:solidFill>
              <a:schemeClr val="bg1"/>
            </a:solidFill>
          </a:ln>
        </p:spPr>
        <p:txBody>
          <a:bodyPr/>
          <a:lstStyle/>
          <a:p>
            <a:r>
              <a:rPr lang="en-US" b="1">
                <a:solidFill>
                  <a:srgbClr val="FFFFFF"/>
                </a:solidFill>
              </a:rPr>
              <a:t>Arian Or Nicaean “Or Else”: </a:t>
            </a:r>
            <a:br>
              <a:rPr lang="en-US" b="1">
                <a:solidFill>
                  <a:srgbClr val="FFFFFF"/>
                </a:solidFill>
              </a:rPr>
            </a:br>
            <a:r>
              <a:rPr lang="en-US" sz="4800" b="1">
                <a:solidFill>
                  <a:srgbClr val="000000"/>
                </a:solidFill>
              </a:rPr>
              <a:t>The Debate “Unto Death”</a:t>
            </a:r>
          </a:p>
        </p:txBody>
      </p:sp>
      <p:sp>
        <p:nvSpPr>
          <p:cNvPr id="51203" name="Rectangle 3" descr="Papyrus"/>
          <p:cNvSpPr>
            <a:spLocks noGrp="1" noChangeArrowheads="1"/>
          </p:cNvSpPr>
          <p:nvPr>
            <p:ph type="body" idx="1"/>
          </p:nvPr>
        </p:nvSpPr>
        <p:spPr>
          <a:xfrm>
            <a:off x="1905000" y="2362200"/>
            <a:ext cx="8382000" cy="3810000"/>
          </a:xfrm>
          <a:blipFill dpi="0" rotWithShape="0">
            <a:blip r:embed="rId3" cstate="print"/>
            <a:srcRect/>
            <a:tile tx="0" ty="0" sx="100000" sy="100000" flip="none" algn="tl"/>
          </a:blipFill>
          <a:ln>
            <a:solidFill>
              <a:srgbClr val="000000"/>
            </a:solidFill>
          </a:ln>
        </p:spPr>
        <p:txBody>
          <a:bodyPr/>
          <a:lstStyle/>
          <a:p>
            <a:r>
              <a:rPr lang="en-US" b="1" u="sng">
                <a:solidFill>
                  <a:srgbClr val="000000"/>
                </a:solidFill>
                <a:effectLst>
                  <a:outerShdw blurRad="38100" dist="38100" dir="2700000" algn="tl">
                    <a:srgbClr val="FFFFFF"/>
                  </a:outerShdw>
                </a:effectLst>
              </a:rPr>
              <a:t>Foxes Book Of Martyrs</a:t>
            </a:r>
            <a:r>
              <a:rPr lang="en-US" b="1">
                <a:solidFill>
                  <a:srgbClr val="000000"/>
                </a:solidFill>
                <a:effectLst>
                  <a:outerShdw blurRad="38100" dist="38100" dir="2700000" algn="tl">
                    <a:srgbClr val="FFFFFF"/>
                  </a:outerShdw>
                </a:effectLst>
              </a:rPr>
              <a:t> Notes From 363 a.d.:</a:t>
            </a:r>
          </a:p>
          <a:p>
            <a:endParaRPr lang="en-US" sz="800" b="1">
              <a:effectLst>
                <a:outerShdw blurRad="38100" dist="38100" dir="2700000" algn="tl">
                  <a:srgbClr val="FFFFFF"/>
                </a:outerShdw>
              </a:effectLst>
            </a:endParaRPr>
          </a:p>
          <a:p>
            <a:pPr>
              <a:buFontTx/>
              <a:buNone/>
            </a:pPr>
            <a:r>
              <a:rPr lang="en-US" sz="2800" b="1">
                <a:solidFill>
                  <a:srgbClr val="FF0066"/>
                </a:solidFill>
                <a:effectLst>
                  <a:outerShdw blurRad="38100" dist="38100" dir="2700000" algn="tl">
                    <a:srgbClr val="000000"/>
                  </a:outerShdw>
                </a:effectLst>
              </a:rPr>
              <a:t>  “In Alexandria, innumerable were the martyrs who suffered by the sword, burning, crucifixion, and stoning.  In Arethusa, several were ripped open &amp; corn being put in their bellies, swine were brought to feed therein,  which in devouring the grain, likewise devoured the entrails of the martyrs…”</a:t>
            </a:r>
            <a:r>
              <a:rPr lang="en-US" sz="2800" b="1"/>
              <a:t>  </a:t>
            </a:r>
          </a:p>
        </p:txBody>
      </p:sp>
      <p:sp>
        <p:nvSpPr>
          <p:cNvPr id="51204" name="Comment 4"/>
          <p:cNvSpPr>
            <a:spLocks noChangeArrowheads="1"/>
          </p:cNvSpPr>
          <p:nvPr/>
        </p:nvSpPr>
        <p:spPr bwMode="auto">
          <a:xfrm>
            <a:off x="1539876" y="-10668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Shakespeare – “We Few,  We Happy Few,  We Band Of Brothers;  For Whoever Has Shed His Blood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With Me</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Shall Be My Brother” [Henry V];  It Is About Christ’s Blood Not Ours</a:t>
            </a:r>
          </a:p>
        </p:txBody>
      </p:sp>
    </p:spTree>
    <p:extLst>
      <p:ext uri="{BB962C8B-B14F-4D97-AF65-F5344CB8AC3E}">
        <p14:creationId xmlns:p14="http://schemas.microsoft.com/office/powerpoint/2010/main" val="38491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300" fill="hold"/>
                                        <p:tgtEl>
                                          <p:spTgt spid="51203">
                                            <p:txEl>
                                              <p:pRg st="0" end="0"/>
                                            </p:txEl>
                                          </p:spTgt>
                                        </p:tgtEl>
                                        <p:attrNameLst>
                                          <p:attrName>ppt_w</p:attrName>
                                        </p:attrNameLst>
                                      </p:cBhvr>
                                      <p:tavLst>
                                        <p:tav tm="0">
                                          <p:val>
                                            <p:strVal val="4*#ppt_w"/>
                                          </p:val>
                                        </p:tav>
                                        <p:tav tm="100000">
                                          <p:val>
                                            <p:strVal val="#ppt_w"/>
                                          </p:val>
                                        </p:tav>
                                      </p:tavLst>
                                    </p:anim>
                                    <p:anim calcmode="lin" valueType="num">
                                      <p:cBhvr>
                                        <p:cTn id="8" dur="300" fill="hold"/>
                                        <p:tgtEl>
                                          <p:spTgt spid="51203">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wd">
                                    <p:tmPct val="100000"/>
                                  </p:iterate>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p:cTn id="13" dur="300" fill="hold"/>
                                        <p:tgtEl>
                                          <p:spTgt spid="51203">
                                            <p:txEl>
                                              <p:pRg st="2" end="2"/>
                                            </p:txEl>
                                          </p:spTgt>
                                        </p:tgtEl>
                                        <p:attrNameLst>
                                          <p:attrName>ppt_w</p:attrName>
                                        </p:attrNameLst>
                                      </p:cBhvr>
                                      <p:tavLst>
                                        <p:tav tm="0">
                                          <p:val>
                                            <p:strVal val="4*#ppt_w"/>
                                          </p:val>
                                        </p:tav>
                                        <p:tav tm="100000">
                                          <p:val>
                                            <p:strVal val="#ppt_w"/>
                                          </p:val>
                                        </p:tav>
                                      </p:tavLst>
                                    </p:anim>
                                    <p:anim calcmode="lin" valueType="num">
                                      <p:cBhvr>
                                        <p:cTn id="14" dur="300" fill="hold"/>
                                        <p:tgtEl>
                                          <p:spTgt spid="51203">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593890" y="381001"/>
            <a:ext cx="10963372"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676400" y="1143001"/>
            <a:ext cx="8763000"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Chalcedonian</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62756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lova_monastery.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524000" y="0"/>
            <a:ext cx="9144001"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eastern capitol renamed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By the ottoman empire </a:t>
            </a:r>
            <a:r>
              <a:rPr kumimoji="0" lang="en-US" sz="3600" b="1" i="0" u="none" strike="noStrike" kern="1200" cap="all" spc="0" normalizeH="0" baseline="0" noProof="0"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turks</a:t>
            </a:r>
            <a:endParaRPr kumimoji="0" lang="en-US" sz="36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 </a:t>
            </a:r>
            <a:r>
              <a:rPr kumimoji="0" lang="en-US" sz="3600" b="1" i="0" u="none" strike="noStrike" kern="1200" cap="all" spc="0" normalizeH="0" baseline="0" noProof="0"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constantinople</a:t>
            </a:r>
            <a:r>
              <a:rPr kumimoji="0" lang="en-US" sz="36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 becomes </a:t>
            </a:r>
            <a:r>
              <a:rPr kumimoji="0" lang="en-US" sz="3600" b="1" i="0" u="none" strike="noStrike" kern="1200" cap="all" spc="0" normalizeH="0" baseline="0" noProof="0"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istanbul</a:t>
            </a:r>
            <a:r>
              <a:rPr kumimoji="0" lang="en-US" sz="36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Storybook" pitchFamily="2" charset="0"/>
                <a:ea typeface="+mn-ea"/>
                <a:cs typeface="+mn-cs"/>
              </a:rPr>
              <a:t>  </a:t>
            </a:r>
          </a:p>
        </p:txBody>
      </p:sp>
      <p:pic>
        <p:nvPicPr>
          <p:cNvPr id="5" name="Picture 4" descr="istanbul.gif"/>
          <p:cNvPicPr>
            <a:picLocks noChangeAspect="1"/>
          </p:cNvPicPr>
          <p:nvPr/>
        </p:nvPicPr>
        <p:blipFill>
          <a:blip r:embed="rId3" cstate="print"/>
          <a:stretch>
            <a:fillRect/>
          </a:stretch>
        </p:blipFill>
        <p:spPr>
          <a:xfrm>
            <a:off x="1524001" y="4419600"/>
            <a:ext cx="1676399" cy="1952918"/>
          </a:xfrm>
          <a:prstGeom prst="rect">
            <a:avLst/>
          </a:prstGeom>
        </p:spPr>
      </p:pic>
      <p:pic>
        <p:nvPicPr>
          <p:cNvPr id="6" name="Picture 5" descr="Faden4.jpg"/>
          <p:cNvPicPr>
            <a:picLocks noChangeAspect="1"/>
          </p:cNvPicPr>
          <p:nvPr/>
        </p:nvPicPr>
        <p:blipFill>
          <a:blip r:embed="rId4" cstate="print"/>
          <a:stretch>
            <a:fillRect/>
          </a:stretch>
        </p:blipFill>
        <p:spPr>
          <a:xfrm>
            <a:off x="3429000" y="4114800"/>
            <a:ext cx="2286000" cy="2514600"/>
          </a:xfrm>
          <a:prstGeom prst="rect">
            <a:avLst/>
          </a:prstGeom>
        </p:spPr>
      </p:pic>
    </p:spTree>
    <p:extLst>
      <p:ext uri="{BB962C8B-B14F-4D97-AF65-F5344CB8AC3E}">
        <p14:creationId xmlns:p14="http://schemas.microsoft.com/office/powerpoint/2010/main" val="951348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Owner\My Documents\Educational Illustrations\9cd1abb1d5ea4f80e6da495128a1617c.gif"/>
          <p:cNvPicPr>
            <a:picLocks noChangeAspect="1" noChangeArrowheads="1"/>
          </p:cNvPicPr>
          <p:nvPr/>
        </p:nvPicPr>
        <p:blipFill>
          <a:blip r:embed="rId2" cstate="print"/>
          <a:srcRect/>
          <a:stretch>
            <a:fillRect/>
          </a:stretch>
        </p:blipFill>
        <p:spPr bwMode="auto">
          <a:xfrm>
            <a:off x="1" y="112211"/>
            <a:ext cx="12192000" cy="6858000"/>
          </a:xfrm>
          <a:prstGeom prst="rect">
            <a:avLst/>
          </a:prstGeom>
          <a:noFill/>
        </p:spPr>
      </p:pic>
      <p:sp>
        <p:nvSpPr>
          <p:cNvPr id="4" name="WordArt 4"/>
          <p:cNvSpPr>
            <a:spLocks noChangeArrowheads="1" noChangeShapeType="1" noTextEdit="1"/>
          </p:cNvSpPr>
          <p:nvPr/>
        </p:nvSpPr>
        <p:spPr bwMode="auto">
          <a:xfrm>
            <a:off x="1810061" y="1752600"/>
            <a:ext cx="8534400" cy="8382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Civic Institution Church Of Inherited 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 THE </a:t>
            </a:r>
            <a:r>
              <a:rPr kumimoji="0" lang="en-US" sz="3600" b="0" i="1"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MAN OF SIN </a:t>
            </a: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BELIEVED REVEALED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2</a:t>
            </a:r>
            <a:r>
              <a:rPr kumimoji="0" lang="en-US" sz="3600" b="0" i="0" u="none" strike="noStrike" kern="10" cap="none" spc="0" normalizeH="0" baseline="30000" noProof="0" dirty="0">
                <a:ln w="9525">
                  <a:solidFill>
                    <a:srgbClr val="000000"/>
                  </a:solidFill>
                  <a:round/>
                  <a:headEnd/>
                  <a:tailEnd/>
                </a:ln>
                <a:solidFill>
                  <a:srgbClr val="C00000"/>
                </a:solidFill>
                <a:effectLst/>
                <a:uLnTx/>
                <a:uFillTx/>
                <a:latin typeface="Arial Black"/>
                <a:ea typeface="+mn-ea"/>
                <a:cs typeface="+mn-cs"/>
              </a:rPr>
              <a:t>nd</a:t>
            </a: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 Thessalonians Chapter 2: 3 – 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DUAL APP: 2</a:t>
            </a:r>
            <a:r>
              <a:rPr kumimoji="0" lang="en-US" sz="3200" b="0" i="0" u="none" strike="noStrike" kern="10" cap="none" spc="0" normalizeH="0" baseline="30000" noProof="0" dirty="0">
                <a:ln w="9525">
                  <a:solidFill>
                    <a:srgbClr val="000000"/>
                  </a:solidFill>
                  <a:round/>
                  <a:headEnd/>
                  <a:tailEnd/>
                </a:ln>
                <a:solidFill>
                  <a:srgbClr val="C00000"/>
                </a:solidFill>
                <a:effectLst/>
                <a:uLnTx/>
                <a:uFillTx/>
                <a:latin typeface="Arial Black"/>
                <a:ea typeface="+mn-ea"/>
                <a:cs typeface="+mn-cs"/>
              </a:rPr>
              <a:t>ND</a:t>
            </a:r>
            <a:r>
              <a:rPr kumimoji="0" lang="en-US" sz="32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 TIME ZONE REFERENCE</a:t>
            </a:r>
          </a:p>
        </p:txBody>
      </p:sp>
      <p:sp>
        <p:nvSpPr>
          <p:cNvPr id="7" name="Rectangle 6"/>
          <p:cNvSpPr/>
          <p:nvPr/>
        </p:nvSpPr>
        <p:spPr>
          <a:xfrm>
            <a:off x="2514600" y="2819399"/>
            <a:ext cx="7162800" cy="2862322"/>
          </a:xfrm>
          <a:prstGeom prst="rect">
            <a:avLst/>
          </a:prstGeom>
          <a:solidFill>
            <a:srgbClr val="FFFF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 Antichrist, Muhammad, came in the Seventh Century.  He was not ‘against Christ’ but rather took the place of Christ, as an ‘anti-climax’ replaces a climax.  Muhammad’s cumulative influence over 13 centuries has been a 1000 times greater than all other antichrists put together:  past, present, &amp;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 first beast of Revelation 13 was the Roman Empire.  It was ‘wounded unto death’ by barbarian invaders, </a:t>
            </a:r>
            <a:r>
              <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then revived by the 2nd beast (the Papal Dynasty) </a:t>
            </a:r>
            <a:r>
              <a:rPr kumimoji="0" lang="en-US" sz="24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in 800 A.D. as the Holy Roman Empire.”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  Robert Finley,  </a:t>
            </a:r>
            <a:r>
              <a:rPr kumimoji="0" lang="en-US" sz="2000" b="1" i="0" u="sng"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 Time Was At Hand</a:t>
            </a:r>
            <a:r>
              <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                                                                </a:t>
            </a:r>
            <a:endPar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Times New Roman"/>
              <a:ea typeface="+mn-ea"/>
              <a:cs typeface="+mn-cs"/>
            </a:endParaRPr>
          </a:p>
        </p:txBody>
      </p:sp>
    </p:spTree>
    <p:extLst>
      <p:ext uri="{BB962C8B-B14F-4D97-AF65-F5344CB8AC3E}">
        <p14:creationId xmlns:p14="http://schemas.microsoft.com/office/powerpoint/2010/main" val="22232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38f50dd84f27804c69ffb5251283558.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605302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6A3AFDA-17B7-44D7-AAF9-2A843DE52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62585" cy="69301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nna0.gif">
            <a:extLst>
              <a:ext uri="{FF2B5EF4-FFF2-40B4-BE49-F238E27FC236}">
                <a16:creationId xmlns:a16="http://schemas.microsoft.com/office/drawing/2014/main" id="{E01D6F75-214A-4590-8B42-5F5E2C3242E3}"/>
              </a:ext>
            </a:extLst>
          </p:cNvPr>
          <p:cNvPicPr>
            <a:picLocks noChangeAspect="1"/>
          </p:cNvPicPr>
          <p:nvPr/>
        </p:nvPicPr>
        <p:blipFill>
          <a:blip r:embed="rId3" cstate="print"/>
          <a:stretch>
            <a:fillRect/>
          </a:stretch>
        </p:blipFill>
        <p:spPr>
          <a:xfrm>
            <a:off x="0" y="-228600"/>
            <a:ext cx="12113443" cy="7086600"/>
          </a:xfrm>
          <a:prstGeom prst="rect">
            <a:avLst/>
          </a:prstGeom>
        </p:spPr>
      </p:pic>
      <p:sp>
        <p:nvSpPr>
          <p:cNvPr id="4" name="Rectangle 3">
            <a:extLst>
              <a:ext uri="{FF2B5EF4-FFF2-40B4-BE49-F238E27FC236}">
                <a16:creationId xmlns:a16="http://schemas.microsoft.com/office/drawing/2014/main" id="{0DEDD325-C9B9-41B4-A39D-183B6F2A2E47}"/>
              </a:ext>
            </a:extLst>
          </p:cNvPr>
          <p:cNvSpPr/>
          <p:nvPr/>
        </p:nvSpPr>
        <p:spPr>
          <a:xfrm>
            <a:off x="3165038" y="2967335"/>
            <a:ext cx="586192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09-11-1653</a:t>
            </a:r>
          </a:p>
        </p:txBody>
      </p:sp>
    </p:spTree>
    <p:extLst>
      <p:ext uri="{BB962C8B-B14F-4D97-AF65-F5344CB8AC3E}">
        <p14:creationId xmlns:p14="http://schemas.microsoft.com/office/powerpoint/2010/main" val="19501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79426" name="Rectangle 2"/>
          <p:cNvSpPr>
            <a:spLocks noGrp="1" noChangeArrowheads="1"/>
          </p:cNvSpPr>
          <p:nvPr>
            <p:ph type="title"/>
          </p:nvPr>
        </p:nvSpPr>
        <p:spPr>
          <a:xfrm>
            <a:off x="1524000" y="0"/>
            <a:ext cx="9144000" cy="685800"/>
          </a:xfrm>
        </p:spPr>
        <p:txBody>
          <a:bodyPr/>
          <a:lstStyle/>
          <a:p>
            <a:r>
              <a:rPr lang="en-US" sz="4800" b="1">
                <a:solidFill>
                  <a:srgbClr val="CC3300"/>
                </a:solidFill>
                <a:latin typeface="Matisse ITC" pitchFamily="82" charset="0"/>
              </a:rPr>
              <a:t>Ancient Romans Had Old Proverb</a:t>
            </a:r>
          </a:p>
        </p:txBody>
      </p:sp>
      <p:sp>
        <p:nvSpPr>
          <p:cNvPr id="5479427" name="WordArt 3"/>
          <p:cNvSpPr>
            <a:spLocks noChangeArrowheads="1" noChangeShapeType="1" noTextEdit="1"/>
          </p:cNvSpPr>
          <p:nvPr/>
        </p:nvSpPr>
        <p:spPr bwMode="auto">
          <a:xfrm>
            <a:off x="2057400" y="1143000"/>
            <a:ext cx="8077200" cy="2057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BEWARE</a:t>
            </a:r>
          </a:p>
        </p:txBody>
      </p:sp>
      <p:sp>
        <p:nvSpPr>
          <p:cNvPr id="5479428" name="WordArt 4"/>
          <p:cNvSpPr>
            <a:spLocks noChangeArrowheads="1" noChangeShapeType="1" noTextEdit="1"/>
          </p:cNvSpPr>
          <p:nvPr/>
        </p:nvSpPr>
        <p:spPr bwMode="auto">
          <a:xfrm>
            <a:off x="2286000" y="3505200"/>
            <a:ext cx="7772400" cy="3124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uLnTx/>
                <a:uFillTx/>
                <a:latin typeface="Times New Roman"/>
                <a:ea typeface="+mn-ea"/>
                <a:cs typeface="Times New Roman"/>
              </a:rPr>
              <a:t>The First Step</a:t>
            </a:r>
          </a:p>
        </p:txBody>
      </p:sp>
      <p:pic>
        <p:nvPicPr>
          <p:cNvPr id="5479429" name="Picture 5" descr="C:\Documents and Settings\Owner\My Documents\Educational Illustrations\feet_001.gif"/>
          <p:cNvPicPr>
            <a:picLocks noChangeAspect="1" noChangeArrowheads="1" noCrop="1"/>
          </p:cNvPicPr>
          <p:nvPr/>
        </p:nvPicPr>
        <p:blipFill>
          <a:blip r:embed="rId4" cstate="print"/>
          <a:srcRect/>
          <a:stretch>
            <a:fillRect/>
          </a:stretch>
        </p:blipFill>
        <p:spPr bwMode="auto">
          <a:xfrm>
            <a:off x="2209800" y="3200400"/>
            <a:ext cx="7848600" cy="381000"/>
          </a:xfrm>
          <a:prstGeom prst="rect">
            <a:avLst/>
          </a:prstGeom>
          <a:noFill/>
        </p:spPr>
      </p:pic>
    </p:spTree>
    <p:extLst>
      <p:ext uri="{BB962C8B-B14F-4D97-AF65-F5344CB8AC3E}">
        <p14:creationId xmlns:p14="http://schemas.microsoft.com/office/powerpoint/2010/main" val="690405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WordArt 5" descr="Paper bag">
            <a:extLst>
              <a:ext uri="{FF2B5EF4-FFF2-40B4-BE49-F238E27FC236}">
                <a16:creationId xmlns:a16="http://schemas.microsoft.com/office/drawing/2014/main" id="{ADFEA7D7-D314-4DCF-868C-132E379681ED}"/>
              </a:ext>
            </a:extLst>
          </p:cNvPr>
          <p:cNvSpPr>
            <a:spLocks noChangeArrowheads="1" noChangeShapeType="1" noTextEdit="1"/>
          </p:cNvSpPr>
          <p:nvPr/>
        </p:nvSpPr>
        <p:spPr bwMode="auto">
          <a:xfrm>
            <a:off x="735289" y="1348032"/>
            <a:ext cx="12660200"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Replacement Christology: APOTHEOSIS </a:t>
            </a:r>
          </a:p>
        </p:txBody>
      </p:sp>
    </p:spTree>
    <p:extLst>
      <p:ext uri="{BB962C8B-B14F-4D97-AF65-F5344CB8AC3E}">
        <p14:creationId xmlns:p14="http://schemas.microsoft.com/office/powerpoint/2010/main" val="13577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1138" name="Rectangle 2" descr="Purple mesh"/>
          <p:cNvSpPr>
            <a:spLocks noGrp="1" noChangeArrowheads="1"/>
          </p:cNvSpPr>
          <p:nvPr>
            <p:ph type="body" idx="1"/>
          </p:nvPr>
        </p:nvSpPr>
        <p:spPr>
          <a:xfrm>
            <a:off x="2209800" y="11430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“In essence,   the pontiffs were those who built bridges between the world of humans and the world of the gods.  In the late 300s,  the emperor Gratian abandoned the title in favor of Pope </a:t>
            </a:r>
            <a:r>
              <a:rPr lang="en-US" sz="4000" b="1" dirty="0" err="1">
                <a:solidFill>
                  <a:srgbClr val="FFFF00"/>
                </a:solidFill>
                <a:effectLst>
                  <a:outerShdw blurRad="38100" dist="38100" dir="2700000" algn="tl">
                    <a:srgbClr val="000000"/>
                  </a:outerShdw>
                </a:effectLst>
                <a:latin typeface="Old English Text MT" pitchFamily="66" charset="0"/>
              </a:rPr>
              <a:t>Damasus</a:t>
            </a:r>
            <a:r>
              <a:rPr lang="en-US" sz="4000" b="1" dirty="0">
                <a:solidFill>
                  <a:srgbClr val="FFFF00"/>
                </a:solidFill>
                <a:effectLst>
                  <a:outerShdw blurRad="38100" dist="38100" dir="2700000" algn="tl">
                    <a:srgbClr val="000000"/>
                  </a:outerShdw>
                </a:effectLst>
                <a:latin typeface="Old English Text MT" pitchFamily="66" charset="0"/>
              </a:rPr>
              <a:t> I,  and from that time it has become one of the hereditary titles of the bishop of Rome,  the pope.”</a:t>
            </a:r>
            <a:endParaRPr lang="en-US" sz="4000" dirty="0"/>
          </a:p>
        </p:txBody>
      </p:sp>
      <p:sp>
        <p:nvSpPr>
          <p:cNvPr id="3291139" name="WordArt 3"/>
          <p:cNvSpPr>
            <a:spLocks noChangeArrowheads="1" noChangeShapeType="1" noTextEdit="1"/>
          </p:cNvSpPr>
          <p:nvPr/>
        </p:nvSpPr>
        <p:spPr bwMode="auto">
          <a:xfrm>
            <a:off x="2209800" y="1524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PONTIFEX MAXIMUS</a:t>
            </a:r>
          </a:p>
        </p:txBody>
      </p:sp>
    </p:spTree>
    <p:extLst>
      <p:ext uri="{BB962C8B-B14F-4D97-AF65-F5344CB8AC3E}">
        <p14:creationId xmlns:p14="http://schemas.microsoft.com/office/powerpoint/2010/main" val="12549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1139"/>
                                        </p:tgtEl>
                                        <p:attrNameLst>
                                          <p:attrName>style.visibility</p:attrName>
                                        </p:attrNameLst>
                                      </p:cBhvr>
                                      <p:to>
                                        <p:strVal val="visible"/>
                                      </p:to>
                                    </p:set>
                                    <p:anim calcmode="lin" valueType="num">
                                      <p:cBhvr>
                                        <p:cTn id="7" dur="5000" fill="hold"/>
                                        <p:tgtEl>
                                          <p:spTgt spid="3291139"/>
                                        </p:tgtEl>
                                        <p:attrNameLst>
                                          <p:attrName>ppt_w</p:attrName>
                                        </p:attrNameLst>
                                      </p:cBhvr>
                                      <p:tavLst>
                                        <p:tav tm="0" fmla="#ppt_w*sin(2.5*pi*$)">
                                          <p:val>
                                            <p:fltVal val="0"/>
                                          </p:val>
                                        </p:tav>
                                        <p:tav tm="100000">
                                          <p:val>
                                            <p:fltVal val="1"/>
                                          </p:val>
                                        </p:tav>
                                      </p:tavLst>
                                    </p:anim>
                                    <p:anim calcmode="lin" valueType="num">
                                      <p:cBhvr>
                                        <p:cTn id="8" dur="5000" fill="hold"/>
                                        <p:tgtEl>
                                          <p:spTgt spid="32911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1138">
                                            <p:txEl>
                                              <p:pRg st="0" end="0"/>
                                            </p:txEl>
                                          </p:spTgt>
                                        </p:tgtEl>
                                        <p:attrNameLst>
                                          <p:attrName>style.visibility</p:attrName>
                                        </p:attrNameLst>
                                      </p:cBhvr>
                                      <p:to>
                                        <p:strVal val="visible"/>
                                      </p:to>
                                    </p:set>
                                    <p:animEffect transition="in" filter="wipe(left)">
                                      <p:cBhvr>
                                        <p:cTn id="13" dur="500"/>
                                        <p:tgtEl>
                                          <p:spTgt spid="32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138" grpId="0" build="p" autoUpdateAnimBg="0" rev="1"/>
      <p:bldP spid="329113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81698" name="Rectangle 2"/>
          <p:cNvSpPr>
            <a:spLocks noGrp="1" noChangeArrowheads="1"/>
          </p:cNvSpPr>
          <p:nvPr>
            <p:ph type="title"/>
          </p:nvPr>
        </p:nvSpPr>
        <p:spPr>
          <a:xfrm>
            <a:off x="2209800" y="228600"/>
            <a:ext cx="7772400" cy="762000"/>
          </a:xfrm>
          <a:solidFill>
            <a:srgbClr val="FF0066"/>
          </a:solidFill>
        </p:spPr>
        <p:txBody>
          <a:bodyPr/>
          <a:lstStyle/>
          <a:p>
            <a:r>
              <a:rPr lang="en-US">
                <a:solidFill>
                  <a:srgbClr val="009999"/>
                </a:solidFill>
                <a:effectLst>
                  <a:outerShdw blurRad="38100" dist="38100" dir="2700000" algn="tl">
                    <a:srgbClr val="000000"/>
                  </a:outerShdw>
                </a:effectLst>
              </a:rPr>
              <a:t>Papacy: Tracing Through Titles</a:t>
            </a:r>
          </a:p>
        </p:txBody>
      </p:sp>
      <p:sp>
        <p:nvSpPr>
          <p:cNvPr id="4381699" name="Rectangle 3"/>
          <p:cNvSpPr>
            <a:spLocks noGrp="1" noChangeArrowheads="1"/>
          </p:cNvSpPr>
          <p:nvPr>
            <p:ph type="body" idx="1"/>
          </p:nvPr>
        </p:nvSpPr>
        <p:spPr>
          <a:xfrm>
            <a:off x="2209800" y="1524000"/>
            <a:ext cx="7772400" cy="4724400"/>
          </a:xfrm>
          <a:solidFill>
            <a:srgbClr val="009999"/>
          </a:solidFill>
        </p:spPr>
        <p:txBody>
          <a:bodyPr/>
          <a:lstStyle/>
          <a:p>
            <a:pPr>
              <a:buClr>
                <a:srgbClr val="FFFFFF"/>
              </a:buClr>
              <a:buFont typeface="Wingdings" pitchFamily="2" charset="2"/>
              <a:buChar char="ü"/>
            </a:pPr>
            <a:r>
              <a:rPr lang="en-US" sz="2800" dirty="0">
                <a:solidFill>
                  <a:srgbClr val="FF0066"/>
                </a:solidFill>
              </a:rPr>
              <a:t> </a:t>
            </a:r>
            <a:r>
              <a:rPr lang="en-US" sz="3600" b="1" dirty="0">
                <a:solidFill>
                  <a:srgbClr val="FF0066"/>
                </a:solidFill>
              </a:rPr>
              <a:t>Bishop Of Rome</a:t>
            </a:r>
          </a:p>
          <a:p>
            <a:pPr>
              <a:buClr>
                <a:srgbClr val="FFFFFF"/>
              </a:buClr>
              <a:buFont typeface="Wingdings" pitchFamily="2" charset="2"/>
              <a:buChar char="ü"/>
            </a:pPr>
            <a:r>
              <a:rPr lang="en-US" sz="3600" b="1" dirty="0">
                <a:solidFill>
                  <a:srgbClr val="FF0066"/>
                </a:solidFill>
              </a:rPr>
              <a:t> Roman Province Metropolitan</a:t>
            </a:r>
          </a:p>
          <a:p>
            <a:pPr>
              <a:buClr>
                <a:srgbClr val="FFFFFF"/>
              </a:buClr>
              <a:buFont typeface="Wingdings" pitchFamily="2" charset="2"/>
              <a:buChar char="ü"/>
            </a:pPr>
            <a:r>
              <a:rPr lang="en-US" sz="3600" b="1" dirty="0">
                <a:solidFill>
                  <a:srgbClr val="FF0066"/>
                </a:solidFill>
              </a:rPr>
              <a:t> </a:t>
            </a:r>
            <a:r>
              <a:rPr lang="en-US" sz="4800" b="1" dirty="0">
                <a:solidFill>
                  <a:srgbClr val="FF0066"/>
                </a:solidFill>
                <a:latin typeface="Matisse ITC" pitchFamily="82" charset="0"/>
              </a:rPr>
              <a:t>Primate Of Italy</a:t>
            </a:r>
          </a:p>
          <a:p>
            <a:pPr>
              <a:buClr>
                <a:srgbClr val="FFFFFF"/>
              </a:buClr>
              <a:buFont typeface="Wingdings" pitchFamily="2" charset="2"/>
              <a:buChar char="ü"/>
            </a:pPr>
            <a:r>
              <a:rPr lang="en-US" sz="3600" b="1" dirty="0">
                <a:solidFill>
                  <a:srgbClr val="FF0066"/>
                </a:solidFill>
              </a:rPr>
              <a:t> Patriarch of the West</a:t>
            </a:r>
          </a:p>
          <a:p>
            <a:pPr>
              <a:buClr>
                <a:srgbClr val="FFFFFF"/>
              </a:buClr>
              <a:buFont typeface="Wingdings" pitchFamily="2" charset="2"/>
              <a:buChar char="ü"/>
            </a:pPr>
            <a:r>
              <a:rPr lang="en-US" sz="3600" b="1" dirty="0">
                <a:solidFill>
                  <a:srgbClr val="FF0066"/>
                </a:solidFill>
              </a:rPr>
              <a:t> Successor of Prince of the Apostles</a:t>
            </a:r>
          </a:p>
          <a:p>
            <a:pPr>
              <a:buClr>
                <a:srgbClr val="FFFFFF"/>
              </a:buClr>
              <a:buFont typeface="Wingdings" pitchFamily="2" charset="2"/>
              <a:buChar char="ü"/>
            </a:pPr>
            <a:r>
              <a:rPr lang="en-US" sz="3600" b="1" dirty="0">
                <a:solidFill>
                  <a:srgbClr val="FF0066"/>
                </a:solidFill>
              </a:rPr>
              <a:t> Sovereign Pontiff Universal Church</a:t>
            </a:r>
          </a:p>
          <a:p>
            <a:pPr>
              <a:buClr>
                <a:srgbClr val="FFFFFF"/>
              </a:buClr>
              <a:buFont typeface="Wingdings" pitchFamily="2" charset="2"/>
              <a:buChar char="ü"/>
            </a:pPr>
            <a:r>
              <a:rPr lang="en-US" sz="3600" b="1" dirty="0">
                <a:solidFill>
                  <a:srgbClr val="FF0066"/>
                </a:solidFill>
              </a:rPr>
              <a:t> Vicar Of Christ</a:t>
            </a:r>
          </a:p>
          <a:p>
            <a:pPr>
              <a:buFont typeface="Wingdings" pitchFamily="2" charset="2"/>
              <a:buChar char="ü"/>
            </a:pPr>
            <a:endParaRPr lang="en-US" sz="3600" dirty="0"/>
          </a:p>
        </p:txBody>
      </p:sp>
    </p:spTree>
    <p:extLst>
      <p:ext uri="{BB962C8B-B14F-4D97-AF65-F5344CB8AC3E}">
        <p14:creationId xmlns:p14="http://schemas.microsoft.com/office/powerpoint/2010/main" val="41920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81699">
                                            <p:txEl>
                                              <p:pRg st="0" end="0"/>
                                            </p:txEl>
                                          </p:spTgt>
                                        </p:tgtEl>
                                        <p:attrNameLst>
                                          <p:attrName>style.visibility</p:attrName>
                                        </p:attrNameLst>
                                      </p:cBhvr>
                                      <p:to>
                                        <p:strVal val="visible"/>
                                      </p:to>
                                    </p:set>
                                    <p:anim calcmode="lin" valueType="num">
                                      <p:cBhvr additive="base">
                                        <p:cTn id="7" dur="300" fill="hold"/>
                                        <p:tgtEl>
                                          <p:spTgt spid="438169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816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381699">
                                            <p:txEl>
                                              <p:pRg st="1" end="1"/>
                                            </p:txEl>
                                          </p:spTgt>
                                        </p:tgtEl>
                                        <p:attrNameLst>
                                          <p:attrName>style.visibility</p:attrName>
                                        </p:attrNameLst>
                                      </p:cBhvr>
                                      <p:to>
                                        <p:strVal val="visible"/>
                                      </p:to>
                                    </p:set>
                                    <p:anim calcmode="lin" valueType="num">
                                      <p:cBhvr additive="base">
                                        <p:cTn id="13" dur="300" fill="hold"/>
                                        <p:tgtEl>
                                          <p:spTgt spid="4381699">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38169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381699">
                                            <p:txEl>
                                              <p:pRg st="2" end="2"/>
                                            </p:txEl>
                                          </p:spTgt>
                                        </p:tgtEl>
                                        <p:attrNameLst>
                                          <p:attrName>style.visibility</p:attrName>
                                        </p:attrNameLst>
                                      </p:cBhvr>
                                      <p:to>
                                        <p:strVal val="visible"/>
                                      </p:to>
                                    </p:set>
                                    <p:anim calcmode="lin" valueType="num">
                                      <p:cBhvr>
                                        <p:cTn id="19" dur="500" fill="hold"/>
                                        <p:tgtEl>
                                          <p:spTgt spid="43816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38169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38169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iterate type="wd">
                                    <p:tmPct val="100000"/>
                                  </p:iterate>
                                  <p:childTnLst>
                                    <p:set>
                                      <p:cBhvr>
                                        <p:cTn id="25" dur="1" fill="hold">
                                          <p:stCondLst>
                                            <p:cond delay="0"/>
                                          </p:stCondLst>
                                        </p:cTn>
                                        <p:tgtEl>
                                          <p:spTgt spid="4381699">
                                            <p:txEl>
                                              <p:pRg st="3" end="3"/>
                                            </p:txEl>
                                          </p:spTgt>
                                        </p:tgtEl>
                                        <p:attrNameLst>
                                          <p:attrName>style.visibility</p:attrName>
                                        </p:attrNameLst>
                                      </p:cBhvr>
                                      <p:to>
                                        <p:strVal val="visible"/>
                                      </p:to>
                                    </p:set>
                                    <p:anim calcmode="lin" valueType="num">
                                      <p:cBhvr additive="base">
                                        <p:cTn id="26" dur="300" fill="hold"/>
                                        <p:tgtEl>
                                          <p:spTgt spid="4381699">
                                            <p:txEl>
                                              <p:pRg st="3" end="3"/>
                                            </p:txEl>
                                          </p:spTgt>
                                        </p:tgtEl>
                                        <p:attrNameLst>
                                          <p:attrName>ppt_x</p:attrName>
                                        </p:attrNameLst>
                                      </p:cBhvr>
                                      <p:tavLst>
                                        <p:tav tm="0">
                                          <p:val>
                                            <p:strVal val="#ppt_x"/>
                                          </p:val>
                                        </p:tav>
                                        <p:tav tm="100000">
                                          <p:val>
                                            <p:strVal val="#ppt_x"/>
                                          </p:val>
                                        </p:tav>
                                      </p:tavLst>
                                    </p:anim>
                                    <p:anim calcmode="lin" valueType="num">
                                      <p:cBhvr additive="base">
                                        <p:cTn id="27" dur="300" fill="hold"/>
                                        <p:tgtEl>
                                          <p:spTgt spid="43816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iterate type="wd">
                                    <p:tmPct val="100000"/>
                                  </p:iterate>
                                  <p:childTnLst>
                                    <p:set>
                                      <p:cBhvr>
                                        <p:cTn id="31" dur="1" fill="hold">
                                          <p:stCondLst>
                                            <p:cond delay="0"/>
                                          </p:stCondLst>
                                        </p:cTn>
                                        <p:tgtEl>
                                          <p:spTgt spid="4381699">
                                            <p:txEl>
                                              <p:pRg st="4" end="4"/>
                                            </p:txEl>
                                          </p:spTgt>
                                        </p:tgtEl>
                                        <p:attrNameLst>
                                          <p:attrName>style.visibility</p:attrName>
                                        </p:attrNameLst>
                                      </p:cBhvr>
                                      <p:to>
                                        <p:strVal val="visible"/>
                                      </p:to>
                                    </p:set>
                                    <p:anim calcmode="lin" valueType="num">
                                      <p:cBhvr additive="base">
                                        <p:cTn id="32" dur="300" fill="hold"/>
                                        <p:tgtEl>
                                          <p:spTgt spid="4381699">
                                            <p:txEl>
                                              <p:pRg st="4" end="4"/>
                                            </p:txEl>
                                          </p:spTgt>
                                        </p:tgtEl>
                                        <p:attrNameLst>
                                          <p:attrName>ppt_x</p:attrName>
                                        </p:attrNameLst>
                                      </p:cBhvr>
                                      <p:tavLst>
                                        <p:tav tm="0">
                                          <p:val>
                                            <p:strVal val="#ppt_x"/>
                                          </p:val>
                                        </p:tav>
                                        <p:tav tm="100000">
                                          <p:val>
                                            <p:strVal val="#ppt_x"/>
                                          </p:val>
                                        </p:tav>
                                      </p:tavLst>
                                    </p:anim>
                                    <p:anim calcmode="lin" valueType="num">
                                      <p:cBhvr additive="base">
                                        <p:cTn id="33" dur="300" fill="hold"/>
                                        <p:tgtEl>
                                          <p:spTgt spid="438169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iterate type="wd">
                                    <p:tmPct val="100000"/>
                                  </p:iterate>
                                  <p:childTnLst>
                                    <p:set>
                                      <p:cBhvr>
                                        <p:cTn id="37" dur="1" fill="hold">
                                          <p:stCondLst>
                                            <p:cond delay="0"/>
                                          </p:stCondLst>
                                        </p:cTn>
                                        <p:tgtEl>
                                          <p:spTgt spid="4381699">
                                            <p:txEl>
                                              <p:pRg st="5" end="5"/>
                                            </p:txEl>
                                          </p:spTgt>
                                        </p:tgtEl>
                                        <p:attrNameLst>
                                          <p:attrName>style.visibility</p:attrName>
                                        </p:attrNameLst>
                                      </p:cBhvr>
                                      <p:to>
                                        <p:strVal val="visible"/>
                                      </p:to>
                                    </p:set>
                                    <p:anim calcmode="lin" valueType="num">
                                      <p:cBhvr additive="base">
                                        <p:cTn id="38" dur="300" fill="hold"/>
                                        <p:tgtEl>
                                          <p:spTgt spid="4381699">
                                            <p:txEl>
                                              <p:pRg st="5" end="5"/>
                                            </p:txEl>
                                          </p:spTgt>
                                        </p:tgtEl>
                                        <p:attrNameLst>
                                          <p:attrName>ppt_x</p:attrName>
                                        </p:attrNameLst>
                                      </p:cBhvr>
                                      <p:tavLst>
                                        <p:tav tm="0">
                                          <p:val>
                                            <p:strVal val="#ppt_x"/>
                                          </p:val>
                                        </p:tav>
                                        <p:tav tm="100000">
                                          <p:val>
                                            <p:strVal val="#ppt_x"/>
                                          </p:val>
                                        </p:tav>
                                      </p:tavLst>
                                    </p:anim>
                                    <p:anim calcmode="lin" valueType="num">
                                      <p:cBhvr additive="base">
                                        <p:cTn id="39" dur="300" fill="hold"/>
                                        <p:tgtEl>
                                          <p:spTgt spid="438169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4381699">
                                            <p:txEl>
                                              <p:pRg st="6" end="6"/>
                                            </p:txEl>
                                          </p:spTgt>
                                        </p:tgtEl>
                                        <p:attrNameLst>
                                          <p:attrName>style.visibility</p:attrName>
                                        </p:attrNameLst>
                                      </p:cBhvr>
                                      <p:to>
                                        <p:strVal val="visible"/>
                                      </p:to>
                                    </p:set>
                                    <p:anim calcmode="lin" valueType="num">
                                      <p:cBhvr additive="base">
                                        <p:cTn id="44" dur="300" fill="hold"/>
                                        <p:tgtEl>
                                          <p:spTgt spid="4381699">
                                            <p:txEl>
                                              <p:pRg st="6" end="6"/>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4381699">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169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A9BE-F0D7-4C91-A10E-B90E3B5DEFA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28C6C6-0C32-494A-86D8-292E0CEF1B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E2DB969B-FDCC-4BBC-A394-BFF8A84A1D97}"/>
              </a:ext>
            </a:extLst>
          </p:cNvPr>
          <p:cNvSpPr/>
          <p:nvPr/>
        </p:nvSpPr>
        <p:spPr>
          <a:xfrm>
            <a:off x="346229" y="3240350"/>
            <a:ext cx="11845770" cy="138499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24500" cmpd="dbl">
                  <a:solidFill>
                    <a:srgbClr val="3333CC">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Calligrapher" pitchFamily="2" charset="0"/>
                <a:ea typeface="+mn-ea"/>
                <a:cs typeface="+mn-cs"/>
              </a:rPr>
              <a:t>THE PAPAL TRADITION OF CHOOSING A NEW NAME STARTS WITH           MERCURIUS IN A.D. 533 RENAMING HIMSELF JOHN THE SECOND.                         THIS PRACTICE WAS PRIOR ASSOCIATED WITH ROYAL DYNASTY.</a:t>
            </a:r>
          </a:p>
        </p:txBody>
      </p:sp>
    </p:spTree>
    <p:extLst>
      <p:ext uri="{BB962C8B-B14F-4D97-AF65-F5344CB8AC3E}">
        <p14:creationId xmlns:p14="http://schemas.microsoft.com/office/powerpoint/2010/main" val="33521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4">
                                            <p:txEl>
                                              <p:pRg st="0" end="0"/>
                                            </p:txEl>
                                          </p:spTgt>
                                        </p:tgtEl>
                                        <p:attrNameLst>
                                          <p:attrName>style.color</p:attrName>
                                        </p:attrNameLst>
                                      </p:cBhvr>
                                      <p:to>
                                        <a:schemeClr val="accent2"/>
                                      </p:to>
                                    </p:animClr>
                                    <p:animClr clrSpc="rgb" dir="cw">
                                      <p:cBhvr>
                                        <p:cTn id="7" dur="1900" fill="hold">
                                          <p:stCondLst>
                                            <p:cond delay="100"/>
                                          </p:stCondLst>
                                        </p:cTn>
                                        <p:tgtEl>
                                          <p:spTgt spid="4">
                                            <p:txEl>
                                              <p:pRg st="0" end="0"/>
                                            </p:txEl>
                                          </p:spTgt>
                                        </p:tgtEl>
                                        <p:attrNameLst>
                                          <p:attrName>fillColor</p:attrName>
                                        </p:attrNameLst>
                                      </p:cBhvr>
                                      <p:to>
                                        <a:schemeClr val="accent2"/>
                                      </p:to>
                                    </p:animClr>
                                    <p:set>
                                      <p:cBhvr>
                                        <p:cTn id="8" dur="1900" fill="hold">
                                          <p:stCondLst>
                                            <p:cond delay="100"/>
                                          </p:stCondLst>
                                        </p:cTn>
                                        <p:tgtEl>
                                          <p:spTgt spid="4">
                                            <p:txEl>
                                              <p:pRg st="0" end="0"/>
                                            </p:txEl>
                                          </p:spTgt>
                                        </p:tgtEl>
                                        <p:attrNameLst>
                                          <p:attrName>fill.type</p:attrName>
                                        </p:attrNameLst>
                                      </p:cBhvr>
                                      <p:to>
                                        <p:strVal val="solid"/>
                                      </p:to>
                                    </p:set>
                                    <p:set>
                                      <p:cBhvr>
                                        <p:cTn id="9" dur="1900" fill="hold">
                                          <p:stCondLst>
                                            <p:cond delay="100"/>
                                          </p:stCondLst>
                                        </p:cTn>
                                        <p:tgtEl>
                                          <p:spTgt spid="4">
                                            <p:txEl>
                                              <p:pRg st="0" end="0"/>
                                            </p:txEl>
                                          </p:spTgt>
                                        </p:tgtEl>
                                        <p:attrNameLst>
                                          <p:attrName>fill.on</p:attrName>
                                        </p:attrNameLst>
                                      </p:cBhvr>
                                      <p:to>
                                        <p:strVal val="true"/>
                                      </p:to>
                                    </p:set>
                                    <p:animScale>
                                      <p:cBhvr>
                                        <p:cTn id="10" dur="200" fill="hold">
                                          <p:stCondLst>
                                            <p:cond delay="0"/>
                                          </p:stCondLst>
                                        </p:cTn>
                                        <p:tgtEl>
                                          <p:spTgt spid="4">
                                            <p:txEl>
                                              <p:pRg st="0" end="0"/>
                                            </p:txEl>
                                          </p:spTgt>
                                        </p:tgtEl>
                                      </p:cBhvr>
                                      <p:from x="100000" y="100000"/>
                                      <p:to x="100000" y="5000"/>
                                    </p:animScale>
                                    <p:animScale>
                                      <p:cBhvr>
                                        <p:cTn id="11" dur="200" fill="hold">
                                          <p:stCondLst>
                                            <p:cond delay="200"/>
                                          </p:stCondLst>
                                        </p:cTn>
                                        <p:tgtEl>
                                          <p:spTgt spid="4">
                                            <p:txEl>
                                              <p:pRg st="0" end="0"/>
                                            </p:txEl>
                                          </p:spTgt>
                                        </p:tgtEl>
                                      </p:cBhvr>
                                      <p:from x="100000" y="5000"/>
                                      <p:to x="120000" y="150000"/>
                                    </p:animScale>
                                    <p:animScale>
                                      <p:cBhvr>
                                        <p:cTn id="12" dur="600" fill="hold">
                                          <p:stCondLst>
                                            <p:cond delay="1400"/>
                                          </p:stCondLst>
                                        </p:cTn>
                                        <p:tgtEl>
                                          <p:spTgt spid="4">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Owner\My Documents\Educational Illustrations\Niederl%C3%A4ndische+Historienbibel+-+BSB+Cgm+5062.jpg">
            <a:extLst>
              <a:ext uri="{FF2B5EF4-FFF2-40B4-BE49-F238E27FC236}">
                <a16:creationId xmlns:a16="http://schemas.microsoft.com/office/drawing/2014/main" id="{33E5F2D5-4895-4CBC-9C8C-64FF6E595004}"/>
              </a:ext>
            </a:extLst>
          </p:cNvPr>
          <p:cNvPicPr>
            <a:picLocks noChangeAspect="1" noChangeArrowheads="1"/>
          </p:cNvPicPr>
          <p:nvPr/>
        </p:nvPicPr>
        <p:blipFill>
          <a:blip r:embed="rId3" cstate="print"/>
          <a:srcRect/>
          <a:stretch>
            <a:fillRect/>
          </a:stretch>
        </p:blipFill>
        <p:spPr bwMode="auto">
          <a:xfrm>
            <a:off x="0" y="0"/>
            <a:ext cx="12192000" cy="7086600"/>
          </a:xfrm>
          <a:prstGeom prst="rect">
            <a:avLst/>
          </a:prstGeom>
          <a:noFill/>
        </p:spPr>
      </p:pic>
      <p:sp>
        <p:nvSpPr>
          <p:cNvPr id="4" name="WordArt 7">
            <a:extLst>
              <a:ext uri="{FF2B5EF4-FFF2-40B4-BE49-F238E27FC236}">
                <a16:creationId xmlns:a16="http://schemas.microsoft.com/office/drawing/2014/main" id="{D9FA0956-AF6A-44BD-A6A1-BC2A69583EA3}"/>
              </a:ext>
            </a:extLst>
          </p:cNvPr>
          <p:cNvSpPr>
            <a:spLocks noChangeArrowheads="1" noChangeShapeType="1" noTextEdit="1"/>
          </p:cNvSpPr>
          <p:nvPr/>
        </p:nvSpPr>
        <p:spPr bwMode="auto">
          <a:xfrm>
            <a:off x="3473117" y="3810000"/>
            <a:ext cx="5141493" cy="1259305"/>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FROM SHEPHERD'S STAFF</a:t>
            </a:r>
          </a:p>
        </p:txBody>
      </p:sp>
      <p:sp>
        <p:nvSpPr>
          <p:cNvPr id="5" name="WordArt 8">
            <a:extLst>
              <a:ext uri="{FF2B5EF4-FFF2-40B4-BE49-F238E27FC236}">
                <a16:creationId xmlns:a16="http://schemas.microsoft.com/office/drawing/2014/main" id="{C70F57BD-8DE7-4DCA-A5E9-C51C950F5E1A}"/>
              </a:ext>
            </a:extLst>
          </p:cNvPr>
          <p:cNvSpPr>
            <a:spLocks noChangeArrowheads="1" noChangeShapeType="1" noTextEdit="1"/>
          </p:cNvSpPr>
          <p:nvPr/>
        </p:nvSpPr>
        <p:spPr bwMode="auto">
          <a:xfrm>
            <a:off x="3473117" y="200526"/>
            <a:ext cx="5205662" cy="1323474"/>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UNTO KING'S SCEPTER</a:t>
            </a:r>
          </a:p>
        </p:txBody>
      </p:sp>
    </p:spTree>
    <p:extLst>
      <p:ext uri="{BB962C8B-B14F-4D97-AF65-F5344CB8AC3E}">
        <p14:creationId xmlns:p14="http://schemas.microsoft.com/office/powerpoint/2010/main" val="3797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pPr eaLnBrk="1" hangingPunct="1"/>
            <a:endParaRPr lang="en-US"/>
          </a:p>
        </p:txBody>
      </p:sp>
      <p:sp>
        <p:nvSpPr>
          <p:cNvPr id="18930691" name="WordArt 3"/>
          <p:cNvSpPr>
            <a:spLocks noChangeArrowheads="1" noChangeShapeType="1" noTextEdit="1"/>
          </p:cNvSpPr>
          <p:nvPr/>
        </p:nvSpPr>
        <p:spPr bwMode="auto">
          <a:xfrm rot="5400000">
            <a:off x="-30957" y="2164557"/>
            <a:ext cx="3871913" cy="762000"/>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ＭＳ Ｐゴシック"/>
                <a:cs typeface="+mn-cs"/>
              </a:rPr>
              <a:t>Emperor</a:t>
            </a:r>
          </a:p>
        </p:txBody>
      </p:sp>
      <p:sp>
        <p:nvSpPr>
          <p:cNvPr id="18930692" name="WordArt 4"/>
          <p:cNvSpPr>
            <a:spLocks noChangeArrowheads="1" noChangeShapeType="1" noTextEdit="1"/>
          </p:cNvSpPr>
          <p:nvPr/>
        </p:nvSpPr>
        <p:spPr bwMode="auto">
          <a:xfrm>
            <a:off x="5715000" y="6324600"/>
            <a:ext cx="4953000" cy="533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ＭＳ Ｐゴシック"/>
                <a:cs typeface="+mn-cs"/>
              </a:rPr>
              <a:t>APOTHEOSIS</a:t>
            </a:r>
          </a:p>
        </p:txBody>
      </p:sp>
      <p:pic>
        <p:nvPicPr>
          <p:cNvPr id="18930693" name="Picture 5" descr="C:\Documents and Settings\Owner\My Documents\Educational Illustrations\pivotalemperors_1.jpg"/>
          <p:cNvPicPr>
            <a:picLocks noChangeAspect="1" noChangeArrowheads="1"/>
          </p:cNvPicPr>
          <p:nvPr/>
        </p:nvPicPr>
        <p:blipFill>
          <a:blip r:embed="rId4" cstate="print"/>
          <a:srcRect/>
          <a:stretch>
            <a:fillRect/>
          </a:stretch>
        </p:blipFill>
        <p:spPr bwMode="auto">
          <a:xfrm>
            <a:off x="3810000" y="1428750"/>
            <a:ext cx="4572000" cy="4000500"/>
          </a:xfrm>
          <a:prstGeom prst="rect">
            <a:avLst/>
          </a:prstGeom>
          <a:noFill/>
          <a:ln w="9525">
            <a:noFill/>
            <a:miter lim="800000"/>
            <a:headEnd/>
            <a:tailEnd/>
          </a:ln>
        </p:spPr>
      </p:pic>
    </p:spTree>
    <p:extLst>
      <p:ext uri="{BB962C8B-B14F-4D97-AF65-F5344CB8AC3E}">
        <p14:creationId xmlns:p14="http://schemas.microsoft.com/office/powerpoint/2010/main" val="1496690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930691"/>
                                        </p:tgtEl>
                                        <p:attrNameLst>
                                          <p:attrName>style.visibility</p:attrName>
                                        </p:attrNameLst>
                                      </p:cBhvr>
                                      <p:to>
                                        <p:strVal val="visible"/>
                                      </p:to>
                                    </p:set>
                                    <p:anim calcmode="lin" valueType="num">
                                      <p:cBhvr>
                                        <p:cTn id="7" dur="1000" fill="hold"/>
                                        <p:tgtEl>
                                          <p:spTgt spid="18930691"/>
                                        </p:tgtEl>
                                        <p:attrNameLst>
                                          <p:attrName>ppt_w</p:attrName>
                                        </p:attrNameLst>
                                      </p:cBhvr>
                                      <p:tavLst>
                                        <p:tav tm="0">
                                          <p:val>
                                            <p:fltVal val="0"/>
                                          </p:val>
                                        </p:tav>
                                        <p:tav tm="100000">
                                          <p:val>
                                            <p:strVal val="#ppt_w"/>
                                          </p:val>
                                        </p:tav>
                                      </p:tavLst>
                                    </p:anim>
                                    <p:anim calcmode="lin" valueType="num">
                                      <p:cBhvr>
                                        <p:cTn id="8" dur="1000" fill="hold"/>
                                        <p:tgtEl>
                                          <p:spTgt spid="18930691"/>
                                        </p:tgtEl>
                                        <p:attrNameLst>
                                          <p:attrName>ppt_h</p:attrName>
                                        </p:attrNameLst>
                                      </p:cBhvr>
                                      <p:tavLst>
                                        <p:tav tm="0">
                                          <p:val>
                                            <p:fltVal val="0"/>
                                          </p:val>
                                        </p:tav>
                                        <p:tav tm="100000">
                                          <p:val>
                                            <p:strVal val="#ppt_h"/>
                                          </p:val>
                                        </p:tav>
                                      </p:tavLst>
                                    </p:anim>
                                    <p:anim calcmode="lin" valueType="num">
                                      <p:cBhvr>
                                        <p:cTn id="9" dur="1000" fill="hold"/>
                                        <p:tgtEl>
                                          <p:spTgt spid="1893069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306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18930692"/>
                                        </p:tgtEl>
                                        <p:attrNameLst>
                                          <p:attrName>style.visibility</p:attrName>
                                        </p:attrNameLst>
                                      </p:cBhvr>
                                      <p:to>
                                        <p:strVal val="visible"/>
                                      </p:to>
                                    </p:set>
                                    <p:anim calcmode="lin" valueType="num">
                                      <p:cBhvr>
                                        <p:cTn id="15" dur="5000" fill="hold"/>
                                        <p:tgtEl>
                                          <p:spTgt spid="18930692"/>
                                        </p:tgtEl>
                                        <p:attrNameLst>
                                          <p:attrName>ppt_w</p:attrName>
                                        </p:attrNameLst>
                                      </p:cBhvr>
                                      <p:tavLst>
                                        <p:tav tm="0" fmla="#ppt_w*sin(2.5*pi*$)">
                                          <p:val>
                                            <p:fltVal val="0"/>
                                          </p:val>
                                        </p:tav>
                                        <p:tav tm="100000">
                                          <p:val>
                                            <p:fltVal val="1"/>
                                          </p:val>
                                        </p:tav>
                                      </p:tavLst>
                                    </p:anim>
                                    <p:anim calcmode="lin" valueType="num">
                                      <p:cBhvr>
                                        <p:cTn id="16" dur="5000" fill="hold"/>
                                        <p:tgtEl>
                                          <p:spTgt spid="1893069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8930693"/>
                                        </p:tgtEl>
                                        <p:attrNameLst>
                                          <p:attrName>style.visibility</p:attrName>
                                        </p:attrNameLst>
                                      </p:cBhvr>
                                      <p:to>
                                        <p:strVal val="visible"/>
                                      </p:to>
                                    </p:set>
                                    <p:anim calcmode="lin" valueType="num">
                                      <p:cBhvr>
                                        <p:cTn id="21" dur="500" fill="hold"/>
                                        <p:tgtEl>
                                          <p:spTgt spid="18930693"/>
                                        </p:tgtEl>
                                        <p:attrNameLst>
                                          <p:attrName>ppt_w</p:attrName>
                                        </p:attrNameLst>
                                      </p:cBhvr>
                                      <p:tavLst>
                                        <p:tav tm="0">
                                          <p:val>
                                            <p:strVal val="4*#ppt_w"/>
                                          </p:val>
                                        </p:tav>
                                        <p:tav tm="100000">
                                          <p:val>
                                            <p:strVal val="#ppt_w"/>
                                          </p:val>
                                        </p:tav>
                                      </p:tavLst>
                                    </p:anim>
                                    <p:anim calcmode="lin" valueType="num">
                                      <p:cBhvr>
                                        <p:cTn id="22" dur="500" fill="hold"/>
                                        <p:tgtEl>
                                          <p:spTgt spid="189306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0691" grpId="0" animBg="1"/>
      <p:bldP spid="1893069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5"/>
            <a:ext cx="6718433" cy="800312"/>
          </a:xfrm>
        </p:spPr>
        <p:txBody>
          <a:bodyPr>
            <a:noAutofit/>
          </a:bodyPr>
          <a:lstStyle/>
          <a:p>
            <a:r>
              <a:rPr lang="en-US" sz="5400" b="1" dirty="0">
                <a:solidFill>
                  <a:srgbClr val="008A3E"/>
                </a:solidFill>
                <a:effectLst>
                  <a:outerShdw blurRad="38100" dist="38100" dir="2700000" algn="tl">
                    <a:srgbClr val="000000">
                      <a:alpha val="43137"/>
                    </a:srgbClr>
                  </a:outerShdw>
                </a:effectLst>
              </a:rPr>
              <a:t>THE PATH TO POPE</a:t>
            </a:r>
          </a:p>
        </p:txBody>
      </p:sp>
      <p:sp>
        <p:nvSpPr>
          <p:cNvPr id="6" name="Content Placeholder 2">
            <a:extLst>
              <a:ext uri="{FF2B5EF4-FFF2-40B4-BE49-F238E27FC236}">
                <a16:creationId xmlns:a16="http://schemas.microsoft.com/office/drawing/2014/main" id="{9B5398D7-AA41-41B7-BBF0-6EAFEA035662}"/>
              </a:ext>
            </a:extLst>
          </p:cNvPr>
          <p:cNvSpPr>
            <a:spLocks noGrp="1"/>
          </p:cNvSpPr>
          <p:nvPr>
            <p:ph idx="1"/>
          </p:nvPr>
        </p:nvSpPr>
        <p:spPr>
          <a:xfrm>
            <a:off x="4530055" y="1879134"/>
            <a:ext cx="7105475" cy="4462943"/>
          </a:xfrm>
        </p:spPr>
        <p:txBody>
          <a:bodyPr>
            <a:normAutofit/>
          </a:bodyPr>
          <a:lstStyle/>
          <a:p>
            <a:r>
              <a:rPr lang="en-US" sz="4000" b="1" i="1" dirty="0">
                <a:solidFill>
                  <a:srgbClr val="C00000"/>
                </a:solidFill>
              </a:rPr>
              <a:t>Gnosticism Is The Spark</a:t>
            </a:r>
          </a:p>
          <a:p>
            <a:r>
              <a:rPr lang="en-US" sz="4000" b="1" i="1" dirty="0">
                <a:solidFill>
                  <a:srgbClr val="C00000"/>
                </a:solidFill>
              </a:rPr>
              <a:t>Monarchical Episcopacy</a:t>
            </a:r>
          </a:p>
          <a:p>
            <a:r>
              <a:rPr lang="en-US" sz="4000" b="1" i="1" dirty="0">
                <a:solidFill>
                  <a:srgbClr val="C00000"/>
                </a:solidFill>
              </a:rPr>
              <a:t>By Process of Elimination</a:t>
            </a:r>
          </a:p>
          <a:p>
            <a:r>
              <a:rPr lang="en-US" sz="4000" b="1" i="1" dirty="0">
                <a:solidFill>
                  <a:srgbClr val="C00000"/>
                </a:solidFill>
              </a:rPr>
              <a:t>Arius Versus Athanasius</a:t>
            </a:r>
          </a:p>
          <a:p>
            <a:r>
              <a:rPr lang="en-US" sz="4000" b="1" i="1" dirty="0">
                <a:solidFill>
                  <a:srgbClr val="C00000"/>
                </a:solidFill>
              </a:rPr>
              <a:t>Traditions Trump Scripture</a:t>
            </a:r>
          </a:p>
        </p:txBody>
      </p:sp>
    </p:spTree>
    <p:extLst>
      <p:ext uri="{BB962C8B-B14F-4D97-AF65-F5344CB8AC3E}">
        <p14:creationId xmlns:p14="http://schemas.microsoft.com/office/powerpoint/2010/main" val="2231131713"/>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80195" name="Text Box 3"/>
          <p:cNvSpPr txBox="1">
            <a:spLocks noChangeArrowheads="1"/>
          </p:cNvSpPr>
          <p:nvPr/>
        </p:nvSpPr>
        <p:spPr bwMode="auto">
          <a:xfrm>
            <a:off x="1102937" y="2787650"/>
            <a:ext cx="3167406" cy="76944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CC99"/>
                </a:solidFill>
                <a:effectLst>
                  <a:outerShdw blurRad="38100" dist="38100" dir="2700000" algn="tl">
                    <a:srgbClr val="000000">
                      <a:alpha val="43137"/>
                    </a:srgbClr>
                  </a:outerShdw>
                </a:effectLst>
                <a:uLnTx/>
                <a:uFillTx/>
                <a:latin typeface="Calligrapher" pitchFamily="2" charset="0"/>
                <a:ea typeface="+mn-ea"/>
                <a:cs typeface="+mn-cs"/>
              </a:rPr>
              <a:t>Sadducees..</a:t>
            </a:r>
          </a:p>
        </p:txBody>
      </p:sp>
      <p:sp>
        <p:nvSpPr>
          <p:cNvPr id="3080199" name="Text Box 7"/>
          <p:cNvSpPr txBox="1">
            <a:spLocks noChangeArrowheads="1"/>
          </p:cNvSpPr>
          <p:nvPr/>
        </p:nvSpPr>
        <p:spPr bwMode="auto">
          <a:xfrm>
            <a:off x="4412885" y="1905000"/>
            <a:ext cx="6295964" cy="2246769"/>
          </a:xfrm>
          <a:prstGeom prst="rect">
            <a:avLst/>
          </a:prstGeom>
          <a:solidFill>
            <a:schemeClr val="accent1"/>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The Sect Of The Sadducees Stressed The Temple Seasonal Observances &amp; Priestly Intercession Rather Than Moral Lessons, Personal Lifestyle Or Any Identifiable  Individual Applications Of Scripture!</a:t>
            </a: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  </a:t>
            </a:r>
          </a:p>
        </p:txBody>
      </p:sp>
      <p:pic>
        <p:nvPicPr>
          <p:cNvPr id="3080200" name="Picture 8" descr="C:\Documents and Settings\Owner\My Documents\Educational Illustrations\Religious Related\ep18_01.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3080201" name="WordArt 9"/>
          <p:cNvSpPr>
            <a:spLocks noChangeArrowheads="1" noChangeShapeType="1" noTextEdit="1"/>
          </p:cNvSpPr>
          <p:nvPr/>
        </p:nvSpPr>
        <p:spPr bwMode="auto">
          <a:xfrm>
            <a:off x="1524000" y="4953000"/>
            <a:ext cx="80772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FROM DISPUTES OVER WRITTEN O.T. LAW VERSUS MOSAIC ORAL LAW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UNTO DEBATES OVER RABBINIC WRITING  VERSUS ORAL AUTHORITY </a:t>
            </a:r>
          </a:p>
        </p:txBody>
      </p:sp>
    </p:spTree>
    <p:extLst>
      <p:ext uri="{BB962C8B-B14F-4D97-AF65-F5344CB8AC3E}">
        <p14:creationId xmlns:p14="http://schemas.microsoft.com/office/powerpoint/2010/main" val="41316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0201"/>
                                        </p:tgtEl>
                                        <p:attrNameLst>
                                          <p:attrName>style.visibility</p:attrName>
                                        </p:attrNameLst>
                                      </p:cBhvr>
                                      <p:to>
                                        <p:strVal val="visible"/>
                                      </p:to>
                                    </p:set>
                                    <p:anim calcmode="lin" valueType="num">
                                      <p:cBhvr additive="base">
                                        <p:cTn id="7" dur="500" fill="hold"/>
                                        <p:tgtEl>
                                          <p:spTgt spid="3080201"/>
                                        </p:tgtEl>
                                        <p:attrNameLst>
                                          <p:attrName>ppt_x</p:attrName>
                                        </p:attrNameLst>
                                      </p:cBhvr>
                                      <p:tavLst>
                                        <p:tav tm="0">
                                          <p:val>
                                            <p:strVal val="0-#ppt_w/2"/>
                                          </p:val>
                                        </p:tav>
                                        <p:tav tm="100000">
                                          <p:val>
                                            <p:strVal val="#ppt_x"/>
                                          </p:val>
                                        </p:tav>
                                      </p:tavLst>
                                    </p:anim>
                                    <p:anim calcmode="lin" valueType="num">
                                      <p:cBhvr additive="base">
                                        <p:cTn id="8" dur="500" fill="hold"/>
                                        <p:tgtEl>
                                          <p:spTgt spid="30802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20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4537869" y="192882"/>
            <a:ext cx="3111500"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1905000" y="609601"/>
            <a:ext cx="8382000" cy="823913"/>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CHANGES IN AUTHORITY</a:t>
            </a:r>
          </a:p>
        </p:txBody>
      </p:sp>
      <p:sp>
        <p:nvSpPr>
          <p:cNvPr id="5361668" name="WordArt 4"/>
          <p:cNvSpPr>
            <a:spLocks noChangeArrowheads="1" noChangeShapeType="1" noTextEdit="1"/>
          </p:cNvSpPr>
          <p:nvPr/>
        </p:nvSpPr>
        <p:spPr bwMode="auto">
          <a:xfrm>
            <a:off x="2362200" y="3124200"/>
            <a:ext cx="7467600" cy="1600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Catholic Concept Of 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HISTORY &amp; TRADITION</a:t>
            </a:r>
          </a:p>
        </p:txBody>
      </p:sp>
    </p:spTree>
    <p:extLst>
      <p:ext uri="{BB962C8B-B14F-4D97-AF65-F5344CB8AC3E}">
        <p14:creationId xmlns:p14="http://schemas.microsoft.com/office/powerpoint/2010/main" val="42769059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1667">
                                            <p:txEl>
                                              <p:pRg st="0" end="0"/>
                                            </p:txEl>
                                          </p:spTgt>
                                        </p:tgtEl>
                                        <p:attrNameLst>
                                          <p:attrName>style.visibility</p:attrName>
                                        </p:attrNameLst>
                                      </p:cBhvr>
                                      <p:to>
                                        <p:strVal val="visible"/>
                                      </p:to>
                                    </p:set>
                                    <p:anim calcmode="lin" valueType="num">
                                      <p:cBhvr additive="base">
                                        <p:cTn id="7"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p:cTn id="13" dur="500" fill="hold"/>
                                        <p:tgtEl>
                                          <p:spTgt spid="5361668"/>
                                        </p:tgtEl>
                                        <p:attrNameLst>
                                          <p:attrName>ppt_w</p:attrName>
                                        </p:attrNameLst>
                                      </p:cBhvr>
                                      <p:tavLst>
                                        <p:tav tm="0">
                                          <p:val>
                                            <p:fltVal val="0"/>
                                          </p:val>
                                        </p:tav>
                                        <p:tav tm="100000">
                                          <p:val>
                                            <p:strVal val="#ppt_w"/>
                                          </p:val>
                                        </p:tav>
                                      </p:tavLst>
                                    </p:anim>
                                    <p:anim calcmode="lin" valueType="num">
                                      <p:cBhvr>
                                        <p:cTn id="14" dur="500" fill="hold"/>
                                        <p:tgtEl>
                                          <p:spTgt spid="5361668"/>
                                        </p:tgtEl>
                                        <p:attrNameLst>
                                          <p:attrName>ppt_h</p:attrName>
                                        </p:attrNameLst>
                                      </p:cBhvr>
                                      <p:tavLst>
                                        <p:tav tm="0">
                                          <p:val>
                                            <p:fltVal val="0"/>
                                          </p:val>
                                        </p:tav>
                                        <p:tav tm="100000">
                                          <p:val>
                                            <p:strVal val="#ppt_h"/>
                                          </p:val>
                                        </p:tav>
                                      </p:tavLst>
                                    </p:anim>
                                    <p:anim calcmode="lin" valueType="num">
                                      <p:cBhvr>
                                        <p:cTn id="15" dur="500" fill="hold"/>
                                        <p:tgtEl>
                                          <p:spTgt spid="5361668"/>
                                        </p:tgtEl>
                                        <p:attrNameLst>
                                          <p:attrName>ppt_x</p:attrName>
                                        </p:attrNameLst>
                                      </p:cBhvr>
                                      <p:tavLst>
                                        <p:tav tm="0">
                                          <p:val>
                                            <p:fltVal val="0.5"/>
                                          </p:val>
                                        </p:tav>
                                        <p:tav tm="100000">
                                          <p:val>
                                            <p:strVal val="#ppt_x"/>
                                          </p:val>
                                        </p:tav>
                                      </p:tavLst>
                                    </p:anim>
                                    <p:anim calcmode="lin" valueType="num">
                                      <p:cBhvr>
                                        <p:cTn id="16"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5075758" y="-2742481"/>
            <a:ext cx="1980394"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2057400" y="2971801"/>
            <a:ext cx="8077200" cy="2554545"/>
          </a:xfrm>
          <a:prstGeom prst="rect">
            <a:avLst/>
          </a:prstGeom>
          <a:solidFill>
            <a:srgbClr val="DDDDDD"/>
          </a:solid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mn-ea"/>
                <a:cs typeface="+mn-cs"/>
              </a:rPr>
              <a:t>Most Of What We Know About Early Church Father Figures Is From The Recorded Praises In Panegyric Type Sermon Speech.</a:t>
            </a:r>
          </a:p>
        </p:txBody>
      </p:sp>
      <p:sp>
        <p:nvSpPr>
          <p:cNvPr id="5361668" name="WordArt 4"/>
          <p:cNvSpPr>
            <a:spLocks noChangeArrowheads="1" noChangeShapeType="1" noTextEdit="1"/>
          </p:cNvSpPr>
          <p:nvPr/>
        </p:nvSpPr>
        <p:spPr bwMode="auto">
          <a:xfrm>
            <a:off x="2209800" y="5334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Catholic Concept Of 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HISTORY &amp; TRADITION</a:t>
            </a:r>
          </a:p>
        </p:txBody>
      </p:sp>
    </p:spTree>
    <p:extLst>
      <p:ext uri="{BB962C8B-B14F-4D97-AF65-F5344CB8AC3E}">
        <p14:creationId xmlns:p14="http://schemas.microsoft.com/office/powerpoint/2010/main" val="41655343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361668"/>
                                        </p:tgtEl>
                                        <p:attrNameLst>
                                          <p:attrName>style.visibility</p:attrName>
                                        </p:attrNameLst>
                                      </p:cBhvr>
                                      <p:to>
                                        <p:strVal val="visible"/>
                                      </p:to>
                                    </p:set>
                                    <p:anim calcmode="lin" valueType="num">
                                      <p:cBhvr>
                                        <p:cTn id="7" dur="500" fill="hold"/>
                                        <p:tgtEl>
                                          <p:spTgt spid="5361668"/>
                                        </p:tgtEl>
                                        <p:attrNameLst>
                                          <p:attrName>ppt_w</p:attrName>
                                        </p:attrNameLst>
                                      </p:cBhvr>
                                      <p:tavLst>
                                        <p:tav tm="0">
                                          <p:val>
                                            <p:fltVal val="0"/>
                                          </p:val>
                                        </p:tav>
                                        <p:tav tm="100000">
                                          <p:val>
                                            <p:strVal val="#ppt_w"/>
                                          </p:val>
                                        </p:tav>
                                      </p:tavLst>
                                    </p:anim>
                                    <p:anim calcmode="lin" valueType="num">
                                      <p:cBhvr>
                                        <p:cTn id="8" dur="500" fill="hold"/>
                                        <p:tgtEl>
                                          <p:spTgt spid="5361668"/>
                                        </p:tgtEl>
                                        <p:attrNameLst>
                                          <p:attrName>ppt_h</p:attrName>
                                        </p:attrNameLst>
                                      </p:cBhvr>
                                      <p:tavLst>
                                        <p:tav tm="0">
                                          <p:val>
                                            <p:fltVal val="0"/>
                                          </p:val>
                                        </p:tav>
                                        <p:tav tm="100000">
                                          <p:val>
                                            <p:strVal val="#ppt_h"/>
                                          </p:val>
                                        </p:tav>
                                      </p:tavLst>
                                    </p:anim>
                                    <p:anim calcmode="lin" valueType="num">
                                      <p:cBhvr>
                                        <p:cTn id="9" dur="500" fill="hold"/>
                                        <p:tgtEl>
                                          <p:spTgt spid="5361668"/>
                                        </p:tgtEl>
                                        <p:attrNameLst>
                                          <p:attrName>ppt_x</p:attrName>
                                        </p:attrNameLst>
                                      </p:cBhvr>
                                      <p:tavLst>
                                        <p:tav tm="0">
                                          <p:val>
                                            <p:fltVal val="0.5"/>
                                          </p:val>
                                        </p:tav>
                                        <p:tav tm="100000">
                                          <p:val>
                                            <p:strVal val="#ppt_x"/>
                                          </p:val>
                                        </p:tav>
                                      </p:tavLst>
                                    </p:anim>
                                    <p:anim calcmode="lin" valueType="num">
                                      <p:cBhvr>
                                        <p:cTn id="10"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iterate type="wd">
                                    <p:tmPct val="100000"/>
                                  </p:iterate>
                                  <p:childTnLst>
                                    <p:set>
                                      <p:cBhvr>
                                        <p:cTn id="14" dur="1" fill="hold">
                                          <p:stCondLst>
                                            <p:cond delay="0"/>
                                          </p:stCondLst>
                                        </p:cTn>
                                        <p:tgtEl>
                                          <p:spTgt spid="5361667">
                                            <p:txEl>
                                              <p:pRg st="0" end="0"/>
                                            </p:txEl>
                                          </p:spTgt>
                                        </p:tgtEl>
                                        <p:attrNameLst>
                                          <p:attrName>style.visibility</p:attrName>
                                        </p:attrNameLst>
                                      </p:cBhvr>
                                      <p:to>
                                        <p:strVal val="visible"/>
                                      </p:to>
                                    </p:set>
                                    <p:anim calcmode="lin" valueType="num">
                                      <p:cBhvr additive="base">
                                        <p:cTn id="15"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4802" name="Rectangle 2"/>
          <p:cNvSpPr>
            <a:spLocks noGrp="1" noChangeArrowheads="1"/>
          </p:cNvSpPr>
          <p:nvPr>
            <p:ph type="title"/>
          </p:nvPr>
        </p:nvSpPr>
        <p:spPr/>
        <p:txBody>
          <a:bodyPr/>
          <a:lstStyle/>
          <a:p>
            <a:endParaRPr lang="en-US"/>
          </a:p>
        </p:txBody>
      </p:sp>
      <p:sp>
        <p:nvSpPr>
          <p:cNvPr id="4684804" name="Rectangle 4"/>
          <p:cNvSpPr>
            <a:spLocks noGrp="1" noChangeArrowheads="1"/>
          </p:cNvSpPr>
          <p:nvPr>
            <p:ph type="body" idx="1"/>
          </p:nvPr>
        </p:nvSpPr>
        <p:spPr>
          <a:xfrm>
            <a:off x="2209800" y="4267200"/>
            <a:ext cx="7772400" cy="2133600"/>
          </a:xfrm>
        </p:spPr>
        <p:txBody>
          <a:bodyPr/>
          <a:lstStyle/>
          <a:p>
            <a:pPr>
              <a:lnSpc>
                <a:spcPct val="90000"/>
              </a:lnSpc>
              <a:buFont typeface="Wingdings" pitchFamily="2" charset="2"/>
              <a:buChar char="§"/>
            </a:pPr>
            <a:r>
              <a:rPr lang="en-US" sz="2400" b="1" i="1">
                <a:solidFill>
                  <a:srgbClr val="993366"/>
                </a:solidFill>
                <a:effectLst>
                  <a:outerShdw blurRad="38100" dist="38100" dir="2700000" algn="tl">
                    <a:srgbClr val="C0C0C0"/>
                  </a:outerShdw>
                </a:effectLst>
              </a:rPr>
              <a:t>Besides the generic and specific classification,  there are two kinds of authority:  </a:t>
            </a:r>
            <a:r>
              <a:rPr lang="en-US" sz="2400" b="1" i="1" u="sng">
                <a:solidFill>
                  <a:srgbClr val="993366"/>
                </a:solidFill>
                <a:effectLst>
                  <a:outerShdw blurRad="38100" dist="38100" dir="2700000" algn="tl">
                    <a:srgbClr val="C0C0C0"/>
                  </a:outerShdw>
                </a:effectLst>
              </a:rPr>
              <a:t>primary</a:t>
            </a:r>
            <a:r>
              <a:rPr lang="en-US" sz="2400" b="1" i="1">
                <a:solidFill>
                  <a:srgbClr val="993366"/>
                </a:solidFill>
                <a:effectLst>
                  <a:outerShdw blurRad="38100" dist="38100" dir="2700000" algn="tl">
                    <a:srgbClr val="C0C0C0"/>
                  </a:outerShdw>
                </a:effectLst>
              </a:rPr>
              <a:t> and </a:t>
            </a:r>
            <a:r>
              <a:rPr lang="en-US" sz="2400" b="1" i="1" u="sng">
                <a:solidFill>
                  <a:srgbClr val="993366"/>
                </a:solidFill>
                <a:effectLst>
                  <a:outerShdw blurRad="38100" dist="38100" dir="2700000" algn="tl">
                    <a:srgbClr val="C0C0C0"/>
                  </a:outerShdw>
                </a:effectLst>
              </a:rPr>
              <a:t>delegated.</a:t>
            </a:r>
            <a:r>
              <a:rPr lang="en-US" sz="2400" b="1" i="1">
                <a:solidFill>
                  <a:srgbClr val="993366"/>
                </a:solidFill>
                <a:effectLst>
                  <a:outerShdw blurRad="38100" dist="38100" dir="2700000" algn="tl">
                    <a:srgbClr val="C0C0C0"/>
                  </a:outerShdw>
                </a:effectLst>
              </a:rPr>
              <a:t>  </a:t>
            </a:r>
            <a:r>
              <a:rPr lang="en-US" sz="2400" b="1" i="1" u="sng">
                <a:solidFill>
                  <a:srgbClr val="993366"/>
                </a:solidFill>
                <a:effectLst>
                  <a:outerShdw blurRad="38100" dist="38100" dir="2700000" algn="tl">
                    <a:srgbClr val="C0C0C0"/>
                  </a:outerShdw>
                </a:effectLst>
              </a:rPr>
              <a:t>Primary</a:t>
            </a:r>
            <a:r>
              <a:rPr lang="en-US" sz="2400" b="1" i="1">
                <a:solidFill>
                  <a:srgbClr val="993366"/>
                </a:solidFill>
                <a:effectLst>
                  <a:outerShdw blurRad="38100" dist="38100" dir="2700000" algn="tl">
                    <a:srgbClr val="C0C0C0"/>
                  </a:outerShdw>
                </a:effectLst>
              </a:rPr>
              <a:t> authority is the original source of all power or authority.  It is the authority that resides in the person by right of his relationship to those who are subject to his authority.  All divine authority begins with God,  the Father!</a:t>
            </a:r>
          </a:p>
          <a:p>
            <a:pPr>
              <a:lnSpc>
                <a:spcPct val="90000"/>
              </a:lnSpc>
              <a:buFont typeface="Wingdings" pitchFamily="2" charset="2"/>
              <a:buChar char="§"/>
            </a:pPr>
            <a:endParaRPr lang="en-US" sz="2800" i="1">
              <a:solidFill>
                <a:srgbClr val="993366"/>
              </a:solidFill>
              <a:effectLst>
                <a:outerShdw blurRad="38100" dist="38100" dir="2700000" algn="tl">
                  <a:srgbClr val="C0C0C0"/>
                </a:outerShdw>
              </a:effectLst>
            </a:endParaRPr>
          </a:p>
        </p:txBody>
      </p:sp>
      <p:sp>
        <p:nvSpPr>
          <p:cNvPr id="4684803" name="WordArt 3"/>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Primary Vs. Delegated Authority</a:t>
            </a:r>
          </a:p>
        </p:txBody>
      </p:sp>
    </p:spTree>
    <p:extLst>
      <p:ext uri="{BB962C8B-B14F-4D97-AF65-F5344CB8AC3E}">
        <p14:creationId xmlns:p14="http://schemas.microsoft.com/office/powerpoint/2010/main" val="62350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84803"/>
                                        </p:tgtEl>
                                        <p:attrNameLst>
                                          <p:attrName>style.visibility</p:attrName>
                                        </p:attrNameLst>
                                      </p:cBhvr>
                                      <p:to>
                                        <p:strVal val="visible"/>
                                      </p:to>
                                    </p:set>
                                    <p:anim calcmode="lin" valueType="num">
                                      <p:cBhvr>
                                        <p:cTn id="7" dur="500" fill="hold"/>
                                        <p:tgtEl>
                                          <p:spTgt spid="4684803"/>
                                        </p:tgtEl>
                                        <p:attrNameLst>
                                          <p:attrName>ppt_w</p:attrName>
                                        </p:attrNameLst>
                                      </p:cBhvr>
                                      <p:tavLst>
                                        <p:tav tm="0">
                                          <p:val>
                                            <p:strVal val="4/3*#ppt_w"/>
                                          </p:val>
                                        </p:tav>
                                        <p:tav tm="100000">
                                          <p:val>
                                            <p:strVal val="#ppt_w"/>
                                          </p:val>
                                        </p:tav>
                                      </p:tavLst>
                                    </p:anim>
                                    <p:anim calcmode="lin" valueType="num">
                                      <p:cBhvr>
                                        <p:cTn id="8" dur="500" fill="hold"/>
                                        <p:tgtEl>
                                          <p:spTgt spid="468480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84804">
                                            <p:txEl>
                                              <p:pRg st="0" end="0"/>
                                            </p:txEl>
                                          </p:spTgt>
                                        </p:tgtEl>
                                        <p:attrNameLst>
                                          <p:attrName>style.visibility</p:attrName>
                                        </p:attrNameLst>
                                      </p:cBhvr>
                                      <p:to>
                                        <p:strVal val="visible"/>
                                      </p:to>
                                    </p:set>
                                    <p:animEffect transition="in" filter="wipe(left)">
                                      <p:cBhvr>
                                        <p:cTn id="13" dur="500"/>
                                        <p:tgtEl>
                                          <p:spTgt spid="4684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4804" grpId="0" build="p" autoUpdateAnimBg="0" rev="1"/>
      <p:bldP spid="468480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5075758" y="-2742481"/>
            <a:ext cx="1980394"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7" name="Text Box 3"/>
          <p:cNvSpPr txBox="1">
            <a:spLocks noChangeArrowheads="1"/>
          </p:cNvSpPr>
          <p:nvPr/>
        </p:nvSpPr>
        <p:spPr bwMode="auto">
          <a:xfrm>
            <a:off x="1905000" y="2514600"/>
            <a:ext cx="8382000" cy="707886"/>
          </a:xfrm>
          <a:prstGeom prst="rect">
            <a:avLst/>
          </a:prstGeom>
          <a:solidFill>
            <a:srgbClr val="DDDDDD"/>
          </a:solid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mn-ea"/>
                <a:cs typeface="+mn-cs"/>
              </a:rPr>
              <a:t>PAPIAS OF HIERAPOLIS ~150 AD</a:t>
            </a:r>
          </a:p>
        </p:txBody>
      </p:sp>
      <p:sp>
        <p:nvSpPr>
          <p:cNvPr id="5361668" name="WordArt 4"/>
          <p:cNvSpPr>
            <a:spLocks noChangeArrowheads="1" noChangeShapeType="1" noTextEdit="1"/>
          </p:cNvSpPr>
          <p:nvPr/>
        </p:nvSpPr>
        <p:spPr bwMode="auto">
          <a:xfrm>
            <a:off x="2209800" y="5334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Catholic Concept Of Oral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HISTORY &amp; TRADITION</a:t>
            </a:r>
          </a:p>
        </p:txBody>
      </p:sp>
      <p:sp>
        <p:nvSpPr>
          <p:cNvPr id="5" name="TextBox 4"/>
          <p:cNvSpPr txBox="1"/>
          <p:nvPr/>
        </p:nvSpPr>
        <p:spPr>
          <a:xfrm>
            <a:off x="1524000" y="3429001"/>
            <a:ext cx="9144000" cy="35394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“And again,  on any occasion when a person came (in my way) who had been a follower of the Elders,  I would inquire about the discourses of the elders – what was said by Andrew,  or by Peter,  or by Thomas or James,  or by John or Matthew or any other of the Lord’s disciples,  and what </a:t>
            </a:r>
            <a:r>
              <a:rPr kumimoji="0" lang="en-US" sz="2800" b="0"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Aristion</a:t>
            </a:r>
            <a:r>
              <a:rPr kumimoji="0" lang="en-US" sz="2800" b="0"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 and the Elder John,  the disciples of the Lord,  say.  For I did not think that I could get so much profit from the contents of books as from the utterances of a living and abiding voice.”</a:t>
            </a:r>
          </a:p>
        </p:txBody>
      </p:sp>
    </p:spTree>
    <p:extLst>
      <p:ext uri="{BB962C8B-B14F-4D97-AF65-F5344CB8AC3E}">
        <p14:creationId xmlns:p14="http://schemas.microsoft.com/office/powerpoint/2010/main" val="27062030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1667">
                                            <p:txEl>
                                              <p:pRg st="0" end="0"/>
                                            </p:txEl>
                                          </p:spTgt>
                                        </p:tgtEl>
                                        <p:attrNameLst>
                                          <p:attrName>style.visibility</p:attrName>
                                        </p:attrNameLst>
                                      </p:cBhvr>
                                      <p:to>
                                        <p:strVal val="visible"/>
                                      </p:to>
                                    </p:set>
                                    <p:anim calcmode="lin" valueType="num">
                                      <p:cBhvr additive="base">
                                        <p:cTn id="7" dur="300" fill="hold"/>
                                        <p:tgtEl>
                                          <p:spTgt spid="5361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61668"/>
                                        </p:tgtEl>
                                        <p:attrNameLst>
                                          <p:attrName>style.visibility</p:attrName>
                                        </p:attrNameLst>
                                      </p:cBhvr>
                                      <p:to>
                                        <p:strVal val="visible"/>
                                      </p:to>
                                    </p:set>
                                    <p:anim calcmode="lin" valueType="num">
                                      <p:cBhvr>
                                        <p:cTn id="13" dur="500" fill="hold"/>
                                        <p:tgtEl>
                                          <p:spTgt spid="5361668"/>
                                        </p:tgtEl>
                                        <p:attrNameLst>
                                          <p:attrName>ppt_w</p:attrName>
                                        </p:attrNameLst>
                                      </p:cBhvr>
                                      <p:tavLst>
                                        <p:tav tm="0">
                                          <p:val>
                                            <p:fltVal val="0"/>
                                          </p:val>
                                        </p:tav>
                                        <p:tav tm="100000">
                                          <p:val>
                                            <p:strVal val="#ppt_w"/>
                                          </p:val>
                                        </p:tav>
                                      </p:tavLst>
                                    </p:anim>
                                    <p:anim calcmode="lin" valueType="num">
                                      <p:cBhvr>
                                        <p:cTn id="14" dur="500" fill="hold"/>
                                        <p:tgtEl>
                                          <p:spTgt spid="5361668"/>
                                        </p:tgtEl>
                                        <p:attrNameLst>
                                          <p:attrName>ppt_h</p:attrName>
                                        </p:attrNameLst>
                                      </p:cBhvr>
                                      <p:tavLst>
                                        <p:tav tm="0">
                                          <p:val>
                                            <p:fltVal val="0"/>
                                          </p:val>
                                        </p:tav>
                                        <p:tav tm="100000">
                                          <p:val>
                                            <p:strVal val="#ppt_h"/>
                                          </p:val>
                                        </p:tav>
                                      </p:tavLst>
                                    </p:anim>
                                    <p:anim calcmode="lin" valueType="num">
                                      <p:cBhvr>
                                        <p:cTn id="15" dur="500" fill="hold"/>
                                        <p:tgtEl>
                                          <p:spTgt spid="5361668"/>
                                        </p:tgtEl>
                                        <p:attrNameLst>
                                          <p:attrName>ppt_x</p:attrName>
                                        </p:attrNameLst>
                                      </p:cBhvr>
                                      <p:tavLst>
                                        <p:tav tm="0">
                                          <p:val>
                                            <p:fltVal val="0.5"/>
                                          </p:val>
                                        </p:tav>
                                        <p:tav tm="100000">
                                          <p:val>
                                            <p:strVal val="#ppt_x"/>
                                          </p:val>
                                        </p:tav>
                                      </p:tavLst>
                                    </p:anim>
                                    <p:anim calcmode="lin" valueType="num">
                                      <p:cBhvr>
                                        <p:cTn id="16"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circle(in)">
                                      <p:cBhvr>
                                        <p:cTn id="2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7" grpId="0" build="p" autoUpdateAnimBg="0"/>
      <p:bldP spid="536166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3505200" y="1066800"/>
            <a:ext cx="6934200" cy="5486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18" name="Rectangle 6"/>
          <p:cNvSpPr>
            <a:spLocks noChangeArrowheads="1"/>
          </p:cNvSpPr>
          <p:nvPr/>
        </p:nvSpPr>
        <p:spPr bwMode="auto">
          <a:xfrm>
            <a:off x="3352800" y="228600"/>
            <a:ext cx="7315200" cy="114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rPr>
              <a:t>Catholic Dictionary Defines Tradition:</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sp>
        <p:nvSpPr>
          <p:cNvPr id="5133319" name="Rectangle 7"/>
          <p:cNvSpPr>
            <a:spLocks noChangeArrowheads="1"/>
          </p:cNvSpPr>
          <p:nvPr/>
        </p:nvSpPr>
        <p:spPr bwMode="auto">
          <a:xfrm>
            <a:off x="3505200" y="1447800"/>
            <a:ext cx="6705600" cy="1295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31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pitchFamily="18" charset="0"/>
                <a:ea typeface="+mn-ea"/>
                <a:cs typeface="+mn-cs"/>
              </a:rPr>
              <a:t>“Tradition is a source of theological teaching distinct from Scripture,  and   it is infallible.  It is therefore to be received with the same internal assent as Scripture, for it is the word of God.  Whereas much of the teaching of Scripture could not be determined without Tradition,  Tradition would suffice without scripture;  it is the safeguard of Scripture.”</a:t>
            </a:r>
            <a:endParaRPr kumimoji="0" lang="en-US" sz="32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7432369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Title 1"/>
          <p:cNvSpPr>
            <a:spLocks noGrp="1"/>
          </p:cNvSpPr>
          <p:nvPr>
            <p:ph type="title"/>
          </p:nvPr>
        </p:nvSpPr>
        <p:spPr/>
        <p:txBody>
          <a:bodyPr/>
          <a:lstStyle/>
          <a:p>
            <a:endParaRPr lang="en-US" altLang="en-US"/>
          </a:p>
        </p:txBody>
      </p:sp>
      <p:pic>
        <p:nvPicPr>
          <p:cNvPr id="710659" name="Picture 3" descr="090724_BOOK_Script_Fahrenheit_45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8800" y="3276600"/>
            <a:ext cx="8534400"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itchFamily="34" charset="0"/>
              </a:rPr>
              <a:t>THE ENGLISH WORDS FOR            “TRAITOR” OR “TREASON” &amp; FOR “TRADITION” BOTH ORIGINATE  FROM THE LATIN ROOT </a:t>
            </a:r>
            <a:r>
              <a:rPr kumimoji="0" lang="en-US" sz="4400" b="1" i="1"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itchFamily="34" charset="0"/>
              </a:rPr>
              <a:t>TRADITORE</a:t>
            </a: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itchFamily="34" charset="0"/>
              </a:rPr>
              <a:t>  </a:t>
            </a:r>
          </a:p>
        </p:txBody>
      </p:sp>
    </p:spTree>
    <p:extLst>
      <p:ext uri="{BB962C8B-B14F-4D97-AF65-F5344CB8AC3E}">
        <p14:creationId xmlns:p14="http://schemas.microsoft.com/office/powerpoint/2010/main" val="2591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4">
                                            <p:txEl>
                                              <p:pRg st="0" end="0"/>
                                            </p:txEl>
                                          </p:spTgt>
                                        </p:tgtEl>
                                        <p:attrNameLst>
                                          <p:attrName>ppt_x</p:attrName>
                                        </p:attrNameLst>
                                      </p:cBhvr>
                                    </p:anim>
                                    <p:anim from="0" to="-1.0" calcmode="lin" valueType="num">
                                      <p:cBhvr>
                                        <p:cTn id="8" dur="200" decel="50000" autoRev="1" fill="hold">
                                          <p:stCondLst>
                                            <p:cond delay="600"/>
                                          </p:stCondLst>
                                        </p:cTn>
                                        <p:tgtEl>
                                          <p:spTgt spid="4">
                                            <p:txEl>
                                              <p:pRg st="0" end="0"/>
                                            </p:txEl>
                                          </p:spTgt>
                                        </p:tgtEl>
                                        <p:attrNameLst>
                                          <p:attrName>xshear</p:attrName>
                                        </p:attrNameLst>
                                      </p:cBhvr>
                                    </p:anim>
                                    <p:animScale>
                                      <p:cBhvr>
                                        <p:cTn id="9" dur="200" decel="100000" autoRev="1" fill="hold">
                                          <p:stCondLst>
                                            <p:cond delay="600"/>
                                          </p:stCondLst>
                                        </p:cTn>
                                        <p:tgtEl>
                                          <p:spTgt spid="4">
                                            <p:txEl>
                                              <p:pRg st="0" end="0"/>
                                            </p:txEl>
                                          </p:spTgt>
                                        </p:tgtEl>
                                      </p:cBhvr>
                                      <p:from x="100000" y="100000"/>
                                      <p:to x="80000" y="100000"/>
                                    </p:animScale>
                                    <p:anim by="(#ppt_h/3+#ppt_w*0.1)" calcmode="lin" valueType="num">
                                      <p:cBhvr additive="sum">
                                        <p:cTn id="10" dur="200" decel="100000" autoRev="1" fill="hold">
                                          <p:stCondLst>
                                            <p:cond delay="600"/>
                                          </p:stCondLst>
                                        </p:cTn>
                                        <p:tgtEl>
                                          <p:spTgt spid="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a:xfrm>
            <a:off x="838200" y="510138"/>
            <a:ext cx="10515600" cy="904775"/>
          </a:xfrm>
        </p:spPr>
        <p:txBody>
          <a:bodyPr>
            <a:normAutofit/>
          </a:bodyPr>
          <a:lstStyle/>
          <a:p>
            <a:r>
              <a:rPr lang="en-US" b="1" dirty="0"/>
              <a:t>OVERVIEW</a:t>
            </a:r>
            <a:r>
              <a:rPr lang="en-US" dirty="0"/>
              <a:t>: 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970960" y="2002055"/>
            <a:ext cx="10382839" cy="4591250"/>
          </a:xfrm>
        </p:spPr>
        <p:txBody>
          <a:bodyPr>
            <a:normAutofit/>
          </a:bodyPr>
          <a:lstStyle/>
          <a:p>
            <a:r>
              <a:rPr lang="en-US" b="1" dirty="0"/>
              <a:t>EARLY ERROR BUILT ON THREE FALSE ASSUMPTIONS</a:t>
            </a:r>
          </a:p>
          <a:p>
            <a:r>
              <a:rPr lang="en-US" dirty="0"/>
              <a:t>#1 </a:t>
            </a:r>
            <a:r>
              <a:rPr lang="en-US" b="1" dirty="0">
                <a:solidFill>
                  <a:srgbClr val="C00000"/>
                </a:solidFill>
                <a:effectLst>
                  <a:outerShdw blurRad="38100" dist="38100" dir="2700000" algn="tl">
                    <a:srgbClr val="000000">
                      <a:alpha val="43137"/>
                    </a:srgbClr>
                  </a:outerShdw>
                </a:effectLst>
              </a:rPr>
              <a:t>Assumption: Paul Convert Clement Received As Apostle</a:t>
            </a:r>
          </a:p>
          <a:p>
            <a:r>
              <a:rPr lang="en-US" dirty="0"/>
              <a:t>#2 Assumption: Origen Explains Trinity Concept Sequential</a:t>
            </a:r>
          </a:p>
          <a:p>
            <a:r>
              <a:rPr lang="en-US" dirty="0"/>
              <a:t>#3 Assumption: Irenaeus Portrays Jesus Mother @Anti-Eve</a:t>
            </a:r>
          </a:p>
          <a:p>
            <a:endParaRPr lang="en-US" dirty="0"/>
          </a:p>
        </p:txBody>
      </p:sp>
    </p:spTree>
    <p:extLst>
      <p:ext uri="{BB962C8B-B14F-4D97-AF65-F5344CB8AC3E}">
        <p14:creationId xmlns:p14="http://schemas.microsoft.com/office/powerpoint/2010/main" val="131964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FF"/>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pic>
        <p:nvPicPr>
          <p:cNvPr id="4726787" name="Picture 3" descr="Picture 5_pptX"/>
          <p:cNvPicPr>
            <a:picLocks noChangeAspect="1" noChangeArrowheads="1"/>
          </p:cNvPicPr>
          <p:nvPr>
            <p:custDataLst>
              <p:tags r:id="rId1"/>
            </p:custDataLst>
          </p:nvPr>
        </p:nvPicPr>
        <p:blipFill>
          <a:blip r:embed="rId4" cstate="print"/>
          <a:srcRect/>
          <a:stretch>
            <a:fillRect/>
          </a:stretch>
        </p:blipFill>
        <p:spPr bwMode="auto">
          <a:xfrm>
            <a:off x="151074" y="151075"/>
            <a:ext cx="12040925" cy="6706925"/>
          </a:xfrm>
          <a:prstGeom prst="rect">
            <a:avLst/>
          </a:prstGeom>
          <a:noFill/>
          <a:ln w="9525">
            <a:noFill/>
            <a:miter lim="800000"/>
            <a:headEnd/>
            <a:tailEnd/>
          </a:ln>
          <a:effectLst/>
        </p:spPr>
      </p:pic>
      <p:sp>
        <p:nvSpPr>
          <p:cNvPr id="4726788" name="WordArt 4" descr="Paper bag"/>
          <p:cNvSpPr>
            <a:spLocks noChangeArrowheads="1" noChangeShapeType="1" noTextEdit="1"/>
          </p:cNvSpPr>
          <p:nvPr/>
        </p:nvSpPr>
        <p:spPr bwMode="auto">
          <a:xfrm>
            <a:off x="5562600" y="1524000"/>
            <a:ext cx="32004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ACTS 10: 26</a:t>
            </a:r>
          </a:p>
        </p:txBody>
      </p:sp>
      <p:sp>
        <p:nvSpPr>
          <p:cNvPr id="4726789" name="WordArt 5"/>
          <p:cNvSpPr>
            <a:spLocks noChangeArrowheads="1" noChangeShapeType="1" noTextEdit="1"/>
          </p:cNvSpPr>
          <p:nvPr/>
        </p:nvSpPr>
        <p:spPr bwMode="auto">
          <a:xfrm>
            <a:off x="2809875" y="5562600"/>
            <a:ext cx="657225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PETER: "Stand up,  I myself am also a man!"</a:t>
            </a:r>
          </a:p>
        </p:txBody>
      </p:sp>
    </p:spTree>
    <p:extLst>
      <p:ext uri="{BB962C8B-B14F-4D97-AF65-F5344CB8AC3E}">
        <p14:creationId xmlns:p14="http://schemas.microsoft.com/office/powerpoint/2010/main" val="208910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500"/>
                                  </p:stCondLst>
                                  <p:childTnLst>
                                    <p:set>
                                      <p:cBhvr>
                                        <p:cTn id="6" dur="1" fill="hold">
                                          <p:stCondLst>
                                            <p:cond delay="0"/>
                                          </p:stCondLst>
                                        </p:cTn>
                                        <p:tgtEl>
                                          <p:spTgt spid="4726787"/>
                                        </p:tgtEl>
                                        <p:attrNameLst>
                                          <p:attrName>style.visibility</p:attrName>
                                        </p:attrNameLst>
                                      </p:cBhvr>
                                      <p:to>
                                        <p:strVal val="visible"/>
                                      </p:to>
                                    </p:set>
                                    <p:anim calcmode="lin" valueType="num">
                                      <p:cBhvr>
                                        <p:cTn id="7" dur="5000" fill="hold"/>
                                        <p:tgtEl>
                                          <p:spTgt spid="4726787"/>
                                        </p:tgtEl>
                                        <p:attrNameLst>
                                          <p:attrName>ppt_w</p:attrName>
                                        </p:attrNameLst>
                                      </p:cBhvr>
                                      <p:tavLst>
                                        <p:tav tm="0" fmla="#ppt_w*sin(2.5*pi*$)">
                                          <p:val>
                                            <p:fltVal val="0"/>
                                          </p:val>
                                        </p:tav>
                                        <p:tav tm="100000">
                                          <p:val>
                                            <p:fltVal val="1"/>
                                          </p:val>
                                        </p:tav>
                                      </p:tavLst>
                                    </p:anim>
                                    <p:anim calcmode="lin" valueType="num">
                                      <p:cBhvr>
                                        <p:cTn id="8" dur="5000" fill="hold"/>
                                        <p:tgtEl>
                                          <p:spTgt spid="47267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726788"/>
                                        </p:tgtEl>
                                        <p:attrNameLst>
                                          <p:attrName>style.visibility</p:attrName>
                                        </p:attrNameLst>
                                      </p:cBhvr>
                                      <p:to>
                                        <p:strVal val="visible"/>
                                      </p:to>
                                    </p:set>
                                    <p:anim calcmode="lin" valueType="num">
                                      <p:cBhvr>
                                        <p:cTn id="13" dur="500" fill="hold"/>
                                        <p:tgtEl>
                                          <p:spTgt spid="4726788"/>
                                        </p:tgtEl>
                                        <p:attrNameLst>
                                          <p:attrName>ppt_w</p:attrName>
                                        </p:attrNameLst>
                                      </p:cBhvr>
                                      <p:tavLst>
                                        <p:tav tm="0">
                                          <p:val>
                                            <p:fltVal val="0"/>
                                          </p:val>
                                        </p:tav>
                                        <p:tav tm="100000">
                                          <p:val>
                                            <p:strVal val="#ppt_w"/>
                                          </p:val>
                                        </p:tav>
                                      </p:tavLst>
                                    </p:anim>
                                    <p:anim calcmode="lin" valueType="num">
                                      <p:cBhvr>
                                        <p:cTn id="14" dur="500" fill="hold"/>
                                        <p:tgtEl>
                                          <p:spTgt spid="4726788"/>
                                        </p:tgtEl>
                                        <p:attrNameLst>
                                          <p:attrName>ppt_h</p:attrName>
                                        </p:attrNameLst>
                                      </p:cBhvr>
                                      <p:tavLst>
                                        <p:tav tm="0">
                                          <p:val>
                                            <p:fltVal val="0"/>
                                          </p:val>
                                        </p:tav>
                                        <p:tav tm="100000">
                                          <p:val>
                                            <p:strVal val="#ppt_h"/>
                                          </p:val>
                                        </p:tav>
                                      </p:tavLst>
                                    </p:anim>
                                    <p:anim calcmode="lin" valueType="num">
                                      <p:cBhvr>
                                        <p:cTn id="15" dur="500" fill="hold"/>
                                        <p:tgtEl>
                                          <p:spTgt spid="4726788"/>
                                        </p:tgtEl>
                                        <p:attrNameLst>
                                          <p:attrName>ppt_x</p:attrName>
                                        </p:attrNameLst>
                                      </p:cBhvr>
                                      <p:tavLst>
                                        <p:tav tm="0">
                                          <p:val>
                                            <p:fltVal val="0.5"/>
                                          </p:val>
                                        </p:tav>
                                        <p:tav tm="100000">
                                          <p:val>
                                            <p:strVal val="#ppt_x"/>
                                          </p:val>
                                        </p:tav>
                                      </p:tavLst>
                                    </p:anim>
                                    <p:anim calcmode="lin" valueType="num">
                                      <p:cBhvr>
                                        <p:cTn id="16" dur="500" fill="hold"/>
                                        <p:tgtEl>
                                          <p:spTgt spid="4726788"/>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726789"/>
                                        </p:tgtEl>
                                        <p:attrNameLst>
                                          <p:attrName>style.visibility</p:attrName>
                                        </p:attrNameLst>
                                      </p:cBhvr>
                                      <p:to>
                                        <p:strVal val="visible"/>
                                      </p:to>
                                    </p:set>
                                    <p:animEffect transition="in" filter="dissolve">
                                      <p:cBhvr>
                                        <p:cTn id="21" dur="500"/>
                                        <p:tgtEl>
                                          <p:spTgt spid="4726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6788" grpId="0" animBg="1"/>
      <p:bldP spid="472678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5938" name="Picture 2" descr="I:\DEPTCOMM\Zamcomm\Jody\ChartsEPS\24copy.jpg"/>
          <p:cNvPicPr>
            <a:picLocks noChangeAspect="1" noChangeArrowheads="1"/>
          </p:cNvPicPr>
          <p:nvPr/>
        </p:nvPicPr>
        <p:blipFill>
          <a:blip r:embed="rId3" cstate="print"/>
          <a:srcRect/>
          <a:stretch>
            <a:fillRect/>
          </a:stretch>
        </p:blipFill>
        <p:spPr bwMode="auto">
          <a:xfrm>
            <a:off x="1219200" y="0"/>
            <a:ext cx="10058400" cy="7772400"/>
          </a:xfrm>
          <a:prstGeom prst="rect">
            <a:avLst/>
          </a:prstGeom>
          <a:noFill/>
        </p:spPr>
      </p:pic>
      <p:sp>
        <p:nvSpPr>
          <p:cNvPr id="4775939" name="WordArt 3"/>
          <p:cNvSpPr>
            <a:spLocks noChangeArrowheads="1" noChangeShapeType="1" noTextEdit="1"/>
          </p:cNvSpPr>
          <p:nvPr/>
        </p:nvSpPr>
        <p:spPr bwMode="auto">
          <a:xfrm>
            <a:off x="1981200" y="6200776"/>
            <a:ext cx="49530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THE PATRISTIC ERA</a:t>
            </a:r>
          </a:p>
        </p:txBody>
      </p:sp>
      <p:sp>
        <p:nvSpPr>
          <p:cNvPr id="4775940" name="Rectangle 4"/>
          <p:cNvSpPr>
            <a:spLocks noChangeArrowheads="1"/>
          </p:cNvSpPr>
          <p:nvPr/>
        </p:nvSpPr>
        <p:spPr bwMode="auto">
          <a:xfrm>
            <a:off x="3505200" y="1447800"/>
            <a:ext cx="2209800" cy="304800"/>
          </a:xfrm>
          <a:prstGeom prst="rect">
            <a:avLst/>
          </a:prstGeom>
          <a:noFill/>
          <a:ln w="9525">
            <a:solidFill>
              <a:srgbClr val="FF66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17180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775939"/>
                                        </p:tgtEl>
                                        <p:attrNameLst>
                                          <p:attrName>style.visibility</p:attrName>
                                        </p:attrNameLst>
                                      </p:cBhvr>
                                      <p:to>
                                        <p:strVal val="visible"/>
                                      </p:to>
                                    </p:set>
                                    <p:anim calcmode="lin" valueType="num">
                                      <p:cBhvr>
                                        <p:cTn id="7" dur="5000" fill="hold"/>
                                        <p:tgtEl>
                                          <p:spTgt spid="4775939"/>
                                        </p:tgtEl>
                                        <p:attrNameLst>
                                          <p:attrName>ppt_w</p:attrName>
                                        </p:attrNameLst>
                                      </p:cBhvr>
                                      <p:tavLst>
                                        <p:tav tm="0" fmla="#ppt_w*sin(2.5*pi*$)">
                                          <p:val>
                                            <p:fltVal val="0"/>
                                          </p:val>
                                        </p:tav>
                                        <p:tav tm="100000">
                                          <p:val>
                                            <p:fltVal val="1"/>
                                          </p:val>
                                        </p:tav>
                                      </p:tavLst>
                                    </p:anim>
                                    <p:anim calcmode="lin" valueType="num">
                                      <p:cBhvr>
                                        <p:cTn id="8" dur="5000" fill="hold"/>
                                        <p:tgtEl>
                                          <p:spTgt spid="47759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775940"/>
                                        </p:tgtEl>
                                        <p:attrNameLst>
                                          <p:attrName>style.visibility</p:attrName>
                                        </p:attrNameLst>
                                      </p:cBhvr>
                                      <p:to>
                                        <p:strVal val="visible"/>
                                      </p:to>
                                    </p:set>
                                    <p:anim calcmode="lin" valueType="num">
                                      <p:cBhvr>
                                        <p:cTn id="13" dur="500" fill="hold"/>
                                        <p:tgtEl>
                                          <p:spTgt spid="4775940"/>
                                        </p:tgtEl>
                                        <p:attrNameLst>
                                          <p:attrName>ppt_w</p:attrName>
                                        </p:attrNameLst>
                                      </p:cBhvr>
                                      <p:tavLst>
                                        <p:tav tm="0">
                                          <p:val>
                                            <p:strVal val="2/3*#ppt_w"/>
                                          </p:val>
                                        </p:tav>
                                        <p:tav tm="100000">
                                          <p:val>
                                            <p:strVal val="#ppt_w"/>
                                          </p:val>
                                        </p:tav>
                                      </p:tavLst>
                                    </p:anim>
                                    <p:anim calcmode="lin" valueType="num">
                                      <p:cBhvr>
                                        <p:cTn id="14" dur="500" fill="hold"/>
                                        <p:tgtEl>
                                          <p:spTgt spid="477594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5939" grpId="0" animBg="1"/>
      <p:bldP spid="4775940"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2365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23651" name="Rectangle 3" descr="Pink tissue paper"/>
          <p:cNvSpPr>
            <a:spLocks noGrp="1" noChangeArrowheads="1"/>
          </p:cNvSpPr>
          <p:nvPr>
            <p:ph type="body" idx="1"/>
          </p:nvPr>
        </p:nvSpPr>
        <p:spPr>
          <a:xfrm>
            <a:off x="2133600" y="2133600"/>
            <a:ext cx="7848600" cy="4343400"/>
          </a:xfrm>
          <a:blipFill dpi="0" rotWithShape="0">
            <a:blip r:embed="rId4" cstate="print"/>
            <a:srcRect/>
            <a:tile tx="0" ty="0" sx="100000" sy="100000" flip="none" algn="tl"/>
          </a:blipFill>
        </p:spPr>
        <p:txBody>
          <a:bodyPr/>
          <a:lstStyle/>
          <a:p>
            <a:pPr>
              <a:lnSpc>
                <a:spcPct val="90000"/>
              </a:lnSpc>
              <a:buFontTx/>
              <a:buChar char="o"/>
            </a:pPr>
            <a:r>
              <a:rPr lang="en-US" sz="2400" b="1">
                <a:solidFill>
                  <a:srgbClr val="666699"/>
                </a:solidFill>
                <a:effectLst>
                  <a:outerShdw blurRad="38100" dist="38100" dir="2700000" algn="tl">
                    <a:srgbClr val="000000"/>
                  </a:outerShdw>
                </a:effectLst>
              </a:rPr>
              <a:t>“Clement’s letter or epistle to the church at Corinth may be the earliest document we have outside of the New Testament.</a:t>
            </a:r>
            <a:r>
              <a:rPr lang="en-US" sz="2400">
                <a:solidFill>
                  <a:srgbClr val="666699"/>
                </a:solidFill>
                <a:effectLst>
                  <a:outerShdw blurRad="38100" dist="38100" dir="2700000" algn="tl">
                    <a:srgbClr val="000000"/>
                  </a:outerShdw>
                </a:effectLst>
              </a:rPr>
              <a:t>  </a:t>
            </a:r>
          </a:p>
          <a:p>
            <a:pPr>
              <a:lnSpc>
                <a:spcPct val="90000"/>
              </a:lnSpc>
              <a:buFontTx/>
              <a:buChar char="o"/>
            </a:pPr>
            <a:r>
              <a:rPr lang="en-US" sz="2400" u="sng">
                <a:solidFill>
                  <a:srgbClr val="666699"/>
                </a:solidFill>
                <a:effectLst>
                  <a:outerShdw blurRad="38100" dist="38100" dir="2700000" algn="tl">
                    <a:srgbClr val="000000"/>
                  </a:outerShdw>
                </a:effectLst>
              </a:rPr>
              <a:t>Yes,  Corinth Again.</a:t>
            </a:r>
            <a:r>
              <a:rPr lang="en-US" sz="2400">
                <a:solidFill>
                  <a:srgbClr val="666699"/>
                </a:solidFill>
                <a:effectLst>
                  <a:outerShdw blurRad="38100" dist="38100" dir="2700000" algn="tl">
                    <a:srgbClr val="000000"/>
                  </a:outerShdw>
                </a:effectLst>
              </a:rPr>
              <a:t>  Remember how the Apostle Paul had to write letters to the church at Corinth dealing with terrible problems tearing apart the young church in that notoriously carnal city?  Well their problems persisted.</a:t>
            </a:r>
          </a:p>
          <a:p>
            <a:pPr>
              <a:lnSpc>
                <a:spcPct val="90000"/>
              </a:lnSpc>
              <a:buFontTx/>
              <a:buChar char="o"/>
            </a:pPr>
            <a:r>
              <a:rPr lang="en-US" sz="2400">
                <a:solidFill>
                  <a:srgbClr val="666699"/>
                </a:solidFill>
                <a:effectLst>
                  <a:outerShdw blurRad="38100" dist="38100" dir="2700000" algn="tl">
                    <a:srgbClr val="000000"/>
                  </a:outerShdw>
                </a:effectLst>
              </a:rPr>
              <a:t>Discord in Corinth had apparently flared up when a group of younger church leaders removed some of those leaders older;  factions and petty arguments had developed around the two groups.  Clement was writing them addressing and attempting to deal with the squabbles.”</a:t>
            </a:r>
          </a:p>
        </p:txBody>
      </p:sp>
      <p:sp>
        <p:nvSpPr>
          <p:cNvPr id="412365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2365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23654"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Clement:  Paul's Convert </a:t>
            </a:r>
          </a:p>
        </p:txBody>
      </p:sp>
    </p:spTree>
    <p:extLst>
      <p:ext uri="{BB962C8B-B14F-4D97-AF65-F5344CB8AC3E}">
        <p14:creationId xmlns:p14="http://schemas.microsoft.com/office/powerpoint/2010/main" val="409296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23652"/>
                                        </p:tgtEl>
                                        <p:attrNameLst>
                                          <p:attrName>style.visibility</p:attrName>
                                        </p:attrNameLst>
                                      </p:cBhvr>
                                      <p:to>
                                        <p:strVal val="visible"/>
                                      </p:to>
                                    </p:set>
                                    <p:anim calcmode="lin" valueType="num">
                                      <p:cBhvr>
                                        <p:cTn id="7" dur="5000" fill="hold"/>
                                        <p:tgtEl>
                                          <p:spTgt spid="4123652"/>
                                        </p:tgtEl>
                                        <p:attrNameLst>
                                          <p:attrName>ppt_w</p:attrName>
                                        </p:attrNameLst>
                                      </p:cBhvr>
                                      <p:tavLst>
                                        <p:tav tm="0" fmla="#ppt_w*sin(2.5*pi*$)">
                                          <p:val>
                                            <p:fltVal val="0"/>
                                          </p:val>
                                        </p:tav>
                                        <p:tav tm="100000">
                                          <p:val>
                                            <p:fltVal val="1"/>
                                          </p:val>
                                        </p:tav>
                                      </p:tavLst>
                                    </p:anim>
                                    <p:anim calcmode="lin" valueType="num">
                                      <p:cBhvr>
                                        <p:cTn id="8" dur="5000" fill="hold"/>
                                        <p:tgtEl>
                                          <p:spTgt spid="412365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23653"/>
                                        </p:tgtEl>
                                        <p:attrNameLst>
                                          <p:attrName>style.visibility</p:attrName>
                                        </p:attrNameLst>
                                      </p:cBhvr>
                                      <p:to>
                                        <p:strVal val="visible"/>
                                      </p:to>
                                    </p:set>
                                    <p:anim calcmode="lin" valueType="num">
                                      <p:cBhvr>
                                        <p:cTn id="13" dur="500" fill="hold"/>
                                        <p:tgtEl>
                                          <p:spTgt spid="4123653"/>
                                        </p:tgtEl>
                                        <p:attrNameLst>
                                          <p:attrName>ppt_w</p:attrName>
                                        </p:attrNameLst>
                                      </p:cBhvr>
                                      <p:tavLst>
                                        <p:tav tm="0">
                                          <p:val>
                                            <p:strVal val="4/3*#ppt_w"/>
                                          </p:val>
                                        </p:tav>
                                        <p:tav tm="100000">
                                          <p:val>
                                            <p:strVal val="#ppt_w"/>
                                          </p:val>
                                        </p:tav>
                                      </p:tavLst>
                                    </p:anim>
                                    <p:anim calcmode="lin" valueType="num">
                                      <p:cBhvr>
                                        <p:cTn id="14" dur="500" fill="hold"/>
                                        <p:tgtEl>
                                          <p:spTgt spid="41236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23650">
                                            <p:txEl>
                                              <p:pRg st="0" end="0"/>
                                            </p:txEl>
                                          </p:spTgt>
                                        </p:tgtEl>
                                        <p:attrNameLst>
                                          <p:attrName>style.visibility</p:attrName>
                                        </p:attrNameLst>
                                      </p:cBhvr>
                                      <p:to>
                                        <p:strVal val="visible"/>
                                      </p:to>
                                    </p:set>
                                    <p:anim calcmode="lin" valueType="num">
                                      <p:cBhvr additive="base">
                                        <p:cTn id="19" dur="300" fill="hold"/>
                                        <p:tgtEl>
                                          <p:spTgt spid="412365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236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23654"/>
                                        </p:tgtEl>
                                        <p:attrNameLst>
                                          <p:attrName>style.visibility</p:attrName>
                                        </p:attrNameLst>
                                      </p:cBhvr>
                                      <p:to>
                                        <p:strVal val="visible"/>
                                      </p:to>
                                    </p:set>
                                    <p:anim calcmode="lin" valueType="num">
                                      <p:cBhvr>
                                        <p:cTn id="25" dur="500" fill="hold"/>
                                        <p:tgtEl>
                                          <p:spTgt spid="4123654"/>
                                        </p:tgtEl>
                                        <p:attrNameLst>
                                          <p:attrName>ppt_w</p:attrName>
                                        </p:attrNameLst>
                                      </p:cBhvr>
                                      <p:tavLst>
                                        <p:tav tm="0">
                                          <p:val>
                                            <p:fltVal val="0"/>
                                          </p:val>
                                        </p:tav>
                                        <p:tav tm="100000">
                                          <p:val>
                                            <p:strVal val="#ppt_w"/>
                                          </p:val>
                                        </p:tav>
                                      </p:tavLst>
                                    </p:anim>
                                    <p:anim calcmode="lin" valueType="num">
                                      <p:cBhvr>
                                        <p:cTn id="26" dur="500" fill="hold"/>
                                        <p:tgtEl>
                                          <p:spTgt spid="4123654"/>
                                        </p:tgtEl>
                                        <p:attrNameLst>
                                          <p:attrName>ppt_h</p:attrName>
                                        </p:attrNameLst>
                                      </p:cBhvr>
                                      <p:tavLst>
                                        <p:tav tm="0">
                                          <p:val>
                                            <p:fltVal val="0"/>
                                          </p:val>
                                        </p:tav>
                                        <p:tav tm="100000">
                                          <p:val>
                                            <p:strVal val="#ppt_h"/>
                                          </p:val>
                                        </p:tav>
                                      </p:tavLst>
                                    </p:anim>
                                    <p:anim calcmode="lin" valueType="num">
                                      <p:cBhvr>
                                        <p:cTn id="27" dur="500" fill="hold"/>
                                        <p:tgtEl>
                                          <p:spTgt spid="4123654"/>
                                        </p:tgtEl>
                                        <p:attrNameLst>
                                          <p:attrName>ppt_x</p:attrName>
                                        </p:attrNameLst>
                                      </p:cBhvr>
                                      <p:tavLst>
                                        <p:tav tm="0">
                                          <p:val>
                                            <p:fltVal val="0.5"/>
                                          </p:val>
                                        </p:tav>
                                        <p:tav tm="100000">
                                          <p:val>
                                            <p:strVal val="#ppt_x"/>
                                          </p:val>
                                        </p:tav>
                                      </p:tavLst>
                                    </p:anim>
                                    <p:anim calcmode="lin" valueType="num">
                                      <p:cBhvr>
                                        <p:cTn id="28" dur="500" fill="hold"/>
                                        <p:tgtEl>
                                          <p:spTgt spid="412365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23651">
                                            <p:txEl>
                                              <p:pRg st="0" end="0"/>
                                            </p:txEl>
                                          </p:spTgt>
                                        </p:tgtEl>
                                        <p:attrNameLst>
                                          <p:attrName>style.visibility</p:attrName>
                                        </p:attrNameLst>
                                      </p:cBhvr>
                                      <p:to>
                                        <p:strVal val="visible"/>
                                      </p:to>
                                    </p:set>
                                    <p:animEffect transition="in" filter="box(out)">
                                      <p:cBhvr>
                                        <p:cTn id="33" dur="500"/>
                                        <p:tgtEl>
                                          <p:spTgt spid="41236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23651">
                                            <p:txEl>
                                              <p:pRg st="1" end="1"/>
                                            </p:txEl>
                                          </p:spTgt>
                                        </p:tgtEl>
                                        <p:attrNameLst>
                                          <p:attrName>style.visibility</p:attrName>
                                        </p:attrNameLst>
                                      </p:cBhvr>
                                      <p:to>
                                        <p:strVal val="visible"/>
                                      </p:to>
                                    </p:set>
                                    <p:animEffect transition="in" filter="box(out)">
                                      <p:cBhvr>
                                        <p:cTn id="38" dur="500"/>
                                        <p:tgtEl>
                                          <p:spTgt spid="412365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123651">
                                            <p:txEl>
                                              <p:pRg st="2" end="2"/>
                                            </p:txEl>
                                          </p:spTgt>
                                        </p:tgtEl>
                                        <p:attrNameLst>
                                          <p:attrName>style.visibility</p:attrName>
                                        </p:attrNameLst>
                                      </p:cBhvr>
                                      <p:to>
                                        <p:strVal val="visible"/>
                                      </p:to>
                                    </p:set>
                                    <p:animEffect transition="in" filter="box(out)">
                                      <p:cBhvr>
                                        <p:cTn id="43" dur="500"/>
                                        <p:tgtEl>
                                          <p:spTgt spid="4123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650" grpId="0" build="p" autoUpdateAnimBg="0"/>
      <p:bldP spid="4123651" grpId="0" build="p" autoUpdateAnimBg="0"/>
      <p:bldP spid="4123652" grpId="0" animBg="1"/>
      <p:bldP spid="4123653" grpId="0" animBg="1"/>
      <p:bldP spid="412365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549E-C9BA-4D5B-80E5-E3EB5330B63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8788F2E-1875-4543-8A5F-4CCB9D7FC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7231794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41186" name="Rectangle 2"/>
          <p:cNvSpPr>
            <a:spLocks noGrp="1" noChangeArrowheads="1"/>
          </p:cNvSpPr>
          <p:nvPr>
            <p:ph type="title"/>
          </p:nvPr>
        </p:nvSpPr>
        <p:spPr>
          <a:xfrm>
            <a:off x="2209800" y="228600"/>
            <a:ext cx="7772400" cy="685800"/>
          </a:xfrm>
          <a:solidFill>
            <a:srgbClr val="FF0066"/>
          </a:solidFill>
        </p:spPr>
        <p:txBody>
          <a:bodyPr/>
          <a:lstStyle/>
          <a:p>
            <a:r>
              <a:rPr lang="en-US">
                <a:solidFill>
                  <a:srgbClr val="009999"/>
                </a:solidFill>
                <a:effectLst>
                  <a:outerShdw blurRad="38100" dist="38100" dir="2700000" algn="tl">
                    <a:srgbClr val="000000"/>
                  </a:outerShdw>
                </a:effectLst>
              </a:rPr>
              <a:t>Papacy: Did It Start With Peter?</a:t>
            </a:r>
          </a:p>
        </p:txBody>
      </p:sp>
      <p:sp>
        <p:nvSpPr>
          <p:cNvPr id="5341187" name="Rectangle 3"/>
          <p:cNvSpPr>
            <a:spLocks noGrp="1" noChangeArrowheads="1"/>
          </p:cNvSpPr>
          <p:nvPr>
            <p:ph type="body" idx="1"/>
          </p:nvPr>
        </p:nvSpPr>
        <p:spPr>
          <a:xfrm>
            <a:off x="2209800" y="1066800"/>
            <a:ext cx="7772400" cy="5562600"/>
          </a:xfrm>
          <a:solidFill>
            <a:srgbClr val="009999"/>
          </a:solidFill>
        </p:spPr>
        <p:txBody>
          <a:bodyPr/>
          <a:lstStyle/>
          <a:p>
            <a:pPr>
              <a:lnSpc>
                <a:spcPct val="90000"/>
              </a:lnSpc>
              <a:buClr>
                <a:srgbClr val="FFFFFF"/>
              </a:buClr>
              <a:buFont typeface="Wingdings" pitchFamily="2" charset="2"/>
              <a:buChar char="ü"/>
            </a:pPr>
            <a:r>
              <a:rPr lang="en-US" sz="2800">
                <a:solidFill>
                  <a:srgbClr val="FF0066"/>
                </a:solidFill>
                <a:effectLst>
                  <a:outerShdw blurRad="38100" dist="38100" dir="2700000" algn="tl">
                    <a:srgbClr val="000000"/>
                  </a:outerShdw>
                </a:effectLst>
              </a:rPr>
              <a:t> </a:t>
            </a:r>
            <a:r>
              <a:rPr lang="en-US" sz="3600" b="1">
                <a:solidFill>
                  <a:srgbClr val="FF0066"/>
                </a:solidFill>
                <a:effectLst>
                  <a:outerShdw blurRad="38100" dist="38100" dir="2700000" algn="tl">
                    <a:srgbClr val="000000"/>
                  </a:outerShdw>
                </a:effectLst>
              </a:rPr>
              <a:t>That a place of primacy was assigned to one of the apostles of Christ is a supposition that is contrary to the whole tenor of Christ’s teaching.  On more than  one occasion the disciples fell into     a discussion as to who would be greatest in the kingdom of heaven</a:t>
            </a:r>
          </a:p>
          <a:p>
            <a:pPr>
              <a:lnSpc>
                <a:spcPct val="90000"/>
              </a:lnSpc>
              <a:buClr>
                <a:srgbClr val="FFFFFF"/>
              </a:buClr>
              <a:buFont typeface="Wingdings" pitchFamily="2" charset="2"/>
              <a:buNone/>
            </a:pPr>
            <a:r>
              <a:rPr lang="en-US" sz="3600" b="1">
                <a:solidFill>
                  <a:srgbClr val="FF0066"/>
                </a:solidFill>
                <a:effectLst>
                  <a:outerShdw blurRad="38100" dist="38100" dir="2700000" algn="tl">
                    <a:srgbClr val="000000"/>
                  </a:outerShdw>
                </a:effectLst>
              </a:rPr>
              <a:t>   And each time they were taught by the Lord that such a question was unworthy of their consideration.</a:t>
            </a:r>
            <a:r>
              <a:rPr lang="en-US" sz="3600" b="1">
                <a:solidFill>
                  <a:srgbClr val="FF0066"/>
                </a:solidFill>
              </a:rPr>
              <a:t>   </a:t>
            </a:r>
            <a:endParaRPr lang="en-US" sz="3600"/>
          </a:p>
        </p:txBody>
      </p:sp>
    </p:spTree>
    <p:extLst>
      <p:ext uri="{BB962C8B-B14F-4D97-AF65-F5344CB8AC3E}">
        <p14:creationId xmlns:p14="http://schemas.microsoft.com/office/powerpoint/2010/main" val="11623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1187">
                                            <p:txEl>
                                              <p:pRg st="0" end="0"/>
                                            </p:txEl>
                                          </p:spTgt>
                                        </p:tgtEl>
                                        <p:attrNameLst>
                                          <p:attrName>style.visibility</p:attrName>
                                        </p:attrNameLst>
                                      </p:cBhvr>
                                      <p:to>
                                        <p:strVal val="visible"/>
                                      </p:to>
                                    </p:set>
                                    <p:anim calcmode="lin" valueType="num">
                                      <p:cBhvr additive="base">
                                        <p:cTn id="7" dur="300" fill="hold"/>
                                        <p:tgtEl>
                                          <p:spTgt spid="534118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11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341187">
                                            <p:txEl>
                                              <p:pRg st="1" end="1"/>
                                            </p:txEl>
                                          </p:spTgt>
                                        </p:tgtEl>
                                        <p:attrNameLst>
                                          <p:attrName>style.visibility</p:attrName>
                                        </p:attrNameLst>
                                      </p:cBhvr>
                                      <p:to>
                                        <p:strVal val="visible"/>
                                      </p:to>
                                    </p:set>
                                    <p:anim calcmode="lin" valueType="num">
                                      <p:cBhvr additive="base">
                                        <p:cTn id="13" dur="300" fill="hold"/>
                                        <p:tgtEl>
                                          <p:spTgt spid="5341187">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34118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118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C86D77-E99C-4DA1-BE98-E284D815F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4" descr="Narrow vertical">
            <a:extLst>
              <a:ext uri="{FF2B5EF4-FFF2-40B4-BE49-F238E27FC236}">
                <a16:creationId xmlns:a16="http://schemas.microsoft.com/office/drawing/2014/main" id="{44A07B7F-C650-450D-B238-3E62D2425864}"/>
              </a:ext>
            </a:extLst>
          </p:cNvPr>
          <p:cNvSpPr>
            <a:spLocks noChangeArrowheads="1" noChangeShapeType="1" noTextEdit="1"/>
          </p:cNvSpPr>
          <p:nvPr/>
        </p:nvSpPr>
        <p:spPr bwMode="auto">
          <a:xfrm>
            <a:off x="0" y="2"/>
            <a:ext cx="12192000" cy="1193532"/>
          </a:xfrm>
          <a:prstGeom prst="rect">
            <a:avLst/>
          </a:prstGeom>
        </p:spPr>
        <p:txBody>
          <a:bodyPr wrap="none" fromWordArt="1">
            <a:prstTxWarp prst="textCurveUp">
              <a:avLst>
                <a:gd name="adj" fmla="val 40356"/>
              </a:avLst>
            </a:prstTxWarp>
          </a:bodyPr>
          <a:lstStyle/>
          <a:p>
            <a:pPr algn="ctr" eaLnBrk="0" fontAlgn="base" hangingPunct="0">
              <a:spcBef>
                <a:spcPct val="0"/>
              </a:spcBef>
              <a:spcAft>
                <a:spcPct val="0"/>
              </a:spcAft>
            </a:pP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panose="020B0A04020102020204" pitchFamily="34" charset="0"/>
                <a:ea typeface="MS PGothic" panose="020B0600070205080204" pitchFamily="34" charset="-128"/>
              </a:rPr>
              <a:t>CLOSE ENCOUNTER OF THE FIRST KIND</a:t>
            </a:r>
          </a:p>
        </p:txBody>
      </p:sp>
    </p:spTree>
    <p:extLst>
      <p:ext uri="{BB962C8B-B14F-4D97-AF65-F5344CB8AC3E}">
        <p14:creationId xmlns:p14="http://schemas.microsoft.com/office/powerpoint/2010/main" val="36163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38917,Picture 5,277,Slide22"/>
  <p:tag name="PPTXSS_SETTINGS" val="0,15,15,150,50,3,False,False"/>
  <p:tag name="PTXSS_ORIGID" val="389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Rose PowerPoint Sampler">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{13E23A4D-BDF0-40B0-B592-70781667C120}tf56410444</Template>
  <TotalTime>0</TotalTime>
  <Words>6971</Words>
  <Application>Microsoft Office PowerPoint</Application>
  <PresentationFormat>Widescreen</PresentationFormat>
  <Paragraphs>542</Paragraphs>
  <Slides>110</Slides>
  <Notes>79</Notes>
  <HiddenSlides>0</HiddenSlides>
  <MMClips>0</MMClips>
  <ScaleCrop>false</ScaleCrop>
  <HeadingPairs>
    <vt:vector size="8" baseType="variant">
      <vt:variant>
        <vt:lpstr>Fonts Used</vt:lpstr>
      </vt:variant>
      <vt:variant>
        <vt:i4>20</vt:i4>
      </vt:variant>
      <vt:variant>
        <vt:lpstr>Theme</vt:lpstr>
      </vt:variant>
      <vt:variant>
        <vt:i4>16</vt:i4>
      </vt:variant>
      <vt:variant>
        <vt:lpstr>Embedded OLE Servers</vt:lpstr>
      </vt:variant>
      <vt:variant>
        <vt:i4>1</vt:i4>
      </vt:variant>
      <vt:variant>
        <vt:lpstr>Slide Titles</vt:lpstr>
      </vt:variant>
      <vt:variant>
        <vt:i4>110</vt:i4>
      </vt:variant>
    </vt:vector>
  </HeadingPairs>
  <TitlesOfParts>
    <vt:vector size="147" baseType="lpstr">
      <vt:lpstr>Arial</vt:lpstr>
      <vt:lpstr>Arial Black</vt:lpstr>
      <vt:lpstr>Avenir Next LT Pro</vt:lpstr>
      <vt:lpstr>Avenir Next LT Pro Light</vt:lpstr>
      <vt:lpstr>Calibri</vt:lpstr>
      <vt:lpstr>Calibri Light</vt:lpstr>
      <vt:lpstr>Calligrapher</vt:lpstr>
      <vt:lpstr>Comic Sans MS</vt:lpstr>
      <vt:lpstr>Flat Brush</vt:lpstr>
      <vt:lpstr>Garamond</vt:lpstr>
      <vt:lpstr>Impact</vt:lpstr>
      <vt:lpstr>Matisse ITC</vt:lpstr>
      <vt:lpstr>Old English Text MT</vt:lpstr>
      <vt:lpstr>Ravie</vt:lpstr>
      <vt:lpstr>Stencil</vt:lpstr>
      <vt:lpstr>Storybook</vt:lpstr>
      <vt:lpstr>Tempus Sans ITC</vt:lpstr>
      <vt:lpstr>Times</vt:lpstr>
      <vt:lpstr>Times New Roman</vt:lpstr>
      <vt:lpstr>Wingdings</vt:lpstr>
      <vt:lpstr>SavonVTI</vt:lpstr>
      <vt:lpstr>1_ppt43EE</vt:lpstr>
      <vt:lpstr>Office Theme</vt:lpstr>
      <vt:lpstr>29_Powerpoint 1 - CLASSIC PHILOSOPHICAL, HUMAN RELIGIOUS, AND CHURCH</vt:lpstr>
      <vt:lpstr>3_Powerpoint 1 - CLASSIC PHILOSOPHICAL, HUMAN RELIGIOUS, AND CHURCH</vt:lpstr>
      <vt:lpstr>ppt43EE</vt:lpstr>
      <vt:lpstr>1_Office Theme</vt:lpstr>
      <vt:lpstr>4_Presentation12</vt:lpstr>
      <vt:lpstr>3_Office Theme</vt:lpstr>
      <vt:lpstr>Rose PowerPoint Sampler</vt:lpstr>
      <vt:lpstr>31_ppt43EE</vt:lpstr>
      <vt:lpstr>9_Powerpoint 1 - CLASSIC PHILOSOPHICAL, HUMAN RELIGIOUS, AND CHURCH</vt:lpstr>
      <vt:lpstr>3_Default Design</vt:lpstr>
      <vt:lpstr>6_Presentation12</vt:lpstr>
      <vt:lpstr>Powerpoint 1 - CLASSIC PHILOSOPHICAL, HUMAN RELIGIOUS, AND CHURCH</vt:lpstr>
      <vt:lpstr>25_Powerpoint 1 - CLASSIC PHILOSOPHICAL, HUMAN RELIGIOUS, AND CHURCH</vt:lpstr>
      <vt:lpstr>Slide</vt:lpstr>
      <vt:lpstr>01. RELIGIOUS HISTORY OF THE CHRISTIAN ERA</vt:lpstr>
      <vt:lpstr>PowerPoint Presentation</vt:lpstr>
      <vt:lpstr>PowerPoint Presentation</vt:lpstr>
      <vt:lpstr>PowerPoint Presentation</vt:lpstr>
      <vt:lpstr>Any Apostate Church Indicators?</vt:lpstr>
      <vt:lpstr>Relgious History of the Christian Era Ppt. Series</vt:lpstr>
      <vt:lpstr>THE PATH TO POPE</vt:lpstr>
      <vt:lpstr>Ancient Romans Had Old Proverb</vt:lpstr>
      <vt:lpstr>PowerPoint Presentation</vt:lpstr>
      <vt:lpstr>PowerPoint Presentation</vt:lpstr>
      <vt:lpstr>PowerPoint Presentation</vt:lpstr>
      <vt:lpstr>Giving In To The Temptation Of Power</vt:lpstr>
      <vt:lpstr>Giving In To The Temptation Of Power</vt:lpstr>
      <vt:lpstr>Organizing to Oppose Growing Gnosicism:  2nd &amp; 3rd Century Patterns  of Practice &amp; Precursors of New Testament Departure</vt:lpstr>
      <vt:lpstr>Background Information:</vt:lpstr>
      <vt:lpstr>PowerPoint Presentation</vt:lpstr>
      <vt:lpstr>PowerPoint Presentation</vt:lpstr>
      <vt:lpstr>  Recurrent   Resurgent   Gnosticism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PATH TO POPE</vt:lpstr>
      <vt:lpstr>MONARCHICAL  EPISCOPACY: Monos (Sole) Archos (Ruler) Episcopacy (Bishop)</vt:lpstr>
      <vt:lpstr>COLLEGIAL SYSTEM</vt:lpstr>
      <vt:lpstr>PRESIDING ELDER</vt:lpstr>
      <vt:lpstr>PowerPoint Presentation</vt:lpstr>
      <vt:lpstr>Did Judaizers Win? </vt:lpstr>
      <vt:lpstr>PRESIDENT BISHOP </vt:lpstr>
      <vt:lpstr>HEAVEN’S HDQRS.</vt:lpstr>
      <vt:lpstr>PowerPoint Presentation</vt:lpstr>
      <vt:lpstr>Office Of Metropolitan </vt:lpstr>
      <vt:lpstr>Greek Synod/Roman Council  </vt:lpstr>
      <vt:lpstr>THE PATH TO POPE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the emperor moved to Constantinople,  it gave the Roman bishop properties and powers never before experienced in the Christian world.  With the fall of the Western Empire in 451 AD practically all hindrances were removed from the Roman bishop having all religious &amp; political power. The eastern churches were still politically subservient to their political rulers.  Constantine gave the bishop of Rome the Lateran Palace – legend says for being cleansed of leprosy.  Sylvester was then the bishop of Rome.  Constantine also began the excavation of St. Peter’s Basilica as per legend. The probable truth is that the bishops of Rome horded the spoils left by the emperor convincing others they were gifts of Constantine.”</vt:lpstr>
      <vt:lpstr>PowerPoint Presentation</vt:lpstr>
      <vt:lpstr>PowerPoint Presentation</vt:lpstr>
      <vt:lpstr>HOW DID WE GET TO THE PAPACY?</vt:lpstr>
      <vt:lpstr>HOW DID WE GET TO THE PAPACY?</vt:lpstr>
      <vt:lpstr>HOW DID WE GET TO THE PAPACY? Gregory The Great Wrote John The Faster:</vt:lpstr>
      <vt:lpstr>PowerPoint Presentation</vt:lpstr>
      <vt:lpstr>PowerPoint Presentation</vt:lpstr>
      <vt:lpstr>PowerPoint Presentation</vt:lpstr>
      <vt:lpstr>THE PATH TO POPE</vt:lpstr>
      <vt:lpstr>PowerPoint Presentation</vt:lpstr>
      <vt:lpstr>PowerPoint Presentation</vt:lpstr>
      <vt:lpstr>PowerPoint Presentation</vt:lpstr>
      <vt:lpstr>PowerPoint Presentation</vt:lpstr>
      <vt:lpstr>PowerPoint Presentation</vt:lpstr>
      <vt:lpstr>PowerPoint Presentation</vt:lpstr>
      <vt:lpstr>Battle Over An “i”:   Homoousios or Homoiousios?</vt:lpstr>
      <vt:lpstr>PowerPoint Presentation</vt:lpstr>
      <vt:lpstr>“Philip opened his mouth,  and beginning at this Scripture, preached Jesus to him.”</vt:lpstr>
      <vt:lpstr>THIS MESSAGE WAS OVER      TIME MISUNDERSTOOD &amp;   CONVEYED INCORRECT                 IN COPTIC CHURCHES!</vt:lpstr>
      <vt:lpstr>ARIUS VERSUS ATHANASIUS</vt:lpstr>
      <vt:lpstr>Touchstone  Magazine:  A Journal Of Mere Christianity Athanasius Contra Mundum  Or  “Athanasius Against The World”  </vt:lpstr>
      <vt:lpstr>Touchstone  Magazine:  A Journal Of Mere Christianity    Athanasius Contra Mundum  Or  “Athanasius Against The World”  </vt:lpstr>
      <vt:lpstr>PowerPoint Presentation</vt:lpstr>
      <vt:lpstr>Touchstone  Magazine:  A Journal Of Mere Christianity Athanasius Contra Mundum  Or  “Athanasius Against The World”  </vt:lpstr>
      <vt:lpstr>PowerPoint Presentation</vt:lpstr>
      <vt:lpstr>Arian Or Nicaean “Or Else”:  The Debate “Unto Death”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Papacy: Tracing Through Titles</vt:lpstr>
      <vt:lpstr>PowerPoint Presentation</vt:lpstr>
      <vt:lpstr>PowerPoint Presentation</vt:lpstr>
      <vt:lpstr>PowerPoint Presentation</vt:lpstr>
      <vt:lpstr>THE PATH TO POPE</vt:lpstr>
      <vt:lpstr>PowerPoint Presentation</vt:lpstr>
      <vt:lpstr>PowerPoint Presentation</vt:lpstr>
      <vt:lpstr>PowerPoint Presentation</vt:lpstr>
      <vt:lpstr>PowerPoint Presentation</vt:lpstr>
      <vt:lpstr>PowerPoint Presentation</vt:lpstr>
      <vt:lpstr>PowerPoint Presentation</vt:lpstr>
      <vt:lpstr>OVERVIEW: APOSTLE TO APOSTATE PATTERN</vt:lpstr>
      <vt:lpstr>PowerPoint Presentation</vt:lpstr>
      <vt:lpstr>PowerPoint Presentation</vt:lpstr>
      <vt:lpstr>                               The Church Across The Ages</vt:lpstr>
      <vt:lpstr>PowerPoint Presentation</vt:lpstr>
      <vt:lpstr>Papacy: Did It Start With Peter?</vt:lpstr>
      <vt:lpstr>PowerPoint Presentation</vt:lpstr>
      <vt:lpstr>Papacy: Did It Start With Peter?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Peter the First Pope?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2020-05-30T14:05:59Z</dcterms:created>
  <dcterms:modified xsi:type="dcterms:W3CDTF">2020-06-21T01:53:07Z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