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5.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8.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9.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2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4" r:id="rId5"/>
    <p:sldMasterId id="2147483686" r:id="rId6"/>
    <p:sldMasterId id="2147483707" r:id="rId7"/>
    <p:sldMasterId id="2147483732" r:id="rId8"/>
    <p:sldMasterId id="2147483772" r:id="rId9"/>
    <p:sldMasterId id="2147483805" r:id="rId10"/>
    <p:sldMasterId id="2147483859" r:id="rId11"/>
    <p:sldMasterId id="2147483905" r:id="rId12"/>
    <p:sldMasterId id="2147483949" r:id="rId13"/>
    <p:sldMasterId id="2147483970" r:id="rId14"/>
    <p:sldMasterId id="2147484101" r:id="rId15"/>
    <p:sldMasterId id="2147484113" r:id="rId16"/>
    <p:sldMasterId id="2147484155" r:id="rId17"/>
    <p:sldMasterId id="2147484167" r:id="rId18"/>
    <p:sldMasterId id="2147484190" r:id="rId19"/>
    <p:sldMasterId id="2147484226" r:id="rId20"/>
    <p:sldMasterId id="2147484238" r:id="rId21"/>
    <p:sldMasterId id="2147484250" r:id="rId22"/>
    <p:sldMasterId id="2147484387" r:id="rId23"/>
    <p:sldMasterId id="2147484408" r:id="rId24"/>
    <p:sldMasterId id="2147484420" r:id="rId25"/>
    <p:sldMasterId id="2147484432" r:id="rId26"/>
    <p:sldMasterId id="2147484453" r:id="rId27"/>
    <p:sldMasterId id="2147484465" r:id="rId28"/>
    <p:sldMasterId id="2147484477" r:id="rId29"/>
  </p:sldMasterIdLst>
  <p:notesMasterIdLst>
    <p:notesMasterId r:id="rId227"/>
  </p:notesMasterIdLst>
  <p:sldIdLst>
    <p:sldId id="257" r:id="rId30"/>
    <p:sldId id="260" r:id="rId31"/>
    <p:sldId id="3911" r:id="rId32"/>
    <p:sldId id="1706" r:id="rId33"/>
    <p:sldId id="1292" r:id="rId34"/>
    <p:sldId id="1293" r:id="rId35"/>
    <p:sldId id="1294" r:id="rId36"/>
    <p:sldId id="1125" r:id="rId37"/>
    <p:sldId id="1042" r:id="rId38"/>
    <p:sldId id="1043" r:id="rId39"/>
    <p:sldId id="1044" r:id="rId40"/>
    <p:sldId id="1045" r:id="rId41"/>
    <p:sldId id="1046" r:id="rId42"/>
    <p:sldId id="1776" r:id="rId43"/>
    <p:sldId id="3908" r:id="rId44"/>
    <p:sldId id="3909" r:id="rId45"/>
    <p:sldId id="2692" r:id="rId46"/>
    <p:sldId id="1708" r:id="rId47"/>
    <p:sldId id="1070" r:id="rId48"/>
    <p:sldId id="1109" r:id="rId49"/>
    <p:sldId id="1108" r:id="rId50"/>
    <p:sldId id="1117" r:id="rId51"/>
    <p:sldId id="1118" r:id="rId52"/>
    <p:sldId id="1119" r:id="rId53"/>
    <p:sldId id="1120" r:id="rId54"/>
    <p:sldId id="1121" r:id="rId55"/>
    <p:sldId id="1529" r:id="rId56"/>
    <p:sldId id="1146" r:id="rId57"/>
    <p:sldId id="1415" r:id="rId58"/>
    <p:sldId id="1416" r:id="rId59"/>
    <p:sldId id="1417" r:id="rId60"/>
    <p:sldId id="1418" r:id="rId61"/>
    <p:sldId id="1419" r:id="rId62"/>
    <p:sldId id="1420" r:id="rId63"/>
    <p:sldId id="1439" r:id="rId64"/>
    <p:sldId id="1148" r:id="rId65"/>
    <p:sldId id="1421" r:id="rId66"/>
    <p:sldId id="3912" r:id="rId67"/>
    <p:sldId id="1424" r:id="rId68"/>
    <p:sldId id="311" r:id="rId69"/>
    <p:sldId id="310" r:id="rId70"/>
    <p:sldId id="1324" r:id="rId71"/>
    <p:sldId id="1310" r:id="rId72"/>
    <p:sldId id="312" r:id="rId73"/>
    <p:sldId id="1316" r:id="rId74"/>
    <p:sldId id="1317" r:id="rId75"/>
    <p:sldId id="1270" r:id="rId76"/>
    <p:sldId id="3698" r:id="rId77"/>
    <p:sldId id="316" r:id="rId78"/>
    <p:sldId id="1147" r:id="rId79"/>
    <p:sldId id="595" r:id="rId80"/>
    <p:sldId id="1060" r:id="rId81"/>
    <p:sldId id="596" r:id="rId82"/>
    <p:sldId id="1709" r:id="rId83"/>
    <p:sldId id="1698" r:id="rId84"/>
    <p:sldId id="1528" r:id="rId85"/>
    <p:sldId id="2659" r:id="rId86"/>
    <p:sldId id="1288" r:id="rId87"/>
    <p:sldId id="1289" r:id="rId88"/>
    <p:sldId id="1290" r:id="rId89"/>
    <p:sldId id="1291" r:id="rId90"/>
    <p:sldId id="1029" r:id="rId91"/>
    <p:sldId id="1030" r:id="rId92"/>
    <p:sldId id="1031" r:id="rId93"/>
    <p:sldId id="1462" r:id="rId94"/>
    <p:sldId id="1464" r:id="rId95"/>
    <p:sldId id="1033" r:id="rId96"/>
    <p:sldId id="1034" r:id="rId97"/>
    <p:sldId id="1035" r:id="rId98"/>
    <p:sldId id="1523" r:id="rId99"/>
    <p:sldId id="597" r:id="rId100"/>
    <p:sldId id="1303" r:id="rId101"/>
    <p:sldId id="1304" r:id="rId102"/>
    <p:sldId id="1305" r:id="rId103"/>
    <p:sldId id="1498" r:id="rId104"/>
    <p:sldId id="1425" r:id="rId105"/>
    <p:sldId id="2666" r:id="rId106"/>
    <p:sldId id="274" r:id="rId107"/>
    <p:sldId id="277" r:id="rId108"/>
    <p:sldId id="279" r:id="rId109"/>
    <p:sldId id="280" r:id="rId110"/>
    <p:sldId id="281" r:id="rId111"/>
    <p:sldId id="283" r:id="rId112"/>
    <p:sldId id="266" r:id="rId113"/>
    <p:sldId id="270" r:id="rId114"/>
    <p:sldId id="258" r:id="rId115"/>
    <p:sldId id="272" r:id="rId116"/>
    <p:sldId id="264" r:id="rId117"/>
    <p:sldId id="265" r:id="rId118"/>
    <p:sldId id="259" r:id="rId119"/>
    <p:sldId id="263" r:id="rId120"/>
    <p:sldId id="3914" r:id="rId121"/>
    <p:sldId id="261" r:id="rId122"/>
    <p:sldId id="262" r:id="rId123"/>
    <p:sldId id="1710" r:id="rId124"/>
    <p:sldId id="602" r:id="rId125"/>
    <p:sldId id="603" r:id="rId126"/>
    <p:sldId id="604" r:id="rId127"/>
    <p:sldId id="605" r:id="rId128"/>
    <p:sldId id="1568" r:id="rId129"/>
    <p:sldId id="3910" r:id="rId130"/>
    <p:sldId id="1444" r:id="rId131"/>
    <p:sldId id="1712" r:id="rId132"/>
    <p:sldId id="1502" r:id="rId133"/>
    <p:sldId id="499" r:id="rId134"/>
    <p:sldId id="500" r:id="rId135"/>
    <p:sldId id="501" r:id="rId136"/>
    <p:sldId id="503" r:id="rId137"/>
    <p:sldId id="1808" r:id="rId138"/>
    <p:sldId id="1809" r:id="rId139"/>
    <p:sldId id="1711" r:id="rId140"/>
    <p:sldId id="425" r:id="rId141"/>
    <p:sldId id="426" r:id="rId142"/>
    <p:sldId id="427" r:id="rId143"/>
    <p:sldId id="428" r:id="rId144"/>
    <p:sldId id="435" r:id="rId145"/>
    <p:sldId id="621" r:id="rId146"/>
    <p:sldId id="620" r:id="rId147"/>
    <p:sldId id="3695" r:id="rId148"/>
    <p:sldId id="436" r:id="rId149"/>
    <p:sldId id="437" r:id="rId150"/>
    <p:sldId id="524" r:id="rId151"/>
    <p:sldId id="525" r:id="rId152"/>
    <p:sldId id="526" r:id="rId153"/>
    <p:sldId id="527" r:id="rId154"/>
    <p:sldId id="528" r:id="rId155"/>
    <p:sldId id="399" r:id="rId156"/>
    <p:sldId id="529" r:id="rId157"/>
    <p:sldId id="530" r:id="rId158"/>
    <p:sldId id="531" r:id="rId159"/>
    <p:sldId id="532" r:id="rId160"/>
    <p:sldId id="533" r:id="rId161"/>
    <p:sldId id="534" r:id="rId162"/>
    <p:sldId id="535" r:id="rId163"/>
    <p:sldId id="536" r:id="rId164"/>
    <p:sldId id="537" r:id="rId165"/>
    <p:sldId id="538" r:id="rId166"/>
    <p:sldId id="539" r:id="rId167"/>
    <p:sldId id="540" r:id="rId168"/>
    <p:sldId id="541" r:id="rId169"/>
    <p:sldId id="542" r:id="rId170"/>
    <p:sldId id="543" r:id="rId171"/>
    <p:sldId id="544" r:id="rId172"/>
    <p:sldId id="545" r:id="rId173"/>
    <p:sldId id="546" r:id="rId174"/>
    <p:sldId id="547" r:id="rId175"/>
    <p:sldId id="548" r:id="rId176"/>
    <p:sldId id="1149" r:id="rId177"/>
    <p:sldId id="3673" r:id="rId178"/>
    <p:sldId id="3697" r:id="rId179"/>
    <p:sldId id="509" r:id="rId180"/>
    <p:sldId id="1520" r:id="rId181"/>
    <p:sldId id="510" r:id="rId182"/>
    <p:sldId id="1521" r:id="rId183"/>
    <p:sldId id="513" r:id="rId184"/>
    <p:sldId id="515" r:id="rId185"/>
    <p:sldId id="512" r:id="rId186"/>
    <p:sldId id="3696" r:id="rId187"/>
    <p:sldId id="368" r:id="rId188"/>
    <p:sldId id="3666" r:id="rId189"/>
    <p:sldId id="3667" r:id="rId190"/>
    <p:sldId id="3668" r:id="rId191"/>
    <p:sldId id="3669" r:id="rId192"/>
    <p:sldId id="375" r:id="rId193"/>
    <p:sldId id="377" r:id="rId194"/>
    <p:sldId id="379" r:id="rId195"/>
    <p:sldId id="384" r:id="rId196"/>
    <p:sldId id="385" r:id="rId197"/>
    <p:sldId id="386" r:id="rId198"/>
    <p:sldId id="387" r:id="rId199"/>
    <p:sldId id="388" r:id="rId200"/>
    <p:sldId id="393" r:id="rId201"/>
    <p:sldId id="689" r:id="rId202"/>
    <p:sldId id="394" r:id="rId203"/>
    <p:sldId id="389" r:id="rId204"/>
    <p:sldId id="390" r:id="rId205"/>
    <p:sldId id="391" r:id="rId206"/>
    <p:sldId id="392" r:id="rId207"/>
    <p:sldId id="395" r:id="rId208"/>
    <p:sldId id="995" r:id="rId209"/>
    <p:sldId id="1507" r:id="rId210"/>
    <p:sldId id="1508" r:id="rId211"/>
    <p:sldId id="1509" r:id="rId212"/>
    <p:sldId id="2593" r:id="rId213"/>
    <p:sldId id="3075" r:id="rId214"/>
    <p:sldId id="1527" r:id="rId215"/>
    <p:sldId id="679" r:id="rId216"/>
    <p:sldId id="2806" r:id="rId217"/>
    <p:sldId id="675" r:id="rId218"/>
    <p:sldId id="842" r:id="rId219"/>
    <p:sldId id="1302" r:id="rId220"/>
    <p:sldId id="3699" r:id="rId221"/>
    <p:sldId id="3700" r:id="rId222"/>
    <p:sldId id="1321" r:id="rId223"/>
    <p:sldId id="658" r:id="rId224"/>
    <p:sldId id="856" r:id="rId225"/>
    <p:sldId id="857" r:id="rId2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84"/>
      </p:cViewPr>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 d="1"/>
        <a:sy n="1" d="1"/>
      </p:scale>
      <p:origin x="0" y="0"/>
    </p:cViewPr>
  </p:notesTextViewPr>
  <p:sorterViewPr>
    <p:cViewPr varScale="1">
      <p:scale>
        <a:sx n="100" d="100"/>
        <a:sy n="100" d="100"/>
      </p:scale>
      <p:origin x="0" y="-411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18.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226" Type="http://schemas.openxmlformats.org/officeDocument/2006/relationships/slide" Target="slides/slide197.xml"/><Relationship Id="rId107" Type="http://schemas.openxmlformats.org/officeDocument/2006/relationships/slide" Target="slides/slide78.xml"/><Relationship Id="rId11" Type="http://schemas.openxmlformats.org/officeDocument/2006/relationships/slideMaster" Target="slideMasters/slideMaster8.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2.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50" Type="http://schemas.openxmlformats.org/officeDocument/2006/relationships/slide" Target="slides/slide121.xml"/><Relationship Id="rId155" Type="http://schemas.openxmlformats.org/officeDocument/2006/relationships/slide" Target="slides/slide126.xml"/><Relationship Id="rId171" Type="http://schemas.openxmlformats.org/officeDocument/2006/relationships/slide" Target="slides/slide142.xml"/><Relationship Id="rId176" Type="http://schemas.openxmlformats.org/officeDocument/2006/relationships/slide" Target="slides/slide147.xml"/><Relationship Id="rId192" Type="http://schemas.openxmlformats.org/officeDocument/2006/relationships/slide" Target="slides/slide163.xml"/><Relationship Id="rId197" Type="http://schemas.openxmlformats.org/officeDocument/2006/relationships/slide" Target="slides/slide168.xml"/><Relationship Id="rId206" Type="http://schemas.openxmlformats.org/officeDocument/2006/relationships/slide" Target="slides/slide177.xml"/><Relationship Id="rId227" Type="http://schemas.openxmlformats.org/officeDocument/2006/relationships/notesMaster" Target="notesMasters/notesMaster1.xml"/><Relationship Id="rId201" Type="http://schemas.openxmlformats.org/officeDocument/2006/relationships/slide" Target="slides/slide172.xml"/><Relationship Id="rId222" Type="http://schemas.openxmlformats.org/officeDocument/2006/relationships/slide" Target="slides/slide19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slide" Target="slides/slide116.xml"/><Relationship Id="rId161" Type="http://schemas.openxmlformats.org/officeDocument/2006/relationships/slide" Target="slides/slide132.xml"/><Relationship Id="rId166" Type="http://schemas.openxmlformats.org/officeDocument/2006/relationships/slide" Target="slides/slide137.xml"/><Relationship Id="rId182" Type="http://schemas.openxmlformats.org/officeDocument/2006/relationships/slide" Target="slides/slide153.xml"/><Relationship Id="rId187" Type="http://schemas.openxmlformats.org/officeDocument/2006/relationships/slide" Target="slides/slide158.xml"/><Relationship Id="rId217" Type="http://schemas.openxmlformats.org/officeDocument/2006/relationships/slide" Target="slides/slide188.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83.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51" Type="http://schemas.openxmlformats.org/officeDocument/2006/relationships/slide" Target="slides/slide122.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172" Type="http://schemas.openxmlformats.org/officeDocument/2006/relationships/slide" Target="slides/slide143.xml"/><Relationship Id="rId193" Type="http://schemas.openxmlformats.org/officeDocument/2006/relationships/slide" Target="slides/slide164.xml"/><Relationship Id="rId202" Type="http://schemas.openxmlformats.org/officeDocument/2006/relationships/slide" Target="slides/slide173.xml"/><Relationship Id="rId207" Type="http://schemas.openxmlformats.org/officeDocument/2006/relationships/slide" Target="slides/slide178.xml"/><Relationship Id="rId223" Type="http://schemas.openxmlformats.org/officeDocument/2006/relationships/slide" Target="slides/slide194.xml"/><Relationship Id="rId228"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 Type="http://schemas.openxmlformats.org/officeDocument/2006/relationships/slideMaster" Target="slideMasters/slideMaster4.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slide" Target="slides/slide154.xml"/><Relationship Id="rId213" Type="http://schemas.openxmlformats.org/officeDocument/2006/relationships/slide" Target="slides/slide184.xml"/><Relationship Id="rId218" Type="http://schemas.openxmlformats.org/officeDocument/2006/relationships/slide" Target="slides/slide189.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199" Type="http://schemas.openxmlformats.org/officeDocument/2006/relationships/slide" Target="slides/slide170.xml"/><Relationship Id="rId203" Type="http://schemas.openxmlformats.org/officeDocument/2006/relationships/slide" Target="slides/slide174.xml"/><Relationship Id="rId208" Type="http://schemas.openxmlformats.org/officeDocument/2006/relationships/slide" Target="slides/slide179.xml"/><Relationship Id="rId229" Type="http://schemas.openxmlformats.org/officeDocument/2006/relationships/viewProps" Target="viewProps.xml"/><Relationship Id="rId19" Type="http://schemas.openxmlformats.org/officeDocument/2006/relationships/slideMaster" Target="slideMasters/slideMaster16.xml"/><Relationship Id="rId224" Type="http://schemas.openxmlformats.org/officeDocument/2006/relationships/slide" Target="slides/slide195.xml"/><Relationship Id="rId14" Type="http://schemas.openxmlformats.org/officeDocument/2006/relationships/slideMaster" Target="slideMasters/slideMaster11.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slide" Target="slides/slide160.xml"/><Relationship Id="rId219" Type="http://schemas.openxmlformats.org/officeDocument/2006/relationships/slide" Target="slides/slide190.xml"/><Relationship Id="rId3" Type="http://schemas.openxmlformats.org/officeDocument/2006/relationships/customXml" Target="../customXml/item3.xml"/><Relationship Id="rId214" Type="http://schemas.openxmlformats.org/officeDocument/2006/relationships/slide" Target="slides/slide185.xml"/><Relationship Id="rId230" Type="http://schemas.openxmlformats.org/officeDocument/2006/relationships/theme" Target="theme/theme1.xml"/><Relationship Id="rId25" Type="http://schemas.openxmlformats.org/officeDocument/2006/relationships/slideMaster" Target="slideMasters/slideMaster22.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17.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slide" Target="slides/slide191.xml"/><Relationship Id="rId225" Type="http://schemas.openxmlformats.org/officeDocument/2006/relationships/slide" Target="slides/slide196.xml"/><Relationship Id="rId15" Type="http://schemas.openxmlformats.org/officeDocument/2006/relationships/slideMaster" Target="slideMasters/slideMaster12.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7.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6" Type="http://schemas.openxmlformats.org/officeDocument/2006/relationships/slideMaster" Target="slideMasters/slideMaster23.xml"/><Relationship Id="rId231" Type="http://schemas.openxmlformats.org/officeDocument/2006/relationships/tableStyles" Target="tableStyles.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3.xml"/><Relationship Id="rId221" Type="http://schemas.openxmlformats.org/officeDocument/2006/relationships/slide" Target="slides/slide192.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15.xml"/><Relationship Id="rId1" Type="http://schemas.openxmlformats.org/officeDocument/2006/relationships/slide" Target="slides/slide14.xml"/><Relationship Id="rId5" Type="http://schemas.openxmlformats.org/officeDocument/2006/relationships/slide" Target="slides/slide101.xml"/><Relationship Id="rId4"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colorful2" csCatId="colorful" phldr="1"/>
      <dgm:spPr/>
      <dgm:t>
        <a:bodyPr/>
        <a:lstStyle/>
        <a:p>
          <a:endParaRPr lang="en-US"/>
        </a:p>
      </dgm:t>
    </dgm:pt>
    <dgm:pt modelId="{5FC34D3A-C8D4-483C-8695-507470E74D50}">
      <dgm:prSet/>
      <dgm:spPr/>
      <dgm:t>
        <a:bodyPr/>
        <a:lstStyle/>
        <a:p>
          <a:r>
            <a:rPr lang="en-US" dirty="0"/>
            <a:t>Papacy</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b="1" dirty="0"/>
            <a:t>Monarchical Episcopacy</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Sacraments</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b="1" dirty="0"/>
            <a:t>Five Worship Activities</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Denominations</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b="1" dirty="0"/>
            <a:t>Theological Debates</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2">
              <a:hueOff val="-6439200"/>
              <a:satOff val="866"/>
              <a:lumOff val="981"/>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2">
              <a:hueOff val="-12878401"/>
              <a:satOff val="1732"/>
              <a:lumOff val="1962"/>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Papacy</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Monarchical Episcopacy</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2">
            <a:hueOff val="-6439200"/>
            <a:satOff val="866"/>
            <a:lumOff val="981"/>
            <a:alphaOff val="0"/>
          </a:schemeClr>
        </a:solidFill>
        <a:ln w="12700" cap="flat" cmpd="sng" algn="ctr">
          <a:solidFill>
            <a:schemeClr val="accent2">
              <a:hueOff val="-6439200"/>
              <a:satOff val="866"/>
              <a:lumOff val="9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Sacraments</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b="1" kern="1200" dirty="0"/>
            <a:t>Five Worship Activities</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2">
              <a:hueOff val="-6439200"/>
              <a:satOff val="866"/>
              <a:lumOff val="981"/>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2">
            <a:hueOff val="-6439200"/>
            <a:satOff val="866"/>
            <a:lumOff val="9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2">
            <a:hueOff val="-12878401"/>
            <a:satOff val="1732"/>
            <a:lumOff val="1962"/>
            <a:alphaOff val="0"/>
          </a:schemeClr>
        </a:solidFill>
        <a:ln w="12700" cap="flat" cmpd="sng" algn="ctr">
          <a:solidFill>
            <a:schemeClr val="accent2">
              <a:hueOff val="-12878401"/>
              <a:satOff val="1732"/>
              <a:lumOff val="1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488950">
            <a:lnSpc>
              <a:spcPct val="90000"/>
            </a:lnSpc>
            <a:spcBef>
              <a:spcPct val="0"/>
            </a:spcBef>
            <a:spcAft>
              <a:spcPct val="35000"/>
            </a:spcAft>
            <a:buNone/>
          </a:pPr>
          <a:r>
            <a:rPr lang="en-US" sz="1100" kern="1200" dirty="0"/>
            <a:t>Denominations</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b="1" kern="1200" dirty="0"/>
            <a:t>Theological Debates</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2">
              <a:hueOff val="-12878401"/>
              <a:satOff val="1732"/>
              <a:lumOff val="1962"/>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2">
            <a:hueOff val="-12878401"/>
            <a:satOff val="1732"/>
            <a:lumOff val="19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0930C-F98B-4FBF-A60C-8EEC63205492}" type="datetimeFigureOut">
              <a:rPr lang="en-US" smtClean="0"/>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E1C08-C427-468D-BA72-39F1CC8FF68F}" type="slidenum">
              <a:rPr lang="en-US" smtClean="0"/>
              <a:t>‹#›</a:t>
            </a:fld>
            <a:endParaRPr lang="en-US"/>
          </a:p>
        </p:txBody>
      </p:sp>
    </p:spTree>
    <p:extLst>
      <p:ext uri="{BB962C8B-B14F-4D97-AF65-F5344CB8AC3E}">
        <p14:creationId xmlns:p14="http://schemas.microsoft.com/office/powerpoint/2010/main" val="187676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6E1C08-C427-468D-BA72-39F1CC8FF68F}" type="slidenum">
              <a:rPr lang="en-US" smtClean="0"/>
              <a:t>3</a:t>
            </a:fld>
            <a:endParaRPr lang="en-US"/>
          </a:p>
        </p:txBody>
      </p:sp>
    </p:spTree>
    <p:extLst>
      <p:ext uri="{BB962C8B-B14F-4D97-AF65-F5344CB8AC3E}">
        <p14:creationId xmlns:p14="http://schemas.microsoft.com/office/powerpoint/2010/main" val="28581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BA8C9-AFBA-4A7A-9184-BEBE254D69B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8492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D848-B147-4505-9BB1-6CEE13E7ED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62242" name="Rectangle 2"/>
          <p:cNvSpPr>
            <a:spLocks noGrp="1" noRot="1" noChangeAspect="1" noChangeArrowheads="1" noTextEdit="1"/>
          </p:cNvSpPr>
          <p:nvPr>
            <p:ph type="sldImg"/>
          </p:nvPr>
        </p:nvSpPr>
        <p:spPr>
          <a:ln/>
        </p:spPr>
      </p:sp>
      <p:sp>
        <p:nvSpPr>
          <p:cNvPr id="4362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38446-00E8-4FBE-B887-A65EE107E7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FCA8A-4503-48C8-B5CF-9D51460283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52002" name="Rectangle 2"/>
          <p:cNvSpPr>
            <a:spLocks noGrp="1" noRot="1" noChangeAspect="1" noChangeArrowheads="1" noTextEdit="1"/>
          </p:cNvSpPr>
          <p:nvPr>
            <p:ph type="sldImg"/>
          </p:nvPr>
        </p:nvSpPr>
        <p:spPr>
          <a:ln/>
        </p:spPr>
      </p:sp>
      <p:sp>
        <p:nvSpPr>
          <p:cNvPr id="435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5FD74-1452-410B-AA2F-9678E6890F8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35618" name="Rectangle 2"/>
          <p:cNvSpPr>
            <a:spLocks noGrp="1" noRot="1" noChangeAspect="1" noChangeArrowheads="1" noTextEdit="1"/>
          </p:cNvSpPr>
          <p:nvPr>
            <p:ph type="sldImg"/>
          </p:nvPr>
        </p:nvSpPr>
        <p:spPr>
          <a:ln/>
        </p:spPr>
      </p:sp>
      <p:sp>
        <p:nvSpPr>
          <p:cNvPr id="433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5A169-CA55-462A-846D-18AD76CC7F6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37666" name="Rectangle 2"/>
          <p:cNvSpPr>
            <a:spLocks noGrp="1" noRot="1" noChangeAspect="1" noChangeArrowheads="1" noTextEdit="1"/>
          </p:cNvSpPr>
          <p:nvPr>
            <p:ph type="sldImg"/>
          </p:nvPr>
        </p:nvSpPr>
        <p:spPr>
          <a:ln/>
        </p:spPr>
      </p:sp>
      <p:sp>
        <p:nvSpPr>
          <p:cNvPr id="433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A1AF9-4A69-465E-ADF5-9D0CF02FC54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27426" name="Rectangle 2"/>
          <p:cNvSpPr>
            <a:spLocks noGrp="1" noRot="1" noChangeAspect="1" noChangeArrowheads="1" noTextEdit="1"/>
          </p:cNvSpPr>
          <p:nvPr>
            <p:ph type="sldImg"/>
          </p:nvPr>
        </p:nvSpPr>
        <p:spPr>
          <a:ln/>
        </p:spPr>
      </p:sp>
      <p:sp>
        <p:nvSpPr>
          <p:cNvPr id="4327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B680C-A22C-4A75-A931-6A24823278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43810" name="Rectangle 2"/>
          <p:cNvSpPr>
            <a:spLocks noGrp="1" noRot="1" noChangeAspect="1" noChangeArrowheads="1" noTextEdit="1"/>
          </p:cNvSpPr>
          <p:nvPr>
            <p:ph type="sldImg"/>
          </p:nvPr>
        </p:nvSpPr>
        <p:spPr>
          <a:ln/>
        </p:spPr>
      </p:sp>
      <p:sp>
        <p:nvSpPr>
          <p:cNvPr id="4343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C52F2-6857-4B4B-9B1D-E409AA2BF8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86466" name="Rectangle 2"/>
          <p:cNvSpPr>
            <a:spLocks noGrp="1" noRot="1" noChangeAspect="1" noChangeArrowheads="1" noTextEdit="1"/>
          </p:cNvSpPr>
          <p:nvPr>
            <p:ph type="sldImg"/>
          </p:nvPr>
        </p:nvSpPr>
        <p:spPr>
          <a:ln/>
        </p:spPr>
      </p:sp>
      <p:sp>
        <p:nvSpPr>
          <p:cNvPr id="428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DE162-E1C4-4DE8-B269-D9F63A88AB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8994" name="Rectangle 2"/>
          <p:cNvSpPr>
            <a:spLocks noGrp="1" noRot="1" noChangeAspect="1" noChangeArrowheads="1" noTextEdit="1"/>
          </p:cNvSpPr>
          <p:nvPr>
            <p:ph type="sldImg"/>
          </p:nvPr>
        </p:nvSpPr>
        <p:spPr>
          <a:ln/>
        </p:spPr>
      </p:sp>
      <p:sp>
        <p:nvSpPr>
          <p:cNvPr id="430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3B0894-97FC-44EC-8A91-C01415FE1C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61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865EB6-E93C-413D-A89D-D44948C8B7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D26FC-3D5D-4897-977B-15436A28A6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1DF3A-1FF2-4ECF-AAAA-8A6EF8C17E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16962" name="Rectangle 2"/>
          <p:cNvSpPr>
            <a:spLocks noGrp="1" noRot="1" noChangeAspect="1" noChangeArrowheads="1" noTextEdit="1"/>
          </p:cNvSpPr>
          <p:nvPr>
            <p:ph type="sldImg"/>
          </p:nvPr>
        </p:nvSpPr>
        <p:spPr>
          <a:ln/>
        </p:spPr>
      </p:sp>
      <p:sp>
        <p:nvSpPr>
          <p:cNvPr id="541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5DB49-2923-479D-A717-C41E67FC269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Pope Joan &amp; Synod Horrenda Discussed Fully &amp; Examined Fairly In ABC Special Of 12/29/05  -  “The Mystery Of Pope Joan”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61698-55E4-4DFE-8F52-C66B06F903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3106" name="Rectangle 2"/>
          <p:cNvSpPr>
            <a:spLocks noGrp="1" noRot="1" noChangeAspect="1" noChangeArrowheads="1" noTextEdit="1"/>
          </p:cNvSpPr>
          <p:nvPr>
            <p:ph type="sldImg"/>
          </p:nvPr>
        </p:nvSpPr>
        <p:spPr>
          <a:ln/>
        </p:spPr>
      </p:sp>
      <p:sp>
        <p:nvSpPr>
          <p:cNvPr id="542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37B7F-008A-42C5-BB09-E96E54275C6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8E87E-49BE-4E19-993C-F75C01713E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50754" name="Rectangle 2"/>
          <p:cNvSpPr>
            <a:spLocks noGrp="1" noRot="1" noChangeAspect="1" noChangeArrowheads="1" noTextEdit="1"/>
          </p:cNvSpPr>
          <p:nvPr>
            <p:ph type="sldImg"/>
          </p:nvPr>
        </p:nvSpPr>
        <p:spPr>
          <a:ln/>
        </p:spPr>
      </p:sp>
      <p:sp>
        <p:nvSpPr>
          <p:cNvPr id="545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DBE51-50D9-4189-89C9-5EA0817DD4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3538" name="Rectangle 2"/>
          <p:cNvSpPr>
            <a:spLocks noGrp="1" noRot="1" noChangeAspect="1" noChangeArrowheads="1" noTextEdit="1"/>
          </p:cNvSpPr>
          <p:nvPr>
            <p:ph type="sldImg"/>
          </p:nvPr>
        </p:nvSpPr>
        <p:spPr>
          <a:xfrm>
            <a:off x="1101725" y="685761"/>
            <a:ext cx="4656138" cy="3428805"/>
          </a:xfrm>
          <a:ln/>
        </p:spPr>
      </p:sp>
      <p:sp>
        <p:nvSpPr>
          <p:cNvPr id="531353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869578-9400-4626-B6B9-818EE21859E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15586" name="Rectangle 2"/>
          <p:cNvSpPr>
            <a:spLocks noGrp="1" noRot="1" noChangeAspect="1" noChangeArrowheads="1" noTextEdit="1"/>
          </p:cNvSpPr>
          <p:nvPr>
            <p:ph type="sldImg"/>
          </p:nvPr>
        </p:nvSpPr>
        <p:spPr>
          <a:xfrm>
            <a:off x="1101725" y="685761"/>
            <a:ext cx="4656138" cy="3428805"/>
          </a:xfrm>
          <a:ln/>
        </p:spPr>
      </p:sp>
      <p:sp>
        <p:nvSpPr>
          <p:cNvPr id="5315587"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66ED3-3CCF-4B9B-972B-21C8AF9530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37442" name="Rectangle 2"/>
          <p:cNvSpPr>
            <a:spLocks noGrp="1" noRot="1" noChangeAspect="1" noChangeArrowheads="1" noTextEdit="1"/>
          </p:cNvSpPr>
          <p:nvPr>
            <p:ph type="sldImg"/>
          </p:nvPr>
        </p:nvSpPr>
        <p:spPr>
          <a:ln/>
        </p:spPr>
      </p:sp>
      <p:sp>
        <p:nvSpPr>
          <p:cNvPr id="543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16470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0EB18-BF6B-406A-A26F-64ABF4DE63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56546" name="Rectangle 2"/>
          <p:cNvSpPr>
            <a:spLocks noGrp="1" noRot="1" noChangeAspect="1" noChangeArrowheads="1" noTextEdit="1"/>
          </p:cNvSpPr>
          <p:nvPr>
            <p:ph type="sldImg"/>
          </p:nvPr>
        </p:nvSpPr>
        <p:spPr>
          <a:ln/>
        </p:spPr>
      </p:sp>
      <p:sp>
        <p:nvSpPr>
          <p:cNvPr id="535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496A4-D510-4EEC-AC8A-F39923F16B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22562" name="Rectangle 2"/>
          <p:cNvSpPr>
            <a:spLocks noGrp="1" noRot="1" noChangeAspect="1" noChangeArrowheads="1" noTextEdit="1"/>
          </p:cNvSpPr>
          <p:nvPr>
            <p:ph type="sldImg"/>
          </p:nvPr>
        </p:nvSpPr>
        <p:spPr>
          <a:ln/>
        </p:spPr>
      </p:sp>
      <p:sp>
        <p:nvSpPr>
          <p:cNvPr id="35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A1A88-EED6-4689-B9D6-BA14086AE0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86210" name="Rectangle 2"/>
          <p:cNvSpPr>
            <a:spLocks noGrp="1" noRot="1" noChangeAspect="1" noChangeArrowheads="1" noTextEdit="1"/>
          </p:cNvSpPr>
          <p:nvPr>
            <p:ph type="sldImg"/>
          </p:nvPr>
        </p:nvSpPr>
        <p:spPr>
          <a:ln/>
        </p:spPr>
      </p:sp>
      <p:sp>
        <p:nvSpPr>
          <p:cNvPr id="5086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430A7-65D7-4DC0-BD62-E06808F30C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9522" name="Rectangle 2"/>
          <p:cNvSpPr>
            <a:spLocks noGrp="1" noRot="1" noChangeAspect="1" noChangeArrowheads="1" noTextEdit="1"/>
          </p:cNvSpPr>
          <p:nvPr>
            <p:ph type="sldImg"/>
          </p:nvPr>
        </p:nvSpPr>
        <p:spPr>
          <a:ln/>
        </p:spPr>
      </p:sp>
      <p:sp>
        <p:nvSpPr>
          <p:cNvPr id="5099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0316-48E3-438B-9D29-EA13C385D44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1570" name="Rectangle 2"/>
          <p:cNvSpPr>
            <a:spLocks noGrp="1" noRot="1" noChangeAspect="1" noChangeArrowheads="1" noTextEdit="1"/>
          </p:cNvSpPr>
          <p:nvPr>
            <p:ph type="sldImg"/>
          </p:nvPr>
        </p:nvSpPr>
        <p:spPr>
          <a:ln/>
        </p:spPr>
      </p:sp>
      <p:sp>
        <p:nvSpPr>
          <p:cNvPr id="510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A9C204-0D05-4D70-A982-58863E585F3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2354" name="Rectangle 2"/>
          <p:cNvSpPr>
            <a:spLocks noGrp="1" noRot="1" noChangeAspect="1" noChangeArrowheads="1" noTextEdit="1"/>
          </p:cNvSpPr>
          <p:nvPr>
            <p:ph type="sldImg"/>
          </p:nvPr>
        </p:nvSpPr>
        <p:spPr>
          <a:ln/>
        </p:spPr>
      </p:sp>
      <p:sp>
        <p:nvSpPr>
          <p:cNvPr id="509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CCD01-4095-415F-9321-8BF5E4D8CD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5426" name="Rectangle 2"/>
          <p:cNvSpPr>
            <a:spLocks noGrp="1" noRot="1" noChangeAspect="1" noChangeArrowheads="1" noTextEdit="1"/>
          </p:cNvSpPr>
          <p:nvPr>
            <p:ph type="sldImg"/>
          </p:nvPr>
        </p:nvSpPr>
        <p:spPr>
          <a:ln/>
        </p:spPr>
      </p:sp>
      <p:sp>
        <p:nvSpPr>
          <p:cNvPr id="509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39BCE-95AE-4C05-8B6D-A3D1F930E4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7474" name="Rectangle 2"/>
          <p:cNvSpPr>
            <a:spLocks noGrp="1" noRot="1" noChangeAspect="1" noChangeArrowheads="1" noTextEdit="1"/>
          </p:cNvSpPr>
          <p:nvPr>
            <p:ph type="sldImg"/>
          </p:nvPr>
        </p:nvSpPr>
        <p:spPr>
          <a:ln/>
        </p:spPr>
      </p:sp>
      <p:sp>
        <p:nvSpPr>
          <p:cNvPr id="509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39BCE-95AE-4C05-8B6D-A3D1F930E4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7474" name="Rectangle 2"/>
          <p:cNvSpPr>
            <a:spLocks noGrp="1" noRot="1" noChangeAspect="1" noChangeArrowheads="1" noTextEdit="1"/>
          </p:cNvSpPr>
          <p:nvPr>
            <p:ph type="sldImg"/>
          </p:nvPr>
        </p:nvSpPr>
        <p:spPr>
          <a:ln/>
        </p:spPr>
      </p:sp>
      <p:sp>
        <p:nvSpPr>
          <p:cNvPr id="509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A7C89-34F6-4BD9-8196-BFCCA9B309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4338" name="Rectangle 2"/>
          <p:cNvSpPr>
            <a:spLocks noGrp="1" noRot="1" noChangeAspect="1" noChangeArrowheads="1" noTextEdit="1"/>
          </p:cNvSpPr>
          <p:nvPr>
            <p:ph type="sldImg"/>
          </p:nvPr>
        </p:nvSpPr>
        <p:spPr>
          <a:xfrm>
            <a:off x="1101725" y="685761"/>
            <a:ext cx="4656138" cy="3428805"/>
          </a:xfrm>
          <a:ln/>
        </p:spPr>
      </p:sp>
      <p:sp>
        <p:nvSpPr>
          <p:cNvPr id="513433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94128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A7C89-34F6-4BD9-8196-BFCCA9B309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4338" name="Rectangle 2"/>
          <p:cNvSpPr>
            <a:spLocks noGrp="1" noRot="1" noChangeAspect="1" noChangeArrowheads="1" noTextEdit="1"/>
          </p:cNvSpPr>
          <p:nvPr>
            <p:ph type="sldImg"/>
          </p:nvPr>
        </p:nvSpPr>
        <p:spPr>
          <a:xfrm>
            <a:off x="1101725" y="685761"/>
            <a:ext cx="4656138" cy="3428805"/>
          </a:xfrm>
          <a:ln/>
        </p:spPr>
      </p:sp>
      <p:sp>
        <p:nvSpPr>
          <p:cNvPr id="513433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A7C89-34F6-4BD9-8196-BFCCA9B309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4338" name="Rectangle 2"/>
          <p:cNvSpPr>
            <a:spLocks noGrp="1" noRot="1" noChangeAspect="1" noChangeArrowheads="1" noTextEdit="1"/>
          </p:cNvSpPr>
          <p:nvPr>
            <p:ph type="sldImg"/>
          </p:nvPr>
        </p:nvSpPr>
        <p:spPr>
          <a:xfrm>
            <a:off x="1101725" y="685761"/>
            <a:ext cx="4656138" cy="3428805"/>
          </a:xfrm>
          <a:ln/>
        </p:spPr>
      </p:sp>
      <p:sp>
        <p:nvSpPr>
          <p:cNvPr id="513433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C22C1-7974-403D-878F-7A10EEB267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0306" name="Rectangle 2"/>
          <p:cNvSpPr>
            <a:spLocks noGrp="1" noRot="1" noChangeAspect="1" noChangeArrowheads="1" noTextEdit="1"/>
          </p:cNvSpPr>
          <p:nvPr>
            <p:ph type="sldImg"/>
          </p:nvPr>
        </p:nvSpPr>
        <p:spPr>
          <a:ln/>
        </p:spPr>
      </p:sp>
      <p:sp>
        <p:nvSpPr>
          <p:cNvPr id="5090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2DACE-79E1-4DF3-91FF-7BB118C136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3618" name="Rectangle 2"/>
          <p:cNvSpPr>
            <a:spLocks noGrp="1" noRot="1" noChangeAspect="1" noChangeArrowheads="1" noTextEdit="1"/>
          </p:cNvSpPr>
          <p:nvPr>
            <p:ph type="sldImg"/>
          </p:nvPr>
        </p:nvSpPr>
        <p:spPr>
          <a:ln/>
        </p:spPr>
      </p:sp>
      <p:sp>
        <p:nvSpPr>
          <p:cNvPr id="5103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379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5CE34A-D787-4D2D-ADBB-A084ADE78C0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4322" name="Rectangle 2"/>
          <p:cNvSpPr>
            <a:spLocks noGrp="1" noRot="1" noChangeAspect="1" noChangeArrowheads="1" noTextEdit="1"/>
          </p:cNvSpPr>
          <p:nvPr>
            <p:ph type="sldImg"/>
          </p:nvPr>
        </p:nvSpPr>
        <p:spPr>
          <a:xfrm>
            <a:off x="1101725" y="698500"/>
            <a:ext cx="4656138" cy="3492500"/>
          </a:xfrm>
          <a:ln/>
        </p:spPr>
      </p:sp>
      <p:sp>
        <p:nvSpPr>
          <p:cNvPr id="27443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F12557-9F2C-4246-BA75-E3CF68DD4A4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6370" name="Rectangle 2"/>
          <p:cNvSpPr>
            <a:spLocks noGrp="1" noRot="1" noChangeAspect="1" noChangeArrowheads="1" noTextEdit="1"/>
          </p:cNvSpPr>
          <p:nvPr>
            <p:ph type="sldImg"/>
          </p:nvPr>
        </p:nvSpPr>
        <p:spPr>
          <a:xfrm>
            <a:off x="1101725" y="698500"/>
            <a:ext cx="4656138" cy="3492500"/>
          </a:xfrm>
          <a:ln/>
        </p:spPr>
      </p:sp>
      <p:sp>
        <p:nvSpPr>
          <p:cNvPr id="274637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51208D-FA8D-4ECD-AE74-511FABE47EC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48418" name="Rectangle 2"/>
          <p:cNvSpPr>
            <a:spLocks noGrp="1" noRot="1" noChangeAspect="1" noChangeArrowheads="1" noTextEdit="1"/>
          </p:cNvSpPr>
          <p:nvPr>
            <p:ph type="sldImg"/>
          </p:nvPr>
        </p:nvSpPr>
        <p:spPr>
          <a:xfrm>
            <a:off x="1101725" y="698500"/>
            <a:ext cx="4656138" cy="3492500"/>
          </a:xfrm>
          <a:ln/>
        </p:spPr>
      </p:sp>
      <p:sp>
        <p:nvSpPr>
          <p:cNvPr id="27484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7C89-34F6-4BD9-8196-BFCCA9B309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4338" name="Rectangle 2"/>
          <p:cNvSpPr>
            <a:spLocks noGrp="1" noRot="1" noChangeAspect="1" noChangeArrowheads="1" noTextEdit="1"/>
          </p:cNvSpPr>
          <p:nvPr>
            <p:ph type="sldImg"/>
          </p:nvPr>
        </p:nvSpPr>
        <p:spPr>
          <a:xfrm>
            <a:off x="325438" y="698500"/>
            <a:ext cx="6208712" cy="3492500"/>
          </a:xfrm>
          <a:ln/>
        </p:spPr>
      </p:sp>
      <p:sp>
        <p:nvSpPr>
          <p:cNvPr id="51343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99A293-5653-4DAD-9734-829F58F5C3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85282" name="Rectangle 2"/>
          <p:cNvSpPr>
            <a:spLocks noGrp="1" noRot="1" noChangeAspect="1" noChangeArrowheads="1" noTextEdit="1"/>
          </p:cNvSpPr>
          <p:nvPr>
            <p:ph type="sldImg"/>
          </p:nvPr>
        </p:nvSpPr>
        <p:spPr>
          <a:xfrm>
            <a:off x="325438" y="698500"/>
            <a:ext cx="6208712" cy="3492500"/>
          </a:xfrm>
          <a:ln/>
        </p:spPr>
      </p:sp>
      <p:sp>
        <p:nvSpPr>
          <p:cNvPr id="27852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2C36A-4064-43BD-ACEB-602DD6CA0F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6306" name="Rectangle 2"/>
          <p:cNvSpPr>
            <a:spLocks noGrp="1" noRot="1" noChangeAspect="1" noChangeArrowheads="1" noTextEdit="1"/>
          </p:cNvSpPr>
          <p:nvPr>
            <p:ph type="sldImg"/>
          </p:nvPr>
        </p:nvSpPr>
        <p:spPr>
          <a:ln/>
        </p:spPr>
      </p:sp>
      <p:sp>
        <p:nvSpPr>
          <p:cNvPr id="53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2908825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061000-ED2F-4035-8666-038D52F66FD8}"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430274" name="Rectangle 2"/>
          <p:cNvSpPr>
            <a:spLocks noGrp="1" noRot="1" noChangeAspect="1" noChangeArrowheads="1" noTextEdit="1"/>
          </p:cNvSpPr>
          <p:nvPr>
            <p:ph type="sldImg"/>
          </p:nvPr>
        </p:nvSpPr>
        <p:spPr>
          <a:ln/>
        </p:spPr>
      </p:sp>
      <p:sp>
        <p:nvSpPr>
          <p:cNvPr id="543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9881644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EB55-C435-496E-BC48-DC12032BDF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7874" name="Rectangle 2"/>
          <p:cNvSpPr>
            <a:spLocks noGrp="1" noRot="1" noChangeAspect="1" noChangeArrowheads="1" noTextEdit="1"/>
          </p:cNvSpPr>
          <p:nvPr>
            <p:ph type="sldImg"/>
          </p:nvPr>
        </p:nvSpPr>
        <p:spPr>
          <a:ln/>
        </p:spPr>
      </p:sp>
      <p:sp>
        <p:nvSpPr>
          <p:cNvPr id="532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26827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495E3-25DF-4F32-9228-A190702467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41474" name="Rectangle 2"/>
          <p:cNvSpPr>
            <a:spLocks noGrp="1" noRot="1" noChangeAspect="1" noChangeArrowheads="1" noTextEdit="1"/>
          </p:cNvSpPr>
          <p:nvPr>
            <p:ph type="sldImg"/>
          </p:nvPr>
        </p:nvSpPr>
        <p:spPr>
          <a:xfrm>
            <a:off x="325438" y="698500"/>
            <a:ext cx="6208712" cy="3492500"/>
          </a:xfrm>
          <a:ln/>
        </p:spPr>
      </p:sp>
      <p:sp>
        <p:nvSpPr>
          <p:cNvPr id="4841475"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9739517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F4B463-BA6D-4AC5-9113-56C332B6CC5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0242" name="Rectangle 2"/>
          <p:cNvSpPr>
            <a:spLocks noGrp="1" noRot="1" noChangeAspect="1" noChangeArrowheads="1" noTextEdit="1"/>
          </p:cNvSpPr>
          <p:nvPr>
            <p:ph type="sldImg"/>
          </p:nvPr>
        </p:nvSpPr>
        <p:spPr>
          <a:xfrm>
            <a:off x="325438" y="698500"/>
            <a:ext cx="6208712" cy="3492500"/>
          </a:xfrm>
          <a:ln/>
        </p:spPr>
      </p:sp>
      <p:sp>
        <p:nvSpPr>
          <p:cNvPr id="5130243"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138844031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DB8071-262F-474A-8972-D55218E8AD3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26146" name="Rectangle 2"/>
          <p:cNvSpPr>
            <a:spLocks noGrp="1" noRot="1" noChangeAspect="1" noChangeArrowheads="1" noTextEdit="1"/>
          </p:cNvSpPr>
          <p:nvPr>
            <p:ph type="sldImg"/>
          </p:nvPr>
        </p:nvSpPr>
        <p:spPr>
          <a:xfrm>
            <a:off x="325438" y="698500"/>
            <a:ext cx="6208712" cy="3492500"/>
          </a:xfrm>
          <a:ln/>
        </p:spPr>
      </p:sp>
      <p:sp>
        <p:nvSpPr>
          <p:cNvPr id="5126147" name="Rectangle 3"/>
          <p:cNvSpPr>
            <a:spLocks noGrp="1" noChangeArrowheads="1"/>
          </p:cNvSpPr>
          <p:nvPr>
            <p:ph type="body" idx="1"/>
          </p:nvPr>
        </p:nvSpPr>
        <p:spPr>
          <a:xfrm>
            <a:off x="685800" y="4424363"/>
            <a:ext cx="5486400" cy="4191000"/>
          </a:xfrm>
        </p:spPr>
        <p:txBody>
          <a:bodyPr/>
          <a:lstStyle/>
          <a:p>
            <a:endParaRPr lang="en-US"/>
          </a:p>
        </p:txBody>
      </p:sp>
    </p:spTree>
    <p:extLst>
      <p:ext uri="{BB962C8B-B14F-4D97-AF65-F5344CB8AC3E}">
        <p14:creationId xmlns:p14="http://schemas.microsoft.com/office/powerpoint/2010/main" val="37570420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D968E-D29C-4BB3-8F36-3D9B516EE7A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3426" name="Rectangle 2"/>
          <p:cNvSpPr>
            <a:spLocks noGrp="1" noRot="1" noChangeAspect="1" noChangeArrowheads="1" noTextEdit="1"/>
          </p:cNvSpPr>
          <p:nvPr>
            <p:ph type="sldImg"/>
          </p:nvPr>
        </p:nvSpPr>
        <p:spPr>
          <a:xfrm>
            <a:off x="381000" y="685800"/>
            <a:ext cx="6096000" cy="3429000"/>
          </a:xfrm>
          <a:ln/>
        </p:spPr>
      </p:sp>
      <p:sp>
        <p:nvSpPr>
          <p:cNvPr id="52234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900640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85DAD-0B1F-40F4-AB9B-541BC426BC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3879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E175D-3D8C-4CA0-A582-559AF33425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3682" name="Rectangle 2"/>
          <p:cNvSpPr>
            <a:spLocks noGrp="1" noRot="1" noChangeAspect="1" noChangeArrowheads="1" noTextEdit="1"/>
          </p:cNvSpPr>
          <p:nvPr>
            <p:ph type="sldImg"/>
          </p:nvPr>
        </p:nvSpPr>
        <p:spPr>
          <a:xfrm>
            <a:off x="325438" y="698500"/>
            <a:ext cx="6208712" cy="3492500"/>
          </a:xfrm>
          <a:ln/>
        </p:spPr>
      </p:sp>
      <p:sp>
        <p:nvSpPr>
          <p:cNvPr id="12236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82776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835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99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7C3967-E24D-47CF-B078-34128E86AFB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45666" name="Rectangle 2"/>
          <p:cNvSpPr>
            <a:spLocks noGrp="1" noRot="1" noChangeAspect="1" noChangeArrowheads="1" noTextEdit="1"/>
          </p:cNvSpPr>
          <p:nvPr>
            <p:ph type="sldImg"/>
          </p:nvPr>
        </p:nvSpPr>
        <p:spPr>
          <a:xfrm>
            <a:off x="325438" y="698500"/>
            <a:ext cx="6208712" cy="3492500"/>
          </a:xfrm>
          <a:ln/>
        </p:spPr>
      </p:sp>
      <p:sp>
        <p:nvSpPr>
          <p:cNvPr id="254566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019706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BE48C-0A3C-4C79-A708-D07A47C6505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639874" name="Rectangle 2"/>
          <p:cNvSpPr>
            <a:spLocks noGrp="1" noRot="1" noChangeAspect="1" noChangeArrowheads="1" noTextEdit="1"/>
          </p:cNvSpPr>
          <p:nvPr>
            <p:ph type="sldImg"/>
          </p:nvPr>
        </p:nvSpPr>
        <p:spPr>
          <a:ln/>
        </p:spPr>
      </p:sp>
      <p:sp>
        <p:nvSpPr>
          <p:cNvPr id="263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995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2FA3DA-A0B7-4F01-8354-F2860B8D69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41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09941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5B6C38-E3F1-4D3D-89B9-875B51ABBA8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7826" name="Rectangle 2"/>
          <p:cNvSpPr>
            <a:spLocks noGrp="1" noRot="1" noChangeAspect="1" noChangeArrowheads="1" noTextEdit="1"/>
          </p:cNvSpPr>
          <p:nvPr>
            <p:ph type="sldImg"/>
          </p:nvPr>
        </p:nvSpPr>
        <p:spPr>
          <a:ln/>
        </p:spPr>
      </p:sp>
      <p:sp>
        <p:nvSpPr>
          <p:cNvPr id="32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32580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5A116C-4446-4347-ACEE-ECCB293484D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67586" name="Rectangle 2"/>
          <p:cNvSpPr>
            <a:spLocks noGrp="1" noRot="1" noChangeAspect="1" noChangeArrowheads="1" noTextEdit="1"/>
          </p:cNvSpPr>
          <p:nvPr>
            <p:ph type="sldImg"/>
          </p:nvPr>
        </p:nvSpPr>
        <p:spPr>
          <a:ln/>
        </p:spPr>
      </p:sp>
      <p:sp>
        <p:nvSpPr>
          <p:cNvPr id="32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0558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F9B824-0A9C-4918-A608-0292B60C175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69634" name="Rectangle 2"/>
          <p:cNvSpPr>
            <a:spLocks noGrp="1" noRot="1" noChangeAspect="1" noChangeArrowheads="1" noTextEdit="1"/>
          </p:cNvSpPr>
          <p:nvPr>
            <p:ph type="sldImg"/>
          </p:nvPr>
        </p:nvSpPr>
        <p:spPr>
          <a:ln/>
        </p:spPr>
      </p:sp>
      <p:sp>
        <p:nvSpPr>
          <p:cNvPr id="32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986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83B921-2C2B-4B74-A357-902E42C2037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0834" name="Rectangle 2"/>
          <p:cNvSpPr>
            <a:spLocks noGrp="1" noRot="1" noChangeAspect="1" noChangeArrowheads="1" noTextEdit="1"/>
          </p:cNvSpPr>
          <p:nvPr>
            <p:ph type="sldImg"/>
          </p:nvPr>
        </p:nvSpPr>
        <p:spPr>
          <a:ln/>
        </p:spPr>
      </p:sp>
      <p:sp>
        <p:nvSpPr>
          <p:cNvPr id="33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6258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4BFB8F-9C66-4B72-A85C-980FC3AC3EE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9266" name="Rectangle 2"/>
          <p:cNvSpPr>
            <a:spLocks noGrp="1" noRot="1" noChangeAspect="1" noChangeArrowheads="1" noTextEdit="1"/>
          </p:cNvSpPr>
          <p:nvPr>
            <p:ph type="sldImg"/>
          </p:nvPr>
        </p:nvSpPr>
        <p:spPr>
          <a:ln/>
        </p:spPr>
      </p:sp>
      <p:sp>
        <p:nvSpPr>
          <p:cNvPr id="33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943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C7EBA7-28B8-4C90-9DBE-01E01EF6645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64162" name="Rectangle 2"/>
          <p:cNvSpPr>
            <a:spLocks noGrp="1" noRot="1" noChangeAspect="1" noChangeArrowheads="1" noTextEdit="1"/>
          </p:cNvSpPr>
          <p:nvPr>
            <p:ph type="sldImg"/>
          </p:nvPr>
        </p:nvSpPr>
        <p:spPr>
          <a:ln/>
        </p:spPr>
      </p:sp>
      <p:sp>
        <p:nvSpPr>
          <p:cNvPr id="3164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320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E8EFE9-43BC-48CE-99BE-CC1F02611E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47714" name="Rectangle 2"/>
          <p:cNvSpPr>
            <a:spLocks noGrp="1" noRot="1" noChangeAspect="1" noChangeArrowheads="1" noTextEdit="1"/>
          </p:cNvSpPr>
          <p:nvPr>
            <p:ph type="sldImg"/>
          </p:nvPr>
        </p:nvSpPr>
        <p:spPr>
          <a:xfrm>
            <a:off x="325438" y="698500"/>
            <a:ext cx="6208712" cy="3492500"/>
          </a:xfrm>
          <a:ln/>
        </p:spPr>
      </p:sp>
      <p:sp>
        <p:nvSpPr>
          <p:cNvPr id="254771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392764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9998AB-E4FC-4385-82FC-F02DB6931A1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9394" name="Rectangle 2"/>
          <p:cNvSpPr>
            <a:spLocks noGrp="1" noRot="1" noChangeAspect="1" noChangeArrowheads="1" noTextEdit="1"/>
          </p:cNvSpPr>
          <p:nvPr>
            <p:ph type="sldImg"/>
          </p:nvPr>
        </p:nvSpPr>
        <p:spPr>
          <a:xfrm>
            <a:off x="325438" y="698500"/>
            <a:ext cx="6208712" cy="3492500"/>
          </a:xfrm>
          <a:ln/>
        </p:spPr>
      </p:sp>
      <p:sp>
        <p:nvSpPr>
          <p:cNvPr id="3259395"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2709584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F68E81-B8DC-4C42-A1C4-58D9CE86E6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62594" name="Rectangle 2"/>
          <p:cNvSpPr>
            <a:spLocks noGrp="1" noRot="1" noChangeAspect="1" noChangeArrowheads="1" noTextEdit="1"/>
          </p:cNvSpPr>
          <p:nvPr>
            <p:ph type="sldImg"/>
          </p:nvPr>
        </p:nvSpPr>
        <p:spPr>
          <a:xfrm>
            <a:off x="325438" y="698500"/>
            <a:ext cx="6208712" cy="3492500"/>
          </a:xfrm>
          <a:ln/>
        </p:spPr>
      </p:sp>
      <p:sp>
        <p:nvSpPr>
          <p:cNvPr id="1262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304190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1E37A3-DC22-4398-B2D6-62E9D4E6F41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619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212258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2684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98826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67180-700F-4841-8333-36B363FB79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6946" name="Rectangle 2"/>
          <p:cNvSpPr>
            <a:spLocks noGrp="1" noRot="1" noChangeAspect="1" noChangeArrowheads="1" noTextEdit="1"/>
          </p:cNvSpPr>
          <p:nvPr>
            <p:ph type="sldImg"/>
          </p:nvPr>
        </p:nvSpPr>
        <p:spPr>
          <a:xfrm>
            <a:off x="382588" y="685800"/>
            <a:ext cx="6094412" cy="3429000"/>
          </a:xfrm>
          <a:ln/>
        </p:spPr>
      </p:sp>
      <p:sp>
        <p:nvSpPr>
          <p:cNvPr id="46694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56670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71FB7-32DA-4533-B714-77565B53EA9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7410" name="Rectangle 2"/>
          <p:cNvSpPr>
            <a:spLocks noGrp="1" noRot="1" noChangeAspect="1" noChangeArrowheads="1" noTextEdit="1"/>
          </p:cNvSpPr>
          <p:nvPr>
            <p:ph type="sldImg"/>
          </p:nvPr>
        </p:nvSpPr>
        <p:spPr>
          <a:xfrm>
            <a:off x="382588" y="685800"/>
            <a:ext cx="6094412" cy="3429000"/>
          </a:xfrm>
          <a:ln/>
        </p:spPr>
      </p:sp>
      <p:sp>
        <p:nvSpPr>
          <p:cNvPr id="129741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11818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2033-297F-4AB0-9AC9-B066CDFA64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78978" name="Rectangle 2"/>
          <p:cNvSpPr>
            <a:spLocks noGrp="1" noRot="1" noChangeAspect="1" noChangeArrowheads="1" noTextEdit="1"/>
          </p:cNvSpPr>
          <p:nvPr>
            <p:ph type="sldImg"/>
          </p:nvPr>
        </p:nvSpPr>
        <p:spPr>
          <a:xfrm>
            <a:off x="382588" y="685800"/>
            <a:ext cx="6094412" cy="3429000"/>
          </a:xfrm>
          <a:ln/>
        </p:spPr>
      </p:sp>
      <p:sp>
        <p:nvSpPr>
          <p:cNvPr id="127897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04739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9D4E26-C157-4FA2-91AD-20876AA2FB2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07650" name="Rectangle 2"/>
          <p:cNvSpPr>
            <a:spLocks noGrp="1" noRot="1" noChangeAspect="1" noChangeArrowheads="1" noTextEdit="1"/>
          </p:cNvSpPr>
          <p:nvPr>
            <p:ph type="sldImg"/>
          </p:nvPr>
        </p:nvSpPr>
        <p:spPr>
          <a:xfrm>
            <a:off x="325438" y="698500"/>
            <a:ext cx="6208712" cy="3492500"/>
          </a:xfrm>
          <a:ln/>
        </p:spPr>
      </p:sp>
      <p:sp>
        <p:nvSpPr>
          <p:cNvPr id="130765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36709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F2387-92E3-4E76-AA9B-46072421A0E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75842" name="Rectangle 2"/>
          <p:cNvSpPr>
            <a:spLocks noGrp="1" noRot="1" noChangeAspect="1" noChangeArrowheads="1" noTextEdit="1"/>
          </p:cNvSpPr>
          <p:nvPr>
            <p:ph type="sldImg"/>
          </p:nvPr>
        </p:nvSpPr>
        <p:spPr>
          <a:xfrm>
            <a:off x="325438" y="698500"/>
            <a:ext cx="6208712" cy="3492500"/>
          </a:xfrm>
          <a:ln/>
        </p:spPr>
      </p:sp>
      <p:sp>
        <p:nvSpPr>
          <p:cNvPr id="67584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509918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8E79FF-B095-4024-8482-E0118C59654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99458" name="Rectangle 2"/>
          <p:cNvSpPr>
            <a:spLocks noGrp="1" noRot="1" noChangeAspect="1" noChangeArrowheads="1" noTextEdit="1"/>
          </p:cNvSpPr>
          <p:nvPr>
            <p:ph type="sldImg"/>
          </p:nvPr>
        </p:nvSpPr>
        <p:spPr>
          <a:xfrm>
            <a:off x="325438" y="698500"/>
            <a:ext cx="6208712" cy="3492500"/>
          </a:xfrm>
          <a:ln/>
        </p:spPr>
      </p:sp>
      <p:sp>
        <p:nvSpPr>
          <p:cNvPr id="12994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20134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0077C-329C-4702-85C2-AF669F2DA7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7471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98BCA-741C-4B49-BF85-3459058FDD9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855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9FAE5D-B710-444F-A3FB-4FEF9A59D1B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824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824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13424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339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CD7B0A-0959-46ED-B23B-0C9CC4EE160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82818" name="Rectangle 2"/>
          <p:cNvSpPr>
            <a:spLocks noGrp="1" noRot="1" noChangeAspect="1" noChangeArrowheads="1" noTextEdit="1"/>
          </p:cNvSpPr>
          <p:nvPr>
            <p:ph type="sldImg"/>
          </p:nvPr>
        </p:nvSpPr>
        <p:spPr>
          <a:ln/>
        </p:spPr>
      </p:sp>
      <p:sp>
        <p:nvSpPr>
          <p:cNvPr id="528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AE2B2C-ADE1-4AC6-ADE3-ED1F2C747D1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704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871778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58689D-537B-4DFF-B0F5-4D0D96AA18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9933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9933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6A8D36"/>
                </a:solidFill>
              </a:rPr>
              <a:t>Bill McKelvie</a:t>
            </a:r>
          </a:p>
        </p:txBody>
      </p:sp>
    </p:spTree>
    <p:extLst>
      <p:ext uri="{BB962C8B-B14F-4D97-AF65-F5344CB8AC3E}">
        <p14:creationId xmlns:p14="http://schemas.microsoft.com/office/powerpoint/2010/main" val="1685972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B0917E-3E57-45EF-B93A-B2851FFF23D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0137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031857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0FBAFE-27A2-4A27-8D72-1E032B775DF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1981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519660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D3651-8BA1-4E93-A5AF-69955E88DB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05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97581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B3CF6-08D0-4E49-9FD4-9B9960DA939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2578"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4023914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D5CAD-9F39-4A2A-BEBC-3FCD6776905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667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6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83592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A30043-321E-4F39-8DF0-7882A77158A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31F6EB-9506-421A-871D-90655D040FA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2979" name="Rectangle 2">
            <a:extLst>
              <a:ext uri="{FF2B5EF4-FFF2-40B4-BE49-F238E27FC236}">
                <a16:creationId xmlns:a16="http://schemas.microsoft.com/office/drawing/2014/main" id="{8E7FA815-9989-4740-BA10-3354C79EBD9C}"/>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2980" name="Rectangle 3">
            <a:extLst>
              <a:ext uri="{FF2B5EF4-FFF2-40B4-BE49-F238E27FC236}">
                <a16:creationId xmlns:a16="http://schemas.microsoft.com/office/drawing/2014/main" id="{8D27E245-70FA-4A5E-9417-D6B2FF3874A3}"/>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a:solidFill>
                  <a:srgbClr val="ED181E"/>
                </a:solidFill>
              </a:rPr>
              <a:t>Links on this slide will be activated in PowerPoint Show mode</a:t>
            </a:r>
          </a:p>
        </p:txBody>
      </p:sp>
    </p:spTree>
    <p:extLst>
      <p:ext uri="{BB962C8B-B14F-4D97-AF65-F5344CB8AC3E}">
        <p14:creationId xmlns:p14="http://schemas.microsoft.com/office/powerpoint/2010/main" val="193721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FC7BA-7EF5-4A8C-8BA9-58243B000E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3362" name="Rectangle 2"/>
          <p:cNvSpPr>
            <a:spLocks noGrp="1" noRot="1" noChangeAspect="1" noChangeArrowheads="1" noTextEdit="1"/>
          </p:cNvSpPr>
          <p:nvPr>
            <p:ph type="sldImg"/>
          </p:nvPr>
        </p:nvSpPr>
        <p:spPr>
          <a:ln/>
        </p:spPr>
      </p:sp>
      <p:sp>
        <p:nvSpPr>
          <p:cNvPr id="398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1733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98F532-0A68-4B5C-8014-E2BB9A22220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25272A-B003-4DE7-9F9A-A159DB8E2EB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665027" name="Rectangle 2">
            <a:extLst>
              <a:ext uri="{FF2B5EF4-FFF2-40B4-BE49-F238E27FC236}">
                <a16:creationId xmlns:a16="http://schemas.microsoft.com/office/drawing/2014/main" id="{4B863C08-C05E-4BB0-A5FC-F821A0D691F7}"/>
              </a:ext>
            </a:extLst>
          </p:cNvPr>
          <p:cNvSpPr>
            <a:spLocks noGrp="1" noRot="1" noChangeAspect="1" noChangeArrowheads="1" noTextEdit="1"/>
          </p:cNvSpPr>
          <p:nvPr>
            <p:ph type="sldImg"/>
          </p:nvPr>
        </p:nvSpPr>
        <p:spPr>
          <a:xfrm>
            <a:off x="325438" y="698500"/>
            <a:ext cx="6207125" cy="3492500"/>
          </a:xfrm>
          <a:solidFill>
            <a:srgbClr val="FFFFFF"/>
          </a:solidFill>
          <a:ln/>
        </p:spPr>
      </p:sp>
      <p:sp>
        <p:nvSpPr>
          <p:cNvPr id="1665028" name="Rectangle 3">
            <a:extLst>
              <a:ext uri="{FF2B5EF4-FFF2-40B4-BE49-F238E27FC236}">
                <a16:creationId xmlns:a16="http://schemas.microsoft.com/office/drawing/2014/main" id="{3921337D-BE79-42D5-AF4B-485A71EE0D1C}"/>
              </a:ext>
            </a:extLst>
          </p:cNvPr>
          <p:cNvSpPr>
            <a:spLocks noGrp="1" noChangeArrowheads="1"/>
          </p:cNvSpPr>
          <p:nvPr>
            <p:ph type="body" idx="1"/>
          </p:nvPr>
        </p:nvSpPr>
        <p:spPr>
          <a:xfrm>
            <a:off x="914400" y="4424363"/>
            <a:ext cx="5029200" cy="4191000"/>
          </a:xfrm>
          <a:solidFill>
            <a:srgbClr val="FFFFFF"/>
          </a:solidFill>
          <a:ln>
            <a:solidFill>
              <a:srgbClr val="000000"/>
            </a:solidFill>
          </a:ln>
        </p:spPr>
        <p:txBody>
          <a:bodyPr/>
          <a:lstStyle/>
          <a:p>
            <a:pPr eaLnBrk="1" hangingPunct="1"/>
            <a:r>
              <a:rPr lang="en-US" altLang="en-US" sz="800" dirty="0">
                <a:solidFill>
                  <a:srgbClr val="ED181E"/>
                </a:solidFill>
              </a:rPr>
              <a:t>Links on this slide will be activated in PowerPoint Show mode</a:t>
            </a:r>
          </a:p>
        </p:txBody>
      </p:sp>
    </p:spTree>
    <p:extLst>
      <p:ext uri="{BB962C8B-B14F-4D97-AF65-F5344CB8AC3E}">
        <p14:creationId xmlns:p14="http://schemas.microsoft.com/office/powerpoint/2010/main" val="1054347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5C72B-74EE-48E3-BA99-1E5B502A0F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71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77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Continued on next slide.</a:t>
            </a:r>
          </a:p>
        </p:txBody>
      </p:sp>
    </p:spTree>
    <p:extLst>
      <p:ext uri="{BB962C8B-B14F-4D97-AF65-F5344CB8AC3E}">
        <p14:creationId xmlns:p14="http://schemas.microsoft.com/office/powerpoint/2010/main" val="2664853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3E2E2-FCC2-44CD-A2D1-83BCC78B24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920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Continued on next slide.</a:t>
            </a:r>
          </a:p>
        </p:txBody>
      </p:sp>
    </p:spTree>
    <p:extLst>
      <p:ext uri="{BB962C8B-B14F-4D97-AF65-F5344CB8AC3E}">
        <p14:creationId xmlns:p14="http://schemas.microsoft.com/office/powerpoint/2010/main" val="523261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53274-4BAC-49A2-B12B-ECACEE44CE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125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81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is the end of the Nicene creed. Click on the bottom right corner to return. </a:t>
            </a:r>
          </a:p>
        </p:txBody>
      </p:sp>
    </p:spTree>
    <p:extLst>
      <p:ext uri="{BB962C8B-B14F-4D97-AF65-F5344CB8AC3E}">
        <p14:creationId xmlns:p14="http://schemas.microsoft.com/office/powerpoint/2010/main" val="2602057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CD7B0A-0959-46ED-B23B-0C9CC4EE160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82818" name="Rectangle 2"/>
          <p:cNvSpPr>
            <a:spLocks noGrp="1" noRot="1" noChangeAspect="1" noChangeArrowheads="1" noTextEdit="1"/>
          </p:cNvSpPr>
          <p:nvPr>
            <p:ph type="sldImg"/>
          </p:nvPr>
        </p:nvSpPr>
        <p:spPr>
          <a:ln/>
        </p:spPr>
      </p:sp>
      <p:sp>
        <p:nvSpPr>
          <p:cNvPr id="528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3771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44C81-82C1-4727-B686-017D1901E89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9540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002942-2744-4976-98B9-38C7ECCC671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4258"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24259"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228054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FC1880-9525-4C4F-B6D7-F8660AADEA9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630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2630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Attila Meeting Pope Leo the Grea (c. 1360)</a:t>
            </a:r>
          </a:p>
        </p:txBody>
      </p:sp>
    </p:spTree>
    <p:extLst>
      <p:ext uri="{BB962C8B-B14F-4D97-AF65-F5344CB8AC3E}">
        <p14:creationId xmlns:p14="http://schemas.microsoft.com/office/powerpoint/2010/main" val="1016400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74A7C-BF11-4532-9095-4DE6EB3040A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35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899149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9E9C0-8CBC-406C-85A1-08963BFBAB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1986" name="Rectangle 2"/>
          <p:cNvSpPr>
            <a:spLocks noGrp="1" noRot="1" noChangeAspect="1" noChangeArrowheads="1" noTextEdit="1"/>
          </p:cNvSpPr>
          <p:nvPr>
            <p:ph type="sldImg"/>
          </p:nvPr>
        </p:nvSpPr>
        <p:spPr>
          <a:xfrm>
            <a:off x="382588" y="685800"/>
            <a:ext cx="6094412" cy="3429000"/>
          </a:xfrm>
          <a:ln/>
        </p:spPr>
      </p:sp>
      <p:sp>
        <p:nvSpPr>
          <p:cNvPr id="132198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87912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15281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E39992-3686-410B-B489-29F51C40B0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2034" name="Rectangle 2"/>
          <p:cNvSpPr>
            <a:spLocks noGrp="1" noRot="1" noChangeAspect="1" noChangeArrowheads="1" noTextEdit="1"/>
          </p:cNvSpPr>
          <p:nvPr>
            <p:ph type="sldImg"/>
          </p:nvPr>
        </p:nvSpPr>
        <p:spPr>
          <a:ln/>
        </p:spPr>
      </p:sp>
      <p:sp>
        <p:nvSpPr>
          <p:cNvPr id="52920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26948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B14764-DE90-4EA3-9FE8-C57882D0C01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9202" name="Rectangle 2"/>
          <p:cNvSpPr>
            <a:spLocks noGrp="1" noRot="1" noChangeAspect="1" noChangeArrowheads="1" noTextEdit="1"/>
          </p:cNvSpPr>
          <p:nvPr>
            <p:ph type="sldImg"/>
          </p:nvPr>
        </p:nvSpPr>
        <p:spPr>
          <a:xfrm>
            <a:off x="325438" y="698500"/>
            <a:ext cx="6208712" cy="3492500"/>
          </a:xfrm>
          <a:ln/>
        </p:spPr>
      </p:sp>
      <p:sp>
        <p:nvSpPr>
          <p:cNvPr id="529920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779AE-F713-41BE-A149-4440E2755A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6018" name="Rectangle 2"/>
          <p:cNvSpPr>
            <a:spLocks noGrp="1" noRot="1" noChangeAspect="1" noChangeArrowheads="1" noTextEdit="1"/>
          </p:cNvSpPr>
          <p:nvPr>
            <p:ph type="sldImg"/>
          </p:nvPr>
        </p:nvSpPr>
        <p:spPr>
          <a:ln/>
        </p:spPr>
      </p:sp>
      <p:sp>
        <p:nvSpPr>
          <p:cNvPr id="32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2861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3BB58-FCFD-427E-88F2-3A6A878D9C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8066" name="Rectangle 2"/>
          <p:cNvSpPr>
            <a:spLocks noGrp="1" noRot="1" noChangeAspect="1" noChangeArrowheads="1" noTextEdit="1"/>
          </p:cNvSpPr>
          <p:nvPr>
            <p:ph type="sldImg"/>
          </p:nvPr>
        </p:nvSpPr>
        <p:spPr>
          <a:ln/>
        </p:spPr>
      </p:sp>
      <p:sp>
        <p:nvSpPr>
          <p:cNvPr id="32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9470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62390-F60F-4E32-80DD-FA1D1D19AF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7634" name="Rectangle 2"/>
          <p:cNvSpPr>
            <a:spLocks noGrp="1" noRot="1" noChangeAspect="1" noChangeArrowheads="1" noTextEdit="1"/>
          </p:cNvSpPr>
          <p:nvPr>
            <p:ph type="sldImg"/>
          </p:nvPr>
        </p:nvSpPr>
        <p:spPr>
          <a:ln/>
        </p:spPr>
      </p:sp>
      <p:sp>
        <p:nvSpPr>
          <p:cNvPr id="3397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1092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F7C9D-1EA2-4661-8E69-72AA311EEB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99682" name="Rectangle 2"/>
          <p:cNvSpPr>
            <a:spLocks noGrp="1" noRot="1" noChangeAspect="1" noChangeArrowheads="1" noTextEdit="1"/>
          </p:cNvSpPr>
          <p:nvPr>
            <p:ph type="sldImg"/>
          </p:nvPr>
        </p:nvSpPr>
        <p:spPr>
          <a:ln/>
        </p:spPr>
      </p:sp>
      <p:sp>
        <p:nvSpPr>
          <p:cNvPr id="3399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5048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2C36A-4064-43BD-ACEB-602DD6CA0F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46306" name="Rectangle 2"/>
          <p:cNvSpPr>
            <a:spLocks noGrp="1" noRot="1" noChangeAspect="1" noChangeArrowheads="1" noTextEdit="1"/>
          </p:cNvSpPr>
          <p:nvPr>
            <p:ph type="sldImg"/>
          </p:nvPr>
        </p:nvSpPr>
        <p:spPr>
          <a:ln/>
        </p:spPr>
      </p:sp>
      <p:sp>
        <p:nvSpPr>
          <p:cNvPr id="53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6A82D-8C37-45BC-9322-64EFFE350B6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8674" name="Rectangle 2"/>
          <p:cNvSpPr>
            <a:spLocks noGrp="1" noRot="1" noChangeAspect="1" noChangeArrowheads="1" noTextEdit="1"/>
          </p:cNvSpPr>
          <p:nvPr>
            <p:ph type="sldImg"/>
          </p:nvPr>
        </p:nvSpPr>
        <p:spPr>
          <a:ln/>
        </p:spPr>
      </p:sp>
      <p:sp>
        <p:nvSpPr>
          <p:cNvPr id="4508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85624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6A82D-8C37-45BC-9322-64EFFE350B6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8674" name="Rectangle 2"/>
          <p:cNvSpPr>
            <a:spLocks noGrp="1" noRot="1" noChangeAspect="1" noChangeArrowheads="1" noTextEdit="1"/>
          </p:cNvSpPr>
          <p:nvPr>
            <p:ph type="sldImg"/>
          </p:nvPr>
        </p:nvSpPr>
        <p:spPr>
          <a:ln/>
        </p:spPr>
      </p:sp>
      <p:sp>
        <p:nvSpPr>
          <p:cNvPr id="4508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02474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331AA-4EAC-4871-9D9B-5A880658311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73602" name="Rectangle 2"/>
          <p:cNvSpPr>
            <a:spLocks noGrp="1" noRot="1" noChangeAspect="1" noChangeArrowheads="1" noTextEdit="1"/>
          </p:cNvSpPr>
          <p:nvPr>
            <p:ph type="sldImg"/>
          </p:nvPr>
        </p:nvSpPr>
        <p:spPr>
          <a:ln/>
        </p:spPr>
      </p:sp>
      <p:sp>
        <p:nvSpPr>
          <p:cNvPr id="207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9643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77DF-9A3B-4C89-AA49-A88226956E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6226" name="Rectangle 2"/>
          <p:cNvSpPr>
            <a:spLocks noGrp="1" noRot="1" noChangeAspect="1" noChangeArrowheads="1" noTextEdit="1"/>
          </p:cNvSpPr>
          <p:nvPr>
            <p:ph type="sldImg"/>
          </p:nvPr>
        </p:nvSpPr>
        <p:spPr>
          <a:ln/>
        </p:spPr>
      </p:sp>
      <p:sp>
        <p:nvSpPr>
          <p:cNvPr id="235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6A555-EA2F-43CC-A991-209AB41C31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8274" name="Rectangle 2"/>
          <p:cNvSpPr>
            <a:spLocks noGrp="1" noRot="1" noChangeAspect="1" noChangeArrowheads="1" noTextEdit="1"/>
          </p:cNvSpPr>
          <p:nvPr>
            <p:ph type="sldImg"/>
          </p:nvPr>
        </p:nvSpPr>
        <p:spPr>
          <a:ln/>
        </p:spPr>
      </p:sp>
      <p:sp>
        <p:nvSpPr>
          <p:cNvPr id="235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978D5-8B52-4629-81B5-7F7E1DAF460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474D7-A8F7-4FCE-BDC5-F693586728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88418" name="Rectangle 2"/>
          <p:cNvSpPr>
            <a:spLocks noGrp="1" noRot="1" noChangeAspect="1" noChangeArrowheads="1" noTextEdit="1"/>
          </p:cNvSpPr>
          <p:nvPr>
            <p:ph type="sldImg"/>
          </p:nvPr>
        </p:nvSpPr>
        <p:spPr>
          <a:ln/>
        </p:spPr>
      </p:sp>
      <p:sp>
        <p:nvSpPr>
          <p:cNvPr id="33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E9DA9B-E7ED-41BC-BFD9-39D52CCF253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90466" name="Rectangle 2"/>
          <p:cNvSpPr>
            <a:spLocks noGrp="1" noRot="1" noChangeAspect="1" noChangeArrowheads="1" noTextEdit="1"/>
          </p:cNvSpPr>
          <p:nvPr>
            <p:ph type="sldImg"/>
          </p:nvPr>
        </p:nvSpPr>
        <p:spPr>
          <a:ln/>
        </p:spPr>
      </p:sp>
      <p:sp>
        <p:nvSpPr>
          <p:cNvPr id="33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7DF054-46A3-460A-8CFB-762441FCFF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7039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70673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D0A5F-89F8-4A58-93D4-4FD3F3CBF4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2770" name="Rectangle 2"/>
          <p:cNvSpPr>
            <a:spLocks noGrp="1" noRot="1" noChangeAspect="1" noChangeArrowheads="1" noTextEdit="1"/>
          </p:cNvSpPr>
          <p:nvPr>
            <p:ph type="sldImg"/>
          </p:nvPr>
        </p:nvSpPr>
        <p:spPr>
          <a:xfrm>
            <a:off x="382588" y="685800"/>
            <a:ext cx="6094412" cy="3429000"/>
          </a:xfrm>
          <a:ln/>
        </p:spPr>
      </p:sp>
      <p:sp>
        <p:nvSpPr>
          <p:cNvPr id="5152771"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CAD1C-C0E2-4171-A558-0B28C550372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4818" name="Rectangle 2"/>
          <p:cNvSpPr>
            <a:spLocks noGrp="1" noRot="1" noChangeAspect="1" noChangeArrowheads="1" noTextEdit="1"/>
          </p:cNvSpPr>
          <p:nvPr>
            <p:ph type="sldImg"/>
          </p:nvPr>
        </p:nvSpPr>
        <p:spPr>
          <a:xfrm>
            <a:off x="382588" y="685800"/>
            <a:ext cx="6094412" cy="3429000"/>
          </a:xfrm>
          <a:ln/>
        </p:spPr>
      </p:sp>
      <p:sp>
        <p:nvSpPr>
          <p:cNvPr id="5154819" name="Rectangle 3"/>
          <p:cNvSpPr>
            <a:spLocks noGrp="1" noChangeArrowheads="1"/>
          </p:cNvSpPr>
          <p:nvPr>
            <p:ph type="body" idx="1"/>
          </p:nvPr>
        </p:nvSpPr>
        <p:spPr>
          <a:xfrm>
            <a:off x="914400" y="4343673"/>
            <a:ext cx="5029200" cy="4114566"/>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41D8A-E076-4536-A84D-910082D94F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58146" name="Rectangle 2"/>
          <p:cNvSpPr>
            <a:spLocks noGrp="1" noRot="1" noChangeAspect="1" noChangeArrowheads="1" noTextEdit="1"/>
          </p:cNvSpPr>
          <p:nvPr>
            <p:ph type="sldImg"/>
          </p:nvPr>
        </p:nvSpPr>
        <p:spPr>
          <a:ln/>
        </p:spPr>
      </p:sp>
      <p:sp>
        <p:nvSpPr>
          <p:cNvPr id="4358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013C8-854E-4D5E-8160-F939D4F2F49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70434" name="Rectangle 2"/>
          <p:cNvSpPr>
            <a:spLocks noGrp="1" noRot="1" noChangeAspect="1" noChangeArrowheads="1" noTextEdit="1"/>
          </p:cNvSpPr>
          <p:nvPr>
            <p:ph type="sldImg"/>
          </p:nvPr>
        </p:nvSpPr>
        <p:spPr>
          <a:ln/>
        </p:spPr>
      </p:sp>
      <p:sp>
        <p:nvSpPr>
          <p:cNvPr id="437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E00B93-3DC8-4563-BA03-CEFA8D8C8F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21282" name="Rectangle 2"/>
          <p:cNvSpPr>
            <a:spLocks noGrp="1" noRot="1" noChangeAspect="1" noChangeArrowheads="1" noTextEdit="1"/>
          </p:cNvSpPr>
          <p:nvPr>
            <p:ph type="sldImg"/>
          </p:nvPr>
        </p:nvSpPr>
        <p:spPr>
          <a:ln/>
        </p:spPr>
      </p:sp>
      <p:sp>
        <p:nvSpPr>
          <p:cNvPr id="4321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3C6A3-6EC2-4ACB-A1F9-FB92F2B169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29474" name="Rectangle 2"/>
          <p:cNvSpPr>
            <a:spLocks noGrp="1" noRot="1" noChangeAspect="1" noChangeArrowheads="1" noTextEdit="1"/>
          </p:cNvSpPr>
          <p:nvPr>
            <p:ph type="sldImg"/>
          </p:nvPr>
        </p:nvSpPr>
        <p:spPr>
          <a:ln/>
        </p:spPr>
      </p:sp>
      <p:sp>
        <p:nvSpPr>
          <p:cNvPr id="432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EA3E5-1B56-4219-9097-C827777E94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0802" name="Rectangle 2"/>
          <p:cNvSpPr>
            <a:spLocks noGrp="1" noRot="1" noChangeAspect="1" noChangeArrowheads="1" noTextEdit="1"/>
          </p:cNvSpPr>
          <p:nvPr>
            <p:ph type="sldImg"/>
          </p:nvPr>
        </p:nvSpPr>
        <p:spPr>
          <a:ln/>
        </p:spPr>
      </p:sp>
      <p:sp>
        <p:nvSpPr>
          <p:cNvPr id="430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7">
            <a:extLst>
              <a:ext uri="{FF2B5EF4-FFF2-40B4-BE49-F238E27FC236}">
                <a16:creationId xmlns:a16="http://schemas.microsoft.com/office/drawing/2014/main" id="{C85C915F-B640-42AB-9AA4-95906B2F0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B8993C-284A-42E1-B671-9ACBD5EC31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64291" name="Rectangle 2">
            <a:extLst>
              <a:ext uri="{FF2B5EF4-FFF2-40B4-BE49-F238E27FC236}">
                <a16:creationId xmlns:a16="http://schemas.microsoft.com/office/drawing/2014/main" id="{9E6D6A90-C607-4DC3-846D-040C21B60E1C}"/>
              </a:ext>
            </a:extLst>
          </p:cNvPr>
          <p:cNvSpPr>
            <a:spLocks noGrp="1" noRot="1" noChangeAspect="1" noChangeArrowheads="1" noTextEdit="1"/>
          </p:cNvSpPr>
          <p:nvPr>
            <p:ph type="sldImg"/>
          </p:nvPr>
        </p:nvSpPr>
        <p:spPr>
          <a:ln/>
        </p:spPr>
      </p:sp>
      <p:sp>
        <p:nvSpPr>
          <p:cNvPr id="1164292" name="Rectangle 3">
            <a:extLst>
              <a:ext uri="{FF2B5EF4-FFF2-40B4-BE49-F238E27FC236}">
                <a16:creationId xmlns:a16="http://schemas.microsoft.com/office/drawing/2014/main" id="{59C04F36-2DDD-436B-8881-A60CED92F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1D157-CBAE-470E-89AE-9AAFCCFF67A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15138" name="Rectangle 2"/>
          <p:cNvSpPr>
            <a:spLocks noGrp="1" noRot="1" noChangeAspect="1" noChangeArrowheads="1" noTextEdit="1"/>
          </p:cNvSpPr>
          <p:nvPr>
            <p:ph type="sldImg"/>
          </p:nvPr>
        </p:nvSpPr>
        <p:spPr>
          <a:ln/>
        </p:spPr>
      </p:sp>
      <p:sp>
        <p:nvSpPr>
          <p:cNvPr id="4315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5406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FB9AA-8ECC-4943-8D62-BC73DD4E57C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68386" name="Rectangle 2"/>
          <p:cNvSpPr>
            <a:spLocks noGrp="1" noRot="1" noChangeAspect="1" noChangeArrowheads="1" noTextEdit="1"/>
          </p:cNvSpPr>
          <p:nvPr>
            <p:ph type="sldImg"/>
          </p:nvPr>
        </p:nvSpPr>
        <p:spPr>
          <a:ln/>
        </p:spPr>
      </p:sp>
      <p:sp>
        <p:nvSpPr>
          <p:cNvPr id="43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677B7-3048-4C7F-AE90-7951CE0D5A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78274" name="Rectangle 2"/>
          <p:cNvSpPr>
            <a:spLocks noGrp="1" noRot="1" noChangeAspect="1" noChangeArrowheads="1" noTextEdit="1"/>
          </p:cNvSpPr>
          <p:nvPr>
            <p:ph type="sldImg"/>
          </p:nvPr>
        </p:nvSpPr>
        <p:spPr>
          <a:ln/>
        </p:spPr>
      </p:sp>
      <p:sp>
        <p:nvSpPr>
          <p:cNvPr id="4278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41FEC-0CBE-40AA-970F-D006B371AD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31522" name="Rectangle 2"/>
          <p:cNvSpPr>
            <a:spLocks noGrp="1" noRot="1" noChangeAspect="1" noChangeArrowheads="1" noTextEdit="1"/>
          </p:cNvSpPr>
          <p:nvPr>
            <p:ph type="sldImg"/>
          </p:nvPr>
        </p:nvSpPr>
        <p:spPr>
          <a:ln/>
        </p:spPr>
      </p:sp>
      <p:sp>
        <p:nvSpPr>
          <p:cNvPr id="433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145661-5355-4059-923F-3644481CF2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64290" name="Rectangle 2"/>
          <p:cNvSpPr>
            <a:spLocks noGrp="1" noRot="1" noChangeAspect="1" noChangeArrowheads="1" noTextEdit="1"/>
          </p:cNvSpPr>
          <p:nvPr>
            <p:ph type="sldImg"/>
          </p:nvPr>
        </p:nvSpPr>
        <p:spPr>
          <a:ln/>
        </p:spPr>
      </p:sp>
      <p:sp>
        <p:nvSpPr>
          <p:cNvPr id="4364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043F8-B245-4767-A10F-CA84D9D1B6E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25378" name="Rectangle 2"/>
          <p:cNvSpPr>
            <a:spLocks noGrp="1" noRot="1" noChangeAspect="1" noChangeArrowheads="1" noTextEdit="1"/>
          </p:cNvSpPr>
          <p:nvPr>
            <p:ph type="sldImg"/>
          </p:nvPr>
        </p:nvSpPr>
        <p:spPr>
          <a:ln/>
        </p:spPr>
      </p:sp>
      <p:sp>
        <p:nvSpPr>
          <p:cNvPr id="432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C7AFA-2EC4-4162-9A45-F8AAB115E4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11042" name="Rectangle 2"/>
          <p:cNvSpPr>
            <a:spLocks noGrp="1" noRot="1" noChangeAspect="1" noChangeArrowheads="1" noTextEdit="1"/>
          </p:cNvSpPr>
          <p:nvPr>
            <p:ph type="sldImg"/>
          </p:nvPr>
        </p:nvSpPr>
        <p:spPr>
          <a:ln/>
        </p:spPr>
      </p:sp>
      <p:sp>
        <p:nvSpPr>
          <p:cNvPr id="4311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BF189-9077-4150-B768-813F9D7CF4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17186" name="Rectangle 2"/>
          <p:cNvSpPr>
            <a:spLocks noGrp="1" noRot="1" noChangeAspect="1" noChangeArrowheads="1" noTextEdit="1"/>
          </p:cNvSpPr>
          <p:nvPr>
            <p:ph type="sldImg"/>
          </p:nvPr>
        </p:nvSpPr>
        <p:spPr>
          <a:ln/>
        </p:spPr>
      </p:sp>
      <p:sp>
        <p:nvSpPr>
          <p:cNvPr id="431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27E6A-0758-426C-B1D0-DADC001C2A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47906" name="Rectangle 2"/>
          <p:cNvSpPr>
            <a:spLocks noGrp="1" noRot="1" noChangeAspect="1" noChangeArrowheads="1" noTextEdit="1"/>
          </p:cNvSpPr>
          <p:nvPr>
            <p:ph type="sldImg"/>
          </p:nvPr>
        </p:nvSpPr>
        <p:spPr>
          <a:ln/>
        </p:spPr>
      </p:sp>
      <p:sp>
        <p:nvSpPr>
          <p:cNvPr id="4347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644CE-314F-4887-B096-6D1677B1BF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6946" name="Rectangle 2"/>
          <p:cNvSpPr>
            <a:spLocks noGrp="1" noRot="1" noChangeAspect="1" noChangeArrowheads="1" noTextEdit="1"/>
          </p:cNvSpPr>
          <p:nvPr>
            <p:ph type="sldImg"/>
          </p:nvPr>
        </p:nvSpPr>
        <p:spPr>
          <a:ln/>
        </p:spPr>
      </p:sp>
      <p:sp>
        <p:nvSpPr>
          <p:cNvPr id="4306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B1F0F-74F9-4B73-991A-2EF506684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2850" name="Rectangle 2"/>
          <p:cNvSpPr>
            <a:spLocks noGrp="1" noRot="1" noChangeAspect="1" noChangeArrowheads="1" noTextEdit="1"/>
          </p:cNvSpPr>
          <p:nvPr>
            <p:ph type="sldImg"/>
          </p:nvPr>
        </p:nvSpPr>
        <p:spPr>
          <a:ln/>
        </p:spPr>
      </p:sp>
      <p:sp>
        <p:nvSpPr>
          <p:cNvPr id="43028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6/26/2020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875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28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8407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06906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4188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7585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9983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204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1096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2870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45901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71483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949412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28219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27969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761003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58913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748581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605891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6328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84949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13941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87426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85058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17186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34662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73883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924929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825179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59844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96162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913463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129977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93143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3478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84629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8038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38407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2011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1788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0908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8587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222002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728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5960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9097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17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121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19127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543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9974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066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47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7757447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262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1367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6591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7202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0195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5173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8555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486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179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084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0663770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209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9138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3260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99731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4558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0514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0743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5546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7263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425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3418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7790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1689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4058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4764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360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9928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96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60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9253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567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827189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8133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0266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8130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9093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8447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654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2766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871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177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78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348919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5488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02168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7269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9747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0577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1160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512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09180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9903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64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1326863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3777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47112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2886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96018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9721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492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02296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8782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62417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8733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976780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78596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1229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262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385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5797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4622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9472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4478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67053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24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010224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2103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2140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458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994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5558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7182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2180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5766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9413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474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361918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2431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44852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3674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6870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0825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804955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1109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79353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8903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2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459739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6532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1297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4074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9213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12933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40865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5320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8271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3194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382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6446855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184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6142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10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1145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482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7410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4262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7756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1370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782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8782261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77708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1870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6451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6722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7191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2446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2110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8406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2448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84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518093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409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50526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3358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67902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9016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8234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7357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2908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4840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5EE2C8-2034-4685-91BD-7C4FCD169E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6B98BC-7EE7-422B-884F-202D8795A5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385098-4139-493E-98B7-5E6AC35B57D7}"/>
              </a:ext>
            </a:extLst>
          </p:cNvPr>
          <p:cNvSpPr>
            <a:spLocks noGrp="1" noChangeArrowheads="1"/>
          </p:cNvSpPr>
          <p:nvPr>
            <p:ph type="sldNum" sz="quarter" idx="12"/>
          </p:nvPr>
        </p:nvSpPr>
        <p:spPr>
          <a:ln/>
        </p:spPr>
        <p:txBody>
          <a:bodyPr/>
          <a:lstStyle>
            <a:lvl1pPr>
              <a:defRPr/>
            </a:lvl1pPr>
          </a:lstStyle>
          <a:p>
            <a:fld id="{B62696F8-73D5-4CEE-A0B3-296EB1F66526}" type="slidenum">
              <a:rPr lang="en-US" altLang="en-US"/>
              <a:pPr/>
              <a:t>‹#›</a:t>
            </a:fld>
            <a:endParaRPr lang="en-US" altLang="en-US"/>
          </a:p>
        </p:txBody>
      </p:sp>
    </p:spTree>
    <p:extLst>
      <p:ext uri="{BB962C8B-B14F-4D97-AF65-F5344CB8AC3E}">
        <p14:creationId xmlns:p14="http://schemas.microsoft.com/office/powerpoint/2010/main" val="3934041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7211379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31ED34-4BC7-4BEC-9D8C-6D0E629AA7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9418F-9A0D-42F5-B8B9-6CEE8C67A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CC3A9C-1B8C-4CB1-A4D2-7FA46A4F7D38}"/>
              </a:ext>
            </a:extLst>
          </p:cNvPr>
          <p:cNvSpPr>
            <a:spLocks noGrp="1" noChangeArrowheads="1"/>
          </p:cNvSpPr>
          <p:nvPr>
            <p:ph type="sldNum" sz="quarter" idx="12"/>
          </p:nvPr>
        </p:nvSpPr>
        <p:spPr>
          <a:ln/>
        </p:spPr>
        <p:txBody>
          <a:bodyPr/>
          <a:lstStyle>
            <a:lvl1pPr>
              <a:defRPr/>
            </a:lvl1pPr>
          </a:lstStyle>
          <a:p>
            <a:fld id="{12242177-B997-402D-AEF1-EBB981EDC36C}" type="slidenum">
              <a:rPr lang="en-US" altLang="en-US"/>
              <a:pPr/>
              <a:t>‹#›</a:t>
            </a:fld>
            <a:endParaRPr lang="en-US" altLang="en-US"/>
          </a:p>
        </p:txBody>
      </p:sp>
    </p:spTree>
    <p:extLst>
      <p:ext uri="{BB962C8B-B14F-4D97-AF65-F5344CB8AC3E}">
        <p14:creationId xmlns:p14="http://schemas.microsoft.com/office/powerpoint/2010/main" val="38942952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7DD11C-5D29-472B-9563-44ABB6364E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BEF4C3-0C92-42C1-91EC-F8D4A6AC0A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2C756F-ACF0-4C51-BA5B-826E03024CFA}"/>
              </a:ext>
            </a:extLst>
          </p:cNvPr>
          <p:cNvSpPr>
            <a:spLocks noGrp="1" noChangeArrowheads="1"/>
          </p:cNvSpPr>
          <p:nvPr>
            <p:ph type="sldNum" sz="quarter" idx="12"/>
          </p:nvPr>
        </p:nvSpPr>
        <p:spPr>
          <a:ln/>
        </p:spPr>
        <p:txBody>
          <a:bodyPr/>
          <a:lstStyle>
            <a:lvl1pPr>
              <a:defRPr/>
            </a:lvl1pPr>
          </a:lstStyle>
          <a:p>
            <a:fld id="{A0FAF9CF-EF27-433A-AF92-D2F207A71FE8}" type="slidenum">
              <a:rPr lang="en-US" altLang="en-US"/>
              <a:pPr/>
              <a:t>‹#›</a:t>
            </a:fld>
            <a:endParaRPr lang="en-US" altLang="en-US"/>
          </a:p>
        </p:txBody>
      </p:sp>
    </p:spTree>
    <p:extLst>
      <p:ext uri="{BB962C8B-B14F-4D97-AF65-F5344CB8AC3E}">
        <p14:creationId xmlns:p14="http://schemas.microsoft.com/office/powerpoint/2010/main" val="7255146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17E427-6E62-4B5C-8BE5-65A634841D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8F6CE6-D855-4582-A646-1ADDA97BC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F945EB-DFB6-4E55-8C30-AB1CAFD68E6D}"/>
              </a:ext>
            </a:extLst>
          </p:cNvPr>
          <p:cNvSpPr>
            <a:spLocks noGrp="1" noChangeArrowheads="1"/>
          </p:cNvSpPr>
          <p:nvPr>
            <p:ph type="sldNum" sz="quarter" idx="12"/>
          </p:nvPr>
        </p:nvSpPr>
        <p:spPr>
          <a:ln/>
        </p:spPr>
        <p:txBody>
          <a:bodyPr/>
          <a:lstStyle>
            <a:lvl1pPr>
              <a:defRPr/>
            </a:lvl1pPr>
          </a:lstStyle>
          <a:p>
            <a:fld id="{4ED9D1DB-C17F-4854-9F0C-B38B25B203B4}" type="slidenum">
              <a:rPr lang="en-US" altLang="en-US"/>
              <a:pPr/>
              <a:t>‹#›</a:t>
            </a:fld>
            <a:endParaRPr lang="en-US" altLang="en-US"/>
          </a:p>
        </p:txBody>
      </p:sp>
    </p:spTree>
    <p:extLst>
      <p:ext uri="{BB962C8B-B14F-4D97-AF65-F5344CB8AC3E}">
        <p14:creationId xmlns:p14="http://schemas.microsoft.com/office/powerpoint/2010/main" val="31271670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6EB9A5-4838-4D2B-B243-767C9C24BB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3B1565-21BF-4018-96B6-0CCCA5B4F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89B4BC-6BF5-4DA4-B9C2-C6F38AFAC0B5}"/>
              </a:ext>
            </a:extLst>
          </p:cNvPr>
          <p:cNvSpPr>
            <a:spLocks noGrp="1" noChangeArrowheads="1"/>
          </p:cNvSpPr>
          <p:nvPr>
            <p:ph type="sldNum" sz="quarter" idx="12"/>
          </p:nvPr>
        </p:nvSpPr>
        <p:spPr>
          <a:ln/>
        </p:spPr>
        <p:txBody>
          <a:bodyPr/>
          <a:lstStyle>
            <a:lvl1pPr>
              <a:defRPr/>
            </a:lvl1pPr>
          </a:lstStyle>
          <a:p>
            <a:fld id="{9D92983B-15A6-4E36-99D9-C4CF86DB88FE}" type="slidenum">
              <a:rPr lang="en-US" altLang="en-US"/>
              <a:pPr/>
              <a:t>‹#›</a:t>
            </a:fld>
            <a:endParaRPr lang="en-US" altLang="en-US"/>
          </a:p>
        </p:txBody>
      </p:sp>
    </p:spTree>
    <p:extLst>
      <p:ext uri="{BB962C8B-B14F-4D97-AF65-F5344CB8AC3E}">
        <p14:creationId xmlns:p14="http://schemas.microsoft.com/office/powerpoint/2010/main" val="24494578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858862F-B5C5-4551-ACBF-717C0C4B49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E10D482-E2B5-4630-8734-95079E8ACC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9E5B0A-B569-4BC0-BDF7-C5C7F319E902}"/>
              </a:ext>
            </a:extLst>
          </p:cNvPr>
          <p:cNvSpPr>
            <a:spLocks noGrp="1" noChangeArrowheads="1"/>
          </p:cNvSpPr>
          <p:nvPr>
            <p:ph type="sldNum" sz="quarter" idx="12"/>
          </p:nvPr>
        </p:nvSpPr>
        <p:spPr>
          <a:ln/>
        </p:spPr>
        <p:txBody>
          <a:bodyPr/>
          <a:lstStyle>
            <a:lvl1pPr>
              <a:defRPr/>
            </a:lvl1pPr>
          </a:lstStyle>
          <a:p>
            <a:fld id="{45DF8A99-1EB6-4C5F-AEF7-AE65D5EE6B66}" type="slidenum">
              <a:rPr lang="en-US" altLang="en-US"/>
              <a:pPr/>
              <a:t>‹#›</a:t>
            </a:fld>
            <a:endParaRPr lang="en-US" altLang="en-US"/>
          </a:p>
        </p:txBody>
      </p:sp>
    </p:spTree>
    <p:extLst>
      <p:ext uri="{BB962C8B-B14F-4D97-AF65-F5344CB8AC3E}">
        <p14:creationId xmlns:p14="http://schemas.microsoft.com/office/powerpoint/2010/main" val="17085588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2F4C10F-942C-4C98-BBB1-9803180B27A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40F560-2ADE-4F60-A05B-64E1AF603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781B210-CBAC-4C28-9543-1AB849AB9D52}"/>
              </a:ext>
            </a:extLst>
          </p:cNvPr>
          <p:cNvSpPr>
            <a:spLocks noGrp="1" noChangeArrowheads="1"/>
          </p:cNvSpPr>
          <p:nvPr>
            <p:ph type="sldNum" sz="quarter" idx="12"/>
          </p:nvPr>
        </p:nvSpPr>
        <p:spPr>
          <a:ln/>
        </p:spPr>
        <p:txBody>
          <a:bodyPr/>
          <a:lstStyle>
            <a:lvl1pPr>
              <a:defRPr/>
            </a:lvl1pPr>
          </a:lstStyle>
          <a:p>
            <a:fld id="{3EC47133-86D1-411B-80C3-FE1E39F79A88}" type="slidenum">
              <a:rPr lang="en-US" altLang="en-US"/>
              <a:pPr/>
              <a:t>‹#›</a:t>
            </a:fld>
            <a:endParaRPr lang="en-US" altLang="en-US"/>
          </a:p>
        </p:txBody>
      </p:sp>
    </p:spTree>
    <p:extLst>
      <p:ext uri="{BB962C8B-B14F-4D97-AF65-F5344CB8AC3E}">
        <p14:creationId xmlns:p14="http://schemas.microsoft.com/office/powerpoint/2010/main" val="39931062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C19299-A36B-4823-9D62-51F850B621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3E69C3-D735-404A-9F0B-3A960CC26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10E46E-6AB4-4DDA-B962-222DFC3CC5A2}"/>
              </a:ext>
            </a:extLst>
          </p:cNvPr>
          <p:cNvSpPr>
            <a:spLocks noGrp="1" noChangeArrowheads="1"/>
          </p:cNvSpPr>
          <p:nvPr>
            <p:ph type="sldNum" sz="quarter" idx="12"/>
          </p:nvPr>
        </p:nvSpPr>
        <p:spPr>
          <a:ln/>
        </p:spPr>
        <p:txBody>
          <a:bodyPr/>
          <a:lstStyle>
            <a:lvl1pPr>
              <a:defRPr/>
            </a:lvl1pPr>
          </a:lstStyle>
          <a:p>
            <a:fld id="{B9A8DE7B-F070-4687-9CA9-C55888D2EA1C}" type="slidenum">
              <a:rPr lang="en-US" altLang="en-US"/>
              <a:pPr/>
              <a:t>‹#›</a:t>
            </a:fld>
            <a:endParaRPr lang="en-US" altLang="en-US"/>
          </a:p>
        </p:txBody>
      </p:sp>
    </p:spTree>
    <p:extLst>
      <p:ext uri="{BB962C8B-B14F-4D97-AF65-F5344CB8AC3E}">
        <p14:creationId xmlns:p14="http://schemas.microsoft.com/office/powerpoint/2010/main" val="18666345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21107A-E894-4FDA-A71D-4880329237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8CE0C7-5567-460B-96D4-53925C6E4E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BFB5B3-3C08-4ABB-8432-176F5808B61B}"/>
              </a:ext>
            </a:extLst>
          </p:cNvPr>
          <p:cNvSpPr>
            <a:spLocks noGrp="1" noChangeArrowheads="1"/>
          </p:cNvSpPr>
          <p:nvPr>
            <p:ph type="sldNum" sz="quarter" idx="12"/>
          </p:nvPr>
        </p:nvSpPr>
        <p:spPr>
          <a:ln/>
        </p:spPr>
        <p:txBody>
          <a:bodyPr/>
          <a:lstStyle>
            <a:lvl1pPr>
              <a:defRPr/>
            </a:lvl1pPr>
          </a:lstStyle>
          <a:p>
            <a:fld id="{B1D88BDB-CB7D-4248-B6A8-105EE97FC06E}" type="slidenum">
              <a:rPr lang="en-US" altLang="en-US"/>
              <a:pPr/>
              <a:t>‹#›</a:t>
            </a:fld>
            <a:endParaRPr lang="en-US" altLang="en-US"/>
          </a:p>
        </p:txBody>
      </p:sp>
    </p:spTree>
    <p:extLst>
      <p:ext uri="{BB962C8B-B14F-4D97-AF65-F5344CB8AC3E}">
        <p14:creationId xmlns:p14="http://schemas.microsoft.com/office/powerpoint/2010/main" val="4037680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BCC494-7EAE-4DBB-BE4E-82110B0AD6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BEBB1B-D636-4238-97DC-5DF061766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99D5A9-8A99-4F8B-A2AF-61860B64E14A}"/>
              </a:ext>
            </a:extLst>
          </p:cNvPr>
          <p:cNvSpPr>
            <a:spLocks noGrp="1" noChangeArrowheads="1"/>
          </p:cNvSpPr>
          <p:nvPr>
            <p:ph type="sldNum" sz="quarter" idx="12"/>
          </p:nvPr>
        </p:nvSpPr>
        <p:spPr>
          <a:ln/>
        </p:spPr>
        <p:txBody>
          <a:bodyPr/>
          <a:lstStyle>
            <a:lvl1pPr>
              <a:defRPr/>
            </a:lvl1pPr>
          </a:lstStyle>
          <a:p>
            <a:fld id="{FF837859-7071-4D02-9EFD-4E3C1964BA73}" type="slidenum">
              <a:rPr lang="en-US" altLang="en-US"/>
              <a:pPr/>
              <a:t>‹#›</a:t>
            </a:fld>
            <a:endParaRPr lang="en-US" altLang="en-US"/>
          </a:p>
        </p:txBody>
      </p:sp>
    </p:spTree>
    <p:extLst>
      <p:ext uri="{BB962C8B-B14F-4D97-AF65-F5344CB8AC3E}">
        <p14:creationId xmlns:p14="http://schemas.microsoft.com/office/powerpoint/2010/main" val="11574138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D8178D-6CAD-4E27-9F62-B86B334856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19D43C-70A1-462F-8E41-EAF1060902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24403C-A120-4C09-B6F6-09452B992909}"/>
              </a:ext>
            </a:extLst>
          </p:cNvPr>
          <p:cNvSpPr>
            <a:spLocks noGrp="1" noChangeArrowheads="1"/>
          </p:cNvSpPr>
          <p:nvPr>
            <p:ph type="sldNum" sz="quarter" idx="12"/>
          </p:nvPr>
        </p:nvSpPr>
        <p:spPr>
          <a:ln/>
        </p:spPr>
        <p:txBody>
          <a:bodyPr/>
          <a:lstStyle>
            <a:lvl1pPr>
              <a:defRPr/>
            </a:lvl1pPr>
          </a:lstStyle>
          <a:p>
            <a:fld id="{FEC682E2-6620-45AD-92BD-5C0452C241EA}" type="slidenum">
              <a:rPr lang="en-US" altLang="en-US"/>
              <a:pPr/>
              <a:t>‹#›</a:t>
            </a:fld>
            <a:endParaRPr lang="en-US" altLang="en-US"/>
          </a:p>
        </p:txBody>
      </p:sp>
    </p:spTree>
    <p:extLst>
      <p:ext uri="{BB962C8B-B14F-4D97-AF65-F5344CB8AC3E}">
        <p14:creationId xmlns:p14="http://schemas.microsoft.com/office/powerpoint/2010/main" val="2111521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795254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7219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0489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0341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62269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8978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553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0888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42625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6038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46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6/26/2020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5308540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53216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1026413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8364482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2467173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6842568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5312893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7209245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1552910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4979222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652750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1996295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41321603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433985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5054350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7836861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42520302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7707314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8917304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1195290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5375654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98951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88147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75747127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93460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8576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5837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84027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1551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4099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9843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363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60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8545809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13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654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8727009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970167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734065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591348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60844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758058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937109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44519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9955277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038297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9203467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855973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950495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627470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833370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638543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371247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984986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7552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12186442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534628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336877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389768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466054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028135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897096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142780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9226865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654654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40596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941485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99824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6844433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998907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F0F4-FAA9-4609-BA7C-5EA9578768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8EF1E9-8E5B-4AF7-981B-1B6437934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EEEE2F-F289-448B-870E-C5935CE2A95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F9F58FC-D3DA-4F72-8012-89D91488FF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F1EB6F-E81E-4B81-BE27-ADF1236FC305}"/>
              </a:ext>
            </a:extLst>
          </p:cNvPr>
          <p:cNvSpPr>
            <a:spLocks noGrp="1"/>
          </p:cNvSpPr>
          <p:nvPr>
            <p:ph type="sldNum" sz="quarter" idx="12"/>
          </p:nvPr>
        </p:nvSpPr>
        <p:spPr/>
        <p:txBody>
          <a:bodyPr/>
          <a:lstStyle>
            <a:lvl1pPr>
              <a:defRPr/>
            </a:lvl1pPr>
          </a:lstStyle>
          <a:p>
            <a:fld id="{1FA40A5B-7131-4A37-B05B-455BFDC3C893}" type="slidenum">
              <a:rPr lang="en-US" altLang="en-US"/>
              <a:pPr/>
              <a:t>‹#›</a:t>
            </a:fld>
            <a:endParaRPr lang="en-US" altLang="en-US"/>
          </a:p>
        </p:txBody>
      </p:sp>
    </p:spTree>
    <p:extLst>
      <p:ext uri="{BB962C8B-B14F-4D97-AF65-F5344CB8AC3E}">
        <p14:creationId xmlns:p14="http://schemas.microsoft.com/office/powerpoint/2010/main" val="258454435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ED5C-9362-48DB-9ED6-0D8EE9050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EDE4F-0613-4D9E-92BB-D0C4F7E35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14131-7F7E-4CE3-8A3B-D366818C12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6F6C0C-5605-448C-A372-384A3A1737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C6176E-6BDA-4627-B68E-24A1E88E98CC}"/>
              </a:ext>
            </a:extLst>
          </p:cNvPr>
          <p:cNvSpPr>
            <a:spLocks noGrp="1"/>
          </p:cNvSpPr>
          <p:nvPr>
            <p:ph type="sldNum" sz="quarter" idx="12"/>
          </p:nvPr>
        </p:nvSpPr>
        <p:spPr/>
        <p:txBody>
          <a:bodyPr/>
          <a:lstStyle>
            <a:lvl1pPr>
              <a:defRPr/>
            </a:lvl1pPr>
          </a:lstStyle>
          <a:p>
            <a:fld id="{72C7268C-E4C1-4A56-AE0D-EBB20886C304}" type="slidenum">
              <a:rPr lang="en-US" altLang="en-US"/>
              <a:pPr/>
              <a:t>‹#›</a:t>
            </a:fld>
            <a:endParaRPr lang="en-US" altLang="en-US"/>
          </a:p>
        </p:txBody>
      </p:sp>
    </p:spTree>
    <p:extLst>
      <p:ext uri="{BB962C8B-B14F-4D97-AF65-F5344CB8AC3E}">
        <p14:creationId xmlns:p14="http://schemas.microsoft.com/office/powerpoint/2010/main" val="429188392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D4EB-B11A-4963-9CCD-2DC986BCDCE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1622-85A0-4C03-B036-4E6DC912228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5A9D516-4B3C-44CE-BDAA-FC57A3F007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566C5B7-CD85-44CF-AB1A-B85BFED567E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458D80-0350-447D-9CBD-C0F8FF040049}"/>
              </a:ext>
            </a:extLst>
          </p:cNvPr>
          <p:cNvSpPr>
            <a:spLocks noGrp="1"/>
          </p:cNvSpPr>
          <p:nvPr>
            <p:ph type="sldNum" sz="quarter" idx="12"/>
          </p:nvPr>
        </p:nvSpPr>
        <p:spPr/>
        <p:txBody>
          <a:bodyPr/>
          <a:lstStyle>
            <a:lvl1pPr>
              <a:defRPr/>
            </a:lvl1pPr>
          </a:lstStyle>
          <a:p>
            <a:fld id="{10CB9270-FEB0-4D08-AD47-79E02C56CF9F}" type="slidenum">
              <a:rPr lang="en-US" altLang="en-US"/>
              <a:pPr/>
              <a:t>‹#›</a:t>
            </a:fld>
            <a:endParaRPr lang="en-US" altLang="en-US"/>
          </a:p>
        </p:txBody>
      </p:sp>
    </p:spTree>
    <p:extLst>
      <p:ext uri="{BB962C8B-B14F-4D97-AF65-F5344CB8AC3E}">
        <p14:creationId xmlns:p14="http://schemas.microsoft.com/office/powerpoint/2010/main" val="100810332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BE51-AF02-43B9-BF20-675D9DB52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D8342-D8B3-451B-A761-2EFAB345A5C4}"/>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76F5A2-2F3E-476E-8082-71DA81DE4198}"/>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9B0F3-5E63-404F-9FB6-786CD9C847A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D53A73-87DA-4190-99D2-7C1BAFB749D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50FCA7-4F40-47E2-836E-EEFEA27FDDFC}"/>
              </a:ext>
            </a:extLst>
          </p:cNvPr>
          <p:cNvSpPr>
            <a:spLocks noGrp="1"/>
          </p:cNvSpPr>
          <p:nvPr>
            <p:ph type="sldNum" sz="quarter" idx="12"/>
          </p:nvPr>
        </p:nvSpPr>
        <p:spPr/>
        <p:txBody>
          <a:bodyPr/>
          <a:lstStyle>
            <a:lvl1pPr>
              <a:defRPr/>
            </a:lvl1pPr>
          </a:lstStyle>
          <a:p>
            <a:fld id="{8E31F173-0832-4B58-ADB3-E7F21A39ECDF}" type="slidenum">
              <a:rPr lang="en-US" altLang="en-US"/>
              <a:pPr/>
              <a:t>‹#›</a:t>
            </a:fld>
            <a:endParaRPr lang="en-US" altLang="en-US"/>
          </a:p>
        </p:txBody>
      </p:sp>
    </p:spTree>
    <p:extLst>
      <p:ext uri="{BB962C8B-B14F-4D97-AF65-F5344CB8AC3E}">
        <p14:creationId xmlns:p14="http://schemas.microsoft.com/office/powerpoint/2010/main" val="21419213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AF7C-50D5-4F2F-A556-1716541954C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767C48-F24F-4360-9DB5-ADD7568BFA1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B72A2-8247-4656-8516-398AAF87555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217257-D1A6-4DAC-BE55-E526635862B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40165-1CAD-458C-9ACB-F90B31208A4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F8C232-4FB5-40A1-9981-B5767F01A33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01C1974-6C2E-4C69-AB3C-E732509B2CD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50AC6FA-27A9-48C4-8593-C5524FEB7F1B}"/>
              </a:ext>
            </a:extLst>
          </p:cNvPr>
          <p:cNvSpPr>
            <a:spLocks noGrp="1"/>
          </p:cNvSpPr>
          <p:nvPr>
            <p:ph type="sldNum" sz="quarter" idx="12"/>
          </p:nvPr>
        </p:nvSpPr>
        <p:spPr/>
        <p:txBody>
          <a:bodyPr/>
          <a:lstStyle>
            <a:lvl1pPr>
              <a:defRPr/>
            </a:lvl1pPr>
          </a:lstStyle>
          <a:p>
            <a:fld id="{7ED99D9A-E795-4895-BCFA-7A9465CE899E}" type="slidenum">
              <a:rPr lang="en-US" altLang="en-US"/>
              <a:pPr/>
              <a:t>‹#›</a:t>
            </a:fld>
            <a:endParaRPr lang="en-US" altLang="en-US"/>
          </a:p>
        </p:txBody>
      </p:sp>
    </p:spTree>
    <p:extLst>
      <p:ext uri="{BB962C8B-B14F-4D97-AF65-F5344CB8AC3E}">
        <p14:creationId xmlns:p14="http://schemas.microsoft.com/office/powerpoint/2010/main" val="4496022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53B4-CC1A-4A34-BBF3-1393EEF1F3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8FBAF1-51AE-432B-B61D-C24AD043F91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D4D498D-CD76-461A-95A8-5ABF1F1B5F2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5E961A9-E63B-4826-99E0-1366145776DE}"/>
              </a:ext>
            </a:extLst>
          </p:cNvPr>
          <p:cNvSpPr>
            <a:spLocks noGrp="1"/>
          </p:cNvSpPr>
          <p:nvPr>
            <p:ph type="sldNum" sz="quarter" idx="12"/>
          </p:nvPr>
        </p:nvSpPr>
        <p:spPr/>
        <p:txBody>
          <a:bodyPr/>
          <a:lstStyle>
            <a:lvl1pPr>
              <a:defRPr/>
            </a:lvl1pPr>
          </a:lstStyle>
          <a:p>
            <a:fld id="{6444B2AF-9A0E-4FAD-95A3-9866E1B8FAA5}" type="slidenum">
              <a:rPr lang="en-US" altLang="en-US"/>
              <a:pPr/>
              <a:t>‹#›</a:t>
            </a:fld>
            <a:endParaRPr lang="en-US" altLang="en-US"/>
          </a:p>
        </p:txBody>
      </p:sp>
    </p:spTree>
    <p:extLst>
      <p:ext uri="{BB962C8B-B14F-4D97-AF65-F5344CB8AC3E}">
        <p14:creationId xmlns:p14="http://schemas.microsoft.com/office/powerpoint/2010/main" val="297421315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FE5C6-7A73-4B21-B2BA-2C31C1EAC8F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4711B16-A399-481B-8516-D969235CB57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6940AFD-9E0E-4397-9F9C-84BC5F1D0CEA}"/>
              </a:ext>
            </a:extLst>
          </p:cNvPr>
          <p:cNvSpPr>
            <a:spLocks noGrp="1"/>
          </p:cNvSpPr>
          <p:nvPr>
            <p:ph type="sldNum" sz="quarter" idx="12"/>
          </p:nvPr>
        </p:nvSpPr>
        <p:spPr/>
        <p:txBody>
          <a:bodyPr/>
          <a:lstStyle>
            <a:lvl1pPr>
              <a:defRPr/>
            </a:lvl1pPr>
          </a:lstStyle>
          <a:p>
            <a:fld id="{91B4A315-D051-4523-91A2-CFC6BF208802}" type="slidenum">
              <a:rPr lang="en-US" altLang="en-US"/>
              <a:pPr/>
              <a:t>‹#›</a:t>
            </a:fld>
            <a:endParaRPr lang="en-US" altLang="en-US"/>
          </a:p>
        </p:txBody>
      </p:sp>
    </p:spTree>
    <p:extLst>
      <p:ext uri="{BB962C8B-B14F-4D97-AF65-F5344CB8AC3E}">
        <p14:creationId xmlns:p14="http://schemas.microsoft.com/office/powerpoint/2010/main" val="2987832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0998059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F3FF-03EC-4191-9D38-946341B3D5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AEAFBB-F64F-4B91-BB67-A068160E4C2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F0ED59-6196-4F3C-944A-C97FE94BF7B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04115-16DD-4263-A664-C6322A26EC0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090193-26CA-4F70-A012-40B5C90236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CE8BFCF-5658-4A32-AD1B-B6634A3F799C}"/>
              </a:ext>
            </a:extLst>
          </p:cNvPr>
          <p:cNvSpPr>
            <a:spLocks noGrp="1"/>
          </p:cNvSpPr>
          <p:nvPr>
            <p:ph type="sldNum" sz="quarter" idx="12"/>
          </p:nvPr>
        </p:nvSpPr>
        <p:spPr/>
        <p:txBody>
          <a:bodyPr/>
          <a:lstStyle>
            <a:lvl1pPr>
              <a:defRPr/>
            </a:lvl1pPr>
          </a:lstStyle>
          <a:p>
            <a:fld id="{F9C4AE3F-19E2-468E-92E4-0714CEB945E1}" type="slidenum">
              <a:rPr lang="en-US" altLang="en-US"/>
              <a:pPr/>
              <a:t>‹#›</a:t>
            </a:fld>
            <a:endParaRPr lang="en-US" altLang="en-US"/>
          </a:p>
        </p:txBody>
      </p:sp>
    </p:spTree>
    <p:extLst>
      <p:ext uri="{BB962C8B-B14F-4D97-AF65-F5344CB8AC3E}">
        <p14:creationId xmlns:p14="http://schemas.microsoft.com/office/powerpoint/2010/main" val="4805080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1295-46C2-46AE-BF7F-A495AA26E08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0A4E87-561F-438E-9CFD-6C59713ABA9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E38B42-F6BD-4389-9E17-21CB9F7453E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7B09E-3FEB-46A6-808C-F6CC8DFEB09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A539554-520D-43C9-97E2-760DF8FE762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831B1F6-EF4C-4A04-83E8-16F90549735C}"/>
              </a:ext>
            </a:extLst>
          </p:cNvPr>
          <p:cNvSpPr>
            <a:spLocks noGrp="1"/>
          </p:cNvSpPr>
          <p:nvPr>
            <p:ph type="sldNum" sz="quarter" idx="12"/>
          </p:nvPr>
        </p:nvSpPr>
        <p:spPr/>
        <p:txBody>
          <a:bodyPr/>
          <a:lstStyle>
            <a:lvl1pPr>
              <a:defRPr/>
            </a:lvl1pPr>
          </a:lstStyle>
          <a:p>
            <a:fld id="{61D7FC23-58E6-4C9A-BE96-7F3DA1F90BF6}" type="slidenum">
              <a:rPr lang="en-US" altLang="en-US"/>
              <a:pPr/>
              <a:t>‹#›</a:t>
            </a:fld>
            <a:endParaRPr lang="en-US" altLang="en-US"/>
          </a:p>
        </p:txBody>
      </p:sp>
    </p:spTree>
    <p:extLst>
      <p:ext uri="{BB962C8B-B14F-4D97-AF65-F5344CB8AC3E}">
        <p14:creationId xmlns:p14="http://schemas.microsoft.com/office/powerpoint/2010/main" val="770286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3C7F-8F55-4603-9114-ADEAE0CE1A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297E4-4C01-431D-A468-F9982600DE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56AFE-D81F-4012-89B2-33F0366897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71B9127-E969-4970-B218-CD10A57C635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47C3808-A8AA-4D42-B888-D3EA692C5A10}"/>
              </a:ext>
            </a:extLst>
          </p:cNvPr>
          <p:cNvSpPr>
            <a:spLocks noGrp="1"/>
          </p:cNvSpPr>
          <p:nvPr>
            <p:ph type="sldNum" sz="quarter" idx="12"/>
          </p:nvPr>
        </p:nvSpPr>
        <p:spPr/>
        <p:txBody>
          <a:bodyPr/>
          <a:lstStyle>
            <a:lvl1pPr>
              <a:defRPr/>
            </a:lvl1pPr>
          </a:lstStyle>
          <a:p>
            <a:fld id="{FA37D1C2-2657-4DF7-969E-3622E5142F58}" type="slidenum">
              <a:rPr lang="en-US" altLang="en-US"/>
              <a:pPr/>
              <a:t>‹#›</a:t>
            </a:fld>
            <a:endParaRPr lang="en-US" altLang="en-US"/>
          </a:p>
        </p:txBody>
      </p:sp>
    </p:spTree>
    <p:extLst>
      <p:ext uri="{BB962C8B-B14F-4D97-AF65-F5344CB8AC3E}">
        <p14:creationId xmlns:p14="http://schemas.microsoft.com/office/powerpoint/2010/main" val="402473727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30D15-C8C4-4A31-AB29-35CD0E9FA4B2}"/>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341D8-A160-4B03-A52D-561A24155FE3}"/>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7B364-417C-42B8-B5BF-401194A34B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04F246-A541-427B-95A3-01BD43099A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2A0BCE-73D1-42F9-A153-1D177BD6B23E}"/>
              </a:ext>
            </a:extLst>
          </p:cNvPr>
          <p:cNvSpPr>
            <a:spLocks noGrp="1"/>
          </p:cNvSpPr>
          <p:nvPr>
            <p:ph type="sldNum" sz="quarter" idx="12"/>
          </p:nvPr>
        </p:nvSpPr>
        <p:spPr/>
        <p:txBody>
          <a:bodyPr/>
          <a:lstStyle>
            <a:lvl1pPr>
              <a:defRPr/>
            </a:lvl1pPr>
          </a:lstStyle>
          <a:p>
            <a:fld id="{4B8D9EB6-81DB-401C-BF83-FE59C273B5AD}" type="slidenum">
              <a:rPr lang="en-US" altLang="en-US"/>
              <a:pPr/>
              <a:t>‹#›</a:t>
            </a:fld>
            <a:endParaRPr lang="en-US" altLang="en-US"/>
          </a:p>
        </p:txBody>
      </p:sp>
    </p:spTree>
    <p:extLst>
      <p:ext uri="{BB962C8B-B14F-4D97-AF65-F5344CB8AC3E}">
        <p14:creationId xmlns:p14="http://schemas.microsoft.com/office/powerpoint/2010/main" val="20756390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10DD-0476-4914-B968-8ECEEA1FC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C440D6-8A1B-45FF-923B-A208200AF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FA4272-4F69-41E3-BBFE-18F934EF9B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365689-BEFA-48FF-9957-65E1526E16E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27B453-7851-40AF-8125-BCB70D28ABD7}"/>
              </a:ext>
            </a:extLst>
          </p:cNvPr>
          <p:cNvSpPr>
            <a:spLocks noGrp="1"/>
          </p:cNvSpPr>
          <p:nvPr>
            <p:ph type="sldNum" sz="quarter" idx="12"/>
          </p:nvPr>
        </p:nvSpPr>
        <p:spPr/>
        <p:txBody>
          <a:bodyPr/>
          <a:lstStyle>
            <a:lvl1pPr>
              <a:defRPr/>
            </a:lvl1pPr>
          </a:lstStyle>
          <a:p>
            <a:fld id="{709ABF90-FDFB-4631-9E65-777DFC56BE9B}" type="slidenum">
              <a:rPr lang="en-US" altLang="en-US"/>
              <a:pPr/>
              <a:t>‹#›</a:t>
            </a:fld>
            <a:endParaRPr lang="en-US" altLang="en-US"/>
          </a:p>
        </p:txBody>
      </p:sp>
    </p:spTree>
    <p:extLst>
      <p:ext uri="{BB962C8B-B14F-4D97-AF65-F5344CB8AC3E}">
        <p14:creationId xmlns:p14="http://schemas.microsoft.com/office/powerpoint/2010/main" val="2316212662"/>
      </p:ext>
    </p:extLst>
  </p:cSld>
  <p:clrMapOvr>
    <a:masterClrMapping/>
  </p:clrMapOvr>
  <p:transition spd="slow">
    <p:zo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198A-D27F-4DFB-843C-551F47BBE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A8012-624C-433A-8E37-8E74CF6C4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68001-FFBE-47AF-80A8-2363EEDB54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312579-1681-49DF-818A-FE8EECEC93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2663573-282E-4F34-BF30-C2E0BBABE622}"/>
              </a:ext>
            </a:extLst>
          </p:cNvPr>
          <p:cNvSpPr>
            <a:spLocks noGrp="1"/>
          </p:cNvSpPr>
          <p:nvPr>
            <p:ph type="sldNum" sz="quarter" idx="12"/>
          </p:nvPr>
        </p:nvSpPr>
        <p:spPr/>
        <p:txBody>
          <a:bodyPr/>
          <a:lstStyle>
            <a:lvl1pPr>
              <a:defRPr/>
            </a:lvl1pPr>
          </a:lstStyle>
          <a:p>
            <a:fld id="{3D4EF9FB-080C-4766-B85B-F8F489B47966}" type="slidenum">
              <a:rPr lang="en-US" altLang="en-US"/>
              <a:pPr/>
              <a:t>‹#›</a:t>
            </a:fld>
            <a:endParaRPr lang="en-US" altLang="en-US"/>
          </a:p>
        </p:txBody>
      </p:sp>
    </p:spTree>
    <p:extLst>
      <p:ext uri="{BB962C8B-B14F-4D97-AF65-F5344CB8AC3E}">
        <p14:creationId xmlns:p14="http://schemas.microsoft.com/office/powerpoint/2010/main" val="2913687920"/>
      </p:ext>
    </p:extLst>
  </p:cSld>
  <p:clrMapOvr>
    <a:masterClrMapping/>
  </p:clrMapOvr>
  <p:transition spd="slow">
    <p:zo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B73B4-48C5-4AB8-A80F-887AE7163CD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D5EDB-CDAC-46E9-8C8A-445F2BD7E41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A704EA0-8C97-426F-B45A-D057238F4B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2AF623-03AF-4BB7-9A7B-FA94A76EF65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3F1F3A-7909-42B1-B000-F352BB55C844}"/>
              </a:ext>
            </a:extLst>
          </p:cNvPr>
          <p:cNvSpPr>
            <a:spLocks noGrp="1"/>
          </p:cNvSpPr>
          <p:nvPr>
            <p:ph type="sldNum" sz="quarter" idx="12"/>
          </p:nvPr>
        </p:nvSpPr>
        <p:spPr/>
        <p:txBody>
          <a:bodyPr/>
          <a:lstStyle>
            <a:lvl1pPr>
              <a:defRPr/>
            </a:lvl1pPr>
          </a:lstStyle>
          <a:p>
            <a:fld id="{CB72A748-A9CA-44F4-B55B-101AB2FE5DE0}" type="slidenum">
              <a:rPr lang="en-US" altLang="en-US"/>
              <a:pPr/>
              <a:t>‹#›</a:t>
            </a:fld>
            <a:endParaRPr lang="en-US" altLang="en-US"/>
          </a:p>
        </p:txBody>
      </p:sp>
    </p:spTree>
    <p:extLst>
      <p:ext uri="{BB962C8B-B14F-4D97-AF65-F5344CB8AC3E}">
        <p14:creationId xmlns:p14="http://schemas.microsoft.com/office/powerpoint/2010/main" val="3909348523"/>
      </p:ext>
    </p:extLst>
  </p:cSld>
  <p:clrMapOvr>
    <a:masterClrMapping/>
  </p:clrMapOvr>
  <p:transition spd="slow">
    <p:zo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B94-B9DC-4D8C-BBB0-4972E1A92C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A0B5A-6F8E-4E47-9BE6-4F07365EF1D8}"/>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95B97-DF14-4CF2-BC69-A49DC1C75B86}"/>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7276-933F-4C4F-9C63-08D208D9FFB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970B5A5-7353-46D9-85F1-8BF14D98947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D8342A2-763A-4B93-9F79-80E891DD84F3}"/>
              </a:ext>
            </a:extLst>
          </p:cNvPr>
          <p:cNvSpPr>
            <a:spLocks noGrp="1"/>
          </p:cNvSpPr>
          <p:nvPr>
            <p:ph type="sldNum" sz="quarter" idx="12"/>
          </p:nvPr>
        </p:nvSpPr>
        <p:spPr/>
        <p:txBody>
          <a:bodyPr/>
          <a:lstStyle>
            <a:lvl1pPr>
              <a:defRPr/>
            </a:lvl1pPr>
          </a:lstStyle>
          <a:p>
            <a:fld id="{D8119E7C-858D-4621-861A-1BF28C8CF282}" type="slidenum">
              <a:rPr lang="en-US" altLang="en-US"/>
              <a:pPr/>
              <a:t>‹#›</a:t>
            </a:fld>
            <a:endParaRPr lang="en-US" altLang="en-US"/>
          </a:p>
        </p:txBody>
      </p:sp>
    </p:spTree>
    <p:extLst>
      <p:ext uri="{BB962C8B-B14F-4D97-AF65-F5344CB8AC3E}">
        <p14:creationId xmlns:p14="http://schemas.microsoft.com/office/powerpoint/2010/main" val="407146044"/>
      </p:ext>
    </p:extLst>
  </p:cSld>
  <p:clrMapOvr>
    <a:masterClrMapping/>
  </p:clrMapOvr>
  <p:transition spd="slow">
    <p:zo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60A4-2549-4968-9319-2110F09F79C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8F6A6-A662-4E06-904F-1ABE43D9442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6983B-6766-4696-AD52-1E56AB4EA39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23869-6EAD-4E8F-B4A5-D441E4B0670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E1917-D968-4BD1-8689-D03717D17F0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F73750-BE71-4E22-ABD8-1F65D048213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FDA1A05-C759-45FB-84A2-4DC1A38BB97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578AFEB-B19B-4E43-819E-7A1F2874B156}"/>
              </a:ext>
            </a:extLst>
          </p:cNvPr>
          <p:cNvSpPr>
            <a:spLocks noGrp="1"/>
          </p:cNvSpPr>
          <p:nvPr>
            <p:ph type="sldNum" sz="quarter" idx="12"/>
          </p:nvPr>
        </p:nvSpPr>
        <p:spPr/>
        <p:txBody>
          <a:bodyPr/>
          <a:lstStyle>
            <a:lvl1pPr>
              <a:defRPr/>
            </a:lvl1pPr>
          </a:lstStyle>
          <a:p>
            <a:fld id="{CFFD0C77-AA94-4240-B226-D53BD532914B}" type="slidenum">
              <a:rPr lang="en-US" altLang="en-US"/>
              <a:pPr/>
              <a:t>‹#›</a:t>
            </a:fld>
            <a:endParaRPr lang="en-US" altLang="en-US"/>
          </a:p>
        </p:txBody>
      </p:sp>
    </p:spTree>
    <p:extLst>
      <p:ext uri="{BB962C8B-B14F-4D97-AF65-F5344CB8AC3E}">
        <p14:creationId xmlns:p14="http://schemas.microsoft.com/office/powerpoint/2010/main" val="1622831275"/>
      </p:ext>
    </p:extLst>
  </p:cSld>
  <p:clrMapOvr>
    <a:masterClrMapping/>
  </p:clrMapOvr>
  <p:transition spd="slow">
    <p:zo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C941-1976-4D3F-8832-3A89E76B5A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A2056D-F349-40EC-92C1-16B11FA85DD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890859D-CDD7-426E-94D1-09006A10D60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50EDA74-0755-4C92-BF43-0C37BCD05EBD}"/>
              </a:ext>
            </a:extLst>
          </p:cNvPr>
          <p:cNvSpPr>
            <a:spLocks noGrp="1"/>
          </p:cNvSpPr>
          <p:nvPr>
            <p:ph type="sldNum" sz="quarter" idx="12"/>
          </p:nvPr>
        </p:nvSpPr>
        <p:spPr/>
        <p:txBody>
          <a:bodyPr/>
          <a:lstStyle>
            <a:lvl1pPr>
              <a:defRPr/>
            </a:lvl1pPr>
          </a:lstStyle>
          <a:p>
            <a:fld id="{093403A8-F662-4FDC-BD3B-C84E84D7B489}" type="slidenum">
              <a:rPr lang="en-US" altLang="en-US"/>
              <a:pPr/>
              <a:t>‹#›</a:t>
            </a:fld>
            <a:endParaRPr lang="en-US" altLang="en-US"/>
          </a:p>
        </p:txBody>
      </p:sp>
    </p:spTree>
    <p:extLst>
      <p:ext uri="{BB962C8B-B14F-4D97-AF65-F5344CB8AC3E}">
        <p14:creationId xmlns:p14="http://schemas.microsoft.com/office/powerpoint/2010/main" val="2841636982"/>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6186500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2CA7-6ECF-4CDE-9CEA-2488D0935E6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2AD1D56-EF7E-4156-91D7-6096093B14C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016E337-57A9-4FBA-BC1A-4D2FAAE4EFA9}"/>
              </a:ext>
            </a:extLst>
          </p:cNvPr>
          <p:cNvSpPr>
            <a:spLocks noGrp="1"/>
          </p:cNvSpPr>
          <p:nvPr>
            <p:ph type="sldNum" sz="quarter" idx="12"/>
          </p:nvPr>
        </p:nvSpPr>
        <p:spPr/>
        <p:txBody>
          <a:bodyPr/>
          <a:lstStyle>
            <a:lvl1pPr>
              <a:defRPr/>
            </a:lvl1pPr>
          </a:lstStyle>
          <a:p>
            <a:fld id="{C432DFA7-96FE-430D-A1BE-4F9A1BA76EFE}" type="slidenum">
              <a:rPr lang="en-US" altLang="en-US"/>
              <a:pPr/>
              <a:t>‹#›</a:t>
            </a:fld>
            <a:endParaRPr lang="en-US" altLang="en-US"/>
          </a:p>
        </p:txBody>
      </p:sp>
    </p:spTree>
    <p:extLst>
      <p:ext uri="{BB962C8B-B14F-4D97-AF65-F5344CB8AC3E}">
        <p14:creationId xmlns:p14="http://schemas.microsoft.com/office/powerpoint/2010/main" val="3946994823"/>
      </p:ext>
    </p:extLst>
  </p:cSld>
  <p:clrMapOvr>
    <a:masterClrMapping/>
  </p:clrMapOvr>
  <p:transition spd="slow">
    <p:zo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1B09-8642-4A95-ABFA-EAAB18BDB77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C243A-9CDF-4DA3-B701-B42C5ED8B52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08A08-5DC8-40C4-9ABA-BC82608C9B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63C57-E1EA-4734-976D-129B8E7437C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7FC3384-2BB3-4D53-B71E-5E4B68E918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06C7F97-B5BA-41E4-BD6A-33B860959629}"/>
              </a:ext>
            </a:extLst>
          </p:cNvPr>
          <p:cNvSpPr>
            <a:spLocks noGrp="1"/>
          </p:cNvSpPr>
          <p:nvPr>
            <p:ph type="sldNum" sz="quarter" idx="12"/>
          </p:nvPr>
        </p:nvSpPr>
        <p:spPr/>
        <p:txBody>
          <a:bodyPr/>
          <a:lstStyle>
            <a:lvl1pPr>
              <a:defRPr/>
            </a:lvl1pPr>
          </a:lstStyle>
          <a:p>
            <a:fld id="{0A283F44-FE15-4431-83BF-64E6569D843A}" type="slidenum">
              <a:rPr lang="en-US" altLang="en-US"/>
              <a:pPr/>
              <a:t>‹#›</a:t>
            </a:fld>
            <a:endParaRPr lang="en-US" altLang="en-US"/>
          </a:p>
        </p:txBody>
      </p:sp>
    </p:spTree>
    <p:extLst>
      <p:ext uri="{BB962C8B-B14F-4D97-AF65-F5344CB8AC3E}">
        <p14:creationId xmlns:p14="http://schemas.microsoft.com/office/powerpoint/2010/main" val="4005030002"/>
      </p:ext>
    </p:extLst>
  </p:cSld>
  <p:clrMapOvr>
    <a:masterClrMapping/>
  </p:clrMapOvr>
  <p:transition spd="slow">
    <p:zo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CCCB-BDA7-4686-97F2-916E48CA20B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E7541C-342A-4968-9F08-EEC805D47A2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2685B3-80B1-42C1-9CD2-5D81D29AC0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D7874-4487-4048-86BA-D69A27D010A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DB0E18-D767-42BB-A786-B5269A42A03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B32247-8F7D-4E6B-B8CA-7E31CCCB2FA4}"/>
              </a:ext>
            </a:extLst>
          </p:cNvPr>
          <p:cNvSpPr>
            <a:spLocks noGrp="1"/>
          </p:cNvSpPr>
          <p:nvPr>
            <p:ph type="sldNum" sz="quarter" idx="12"/>
          </p:nvPr>
        </p:nvSpPr>
        <p:spPr/>
        <p:txBody>
          <a:bodyPr/>
          <a:lstStyle>
            <a:lvl1pPr>
              <a:defRPr/>
            </a:lvl1pPr>
          </a:lstStyle>
          <a:p>
            <a:fld id="{642CB8C0-90FE-4353-8E03-435A8306E7ED}" type="slidenum">
              <a:rPr lang="en-US" altLang="en-US"/>
              <a:pPr/>
              <a:t>‹#›</a:t>
            </a:fld>
            <a:endParaRPr lang="en-US" altLang="en-US"/>
          </a:p>
        </p:txBody>
      </p:sp>
    </p:spTree>
    <p:extLst>
      <p:ext uri="{BB962C8B-B14F-4D97-AF65-F5344CB8AC3E}">
        <p14:creationId xmlns:p14="http://schemas.microsoft.com/office/powerpoint/2010/main" val="4136951461"/>
      </p:ext>
    </p:extLst>
  </p:cSld>
  <p:clrMapOvr>
    <a:masterClrMapping/>
  </p:clrMapOvr>
  <p:transition spd="slow">
    <p:zoom/>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CB14-03A3-4EB7-8513-760784EEF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7D0AC-E291-46BA-ACF1-EF64C57DE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BA147-E476-4CD9-A9AF-998A16595A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052819-D973-4A7E-B127-F8E62974AF2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1A8677-1F6D-441A-9F91-EE7AAF7052F9}"/>
              </a:ext>
            </a:extLst>
          </p:cNvPr>
          <p:cNvSpPr>
            <a:spLocks noGrp="1"/>
          </p:cNvSpPr>
          <p:nvPr>
            <p:ph type="sldNum" sz="quarter" idx="12"/>
          </p:nvPr>
        </p:nvSpPr>
        <p:spPr/>
        <p:txBody>
          <a:bodyPr/>
          <a:lstStyle>
            <a:lvl1pPr>
              <a:defRPr/>
            </a:lvl1pPr>
          </a:lstStyle>
          <a:p>
            <a:fld id="{4FD0AD04-200D-4EDD-8269-C6616E8E27E6}" type="slidenum">
              <a:rPr lang="en-US" altLang="en-US"/>
              <a:pPr/>
              <a:t>‹#›</a:t>
            </a:fld>
            <a:endParaRPr lang="en-US" altLang="en-US"/>
          </a:p>
        </p:txBody>
      </p:sp>
    </p:spTree>
    <p:extLst>
      <p:ext uri="{BB962C8B-B14F-4D97-AF65-F5344CB8AC3E}">
        <p14:creationId xmlns:p14="http://schemas.microsoft.com/office/powerpoint/2010/main" val="1127784713"/>
      </p:ext>
    </p:extLst>
  </p:cSld>
  <p:clrMapOvr>
    <a:masterClrMapping/>
  </p:clrMapOvr>
  <p:transition spd="slow">
    <p:zoom/>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157CD-6DEF-4C4F-861A-70490672F527}"/>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42CFA8-8903-407B-890D-9ECDCD94497A}"/>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8CA24-997A-46A8-A00F-F6843E8F44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03A12D3-8243-4806-909E-A39D07C8DB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3D3C16-7F4A-4F4B-A410-2C176263BB42}"/>
              </a:ext>
            </a:extLst>
          </p:cNvPr>
          <p:cNvSpPr>
            <a:spLocks noGrp="1"/>
          </p:cNvSpPr>
          <p:nvPr>
            <p:ph type="sldNum" sz="quarter" idx="12"/>
          </p:nvPr>
        </p:nvSpPr>
        <p:spPr/>
        <p:txBody>
          <a:bodyPr/>
          <a:lstStyle>
            <a:lvl1pPr>
              <a:defRPr/>
            </a:lvl1pPr>
          </a:lstStyle>
          <a:p>
            <a:fld id="{1D82F385-5744-4CA0-B507-8D0595DFE2ED}" type="slidenum">
              <a:rPr lang="en-US" altLang="en-US"/>
              <a:pPr/>
              <a:t>‹#›</a:t>
            </a:fld>
            <a:endParaRPr lang="en-US" altLang="en-US"/>
          </a:p>
        </p:txBody>
      </p:sp>
    </p:spTree>
    <p:extLst>
      <p:ext uri="{BB962C8B-B14F-4D97-AF65-F5344CB8AC3E}">
        <p14:creationId xmlns:p14="http://schemas.microsoft.com/office/powerpoint/2010/main" val="2365388142"/>
      </p:ext>
    </p:extLst>
  </p:cSld>
  <p:clrMapOvr>
    <a:masterClrMapping/>
  </p:clrMapOvr>
  <p:transition spd="slow">
    <p:zoom/>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4C21176-F740-47C5-99AC-185A49887F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69EB6D-1CD4-4437-ACFB-E48A38B4EA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D155D9C-7D50-48CE-898C-C21AA294233E}"/>
              </a:ext>
            </a:extLst>
          </p:cNvPr>
          <p:cNvSpPr>
            <a:spLocks noGrp="1" noChangeArrowheads="1"/>
          </p:cNvSpPr>
          <p:nvPr>
            <p:ph type="sldNum" sz="quarter" idx="12"/>
          </p:nvPr>
        </p:nvSpPr>
        <p:spPr>
          <a:ln/>
        </p:spPr>
        <p:txBody>
          <a:bodyPr/>
          <a:lstStyle>
            <a:lvl1pPr>
              <a:defRPr/>
            </a:lvl1pPr>
          </a:lstStyle>
          <a:p>
            <a:fld id="{9D7CAFB6-0838-4AAB-82A9-6434999FC2E2}" type="slidenum">
              <a:rPr lang="en-US" altLang="en-US"/>
              <a:pPr/>
              <a:t>‹#›</a:t>
            </a:fld>
            <a:endParaRPr lang="en-US" altLang="en-US"/>
          </a:p>
        </p:txBody>
      </p:sp>
    </p:spTree>
    <p:extLst>
      <p:ext uri="{BB962C8B-B14F-4D97-AF65-F5344CB8AC3E}">
        <p14:creationId xmlns:p14="http://schemas.microsoft.com/office/powerpoint/2010/main" val="2482210394"/>
      </p:ext>
    </p:extLst>
  </p:cSld>
  <p:clrMapOvr>
    <a:masterClrMapping/>
  </p:clrMapOvr>
  <p:transition>
    <p:random/>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3588B43-935B-43E9-8222-1F67664ACD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19A6CF-CF25-4DE1-B4D0-2D0AE900B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92B2E82-D0F0-466C-BA0E-F9DC40199096}"/>
              </a:ext>
            </a:extLst>
          </p:cNvPr>
          <p:cNvSpPr>
            <a:spLocks noGrp="1" noChangeArrowheads="1"/>
          </p:cNvSpPr>
          <p:nvPr>
            <p:ph type="sldNum" sz="quarter" idx="12"/>
          </p:nvPr>
        </p:nvSpPr>
        <p:spPr>
          <a:ln/>
        </p:spPr>
        <p:txBody>
          <a:bodyPr/>
          <a:lstStyle>
            <a:lvl1pPr>
              <a:defRPr/>
            </a:lvl1pPr>
          </a:lstStyle>
          <a:p>
            <a:fld id="{EACE4989-3530-42B8-BA3A-5B1C98C54DB7}" type="slidenum">
              <a:rPr lang="en-US" altLang="en-US"/>
              <a:pPr/>
              <a:t>‹#›</a:t>
            </a:fld>
            <a:endParaRPr lang="en-US" altLang="en-US"/>
          </a:p>
        </p:txBody>
      </p:sp>
    </p:spTree>
    <p:extLst>
      <p:ext uri="{BB962C8B-B14F-4D97-AF65-F5344CB8AC3E}">
        <p14:creationId xmlns:p14="http://schemas.microsoft.com/office/powerpoint/2010/main" val="1918548233"/>
      </p:ext>
    </p:extLst>
  </p:cSld>
  <p:clrMapOvr>
    <a:masterClrMapping/>
  </p:clrMapOvr>
  <p:transition>
    <p:random/>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906FCE5-28C7-4D92-9B7F-4FDEA652D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FA0A11C-ACC4-43A8-A86C-077898F976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97B5D5B-C9F0-4CF5-B192-DD1D09355FA4}"/>
              </a:ext>
            </a:extLst>
          </p:cNvPr>
          <p:cNvSpPr>
            <a:spLocks noGrp="1" noChangeArrowheads="1"/>
          </p:cNvSpPr>
          <p:nvPr>
            <p:ph type="sldNum" sz="quarter" idx="12"/>
          </p:nvPr>
        </p:nvSpPr>
        <p:spPr>
          <a:ln/>
        </p:spPr>
        <p:txBody>
          <a:bodyPr/>
          <a:lstStyle>
            <a:lvl1pPr>
              <a:defRPr/>
            </a:lvl1pPr>
          </a:lstStyle>
          <a:p>
            <a:fld id="{B9FD891F-D5E9-4985-AA9F-2788A8F982C6}" type="slidenum">
              <a:rPr lang="en-US" altLang="en-US"/>
              <a:pPr/>
              <a:t>‹#›</a:t>
            </a:fld>
            <a:endParaRPr lang="en-US" altLang="en-US"/>
          </a:p>
        </p:txBody>
      </p:sp>
    </p:spTree>
    <p:extLst>
      <p:ext uri="{BB962C8B-B14F-4D97-AF65-F5344CB8AC3E}">
        <p14:creationId xmlns:p14="http://schemas.microsoft.com/office/powerpoint/2010/main" val="1859749936"/>
      </p:ext>
    </p:extLst>
  </p:cSld>
  <p:clrMapOvr>
    <a:masterClrMapping/>
  </p:clrMapOvr>
  <p:transition>
    <p:random/>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DABBC86-CD33-495D-AB94-84EBEAA4B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1A129-2D93-4613-82E8-1CFBD2EC83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DD14418-8E5D-4F93-B925-B12B76C4CEFF}"/>
              </a:ext>
            </a:extLst>
          </p:cNvPr>
          <p:cNvSpPr>
            <a:spLocks noGrp="1" noChangeArrowheads="1"/>
          </p:cNvSpPr>
          <p:nvPr>
            <p:ph type="sldNum" sz="quarter" idx="12"/>
          </p:nvPr>
        </p:nvSpPr>
        <p:spPr>
          <a:ln/>
        </p:spPr>
        <p:txBody>
          <a:bodyPr/>
          <a:lstStyle>
            <a:lvl1pPr>
              <a:defRPr/>
            </a:lvl1pPr>
          </a:lstStyle>
          <a:p>
            <a:fld id="{188D438E-62AC-46D4-BBC3-CB6C85617EBD}" type="slidenum">
              <a:rPr lang="en-US" altLang="en-US"/>
              <a:pPr/>
              <a:t>‹#›</a:t>
            </a:fld>
            <a:endParaRPr lang="en-US" altLang="en-US"/>
          </a:p>
        </p:txBody>
      </p:sp>
    </p:spTree>
    <p:extLst>
      <p:ext uri="{BB962C8B-B14F-4D97-AF65-F5344CB8AC3E}">
        <p14:creationId xmlns:p14="http://schemas.microsoft.com/office/powerpoint/2010/main" val="1039611223"/>
      </p:ext>
    </p:extLst>
  </p:cSld>
  <p:clrMapOvr>
    <a:masterClrMapping/>
  </p:clrMapOvr>
  <p:transition>
    <p:rand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5EA679D-E92E-48C1-B099-36748ECDFE6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D966B49-C7C2-4951-8CA4-F894C64C8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9FD2BA3-361D-4510-817B-F60567B8C6BD}"/>
              </a:ext>
            </a:extLst>
          </p:cNvPr>
          <p:cNvSpPr>
            <a:spLocks noGrp="1" noChangeArrowheads="1"/>
          </p:cNvSpPr>
          <p:nvPr>
            <p:ph type="sldNum" sz="quarter" idx="12"/>
          </p:nvPr>
        </p:nvSpPr>
        <p:spPr>
          <a:ln/>
        </p:spPr>
        <p:txBody>
          <a:bodyPr/>
          <a:lstStyle>
            <a:lvl1pPr>
              <a:defRPr/>
            </a:lvl1pPr>
          </a:lstStyle>
          <a:p>
            <a:fld id="{783373AF-5823-47F8-9271-AE4976EDF842}" type="slidenum">
              <a:rPr lang="en-US" altLang="en-US"/>
              <a:pPr/>
              <a:t>‹#›</a:t>
            </a:fld>
            <a:endParaRPr lang="en-US" altLang="en-US"/>
          </a:p>
        </p:txBody>
      </p:sp>
    </p:spTree>
    <p:extLst>
      <p:ext uri="{BB962C8B-B14F-4D97-AF65-F5344CB8AC3E}">
        <p14:creationId xmlns:p14="http://schemas.microsoft.com/office/powerpoint/2010/main" val="2671494876"/>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80430427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60A57C4-D2BE-4F54-B2B8-E4DE5F0CA71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50AA80-46DC-48EB-A560-BEBD03351B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013315F-B456-41CA-8C6F-081AE66FE32D}"/>
              </a:ext>
            </a:extLst>
          </p:cNvPr>
          <p:cNvSpPr>
            <a:spLocks noGrp="1" noChangeArrowheads="1"/>
          </p:cNvSpPr>
          <p:nvPr>
            <p:ph type="sldNum" sz="quarter" idx="12"/>
          </p:nvPr>
        </p:nvSpPr>
        <p:spPr>
          <a:ln/>
        </p:spPr>
        <p:txBody>
          <a:bodyPr/>
          <a:lstStyle>
            <a:lvl1pPr>
              <a:defRPr/>
            </a:lvl1pPr>
          </a:lstStyle>
          <a:p>
            <a:fld id="{85957561-3215-4A62-868C-12D75613560D}" type="slidenum">
              <a:rPr lang="en-US" altLang="en-US"/>
              <a:pPr/>
              <a:t>‹#›</a:t>
            </a:fld>
            <a:endParaRPr lang="en-US" altLang="en-US"/>
          </a:p>
        </p:txBody>
      </p:sp>
    </p:spTree>
    <p:extLst>
      <p:ext uri="{BB962C8B-B14F-4D97-AF65-F5344CB8AC3E}">
        <p14:creationId xmlns:p14="http://schemas.microsoft.com/office/powerpoint/2010/main" val="226525241"/>
      </p:ext>
    </p:extLst>
  </p:cSld>
  <p:clrMapOvr>
    <a:masterClrMapping/>
  </p:clrMapOvr>
  <p:transition>
    <p:random/>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149F3B0-1897-4214-9947-D6A2C06408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41E3B180-3903-454E-8793-4BFC423782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9A6EB4B-8306-46AD-BBB5-A207998BE399}"/>
              </a:ext>
            </a:extLst>
          </p:cNvPr>
          <p:cNvSpPr>
            <a:spLocks noGrp="1" noChangeArrowheads="1"/>
          </p:cNvSpPr>
          <p:nvPr>
            <p:ph type="sldNum" sz="quarter" idx="12"/>
          </p:nvPr>
        </p:nvSpPr>
        <p:spPr>
          <a:ln/>
        </p:spPr>
        <p:txBody>
          <a:bodyPr/>
          <a:lstStyle>
            <a:lvl1pPr>
              <a:defRPr/>
            </a:lvl1pPr>
          </a:lstStyle>
          <a:p>
            <a:fld id="{21865046-F3B9-48FF-AEBB-5E2ABF639713}" type="slidenum">
              <a:rPr lang="en-US" altLang="en-US"/>
              <a:pPr/>
              <a:t>‹#›</a:t>
            </a:fld>
            <a:endParaRPr lang="en-US" altLang="en-US"/>
          </a:p>
        </p:txBody>
      </p:sp>
    </p:spTree>
    <p:extLst>
      <p:ext uri="{BB962C8B-B14F-4D97-AF65-F5344CB8AC3E}">
        <p14:creationId xmlns:p14="http://schemas.microsoft.com/office/powerpoint/2010/main" val="3370105933"/>
      </p:ext>
    </p:extLst>
  </p:cSld>
  <p:clrMapOvr>
    <a:masterClrMapping/>
  </p:clrMapOvr>
  <p:transition>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FBF5619-11E6-4297-B7AA-BD7E24D720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F792CE-0DEB-43F7-AC35-5BE465790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B1E4ACD-29A0-4A21-AF09-16B07F894C36}"/>
              </a:ext>
            </a:extLst>
          </p:cNvPr>
          <p:cNvSpPr>
            <a:spLocks noGrp="1" noChangeArrowheads="1"/>
          </p:cNvSpPr>
          <p:nvPr>
            <p:ph type="sldNum" sz="quarter" idx="12"/>
          </p:nvPr>
        </p:nvSpPr>
        <p:spPr>
          <a:ln/>
        </p:spPr>
        <p:txBody>
          <a:bodyPr/>
          <a:lstStyle>
            <a:lvl1pPr>
              <a:defRPr/>
            </a:lvl1pPr>
          </a:lstStyle>
          <a:p>
            <a:fld id="{DC4EFBF5-D6B2-488C-8FF0-C2AA71C230D1}" type="slidenum">
              <a:rPr lang="en-US" altLang="en-US"/>
              <a:pPr/>
              <a:t>‹#›</a:t>
            </a:fld>
            <a:endParaRPr lang="en-US" altLang="en-US"/>
          </a:p>
        </p:txBody>
      </p:sp>
    </p:spTree>
    <p:extLst>
      <p:ext uri="{BB962C8B-B14F-4D97-AF65-F5344CB8AC3E}">
        <p14:creationId xmlns:p14="http://schemas.microsoft.com/office/powerpoint/2010/main" val="1800359102"/>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65FD8B6-DFFF-4D49-9EA4-AADABB3FF6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3884B0-C9BE-43FC-899A-3CA06BD9B1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794A254-329B-4528-90F5-319EDF1959DE}"/>
              </a:ext>
            </a:extLst>
          </p:cNvPr>
          <p:cNvSpPr>
            <a:spLocks noGrp="1" noChangeArrowheads="1"/>
          </p:cNvSpPr>
          <p:nvPr>
            <p:ph type="sldNum" sz="quarter" idx="12"/>
          </p:nvPr>
        </p:nvSpPr>
        <p:spPr>
          <a:ln/>
        </p:spPr>
        <p:txBody>
          <a:bodyPr/>
          <a:lstStyle>
            <a:lvl1pPr>
              <a:defRPr/>
            </a:lvl1pPr>
          </a:lstStyle>
          <a:p>
            <a:fld id="{67119091-1EF5-410F-8559-268BD252D839}" type="slidenum">
              <a:rPr lang="en-US" altLang="en-US"/>
              <a:pPr/>
              <a:t>‹#›</a:t>
            </a:fld>
            <a:endParaRPr lang="en-US" altLang="en-US"/>
          </a:p>
        </p:txBody>
      </p:sp>
    </p:spTree>
    <p:extLst>
      <p:ext uri="{BB962C8B-B14F-4D97-AF65-F5344CB8AC3E}">
        <p14:creationId xmlns:p14="http://schemas.microsoft.com/office/powerpoint/2010/main" val="188930882"/>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78CE3F1-8F82-49A9-AC5B-64B7D7575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23760A-1234-420E-AE91-619F504BF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A5A15DE-CFFF-4094-8089-6CFB51CF6173}"/>
              </a:ext>
            </a:extLst>
          </p:cNvPr>
          <p:cNvSpPr>
            <a:spLocks noGrp="1" noChangeArrowheads="1"/>
          </p:cNvSpPr>
          <p:nvPr>
            <p:ph type="sldNum" sz="quarter" idx="12"/>
          </p:nvPr>
        </p:nvSpPr>
        <p:spPr>
          <a:ln/>
        </p:spPr>
        <p:txBody>
          <a:bodyPr/>
          <a:lstStyle>
            <a:lvl1pPr>
              <a:defRPr/>
            </a:lvl1pPr>
          </a:lstStyle>
          <a:p>
            <a:fld id="{C46EEEFD-63C1-4ACA-85C2-D842B573DD48}" type="slidenum">
              <a:rPr lang="en-US" altLang="en-US"/>
              <a:pPr/>
              <a:t>‹#›</a:t>
            </a:fld>
            <a:endParaRPr lang="en-US" altLang="en-US"/>
          </a:p>
        </p:txBody>
      </p:sp>
    </p:spTree>
    <p:extLst>
      <p:ext uri="{BB962C8B-B14F-4D97-AF65-F5344CB8AC3E}">
        <p14:creationId xmlns:p14="http://schemas.microsoft.com/office/powerpoint/2010/main" val="3106541966"/>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B060D53-CC6F-45AC-98D8-EF0FF736D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CDC22-10E1-452C-A20B-3A7F520F9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492A0F3-579E-4F3D-8444-46E3E994D183}"/>
              </a:ext>
            </a:extLst>
          </p:cNvPr>
          <p:cNvSpPr>
            <a:spLocks noGrp="1" noChangeArrowheads="1"/>
          </p:cNvSpPr>
          <p:nvPr>
            <p:ph type="sldNum" sz="quarter" idx="12"/>
          </p:nvPr>
        </p:nvSpPr>
        <p:spPr>
          <a:ln/>
        </p:spPr>
        <p:txBody>
          <a:bodyPr/>
          <a:lstStyle>
            <a:lvl1pPr>
              <a:defRPr/>
            </a:lvl1pPr>
          </a:lstStyle>
          <a:p>
            <a:fld id="{FFBF8FB3-DB7B-496A-8C32-C8382195EE65}" type="slidenum">
              <a:rPr lang="en-US" altLang="en-US"/>
              <a:pPr/>
              <a:t>‹#›</a:t>
            </a:fld>
            <a:endParaRPr lang="en-US" altLang="en-US"/>
          </a:p>
        </p:txBody>
      </p:sp>
    </p:spTree>
    <p:extLst>
      <p:ext uri="{BB962C8B-B14F-4D97-AF65-F5344CB8AC3E}">
        <p14:creationId xmlns:p14="http://schemas.microsoft.com/office/powerpoint/2010/main" val="1129562166"/>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E5DF3EB-58DF-4322-A523-C9E8F1B5B53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8CEBB8-9FD9-4A28-82B5-F77B9BFD55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0D610FB0-ACD3-421C-B172-5938574A96AB}"/>
              </a:ext>
            </a:extLst>
          </p:cNvPr>
          <p:cNvSpPr>
            <a:spLocks noGrp="1" noChangeArrowheads="1"/>
          </p:cNvSpPr>
          <p:nvPr>
            <p:ph type="sldNum" sz="quarter" idx="12"/>
          </p:nvPr>
        </p:nvSpPr>
        <p:spPr>
          <a:ln/>
        </p:spPr>
        <p:txBody>
          <a:bodyPr/>
          <a:lstStyle>
            <a:lvl1pPr>
              <a:defRPr/>
            </a:lvl1pPr>
          </a:lstStyle>
          <a:p>
            <a:fld id="{03018056-2A31-4A36-AC61-47BC0830FB7C}" type="slidenum">
              <a:rPr lang="en-US" altLang="en-US"/>
              <a:pPr/>
              <a:t>‹#›</a:t>
            </a:fld>
            <a:endParaRPr lang="en-US" altLang="en-US"/>
          </a:p>
        </p:txBody>
      </p:sp>
    </p:spTree>
    <p:extLst>
      <p:ext uri="{BB962C8B-B14F-4D97-AF65-F5344CB8AC3E}">
        <p14:creationId xmlns:p14="http://schemas.microsoft.com/office/powerpoint/2010/main" val="2849625177"/>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75D0ACDE-12C5-47A8-8D73-2F01A66082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D3BA9F-DCA4-401C-8760-33120A4D15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99E3BF-2405-45F1-B244-61E909C3CC15}"/>
              </a:ext>
            </a:extLst>
          </p:cNvPr>
          <p:cNvSpPr>
            <a:spLocks noGrp="1" noChangeArrowheads="1"/>
          </p:cNvSpPr>
          <p:nvPr>
            <p:ph type="sldNum" sz="quarter" idx="12"/>
          </p:nvPr>
        </p:nvSpPr>
        <p:spPr>
          <a:ln/>
        </p:spPr>
        <p:txBody>
          <a:bodyPr/>
          <a:lstStyle>
            <a:lvl1pPr>
              <a:defRPr/>
            </a:lvl1pPr>
          </a:lstStyle>
          <a:p>
            <a:fld id="{31CC564D-BE50-480B-8FAA-43A695049CFC}" type="slidenum">
              <a:rPr lang="en-US" altLang="en-US"/>
              <a:pPr/>
              <a:t>‹#›</a:t>
            </a:fld>
            <a:endParaRPr lang="en-US" altLang="en-US"/>
          </a:p>
        </p:txBody>
      </p:sp>
    </p:spTree>
    <p:extLst>
      <p:ext uri="{BB962C8B-B14F-4D97-AF65-F5344CB8AC3E}">
        <p14:creationId xmlns:p14="http://schemas.microsoft.com/office/powerpoint/2010/main" val="546252437"/>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D86C0A9-1276-4070-AAFD-B8915F534A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D9B90-9280-4A0C-91ED-E1780E0F5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2A47505-DE6D-46E3-BAB5-4707EB5B5D25}"/>
              </a:ext>
            </a:extLst>
          </p:cNvPr>
          <p:cNvSpPr>
            <a:spLocks noGrp="1" noChangeArrowheads="1"/>
          </p:cNvSpPr>
          <p:nvPr>
            <p:ph type="sldNum" sz="quarter" idx="12"/>
          </p:nvPr>
        </p:nvSpPr>
        <p:spPr>
          <a:ln/>
        </p:spPr>
        <p:txBody>
          <a:bodyPr/>
          <a:lstStyle>
            <a:lvl1pPr>
              <a:defRPr/>
            </a:lvl1pPr>
          </a:lstStyle>
          <a:p>
            <a:fld id="{E0284F91-3A04-4CD8-A711-FB7860C03CCB}" type="slidenum">
              <a:rPr lang="en-US" altLang="en-US"/>
              <a:pPr/>
              <a:t>‹#›</a:t>
            </a:fld>
            <a:endParaRPr lang="en-US" altLang="en-US"/>
          </a:p>
        </p:txBody>
      </p:sp>
    </p:spTree>
    <p:extLst>
      <p:ext uri="{BB962C8B-B14F-4D97-AF65-F5344CB8AC3E}">
        <p14:creationId xmlns:p14="http://schemas.microsoft.com/office/powerpoint/2010/main" val="2303896775"/>
      </p:ext>
    </p:extLst>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A92DD6C-9F26-47BC-A2F8-08177B39F2D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EB5352F-95AF-4DC3-B60E-C0A0723F3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441F160-C54B-409F-9A73-891C72F31180}"/>
              </a:ext>
            </a:extLst>
          </p:cNvPr>
          <p:cNvSpPr>
            <a:spLocks noGrp="1" noChangeArrowheads="1"/>
          </p:cNvSpPr>
          <p:nvPr>
            <p:ph type="sldNum" sz="quarter" idx="12"/>
          </p:nvPr>
        </p:nvSpPr>
        <p:spPr>
          <a:ln/>
        </p:spPr>
        <p:txBody>
          <a:bodyPr/>
          <a:lstStyle>
            <a:lvl1pPr>
              <a:defRPr/>
            </a:lvl1pPr>
          </a:lstStyle>
          <a:p>
            <a:fld id="{A73D55A5-4EDA-4A30-BD8D-DF320F6108A2}" type="slidenum">
              <a:rPr lang="en-US" altLang="en-US"/>
              <a:pPr/>
              <a:t>‹#›</a:t>
            </a:fld>
            <a:endParaRPr lang="en-US" altLang="en-US"/>
          </a:p>
        </p:txBody>
      </p:sp>
    </p:spTree>
    <p:extLst>
      <p:ext uri="{BB962C8B-B14F-4D97-AF65-F5344CB8AC3E}">
        <p14:creationId xmlns:p14="http://schemas.microsoft.com/office/powerpoint/2010/main" val="169472728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2830837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9B646CA-B382-452B-919B-6654831E45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CE68CA-7773-443C-8848-FB26DF3BD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8EC8DCC-3A12-4B95-8EED-AE1C73870CB4}"/>
              </a:ext>
            </a:extLst>
          </p:cNvPr>
          <p:cNvSpPr>
            <a:spLocks noGrp="1" noChangeArrowheads="1"/>
          </p:cNvSpPr>
          <p:nvPr>
            <p:ph type="sldNum" sz="quarter" idx="12"/>
          </p:nvPr>
        </p:nvSpPr>
        <p:spPr>
          <a:ln/>
        </p:spPr>
        <p:txBody>
          <a:bodyPr/>
          <a:lstStyle>
            <a:lvl1pPr>
              <a:defRPr/>
            </a:lvl1pPr>
          </a:lstStyle>
          <a:p>
            <a:fld id="{69DCB721-3578-436A-AD9D-D8C83FE5F533}" type="slidenum">
              <a:rPr lang="en-US" altLang="en-US"/>
              <a:pPr/>
              <a:t>‹#›</a:t>
            </a:fld>
            <a:endParaRPr lang="en-US" altLang="en-US"/>
          </a:p>
        </p:txBody>
      </p:sp>
    </p:spTree>
    <p:extLst>
      <p:ext uri="{BB962C8B-B14F-4D97-AF65-F5344CB8AC3E}">
        <p14:creationId xmlns:p14="http://schemas.microsoft.com/office/powerpoint/2010/main" val="3985517347"/>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A340A805-EEA2-454A-8DC7-D09F328F91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19BE31-D313-467D-8BE7-F0F38CAC7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6B3A237-9033-471E-B2A6-F6A7FD079B9D}"/>
              </a:ext>
            </a:extLst>
          </p:cNvPr>
          <p:cNvSpPr>
            <a:spLocks noGrp="1" noChangeArrowheads="1"/>
          </p:cNvSpPr>
          <p:nvPr>
            <p:ph type="sldNum" sz="quarter" idx="12"/>
          </p:nvPr>
        </p:nvSpPr>
        <p:spPr>
          <a:ln/>
        </p:spPr>
        <p:txBody>
          <a:bodyPr/>
          <a:lstStyle>
            <a:lvl1pPr>
              <a:defRPr/>
            </a:lvl1pPr>
          </a:lstStyle>
          <a:p>
            <a:fld id="{FA82EEEC-BDBA-43FD-99E7-40445852A5DB}" type="slidenum">
              <a:rPr lang="en-US" altLang="en-US"/>
              <a:pPr/>
              <a:t>‹#›</a:t>
            </a:fld>
            <a:endParaRPr lang="en-US" altLang="en-US"/>
          </a:p>
        </p:txBody>
      </p:sp>
    </p:spTree>
    <p:extLst>
      <p:ext uri="{BB962C8B-B14F-4D97-AF65-F5344CB8AC3E}">
        <p14:creationId xmlns:p14="http://schemas.microsoft.com/office/powerpoint/2010/main" val="759488078"/>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4167029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3668671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570205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287865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47418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462882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6/26/2020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505291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6/26/2020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78845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6/26/2020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00702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77134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6/26/2020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335811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71680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759418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52054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213642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914641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748204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187287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30457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7346435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925528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246407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683272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735451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530390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802216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679133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709486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77357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266917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224921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529964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75184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474935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420931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755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747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922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790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6/26/2020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6302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549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49987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217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713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122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419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17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0056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40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6/26/2020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44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474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51371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5000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666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205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166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3877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010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59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theme" Target="../theme/theme10.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21" Type="http://schemas.openxmlformats.org/officeDocument/2006/relationships/theme" Target="../theme/theme11.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theme" Target="../theme/theme15.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theme" Target="../theme/theme16.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1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18.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19.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theme" Target="../theme/theme20.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2.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21" Type="http://schemas.openxmlformats.org/officeDocument/2006/relationships/theme" Target="../theme/theme23.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jpe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2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3.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2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theme" Target="../theme/theme26.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10" Type="http://schemas.openxmlformats.org/officeDocument/2006/relationships/slideLayout" Target="../slideLayouts/slideLayout394.xml"/><Relationship Id="rId19" Type="http://schemas.openxmlformats.org/officeDocument/2006/relationships/image" Target="../media/image4.jpeg"/><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7.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heme" Target="../theme/theme8.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theme" Target="../theme/theme9.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6/26/2020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677426"/>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70268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11172476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72097053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34156709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4442342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6" r:id="rId19"/>
    <p:sldLayoutId id="2147484187" r:id="rId20"/>
    <p:sldLayoutId id="2147484188" r:id="rId21"/>
    <p:sldLayoutId id="2147484189"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267956"/>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E2DBE1A1-112C-4B97-8CD2-E7FC9C525592}"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43485808"/>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37C0116-9664-4B50-AF47-4A65C68E33A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D9E98D7A-EC78-42A7-A43D-66DC40C6B34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0D7B745-E77A-4E2E-A35C-2F9F7706E15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ffectLst>
                  <a:outerShdw blurRad="38100" dist="38100" dir="2700000" algn="tl">
                    <a:srgbClr val="000000">
                      <a:alpha val="43137"/>
                    </a:srgbClr>
                  </a:outerShdw>
                </a:effectLst>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F51B2AE0-4D18-47E4-9662-5D99C7C4DC2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outerShdw blurRad="38100" dist="38100" dir="2700000" algn="tl">
                    <a:srgbClr val="000000">
                      <a:alpha val="43137"/>
                    </a:srgbClr>
                  </a:outerShdw>
                </a:effectLst>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DD549888-F2EB-43A2-A77E-51696BE88AD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outerShdw blurRad="38100" dist="38100" dir="2700000" algn="tl">
                    <a:srgbClr val="C0C0C0"/>
                  </a:outerShdw>
                </a:effectLst>
                <a:latin typeface="Arial" panose="020B0604020202020204" pitchFamily="34" charset="0"/>
              </a:defRPr>
            </a:lvl1pPr>
          </a:lstStyle>
          <a:p>
            <a:fld id="{1D375BD9-1183-445F-B1A2-C42D287A69F5}" type="slidenum">
              <a:rPr lang="en-US" altLang="en-US"/>
              <a:pPr/>
              <a:t>‹#›</a:t>
            </a:fld>
            <a:endParaRPr lang="en-US" altLang="en-US"/>
          </a:p>
        </p:txBody>
      </p:sp>
    </p:spTree>
    <p:extLst>
      <p:ext uri="{BB962C8B-B14F-4D97-AF65-F5344CB8AC3E}">
        <p14:creationId xmlns:p14="http://schemas.microsoft.com/office/powerpoint/2010/main" val="238740072"/>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2pPr>
      <a:lvl3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3pPr>
      <a:lvl4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4pPr>
      <a:lvl5pPr algn="ctr" rtl="0" eaLnBrk="0" fontAlgn="base" hangingPunct="0">
        <a:spcBef>
          <a:spcPct val="0"/>
        </a:spcBef>
        <a:spcAft>
          <a:spcPct val="0"/>
        </a:spcAft>
        <a:defRPr sz="4400">
          <a:solidFill>
            <a:schemeClr val="tx2"/>
          </a:solidFill>
          <a:latin typeface="Arial" charset="0"/>
          <a:ea typeface="ヒラギノ角ゴ Pro W3" pitchFamily="116"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pitchFamily="116" charset="-128"/>
        </a:defRPr>
      </a:lvl6pPr>
      <a:lvl7pPr marL="914400" algn="ctr" rtl="0" fontAlgn="base">
        <a:spcBef>
          <a:spcPct val="0"/>
        </a:spcBef>
        <a:spcAft>
          <a:spcPct val="0"/>
        </a:spcAft>
        <a:defRPr sz="4400">
          <a:solidFill>
            <a:schemeClr val="tx2"/>
          </a:solidFill>
          <a:latin typeface="Arial" charset="0"/>
          <a:ea typeface="ヒラギノ角ゴ Pro W3" pitchFamily="116" charset="-128"/>
        </a:defRPr>
      </a:lvl7pPr>
      <a:lvl8pPr marL="1371600" algn="ctr" rtl="0" fontAlgn="base">
        <a:spcBef>
          <a:spcPct val="0"/>
        </a:spcBef>
        <a:spcAft>
          <a:spcPct val="0"/>
        </a:spcAft>
        <a:defRPr sz="4400">
          <a:solidFill>
            <a:schemeClr val="tx2"/>
          </a:solidFill>
          <a:latin typeface="Arial" charset="0"/>
          <a:ea typeface="ヒラギノ角ゴ Pro W3" pitchFamily="116" charset="-128"/>
        </a:defRPr>
      </a:lvl8pPr>
      <a:lvl9pPr marL="1828800" algn="ctr" rtl="0" fontAlgn="base">
        <a:spcBef>
          <a:spcPct val="0"/>
        </a:spcBef>
        <a:spcAft>
          <a:spcPct val="0"/>
        </a:spcAft>
        <a:defRPr sz="4400">
          <a:solidFill>
            <a:schemeClr val="tx2"/>
          </a:solidFill>
          <a:latin typeface="Arial" charset="0"/>
          <a:ea typeface="ヒラギノ角ゴ Pro W3" pitchFamily="1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4150346-2264-4F2A-8B59-900D1271FA6B}"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2817109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6/26/2020</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41823357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683020628"/>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 id="2147484402" r:id="rId15"/>
    <p:sldLayoutId id="2147484403" r:id="rId16"/>
    <p:sldLayoutId id="2147484404" r:id="rId17"/>
    <p:sldLayoutId id="2147484405" r:id="rId18"/>
    <p:sldLayoutId id="2147484406" r:id="rId19"/>
    <p:sldLayoutId id="214748440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6/26/2020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98192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6/26/2020</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67967678"/>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487178403"/>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D7679B-4676-4A38-BCB1-7B05BAE426B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6332E6-7D96-409D-9134-47CC970B29F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78A6BD-784C-4AFC-8E41-3BC4E12921D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11741B8E-47C9-451D-AC0B-DC814C0E8F5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3DEDAD5-E8B2-4809-A64E-7722C620BC1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BB6E792-D5B0-4996-BB93-A857BB9B6EA2}" type="slidenum">
              <a:rPr lang="en-US" altLang="en-US"/>
              <a:pPr/>
              <a:t>‹#›</a:t>
            </a:fld>
            <a:endParaRPr lang="en-US" altLang="en-US"/>
          </a:p>
        </p:txBody>
      </p:sp>
    </p:spTree>
    <p:extLst>
      <p:ext uri="{BB962C8B-B14F-4D97-AF65-F5344CB8AC3E}">
        <p14:creationId xmlns:p14="http://schemas.microsoft.com/office/powerpoint/2010/main" val="3376979428"/>
      </p:ext>
    </p:extLst>
  </p:cSld>
  <p:clrMap bg1="dk2" tx1="lt1" bg2="dk1"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hf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panose="02020603050405020304" pitchFamily="18" charset="0"/>
        </a:defRPr>
      </a:lvl2pPr>
      <a:lvl3pPr algn="ctr" rtl="0" eaLnBrk="0" fontAlgn="base" hangingPunct="0">
        <a:spcBef>
          <a:spcPct val="0"/>
        </a:spcBef>
        <a:spcAft>
          <a:spcPct val="0"/>
        </a:spcAft>
        <a:defRPr sz="4400" b="1">
          <a:solidFill>
            <a:schemeClr val="tx2"/>
          </a:solidFill>
          <a:latin typeface="Times" panose="02020603050405020304" pitchFamily="18" charset="0"/>
        </a:defRPr>
      </a:lvl3pPr>
      <a:lvl4pPr algn="ctr" rtl="0" eaLnBrk="0" fontAlgn="base" hangingPunct="0">
        <a:spcBef>
          <a:spcPct val="0"/>
        </a:spcBef>
        <a:spcAft>
          <a:spcPct val="0"/>
        </a:spcAft>
        <a:defRPr sz="4400" b="1">
          <a:solidFill>
            <a:schemeClr val="tx2"/>
          </a:solidFill>
          <a:latin typeface="Times" panose="02020603050405020304" pitchFamily="18" charset="0"/>
        </a:defRPr>
      </a:lvl4pPr>
      <a:lvl5pPr algn="ctr" rtl="0" eaLnBrk="0" fontAlgn="base" hangingPunct="0">
        <a:spcBef>
          <a:spcPct val="0"/>
        </a:spcBef>
        <a:spcAft>
          <a:spcPct val="0"/>
        </a:spcAft>
        <a:defRPr sz="4400" b="1">
          <a:solidFill>
            <a:schemeClr val="tx2"/>
          </a:solidFill>
          <a:latin typeface="Times" panose="02020603050405020304" pitchFamily="18" charset="0"/>
        </a:defRPr>
      </a:lvl5pPr>
      <a:lvl6pPr marL="457200" algn="ctr" rtl="0" eaLnBrk="0" fontAlgn="base" hangingPunct="0">
        <a:spcBef>
          <a:spcPct val="0"/>
        </a:spcBef>
        <a:spcAft>
          <a:spcPct val="0"/>
        </a:spcAft>
        <a:defRPr sz="4400" b="1">
          <a:solidFill>
            <a:schemeClr val="tx2"/>
          </a:solidFill>
          <a:latin typeface="Times" panose="02020603050405020304" pitchFamily="18" charset="0"/>
        </a:defRPr>
      </a:lvl6pPr>
      <a:lvl7pPr marL="914400" algn="ctr" rtl="0" eaLnBrk="0" fontAlgn="base" hangingPunct="0">
        <a:spcBef>
          <a:spcPct val="0"/>
        </a:spcBef>
        <a:spcAft>
          <a:spcPct val="0"/>
        </a:spcAft>
        <a:defRPr sz="4400" b="1">
          <a:solidFill>
            <a:schemeClr val="tx2"/>
          </a:solidFill>
          <a:latin typeface="Times" panose="02020603050405020304" pitchFamily="18" charset="0"/>
        </a:defRPr>
      </a:lvl7pPr>
      <a:lvl8pPr marL="1371600" algn="ctr" rtl="0" eaLnBrk="0" fontAlgn="base" hangingPunct="0">
        <a:spcBef>
          <a:spcPct val="0"/>
        </a:spcBef>
        <a:spcAft>
          <a:spcPct val="0"/>
        </a:spcAft>
        <a:defRPr sz="4400" b="1">
          <a:solidFill>
            <a:schemeClr val="tx2"/>
          </a:solidFill>
          <a:latin typeface="Times" panose="02020603050405020304" pitchFamily="18" charset="0"/>
        </a:defRPr>
      </a:lvl8pPr>
      <a:lvl9pPr marL="1828800" algn="ctr" rtl="0" eaLnBrk="0" fontAlgn="base" hangingPunct="0">
        <a:spcBef>
          <a:spcPct val="0"/>
        </a:spcBef>
        <a:spcAft>
          <a:spcPct val="0"/>
        </a:spcAft>
        <a:defRPr sz="4400" b="1">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2E9455-C94A-4386-8421-1605C5F7839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42C413-3B56-42C5-BF04-155129D2E59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40322D-ED86-497E-887E-124DABFDB7A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81953A07-5442-4E10-8BD2-2036D8950C9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06C30F9-E920-4F24-90A1-19DB660412E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BFCCC4F-62C5-4E52-9637-5A5EE92BB7A7}" type="slidenum">
              <a:rPr lang="en-US" altLang="en-US"/>
              <a:pPr/>
              <a:t>‹#›</a:t>
            </a:fld>
            <a:endParaRPr lang="en-US" altLang="en-US"/>
          </a:p>
        </p:txBody>
      </p:sp>
    </p:spTree>
    <p:extLst>
      <p:ext uri="{BB962C8B-B14F-4D97-AF65-F5344CB8AC3E}">
        <p14:creationId xmlns:p14="http://schemas.microsoft.com/office/powerpoint/2010/main" val="1350123522"/>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ransition spd="slow">
    <p:zoom/>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CF0A7178-3B19-4E76-B2B5-D109FCA4FA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DD28C16-E6B5-449D-B08C-82485EDAD79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3F121D7B-4174-4AB3-A2AC-5336691A59B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C3D0A231-1697-41E1-8F12-98B4BA8C058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445DC3B-1D13-4E36-B03A-BBC1591ADA7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41E5C8A9-8326-4E67-8E47-3217DC6F542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F18C99DF-F65B-4062-81CC-4D1608E867ED}" type="slidenum">
              <a:rPr lang="en-US" altLang="en-US"/>
              <a:pPr/>
              <a:t>‹#›</a:t>
            </a:fld>
            <a:endParaRPr lang="en-US" altLang="en-US"/>
          </a:p>
        </p:txBody>
      </p:sp>
    </p:spTree>
    <p:extLst>
      <p:ext uri="{BB962C8B-B14F-4D97-AF65-F5344CB8AC3E}">
        <p14:creationId xmlns:p14="http://schemas.microsoft.com/office/powerpoint/2010/main" val="2963574079"/>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 id="2147484490" r:id="rId13"/>
    <p:sldLayoutId id="2147484491" r:id="rId14"/>
    <p:sldLayoutId id="2147484492" r:id="rId15"/>
    <p:sldLayoutId id="2147484493" r:id="rId16"/>
    <p:sldLayoutId id="214748449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7062445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6/26/2020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96201682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3360507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05270870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4220951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37123793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77403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88.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6.xml"/><Relationship Id="rId1" Type="http://schemas.openxmlformats.org/officeDocument/2006/relationships/slideLayout" Target="../slideLayouts/slideLayout166.xml"/><Relationship Id="rId4" Type="http://schemas.openxmlformats.org/officeDocument/2006/relationships/image" Target="../media/image12.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92.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92.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92.xml"/><Relationship Id="rId4" Type="http://schemas.openxmlformats.org/officeDocument/2006/relationships/image" Target="../media/image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CH%20-%20Emperor%20Charlemagne.pdf" TargetMode="External"/><Relationship Id="rId2" Type="http://schemas.openxmlformats.org/officeDocument/2006/relationships/notesSlide" Target="../notesSlides/notesSlide72.xml"/><Relationship Id="rId1" Type="http://schemas.openxmlformats.org/officeDocument/2006/relationships/slideLayout" Target="../slideLayouts/slideLayout10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2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5.xml"/><Relationship Id="rId1" Type="http://schemas.openxmlformats.org/officeDocument/2006/relationships/slideLayout" Target="../slideLayouts/slideLayout67.xml"/><Relationship Id="rId5" Type="http://schemas.openxmlformats.org/officeDocument/2006/relationships/image" Target="../media/image66.jpeg"/><Relationship Id="rId4" Type="http://schemas.openxmlformats.org/officeDocument/2006/relationships/image" Target="../media/image65.jpeg"/></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9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27.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93.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9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3.xml"/><Relationship Id="rId1" Type="http://schemas.openxmlformats.org/officeDocument/2006/relationships/slideLayout" Target="../slideLayouts/slideLayout88.xml"/><Relationship Id="rId4" Type="http://schemas.openxmlformats.org/officeDocument/2006/relationships/image" Target="../media/image7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4.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5.xml"/><Relationship Id="rId1" Type="http://schemas.openxmlformats.org/officeDocument/2006/relationships/slideLayout" Target="../slideLayouts/slideLayout88.xml"/><Relationship Id="rId4" Type="http://schemas.openxmlformats.org/officeDocument/2006/relationships/image" Target="../media/image7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1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8.xml"/><Relationship Id="rId1" Type="http://schemas.openxmlformats.org/officeDocument/2006/relationships/slideLayout" Target="../slideLayouts/slideLayout38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9.xml"/><Relationship Id="rId1" Type="http://schemas.openxmlformats.org/officeDocument/2006/relationships/slideLayout" Target="../slideLayouts/slideLayout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0.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74.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1.xml"/><Relationship Id="rId1" Type="http://schemas.openxmlformats.org/officeDocument/2006/relationships/slideLayout" Target="../slideLayouts/slideLayout8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2.xml"/><Relationship Id="rId1" Type="http://schemas.openxmlformats.org/officeDocument/2006/relationships/slideLayout" Target="../slideLayouts/slideLayout8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3.xml"/><Relationship Id="rId1" Type="http://schemas.openxmlformats.org/officeDocument/2006/relationships/slideLayout" Target="../slideLayouts/slideLayout88.xml"/><Relationship Id="rId4" Type="http://schemas.openxmlformats.org/officeDocument/2006/relationships/image" Target="../media/image7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4.xml"/><Relationship Id="rId1" Type="http://schemas.openxmlformats.org/officeDocument/2006/relationships/slideLayout" Target="../slideLayouts/slideLayout8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5.xml"/><Relationship Id="rId1" Type="http://schemas.openxmlformats.org/officeDocument/2006/relationships/slideLayout" Target="../slideLayouts/slideLayout8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6.xml"/><Relationship Id="rId1" Type="http://schemas.openxmlformats.org/officeDocument/2006/relationships/slideLayout" Target="../slideLayouts/slideLayout88.xml"/></Relationships>
</file>

<file path=ppt/slides/_rels/slide1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7.xml"/><Relationship Id="rId1" Type="http://schemas.openxmlformats.org/officeDocument/2006/relationships/slideLayout" Target="../slideLayouts/slideLayout8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8.xml"/><Relationship Id="rId1" Type="http://schemas.openxmlformats.org/officeDocument/2006/relationships/slideLayout" Target="../slideLayouts/slideLayout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9.xml"/><Relationship Id="rId1" Type="http://schemas.openxmlformats.org/officeDocument/2006/relationships/slideLayout" Target="../slideLayouts/slideLayout88.xml"/></Relationships>
</file>

<file path=ppt/slides/_rels/slide1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0.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02.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1.xml"/><Relationship Id="rId1" Type="http://schemas.openxmlformats.org/officeDocument/2006/relationships/slideLayout" Target="../slideLayouts/slideLayout8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2.xml"/><Relationship Id="rId1" Type="http://schemas.openxmlformats.org/officeDocument/2006/relationships/slideLayout" Target="../slideLayouts/slideLayout8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3.xml"/><Relationship Id="rId1" Type="http://schemas.openxmlformats.org/officeDocument/2006/relationships/slideLayout" Target="../slideLayouts/slideLayout8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4.xml"/><Relationship Id="rId1" Type="http://schemas.openxmlformats.org/officeDocument/2006/relationships/slideLayout" Target="../slideLayouts/slideLayout88.xml"/></Relationships>
</file>

<file path=ppt/slides/_rels/slide1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5.xml"/><Relationship Id="rId1" Type="http://schemas.openxmlformats.org/officeDocument/2006/relationships/slideLayout" Target="../slideLayouts/slideLayout88.xml"/></Relationships>
</file>

<file path=ppt/slides/_rels/slide1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6.xml"/><Relationship Id="rId1" Type="http://schemas.openxmlformats.org/officeDocument/2006/relationships/slideLayout" Target="../slideLayouts/slideLayout8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7.xml"/><Relationship Id="rId1" Type="http://schemas.openxmlformats.org/officeDocument/2006/relationships/slideLayout" Target="../slideLayouts/slideLayout8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8.xml"/><Relationship Id="rId1" Type="http://schemas.openxmlformats.org/officeDocument/2006/relationships/slideLayout" Target="../slideLayouts/slideLayout8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9.xml"/><Relationship Id="rId1" Type="http://schemas.openxmlformats.org/officeDocument/2006/relationships/slideLayout" Target="../slideLayouts/slideLayout55.xml"/><Relationship Id="rId4" Type="http://schemas.openxmlformats.org/officeDocument/2006/relationships/image" Target="../media/image74.png"/></Relationships>
</file>

<file path=ppt/slides/_rels/slide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02.xml"/><Relationship Id="rId4" Type="http://schemas.openxmlformats.org/officeDocument/2006/relationships/image" Target="../media/image11.jpeg"/></Relationships>
</file>

<file path=ppt/slides/_rels/slide1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2.xml"/></Relationships>
</file>

<file path=ppt/slides/_rels/slide1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0.xml"/><Relationship Id="rId1" Type="http://schemas.openxmlformats.org/officeDocument/2006/relationships/slideLayout" Target="../slideLayouts/slideLayout104.xml"/><Relationship Id="rId5" Type="http://schemas.openxmlformats.org/officeDocument/2006/relationships/image" Target="../media/image77.png"/><Relationship Id="rId4" Type="http://schemas.openxmlformats.org/officeDocument/2006/relationships/hyperlink" Target="MN5003ucmf_5.pdf"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4.xml"/></Relationships>
</file>

<file path=ppt/slides/_rels/slide1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1.xml"/><Relationship Id="rId1" Type="http://schemas.openxmlformats.org/officeDocument/2006/relationships/slideLayout" Target="../slideLayouts/slideLayout104.xml"/><Relationship Id="rId5" Type="http://schemas.openxmlformats.org/officeDocument/2006/relationships/image" Target="../media/image79.jpeg"/><Relationship Id="rId4" Type="http://schemas.openxmlformats.org/officeDocument/2006/relationships/image" Target="../media/image77.png"/></Relationships>
</file>

<file path=ppt/slides/_rels/slide15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4.xml"/></Relationships>
</file>

<file path=ppt/slides/_rels/slide1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2.xml"/><Relationship Id="rId1" Type="http://schemas.openxmlformats.org/officeDocument/2006/relationships/slideLayout" Target="../slideLayouts/slideLayout92.xml"/><Relationship Id="rId4" Type="http://schemas.openxmlformats.org/officeDocument/2006/relationships/image" Target="../media/image82.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3.xml"/><Relationship Id="rId1" Type="http://schemas.openxmlformats.org/officeDocument/2006/relationships/slideLayout" Target="../slideLayouts/slideLayout99.xml"/><Relationship Id="rId4" Type="http://schemas.openxmlformats.org/officeDocument/2006/relationships/image" Target="../media/image83.jpeg"/></Relationships>
</file>

<file path=ppt/slides/_rels/slide15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4.xml"/><Relationship Id="rId1" Type="http://schemas.openxmlformats.org/officeDocument/2006/relationships/slideLayout" Target="../slideLayouts/slideLayout92.xml"/><Relationship Id="rId4" Type="http://schemas.openxmlformats.org/officeDocument/2006/relationships/image" Target="../media/image84.jpeg"/></Relationships>
</file>

<file path=ppt/slides/_rels/slide1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02.xml"/><Relationship Id="rId4" Type="http://schemas.openxmlformats.org/officeDocument/2006/relationships/image" Target="../media/image11.jpeg"/></Relationships>
</file>

<file path=ppt/slides/_rels/slide1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6.xml"/><Relationship Id="rId1" Type="http://schemas.openxmlformats.org/officeDocument/2006/relationships/slideLayout" Target="../slideLayouts/slideLayout92.xml"/></Relationships>
</file>

<file path=ppt/slides/_rels/slide1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7.xml"/><Relationship Id="rId1" Type="http://schemas.openxmlformats.org/officeDocument/2006/relationships/slideLayout" Target="../slideLayouts/slideLayout93.xml"/><Relationship Id="rId4" Type="http://schemas.openxmlformats.org/officeDocument/2006/relationships/image" Target="../media/image67.png"/></Relationships>
</file>

<file path=ppt/slides/_rels/slide1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8.xml"/><Relationship Id="rId1" Type="http://schemas.openxmlformats.org/officeDocument/2006/relationships/slideLayout" Target="../slideLayouts/slideLayout93.xml"/><Relationship Id="rId5" Type="http://schemas.openxmlformats.org/officeDocument/2006/relationships/image" Target="../media/image87.jpeg"/><Relationship Id="rId4" Type="http://schemas.openxmlformats.org/officeDocument/2006/relationships/image" Target="../media/image67.png"/></Relationships>
</file>

<file path=ppt/slides/_rels/slide1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9.xml"/><Relationship Id="rId1" Type="http://schemas.openxmlformats.org/officeDocument/2006/relationships/slideLayout" Target="../slideLayouts/slideLayout9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0.xml"/><Relationship Id="rId1" Type="http://schemas.openxmlformats.org/officeDocument/2006/relationships/slideLayout" Target="../slideLayouts/slideLayout88.xml"/><Relationship Id="rId4" Type="http://schemas.openxmlformats.org/officeDocument/2006/relationships/image" Target="../media/image89.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1.xml"/><Relationship Id="rId1" Type="http://schemas.openxmlformats.org/officeDocument/2006/relationships/slideLayout" Target="../slideLayouts/slideLayout88.xml"/><Relationship Id="rId4" Type="http://schemas.openxmlformats.org/officeDocument/2006/relationships/image" Target="../media/image90.gif"/></Relationships>
</file>

<file path=ppt/slides/_rels/slide1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2.xml"/><Relationship Id="rId1" Type="http://schemas.openxmlformats.org/officeDocument/2006/relationships/slideLayout" Target="../slideLayouts/slideLayout88.xml"/></Relationships>
</file>

<file path=ppt/slides/_rels/slide1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3.xml"/><Relationship Id="rId1" Type="http://schemas.openxmlformats.org/officeDocument/2006/relationships/slideLayout" Target="../slideLayouts/slideLayout88.xml"/></Relationships>
</file>

<file path=ppt/slides/_rels/slide1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4.xml"/><Relationship Id="rId1" Type="http://schemas.openxmlformats.org/officeDocument/2006/relationships/slideLayout" Target="../slideLayouts/slideLayout88.xml"/><Relationship Id="rId4" Type="http://schemas.openxmlformats.org/officeDocument/2006/relationships/image" Target="../media/image9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5.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14.xml"/><Relationship Id="rId5" Type="http://schemas.openxmlformats.org/officeDocument/2006/relationships/image" Target="../media/image13.jpeg"/><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6.xml"/><Relationship Id="rId1" Type="http://schemas.openxmlformats.org/officeDocument/2006/relationships/slideLayout" Target="../slideLayouts/slideLayout88.xml"/></Relationships>
</file>

<file path=ppt/slides/_rels/slide1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7.xml"/><Relationship Id="rId1" Type="http://schemas.openxmlformats.org/officeDocument/2006/relationships/slideLayout" Target="../slideLayouts/slideLayout88.xml"/></Relationships>
</file>

<file path=ppt/slides/_rels/slide1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8.xml"/><Relationship Id="rId1" Type="http://schemas.openxmlformats.org/officeDocument/2006/relationships/slideLayout" Target="../slideLayouts/slideLayout227.xml"/></Relationships>
</file>

<file path=ppt/slides/_rels/slide1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9.xml"/><Relationship Id="rId1" Type="http://schemas.openxmlformats.org/officeDocument/2006/relationships/slideLayout" Target="../slideLayouts/slideLayout93.xml"/></Relationships>
</file>

<file path=ppt/slides/_rels/slide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0.xml"/><Relationship Id="rId1" Type="http://schemas.openxmlformats.org/officeDocument/2006/relationships/slideLayout" Target="../slideLayouts/slideLayout93.xml"/></Relationships>
</file>

<file path=ppt/slides/_rels/slide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1.xml"/><Relationship Id="rId1" Type="http://schemas.openxmlformats.org/officeDocument/2006/relationships/slideLayout" Target="../slideLayouts/slideLayout93.xml"/></Relationships>
</file>

<file path=ppt/slides/_rels/slide1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2.xml"/><Relationship Id="rId1" Type="http://schemas.openxmlformats.org/officeDocument/2006/relationships/slideLayout" Target="../slideLayouts/slideLayout88.xml"/><Relationship Id="rId4" Type="http://schemas.openxmlformats.org/officeDocument/2006/relationships/image" Target="../media/image93.jpeg"/></Relationships>
</file>

<file path=ppt/slides/_rels/slide1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3.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5.xml"/><Relationship Id="rId1" Type="http://schemas.openxmlformats.org/officeDocument/2006/relationships/slideLayout" Target="../slideLayouts/slideLayout60.xml"/><Relationship Id="rId5" Type="http://schemas.openxmlformats.org/officeDocument/2006/relationships/image" Target="../media/image95.jpeg"/><Relationship Id="rId4" Type="http://schemas.openxmlformats.org/officeDocument/2006/relationships/image" Target="../media/image94.jpe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0.xml"/></Relationships>
</file>

<file path=ppt/slides/_rels/slide1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8.xml"/><Relationship Id="rId1" Type="http://schemas.openxmlformats.org/officeDocument/2006/relationships/slideLayout" Target="../slideLayouts/slideLayout60.xml"/><Relationship Id="rId4" Type="http://schemas.openxmlformats.org/officeDocument/2006/relationships/image" Target="../media/image96.jpeg"/></Relationships>
</file>

<file path=ppt/slides/_rels/slide1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0.xml"/></Relationships>
</file>

<file path=ppt/slides/_rels/slide1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60.xml"/><Relationship Id="rId5" Type="http://schemas.openxmlformats.org/officeDocument/2006/relationships/image" Target="../media/image100.png"/><Relationship Id="rId4" Type="http://schemas.openxmlformats.org/officeDocument/2006/relationships/image" Target="../media/image99.jpeg"/></Relationships>
</file>

<file path=ppt/slides/_rels/slide1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0.xml"/><Relationship Id="rId1" Type="http://schemas.openxmlformats.org/officeDocument/2006/relationships/slideLayout" Target="../slideLayouts/slideLayout93.xml"/><Relationship Id="rId4" Type="http://schemas.openxmlformats.org/officeDocument/2006/relationships/image" Target="../media/image34.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48.xml"/></Relationships>
</file>

<file path=ppt/slides/_rels/slide1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2.xml"/><Relationship Id="rId1" Type="http://schemas.openxmlformats.org/officeDocument/2006/relationships/slideLayout" Target="../slideLayouts/slideLayout9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3.xml"/><Relationship Id="rId1" Type="http://schemas.openxmlformats.org/officeDocument/2006/relationships/slideLayout" Target="../slideLayouts/slideLayout17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0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07.xml"/></Relationships>
</file>

<file path=ppt/slides/_rels/slide1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7.xml"/><Relationship Id="rId1" Type="http://schemas.openxmlformats.org/officeDocument/2006/relationships/slideLayout" Target="../slideLayouts/slideLayout186.xml"/></Relationships>
</file>

<file path=ppt/slides/_rels/slide1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8.xml"/><Relationship Id="rId1" Type="http://schemas.openxmlformats.org/officeDocument/2006/relationships/slideLayout" Target="../slideLayouts/slideLayout174.xml"/><Relationship Id="rId4" Type="http://schemas.openxmlformats.org/officeDocument/2006/relationships/image" Target="../media/image12.jpeg"/></Relationships>
</file>

<file path=ppt/slides/_rels/slide19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2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15.jpe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5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slide" Target="slide14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95.xml"/><Relationship Id="rId5" Type="http://schemas.openxmlformats.org/officeDocument/2006/relationships/slide" Target="slide54.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49.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9.gif"/></Relationships>
</file>

<file path=ppt/slides/_rels/slide3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6.xml"/><Relationship Id="rId1" Type="http://schemas.openxmlformats.org/officeDocument/2006/relationships/slideLayout" Target="../slideLayouts/slideLayout59.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file:///C:\Users\David%20Burris\Documents\Cross-3%5b1%5d.wmv" TargetMode="External"/><Relationship Id="rId1" Type="http://schemas.microsoft.com/office/2007/relationships/media" Target="file:///C:\Users\David%20Burris\Documents\Cross-3%5b1%5d.wmv" TargetMode="Externa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94.xml"/><Relationship Id="rId4" Type="http://schemas.openxmlformats.org/officeDocument/2006/relationships/hyperlink" Target="The%20Firstborn%20of%20Every%20Creature.doc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93.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1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9.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coldcasechristianity.com/2014/why-christians-hold-truth-in-high-regard/" TargetMode="External"/><Relationship Id="rId3" Type="http://schemas.openxmlformats.org/officeDocument/2006/relationships/notesSlide" Target="../notesSlides/notesSlide40.xml"/><Relationship Id="rId7" Type="http://schemas.openxmlformats.org/officeDocument/2006/relationships/image" Target="../media/image34.jpeg"/><Relationship Id="rId2" Type="http://schemas.openxmlformats.org/officeDocument/2006/relationships/slideLayout" Target="../slideLayouts/slideLayout110.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194.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16.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94.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05.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69.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69.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69.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280.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80.xml"/><Relationship Id="rId4" Type="http://schemas.openxmlformats.org/officeDocument/2006/relationships/image" Target="../media/image41.jpeg"/></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91.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91.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9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16.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90.xml"/><Relationship Id="rId4" Type="http://schemas.openxmlformats.org/officeDocument/2006/relationships/image" Target="../media/image12.jpeg"/></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77.xml"/><Relationship Id="rId4"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77.xml"/><Relationship Id="rId4" Type="http://schemas.openxmlformats.org/officeDocument/2006/relationships/image" Target="../media/image44.jpeg"/></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93.xml"/><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47.wmf"/><Relationship Id="rId2" Type="http://schemas.openxmlformats.org/officeDocument/2006/relationships/slideLayout" Target="../slideLayouts/slideLayout5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8.png"/><Relationship Id="rId4" Type="http://schemas.openxmlformats.org/officeDocument/2006/relationships/audio" Target="../media/audio4.wav"/></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59.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8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hyperlink" Target="../../In%20progress/AthanasianImg','','Images/Main_Nav_Athanasian_on_140w_x_93h_2.jpg" TargetMode="External"/><Relationship Id="rId18" Type="http://schemas.openxmlformats.org/officeDocument/2006/relationships/hyperlink" Target="http://www.livinghopelc.net/Athanasian_Creed.htm" TargetMode="External"/><Relationship Id="rId3" Type="http://schemas.openxmlformats.org/officeDocument/2006/relationships/hyperlink" Target="../../In%20progress/index.html" TargetMode="External"/><Relationship Id="rId7" Type="http://schemas.openxmlformats.org/officeDocument/2006/relationships/hyperlink" Target="../../In%20progress/BeliefsImg','','Images/Main_Nav_Beliefs_on2_140w_x_93h.jpg" TargetMode="External"/><Relationship Id="rId12" Type="http://schemas.openxmlformats.org/officeDocument/2006/relationships/hyperlink" Target="../../In%20progress/Athanasian_Creed.htm" TargetMode="External"/><Relationship Id="rId17" Type="http://schemas.openxmlformats.org/officeDocument/2006/relationships/hyperlink" Target="http://www.livinghopelc.net/Nicene_Creed.htm" TargetMode="External"/><Relationship Id="rId2" Type="http://schemas.openxmlformats.org/officeDocument/2006/relationships/image" Target="../media/image51.jpeg"/><Relationship Id="rId16" Type="http://schemas.openxmlformats.org/officeDocument/2006/relationships/hyperlink" Target="../../In%20progress/NiceneImg','','Images/Main_Nav_Nicene_on_140w_x_93h_2.jpg" TargetMode="External"/><Relationship Id="rId1" Type="http://schemas.openxmlformats.org/officeDocument/2006/relationships/slideLayout" Target="../slideLayouts/slideLayout380.xml"/><Relationship Id="rId6" Type="http://schemas.openxmlformats.org/officeDocument/2006/relationships/hyperlink" Target="../../In%20progress/Beliefs.htm" TargetMode="External"/><Relationship Id="rId11" Type="http://schemas.openxmlformats.org/officeDocument/2006/relationships/image" Target="../media/image54.jpeg"/><Relationship Id="rId5" Type="http://schemas.openxmlformats.org/officeDocument/2006/relationships/image" Target="../media/image52.jpeg"/><Relationship Id="rId15" Type="http://schemas.openxmlformats.org/officeDocument/2006/relationships/hyperlink" Target="../../In%20progress/Nicene_Creed.htm" TargetMode="External"/><Relationship Id="rId10" Type="http://schemas.openxmlformats.org/officeDocument/2006/relationships/hyperlink" Target="../../In%20progress/DoctrineImg','','Images/Main_Nav_Doctrine_on_140w_x_93h_2.jpg" TargetMode="External"/><Relationship Id="rId4" Type="http://schemas.openxmlformats.org/officeDocument/2006/relationships/hyperlink" Target="../../In%20progress/HomeImg','','Images/Main_Nav_Home_on2_140w_x_93h.jpg" TargetMode="External"/><Relationship Id="rId9" Type="http://schemas.openxmlformats.org/officeDocument/2006/relationships/hyperlink" Target="../../In%20progress/TWB_Intro.htm" TargetMode="External"/><Relationship Id="rId14" Type="http://schemas.openxmlformats.org/officeDocument/2006/relationships/image" Target="../media/image5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27.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9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2.xml"/><Relationship Id="rId1" Type="http://schemas.openxmlformats.org/officeDocument/2006/relationships/slideLayout" Target="../slideLayouts/slideLayout88.xml"/><Relationship Id="rId4" Type="http://schemas.openxmlformats.org/officeDocument/2006/relationships/image" Target="../media/image10.jpeg"/></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88.xml"/><Relationship Id="rId4" Type="http://schemas.openxmlformats.org/officeDocument/2006/relationships/image" Target="../media/image10.jpeg"/></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88.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a:noAutofit/>
          </a:bodyPr>
          <a:lstStyle/>
          <a:p>
            <a:r>
              <a:rPr lang="en-US" sz="4400" b="1" dirty="0">
                <a:solidFill>
                  <a:schemeClr val="tx1"/>
                </a:solidFill>
                <a:effectLst>
                  <a:outerShdw blurRad="38100" dist="38100" dir="2700000" algn="tl">
                    <a:srgbClr val="000000">
                      <a:alpha val="43137"/>
                    </a:srgbClr>
                  </a:outerShdw>
                </a:effectLst>
              </a:rPr>
              <a:t>03. RELIGIOUS HISTORY OF THE CHRISTIAN ERA</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4147494"/>
            <a:ext cx="4775075" cy="483229"/>
          </a:xfrm>
        </p:spPr>
        <p:txBody>
          <a:bodyPr>
            <a:normAutofit/>
          </a:bodyPr>
          <a:lstStyle/>
          <a:p>
            <a:r>
              <a:rPr lang="en-US" dirty="0">
                <a:solidFill>
                  <a:schemeClr val="tx1"/>
                </a:solidFill>
                <a:latin typeface="Ravie" panose="04040805050809020602" pitchFamily="82" charset="0"/>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had caught the Christian community flat-footed, and many had renounced the faith. In some cases,  like in the city of Carthage in North Africa,  it may have been the majority of the Christians.  Now many   of those people were clamoring to get back in the church. The situation was unprecedented in its scope.”</a:t>
            </a:r>
            <a:endParaRPr lang="en-US" u="sng" dirty="0"/>
          </a:p>
        </p:txBody>
      </p:sp>
    </p:spTree>
    <p:extLst>
      <p:ext uri="{BB962C8B-B14F-4D97-AF65-F5344CB8AC3E}">
        <p14:creationId xmlns:p14="http://schemas.microsoft.com/office/powerpoint/2010/main" val="7568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8743-F1A7-4226-BFA9-8E435A4D0F9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5B344B-0EA2-47DE-880E-4C4BAF2D87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4580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45282" name="Rectangle 2"/>
          <p:cNvSpPr>
            <a:spLocks noGrp="1" noChangeArrowheads="1"/>
          </p:cNvSpPr>
          <p:nvPr>
            <p:ph type="title"/>
          </p:nvPr>
        </p:nvSpPr>
        <p:spPr>
          <a:xfrm>
            <a:off x="2133600" y="304800"/>
            <a:ext cx="7848600" cy="1371600"/>
          </a:xfrm>
          <a:solidFill>
            <a:srgbClr val="CC0000"/>
          </a:solidFill>
          <a:ln/>
        </p:spPr>
        <p:txBody>
          <a:bodyPr/>
          <a:lstStyle/>
          <a:p>
            <a:r>
              <a:rPr lang="en-US" dirty="0">
                <a:solidFill>
                  <a:srgbClr val="FFFFFF"/>
                </a:solidFill>
                <a:effectLst>
                  <a:outerShdw blurRad="38100" dist="38100" dir="2700000" algn="tl">
                    <a:srgbClr val="000000"/>
                  </a:outerShdw>
                </a:effectLst>
              </a:rPr>
              <a:t>Dominant Augustinian Paradigm</a:t>
            </a:r>
            <a:br>
              <a:rPr lang="en-US" dirty="0">
                <a:solidFill>
                  <a:srgbClr val="FFFFFF"/>
                </a:solidFill>
              </a:rPr>
            </a:br>
            <a:r>
              <a:rPr lang="en-US" sz="5400" b="1" dirty="0">
                <a:solidFill>
                  <a:srgbClr val="FFFFFF"/>
                </a:solidFill>
              </a:rPr>
              <a:t>Doctrine Of Indulgences</a:t>
            </a:r>
            <a:endParaRPr lang="en-US" sz="5400" dirty="0"/>
          </a:p>
        </p:txBody>
      </p:sp>
      <p:sp>
        <p:nvSpPr>
          <p:cNvPr id="5345283" name="Rectangle 3" descr="Papyrus"/>
          <p:cNvSpPr>
            <a:spLocks noGrp="1" noChangeArrowheads="1"/>
          </p:cNvSpPr>
          <p:nvPr>
            <p:ph type="body" sz="half" idx="2"/>
          </p:nvPr>
        </p:nvSpPr>
        <p:spPr>
          <a:xfrm>
            <a:off x="2133600" y="2057400"/>
            <a:ext cx="7848600" cy="4191000"/>
          </a:xfrm>
          <a:blipFill dpi="0" rotWithShape="0">
            <a:blip r:embed="rId4" cstate="print"/>
            <a:srcRect/>
            <a:tile tx="0" ty="0" sx="100000" sy="100000" flip="none" algn="tl"/>
          </a:blipFill>
        </p:spPr>
        <p:txBody>
          <a:bodyPr/>
          <a:lstStyle/>
          <a:p>
            <a:pPr>
              <a:buFontTx/>
              <a:buNone/>
            </a:pPr>
            <a:r>
              <a:rPr lang="en-US" sz="2800" dirty="0">
                <a:solidFill>
                  <a:srgbClr val="CC0000"/>
                </a:solidFill>
                <a:effectLst>
                  <a:outerShdw blurRad="38100" dist="38100" dir="2700000" algn="tl">
                    <a:srgbClr val="000000"/>
                  </a:outerShdw>
                </a:effectLst>
              </a:rPr>
              <a:t>  </a:t>
            </a:r>
            <a:r>
              <a:rPr lang="en-US" sz="2800" u="sng" dirty="0">
                <a:solidFill>
                  <a:srgbClr val="CC0000"/>
                </a:solidFill>
                <a:effectLst>
                  <a:outerShdw blurRad="38100" dist="38100" dir="2700000" algn="tl">
                    <a:srgbClr val="000000"/>
                  </a:outerShdw>
                </a:effectLst>
              </a:rPr>
              <a:t>Pope Urban &amp; Recruitment For The First Crusade :</a:t>
            </a:r>
            <a:r>
              <a:rPr lang="en-US" sz="2400" b="1" dirty="0">
                <a:solidFill>
                  <a:srgbClr val="CC0000"/>
                </a:solidFill>
                <a:effectLst>
                  <a:outerShdw blurRad="38100" dist="38100" dir="2700000" algn="tl">
                    <a:srgbClr val="000000"/>
                  </a:outerShdw>
                </a:effectLst>
              </a:rPr>
              <a:t> </a:t>
            </a:r>
          </a:p>
          <a:p>
            <a:pPr>
              <a:buFontTx/>
              <a:buNone/>
            </a:pPr>
            <a:endParaRPr lang="en-US" sz="800" b="1" dirty="0">
              <a:solidFill>
                <a:srgbClr val="CC0000"/>
              </a:solidFill>
              <a:effectLst>
                <a:outerShdw blurRad="38100" dist="38100" dir="2700000" algn="tl">
                  <a:srgbClr val="000000"/>
                </a:outerShdw>
              </a:effectLst>
            </a:endParaRPr>
          </a:p>
          <a:p>
            <a:pPr>
              <a:buFontTx/>
              <a:buNone/>
            </a:pPr>
            <a:r>
              <a:rPr lang="en-US" sz="2000" b="1" dirty="0">
                <a:solidFill>
                  <a:srgbClr val="660033"/>
                </a:solidFill>
                <a:effectLst>
                  <a:outerShdw blurRad="38100" dist="38100" dir="2700000" algn="tl">
                    <a:srgbClr val="000000"/>
                  </a:outerShdw>
                </a:effectLst>
              </a:rPr>
              <a:t>      “The year 1095 provided an opportunity for replacing the penances of the early Church,  whereby the wearing of sackcloth and ashes or some public sign of contrition became practically a way of life.  In order to successfully launch the First Crusade,   Pope Urban had a brainwave. He promised a remission of all punishment for those who set out to liberate the Holy Land.     From that time onwards,  such ‘indulgences’ came to be granted more and more freely.  The pope delegated the power to grant them to the bishops and other lower clergy.  Indulgences could be limited in time,  as for so many days,  or they could be ‘plenary’.”         </a:t>
            </a:r>
            <a:endParaRPr lang="en-US" sz="2400" b="1" dirty="0"/>
          </a:p>
        </p:txBody>
      </p:sp>
      <p:sp>
        <p:nvSpPr>
          <p:cNvPr id="5345284" name="WordArt 4"/>
          <p:cNvSpPr>
            <a:spLocks noChangeArrowheads="1" noChangeShapeType="1" noTextEdit="1"/>
          </p:cNvSpPr>
          <p:nvPr/>
        </p:nvSpPr>
        <p:spPr bwMode="auto">
          <a:xfrm>
            <a:off x="4495800" y="5943600"/>
            <a:ext cx="4800600" cy="304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Gerald Noel, The Renaissance Popes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5282">
                                            <p:txEl>
                                              <p:pRg st="0" end="0"/>
                                            </p:txEl>
                                          </p:spTgt>
                                        </p:tgtEl>
                                        <p:attrNameLst>
                                          <p:attrName>style.visibility</p:attrName>
                                        </p:attrNameLst>
                                      </p:cBhvr>
                                      <p:to>
                                        <p:strVal val="visible"/>
                                      </p:to>
                                    </p:set>
                                    <p:anim calcmode="lin" valueType="num">
                                      <p:cBhvr additive="base">
                                        <p:cTn id="7" dur="300" fill="hold"/>
                                        <p:tgtEl>
                                          <p:spTgt spid="534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lt">
                                    <p:tmPct val="100000"/>
                                  </p:iterate>
                                  <p:childTnLst>
                                    <p:set>
                                      <p:cBhvr>
                                        <p:cTn id="12" dur="1" fill="hold">
                                          <p:stCondLst>
                                            <p:cond delay="0"/>
                                          </p:stCondLst>
                                        </p:cTn>
                                        <p:tgtEl>
                                          <p:spTgt spid="5345283">
                                            <p:txEl>
                                              <p:pRg st="0" end="0"/>
                                            </p:txEl>
                                          </p:spTgt>
                                        </p:tgtEl>
                                        <p:attrNameLst>
                                          <p:attrName>style.visibility</p:attrName>
                                        </p:attrNameLst>
                                      </p:cBhvr>
                                      <p:to>
                                        <p:strVal val="visible"/>
                                      </p:to>
                                    </p:set>
                                    <p:anim calcmode="lin" valueType="num">
                                      <p:cBhvr>
                                        <p:cTn id="13" dur="75" fill="hold"/>
                                        <p:tgtEl>
                                          <p:spTgt spid="5345283">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5345283">
                                            <p:txEl>
                                              <p:pRg st="0" end="0"/>
                                            </p:txEl>
                                          </p:spTgt>
                                        </p:tgtEl>
                                        <p:attrNameLst>
                                          <p:attrName>ppt_h</p:attrName>
                                        </p:attrNameLst>
                                      </p:cBhvr>
                                      <p:tavLst>
                                        <p:tav tm="0">
                                          <p:val>
                                            <p:fltVal val="0"/>
                                          </p:val>
                                        </p:tav>
                                        <p:tav tm="100000">
                                          <p:val>
                                            <p:strVal val="#ppt_h"/>
                                          </p:val>
                                        </p:tav>
                                      </p:tavLst>
                                    </p:anim>
                                    <p:anim calcmode="lin" valueType="num">
                                      <p:cBhvr>
                                        <p:cTn id="15" dur="75" fill="hold"/>
                                        <p:tgtEl>
                                          <p:spTgt spid="53452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534528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lt">
                                    <p:tmPct val="100000"/>
                                  </p:iterate>
                                  <p:childTnLst>
                                    <p:set>
                                      <p:cBhvr>
                                        <p:cTn id="20" dur="1" fill="hold">
                                          <p:stCondLst>
                                            <p:cond delay="0"/>
                                          </p:stCondLst>
                                        </p:cTn>
                                        <p:tgtEl>
                                          <p:spTgt spid="5345283">
                                            <p:txEl>
                                              <p:pRg st="2" end="2"/>
                                            </p:txEl>
                                          </p:spTgt>
                                        </p:tgtEl>
                                        <p:attrNameLst>
                                          <p:attrName>style.visibility</p:attrName>
                                        </p:attrNameLst>
                                      </p:cBhvr>
                                      <p:to>
                                        <p:strVal val="visible"/>
                                      </p:to>
                                    </p:set>
                                    <p:anim calcmode="lin" valueType="num">
                                      <p:cBhvr>
                                        <p:cTn id="21" dur="75" fill="hold"/>
                                        <p:tgtEl>
                                          <p:spTgt spid="5345283">
                                            <p:txEl>
                                              <p:pRg st="2" end="2"/>
                                            </p:txEl>
                                          </p:spTgt>
                                        </p:tgtEl>
                                        <p:attrNameLst>
                                          <p:attrName>ppt_w</p:attrName>
                                        </p:attrNameLst>
                                      </p:cBhvr>
                                      <p:tavLst>
                                        <p:tav tm="0">
                                          <p:val>
                                            <p:fltVal val="0"/>
                                          </p:val>
                                        </p:tav>
                                        <p:tav tm="100000">
                                          <p:val>
                                            <p:strVal val="#ppt_w"/>
                                          </p:val>
                                        </p:tav>
                                      </p:tavLst>
                                    </p:anim>
                                    <p:anim calcmode="lin" valueType="num">
                                      <p:cBhvr>
                                        <p:cTn id="22" dur="75" fill="hold"/>
                                        <p:tgtEl>
                                          <p:spTgt spid="5345283">
                                            <p:txEl>
                                              <p:pRg st="2" end="2"/>
                                            </p:txEl>
                                          </p:spTgt>
                                        </p:tgtEl>
                                        <p:attrNameLst>
                                          <p:attrName>ppt_h</p:attrName>
                                        </p:attrNameLst>
                                      </p:cBhvr>
                                      <p:tavLst>
                                        <p:tav tm="0">
                                          <p:val>
                                            <p:fltVal val="0"/>
                                          </p:val>
                                        </p:tav>
                                        <p:tav tm="100000">
                                          <p:val>
                                            <p:strVal val="#ppt_h"/>
                                          </p:val>
                                        </p:tav>
                                      </p:tavLst>
                                    </p:anim>
                                    <p:anim calcmode="lin" valueType="num">
                                      <p:cBhvr>
                                        <p:cTn id="23" dur="75" fill="hold"/>
                                        <p:tgtEl>
                                          <p:spTgt spid="5345283">
                                            <p:txEl>
                                              <p:pRg st="2" end="2"/>
                                            </p:txEl>
                                          </p:spTgt>
                                        </p:tgtEl>
                                        <p:attrNameLst>
                                          <p:attrName>ppt_x</p:attrName>
                                        </p:attrNameLst>
                                      </p:cBhvr>
                                      <p:tavLst>
                                        <p:tav tm="0">
                                          <p:val>
                                            <p:fltVal val="0.5"/>
                                          </p:val>
                                        </p:tav>
                                        <p:tav tm="100000">
                                          <p:val>
                                            <p:strVal val="#ppt_x"/>
                                          </p:val>
                                        </p:tav>
                                      </p:tavLst>
                                    </p:anim>
                                    <p:anim calcmode="lin" valueType="num">
                                      <p:cBhvr>
                                        <p:cTn id="24" dur="75" fill="hold"/>
                                        <p:tgtEl>
                                          <p:spTgt spid="534528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282" grpId="0" build="p" autoUpdateAnimBg="0"/>
      <p:bldP spid="5345283"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507650" name="Rectangle 1026"/>
          <p:cNvSpPr>
            <a:spLocks noGrp="1" noChangeArrowheads="1"/>
          </p:cNvSpPr>
          <p:nvPr>
            <p:ph type="title"/>
          </p:nvPr>
        </p:nvSpPr>
        <p:spPr>
          <a:xfrm>
            <a:off x="2133600" y="838200"/>
            <a:ext cx="7924800" cy="5181600"/>
          </a:xfrm>
          <a:solidFill>
            <a:srgbClr val="FFFFFF"/>
          </a:solidFill>
        </p:spPr>
        <p:txBody>
          <a:bodyPr/>
          <a:lstStyle/>
          <a:p>
            <a:r>
              <a:rPr lang="en-US" sz="6000" dirty="0">
                <a:effectLst>
                  <a:outerShdw blurRad="38100" dist="38100" dir="2700000" algn="tl">
                    <a:srgbClr val="000000">
                      <a:alpha val="43137"/>
                    </a:srgbClr>
                  </a:outerShdw>
                </a:effectLst>
                <a:latin typeface="Australian Sunrise" pitchFamily="2" charset="0"/>
              </a:rPr>
              <a:t>THERE IS NOTHING SO USELESS AS DOING EFFICIENTLY THAT </a:t>
            </a:r>
            <a:r>
              <a:rPr lang="en-US" sz="6000" b="1" dirty="0">
                <a:effectLst>
                  <a:outerShdw blurRad="38100" dist="38100" dir="2700000" algn="tl">
                    <a:srgbClr val="000000">
                      <a:alpha val="43137"/>
                    </a:srgbClr>
                  </a:outerShdw>
                </a:effectLst>
                <a:latin typeface="Australian Sunrise" pitchFamily="2" charset="0"/>
              </a:rPr>
              <a:t>WHICH</a:t>
            </a:r>
            <a:r>
              <a:rPr lang="en-US" sz="6000" dirty="0">
                <a:effectLst>
                  <a:outerShdw blurRad="38100" dist="38100" dir="2700000" algn="tl">
                    <a:srgbClr val="000000">
                      <a:alpha val="43137"/>
                    </a:srgbClr>
                  </a:outerShdw>
                </a:effectLst>
                <a:latin typeface="Australian Sunrise" pitchFamily="2" charset="0"/>
              </a:rPr>
              <a:t> </a:t>
            </a:r>
            <a:r>
              <a:rPr lang="en-US" sz="6000" b="1" dirty="0">
                <a:effectLst>
                  <a:outerShdw blurRad="38100" dist="38100" dir="2700000" algn="tl">
                    <a:srgbClr val="000000">
                      <a:alpha val="43137"/>
                    </a:srgbClr>
                  </a:outerShdw>
                </a:effectLst>
                <a:latin typeface="Australian Sunrise" pitchFamily="2" charset="0"/>
              </a:rPr>
              <a:t>SHOULD NOT  BE DONE AT ALL</a:t>
            </a:r>
            <a:r>
              <a:rPr lang="en-US" sz="6000" b="1" dirty="0">
                <a:latin typeface="Australian Sunrise" pitchFamily="2" charset="0"/>
              </a:rPr>
              <a:t>! </a:t>
            </a:r>
          </a:p>
        </p:txBody>
      </p:sp>
      <p:sp>
        <p:nvSpPr>
          <p:cNvPr id="4507651" name="WordArt 1027"/>
          <p:cNvSpPr>
            <a:spLocks noChangeArrowheads="1" noChangeShapeType="1" noTextEdit="1"/>
          </p:cNvSpPr>
          <p:nvPr/>
        </p:nvSpPr>
        <p:spPr bwMode="auto">
          <a:xfrm>
            <a:off x="4191000" y="6477000"/>
            <a:ext cx="3906838"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Peter Drucker</a:t>
            </a:r>
          </a:p>
        </p:txBody>
      </p:sp>
    </p:spTree>
    <p:extLst>
      <p:ext uri="{BB962C8B-B14F-4D97-AF65-F5344CB8AC3E}">
        <p14:creationId xmlns:p14="http://schemas.microsoft.com/office/powerpoint/2010/main" val="359228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507650"/>
                                        </p:tgtEl>
                                        <p:attrNameLst>
                                          <p:attrName>style.visibility</p:attrName>
                                        </p:attrNameLst>
                                      </p:cBhvr>
                                      <p:to>
                                        <p:strVal val="visible"/>
                                      </p:to>
                                    </p:set>
                                    <p:anim calcmode="lin" valueType="num">
                                      <p:cBhvr>
                                        <p:cTn id="7" dur="300" fill="hold"/>
                                        <p:tgtEl>
                                          <p:spTgt spid="4507650"/>
                                        </p:tgtEl>
                                        <p:attrNameLst>
                                          <p:attrName>ppt_w</p:attrName>
                                        </p:attrNameLst>
                                      </p:cBhvr>
                                      <p:tavLst>
                                        <p:tav tm="0">
                                          <p:val>
                                            <p:fltVal val="0"/>
                                          </p:val>
                                        </p:tav>
                                        <p:tav tm="100000">
                                          <p:val>
                                            <p:strVal val="#ppt_w"/>
                                          </p:val>
                                        </p:tav>
                                      </p:tavLst>
                                    </p:anim>
                                    <p:anim calcmode="lin" valueType="num">
                                      <p:cBhvr>
                                        <p:cTn id="8" dur="300" fill="hold"/>
                                        <p:tgtEl>
                                          <p:spTgt spid="4507650"/>
                                        </p:tgtEl>
                                        <p:attrNameLst>
                                          <p:attrName>ppt_h</p:attrName>
                                        </p:attrNameLst>
                                      </p:cBhvr>
                                      <p:tavLst>
                                        <p:tav tm="0">
                                          <p:val>
                                            <p:fltVal val="0"/>
                                          </p:val>
                                        </p:tav>
                                        <p:tav tm="100000">
                                          <p:val>
                                            <p:strVal val="#ppt_h"/>
                                          </p:val>
                                        </p:tav>
                                      </p:tavLst>
                                    </p:anim>
                                    <p:anim calcmode="lin" valueType="num">
                                      <p:cBhvr>
                                        <p:cTn id="9" dur="300" fill="hold"/>
                                        <p:tgtEl>
                                          <p:spTgt spid="4507650"/>
                                        </p:tgtEl>
                                        <p:attrNameLst>
                                          <p:attrName>ppt_x</p:attrName>
                                        </p:attrNameLst>
                                      </p:cBhvr>
                                      <p:tavLst>
                                        <p:tav tm="0">
                                          <p:val>
                                            <p:fltVal val="0.5"/>
                                          </p:val>
                                        </p:tav>
                                        <p:tav tm="100000">
                                          <p:val>
                                            <p:strVal val="#ppt_x"/>
                                          </p:val>
                                        </p:tav>
                                      </p:tavLst>
                                    </p:anim>
                                    <p:anim calcmode="lin" valueType="num">
                                      <p:cBhvr>
                                        <p:cTn id="10" dur="300" fill="hold"/>
                                        <p:tgtEl>
                                          <p:spTgt spid="450765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650"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507650" name="Rectangle 1026"/>
          <p:cNvSpPr>
            <a:spLocks noGrp="1" noChangeArrowheads="1"/>
          </p:cNvSpPr>
          <p:nvPr>
            <p:ph type="title"/>
          </p:nvPr>
        </p:nvSpPr>
        <p:spPr>
          <a:xfrm>
            <a:off x="2133600" y="1127760"/>
            <a:ext cx="7924800" cy="1381760"/>
          </a:xfrm>
          <a:solidFill>
            <a:srgbClr val="FFFFFF"/>
          </a:solidFill>
        </p:spPr>
        <p:txBody>
          <a:bodyPr/>
          <a:lstStyle/>
          <a:p>
            <a:r>
              <a:rPr lang="en-US" sz="4000" b="1" dirty="0">
                <a:effectLst>
                  <a:outerShdw blurRad="38100" dist="38100" dir="2700000" algn="tl">
                    <a:srgbClr val="000000">
                      <a:alpha val="43137"/>
                    </a:srgbClr>
                  </a:outerShdw>
                </a:effectLst>
                <a:latin typeface="Australian Sunrise" pitchFamily="2" charset="0"/>
              </a:rPr>
              <a:t>THE CURIA CHURCH/STATE COURT SYSTEM BUILT UPON TWO FRAUDS:</a:t>
            </a:r>
            <a:endParaRPr lang="en-US" sz="4000" b="1" dirty="0">
              <a:latin typeface="Australian Sunrise" pitchFamily="2" charset="0"/>
            </a:endParaRPr>
          </a:p>
        </p:txBody>
      </p:sp>
      <p:sp>
        <p:nvSpPr>
          <p:cNvPr id="4" name="Rectangle 1026">
            <a:extLst>
              <a:ext uri="{FF2B5EF4-FFF2-40B4-BE49-F238E27FC236}">
                <a16:creationId xmlns:a16="http://schemas.microsoft.com/office/drawing/2014/main" id="{13CF7115-8EF2-4271-B3AE-85E073FD3AC8}"/>
              </a:ext>
            </a:extLst>
          </p:cNvPr>
          <p:cNvSpPr txBox="1">
            <a:spLocks noChangeArrowheads="1"/>
          </p:cNvSpPr>
          <p:nvPr/>
        </p:nvSpPr>
        <p:spPr bwMode="auto">
          <a:xfrm>
            <a:off x="2133600" y="3169920"/>
            <a:ext cx="8077200" cy="198120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US" sz="2800" b="1" dirty="0"/>
              <a:t>Fraud #1: Apostle Peter Chief Apostle &amp; First Pope</a:t>
            </a:r>
          </a:p>
          <a:p>
            <a:r>
              <a:rPr lang="en-US" sz="2800" b="1" dirty="0"/>
              <a:t> </a:t>
            </a:r>
          </a:p>
          <a:p>
            <a:r>
              <a:rPr lang="en-US" sz="2400" b="1" dirty="0"/>
              <a:t>FRAUD TWO: CROWN DONATION OF CONSTANTINE </a:t>
            </a:r>
            <a:r>
              <a:rPr lang="en-US" sz="2800" i="1" dirty="0"/>
              <a:t>* Forgery Wasn’t Written In Fourth Century Old Latin</a:t>
            </a:r>
          </a:p>
        </p:txBody>
      </p:sp>
    </p:spTree>
    <p:extLst>
      <p:ext uri="{BB962C8B-B14F-4D97-AF65-F5344CB8AC3E}">
        <p14:creationId xmlns:p14="http://schemas.microsoft.com/office/powerpoint/2010/main" val="11078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507650"/>
                                        </p:tgtEl>
                                        <p:attrNameLst>
                                          <p:attrName>style.visibility</p:attrName>
                                        </p:attrNameLst>
                                      </p:cBhvr>
                                      <p:to>
                                        <p:strVal val="visible"/>
                                      </p:to>
                                    </p:set>
                                    <p:anim calcmode="lin" valueType="num">
                                      <p:cBhvr>
                                        <p:cTn id="7" dur="300" fill="hold"/>
                                        <p:tgtEl>
                                          <p:spTgt spid="4507650"/>
                                        </p:tgtEl>
                                        <p:attrNameLst>
                                          <p:attrName>ppt_w</p:attrName>
                                        </p:attrNameLst>
                                      </p:cBhvr>
                                      <p:tavLst>
                                        <p:tav tm="0">
                                          <p:val>
                                            <p:fltVal val="0"/>
                                          </p:val>
                                        </p:tav>
                                        <p:tav tm="100000">
                                          <p:val>
                                            <p:strVal val="#ppt_w"/>
                                          </p:val>
                                        </p:tav>
                                      </p:tavLst>
                                    </p:anim>
                                    <p:anim calcmode="lin" valueType="num">
                                      <p:cBhvr>
                                        <p:cTn id="8" dur="300" fill="hold"/>
                                        <p:tgtEl>
                                          <p:spTgt spid="4507650"/>
                                        </p:tgtEl>
                                        <p:attrNameLst>
                                          <p:attrName>ppt_h</p:attrName>
                                        </p:attrNameLst>
                                      </p:cBhvr>
                                      <p:tavLst>
                                        <p:tav tm="0">
                                          <p:val>
                                            <p:fltVal val="0"/>
                                          </p:val>
                                        </p:tav>
                                        <p:tav tm="100000">
                                          <p:val>
                                            <p:strVal val="#ppt_h"/>
                                          </p:val>
                                        </p:tav>
                                      </p:tavLst>
                                    </p:anim>
                                    <p:anim calcmode="lin" valueType="num">
                                      <p:cBhvr>
                                        <p:cTn id="9" dur="300" fill="hold"/>
                                        <p:tgtEl>
                                          <p:spTgt spid="4507650"/>
                                        </p:tgtEl>
                                        <p:attrNameLst>
                                          <p:attrName>ppt_x</p:attrName>
                                        </p:attrNameLst>
                                      </p:cBhvr>
                                      <p:tavLst>
                                        <p:tav tm="0">
                                          <p:val>
                                            <p:fltVal val="0.5"/>
                                          </p:val>
                                        </p:tav>
                                        <p:tav tm="100000">
                                          <p:val>
                                            <p:strVal val="#ppt_x"/>
                                          </p:val>
                                        </p:tav>
                                      </p:tavLst>
                                    </p:anim>
                                    <p:anim calcmode="lin" valueType="num">
                                      <p:cBhvr>
                                        <p:cTn id="10" dur="300" fill="hold"/>
                                        <p:tgtEl>
                                          <p:spTgt spid="450765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iterate type="wd">
                                    <p:tmPct val="100000"/>
                                  </p:iterate>
                                  <p:childTnLst>
                                    <p:set>
                                      <p:cBhvr>
                                        <p:cTn id="14" dur="1" fill="hold">
                                          <p:stCondLst>
                                            <p:cond delay="0"/>
                                          </p:stCondLst>
                                        </p:cTn>
                                        <p:tgtEl>
                                          <p:spTgt spid="4"/>
                                        </p:tgtEl>
                                        <p:attrNameLst>
                                          <p:attrName>style.visibility</p:attrName>
                                        </p:attrNameLst>
                                      </p:cBhvr>
                                      <p:to>
                                        <p:strVal val="visible"/>
                                      </p:to>
                                    </p:set>
                                    <p:anim calcmode="lin" valueType="num">
                                      <p:cBhvr>
                                        <p:cTn id="15" dur="300" fill="hold"/>
                                        <p:tgtEl>
                                          <p:spTgt spid="4"/>
                                        </p:tgtEl>
                                        <p:attrNameLst>
                                          <p:attrName>ppt_w</p:attrName>
                                        </p:attrNameLst>
                                      </p:cBhvr>
                                      <p:tavLst>
                                        <p:tav tm="0">
                                          <p:val>
                                            <p:fltVal val="0"/>
                                          </p:val>
                                        </p:tav>
                                        <p:tav tm="100000">
                                          <p:val>
                                            <p:strVal val="#ppt_w"/>
                                          </p:val>
                                        </p:tav>
                                      </p:tavLst>
                                    </p:anim>
                                    <p:anim calcmode="lin" valueType="num">
                                      <p:cBhvr>
                                        <p:cTn id="16" dur="300" fill="hold"/>
                                        <p:tgtEl>
                                          <p:spTgt spid="4"/>
                                        </p:tgtEl>
                                        <p:attrNameLst>
                                          <p:attrName>ppt_h</p:attrName>
                                        </p:attrNameLst>
                                      </p:cBhvr>
                                      <p:tavLst>
                                        <p:tav tm="0">
                                          <p:val>
                                            <p:fltVal val="0"/>
                                          </p:val>
                                        </p:tav>
                                        <p:tav tm="100000">
                                          <p:val>
                                            <p:strVal val="#ppt_h"/>
                                          </p:val>
                                        </p:tav>
                                      </p:tavLst>
                                    </p:anim>
                                    <p:anim calcmode="lin" valueType="num">
                                      <p:cBhvr>
                                        <p:cTn id="17" dur="300" fill="hold"/>
                                        <p:tgtEl>
                                          <p:spTgt spid="4"/>
                                        </p:tgtEl>
                                        <p:attrNameLst>
                                          <p:attrName>ppt_x</p:attrName>
                                        </p:attrNameLst>
                                      </p:cBhvr>
                                      <p:tavLst>
                                        <p:tav tm="0">
                                          <p:val>
                                            <p:fltVal val="0.5"/>
                                          </p:val>
                                        </p:tav>
                                        <p:tav tm="100000">
                                          <p:val>
                                            <p:strVal val="#ppt_x"/>
                                          </p:val>
                                        </p:tav>
                                      </p:tavLst>
                                    </p:anim>
                                    <p:anim calcmode="lin" valueType="num">
                                      <p:cBhvr>
                                        <p:cTn id="18" dur="3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650" grpId="0" animBg="1" autoUpdateAnimBg="0"/>
      <p:bldP spid="4"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A8856-2982-4FDD-9ABE-5E92284ECF17}"/>
              </a:ext>
            </a:extLst>
          </p:cNvPr>
          <p:cNvSpPr/>
          <p:nvPr/>
        </p:nvSpPr>
        <p:spPr>
          <a:xfrm>
            <a:off x="600365" y="415635"/>
            <a:ext cx="10963562"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The </a:t>
            </a:r>
            <a:r>
              <a:rPr kumimoji="0" lang="en-US"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Donation of Constantine</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was a document of great importance in the Middle Ages. It was used by the Church to support its claim of supreme rule over even earthly powers. It supposedly was given by the Emperor Constantine to Pope Sylvester I in the 4th century, when Constantine relocated his capital in Constantinople, granting the pope (therefore the Roman Church) dominion over all Italy, as well as over Jerusalem, Constantinople, and Alexandria. It also claimed that Constantine had bestowed upon the papacy supreme control over all clergy, and, more significantly, a great deal of political power (though Sylvester had, apparently, humbly refused to accept from Constantine the Imperial Crown!).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For centuries the Donation was accepted by all, giving the popes great political clout. However, in the 15th century it was proven by Nicholas of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a:ea typeface="+mn-ea"/>
                <a:cs typeface="+mn-cs"/>
              </a:rPr>
              <a:t>Cusa</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a German cardinal and scholar, to be a forgery.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Apparently it had been forged during the Frankish Empire in the 8th or 9th century. In that period the papacy was in a constant struggle for control with the powerful Carolingian rulers (such as the Holy Roman Emperor Charlemagne). The Church at Rome, seeing its power threatened, devised the idea, and produced the document that came to be known as The Donation.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The Waldensians (unaware that the document was a forgery) considered Sylvester’s supposed acceptance of worldly political power as a denial of the humility and poverty fundamental to obedient followers of Christ and the Apostles. They believed that from the 4th century on, the Church had compromised with the world, and therefore had denied Christ. And the power and luxury they saw in the Church seemed to support their claim.</a:t>
            </a:r>
          </a:p>
        </p:txBody>
      </p:sp>
    </p:spTree>
    <p:extLst>
      <p:ext uri="{BB962C8B-B14F-4D97-AF65-F5344CB8AC3E}">
        <p14:creationId xmlns:p14="http://schemas.microsoft.com/office/powerpoint/2010/main" val="8651090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12162" name="Rectangle 2"/>
          <p:cNvSpPr>
            <a:spLocks noGrp="1" noChangeArrowheads="1"/>
          </p:cNvSpPr>
          <p:nvPr>
            <p:ph type="title"/>
          </p:nvPr>
        </p:nvSpPr>
        <p:spPr>
          <a:xfrm>
            <a:off x="1905000" y="6096000"/>
            <a:ext cx="8382000" cy="533400"/>
          </a:xfrm>
        </p:spPr>
        <p:txBody>
          <a:bodyPr/>
          <a:lstStyle/>
          <a:p>
            <a:r>
              <a:rPr lang="en-US" sz="3200" b="1">
                <a:effectLst>
                  <a:outerShdw blurRad="38100" dist="38100" dir="2700000" algn="tl">
                    <a:srgbClr val="C0C0C0"/>
                  </a:outerShdw>
                </a:effectLst>
              </a:rPr>
              <a:t>FABRICATED CONSTANTINE DONATION</a:t>
            </a:r>
            <a:r>
              <a:rPr lang="en-US"/>
              <a:t> </a:t>
            </a:r>
          </a:p>
        </p:txBody>
      </p:sp>
    </p:spTree>
    <p:extLst>
      <p:ext uri="{BB962C8B-B14F-4D97-AF65-F5344CB8AC3E}">
        <p14:creationId xmlns:p14="http://schemas.microsoft.com/office/powerpoint/2010/main" val="19904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12162">
                                            <p:txEl>
                                              <p:pRg st="0" end="0"/>
                                            </p:txEl>
                                          </p:spTgt>
                                        </p:tgtEl>
                                        <p:attrNameLst>
                                          <p:attrName>style.visibility</p:attrName>
                                        </p:attrNameLst>
                                      </p:cBhvr>
                                      <p:to>
                                        <p:strVal val="visible"/>
                                      </p:to>
                                    </p:set>
                                    <p:anim calcmode="lin" valueType="num">
                                      <p:cBhvr additive="base">
                                        <p:cTn id="7" dur="300" fill="hold"/>
                                        <p:tgtEl>
                                          <p:spTgt spid="2012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121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162"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202" name="Rectangle 2"/>
          <p:cNvSpPr>
            <a:spLocks noGrp="1" noChangeArrowheads="1"/>
          </p:cNvSpPr>
          <p:nvPr>
            <p:ph type="title"/>
          </p:nvPr>
        </p:nvSpPr>
        <p:spPr>
          <a:xfrm>
            <a:off x="1524000" y="6096000"/>
            <a:ext cx="9144000" cy="762000"/>
          </a:xfrm>
        </p:spPr>
        <p:txBody>
          <a:bodyPr/>
          <a:lstStyle/>
          <a:p>
            <a:r>
              <a:rPr lang="en-US" b="1"/>
              <a:t>CITED PRECEDENT MELDING</a:t>
            </a:r>
            <a:r>
              <a:rPr lang="en-US"/>
              <a:t>  </a:t>
            </a:r>
          </a:p>
        </p:txBody>
      </p:sp>
    </p:spTree>
    <p:extLst>
      <p:ext uri="{BB962C8B-B14F-4D97-AF65-F5344CB8AC3E}">
        <p14:creationId xmlns:p14="http://schemas.microsoft.com/office/powerpoint/2010/main" val="383557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5202">
                                            <p:txEl>
                                              <p:pRg st="0" end="0"/>
                                            </p:txEl>
                                          </p:spTgt>
                                        </p:tgtEl>
                                        <p:attrNameLst>
                                          <p:attrName>style.visibility</p:attrName>
                                        </p:attrNameLst>
                                      </p:cBhvr>
                                      <p:to>
                                        <p:strVal val="visible"/>
                                      </p:to>
                                    </p:set>
                                    <p:anim calcmode="lin" valueType="num">
                                      <p:cBhvr additive="base">
                                        <p:cTn id="7" dur="300" fill="hold"/>
                                        <p:tgtEl>
                                          <p:spTgt spid="23552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520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02"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7250"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SPIRITUAL &amp; TEMPORAL SWORDS</a:t>
            </a:r>
            <a:r>
              <a:rPr lang="en-US" b="1"/>
              <a:t> </a:t>
            </a:r>
            <a:r>
              <a:rPr lang="en-US"/>
              <a:t>  </a:t>
            </a:r>
          </a:p>
        </p:txBody>
      </p:sp>
      <p:pic>
        <p:nvPicPr>
          <p:cNvPr id="3" name="Picture 2" descr="i-declare-thee-king-loldog-puppy-cute.jpg"/>
          <p:cNvPicPr>
            <a:picLocks noChangeAspect="1"/>
          </p:cNvPicPr>
          <p:nvPr/>
        </p:nvPicPr>
        <p:blipFill>
          <a:blip r:embed="rId4" cstate="print"/>
          <a:stretch>
            <a:fillRect/>
          </a:stretch>
        </p:blipFill>
        <p:spPr>
          <a:xfrm>
            <a:off x="4205288" y="1924050"/>
            <a:ext cx="3781425" cy="3009900"/>
          </a:xfrm>
          <a:prstGeom prst="rect">
            <a:avLst/>
          </a:prstGeom>
        </p:spPr>
      </p:pic>
    </p:spTree>
    <p:extLst>
      <p:ext uri="{BB962C8B-B14F-4D97-AF65-F5344CB8AC3E}">
        <p14:creationId xmlns:p14="http://schemas.microsoft.com/office/powerpoint/2010/main" val="16647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7250">
                                            <p:txEl>
                                              <p:pRg st="0" end="0"/>
                                            </p:txEl>
                                          </p:spTgt>
                                        </p:tgtEl>
                                        <p:attrNameLst>
                                          <p:attrName>style.visibility</p:attrName>
                                        </p:attrNameLst>
                                      </p:cBhvr>
                                      <p:to>
                                        <p:strVal val="visible"/>
                                      </p:to>
                                    </p:set>
                                    <p:anim calcmode="lin" valueType="num">
                                      <p:cBhvr additive="base">
                                        <p:cTn id="7" dur="300" fill="hold"/>
                                        <p:tgtEl>
                                          <p:spTgt spid="2357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7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50"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99330" name="Rectangle 2" descr="Papyrus"/>
          <p:cNvSpPr>
            <a:spLocks noGrp="1" noChangeArrowheads="1"/>
          </p:cNvSpPr>
          <p:nvPr>
            <p:ph type="title"/>
          </p:nvPr>
        </p:nvSpPr>
        <p:spPr>
          <a:xfrm>
            <a:off x="1676400" y="152400"/>
            <a:ext cx="8839200" cy="1676400"/>
          </a:xfrm>
          <a:blipFill dpi="0" rotWithShape="0">
            <a:blip r:embed="rId3" cstate="print"/>
            <a:srcRect/>
            <a:tile tx="0" ty="0" sx="100000" sy="100000" flip="none" algn="tl"/>
          </a:blipFill>
        </p:spPr>
        <p:txBody>
          <a:bodyPr/>
          <a:lstStyle/>
          <a:p>
            <a:r>
              <a:rPr lang="en-US" sz="3600" i="1" dirty="0"/>
              <a:t>Once False Donation Precedent Established</a:t>
            </a:r>
            <a:r>
              <a:rPr lang="en-US" sz="3600" dirty="0"/>
              <a:t> </a:t>
            </a:r>
            <a:r>
              <a:rPr lang="en-US" sz="3600" dirty="0">
                <a:effectLst>
                  <a:outerShdw blurRad="38100" dist="38100" dir="2700000" algn="tl">
                    <a:srgbClr val="FFFFFF"/>
                  </a:outerShdw>
                </a:effectLst>
              </a:rPr>
              <a:t>Pope Leo Crowns The Frankish King Charles</a:t>
            </a:r>
            <a:r>
              <a:rPr lang="en-US" sz="3600" dirty="0"/>
              <a:t> </a:t>
            </a:r>
            <a:r>
              <a:rPr lang="en-US" sz="3600" dirty="0">
                <a:solidFill>
                  <a:srgbClr val="3333FF"/>
                </a:solidFill>
                <a:effectLst>
                  <a:outerShdw blurRad="38100" dist="38100" dir="2700000" algn="tl">
                    <a:srgbClr val="000000"/>
                  </a:outerShdw>
                </a:effectLst>
              </a:rPr>
              <a:t>Charlemagne:  The First Holy Roman Emperor</a:t>
            </a:r>
            <a:r>
              <a:rPr lang="en-US" dirty="0"/>
              <a:t> </a:t>
            </a:r>
          </a:p>
        </p:txBody>
      </p:sp>
      <p:sp>
        <p:nvSpPr>
          <p:cNvPr id="99331" name="Rectangle 3"/>
          <p:cNvSpPr>
            <a:spLocks noGrp="1" noChangeArrowheads="1"/>
          </p:cNvSpPr>
          <p:nvPr>
            <p:ph type="body" sz="half" idx="1"/>
          </p:nvPr>
        </p:nvSpPr>
        <p:spPr>
          <a:xfrm>
            <a:off x="1676400" y="1905000"/>
            <a:ext cx="4495800" cy="4800600"/>
          </a:xfrm>
          <a:ln>
            <a:solidFill>
              <a:schemeClr val="bg2"/>
            </a:solidFill>
          </a:ln>
        </p:spPr>
        <p:txBody>
          <a:bodyPr/>
          <a:lstStyle/>
          <a:p>
            <a:r>
              <a:rPr lang="en-US" sz="1200" dirty="0">
                <a:solidFill>
                  <a:srgbClr val="00B0F0"/>
                </a:solidFill>
                <a:effectLst>
                  <a:outerShdw blurRad="38100" dist="38100" dir="2700000" algn="tl">
                    <a:srgbClr val="000000">
                      <a:alpha val="43137"/>
                    </a:srgbClr>
                  </a:outerShdw>
                </a:effectLst>
              </a:rPr>
              <a:t>The Middle Ages saw a new Europe arise from the ruins of     the old empire,   a continent of nations with a strong sense        of their own identities.  United by the Catholic Church and     the power of the papacy,  this European Dark Age was also     the embodiment  of what has been called the “Christendom” concept.   (Later protestant modification in social theory     known as “Commonwealth.”)  </a:t>
            </a:r>
          </a:p>
          <a:p>
            <a:r>
              <a:rPr lang="en-US" sz="1200" dirty="0">
                <a:solidFill>
                  <a:srgbClr val="00B0F0"/>
                </a:solidFill>
                <a:effectLst>
                  <a:outerShdw blurRad="38100" dist="38100" dir="2700000" algn="tl">
                    <a:srgbClr val="000000">
                      <a:alpha val="43137"/>
                    </a:srgbClr>
                  </a:outerShdw>
                </a:effectLst>
              </a:rPr>
              <a:t>Two Powers Of Interest Were Germany &amp; France:                    In its nation building Germany was on the right course it        was still greatly divided and thus more gradual in its development.  France  –  on the other hand  -  was much      more advanced &amp; of continual influence beyond its borders.  The French Nation had periodically &amp; successfully exercised enough leverage in episodes as to evidence their power of regional hegemony and on occasion even of European dominance.  France had protected the papacy at length      against the pagan barbarian and much later from the Islamic infidel.  Indeed,  Charles had most recently rescued Rome    itself and Vatican City from the invader.</a:t>
            </a:r>
          </a:p>
          <a:p>
            <a:r>
              <a:rPr lang="en-US" sz="1200" dirty="0">
                <a:solidFill>
                  <a:srgbClr val="00B0F0"/>
                </a:solidFill>
                <a:effectLst>
                  <a:outerShdw blurRad="38100" dist="38100" dir="2700000" algn="tl">
                    <a:srgbClr val="000000">
                      <a:alpha val="43137"/>
                    </a:srgbClr>
                  </a:outerShdw>
                </a:effectLst>
              </a:rPr>
              <a:t>On Christmas Day the Frankish King Charles was praying        in  the great cathedral of St. Peter’s in Rome. Suddenly Pope Leo entered.  Striding to the king,  he produced a crown and    set it on his head.   Kneeling before him – the only pope ever    to make such obeisance to a mere king  –  he proclaimed     Charles the  new Roman emperor.  The year was A.D. 800!</a:t>
            </a:r>
            <a:endParaRPr lang="en-US" sz="2400" dirty="0">
              <a:solidFill>
                <a:srgbClr val="00B0F0"/>
              </a:solidFill>
              <a:effectLst>
                <a:outerShdw blurRad="38100" dist="38100" dir="2700000" algn="tl">
                  <a:srgbClr val="000000">
                    <a:alpha val="43137"/>
                  </a:srgbClr>
                </a:outerShdw>
              </a:effectLst>
            </a:endParaRPr>
          </a:p>
        </p:txBody>
      </p:sp>
      <p:pic>
        <p:nvPicPr>
          <p:cNvPr id="99334" name="Picture 6" descr="C:\Documents and Settings\Owner\My Documents\Educational Illustrations\i1_0024.gif"/>
          <p:cNvPicPr>
            <a:picLocks noGrp="1" noChangeAspect="1" noChangeArrowheads="1"/>
          </p:cNvPicPr>
          <p:nvPr>
            <p:ph type="clipArt" sz="half" idx="2"/>
          </p:nvPr>
        </p:nvPicPr>
        <p:blipFill>
          <a:blip r:embed="rId4" cstate="print"/>
          <a:srcRect/>
          <a:stretch>
            <a:fillRect/>
          </a:stretch>
        </p:blipFill>
        <p:spPr>
          <a:xfrm>
            <a:off x="6400800" y="1905000"/>
            <a:ext cx="4114800" cy="4800600"/>
          </a:xfrm>
          <a:noFill/>
          <a:ln/>
        </p:spPr>
      </p:pic>
      <p:pic>
        <p:nvPicPr>
          <p:cNvPr id="99335" name="Picture 7" descr="C:\Documents and Settings\Owner\My Documents\Educational Illustrations\darkages-charlemagne-gal.jpg"/>
          <p:cNvPicPr>
            <a:picLocks noChangeAspect="1" noChangeArrowheads="1"/>
          </p:cNvPicPr>
          <p:nvPr/>
        </p:nvPicPr>
        <p:blipFill>
          <a:blip r:embed="rId5" cstate="print"/>
          <a:srcRect/>
          <a:stretch>
            <a:fillRect/>
          </a:stretch>
        </p:blipFill>
        <p:spPr bwMode="auto">
          <a:xfrm>
            <a:off x="1676400" y="1905000"/>
            <a:ext cx="8991599" cy="4953000"/>
          </a:xfrm>
          <a:prstGeom prst="rect">
            <a:avLst/>
          </a:prstGeom>
          <a:noFill/>
        </p:spPr>
      </p:pic>
      <p:sp>
        <p:nvSpPr>
          <p:cNvPr id="99336" name="Comment 8"/>
          <p:cNvSpPr>
            <a:spLocks noChangeArrowheads="1"/>
          </p:cNvSpPr>
          <p:nvPr/>
        </p:nvSpPr>
        <p:spPr bwMode="auto">
          <a:xfrm>
            <a:off x="1539876" y="-15240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In 799,  Leo III,  while conducting a procession,  was attacked by a band of armed men from a rival faction who believed they had blinded him.  He recovered and fled to Charlemagne’s court.  He was then restored to his position in Rome.” </a:t>
            </a:r>
          </a:p>
        </p:txBody>
      </p:sp>
      <p:pic>
        <p:nvPicPr>
          <p:cNvPr id="8" name="Picture 7" descr="Sacre_de_Charlemagne.jpg">
            <a:extLst>
              <a:ext uri="{FF2B5EF4-FFF2-40B4-BE49-F238E27FC236}">
                <a16:creationId xmlns:a16="http://schemas.microsoft.com/office/drawing/2014/main" id="{A16AEC4B-3476-42D5-BFEB-87DF1C51AE40}"/>
              </a:ext>
            </a:extLst>
          </p:cNvPr>
          <p:cNvPicPr>
            <a:picLocks noChangeAspect="1"/>
          </p:cNvPicPr>
          <p:nvPr/>
        </p:nvPicPr>
        <p:blipFill>
          <a:blip r:embed="rId6" cstate="print"/>
          <a:stretch>
            <a:fillRect/>
          </a:stretch>
        </p:blipFill>
        <p:spPr>
          <a:xfrm>
            <a:off x="0" y="-1"/>
            <a:ext cx="12191999" cy="6913097"/>
          </a:xfrm>
          <a:prstGeom prst="rect">
            <a:avLst/>
          </a:prstGeom>
        </p:spPr>
      </p:pic>
      <p:sp>
        <p:nvSpPr>
          <p:cNvPr id="9" name="Rectangle 8">
            <a:extLst>
              <a:ext uri="{FF2B5EF4-FFF2-40B4-BE49-F238E27FC236}">
                <a16:creationId xmlns:a16="http://schemas.microsoft.com/office/drawing/2014/main" id="{52A885B5-98F0-4B38-9119-3C1B2562FA60}"/>
              </a:ext>
            </a:extLst>
          </p:cNvPr>
          <p:cNvSpPr/>
          <p:nvPr/>
        </p:nvSpPr>
        <p:spPr>
          <a:xfrm>
            <a:off x="2590800" y="152400"/>
            <a:ext cx="7086600" cy="2862322"/>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hlinkClick r:id="rId7" action="ppaction://hlinkfile"/>
              </a:rPr>
              <a:t>INSTITUTIONAL CHURCH ORDAINS GOVERNMENTS</a:t>
            </a:r>
            <a:endParaRPr lang="en-US" sz="60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endParaRPr>
          </a:p>
        </p:txBody>
      </p:sp>
    </p:spTree>
    <p:extLst>
      <p:ext uri="{BB962C8B-B14F-4D97-AF65-F5344CB8AC3E}">
        <p14:creationId xmlns:p14="http://schemas.microsoft.com/office/powerpoint/2010/main" val="65293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p:cTn id="7" dur="1000" fill="hold"/>
                                        <p:tgtEl>
                                          <p:spTgt spid="9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9331">
                                            <p:txEl>
                                              <p:pRg st="1" end="1"/>
                                            </p:txEl>
                                          </p:spTgt>
                                        </p:tgtEl>
                                        <p:attrNameLst>
                                          <p:attrName>style.visibility</p:attrName>
                                        </p:attrNameLst>
                                      </p:cBhvr>
                                      <p:to>
                                        <p:strVal val="visible"/>
                                      </p:to>
                                    </p:set>
                                    <p:anim calcmode="lin" valueType="num">
                                      <p:cBhvr>
                                        <p:cTn id="15" dur="1000" fill="hold"/>
                                        <p:tgtEl>
                                          <p:spTgt spid="993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93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93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93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9331">
                                            <p:txEl>
                                              <p:pRg st="2" end="2"/>
                                            </p:txEl>
                                          </p:spTgt>
                                        </p:tgtEl>
                                        <p:attrNameLst>
                                          <p:attrName>style.visibility</p:attrName>
                                        </p:attrNameLst>
                                      </p:cBhvr>
                                      <p:to>
                                        <p:strVal val="visible"/>
                                      </p:to>
                                    </p:set>
                                    <p:anim calcmode="lin" valueType="num">
                                      <p:cBhvr>
                                        <p:cTn id="23" dur="1000" fill="hold"/>
                                        <p:tgtEl>
                                          <p:spTgt spid="993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93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99335"/>
                                        </p:tgtEl>
                                        <p:attrNameLst>
                                          <p:attrName>style.visibility</p:attrName>
                                        </p:attrNameLst>
                                      </p:cBhvr>
                                      <p:to>
                                        <p:strVal val="visible"/>
                                      </p:to>
                                    </p:set>
                                    <p:anim calcmode="lin" valueType="num">
                                      <p:cBhvr>
                                        <p:cTn id="31" dur="5000" fill="hold"/>
                                        <p:tgtEl>
                                          <p:spTgt spid="99335"/>
                                        </p:tgtEl>
                                        <p:attrNameLst>
                                          <p:attrName>ppt_w</p:attrName>
                                        </p:attrNameLst>
                                      </p:cBhvr>
                                      <p:tavLst>
                                        <p:tav tm="0" fmla="#ppt_w*sin(2.5*pi*$)">
                                          <p:val>
                                            <p:fltVal val="0"/>
                                          </p:val>
                                        </p:tav>
                                        <p:tav tm="100000">
                                          <p:val>
                                            <p:fltVal val="1"/>
                                          </p:val>
                                        </p:tav>
                                      </p:tavLst>
                                    </p:anim>
                                    <p:anim calcmode="lin" valueType="num">
                                      <p:cBhvr>
                                        <p:cTn id="32" dur="5000" fill="hold"/>
                                        <p:tgtEl>
                                          <p:spTgt spid="9933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amond(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0" fill="hold"/>
                                        <p:tgtEl>
                                          <p:spTgt spid="9"/>
                                        </p:tgtEl>
                                        <p:attrNameLst>
                                          <p:attrName>ppt_x</p:attrName>
                                        </p:attrNameLst>
                                      </p:cBhvr>
                                      <p:tavLst>
                                        <p:tav tm="0">
                                          <p:val>
                                            <p:strVal val="#ppt_x"/>
                                          </p:val>
                                        </p:tav>
                                        <p:tav tm="100000">
                                          <p:val>
                                            <p:strVal val="#ppt_x"/>
                                          </p:val>
                                        </p:tav>
                                      </p:tavLst>
                                    </p:anim>
                                    <p:anim calcmode="lin" valueType="num">
                                      <p:cBhvr additive="base">
                                        <p:cTn id="43"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7394"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Genesis 1: 16 – Church Of Light Direct</a:t>
            </a:r>
            <a:endParaRPr lang="en-US"/>
          </a:p>
        </p:txBody>
      </p:sp>
      <p:sp>
        <p:nvSpPr>
          <p:cNvPr id="3387395" name="Comment 3"/>
          <p:cNvSpPr>
            <a:spLocks noChangeArrowheads="1"/>
          </p:cNvSpPr>
          <p:nvPr/>
        </p:nvSpPr>
        <p:spPr bwMode="auto">
          <a:xfrm>
            <a:off x="1539876" y="-12954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Understood Better During Age Of Alchemy – Sun Gold &amp; Represented By Full Circle – Moon Silver &amp; Represented By Half-Circle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387394">
                                            <p:txEl>
                                              <p:pRg st="0" end="0"/>
                                            </p:txEl>
                                          </p:spTgt>
                                        </p:tgtEl>
                                        <p:attrNameLst>
                                          <p:attrName>style.visibility</p:attrName>
                                        </p:attrNameLst>
                                      </p:cBhvr>
                                      <p:to>
                                        <p:strVal val="visible"/>
                                      </p:to>
                                    </p:set>
                                    <p:anim calcmode="lin" valueType="num">
                                      <p:cBhvr additive="base">
                                        <p:cTn id="7" dur="300" fill="hold"/>
                                        <p:tgtEl>
                                          <p:spTgt spid="33873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38739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7394"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85800"/>
            <a:ext cx="8610600" cy="9906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2057400"/>
            <a:ext cx="8153400" cy="4267200"/>
          </a:xfrm>
        </p:spPr>
        <p:txBody>
          <a:bodyPr/>
          <a:lstStyle/>
          <a:p>
            <a:pPr>
              <a:buFontTx/>
              <a:buBlip>
                <a:blip r:embed="rId4"/>
              </a:buBlip>
            </a:pPr>
            <a:r>
              <a:rPr lang="en-US" sz="2800" b="1" dirty="0">
                <a:solidFill>
                  <a:srgbClr val="FFFF99"/>
                </a:solidFill>
                <a:effectLst>
                  <a:outerShdw blurRad="38100" dist="38100" dir="2700000" algn="tl">
                    <a:srgbClr val="C0C0C0"/>
                  </a:outerShdw>
                </a:effectLst>
              </a:rPr>
              <a:t> “The problem was compounded by the fact that   a new kind of martyr came out of the </a:t>
            </a:r>
            <a:r>
              <a:rPr lang="en-US" sz="2800" b="1" dirty="0" err="1">
                <a:solidFill>
                  <a:srgbClr val="FFFF99"/>
                </a:solidFill>
                <a:effectLst>
                  <a:outerShdw blurRad="38100" dist="38100" dir="2700000" algn="tl">
                    <a:srgbClr val="C0C0C0"/>
                  </a:outerShdw>
                </a:effectLst>
              </a:rPr>
              <a:t>Decian</a:t>
            </a:r>
            <a:r>
              <a:rPr lang="en-US" sz="2800" b="1" dirty="0">
                <a:solidFill>
                  <a:srgbClr val="FFFF99"/>
                </a:solidFill>
                <a:effectLst>
                  <a:outerShdw blurRad="38100" dist="38100" dir="2700000" algn="tl">
                    <a:srgbClr val="C0C0C0"/>
                  </a:outerShdw>
                </a:effectLst>
              </a:rPr>
              <a:t> persecution.  Because Decius was trying to break people rather than kill them,  many people were arrested and tortured but never executed.  In previous persecutions,  the number of such persons,  called </a:t>
            </a:r>
            <a:r>
              <a:rPr lang="en-US" sz="2800" b="1" i="1" dirty="0">
                <a:solidFill>
                  <a:srgbClr val="FFFF99"/>
                </a:solidFill>
                <a:effectLst>
                  <a:outerShdw blurRad="38100" dist="38100" dir="2700000" algn="tl">
                    <a:srgbClr val="C0C0C0"/>
                  </a:outerShdw>
                </a:effectLst>
              </a:rPr>
              <a:t>confessors,</a:t>
            </a:r>
            <a:r>
              <a:rPr lang="en-US" sz="2800" b="1" dirty="0">
                <a:solidFill>
                  <a:srgbClr val="FFFF99"/>
                </a:solidFill>
                <a:effectLst>
                  <a:outerShdw blurRad="38100" dist="38100" dir="2700000" algn="tl">
                    <a:srgbClr val="C0C0C0"/>
                  </a:outerShdw>
                </a:effectLst>
              </a:rPr>
              <a:t> was relatively small.  Under Decius,  the number of confessors was quite large.”</a:t>
            </a:r>
            <a:endParaRPr lang="en-US" sz="2800" u="sng" dirty="0"/>
          </a:p>
        </p:txBody>
      </p:sp>
    </p:spTree>
    <p:extLst>
      <p:ext uri="{BB962C8B-B14F-4D97-AF65-F5344CB8AC3E}">
        <p14:creationId xmlns:p14="http://schemas.microsoft.com/office/powerpoint/2010/main" val="979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9442"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Genesis 1: 16 – State Of Reflected Light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389442">
                                            <p:txEl>
                                              <p:pRg st="0" end="0"/>
                                            </p:txEl>
                                          </p:spTgt>
                                        </p:tgtEl>
                                        <p:attrNameLst>
                                          <p:attrName>style.visibility</p:attrName>
                                        </p:attrNameLst>
                                      </p:cBhvr>
                                      <p:to>
                                        <p:strVal val="visible"/>
                                      </p:to>
                                    </p:set>
                                    <p:anim calcmode="lin" valueType="num">
                                      <p:cBhvr additive="base">
                                        <p:cTn id="7" dur="300" fill="hold"/>
                                        <p:tgtEl>
                                          <p:spTgt spid="33894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38944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42"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p:nvPr>
        </p:nvSpPr>
        <p:spPr>
          <a:xfrm>
            <a:off x="556180" y="0"/>
            <a:ext cx="11378153" cy="5231876"/>
          </a:xfrm>
        </p:spPr>
        <p:txBody>
          <a:bodyPr/>
          <a:lstStyle/>
          <a:p>
            <a:pPr>
              <a:buFontTx/>
              <a:buNone/>
            </a:pPr>
            <a:r>
              <a:rPr lang="en-US" sz="8000" dirty="0">
                <a:solidFill>
                  <a:srgbClr val="FF3300"/>
                </a:solidFill>
                <a:effectLst>
                  <a:outerShdw blurRad="38100" dist="38100" dir="2700000" algn="tl">
                    <a:srgbClr val="000000"/>
                  </a:outerShdw>
                </a:effectLst>
              </a:rPr>
              <a:t>HOLY ROMAN EMPIRE</a:t>
            </a:r>
          </a:p>
          <a:p>
            <a:pPr>
              <a:buFontTx/>
              <a:buNone/>
            </a:pPr>
            <a:r>
              <a:rPr lang="en-US" sz="9600" dirty="0">
                <a:solidFill>
                  <a:srgbClr val="FF6600"/>
                </a:solidFill>
                <a:effectLst>
                  <a:outerShdw blurRad="38100" dist="38100" dir="2700000" algn="tl">
                    <a:srgbClr val="000000"/>
                  </a:outerShdw>
                </a:effectLst>
              </a:rPr>
              <a:t>NEITHER - EMPIRE</a:t>
            </a:r>
          </a:p>
          <a:p>
            <a:pPr>
              <a:buFontTx/>
              <a:buNone/>
            </a:pPr>
            <a:r>
              <a:rPr lang="en-US" sz="8000" dirty="0">
                <a:solidFill>
                  <a:srgbClr val="FF9900"/>
                </a:solidFill>
              </a:rPr>
              <a:t> </a:t>
            </a:r>
            <a:r>
              <a:rPr lang="en-US" sz="9600" dirty="0">
                <a:solidFill>
                  <a:srgbClr val="FF9900"/>
                </a:solidFill>
                <a:effectLst>
                  <a:outerShdw blurRad="38100" dist="38100" dir="2700000" algn="tl">
                    <a:srgbClr val="000000"/>
                  </a:outerShdw>
                </a:effectLst>
              </a:rPr>
              <a:t>NEITHER-ROMAN</a:t>
            </a:r>
          </a:p>
          <a:p>
            <a:pPr>
              <a:buFontTx/>
              <a:buNone/>
            </a:pPr>
            <a:r>
              <a:rPr lang="en-US" sz="9600" i="1" dirty="0">
                <a:solidFill>
                  <a:srgbClr val="FFFF00"/>
                </a:solidFill>
                <a:effectLst>
                  <a:outerShdw blurRad="38100" dist="38100" dir="2700000" algn="tl">
                    <a:srgbClr val="000000"/>
                  </a:outerShdw>
                </a:effectLst>
              </a:rPr>
              <a:t>And Not In The Least</a:t>
            </a:r>
            <a:r>
              <a:rPr lang="en-US" sz="9600" dirty="0"/>
              <a:t> </a:t>
            </a:r>
          </a:p>
          <a:p>
            <a:pPr>
              <a:buFontTx/>
              <a:buNone/>
            </a:pPr>
            <a:r>
              <a:rPr lang="en-US" sz="6600" dirty="0"/>
              <a:t> </a:t>
            </a:r>
            <a:endParaRPr lang="en-US" sz="9600" dirty="0"/>
          </a:p>
        </p:txBody>
      </p:sp>
      <p:pic>
        <p:nvPicPr>
          <p:cNvPr id="5" name="Picture 4" descr="article-1378866-0BB5F5F300000578-817_634x258.jpg">
            <a:extLst>
              <a:ext uri="{FF2B5EF4-FFF2-40B4-BE49-F238E27FC236}">
                <a16:creationId xmlns:a16="http://schemas.microsoft.com/office/drawing/2014/main" id="{58CF3B2E-ED03-49BF-8C7E-466C8AC92AEC}"/>
              </a:ext>
            </a:extLst>
          </p:cNvPr>
          <p:cNvPicPr>
            <a:picLocks noChangeAspect="1"/>
          </p:cNvPicPr>
          <p:nvPr/>
        </p:nvPicPr>
        <p:blipFill>
          <a:blip r:embed="rId5" cstate="print"/>
          <a:stretch>
            <a:fillRect/>
          </a:stretch>
        </p:blipFill>
        <p:spPr>
          <a:xfrm>
            <a:off x="0" y="0"/>
            <a:ext cx="12192000" cy="6858000"/>
          </a:xfrm>
          <a:prstGeom prst="rect">
            <a:avLst/>
          </a:prstGeom>
        </p:spPr>
      </p:pic>
      <p:sp>
        <p:nvSpPr>
          <p:cNvPr id="6" name="WordArt 3">
            <a:extLst>
              <a:ext uri="{FF2B5EF4-FFF2-40B4-BE49-F238E27FC236}">
                <a16:creationId xmlns:a16="http://schemas.microsoft.com/office/drawing/2014/main" id="{D7367849-40FC-46B8-A7AB-B3A744688AD3}"/>
              </a:ext>
            </a:extLst>
          </p:cNvPr>
          <p:cNvSpPr>
            <a:spLocks noChangeArrowheads="1" noChangeShapeType="1" noTextEdit="1"/>
          </p:cNvSpPr>
          <p:nvPr/>
        </p:nvSpPr>
        <p:spPr bwMode="auto">
          <a:xfrm>
            <a:off x="838986" y="5334000"/>
            <a:ext cx="11265030" cy="129540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H O L Y !</a:t>
            </a:r>
          </a:p>
        </p:txBody>
      </p:sp>
    </p:spTree>
    <p:extLst>
      <p:ext uri="{BB962C8B-B14F-4D97-AF65-F5344CB8AC3E}">
        <p14:creationId xmlns:p14="http://schemas.microsoft.com/office/powerpoint/2010/main" val="16553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0162">
                                            <p:txEl>
                                              <p:pRg st="0" end="0"/>
                                            </p:txEl>
                                          </p:spTgt>
                                        </p:tgtEl>
                                        <p:attrNameLst>
                                          <p:attrName>style.visibility</p:attrName>
                                        </p:attrNameLst>
                                      </p:cBhvr>
                                      <p:to>
                                        <p:strVal val="visible"/>
                                      </p:to>
                                    </p:set>
                                    <p:anim calcmode="lin" valueType="num">
                                      <p:cBhvr additive="base">
                                        <p:cTn id="7" dur="300" fill="hold"/>
                                        <p:tgtEl>
                                          <p:spTgt spid="220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0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0162">
                                            <p:txEl>
                                              <p:pRg st="1" end="1"/>
                                            </p:txEl>
                                          </p:spTgt>
                                        </p:tgtEl>
                                        <p:attrNameLst>
                                          <p:attrName>style.visibility</p:attrName>
                                        </p:attrNameLst>
                                      </p:cBhvr>
                                      <p:to>
                                        <p:strVal val="visible"/>
                                      </p:to>
                                    </p:set>
                                    <p:anim calcmode="lin" valueType="num">
                                      <p:cBhvr additive="base">
                                        <p:cTn id="13" dur="300" fill="hold"/>
                                        <p:tgtEl>
                                          <p:spTgt spid="22016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01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0162">
                                            <p:txEl>
                                              <p:pRg st="2" end="2"/>
                                            </p:txEl>
                                          </p:spTgt>
                                        </p:tgtEl>
                                        <p:attrNameLst>
                                          <p:attrName>style.visibility</p:attrName>
                                        </p:attrNameLst>
                                      </p:cBhvr>
                                      <p:to>
                                        <p:strVal val="visible"/>
                                      </p:to>
                                    </p:set>
                                    <p:anim calcmode="lin" valueType="num">
                                      <p:cBhvr additive="base">
                                        <p:cTn id="19" dur="300" fill="hold"/>
                                        <p:tgtEl>
                                          <p:spTgt spid="22016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01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0162">
                                            <p:txEl>
                                              <p:pRg st="3" end="3"/>
                                            </p:txEl>
                                          </p:spTgt>
                                        </p:tgtEl>
                                        <p:attrNameLst>
                                          <p:attrName>style.visibility</p:attrName>
                                        </p:attrNameLst>
                                      </p:cBhvr>
                                      <p:to>
                                        <p:strVal val="visible"/>
                                      </p:to>
                                    </p:set>
                                    <p:anim calcmode="lin" valueType="num">
                                      <p:cBhvr additive="base">
                                        <p:cTn id="25" dur="300" fill="hold"/>
                                        <p:tgtEl>
                                          <p:spTgt spid="22016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01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20162">
                                            <p:txEl>
                                              <p:pRg st="4" end="4"/>
                                            </p:txEl>
                                          </p:spTgt>
                                        </p:tgtEl>
                                        <p:attrNameLst>
                                          <p:attrName>style.visibility</p:attrName>
                                        </p:attrNameLst>
                                      </p:cBhvr>
                                      <p:to>
                                        <p:strVal val="visible"/>
                                      </p:to>
                                    </p:set>
                                    <p:anim calcmode="lin" valueType="num">
                                      <p:cBhvr additive="base">
                                        <p:cTn id="31" dur="300" fill="hold"/>
                                        <p:tgtEl>
                                          <p:spTgt spid="220162">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2016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uiExpand="1" build="p" autoUpdateAnimBg="0"/>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49700" name="Rectangle 4"/>
          <p:cNvSpPr>
            <a:spLocks noChangeArrowheads="1"/>
          </p:cNvSpPr>
          <p:nvPr/>
        </p:nvSpPr>
        <p:spPr bwMode="auto">
          <a:xfrm>
            <a:off x="2514600" y="0"/>
            <a:ext cx="7696200" cy="14478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b="1" i="1" dirty="0">
                <a:solidFill>
                  <a:srgbClr val="000000"/>
                </a:solidFill>
                <a:effectLst>
                  <a:outerShdw blurRad="38100" dist="38100" dir="2700000" algn="tl">
                    <a:srgbClr val="C0C0C0"/>
                  </a:outerShdw>
                </a:effectLst>
                <a:latin typeface="Times New Roman"/>
              </a:rPr>
              <a:t>Two dynasties stand out as rulers of the empire. The </a:t>
            </a:r>
            <a:r>
              <a:rPr lang="en-US" sz="3600" b="1" i="1" dirty="0" err="1">
                <a:solidFill>
                  <a:srgbClr val="000000"/>
                </a:solidFill>
                <a:effectLst>
                  <a:outerShdw blurRad="38100" dist="38100" dir="2700000" algn="tl">
                    <a:srgbClr val="C0C0C0"/>
                  </a:outerShdw>
                </a:effectLst>
                <a:latin typeface="Times New Roman"/>
              </a:rPr>
              <a:t>Hohenstaufens</a:t>
            </a:r>
            <a:r>
              <a:rPr lang="en-US" sz="3600" b="1" i="1" dirty="0">
                <a:solidFill>
                  <a:srgbClr val="000000"/>
                </a:solidFill>
                <a:effectLst>
                  <a:outerShdw blurRad="38100" dist="38100" dir="2700000" algn="tl">
                    <a:srgbClr val="C0C0C0"/>
                  </a:outerShdw>
                </a:effectLst>
                <a:latin typeface="Times New Roman"/>
              </a:rPr>
              <a:t> led the empire during the Crusades.  In fact,  it was because of the Crusades that Frederick II dubbed his empire “Holy.”  In the 13</a:t>
            </a:r>
            <a:r>
              <a:rPr lang="en-US" sz="3600" b="1" i="1" baseline="30000" dirty="0">
                <a:solidFill>
                  <a:srgbClr val="000000"/>
                </a:solidFill>
                <a:effectLst>
                  <a:outerShdw blurRad="38100" dist="38100" dir="2700000" algn="tl">
                    <a:srgbClr val="C0C0C0"/>
                  </a:outerShdw>
                </a:effectLst>
                <a:latin typeface="Times New Roman"/>
              </a:rPr>
              <a:t>th</a:t>
            </a:r>
            <a:r>
              <a:rPr lang="en-US" sz="3600" b="1" i="1" dirty="0">
                <a:solidFill>
                  <a:srgbClr val="000000"/>
                </a:solidFill>
                <a:effectLst>
                  <a:outerShdw blurRad="38100" dist="38100" dir="2700000" algn="tl">
                    <a:srgbClr val="C0C0C0"/>
                  </a:outerShdw>
                </a:effectLst>
                <a:latin typeface="Times New Roman"/>
              </a:rPr>
              <a:t> century, however, the </a:t>
            </a:r>
            <a:r>
              <a:rPr lang="en-US" sz="3600" b="1" i="1" dirty="0" err="1">
                <a:solidFill>
                  <a:srgbClr val="000000"/>
                </a:solidFill>
                <a:effectLst>
                  <a:outerShdw blurRad="38100" dist="38100" dir="2700000" algn="tl">
                    <a:srgbClr val="C0C0C0"/>
                  </a:outerShdw>
                </a:effectLst>
                <a:latin typeface="Times New Roman"/>
              </a:rPr>
              <a:t>Hohenstaufens</a:t>
            </a:r>
            <a:r>
              <a:rPr lang="en-US" sz="3600" b="1" i="1" dirty="0">
                <a:solidFill>
                  <a:srgbClr val="000000"/>
                </a:solidFill>
                <a:effectLst>
                  <a:outerShdw blurRad="38100" dist="38100" dir="2700000" algn="tl">
                    <a:srgbClr val="C0C0C0"/>
                  </a:outerShdw>
                </a:effectLst>
                <a:latin typeface="Times New Roman"/>
              </a:rPr>
              <a:t> were replaced by the Hapsburgs, who were all over the thrones of Europe for the next 800 years.  In the process,  they won the history reward as </a:t>
            </a:r>
            <a:r>
              <a:rPr lang="en-US" sz="3600" b="1" i="1" u="sng" dirty="0">
                <a:solidFill>
                  <a:srgbClr val="000000"/>
                </a:solidFill>
                <a:effectLst>
                  <a:outerShdw blurRad="38100" dist="38100" dir="2700000" algn="tl">
                    <a:srgbClr val="C0C0C0"/>
                  </a:outerShdw>
                </a:effectLst>
                <a:latin typeface="Times New Roman"/>
              </a:rPr>
              <a:t>the most thoroughly inbred royal family there ever was!  </a:t>
            </a: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dirty="0">
                <a:ln w="9525">
                  <a:solidFill>
                    <a:srgbClr val="800000"/>
                  </a:solidFill>
                  <a:round/>
                  <a:headEnd/>
                  <a:tailEnd/>
                </a:ln>
                <a:solidFill>
                  <a:srgbClr val="800000"/>
                </a:solidFill>
                <a:effectLst>
                  <a:outerShdw dist="35921" dir="2700000" algn="ctr" rotWithShape="0">
                    <a:srgbClr val="C0C0C0"/>
                  </a:outerShdw>
                </a:effectLst>
                <a:latin typeface="Arial Black"/>
              </a:rPr>
              <a:t>THE END OF AN EMPIRE</a:t>
            </a:r>
          </a:p>
        </p:txBody>
      </p:sp>
    </p:spTree>
    <p:extLst>
      <p:ext uri="{BB962C8B-B14F-4D97-AF65-F5344CB8AC3E}">
        <p14:creationId xmlns:p14="http://schemas.microsoft.com/office/powerpoint/2010/main" val="21613454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49700">
                                            <p:txEl>
                                              <p:pRg st="0" end="0"/>
                                            </p:txEl>
                                          </p:spTgt>
                                        </p:tgtEl>
                                        <p:attrNameLst>
                                          <p:attrName>style.visibility</p:attrName>
                                        </p:attrNameLst>
                                      </p:cBhvr>
                                      <p:to>
                                        <p:strVal val="visible"/>
                                      </p:to>
                                    </p:set>
                                    <p:anim calcmode="lin" valueType="num">
                                      <p:cBhvr additive="base">
                                        <p:cTn id="17" dur="300" fill="hold"/>
                                        <p:tgtEl>
                                          <p:spTgt spid="514970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4970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0" grpId="0" build="p" autoUpdateAnimBg="0"/>
      <p:bldP spid="5149701" grpId="0" build="p" autoUpdateAnimBg="0"/>
      <p:bldP spid="514970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dirty="0">
                <a:ln w="9525">
                  <a:solidFill>
                    <a:srgbClr val="800000"/>
                  </a:solidFill>
                  <a:round/>
                  <a:headEnd/>
                  <a:tailEnd/>
                </a:ln>
                <a:solidFill>
                  <a:srgbClr val="800000"/>
                </a:solidFill>
                <a:effectLst>
                  <a:outerShdw dist="35921" dir="2700000" algn="ctr" rotWithShape="0">
                    <a:srgbClr val="C0C0C0"/>
                  </a:outerShdw>
                </a:effectLst>
                <a:latin typeface="Arial Black"/>
              </a:rPr>
              <a:t>THE LAST HOHENSTAUFEN</a:t>
            </a:r>
          </a:p>
        </p:txBody>
      </p:sp>
      <p:sp>
        <p:nvSpPr>
          <p:cNvPr id="7" name="Rectangle 4"/>
          <p:cNvSpPr>
            <a:spLocks noChangeArrowheads="1"/>
          </p:cNvSpPr>
          <p:nvPr/>
        </p:nvSpPr>
        <p:spPr bwMode="auto">
          <a:xfrm>
            <a:off x="2438400" y="304800"/>
            <a:ext cx="7848600" cy="6248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i="1" dirty="0">
                <a:solidFill>
                  <a:srgbClr val="000000"/>
                </a:solidFill>
                <a:effectLst>
                  <a:outerShdw blurRad="38100" dist="38100" dir="2700000" algn="tl">
                    <a:srgbClr val="C0C0C0"/>
                  </a:outerShdw>
                </a:effectLst>
                <a:latin typeface="Times New Roman"/>
              </a:rPr>
              <a:t>“To his friends,  Frederick Hohenstaufen was the stupor mundi or  ‘world wonder.’  To his enemies,  he was the Antichrist. Of course,  to the people of Sicily &amp; the Holy Roman Empire, he was simply the king &amp; skilled warlord.  As a linguist,  he wrote scientific tracts in a dozen languages. He was an early advocate of the experimental method and performed rather interesting (highly unethical) experiments – such as raising children in silence to see if they would speak a ‘natural language.’”</a:t>
            </a:r>
            <a:endParaRPr lang="en-US" sz="3200" b="1" i="1" u="sng" dirty="0">
              <a:solidFill>
                <a:srgbClr val="000000"/>
              </a:solidFill>
              <a:effectLst>
                <a:outerShdw blurRad="38100" dist="38100" dir="2700000" algn="tl">
                  <a:srgbClr val="C0C0C0"/>
                </a:outerShdw>
              </a:effectLst>
              <a:latin typeface="Times New Roman"/>
            </a:endParaRPr>
          </a:p>
        </p:txBody>
      </p:sp>
    </p:spTree>
    <p:extLst>
      <p:ext uri="{BB962C8B-B14F-4D97-AF65-F5344CB8AC3E}">
        <p14:creationId xmlns:p14="http://schemas.microsoft.com/office/powerpoint/2010/main" val="36030277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dirty="0">
                <a:ln w="9525">
                  <a:solidFill>
                    <a:srgbClr val="800000"/>
                  </a:solidFill>
                  <a:round/>
                  <a:headEnd/>
                  <a:tailEnd/>
                </a:ln>
                <a:solidFill>
                  <a:srgbClr val="800000"/>
                </a:solidFill>
                <a:effectLst>
                  <a:outerShdw dist="35921" dir="2700000" algn="ctr" rotWithShape="0">
                    <a:srgbClr val="C0C0C0"/>
                  </a:outerShdw>
                </a:effectLst>
                <a:latin typeface="Arial Black"/>
              </a:rPr>
              <a:t>THE LAST HOHENSTAUFEN</a:t>
            </a:r>
          </a:p>
        </p:txBody>
      </p:sp>
      <p:sp>
        <p:nvSpPr>
          <p:cNvPr id="7" name="Rectangle 4"/>
          <p:cNvSpPr>
            <a:spLocks noChangeArrowheads="1"/>
          </p:cNvSpPr>
          <p:nvPr/>
        </p:nvSpPr>
        <p:spPr bwMode="auto">
          <a:xfrm>
            <a:off x="2286000" y="457200"/>
            <a:ext cx="8153400" cy="6096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400" b="1" i="1" dirty="0">
                <a:solidFill>
                  <a:srgbClr val="000000"/>
                </a:solidFill>
                <a:effectLst>
                  <a:outerShdw blurRad="38100" dist="38100" dir="2700000" algn="tl">
                    <a:srgbClr val="C0C0C0"/>
                  </a:outerShdw>
                </a:effectLst>
                <a:latin typeface="Times New Roman"/>
              </a:rPr>
              <a:t>“FRED [HOHENSTAUFEN] WAS BEST KNOWN FOR HIS DECADENT LIFESTYLE – ENAMORED OF ISLAMIC CULTURE &amp; PHILOSOPHY,  HE KEPT A HAREM OF NUBILE YOUNG LADIES     AT HIS BECK AND CALL.”</a:t>
            </a:r>
            <a:endParaRPr lang="en-US" sz="4400" b="1" i="1" u="sng" dirty="0">
              <a:solidFill>
                <a:srgbClr val="000000"/>
              </a:solidFill>
              <a:effectLst>
                <a:outerShdw blurRad="38100" dist="38100" dir="2700000" algn="tl">
                  <a:srgbClr val="C0C0C0"/>
                </a:outerShdw>
              </a:effectLst>
              <a:latin typeface="Times New Roman"/>
            </a:endParaRPr>
          </a:p>
        </p:txBody>
      </p:sp>
      <p:sp>
        <p:nvSpPr>
          <p:cNvPr id="8" name="Rectangle 7"/>
          <p:cNvSpPr/>
          <p:nvPr/>
        </p:nvSpPr>
        <p:spPr>
          <a:xfrm>
            <a:off x="2438400" y="5791200"/>
            <a:ext cx="6975107" cy="584775"/>
          </a:xfrm>
          <a:prstGeom prst="rect">
            <a:avLst/>
          </a:prstGeom>
          <a:noFill/>
        </p:spPr>
        <p:txBody>
          <a:bodyPr wrap="square" lIns="91440" tIns="45720" rIns="91440" bIns="45720">
            <a:spAutoFit/>
          </a:bodyPr>
          <a:lstStyle/>
          <a:p>
            <a:pPr algn="ctr" fontAlgn="base">
              <a:spcBef>
                <a:spcPct val="0"/>
              </a:spcBef>
              <a:spcAft>
                <a:spcPct val="0"/>
              </a:spcAft>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Mental Floss, Forbidden Knowledge</a:t>
            </a:r>
          </a:p>
        </p:txBody>
      </p:sp>
    </p:spTree>
    <p:extLst>
      <p:ext uri="{BB962C8B-B14F-4D97-AF65-F5344CB8AC3E}">
        <p14:creationId xmlns:p14="http://schemas.microsoft.com/office/powerpoint/2010/main" val="38085950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dirty="0">
                <a:ln w="9525">
                  <a:solidFill>
                    <a:srgbClr val="800000"/>
                  </a:solidFill>
                  <a:round/>
                  <a:headEnd/>
                  <a:tailEnd/>
                </a:ln>
                <a:solidFill>
                  <a:srgbClr val="800000"/>
                </a:solidFill>
                <a:effectLst>
                  <a:outerShdw dist="35921" dir="2700000" algn="ctr" rotWithShape="0">
                    <a:srgbClr val="C0C0C0"/>
                  </a:outerShdw>
                </a:effectLst>
                <a:latin typeface="Arial Black"/>
              </a:rPr>
              <a:t>Sacred illustration</a:t>
            </a:r>
          </a:p>
        </p:txBody>
      </p:sp>
      <p:sp>
        <p:nvSpPr>
          <p:cNvPr id="7" name="Rectangle 4"/>
          <p:cNvSpPr>
            <a:spLocks noChangeArrowheads="1"/>
          </p:cNvSpPr>
          <p:nvPr/>
        </p:nvSpPr>
        <p:spPr bwMode="auto">
          <a:xfrm>
            <a:off x="2286000" y="762000"/>
            <a:ext cx="8153400" cy="5791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400" b="1" i="1" dirty="0">
                <a:solidFill>
                  <a:srgbClr val="000000"/>
                </a:solidFill>
                <a:effectLst>
                  <a:outerShdw blurRad="38100" dist="38100" dir="2700000" algn="tl">
                    <a:srgbClr val="C0C0C0"/>
                  </a:outerShdw>
                </a:effectLst>
                <a:latin typeface="Times New Roman"/>
              </a:rPr>
              <a:t>Emperor Wenzel (1378-1419) had the margins of his German Bible translation decorated with pictures of himself being bathed and his hair washed by comely attendants wearing transparent white dresses.</a:t>
            </a:r>
            <a:endParaRPr lang="en-US" sz="4400" b="1" i="1" u="sng" dirty="0">
              <a:solidFill>
                <a:srgbClr val="000000"/>
              </a:solidFill>
              <a:effectLst>
                <a:outerShdw blurRad="38100" dist="38100" dir="2700000" algn="tl">
                  <a:srgbClr val="C0C0C0"/>
                </a:outerShdw>
              </a:effectLst>
              <a:latin typeface="Times New Roman"/>
            </a:endParaRPr>
          </a:p>
        </p:txBody>
      </p:sp>
      <p:sp>
        <p:nvSpPr>
          <p:cNvPr id="8" name="Rectangle 7"/>
          <p:cNvSpPr/>
          <p:nvPr/>
        </p:nvSpPr>
        <p:spPr>
          <a:xfrm>
            <a:off x="2438400" y="5791200"/>
            <a:ext cx="7639251" cy="646331"/>
          </a:xfrm>
          <a:prstGeom prst="rect">
            <a:avLst/>
          </a:prstGeom>
          <a:noFill/>
        </p:spPr>
        <p:txBody>
          <a:bodyPr wrap="square" lIns="91440" tIns="45720" rIns="91440" bIns="45720">
            <a:spAutoFit/>
          </a:bodyPr>
          <a:lstStyle/>
          <a:p>
            <a:pPr algn="ctr" fontAlgn="base">
              <a:spcBef>
                <a:spcPct val="0"/>
              </a:spcBef>
              <a:spcAft>
                <a:spcPct val="0"/>
              </a:spcAft>
            </a:pP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Kay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Ashenburg</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a:t>
            </a:r>
            <a:r>
              <a:rPr lang="en-US" sz="3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Unsanitized</a:t>
            </a: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 History</a:t>
            </a:r>
          </a:p>
        </p:txBody>
      </p:sp>
    </p:spTree>
    <p:extLst>
      <p:ext uri="{BB962C8B-B14F-4D97-AF65-F5344CB8AC3E}">
        <p14:creationId xmlns:p14="http://schemas.microsoft.com/office/powerpoint/2010/main" val="22757348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49700" name="Rectangle 4"/>
          <p:cNvSpPr>
            <a:spLocks noChangeArrowheads="1"/>
          </p:cNvSpPr>
          <p:nvPr/>
        </p:nvSpPr>
        <p:spPr bwMode="auto">
          <a:xfrm>
            <a:off x="3581400" y="228600"/>
            <a:ext cx="66294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b="1" i="1">
                <a:solidFill>
                  <a:srgbClr val="000000"/>
                </a:solidFill>
                <a:effectLst>
                  <a:outerShdw blurRad="38100" dist="38100" dir="2700000" algn="tl">
                    <a:srgbClr val="C0C0C0"/>
                  </a:outerShdw>
                </a:effectLst>
                <a:latin typeface="Times New Roman"/>
              </a:rPr>
              <a:t>In theory the Holy Roman Empire was a continuation of the ancient Roman Empire.  The fathers of the church had maintained that when the Roman Empire finally collapsed it would signal collapse of the great cycle of empires and begin the reign of  the Antichrist.  </a:t>
            </a: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WHITE ROBE BLACK ROBE</a:t>
            </a:r>
          </a:p>
        </p:txBody>
      </p:sp>
      <p:sp>
        <p:nvSpPr>
          <p:cNvPr id="5149703"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Politics Of Indulgences</a:t>
            </a:r>
          </a:p>
        </p:txBody>
      </p:sp>
      <p:sp>
        <p:nvSpPr>
          <p:cNvPr id="5149704"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by Charles Mee</a:t>
            </a:r>
          </a:p>
        </p:txBody>
      </p:sp>
      <p:sp>
        <p:nvSpPr>
          <p:cNvPr id="2" name="Rectangle 1"/>
          <p:cNvSpPr/>
          <p:nvPr/>
        </p:nvSpPr>
        <p:spPr>
          <a:xfrm rot="10800000" flipV="1">
            <a:off x="3429000" y="6527130"/>
            <a:ext cx="7315200" cy="40011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000" b="1" cap="all"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Times New Roman"/>
              </a:rPr>
              <a:t>See - PAGE 170 - </a:t>
            </a:r>
            <a:r>
              <a:rPr lang="en-US" sz="2000" b="1" i="1" cap="all"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Times New Roman"/>
              </a:rPr>
              <a:t>The Time Was At Hand </a:t>
            </a:r>
            <a:r>
              <a:rPr lang="en-US" sz="2000" b="1" cap="all"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Times New Roman"/>
              </a:rPr>
              <a:t>by ROB </a:t>
            </a:r>
            <a:r>
              <a:rPr lang="en-US" sz="2000" b="1" cap="all" dirty="0" err="1">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Times New Roman"/>
              </a:rPr>
              <a:t>fINLEY</a:t>
            </a:r>
            <a:endParaRPr lang="en-US" sz="2000" b="1" cap="all"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Times New Roman"/>
            </a:endParaRPr>
          </a:p>
        </p:txBody>
      </p:sp>
    </p:spTree>
    <p:extLst>
      <p:ext uri="{BB962C8B-B14F-4D97-AF65-F5344CB8AC3E}">
        <p14:creationId xmlns:p14="http://schemas.microsoft.com/office/powerpoint/2010/main" val="3851922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49703"/>
                                        </p:tgtEl>
                                        <p:attrNameLst>
                                          <p:attrName>style.visibility</p:attrName>
                                        </p:attrNameLst>
                                      </p:cBhvr>
                                      <p:to>
                                        <p:strVal val="visible"/>
                                      </p:to>
                                    </p:set>
                                    <p:anim calcmode="lin" valueType="num">
                                      <p:cBhvr additive="base">
                                        <p:cTn id="17" dur="5000" fill="hold"/>
                                        <p:tgtEl>
                                          <p:spTgt spid="5149703"/>
                                        </p:tgtEl>
                                        <p:attrNameLst>
                                          <p:attrName>ppt_x</p:attrName>
                                        </p:attrNameLst>
                                      </p:cBhvr>
                                      <p:tavLst>
                                        <p:tav tm="0">
                                          <p:val>
                                            <p:strVal val="0-#ppt_w/2"/>
                                          </p:val>
                                        </p:tav>
                                        <p:tav tm="100000">
                                          <p:val>
                                            <p:strVal val="#ppt_x"/>
                                          </p:val>
                                        </p:tav>
                                      </p:tavLst>
                                    </p:anim>
                                    <p:anim calcmode="lin" valueType="num">
                                      <p:cBhvr additive="base">
                                        <p:cTn id="18" dur="5000" fill="hold"/>
                                        <p:tgtEl>
                                          <p:spTgt spid="514970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49704"/>
                                        </p:tgtEl>
                                        <p:attrNameLst>
                                          <p:attrName>style.visibility</p:attrName>
                                        </p:attrNameLst>
                                      </p:cBhvr>
                                      <p:to>
                                        <p:strVal val="visible"/>
                                      </p:to>
                                    </p:set>
                                    <p:anim calcmode="lin" valueType="num">
                                      <p:cBhvr additive="base">
                                        <p:cTn id="23" dur="5000" fill="hold"/>
                                        <p:tgtEl>
                                          <p:spTgt spid="5149704"/>
                                        </p:tgtEl>
                                        <p:attrNameLst>
                                          <p:attrName>ppt_x</p:attrName>
                                        </p:attrNameLst>
                                      </p:cBhvr>
                                      <p:tavLst>
                                        <p:tav tm="0">
                                          <p:val>
                                            <p:strVal val="#ppt_x"/>
                                          </p:val>
                                        </p:tav>
                                        <p:tav tm="100000">
                                          <p:val>
                                            <p:strVal val="#ppt_x"/>
                                          </p:val>
                                        </p:tav>
                                      </p:tavLst>
                                    </p:anim>
                                    <p:anim calcmode="lin" valueType="num">
                                      <p:cBhvr additive="base">
                                        <p:cTn id="24" dur="5000" fill="hold"/>
                                        <p:tgtEl>
                                          <p:spTgt spid="51497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49700">
                                            <p:txEl>
                                              <p:pRg st="0" end="0"/>
                                            </p:txEl>
                                          </p:spTgt>
                                        </p:tgtEl>
                                        <p:attrNameLst>
                                          <p:attrName>style.visibility</p:attrName>
                                        </p:attrNameLst>
                                      </p:cBhvr>
                                      <p:to>
                                        <p:strVal val="visible"/>
                                      </p:to>
                                    </p:set>
                                    <p:anim calcmode="lin" valueType="num">
                                      <p:cBhvr additive="base">
                                        <p:cTn id="29" dur="300" fill="hold"/>
                                        <p:tgtEl>
                                          <p:spTgt spid="5149700">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4970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
                                        </p:tgtEl>
                                        <p:attrNameLst>
                                          <p:attrName>fillcolor</p:attrName>
                                        </p:attrNameLst>
                                      </p:cBhvr>
                                      <p:to>
                                        <a:schemeClr val="accent2"/>
                                      </p:to>
                                    </p:animClr>
                                    <p:set>
                                      <p:cBhvr>
                                        <p:cTn id="35" dur="2000" fill="hold"/>
                                        <p:tgtEl>
                                          <p:spTgt spid="2"/>
                                        </p:tgtEl>
                                        <p:attrNameLst>
                                          <p:attrName>fill.type</p:attrName>
                                        </p:attrNameLst>
                                      </p:cBhvr>
                                      <p:to>
                                        <p:strVal val="solid"/>
                                      </p:to>
                                    </p:set>
                                    <p:set>
                                      <p:cBhvr>
                                        <p:cTn id="36"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0" grpId="0" build="p" autoUpdateAnimBg="0"/>
      <p:bldP spid="5149701" grpId="0" build="p" autoUpdateAnimBg="0"/>
      <p:bldP spid="5149702" grpId="0" animBg="1"/>
      <p:bldP spid="5149703" grpId="0" animBg="1"/>
      <p:bldP spid="514970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Owner\My Documents\Educational Illustrations\9cd1abb1d5ea4f80e6da495128a1617c.gif"/>
          <p:cNvPicPr>
            <a:picLocks noChangeAspect="1" noChangeArrowheads="1"/>
          </p:cNvPicPr>
          <p:nvPr/>
        </p:nvPicPr>
        <p:blipFill>
          <a:blip r:embed="rId2" cstate="print"/>
          <a:srcRect/>
          <a:stretch>
            <a:fillRect/>
          </a:stretch>
        </p:blipFill>
        <p:spPr bwMode="auto">
          <a:xfrm>
            <a:off x="1" y="112211"/>
            <a:ext cx="12192000" cy="6858000"/>
          </a:xfrm>
          <a:prstGeom prst="rect">
            <a:avLst/>
          </a:prstGeom>
          <a:noFill/>
        </p:spPr>
      </p:pic>
      <p:sp>
        <p:nvSpPr>
          <p:cNvPr id="4" name="WordArt 4"/>
          <p:cNvSpPr>
            <a:spLocks noChangeArrowheads="1" noChangeShapeType="1" noTextEdit="1"/>
          </p:cNvSpPr>
          <p:nvPr/>
        </p:nvSpPr>
        <p:spPr bwMode="auto">
          <a:xfrm>
            <a:off x="1810061" y="1752600"/>
            <a:ext cx="8534400" cy="8382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Civic Institution Church Of Inherited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THE </a:t>
            </a:r>
            <a:r>
              <a:rPr kumimoji="0" lang="en-US" sz="3600" b="0" i="1"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MAN OF SIN </a:t>
            </a: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BELIEVED REVEALED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2</a:t>
            </a:r>
            <a:r>
              <a:rPr kumimoji="0" lang="en-US" sz="3600" b="0" i="0" u="none" strike="noStrike" kern="10" cap="none" spc="0" normalizeH="0" baseline="30000" noProof="0" dirty="0">
                <a:ln w="9525">
                  <a:solidFill>
                    <a:srgbClr val="000000"/>
                  </a:solidFill>
                  <a:round/>
                  <a:headEnd/>
                  <a:tailEnd/>
                </a:ln>
                <a:solidFill>
                  <a:srgbClr val="C00000"/>
                </a:solidFill>
                <a:effectLst/>
                <a:uLnTx/>
                <a:uFillTx/>
                <a:latin typeface="Arial Black"/>
                <a:ea typeface="+mn-ea"/>
                <a:cs typeface="+mn-cs"/>
              </a:rPr>
              <a:t>nd</a:t>
            </a: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Thessalonians Chapter 2: 3 – 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DUAL APP: 2</a:t>
            </a:r>
            <a:r>
              <a:rPr kumimoji="0" lang="en-US" sz="3200" b="0" i="0" u="none" strike="noStrike" kern="10" cap="none" spc="0" normalizeH="0" baseline="30000" noProof="0" dirty="0">
                <a:ln w="9525">
                  <a:solidFill>
                    <a:srgbClr val="000000"/>
                  </a:solidFill>
                  <a:round/>
                  <a:headEnd/>
                  <a:tailEnd/>
                </a:ln>
                <a:solidFill>
                  <a:srgbClr val="C00000"/>
                </a:solidFill>
                <a:effectLst/>
                <a:uLnTx/>
                <a:uFillTx/>
                <a:latin typeface="Arial Black"/>
                <a:ea typeface="+mn-ea"/>
                <a:cs typeface="+mn-cs"/>
              </a:rPr>
              <a:t>ND</a:t>
            </a:r>
            <a:r>
              <a:rPr kumimoji="0" lang="en-US" sz="3200" b="0" i="0" u="none" strike="noStrike" kern="10" cap="none" spc="0" normalizeH="0" baseline="0" noProof="0" dirty="0">
                <a:ln w="9525">
                  <a:solidFill>
                    <a:srgbClr val="000000"/>
                  </a:solidFill>
                  <a:round/>
                  <a:headEnd/>
                  <a:tailEnd/>
                </a:ln>
                <a:solidFill>
                  <a:srgbClr val="C00000"/>
                </a:solidFill>
                <a:effectLst/>
                <a:uLnTx/>
                <a:uFillTx/>
                <a:latin typeface="Arial Black"/>
                <a:ea typeface="+mn-ea"/>
                <a:cs typeface="+mn-cs"/>
              </a:rPr>
              <a:t> TIME ZONE REFERENCE</a:t>
            </a:r>
          </a:p>
        </p:txBody>
      </p:sp>
      <p:sp>
        <p:nvSpPr>
          <p:cNvPr id="7" name="Rectangle 6"/>
          <p:cNvSpPr/>
          <p:nvPr/>
        </p:nvSpPr>
        <p:spPr>
          <a:xfrm>
            <a:off x="2514600" y="2819399"/>
            <a:ext cx="7162800" cy="2862322"/>
          </a:xfrm>
          <a:prstGeom prst="rect">
            <a:avLst/>
          </a:prstGeom>
          <a:solidFill>
            <a:srgbClr val="FFFF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Antichrist, Muhammad, came in the Seventh Century.  He was not ‘against Christ’ but rather took the place of Christ, as an ‘anti-climax’ replaces a climax.  Muhammad’s cumulative influence over 13 centuries has been a 1000 times greater than all other antichrists put together:  past, present, &amp;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first beast of Revelation 13 was the Roman Empire.  It was ‘wounded unto death’ by barbarian invaders, </a:t>
            </a: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then revived by the 2nd beast (the Papal Dynasty) </a:t>
            </a:r>
            <a:r>
              <a:rPr kumimoji="0" lang="en-US" sz="24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in 800 A.D. as the Holy Roman Empire.”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  Robert Finley,  </a:t>
            </a:r>
            <a:r>
              <a:rPr kumimoji="0" lang="en-US" sz="2000" b="1" i="0" u="sng"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The Time Was At Hand</a:t>
            </a:r>
            <a:r>
              <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Stencil" panose="040409050D0802020404" pitchFamily="82" charset="0"/>
                <a:ea typeface="+mn-ea"/>
                <a:cs typeface="+mn-cs"/>
              </a:rPr>
              <a:t>                                                                </a:t>
            </a:r>
            <a:endParaRPr kumimoji="0" lang="en-US" sz="20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uLnTx/>
              <a:uFillTx/>
              <a:latin typeface="Times New Roman"/>
              <a:ea typeface="+mn-ea"/>
              <a:cs typeface="+mn-cs"/>
            </a:endParaRPr>
          </a:p>
        </p:txBody>
      </p:sp>
    </p:spTree>
    <p:extLst>
      <p:ext uri="{BB962C8B-B14F-4D97-AF65-F5344CB8AC3E}">
        <p14:creationId xmlns:p14="http://schemas.microsoft.com/office/powerpoint/2010/main" val="22232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Documents and Settings\Owner\My Documents\Educational Illustrations\9cd1abb1d5ea4f80e6da495128a1617c.gif"/>
          <p:cNvPicPr>
            <a:picLocks noChangeAspect="1" noChangeArrowheads="1"/>
          </p:cNvPicPr>
          <p:nvPr/>
        </p:nvPicPr>
        <p:blipFill>
          <a:blip r:embed="rId2" cstate="print"/>
          <a:srcRect/>
          <a:stretch>
            <a:fillRect/>
          </a:stretch>
        </p:blipFill>
        <p:spPr bwMode="auto">
          <a:xfrm>
            <a:off x="1" y="112211"/>
            <a:ext cx="12192000" cy="6858000"/>
          </a:xfrm>
          <a:prstGeom prst="rect">
            <a:avLst/>
          </a:prstGeom>
          <a:noFill/>
        </p:spPr>
      </p:pic>
      <p:sp>
        <p:nvSpPr>
          <p:cNvPr id="4" name="WordArt 4"/>
          <p:cNvSpPr>
            <a:spLocks noChangeArrowheads="1" noChangeShapeType="1" noTextEdit="1"/>
          </p:cNvSpPr>
          <p:nvPr/>
        </p:nvSpPr>
        <p:spPr bwMode="auto">
          <a:xfrm>
            <a:off x="1810061" y="1676400"/>
            <a:ext cx="8534400" cy="6096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3200" kern="10" dirty="0">
                <a:ln w="9525">
                  <a:solidFill>
                    <a:srgbClr val="000000"/>
                  </a:solidFill>
                  <a:round/>
                  <a:headEnd/>
                  <a:tailEnd/>
                </a:ln>
                <a:solidFill>
                  <a:srgbClr val="C00000"/>
                </a:solidFill>
                <a:latin typeface="Arial Black"/>
              </a:rPr>
              <a:t>Civic Institution Church Of Inherited Religion</a:t>
            </a:r>
          </a:p>
          <a:p>
            <a:pPr algn="ctr" fontAlgn="base">
              <a:spcBef>
                <a:spcPct val="0"/>
              </a:spcBef>
              <a:spcAft>
                <a:spcPct val="0"/>
              </a:spcAft>
            </a:pPr>
            <a:r>
              <a:rPr lang="en-US" sz="3600" kern="10" dirty="0">
                <a:ln w="9525">
                  <a:solidFill>
                    <a:srgbClr val="000000"/>
                  </a:solidFill>
                  <a:round/>
                  <a:headEnd/>
                  <a:tailEnd/>
                </a:ln>
                <a:solidFill>
                  <a:srgbClr val="C00000"/>
                </a:solidFill>
                <a:latin typeface="Arial Black"/>
              </a:rPr>
              <a:t> THE </a:t>
            </a:r>
            <a:r>
              <a:rPr lang="en-US" sz="3600" i="1" kern="10" dirty="0">
                <a:ln w="9525">
                  <a:solidFill>
                    <a:srgbClr val="000000"/>
                  </a:solidFill>
                  <a:round/>
                  <a:headEnd/>
                  <a:tailEnd/>
                </a:ln>
                <a:solidFill>
                  <a:srgbClr val="C00000"/>
                </a:solidFill>
                <a:latin typeface="Arial Black"/>
              </a:rPr>
              <a:t>MAN OF SIN </a:t>
            </a:r>
            <a:r>
              <a:rPr lang="en-US" sz="3600" kern="10" dirty="0">
                <a:ln w="9525">
                  <a:solidFill>
                    <a:srgbClr val="000000"/>
                  </a:solidFill>
                  <a:round/>
                  <a:headEnd/>
                  <a:tailEnd/>
                </a:ln>
                <a:solidFill>
                  <a:srgbClr val="C00000"/>
                </a:solidFill>
                <a:latin typeface="Arial Black"/>
              </a:rPr>
              <a:t>BELIEVED REVEALED</a:t>
            </a:r>
          </a:p>
          <a:p>
            <a:pPr algn="ctr" fontAlgn="base">
              <a:spcBef>
                <a:spcPct val="0"/>
              </a:spcBef>
              <a:spcAft>
                <a:spcPct val="0"/>
              </a:spcAft>
            </a:pPr>
            <a:r>
              <a:rPr lang="en-US" sz="3600" kern="10" dirty="0">
                <a:ln w="9525">
                  <a:solidFill>
                    <a:srgbClr val="000000"/>
                  </a:solidFill>
                  <a:round/>
                  <a:headEnd/>
                  <a:tailEnd/>
                </a:ln>
                <a:solidFill>
                  <a:srgbClr val="C00000"/>
                </a:solidFill>
                <a:latin typeface="Arial Black"/>
              </a:rPr>
              <a:t>2</a:t>
            </a:r>
            <a:r>
              <a:rPr lang="en-US" sz="3600" kern="10" baseline="30000" dirty="0">
                <a:ln w="9525">
                  <a:solidFill>
                    <a:srgbClr val="000000"/>
                  </a:solidFill>
                  <a:round/>
                  <a:headEnd/>
                  <a:tailEnd/>
                </a:ln>
                <a:solidFill>
                  <a:srgbClr val="C00000"/>
                </a:solidFill>
                <a:latin typeface="Arial Black"/>
              </a:rPr>
              <a:t>nd</a:t>
            </a:r>
            <a:r>
              <a:rPr lang="en-US" sz="3600" kern="10" dirty="0">
                <a:ln w="9525">
                  <a:solidFill>
                    <a:srgbClr val="000000"/>
                  </a:solidFill>
                  <a:round/>
                  <a:headEnd/>
                  <a:tailEnd/>
                </a:ln>
                <a:solidFill>
                  <a:srgbClr val="C00000"/>
                </a:solidFill>
                <a:latin typeface="Arial Black"/>
              </a:rPr>
              <a:t> Thessalonians  Chapter 2:  3 – 12</a:t>
            </a:r>
          </a:p>
          <a:p>
            <a:pPr algn="ctr" fontAlgn="base">
              <a:spcBef>
                <a:spcPct val="0"/>
              </a:spcBef>
              <a:spcAft>
                <a:spcPct val="0"/>
              </a:spcAft>
            </a:pPr>
            <a:r>
              <a:rPr lang="en-US" sz="4000" kern="10" dirty="0">
                <a:ln w="9525">
                  <a:solidFill>
                    <a:srgbClr val="000000"/>
                  </a:solidFill>
                  <a:round/>
                  <a:headEnd/>
                  <a:tailEnd/>
                </a:ln>
                <a:solidFill>
                  <a:srgbClr val="C00000"/>
                </a:solidFill>
                <a:latin typeface="Arial Black"/>
              </a:rPr>
              <a:t>THE 2</a:t>
            </a:r>
            <a:r>
              <a:rPr lang="en-US" sz="4000" kern="10" baseline="30000" dirty="0">
                <a:ln w="9525">
                  <a:solidFill>
                    <a:srgbClr val="000000"/>
                  </a:solidFill>
                  <a:round/>
                  <a:headEnd/>
                  <a:tailEnd/>
                </a:ln>
                <a:solidFill>
                  <a:srgbClr val="C00000"/>
                </a:solidFill>
                <a:latin typeface="Arial Black"/>
              </a:rPr>
              <a:t>ND</a:t>
            </a:r>
            <a:r>
              <a:rPr lang="en-US" sz="4000" kern="10" dirty="0">
                <a:ln w="9525">
                  <a:solidFill>
                    <a:srgbClr val="000000"/>
                  </a:solidFill>
                  <a:round/>
                  <a:headEnd/>
                  <a:tailEnd/>
                </a:ln>
                <a:solidFill>
                  <a:srgbClr val="C00000"/>
                </a:solidFill>
                <a:latin typeface="Arial Black"/>
              </a:rPr>
              <a:t> TIMELINE REFERENCE</a:t>
            </a:r>
          </a:p>
        </p:txBody>
      </p:sp>
      <p:sp>
        <p:nvSpPr>
          <p:cNvPr id="7" name="Rectangle 6"/>
          <p:cNvSpPr/>
          <p:nvPr/>
        </p:nvSpPr>
        <p:spPr>
          <a:xfrm>
            <a:off x="2514600" y="2819400"/>
            <a:ext cx="7162800" cy="2616101"/>
          </a:xfrm>
          <a:prstGeom prst="rect">
            <a:avLst/>
          </a:prstGeom>
          <a:solidFill>
            <a:srgbClr val="FFFF00"/>
          </a:solidFill>
        </p:spPr>
        <p:txBody>
          <a:bodyPr wrap="square" lIns="91440" tIns="45720" rIns="91440" bIns="45720">
            <a:spAutoFit/>
          </a:bodyPr>
          <a:lstStyle/>
          <a:p>
            <a:pPr algn="ctr"/>
            <a:r>
              <a:rPr lang="en-US"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Stencil" panose="040409050D0802020404" pitchFamily="82" charset="0"/>
              </a:rPr>
              <a:t>“The emperors were forced to be obedient and subservient to the Popes that crowned them.  When one of them knelt before him,  the Pope placed the crown on the emperor’s head with his feet.  Then before the new sovereign could arise, the Pope kicked the crown off his head.  ‘Let that be a lesson to you,’  the Pope said, ‘Just as I have the power to crown you, so also I have the power to remove that crown from your head.’”               </a:t>
            </a:r>
          </a:p>
          <a:p>
            <a:pPr algn="ctr"/>
            <a:r>
              <a:rPr lang="en-US" sz="2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Stencil" panose="040409050D0802020404" pitchFamily="82" charset="0"/>
              </a:rPr>
              <a:t>–  Robert Finley,  </a:t>
            </a:r>
            <a:r>
              <a:rPr lang="en-US" sz="2000" b="1" u="sng"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Stencil" panose="040409050D0802020404" pitchFamily="82" charset="0"/>
              </a:rPr>
              <a:t>The Time Was At Hand</a:t>
            </a:r>
            <a:r>
              <a:rPr lang="en-US" sz="2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Stencil" panose="040409050D0802020404" pitchFamily="82" charset="0"/>
              </a:rPr>
              <a:t>                                                                </a:t>
            </a:r>
            <a:endParaRPr lang="en-US" sz="20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FFFFFF"/>
              </a:solidFill>
              <a:effectLst>
                <a:outerShdw blurRad="50800" dist="40000" dir="5400000" algn="tl" rotWithShape="0">
                  <a:srgbClr val="000000">
                    <a:shade val="5000"/>
                    <a:satMod val="120000"/>
                    <a:alpha val="33000"/>
                  </a:srgbClr>
                </a:outerShdw>
              </a:effectLst>
              <a:latin typeface="Times New Roman"/>
            </a:endParaRPr>
          </a:p>
        </p:txBody>
      </p:sp>
    </p:spTree>
    <p:extLst>
      <p:ext uri="{BB962C8B-B14F-4D97-AF65-F5344CB8AC3E}">
        <p14:creationId xmlns:p14="http://schemas.microsoft.com/office/powerpoint/2010/main" val="26894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4DEB2-13C0-48C1-B0E6-026195FC4ABF}"/>
              </a:ext>
            </a:extLst>
          </p:cNvPr>
          <p:cNvPicPr/>
          <p:nvPr/>
        </p:nvPicPr>
        <p:blipFill>
          <a:blip r:embed="rId2">
            <a:extLst>
              <a:ext uri="{28A0092B-C50C-407E-A947-70E740481C1C}">
                <a14:useLocalDpi xmlns:a14="http://schemas.microsoft.com/office/drawing/2010/main" val="0"/>
              </a:ext>
            </a:extLst>
          </a:blip>
          <a:stretch>
            <a:fillRect/>
          </a:stretch>
        </p:blipFill>
        <p:spPr>
          <a:xfrm>
            <a:off x="-1002890" y="0"/>
            <a:ext cx="14010967" cy="7285703"/>
          </a:xfrm>
          <a:prstGeom prst="rect">
            <a:avLst/>
          </a:prstGeom>
        </p:spPr>
      </p:pic>
    </p:spTree>
    <p:extLst>
      <p:ext uri="{BB962C8B-B14F-4D97-AF65-F5344CB8AC3E}">
        <p14:creationId xmlns:p14="http://schemas.microsoft.com/office/powerpoint/2010/main" val="3129063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1752600"/>
            <a:ext cx="8153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“Because of the close relationship between the martyr and Christ in the eyes of the church,  many people who were seeking forgiveness for egregious sins would go to the martyrs.  Usually,  with the martyr’s seal of approval on someone’s repentance,  they were allowed back into the church.”</a:t>
            </a:r>
            <a:endParaRPr lang="en-US" u="sng" dirty="0"/>
          </a:p>
        </p:txBody>
      </p:sp>
    </p:spTree>
    <p:extLst>
      <p:ext uri="{BB962C8B-B14F-4D97-AF65-F5344CB8AC3E}">
        <p14:creationId xmlns:p14="http://schemas.microsoft.com/office/powerpoint/2010/main" val="20075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1746"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51747"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51748" name="Rectangle 4"/>
          <p:cNvSpPr>
            <a:spLocks noChangeArrowheads="1"/>
          </p:cNvSpPr>
          <p:nvPr/>
        </p:nvSpPr>
        <p:spPr bwMode="auto">
          <a:xfrm>
            <a:off x="3581400" y="609600"/>
            <a:ext cx="66294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i="1">
                <a:solidFill>
                  <a:srgbClr val="000000"/>
                </a:solidFill>
                <a:effectLst>
                  <a:outerShdw blurRad="38100" dist="38100" dir="2700000" algn="tl">
                    <a:srgbClr val="C0C0C0"/>
                  </a:outerShdw>
                </a:effectLst>
                <a:latin typeface="Times New Roman"/>
              </a:rPr>
              <a:t>In truth,  all that remained of the   old empire was a bit of magic in     the imperial name.  The emperor labored in vain to keep his electors under the impression that they were his vassals.  Where once the empire had seemed strong because all its enemies were weak,  now the newly united nations of England,  France and Spain defied the empire with impunity.</a:t>
            </a:r>
          </a:p>
          <a:p>
            <a:pPr marL="342900" indent="-342900" fontAlgn="base">
              <a:spcBef>
                <a:spcPct val="20000"/>
              </a:spcBef>
              <a:spcAft>
                <a:spcPct val="0"/>
              </a:spcAft>
              <a:buClr>
                <a:srgbClr val="7E7F00"/>
              </a:buClr>
            </a:pPr>
            <a:r>
              <a:rPr lang="en-US" sz="4000" b="1" i="1">
                <a:solidFill>
                  <a:srgbClr val="000000"/>
                </a:solidFill>
                <a:effectLst>
                  <a:outerShdw blurRad="38100" dist="38100" dir="2700000" algn="tl">
                    <a:srgbClr val="C0C0C0"/>
                  </a:outerShdw>
                </a:effectLst>
                <a:latin typeface="Times New Roman"/>
              </a:rPr>
              <a:t> </a:t>
            </a:r>
          </a:p>
          <a:p>
            <a:pPr marL="342900" indent="-342900" fontAlgn="base">
              <a:spcBef>
                <a:spcPct val="20000"/>
              </a:spcBef>
              <a:spcAft>
                <a:spcPct val="0"/>
              </a:spcAft>
              <a:buClr>
                <a:srgbClr val="7E7F00"/>
              </a:buClr>
            </a:pPr>
            <a:r>
              <a:rPr lang="en-US" sz="4000" b="1" i="1">
                <a:solidFill>
                  <a:srgbClr val="000000"/>
                </a:solidFill>
                <a:effectLst>
                  <a:outerShdw blurRad="38100" dist="38100" dir="2700000" algn="tl">
                    <a:srgbClr val="C0C0C0"/>
                  </a:outerShdw>
                </a:effectLst>
                <a:latin typeface="Times New Roman"/>
              </a:rPr>
              <a:t>  </a:t>
            </a:r>
          </a:p>
        </p:txBody>
      </p:sp>
      <p:sp>
        <p:nvSpPr>
          <p:cNvPr id="5151749"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51750"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WHITE ROBE BLACK ROBE</a:t>
            </a:r>
          </a:p>
        </p:txBody>
      </p:sp>
      <p:sp>
        <p:nvSpPr>
          <p:cNvPr id="5151751"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Politics Of Indulgences</a:t>
            </a:r>
          </a:p>
        </p:txBody>
      </p:sp>
      <p:sp>
        <p:nvSpPr>
          <p:cNvPr id="5151752"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by Charles Mee</a:t>
            </a:r>
          </a:p>
        </p:txBody>
      </p:sp>
    </p:spTree>
    <p:extLst>
      <p:ext uri="{BB962C8B-B14F-4D97-AF65-F5344CB8AC3E}">
        <p14:creationId xmlns:p14="http://schemas.microsoft.com/office/powerpoint/2010/main" val="3868796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1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1750"/>
                                        </p:tgtEl>
                                        <p:attrNameLst>
                                          <p:attrName>style.visibility</p:attrName>
                                        </p:attrNameLst>
                                      </p:cBhvr>
                                      <p:to>
                                        <p:strVal val="visible"/>
                                      </p:to>
                                    </p:set>
                                    <p:anim calcmode="lin" valueType="num">
                                      <p:cBhvr additive="base">
                                        <p:cTn id="11" dur="5000" fill="hold"/>
                                        <p:tgtEl>
                                          <p:spTgt spid="5151750"/>
                                        </p:tgtEl>
                                        <p:attrNameLst>
                                          <p:attrName>ppt_x</p:attrName>
                                        </p:attrNameLst>
                                      </p:cBhvr>
                                      <p:tavLst>
                                        <p:tav tm="0">
                                          <p:val>
                                            <p:strVal val="#ppt_x"/>
                                          </p:val>
                                        </p:tav>
                                        <p:tav tm="100000">
                                          <p:val>
                                            <p:strVal val="#ppt_x"/>
                                          </p:val>
                                        </p:tav>
                                      </p:tavLst>
                                    </p:anim>
                                    <p:anim calcmode="lin" valueType="num">
                                      <p:cBhvr additive="base">
                                        <p:cTn id="12" dur="5000" fill="hold"/>
                                        <p:tgtEl>
                                          <p:spTgt spid="515175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1751"/>
                                        </p:tgtEl>
                                        <p:attrNameLst>
                                          <p:attrName>style.visibility</p:attrName>
                                        </p:attrNameLst>
                                      </p:cBhvr>
                                      <p:to>
                                        <p:strVal val="visible"/>
                                      </p:to>
                                    </p:set>
                                    <p:anim calcmode="lin" valueType="num">
                                      <p:cBhvr additive="base">
                                        <p:cTn id="17" dur="5000" fill="hold"/>
                                        <p:tgtEl>
                                          <p:spTgt spid="5151751"/>
                                        </p:tgtEl>
                                        <p:attrNameLst>
                                          <p:attrName>ppt_x</p:attrName>
                                        </p:attrNameLst>
                                      </p:cBhvr>
                                      <p:tavLst>
                                        <p:tav tm="0">
                                          <p:val>
                                            <p:strVal val="0-#ppt_w/2"/>
                                          </p:val>
                                        </p:tav>
                                        <p:tav tm="100000">
                                          <p:val>
                                            <p:strVal val="#ppt_x"/>
                                          </p:val>
                                        </p:tav>
                                      </p:tavLst>
                                    </p:anim>
                                    <p:anim calcmode="lin" valueType="num">
                                      <p:cBhvr additive="base">
                                        <p:cTn id="18" dur="5000" fill="hold"/>
                                        <p:tgtEl>
                                          <p:spTgt spid="515175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1752"/>
                                        </p:tgtEl>
                                        <p:attrNameLst>
                                          <p:attrName>style.visibility</p:attrName>
                                        </p:attrNameLst>
                                      </p:cBhvr>
                                      <p:to>
                                        <p:strVal val="visible"/>
                                      </p:to>
                                    </p:set>
                                    <p:anim calcmode="lin" valueType="num">
                                      <p:cBhvr additive="base">
                                        <p:cTn id="23" dur="5000" fill="hold"/>
                                        <p:tgtEl>
                                          <p:spTgt spid="5151752"/>
                                        </p:tgtEl>
                                        <p:attrNameLst>
                                          <p:attrName>ppt_x</p:attrName>
                                        </p:attrNameLst>
                                      </p:cBhvr>
                                      <p:tavLst>
                                        <p:tav tm="0">
                                          <p:val>
                                            <p:strVal val="#ppt_x"/>
                                          </p:val>
                                        </p:tav>
                                        <p:tav tm="100000">
                                          <p:val>
                                            <p:strVal val="#ppt_x"/>
                                          </p:val>
                                        </p:tav>
                                      </p:tavLst>
                                    </p:anim>
                                    <p:anim calcmode="lin" valueType="num">
                                      <p:cBhvr additive="base">
                                        <p:cTn id="24" dur="5000" fill="hold"/>
                                        <p:tgtEl>
                                          <p:spTgt spid="515175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1748">
                                            <p:txEl>
                                              <p:pRg st="0" end="0"/>
                                            </p:txEl>
                                          </p:spTgt>
                                        </p:tgtEl>
                                        <p:attrNameLst>
                                          <p:attrName>style.visibility</p:attrName>
                                        </p:attrNameLst>
                                      </p:cBhvr>
                                      <p:to>
                                        <p:strVal val="visible"/>
                                      </p:to>
                                    </p:set>
                                    <p:anim calcmode="lin" valueType="num">
                                      <p:cBhvr additive="base">
                                        <p:cTn id="29" dur="300" fill="hold"/>
                                        <p:tgtEl>
                                          <p:spTgt spid="5151748">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174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1748">
                                            <p:txEl>
                                              <p:pRg st="1" end="1"/>
                                            </p:txEl>
                                          </p:spTgt>
                                        </p:tgtEl>
                                        <p:attrNameLst>
                                          <p:attrName>style.visibility</p:attrName>
                                        </p:attrNameLst>
                                      </p:cBhvr>
                                      <p:to>
                                        <p:strVal val="visible"/>
                                      </p:to>
                                    </p:set>
                                    <p:anim calcmode="lin" valueType="num">
                                      <p:cBhvr additive="base">
                                        <p:cTn id="35" dur="300" fill="hold"/>
                                        <p:tgtEl>
                                          <p:spTgt spid="5151748">
                                            <p:txEl>
                                              <p:pRg st="1" end="1"/>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17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1748">
                                            <p:txEl>
                                              <p:pRg st="2" end="2"/>
                                            </p:txEl>
                                          </p:spTgt>
                                        </p:tgtEl>
                                        <p:attrNameLst>
                                          <p:attrName>style.visibility</p:attrName>
                                        </p:attrNameLst>
                                      </p:cBhvr>
                                      <p:to>
                                        <p:strVal val="visible"/>
                                      </p:to>
                                    </p:set>
                                    <p:anim calcmode="lin" valueType="num">
                                      <p:cBhvr additive="base">
                                        <p:cTn id="41" dur="300" fill="hold"/>
                                        <p:tgtEl>
                                          <p:spTgt spid="5151748">
                                            <p:txEl>
                                              <p:pRg st="2" end="2"/>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174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748" grpId="0" build="p" autoUpdateAnimBg="0"/>
      <p:bldP spid="5151749" grpId="0" build="p" autoUpdateAnimBg="0"/>
      <p:bldP spid="5151750" grpId="0" animBg="1"/>
      <p:bldP spid="5151751" grpId="0" animBg="1"/>
      <p:bldP spid="515175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53795"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53796" name="Rectangle 4"/>
          <p:cNvSpPr>
            <a:spLocks noChangeArrowheads="1"/>
          </p:cNvSpPr>
          <p:nvPr/>
        </p:nvSpPr>
        <p:spPr bwMode="auto">
          <a:xfrm>
            <a:off x="3581400" y="609600"/>
            <a:ext cx="6629400" cy="5867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b="1" i="1" dirty="0">
                <a:solidFill>
                  <a:srgbClr val="000000"/>
                </a:solidFill>
                <a:effectLst>
                  <a:outerShdw blurRad="38100" dist="38100" dir="2700000" algn="tl">
                    <a:srgbClr val="C0C0C0"/>
                  </a:outerShdw>
                </a:effectLst>
                <a:latin typeface="Times New Roman"/>
              </a:rPr>
              <a:t>The Holy Roman Empire had no discernible boundaries &amp; no center!</a:t>
            </a:r>
          </a:p>
          <a:p>
            <a:pPr marL="342900" indent="-342900" fontAlgn="base">
              <a:spcBef>
                <a:spcPct val="20000"/>
              </a:spcBef>
              <a:spcAft>
                <a:spcPct val="0"/>
              </a:spcAft>
              <a:buClr>
                <a:srgbClr val="7E7F00"/>
              </a:buClr>
              <a:buBlip>
                <a:blip r:embed="rId3"/>
              </a:buBlip>
            </a:pPr>
            <a:r>
              <a:rPr lang="en-US" sz="2800" b="1" i="1" dirty="0">
                <a:solidFill>
                  <a:srgbClr val="000000"/>
                </a:solidFill>
                <a:effectLst>
                  <a:outerShdw blurRad="38100" dist="38100" dir="2700000" algn="tl">
                    <a:srgbClr val="C0C0C0"/>
                  </a:outerShdw>
                </a:effectLst>
                <a:latin typeface="Times New Roman"/>
              </a:rPr>
              <a:t>The emperor couldn’t collect taxes,  keep standing army,  or support a police force.</a:t>
            </a:r>
          </a:p>
          <a:p>
            <a:pPr marL="342900" indent="-342900" fontAlgn="base">
              <a:spcBef>
                <a:spcPct val="20000"/>
              </a:spcBef>
              <a:spcAft>
                <a:spcPct val="0"/>
              </a:spcAft>
              <a:buClr>
                <a:srgbClr val="7E7F00"/>
              </a:buClr>
            </a:pPr>
            <a:endParaRPr lang="en-US" sz="800" b="1" i="1" dirty="0">
              <a:solidFill>
                <a:srgbClr val="000000"/>
              </a:solidFill>
              <a:effectLst>
                <a:outerShdw blurRad="38100" dist="38100" dir="2700000" algn="tl">
                  <a:srgbClr val="C0C0C0"/>
                </a:outerShdw>
              </a:effectLst>
              <a:latin typeface="Times New Roman"/>
            </a:endParaRPr>
          </a:p>
          <a:p>
            <a:pPr marL="342900" indent="-342900" fontAlgn="base">
              <a:spcBef>
                <a:spcPct val="20000"/>
              </a:spcBef>
              <a:spcAft>
                <a:spcPct val="0"/>
              </a:spcAft>
              <a:buClr>
                <a:srgbClr val="7E7F00"/>
              </a:buClr>
              <a:buBlip>
                <a:blip r:embed="rId3"/>
              </a:buBlip>
            </a:pPr>
            <a:r>
              <a:rPr lang="en-US" sz="2400" b="1" i="1" dirty="0">
                <a:solidFill>
                  <a:srgbClr val="000000"/>
                </a:solidFill>
                <a:effectLst>
                  <a:outerShdw blurRad="38100" dist="38100" dir="2700000" algn="tl">
                    <a:srgbClr val="C0C0C0"/>
                  </a:outerShdw>
                </a:effectLst>
                <a:latin typeface="Times New Roman"/>
              </a:rPr>
              <a:t>For that matter,  it is a moot point just what laws police could have enforced.  There was an imperial court of justice,  but it had the scantiest of funds &amp; few obeyed its mandates in any case.</a:t>
            </a:r>
          </a:p>
          <a:p>
            <a:pPr marL="342900" indent="-342900" fontAlgn="base">
              <a:spcBef>
                <a:spcPct val="20000"/>
              </a:spcBef>
              <a:spcAft>
                <a:spcPct val="0"/>
              </a:spcAft>
              <a:buClr>
                <a:srgbClr val="7E7F00"/>
              </a:buClr>
            </a:pPr>
            <a:endParaRPr lang="en-US" sz="800" b="1" i="1" dirty="0">
              <a:solidFill>
                <a:srgbClr val="000000"/>
              </a:solidFill>
              <a:effectLst>
                <a:outerShdw blurRad="38100" dist="38100" dir="2700000" algn="tl">
                  <a:srgbClr val="C0C0C0"/>
                </a:outerShdw>
              </a:effectLst>
              <a:latin typeface="Times New Roman"/>
            </a:endParaRPr>
          </a:p>
          <a:p>
            <a:pPr marL="342900" indent="-342900" fontAlgn="base">
              <a:spcBef>
                <a:spcPct val="20000"/>
              </a:spcBef>
              <a:spcAft>
                <a:spcPct val="0"/>
              </a:spcAft>
              <a:buClr>
                <a:srgbClr val="7E7F00"/>
              </a:buClr>
              <a:buBlip>
                <a:blip r:embed="rId3"/>
              </a:buBlip>
            </a:pPr>
            <a:r>
              <a:rPr lang="en-US" sz="2400" b="1" i="1" dirty="0">
                <a:solidFill>
                  <a:srgbClr val="000000"/>
                </a:solidFill>
                <a:effectLst>
                  <a:outerShdw blurRad="38100" dist="38100" dir="2700000" algn="tl">
                    <a:srgbClr val="C0C0C0"/>
                  </a:outerShdw>
                </a:effectLst>
                <a:latin typeface="Times New Roman"/>
              </a:rPr>
              <a:t>The emperor was an infamous figure,  scourge of innkeepers,  because he could never afford to pay his bills. His empire was an omnium-gatherum that added up to a web of family ties and hopeless confusion.</a:t>
            </a:r>
          </a:p>
          <a:p>
            <a:pPr marL="342900" indent="-342900" fontAlgn="base">
              <a:spcBef>
                <a:spcPct val="20000"/>
              </a:spcBef>
              <a:spcAft>
                <a:spcPct val="0"/>
              </a:spcAft>
              <a:buClr>
                <a:srgbClr val="7E7F00"/>
              </a:buClr>
            </a:pPr>
            <a:endParaRPr lang="en-US" sz="2400" b="1" i="1" dirty="0">
              <a:solidFill>
                <a:srgbClr val="000000"/>
              </a:solidFill>
              <a:effectLst>
                <a:outerShdw blurRad="38100" dist="38100" dir="2700000" algn="tl">
                  <a:srgbClr val="C0C0C0"/>
                </a:outerShdw>
              </a:effectLst>
              <a:latin typeface="Times New Roman"/>
            </a:endParaRPr>
          </a:p>
        </p:txBody>
      </p:sp>
      <p:sp>
        <p:nvSpPr>
          <p:cNvPr id="5153797"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endParaRPr lang="en-US" sz="3600">
              <a:solidFill>
                <a:srgbClr val="000000"/>
              </a:solidFill>
              <a:latin typeface="Times New Roman"/>
            </a:endParaRPr>
          </a:p>
        </p:txBody>
      </p:sp>
      <p:sp>
        <p:nvSpPr>
          <p:cNvPr id="5153798"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WHITE ROBE BLACK ROBE</a:t>
            </a:r>
          </a:p>
        </p:txBody>
      </p:sp>
      <p:sp>
        <p:nvSpPr>
          <p:cNvPr id="5153799"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Politics Of Indulgences</a:t>
            </a:r>
          </a:p>
        </p:txBody>
      </p:sp>
      <p:sp>
        <p:nvSpPr>
          <p:cNvPr id="5153800"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algn="ctr">
              <a:spcBef>
                <a:spcPct val="0"/>
              </a:spcBef>
              <a:spcAft>
                <a:spcPct val="0"/>
              </a:spcAft>
            </a:pPr>
            <a:r>
              <a:rPr lang="en-US" sz="3600" i="1" kern="10">
                <a:ln w="9525">
                  <a:solidFill>
                    <a:srgbClr val="800000"/>
                  </a:solidFill>
                  <a:round/>
                  <a:headEnd/>
                  <a:tailEnd/>
                </a:ln>
                <a:solidFill>
                  <a:srgbClr val="800000"/>
                </a:solidFill>
                <a:effectLst>
                  <a:outerShdw dist="35921" dir="2700000" algn="ctr" rotWithShape="0">
                    <a:srgbClr val="C0C0C0"/>
                  </a:outerShdw>
                </a:effectLst>
                <a:latin typeface="Arial Black"/>
              </a:rPr>
              <a:t>by Charles Mee</a:t>
            </a:r>
          </a:p>
        </p:txBody>
      </p:sp>
    </p:spTree>
    <p:extLst>
      <p:ext uri="{BB962C8B-B14F-4D97-AF65-F5344CB8AC3E}">
        <p14:creationId xmlns:p14="http://schemas.microsoft.com/office/powerpoint/2010/main" val="2944848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3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3798"/>
                                        </p:tgtEl>
                                        <p:attrNameLst>
                                          <p:attrName>style.visibility</p:attrName>
                                        </p:attrNameLst>
                                      </p:cBhvr>
                                      <p:to>
                                        <p:strVal val="visible"/>
                                      </p:to>
                                    </p:set>
                                    <p:anim calcmode="lin" valueType="num">
                                      <p:cBhvr additive="base">
                                        <p:cTn id="11" dur="5000" fill="hold"/>
                                        <p:tgtEl>
                                          <p:spTgt spid="5153798"/>
                                        </p:tgtEl>
                                        <p:attrNameLst>
                                          <p:attrName>ppt_x</p:attrName>
                                        </p:attrNameLst>
                                      </p:cBhvr>
                                      <p:tavLst>
                                        <p:tav tm="0">
                                          <p:val>
                                            <p:strVal val="#ppt_x"/>
                                          </p:val>
                                        </p:tav>
                                        <p:tav tm="100000">
                                          <p:val>
                                            <p:strVal val="#ppt_x"/>
                                          </p:val>
                                        </p:tav>
                                      </p:tavLst>
                                    </p:anim>
                                    <p:anim calcmode="lin" valueType="num">
                                      <p:cBhvr additive="base">
                                        <p:cTn id="12" dur="5000" fill="hold"/>
                                        <p:tgtEl>
                                          <p:spTgt spid="515379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3799"/>
                                        </p:tgtEl>
                                        <p:attrNameLst>
                                          <p:attrName>style.visibility</p:attrName>
                                        </p:attrNameLst>
                                      </p:cBhvr>
                                      <p:to>
                                        <p:strVal val="visible"/>
                                      </p:to>
                                    </p:set>
                                    <p:anim calcmode="lin" valueType="num">
                                      <p:cBhvr additive="base">
                                        <p:cTn id="17" dur="5000" fill="hold"/>
                                        <p:tgtEl>
                                          <p:spTgt spid="5153799"/>
                                        </p:tgtEl>
                                        <p:attrNameLst>
                                          <p:attrName>ppt_x</p:attrName>
                                        </p:attrNameLst>
                                      </p:cBhvr>
                                      <p:tavLst>
                                        <p:tav tm="0">
                                          <p:val>
                                            <p:strVal val="0-#ppt_w/2"/>
                                          </p:val>
                                        </p:tav>
                                        <p:tav tm="100000">
                                          <p:val>
                                            <p:strVal val="#ppt_x"/>
                                          </p:val>
                                        </p:tav>
                                      </p:tavLst>
                                    </p:anim>
                                    <p:anim calcmode="lin" valueType="num">
                                      <p:cBhvr additive="base">
                                        <p:cTn id="18" dur="5000" fill="hold"/>
                                        <p:tgtEl>
                                          <p:spTgt spid="515379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3800"/>
                                        </p:tgtEl>
                                        <p:attrNameLst>
                                          <p:attrName>style.visibility</p:attrName>
                                        </p:attrNameLst>
                                      </p:cBhvr>
                                      <p:to>
                                        <p:strVal val="visible"/>
                                      </p:to>
                                    </p:set>
                                    <p:anim calcmode="lin" valueType="num">
                                      <p:cBhvr additive="base">
                                        <p:cTn id="23" dur="5000" fill="hold"/>
                                        <p:tgtEl>
                                          <p:spTgt spid="5153800"/>
                                        </p:tgtEl>
                                        <p:attrNameLst>
                                          <p:attrName>ppt_x</p:attrName>
                                        </p:attrNameLst>
                                      </p:cBhvr>
                                      <p:tavLst>
                                        <p:tav tm="0">
                                          <p:val>
                                            <p:strVal val="#ppt_x"/>
                                          </p:val>
                                        </p:tav>
                                        <p:tav tm="100000">
                                          <p:val>
                                            <p:strVal val="#ppt_x"/>
                                          </p:val>
                                        </p:tav>
                                      </p:tavLst>
                                    </p:anim>
                                    <p:anim calcmode="lin" valueType="num">
                                      <p:cBhvr additive="base">
                                        <p:cTn id="24" dur="5000" fill="hold"/>
                                        <p:tgtEl>
                                          <p:spTgt spid="51538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3796">
                                            <p:txEl>
                                              <p:pRg st="0" end="0"/>
                                            </p:txEl>
                                          </p:spTgt>
                                        </p:tgtEl>
                                        <p:attrNameLst>
                                          <p:attrName>style.visibility</p:attrName>
                                        </p:attrNameLst>
                                      </p:cBhvr>
                                      <p:to>
                                        <p:strVal val="visible"/>
                                      </p:to>
                                    </p:set>
                                    <p:anim calcmode="lin" valueType="num">
                                      <p:cBhvr additive="base">
                                        <p:cTn id="29" dur="300" fill="hold"/>
                                        <p:tgtEl>
                                          <p:spTgt spid="5153796">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37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3796">
                                            <p:txEl>
                                              <p:pRg st="1" end="1"/>
                                            </p:txEl>
                                          </p:spTgt>
                                        </p:tgtEl>
                                        <p:attrNameLst>
                                          <p:attrName>style.visibility</p:attrName>
                                        </p:attrNameLst>
                                      </p:cBhvr>
                                      <p:to>
                                        <p:strVal val="visible"/>
                                      </p:to>
                                    </p:set>
                                    <p:anim calcmode="lin" valueType="num">
                                      <p:cBhvr additive="base">
                                        <p:cTn id="35" dur="300" fill="hold"/>
                                        <p:tgtEl>
                                          <p:spTgt spid="5153796">
                                            <p:txEl>
                                              <p:pRg st="1" end="1"/>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379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3796">
                                            <p:txEl>
                                              <p:pRg st="3" end="3"/>
                                            </p:txEl>
                                          </p:spTgt>
                                        </p:tgtEl>
                                        <p:attrNameLst>
                                          <p:attrName>style.visibility</p:attrName>
                                        </p:attrNameLst>
                                      </p:cBhvr>
                                      <p:to>
                                        <p:strVal val="visible"/>
                                      </p:to>
                                    </p:set>
                                    <p:anim calcmode="lin" valueType="num">
                                      <p:cBhvr additive="base">
                                        <p:cTn id="41" dur="300" fill="hold"/>
                                        <p:tgtEl>
                                          <p:spTgt spid="5153796">
                                            <p:txEl>
                                              <p:pRg st="3" end="3"/>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379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iterate type="wd">
                                    <p:tmPct val="100000"/>
                                  </p:iterate>
                                  <p:childTnLst>
                                    <p:set>
                                      <p:cBhvr>
                                        <p:cTn id="46" dur="1" fill="hold">
                                          <p:stCondLst>
                                            <p:cond delay="0"/>
                                          </p:stCondLst>
                                        </p:cTn>
                                        <p:tgtEl>
                                          <p:spTgt spid="5153796">
                                            <p:txEl>
                                              <p:pRg st="5" end="5"/>
                                            </p:txEl>
                                          </p:spTgt>
                                        </p:tgtEl>
                                        <p:attrNameLst>
                                          <p:attrName>style.visibility</p:attrName>
                                        </p:attrNameLst>
                                      </p:cBhvr>
                                      <p:to>
                                        <p:strVal val="visible"/>
                                      </p:to>
                                    </p:set>
                                    <p:anim calcmode="lin" valueType="num">
                                      <p:cBhvr additive="base">
                                        <p:cTn id="47" dur="300" fill="hold"/>
                                        <p:tgtEl>
                                          <p:spTgt spid="5153796">
                                            <p:txEl>
                                              <p:pRg st="5" end="5"/>
                                            </p:txEl>
                                          </p:spTgt>
                                        </p:tgtEl>
                                        <p:attrNameLst>
                                          <p:attrName>ppt_x</p:attrName>
                                        </p:attrNameLst>
                                      </p:cBhvr>
                                      <p:tavLst>
                                        <p:tav tm="0">
                                          <p:val>
                                            <p:strVal val="#ppt_x"/>
                                          </p:val>
                                        </p:tav>
                                        <p:tav tm="100000">
                                          <p:val>
                                            <p:strVal val="#ppt_x"/>
                                          </p:val>
                                        </p:tav>
                                      </p:tavLst>
                                    </p:anim>
                                    <p:anim calcmode="lin" valueType="num">
                                      <p:cBhvr additive="base">
                                        <p:cTn id="48" dur="300" fill="hold"/>
                                        <p:tgtEl>
                                          <p:spTgt spid="515379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6" grpId="0" build="p" autoUpdateAnimBg="0"/>
      <p:bldP spid="5153797" grpId="0" build="p" autoUpdateAnimBg="0"/>
      <p:bldP spid="5153798" grpId="0" animBg="1"/>
      <p:bldP spid="5153799" grpId="0" animBg="1"/>
      <p:bldP spid="5153800"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57122"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Q-1</a:t>
            </a:r>
          </a:p>
        </p:txBody>
      </p:sp>
      <p:sp>
        <p:nvSpPr>
          <p:cNvPr id="4357123" name="Rectangle 3"/>
          <p:cNvSpPr>
            <a:spLocks noGrp="1" noChangeArrowheads="1"/>
          </p:cNvSpPr>
          <p:nvPr>
            <p:ph type="body" idx="1"/>
          </p:nvPr>
        </p:nvSpPr>
        <p:spPr>
          <a:xfrm>
            <a:off x="2209800" y="1066800"/>
            <a:ext cx="7772400" cy="5562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Which of these was an issue causing the Roman Catholic &amp; Greek Orthodox churches to separate in 1054?</a:t>
            </a:r>
          </a:p>
          <a:p>
            <a:pPr>
              <a:buFont typeface="Wingdings" pitchFamily="2" charset="2"/>
              <a:buChar char="Ø"/>
            </a:pPr>
            <a:endParaRPr lang="en-US" sz="1600" i="1">
              <a:solidFill>
                <a:srgbClr val="FFFFFF"/>
              </a:solidFill>
              <a:effectLst>
                <a:outerShdw blurRad="38100" dist="38100" dir="2700000" algn="tl">
                  <a:srgbClr val="808080"/>
                </a:outerShdw>
              </a:effectLst>
            </a:endParaRPr>
          </a:p>
          <a:p>
            <a:pPr>
              <a:buFont typeface="Wingdings" pitchFamily="2" charset="2"/>
              <a:buChar char="q"/>
            </a:pPr>
            <a:r>
              <a:rPr lang="en-US" sz="4400">
                <a:solidFill>
                  <a:srgbClr val="FFFFFF"/>
                </a:solidFill>
              </a:rPr>
              <a:t>  </a:t>
            </a:r>
            <a:r>
              <a:rPr lang="en-US" sz="4000">
                <a:solidFill>
                  <a:srgbClr val="FFFFFF"/>
                </a:solidFill>
              </a:rPr>
              <a:t>Should a monk wear a hair shirt? </a:t>
            </a:r>
          </a:p>
          <a:p>
            <a:pPr>
              <a:buFont typeface="Wingdings" pitchFamily="2" charset="2"/>
              <a:buChar char="q"/>
            </a:pPr>
            <a:r>
              <a:rPr lang="en-US" sz="4000">
                <a:solidFill>
                  <a:srgbClr val="FFFFFF"/>
                </a:solidFill>
              </a:rPr>
              <a:t>  Should a friar wear shoes?</a:t>
            </a:r>
          </a:p>
          <a:p>
            <a:pPr>
              <a:buFont typeface="Wingdings" pitchFamily="2" charset="2"/>
              <a:buChar char="q"/>
            </a:pPr>
            <a:r>
              <a:rPr lang="en-US" sz="4000">
                <a:solidFill>
                  <a:srgbClr val="FFFFFF"/>
                </a:solidFill>
              </a:rPr>
              <a:t>  Should a priest wear a beard?    </a:t>
            </a:r>
          </a:p>
          <a:p>
            <a:pPr>
              <a:buFont typeface="Wingdings" pitchFamily="2" charset="2"/>
              <a:buChar char="q"/>
            </a:pPr>
            <a:r>
              <a:rPr lang="en-US" sz="4000">
                <a:solidFill>
                  <a:srgbClr val="FFFFFF"/>
                </a:solidFill>
              </a:rPr>
              <a:t>  Should a bishop wear head gear?</a:t>
            </a:r>
            <a:r>
              <a:rPr lang="en-US" sz="4000" b="1">
                <a:solidFill>
                  <a:srgbClr val="FFFFFF"/>
                </a:solidFill>
              </a:rPr>
              <a:t>  </a:t>
            </a:r>
            <a:endParaRPr lang="en-US" b="1">
              <a:solidFill>
                <a:srgbClr val="FFFFFF"/>
              </a:solidFill>
            </a:endParaRPr>
          </a:p>
          <a:p>
            <a:pPr>
              <a:buFont typeface="Wingdings" pitchFamily="2" charset="2"/>
              <a:buChar char="q"/>
            </a:pPr>
            <a:endParaRPr lang="en-US">
              <a:solidFill>
                <a:srgbClr val="FFFFFF"/>
              </a:solidFill>
            </a:endParaRPr>
          </a:p>
        </p:txBody>
      </p:sp>
      <p:sp>
        <p:nvSpPr>
          <p:cNvPr id="4357124" name="WordArt 4"/>
          <p:cNvSpPr>
            <a:spLocks noChangeArrowheads="1" noChangeShapeType="1" noTextEdit="1"/>
          </p:cNvSpPr>
          <p:nvPr/>
        </p:nvSpPr>
        <p:spPr bwMode="auto">
          <a:xfrm rot="5400000">
            <a:off x="2235994" y="4469607"/>
            <a:ext cx="633413"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pic>
        <p:nvPicPr>
          <p:cNvPr id="5" name="Picture 4" descr="tonsured.jpg"/>
          <p:cNvPicPr>
            <a:picLocks noChangeAspect="1"/>
          </p:cNvPicPr>
          <p:nvPr/>
        </p:nvPicPr>
        <p:blipFill>
          <a:blip r:embed="rId4" cstate="print"/>
          <a:stretch>
            <a:fillRect/>
          </a:stretch>
        </p:blipFill>
        <p:spPr>
          <a:xfrm>
            <a:off x="2286000" y="1143000"/>
            <a:ext cx="7620000" cy="5410200"/>
          </a:xfrm>
          <a:prstGeom prst="rect">
            <a:avLst/>
          </a:prstGeom>
        </p:spPr>
      </p:pic>
    </p:spTree>
    <p:extLst>
      <p:ext uri="{BB962C8B-B14F-4D97-AF65-F5344CB8AC3E}">
        <p14:creationId xmlns:p14="http://schemas.microsoft.com/office/powerpoint/2010/main" val="41609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57122">
                                            <p:txEl>
                                              <p:pRg st="0" end="0"/>
                                            </p:txEl>
                                          </p:spTgt>
                                        </p:tgtEl>
                                        <p:attrNameLst>
                                          <p:attrName>style.visibility</p:attrName>
                                        </p:attrNameLst>
                                      </p:cBhvr>
                                      <p:to>
                                        <p:strVal val="visible"/>
                                      </p:to>
                                    </p:set>
                                    <p:anim calcmode="lin" valueType="num">
                                      <p:cBhvr additive="base">
                                        <p:cTn id="7" dur="300" fill="hold"/>
                                        <p:tgtEl>
                                          <p:spTgt spid="43571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57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57123">
                                            <p:txEl>
                                              <p:pRg st="0" end="0"/>
                                            </p:txEl>
                                          </p:spTgt>
                                        </p:tgtEl>
                                        <p:attrNameLst>
                                          <p:attrName>style.visibility</p:attrName>
                                        </p:attrNameLst>
                                      </p:cBhvr>
                                      <p:to>
                                        <p:strVal val="visible"/>
                                      </p:to>
                                    </p:set>
                                    <p:animEffect transition="in" filter="barn(outHorizontal)">
                                      <p:cBhvr>
                                        <p:cTn id="13" dur="500"/>
                                        <p:tgtEl>
                                          <p:spTgt spid="43571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57123">
                                            <p:txEl>
                                              <p:pRg st="2" end="2"/>
                                            </p:txEl>
                                          </p:spTgt>
                                        </p:tgtEl>
                                        <p:attrNameLst>
                                          <p:attrName>style.visibility</p:attrName>
                                        </p:attrNameLst>
                                      </p:cBhvr>
                                      <p:to>
                                        <p:strVal val="visible"/>
                                      </p:to>
                                    </p:set>
                                    <p:animEffect transition="in" filter="barn(outHorizontal)">
                                      <p:cBhvr>
                                        <p:cTn id="18" dur="500"/>
                                        <p:tgtEl>
                                          <p:spTgt spid="43571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57123">
                                            <p:txEl>
                                              <p:pRg st="3" end="3"/>
                                            </p:txEl>
                                          </p:spTgt>
                                        </p:tgtEl>
                                        <p:attrNameLst>
                                          <p:attrName>style.visibility</p:attrName>
                                        </p:attrNameLst>
                                      </p:cBhvr>
                                      <p:to>
                                        <p:strVal val="visible"/>
                                      </p:to>
                                    </p:set>
                                    <p:animEffect transition="in" filter="barn(outHorizontal)">
                                      <p:cBhvr>
                                        <p:cTn id="23" dur="500"/>
                                        <p:tgtEl>
                                          <p:spTgt spid="43571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57123">
                                            <p:txEl>
                                              <p:pRg st="4" end="4"/>
                                            </p:txEl>
                                          </p:spTgt>
                                        </p:tgtEl>
                                        <p:attrNameLst>
                                          <p:attrName>style.visibility</p:attrName>
                                        </p:attrNameLst>
                                      </p:cBhvr>
                                      <p:to>
                                        <p:strVal val="visible"/>
                                      </p:to>
                                    </p:set>
                                    <p:animEffect transition="in" filter="barn(outHorizontal)">
                                      <p:cBhvr>
                                        <p:cTn id="28" dur="500"/>
                                        <p:tgtEl>
                                          <p:spTgt spid="43571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57123">
                                            <p:txEl>
                                              <p:pRg st="5" end="5"/>
                                            </p:txEl>
                                          </p:spTgt>
                                        </p:tgtEl>
                                        <p:attrNameLst>
                                          <p:attrName>style.visibility</p:attrName>
                                        </p:attrNameLst>
                                      </p:cBhvr>
                                      <p:to>
                                        <p:strVal val="visible"/>
                                      </p:to>
                                    </p:set>
                                    <p:animEffect transition="in" filter="barn(outHorizontal)">
                                      <p:cBhvr>
                                        <p:cTn id="33" dur="500"/>
                                        <p:tgtEl>
                                          <p:spTgt spid="435712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57124"/>
                                        </p:tgtEl>
                                        <p:attrNameLst>
                                          <p:attrName>style.visibility</p:attrName>
                                        </p:attrNameLst>
                                      </p:cBhvr>
                                      <p:to>
                                        <p:strVal val="visible"/>
                                      </p:to>
                                    </p:set>
                                    <p:anim calcmode="lin" valueType="num">
                                      <p:cBhvr>
                                        <p:cTn id="38" dur="500" fill="hold"/>
                                        <p:tgtEl>
                                          <p:spTgt spid="4357124"/>
                                        </p:tgtEl>
                                        <p:attrNameLst>
                                          <p:attrName>ppt_w</p:attrName>
                                        </p:attrNameLst>
                                      </p:cBhvr>
                                      <p:tavLst>
                                        <p:tav tm="0">
                                          <p:val>
                                            <p:strVal val="4*#ppt_w"/>
                                          </p:val>
                                        </p:tav>
                                        <p:tav tm="100000">
                                          <p:val>
                                            <p:strVal val="#ppt_w"/>
                                          </p:val>
                                        </p:tav>
                                      </p:tavLst>
                                    </p:anim>
                                    <p:anim calcmode="lin" valueType="num">
                                      <p:cBhvr>
                                        <p:cTn id="39" dur="500" fill="hold"/>
                                        <p:tgtEl>
                                          <p:spTgt spid="4357124"/>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edge">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7122" grpId="0" build="p" autoUpdateAnimBg="0"/>
      <p:bldP spid="4357123" grpId="0" build="p" autoUpdateAnimBg="0"/>
      <p:bldP spid="4357124"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69410"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Q-2</a:t>
            </a:r>
          </a:p>
        </p:txBody>
      </p:sp>
      <p:sp>
        <p:nvSpPr>
          <p:cNvPr id="4369411" name="Rectangle 3"/>
          <p:cNvSpPr>
            <a:spLocks noGrp="1" noChangeArrowheads="1"/>
          </p:cNvSpPr>
          <p:nvPr>
            <p:ph type="body" idx="1"/>
          </p:nvPr>
        </p:nvSpPr>
        <p:spPr>
          <a:xfrm>
            <a:off x="2209800" y="1066800"/>
            <a:ext cx="7772400" cy="5562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According to Catholic doctrine,  the pope is infallible when speaking “ex-cathedra.”  What, originally, was a </a:t>
            </a:r>
            <a:r>
              <a:rPr lang="en-US" sz="3600" b="1" i="1">
                <a:solidFill>
                  <a:srgbClr val="FFFFFF"/>
                </a:solidFill>
                <a:effectLst>
                  <a:outerShdw blurRad="38100" dist="38100" dir="2700000" algn="tl">
                    <a:srgbClr val="808080"/>
                  </a:outerShdw>
                </a:effectLst>
              </a:rPr>
              <a:t>cathedra</a:t>
            </a:r>
            <a:r>
              <a:rPr lang="en-US" sz="3600" i="1">
                <a:solidFill>
                  <a:srgbClr val="FFFFFF"/>
                </a:solidFill>
                <a:effectLst>
                  <a:outerShdw blurRad="38100" dist="38100" dir="2700000" algn="tl">
                    <a:srgbClr val="808080"/>
                  </a:outerShdw>
                </a:effectLst>
              </a:rPr>
              <a:t>?  </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a:solidFill>
                  <a:srgbClr val="FFFFFF"/>
                </a:solidFill>
              </a:rPr>
              <a:t>  The chair a bishop sat in to decide church cases</a:t>
            </a:r>
          </a:p>
          <a:p>
            <a:pPr>
              <a:lnSpc>
                <a:spcPct val="90000"/>
              </a:lnSpc>
              <a:buFont typeface="Wingdings" pitchFamily="2" charset="2"/>
              <a:buChar char="q"/>
            </a:pPr>
            <a:r>
              <a:rPr lang="en-US" sz="3600" b="1">
                <a:solidFill>
                  <a:srgbClr val="FFFFFF"/>
                </a:solidFill>
              </a:rPr>
              <a:t>  The scepter a bishop waved to call for silence</a:t>
            </a:r>
          </a:p>
          <a:p>
            <a:pPr>
              <a:lnSpc>
                <a:spcPct val="90000"/>
              </a:lnSpc>
              <a:buFont typeface="Wingdings" pitchFamily="2" charset="2"/>
              <a:buChar char="q"/>
            </a:pPr>
            <a:r>
              <a:rPr lang="en-US" sz="3600" b="1">
                <a:solidFill>
                  <a:srgbClr val="FFFFFF"/>
                </a:solidFill>
              </a:rPr>
              <a:t>  The room the emperor sealed law </a:t>
            </a:r>
          </a:p>
          <a:p>
            <a:pPr>
              <a:lnSpc>
                <a:spcPct val="90000"/>
              </a:lnSpc>
              <a:buFont typeface="Wingdings" pitchFamily="2" charset="2"/>
              <a:buChar char="q"/>
            </a:pPr>
            <a:r>
              <a:rPr lang="en-US" sz="3600" b="1">
                <a:solidFill>
                  <a:srgbClr val="FFFFFF"/>
                </a:solidFill>
              </a:rPr>
              <a:t>  Church Council Spokesperson</a:t>
            </a:r>
            <a:r>
              <a:rPr lang="en-US" sz="2800" b="1">
                <a:solidFill>
                  <a:srgbClr val="FFFFFF"/>
                </a:solidFill>
              </a:rPr>
              <a:t>   </a:t>
            </a:r>
          </a:p>
          <a:p>
            <a:pPr>
              <a:lnSpc>
                <a:spcPct val="90000"/>
              </a:lnSpc>
              <a:buFont typeface="Wingdings" pitchFamily="2" charset="2"/>
              <a:buNone/>
            </a:pPr>
            <a:r>
              <a:rPr lang="en-US" sz="4000" b="1">
                <a:solidFill>
                  <a:srgbClr val="FFFFFF"/>
                </a:solidFill>
              </a:rPr>
              <a:t> </a:t>
            </a:r>
            <a:endParaRPr lang="en-US" b="1">
              <a:solidFill>
                <a:srgbClr val="FFFFFF"/>
              </a:solidFill>
            </a:endParaRPr>
          </a:p>
          <a:p>
            <a:pPr>
              <a:lnSpc>
                <a:spcPct val="90000"/>
              </a:lnSpc>
              <a:buFont typeface="Wingdings" pitchFamily="2" charset="2"/>
              <a:buChar char="q"/>
            </a:pPr>
            <a:endParaRPr lang="en-US">
              <a:solidFill>
                <a:srgbClr val="FFFFFF"/>
              </a:solidFill>
            </a:endParaRPr>
          </a:p>
        </p:txBody>
      </p:sp>
      <p:sp>
        <p:nvSpPr>
          <p:cNvPr id="4369412" name="WordArt 4"/>
          <p:cNvSpPr>
            <a:spLocks noChangeArrowheads="1" noChangeShapeType="1" noTextEdit="1"/>
          </p:cNvSpPr>
          <p:nvPr/>
        </p:nvSpPr>
        <p:spPr bwMode="auto">
          <a:xfrm rot="5400000">
            <a:off x="2286000" y="3048000"/>
            <a:ext cx="533400"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45610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69410">
                                            <p:txEl>
                                              <p:pRg st="0" end="0"/>
                                            </p:txEl>
                                          </p:spTgt>
                                        </p:tgtEl>
                                        <p:attrNameLst>
                                          <p:attrName>style.visibility</p:attrName>
                                        </p:attrNameLst>
                                      </p:cBhvr>
                                      <p:to>
                                        <p:strVal val="visible"/>
                                      </p:to>
                                    </p:set>
                                    <p:anim calcmode="lin" valueType="num">
                                      <p:cBhvr additive="base">
                                        <p:cTn id="7" dur="300" fill="hold"/>
                                        <p:tgtEl>
                                          <p:spTgt spid="43694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694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69411">
                                            <p:txEl>
                                              <p:pRg st="0" end="0"/>
                                            </p:txEl>
                                          </p:spTgt>
                                        </p:tgtEl>
                                        <p:attrNameLst>
                                          <p:attrName>style.visibility</p:attrName>
                                        </p:attrNameLst>
                                      </p:cBhvr>
                                      <p:to>
                                        <p:strVal val="visible"/>
                                      </p:to>
                                    </p:set>
                                    <p:animEffect transition="in" filter="barn(outHorizontal)">
                                      <p:cBhvr>
                                        <p:cTn id="13" dur="500"/>
                                        <p:tgtEl>
                                          <p:spTgt spid="43694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69411">
                                            <p:txEl>
                                              <p:pRg st="2" end="2"/>
                                            </p:txEl>
                                          </p:spTgt>
                                        </p:tgtEl>
                                        <p:attrNameLst>
                                          <p:attrName>style.visibility</p:attrName>
                                        </p:attrNameLst>
                                      </p:cBhvr>
                                      <p:to>
                                        <p:strVal val="visible"/>
                                      </p:to>
                                    </p:set>
                                    <p:animEffect transition="in" filter="barn(outHorizontal)">
                                      <p:cBhvr>
                                        <p:cTn id="18" dur="500"/>
                                        <p:tgtEl>
                                          <p:spTgt spid="43694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69411">
                                            <p:txEl>
                                              <p:pRg st="3" end="3"/>
                                            </p:txEl>
                                          </p:spTgt>
                                        </p:tgtEl>
                                        <p:attrNameLst>
                                          <p:attrName>style.visibility</p:attrName>
                                        </p:attrNameLst>
                                      </p:cBhvr>
                                      <p:to>
                                        <p:strVal val="visible"/>
                                      </p:to>
                                    </p:set>
                                    <p:animEffect transition="in" filter="barn(outHorizontal)">
                                      <p:cBhvr>
                                        <p:cTn id="23" dur="500"/>
                                        <p:tgtEl>
                                          <p:spTgt spid="436941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69411">
                                            <p:txEl>
                                              <p:pRg st="4" end="4"/>
                                            </p:txEl>
                                          </p:spTgt>
                                        </p:tgtEl>
                                        <p:attrNameLst>
                                          <p:attrName>style.visibility</p:attrName>
                                        </p:attrNameLst>
                                      </p:cBhvr>
                                      <p:to>
                                        <p:strVal val="visible"/>
                                      </p:to>
                                    </p:set>
                                    <p:animEffect transition="in" filter="barn(outHorizontal)">
                                      <p:cBhvr>
                                        <p:cTn id="28" dur="500"/>
                                        <p:tgtEl>
                                          <p:spTgt spid="436941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69411">
                                            <p:txEl>
                                              <p:pRg st="5" end="5"/>
                                            </p:txEl>
                                          </p:spTgt>
                                        </p:tgtEl>
                                        <p:attrNameLst>
                                          <p:attrName>style.visibility</p:attrName>
                                        </p:attrNameLst>
                                      </p:cBhvr>
                                      <p:to>
                                        <p:strVal val="visible"/>
                                      </p:to>
                                    </p:set>
                                    <p:animEffect transition="in" filter="barn(outHorizontal)">
                                      <p:cBhvr>
                                        <p:cTn id="33" dur="500"/>
                                        <p:tgtEl>
                                          <p:spTgt spid="436941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369411">
                                            <p:txEl>
                                              <p:pRg st="6" end="6"/>
                                            </p:txEl>
                                          </p:spTgt>
                                        </p:tgtEl>
                                        <p:attrNameLst>
                                          <p:attrName>style.visibility</p:attrName>
                                        </p:attrNameLst>
                                      </p:cBhvr>
                                      <p:to>
                                        <p:strVal val="visible"/>
                                      </p:to>
                                    </p:set>
                                    <p:animEffect transition="in" filter="barn(outHorizontal)">
                                      <p:cBhvr>
                                        <p:cTn id="38" dur="500"/>
                                        <p:tgtEl>
                                          <p:spTgt spid="4369411">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369412"/>
                                        </p:tgtEl>
                                        <p:attrNameLst>
                                          <p:attrName>style.visibility</p:attrName>
                                        </p:attrNameLst>
                                      </p:cBhvr>
                                      <p:to>
                                        <p:strVal val="visible"/>
                                      </p:to>
                                    </p:set>
                                    <p:anim calcmode="lin" valueType="num">
                                      <p:cBhvr>
                                        <p:cTn id="43" dur="500" fill="hold"/>
                                        <p:tgtEl>
                                          <p:spTgt spid="4369412"/>
                                        </p:tgtEl>
                                        <p:attrNameLst>
                                          <p:attrName>ppt_w</p:attrName>
                                        </p:attrNameLst>
                                      </p:cBhvr>
                                      <p:tavLst>
                                        <p:tav tm="0">
                                          <p:val>
                                            <p:strVal val="4*#ppt_w"/>
                                          </p:val>
                                        </p:tav>
                                        <p:tav tm="100000">
                                          <p:val>
                                            <p:strVal val="#ppt_w"/>
                                          </p:val>
                                        </p:tav>
                                      </p:tavLst>
                                    </p:anim>
                                    <p:anim calcmode="lin" valueType="num">
                                      <p:cBhvr>
                                        <p:cTn id="44" dur="500" fill="hold"/>
                                        <p:tgtEl>
                                          <p:spTgt spid="43694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9410" grpId="0" build="p" autoUpdateAnimBg="0"/>
      <p:bldP spid="4369411" grpId="0" build="p" autoUpdateAnimBg="0"/>
      <p:bldP spid="43694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2025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Q-3</a:t>
            </a:r>
          </a:p>
        </p:txBody>
      </p:sp>
      <p:sp>
        <p:nvSpPr>
          <p:cNvPr id="4320259" name="Rectangle 3"/>
          <p:cNvSpPr>
            <a:spLocks noGrp="1" noChangeArrowheads="1"/>
          </p:cNvSpPr>
          <p:nvPr>
            <p:ph type="body" idx="1"/>
          </p:nvPr>
        </p:nvSpPr>
        <p:spPr>
          <a:xfrm>
            <a:off x="2209800" y="1676400"/>
            <a:ext cx="7772400" cy="4572000"/>
          </a:xfrm>
          <a:solidFill>
            <a:srgbClr val="000000"/>
          </a:solidFill>
        </p:spPr>
        <p:txBody>
          <a:bodyPr/>
          <a:lstStyle/>
          <a:p>
            <a:pPr>
              <a:buFont typeface="Wingdings" pitchFamily="2" charset="2"/>
              <a:buChar char="Ø"/>
            </a:pPr>
            <a:r>
              <a:rPr lang="en-US" dirty="0">
                <a:solidFill>
                  <a:srgbClr val="FFFFFF"/>
                </a:solidFill>
                <a:effectLst>
                  <a:outerShdw blurRad="38100" dist="38100" dir="2700000" algn="tl">
                    <a:srgbClr val="808080"/>
                  </a:outerShdw>
                </a:effectLst>
              </a:rPr>
              <a:t>  </a:t>
            </a:r>
            <a:r>
              <a:rPr lang="en-US" sz="2800" i="1" dirty="0">
                <a:solidFill>
                  <a:srgbClr val="FFFFFF"/>
                </a:solidFill>
                <a:effectLst>
                  <a:outerShdw blurRad="38100" dist="38100" dir="2700000" algn="tl">
                    <a:srgbClr val="808080"/>
                  </a:outerShdw>
                </a:effectLst>
              </a:rPr>
              <a:t>What religious item had forty-eight rubies,  seventy-two sapphires,  forty-five emeralds,  and sixty-six pearls?</a:t>
            </a:r>
          </a:p>
          <a:p>
            <a:pPr>
              <a:buFont typeface="Wingdings" pitchFamily="2" charset="2"/>
              <a:buChar char="Ø"/>
            </a:pPr>
            <a:endParaRPr lang="en-US" sz="2000" i="1" dirty="0">
              <a:solidFill>
                <a:srgbClr val="FFFFFF"/>
              </a:solidFill>
              <a:effectLst>
                <a:outerShdw blurRad="38100" dist="38100" dir="2700000" algn="tl">
                  <a:srgbClr val="808080"/>
                </a:outerShdw>
              </a:effectLst>
            </a:endParaRPr>
          </a:p>
          <a:p>
            <a:pPr>
              <a:buFont typeface="Wingdings" pitchFamily="2" charset="2"/>
              <a:buChar char="q"/>
            </a:pPr>
            <a:r>
              <a:rPr lang="en-US" sz="3600" b="1" dirty="0">
                <a:solidFill>
                  <a:srgbClr val="FFFFFF"/>
                </a:solidFill>
              </a:rPr>
              <a:t>  Crystal Cathedral Communion Set </a:t>
            </a:r>
          </a:p>
          <a:p>
            <a:pPr>
              <a:buFont typeface="Wingdings" pitchFamily="2" charset="2"/>
              <a:buChar char="q"/>
            </a:pPr>
            <a:r>
              <a:rPr lang="en-US" sz="3600" b="1" dirty="0">
                <a:solidFill>
                  <a:srgbClr val="FFFFFF"/>
                </a:solidFill>
              </a:rPr>
              <a:t>  Holy Roman Emperor’s Crown </a:t>
            </a:r>
          </a:p>
          <a:p>
            <a:pPr>
              <a:buFont typeface="Wingdings" pitchFamily="2" charset="2"/>
              <a:buChar char="q"/>
            </a:pPr>
            <a:r>
              <a:rPr lang="en-US" sz="3600" b="1" dirty="0">
                <a:solidFill>
                  <a:srgbClr val="FFFFFF"/>
                </a:solidFill>
              </a:rPr>
              <a:t>  Papal Crown of Pope Boniface VIII   </a:t>
            </a:r>
          </a:p>
          <a:p>
            <a:pPr>
              <a:buFont typeface="Wingdings" pitchFamily="2" charset="2"/>
              <a:buChar char="q"/>
            </a:pPr>
            <a:r>
              <a:rPr lang="en-US" sz="3600" b="1" dirty="0">
                <a:solidFill>
                  <a:srgbClr val="FFFFFF"/>
                </a:solidFill>
              </a:rPr>
              <a:t>  Knights Templar Communion Set </a:t>
            </a:r>
          </a:p>
          <a:p>
            <a:pPr>
              <a:buFont typeface="Wingdings" pitchFamily="2" charset="2"/>
              <a:buChar char="q"/>
            </a:pPr>
            <a:endParaRPr lang="en-US" dirty="0">
              <a:solidFill>
                <a:srgbClr val="FFFFFF"/>
              </a:solidFill>
            </a:endParaRPr>
          </a:p>
        </p:txBody>
      </p:sp>
      <p:sp>
        <p:nvSpPr>
          <p:cNvPr id="4320260" name="WordArt 4"/>
          <p:cNvSpPr>
            <a:spLocks noChangeArrowheads="1" noChangeShapeType="1" noTextEdit="1"/>
          </p:cNvSpPr>
          <p:nvPr/>
        </p:nvSpPr>
        <p:spPr bwMode="auto">
          <a:xfrm rot="5400000">
            <a:off x="2274094" y="4736307"/>
            <a:ext cx="404813"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pic>
        <p:nvPicPr>
          <p:cNvPr id="4320261" name="Picture 5" descr="C:\Documents and Settings\Owner\My Documents\Educational Illustrations\tiara.jpg"/>
          <p:cNvPicPr>
            <a:picLocks noChangeAspect="1" noChangeArrowheads="1"/>
          </p:cNvPicPr>
          <p:nvPr/>
        </p:nvPicPr>
        <p:blipFill>
          <a:blip r:embed="rId4" cstate="print"/>
          <a:srcRect/>
          <a:stretch>
            <a:fillRect/>
          </a:stretch>
        </p:blipFill>
        <p:spPr bwMode="auto">
          <a:xfrm>
            <a:off x="5248835" y="2667000"/>
            <a:ext cx="1151965" cy="914400"/>
          </a:xfrm>
          <a:prstGeom prst="rect">
            <a:avLst/>
          </a:prstGeom>
          <a:noFill/>
        </p:spPr>
      </p:pic>
    </p:spTree>
    <p:extLst>
      <p:ext uri="{BB962C8B-B14F-4D97-AF65-F5344CB8AC3E}">
        <p14:creationId xmlns:p14="http://schemas.microsoft.com/office/powerpoint/2010/main" val="31183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20258">
                                            <p:txEl>
                                              <p:pRg st="0" end="0"/>
                                            </p:txEl>
                                          </p:spTgt>
                                        </p:tgtEl>
                                        <p:attrNameLst>
                                          <p:attrName>style.visibility</p:attrName>
                                        </p:attrNameLst>
                                      </p:cBhvr>
                                      <p:to>
                                        <p:strVal val="visible"/>
                                      </p:to>
                                    </p:set>
                                    <p:anim calcmode="lin" valueType="num">
                                      <p:cBhvr additive="base">
                                        <p:cTn id="7" dur="300" fill="hold"/>
                                        <p:tgtEl>
                                          <p:spTgt spid="43202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202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20259">
                                            <p:txEl>
                                              <p:pRg st="0" end="0"/>
                                            </p:txEl>
                                          </p:spTgt>
                                        </p:tgtEl>
                                        <p:attrNameLst>
                                          <p:attrName>style.visibility</p:attrName>
                                        </p:attrNameLst>
                                      </p:cBhvr>
                                      <p:to>
                                        <p:strVal val="visible"/>
                                      </p:to>
                                    </p:set>
                                    <p:animEffect transition="in" filter="barn(outHorizontal)">
                                      <p:cBhvr>
                                        <p:cTn id="13" dur="500"/>
                                        <p:tgtEl>
                                          <p:spTgt spid="43202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20259">
                                            <p:txEl>
                                              <p:pRg st="2" end="2"/>
                                            </p:txEl>
                                          </p:spTgt>
                                        </p:tgtEl>
                                        <p:attrNameLst>
                                          <p:attrName>style.visibility</p:attrName>
                                        </p:attrNameLst>
                                      </p:cBhvr>
                                      <p:to>
                                        <p:strVal val="visible"/>
                                      </p:to>
                                    </p:set>
                                    <p:animEffect transition="in" filter="barn(outHorizontal)">
                                      <p:cBhvr>
                                        <p:cTn id="18" dur="500"/>
                                        <p:tgtEl>
                                          <p:spTgt spid="432025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20259">
                                            <p:txEl>
                                              <p:pRg st="3" end="3"/>
                                            </p:txEl>
                                          </p:spTgt>
                                        </p:tgtEl>
                                        <p:attrNameLst>
                                          <p:attrName>style.visibility</p:attrName>
                                        </p:attrNameLst>
                                      </p:cBhvr>
                                      <p:to>
                                        <p:strVal val="visible"/>
                                      </p:to>
                                    </p:set>
                                    <p:animEffect transition="in" filter="barn(outHorizontal)">
                                      <p:cBhvr>
                                        <p:cTn id="23" dur="500"/>
                                        <p:tgtEl>
                                          <p:spTgt spid="432025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20259">
                                            <p:txEl>
                                              <p:pRg st="4" end="4"/>
                                            </p:txEl>
                                          </p:spTgt>
                                        </p:tgtEl>
                                        <p:attrNameLst>
                                          <p:attrName>style.visibility</p:attrName>
                                        </p:attrNameLst>
                                      </p:cBhvr>
                                      <p:to>
                                        <p:strVal val="visible"/>
                                      </p:to>
                                    </p:set>
                                    <p:animEffect transition="in" filter="barn(outHorizontal)">
                                      <p:cBhvr>
                                        <p:cTn id="28" dur="500"/>
                                        <p:tgtEl>
                                          <p:spTgt spid="432025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20259">
                                            <p:txEl>
                                              <p:pRg st="5" end="5"/>
                                            </p:txEl>
                                          </p:spTgt>
                                        </p:tgtEl>
                                        <p:attrNameLst>
                                          <p:attrName>style.visibility</p:attrName>
                                        </p:attrNameLst>
                                      </p:cBhvr>
                                      <p:to>
                                        <p:strVal val="visible"/>
                                      </p:to>
                                    </p:set>
                                    <p:animEffect transition="in" filter="barn(outHorizontal)">
                                      <p:cBhvr>
                                        <p:cTn id="33" dur="500"/>
                                        <p:tgtEl>
                                          <p:spTgt spid="432025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20260"/>
                                        </p:tgtEl>
                                        <p:attrNameLst>
                                          <p:attrName>style.visibility</p:attrName>
                                        </p:attrNameLst>
                                      </p:cBhvr>
                                      <p:to>
                                        <p:strVal val="visible"/>
                                      </p:to>
                                    </p:set>
                                    <p:anim calcmode="lin" valueType="num">
                                      <p:cBhvr>
                                        <p:cTn id="38" dur="500" fill="hold"/>
                                        <p:tgtEl>
                                          <p:spTgt spid="4320260"/>
                                        </p:tgtEl>
                                        <p:attrNameLst>
                                          <p:attrName>ppt_w</p:attrName>
                                        </p:attrNameLst>
                                      </p:cBhvr>
                                      <p:tavLst>
                                        <p:tav tm="0">
                                          <p:val>
                                            <p:strVal val="4*#ppt_w"/>
                                          </p:val>
                                        </p:tav>
                                        <p:tav tm="100000">
                                          <p:val>
                                            <p:strVal val="#ppt_w"/>
                                          </p:val>
                                        </p:tav>
                                      </p:tavLst>
                                    </p:anim>
                                    <p:anim calcmode="lin" valueType="num">
                                      <p:cBhvr>
                                        <p:cTn id="39" dur="500" fill="hold"/>
                                        <p:tgtEl>
                                          <p:spTgt spid="4320260"/>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528" fill="hold" nodeType="clickEffect">
                                  <p:stCondLst>
                                    <p:cond delay="0"/>
                                  </p:stCondLst>
                                  <p:childTnLst>
                                    <p:set>
                                      <p:cBhvr>
                                        <p:cTn id="43" dur="1" fill="hold">
                                          <p:stCondLst>
                                            <p:cond delay="0"/>
                                          </p:stCondLst>
                                        </p:cTn>
                                        <p:tgtEl>
                                          <p:spTgt spid="4320261"/>
                                        </p:tgtEl>
                                        <p:attrNameLst>
                                          <p:attrName>style.visibility</p:attrName>
                                        </p:attrNameLst>
                                      </p:cBhvr>
                                      <p:to>
                                        <p:strVal val="visible"/>
                                      </p:to>
                                    </p:set>
                                    <p:anim calcmode="lin" valueType="num">
                                      <p:cBhvr>
                                        <p:cTn id="44" dur="500" fill="hold"/>
                                        <p:tgtEl>
                                          <p:spTgt spid="4320261"/>
                                        </p:tgtEl>
                                        <p:attrNameLst>
                                          <p:attrName>ppt_w</p:attrName>
                                        </p:attrNameLst>
                                      </p:cBhvr>
                                      <p:tavLst>
                                        <p:tav tm="0">
                                          <p:val>
                                            <p:fltVal val="0"/>
                                          </p:val>
                                        </p:tav>
                                        <p:tav tm="100000">
                                          <p:val>
                                            <p:strVal val="#ppt_w"/>
                                          </p:val>
                                        </p:tav>
                                      </p:tavLst>
                                    </p:anim>
                                    <p:anim calcmode="lin" valueType="num">
                                      <p:cBhvr>
                                        <p:cTn id="45" dur="500" fill="hold"/>
                                        <p:tgtEl>
                                          <p:spTgt spid="4320261"/>
                                        </p:tgtEl>
                                        <p:attrNameLst>
                                          <p:attrName>ppt_h</p:attrName>
                                        </p:attrNameLst>
                                      </p:cBhvr>
                                      <p:tavLst>
                                        <p:tav tm="0">
                                          <p:val>
                                            <p:fltVal val="0"/>
                                          </p:val>
                                        </p:tav>
                                        <p:tav tm="100000">
                                          <p:val>
                                            <p:strVal val="#ppt_h"/>
                                          </p:val>
                                        </p:tav>
                                      </p:tavLst>
                                    </p:anim>
                                    <p:anim calcmode="lin" valueType="num">
                                      <p:cBhvr>
                                        <p:cTn id="46" dur="500" fill="hold"/>
                                        <p:tgtEl>
                                          <p:spTgt spid="4320261"/>
                                        </p:tgtEl>
                                        <p:attrNameLst>
                                          <p:attrName>ppt_x</p:attrName>
                                        </p:attrNameLst>
                                      </p:cBhvr>
                                      <p:tavLst>
                                        <p:tav tm="0">
                                          <p:val>
                                            <p:fltVal val="0.5"/>
                                          </p:val>
                                        </p:tav>
                                        <p:tav tm="100000">
                                          <p:val>
                                            <p:strVal val="#ppt_x"/>
                                          </p:val>
                                        </p:tav>
                                      </p:tavLst>
                                    </p:anim>
                                    <p:anim calcmode="lin" valueType="num">
                                      <p:cBhvr>
                                        <p:cTn id="47" dur="500" fill="hold"/>
                                        <p:tgtEl>
                                          <p:spTgt spid="43202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0258" grpId="0" build="p" autoUpdateAnimBg="0"/>
      <p:bldP spid="4320259" grpId="0" build="p" autoUpdateAnimBg="0"/>
      <p:bldP spid="4320260"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2845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Q-4</a:t>
            </a:r>
          </a:p>
        </p:txBody>
      </p:sp>
      <p:sp>
        <p:nvSpPr>
          <p:cNvPr id="4328451"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When the pope (referring to the Vatican’s wealth)  said to Dominic, “The church can no longer say,‘Silver &amp; Gold Have I Not’”  what was Dominic’s reply?  </a:t>
            </a:r>
          </a:p>
          <a:p>
            <a:pPr>
              <a:lnSpc>
                <a:spcPct val="90000"/>
              </a:lnSpc>
              <a:buFont typeface="Wingdings" pitchFamily="2" charset="2"/>
              <a:buChar char="Ø"/>
            </a:pPr>
            <a:endParaRPr lang="en-US" sz="9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2800" b="1">
                <a:solidFill>
                  <a:srgbClr val="FFFFFF"/>
                </a:solidFill>
              </a:rPr>
              <a:t>  “Not to mention diamonds,  and onyx,  and rubies, and…” </a:t>
            </a:r>
          </a:p>
          <a:p>
            <a:pPr>
              <a:lnSpc>
                <a:spcPct val="90000"/>
              </a:lnSpc>
              <a:buFont typeface="Wingdings" pitchFamily="2" charset="2"/>
              <a:buChar char="q"/>
            </a:pPr>
            <a:r>
              <a:rPr lang="en-US" sz="2800" b="1">
                <a:solidFill>
                  <a:srgbClr val="FFFFFF"/>
                </a:solidFill>
              </a:rPr>
              <a:t>  “Neither can it now say,  ‘Rise Up &amp; Walk’ ”</a:t>
            </a:r>
          </a:p>
          <a:p>
            <a:pPr>
              <a:lnSpc>
                <a:spcPct val="90000"/>
              </a:lnSpc>
              <a:buFont typeface="Wingdings" pitchFamily="2" charset="2"/>
              <a:buChar char="q"/>
            </a:pPr>
            <a:r>
              <a:rPr lang="en-US" sz="2800" b="1">
                <a:solidFill>
                  <a:srgbClr val="FFFFFF"/>
                </a:solidFill>
              </a:rPr>
              <a:t>  “Peter gave us the keys to the treasury”</a:t>
            </a:r>
          </a:p>
          <a:p>
            <a:pPr>
              <a:lnSpc>
                <a:spcPct val="90000"/>
              </a:lnSpc>
              <a:buFont typeface="Wingdings" pitchFamily="2" charset="2"/>
              <a:buChar char="q"/>
            </a:pPr>
            <a:r>
              <a:rPr lang="en-US" sz="2800" b="1">
                <a:solidFill>
                  <a:srgbClr val="FFFFFF"/>
                </a:solidFill>
              </a:rPr>
              <a:t>  “Would His Holiness be interested in making a small loan?” </a:t>
            </a:r>
          </a:p>
          <a:p>
            <a:pPr>
              <a:lnSpc>
                <a:spcPct val="90000"/>
              </a:lnSpc>
              <a:buFont typeface="Wingdings" pitchFamily="2" charset="2"/>
              <a:buChar char="q"/>
            </a:pPr>
            <a:endParaRPr lang="en-US" sz="2800">
              <a:solidFill>
                <a:srgbClr val="FFFFFF"/>
              </a:solidFill>
            </a:endParaRPr>
          </a:p>
        </p:txBody>
      </p:sp>
      <p:sp>
        <p:nvSpPr>
          <p:cNvPr id="4328452" name="WordArt 4"/>
          <p:cNvSpPr>
            <a:spLocks noChangeArrowheads="1" noChangeShapeType="1" noTextEdit="1"/>
          </p:cNvSpPr>
          <p:nvPr/>
        </p:nvSpPr>
        <p:spPr bwMode="auto">
          <a:xfrm rot="5400000">
            <a:off x="2274094" y="4202907"/>
            <a:ext cx="404813"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5141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28450">
                                            <p:txEl>
                                              <p:pRg st="0" end="0"/>
                                            </p:txEl>
                                          </p:spTgt>
                                        </p:tgtEl>
                                        <p:attrNameLst>
                                          <p:attrName>style.visibility</p:attrName>
                                        </p:attrNameLst>
                                      </p:cBhvr>
                                      <p:to>
                                        <p:strVal val="visible"/>
                                      </p:to>
                                    </p:set>
                                    <p:anim calcmode="lin" valueType="num">
                                      <p:cBhvr additive="base">
                                        <p:cTn id="7" dur="300" fill="hold"/>
                                        <p:tgtEl>
                                          <p:spTgt spid="43284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28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28451">
                                            <p:txEl>
                                              <p:pRg st="0" end="0"/>
                                            </p:txEl>
                                          </p:spTgt>
                                        </p:tgtEl>
                                        <p:attrNameLst>
                                          <p:attrName>style.visibility</p:attrName>
                                        </p:attrNameLst>
                                      </p:cBhvr>
                                      <p:to>
                                        <p:strVal val="visible"/>
                                      </p:to>
                                    </p:set>
                                    <p:animEffect transition="in" filter="barn(outHorizontal)">
                                      <p:cBhvr>
                                        <p:cTn id="13" dur="500"/>
                                        <p:tgtEl>
                                          <p:spTgt spid="432845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28451">
                                            <p:txEl>
                                              <p:pRg st="2" end="2"/>
                                            </p:txEl>
                                          </p:spTgt>
                                        </p:tgtEl>
                                        <p:attrNameLst>
                                          <p:attrName>style.visibility</p:attrName>
                                        </p:attrNameLst>
                                      </p:cBhvr>
                                      <p:to>
                                        <p:strVal val="visible"/>
                                      </p:to>
                                    </p:set>
                                    <p:animEffect transition="in" filter="barn(outHorizontal)">
                                      <p:cBhvr>
                                        <p:cTn id="18" dur="500"/>
                                        <p:tgtEl>
                                          <p:spTgt spid="432845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28451">
                                            <p:txEl>
                                              <p:pRg st="3" end="3"/>
                                            </p:txEl>
                                          </p:spTgt>
                                        </p:tgtEl>
                                        <p:attrNameLst>
                                          <p:attrName>style.visibility</p:attrName>
                                        </p:attrNameLst>
                                      </p:cBhvr>
                                      <p:to>
                                        <p:strVal val="visible"/>
                                      </p:to>
                                    </p:set>
                                    <p:animEffect transition="in" filter="barn(outHorizontal)">
                                      <p:cBhvr>
                                        <p:cTn id="23" dur="500"/>
                                        <p:tgtEl>
                                          <p:spTgt spid="432845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28451">
                                            <p:txEl>
                                              <p:pRg st="4" end="4"/>
                                            </p:txEl>
                                          </p:spTgt>
                                        </p:tgtEl>
                                        <p:attrNameLst>
                                          <p:attrName>style.visibility</p:attrName>
                                        </p:attrNameLst>
                                      </p:cBhvr>
                                      <p:to>
                                        <p:strVal val="visible"/>
                                      </p:to>
                                    </p:set>
                                    <p:animEffect transition="in" filter="barn(outHorizontal)">
                                      <p:cBhvr>
                                        <p:cTn id="28" dur="500"/>
                                        <p:tgtEl>
                                          <p:spTgt spid="432845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28451">
                                            <p:txEl>
                                              <p:pRg st="5" end="5"/>
                                            </p:txEl>
                                          </p:spTgt>
                                        </p:tgtEl>
                                        <p:attrNameLst>
                                          <p:attrName>style.visibility</p:attrName>
                                        </p:attrNameLst>
                                      </p:cBhvr>
                                      <p:to>
                                        <p:strVal val="visible"/>
                                      </p:to>
                                    </p:set>
                                    <p:animEffect transition="in" filter="barn(outHorizontal)">
                                      <p:cBhvr>
                                        <p:cTn id="33" dur="500"/>
                                        <p:tgtEl>
                                          <p:spTgt spid="432845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28452"/>
                                        </p:tgtEl>
                                        <p:attrNameLst>
                                          <p:attrName>style.visibility</p:attrName>
                                        </p:attrNameLst>
                                      </p:cBhvr>
                                      <p:to>
                                        <p:strVal val="visible"/>
                                      </p:to>
                                    </p:set>
                                    <p:anim calcmode="lin" valueType="num">
                                      <p:cBhvr>
                                        <p:cTn id="38" dur="500" fill="hold"/>
                                        <p:tgtEl>
                                          <p:spTgt spid="4328452"/>
                                        </p:tgtEl>
                                        <p:attrNameLst>
                                          <p:attrName>ppt_w</p:attrName>
                                        </p:attrNameLst>
                                      </p:cBhvr>
                                      <p:tavLst>
                                        <p:tav tm="0">
                                          <p:val>
                                            <p:strVal val="4*#ppt_w"/>
                                          </p:val>
                                        </p:tav>
                                        <p:tav tm="100000">
                                          <p:val>
                                            <p:strVal val="#ppt_w"/>
                                          </p:val>
                                        </p:tav>
                                      </p:tavLst>
                                    </p:anim>
                                    <p:anim calcmode="lin" valueType="num">
                                      <p:cBhvr>
                                        <p:cTn id="39" dur="500" fill="hold"/>
                                        <p:tgtEl>
                                          <p:spTgt spid="432845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8450" grpId="0" build="p" autoUpdateAnimBg="0"/>
      <p:bldP spid="4328451" grpId="0" build="p" autoUpdateAnimBg="0"/>
      <p:bldP spid="432845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9977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Q-5</a:t>
            </a:r>
          </a:p>
        </p:txBody>
      </p:sp>
      <p:sp>
        <p:nvSpPr>
          <p:cNvPr id="4299779"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2800">
                <a:solidFill>
                  <a:srgbClr val="FFFFFF"/>
                </a:solidFill>
                <a:effectLst>
                  <a:outerShdw blurRad="38100" dist="38100" dir="2700000" algn="tl">
                    <a:srgbClr val="808080"/>
                  </a:outerShdw>
                </a:effectLst>
              </a:rPr>
              <a:t>  </a:t>
            </a:r>
            <a:r>
              <a:rPr lang="en-US" sz="2800" i="1">
                <a:solidFill>
                  <a:srgbClr val="FFFFFF"/>
                </a:solidFill>
                <a:effectLst>
                  <a:outerShdw blurRad="38100" dist="38100" dir="2700000" algn="tl">
                    <a:srgbClr val="808080"/>
                  </a:outerShdw>
                </a:effectLst>
              </a:rPr>
              <a:t>In the Renaissance many people believed it to   be for the best that Adam &amp; Eve sinned, because otherwise we’d never have known the extent of God’s mercy.  What is this concept called?</a:t>
            </a:r>
            <a:r>
              <a:rPr lang="en-US" i="1">
                <a:solidFill>
                  <a:srgbClr val="FFFFFF"/>
                </a:solidFill>
                <a:effectLst>
                  <a:outerShdw blurRad="38100" dist="38100" dir="2700000" algn="tl">
                    <a:srgbClr val="808080"/>
                  </a:outerShdw>
                </a:effectLst>
              </a:rPr>
              <a:t>   </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The Excellent Expulsion</a:t>
            </a:r>
          </a:p>
          <a:p>
            <a:pPr>
              <a:buFont typeface="Wingdings" pitchFamily="2" charset="2"/>
              <a:buChar char="q"/>
            </a:pPr>
            <a:r>
              <a:rPr lang="en-US" sz="3600" b="1">
                <a:solidFill>
                  <a:srgbClr val="FFFFFF"/>
                </a:solidFill>
              </a:rPr>
              <a:t>  The Fortunate Fall</a:t>
            </a:r>
          </a:p>
          <a:p>
            <a:pPr>
              <a:buFont typeface="Wingdings" pitchFamily="2" charset="2"/>
              <a:buChar char="q"/>
            </a:pPr>
            <a:r>
              <a:rPr lang="en-US" sz="3600" b="1">
                <a:solidFill>
                  <a:srgbClr val="FFFFFF"/>
                </a:solidFill>
              </a:rPr>
              <a:t>  The Purifying Punishment</a:t>
            </a:r>
          </a:p>
          <a:p>
            <a:pPr>
              <a:buFont typeface="Wingdings" pitchFamily="2" charset="2"/>
              <a:buChar char="q"/>
            </a:pPr>
            <a:r>
              <a:rPr lang="en-US" sz="3600" b="1">
                <a:solidFill>
                  <a:srgbClr val="FFFFFF"/>
                </a:solidFill>
              </a:rPr>
              <a:t>  The Gateway Of Grace</a:t>
            </a:r>
          </a:p>
          <a:p>
            <a:pPr>
              <a:buFont typeface="Wingdings" pitchFamily="2" charset="2"/>
              <a:buChar char="q"/>
            </a:pPr>
            <a:endParaRPr lang="en-US" sz="3600" b="1">
              <a:solidFill>
                <a:srgbClr val="FFFFFF"/>
              </a:solidFill>
            </a:endParaRPr>
          </a:p>
        </p:txBody>
      </p:sp>
      <p:sp>
        <p:nvSpPr>
          <p:cNvPr id="4299780" name="WordArt 4"/>
          <p:cNvSpPr>
            <a:spLocks noChangeArrowheads="1" noChangeShapeType="1" noTextEdit="1"/>
          </p:cNvSpPr>
          <p:nvPr/>
        </p:nvSpPr>
        <p:spPr bwMode="auto">
          <a:xfrm rot="5400000">
            <a:off x="2331244" y="43743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232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99778">
                                            <p:txEl>
                                              <p:pRg st="0" end="0"/>
                                            </p:txEl>
                                          </p:spTgt>
                                        </p:tgtEl>
                                        <p:attrNameLst>
                                          <p:attrName>style.visibility</p:attrName>
                                        </p:attrNameLst>
                                      </p:cBhvr>
                                      <p:to>
                                        <p:strVal val="visible"/>
                                      </p:to>
                                    </p:set>
                                    <p:anim calcmode="lin" valueType="num">
                                      <p:cBhvr additive="base">
                                        <p:cTn id="7" dur="300" fill="hold"/>
                                        <p:tgtEl>
                                          <p:spTgt spid="42997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997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99779">
                                            <p:txEl>
                                              <p:pRg st="0" end="0"/>
                                            </p:txEl>
                                          </p:spTgt>
                                        </p:tgtEl>
                                        <p:attrNameLst>
                                          <p:attrName>style.visibility</p:attrName>
                                        </p:attrNameLst>
                                      </p:cBhvr>
                                      <p:to>
                                        <p:strVal val="visible"/>
                                      </p:to>
                                    </p:set>
                                    <p:animEffect transition="in" filter="barn(outHorizontal)">
                                      <p:cBhvr>
                                        <p:cTn id="13" dur="500"/>
                                        <p:tgtEl>
                                          <p:spTgt spid="42997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99779">
                                            <p:txEl>
                                              <p:pRg st="2" end="2"/>
                                            </p:txEl>
                                          </p:spTgt>
                                        </p:tgtEl>
                                        <p:attrNameLst>
                                          <p:attrName>style.visibility</p:attrName>
                                        </p:attrNameLst>
                                      </p:cBhvr>
                                      <p:to>
                                        <p:strVal val="visible"/>
                                      </p:to>
                                    </p:set>
                                    <p:animEffect transition="in" filter="barn(outHorizontal)">
                                      <p:cBhvr>
                                        <p:cTn id="18" dur="500"/>
                                        <p:tgtEl>
                                          <p:spTgt spid="429977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99779">
                                            <p:txEl>
                                              <p:pRg st="3" end="3"/>
                                            </p:txEl>
                                          </p:spTgt>
                                        </p:tgtEl>
                                        <p:attrNameLst>
                                          <p:attrName>style.visibility</p:attrName>
                                        </p:attrNameLst>
                                      </p:cBhvr>
                                      <p:to>
                                        <p:strVal val="visible"/>
                                      </p:to>
                                    </p:set>
                                    <p:animEffect transition="in" filter="barn(outHorizontal)">
                                      <p:cBhvr>
                                        <p:cTn id="23" dur="500"/>
                                        <p:tgtEl>
                                          <p:spTgt spid="429977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99779">
                                            <p:txEl>
                                              <p:pRg st="4" end="4"/>
                                            </p:txEl>
                                          </p:spTgt>
                                        </p:tgtEl>
                                        <p:attrNameLst>
                                          <p:attrName>style.visibility</p:attrName>
                                        </p:attrNameLst>
                                      </p:cBhvr>
                                      <p:to>
                                        <p:strVal val="visible"/>
                                      </p:to>
                                    </p:set>
                                    <p:animEffect transition="in" filter="barn(outHorizontal)">
                                      <p:cBhvr>
                                        <p:cTn id="28" dur="500"/>
                                        <p:tgtEl>
                                          <p:spTgt spid="429977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99779">
                                            <p:txEl>
                                              <p:pRg st="5" end="5"/>
                                            </p:txEl>
                                          </p:spTgt>
                                        </p:tgtEl>
                                        <p:attrNameLst>
                                          <p:attrName>style.visibility</p:attrName>
                                        </p:attrNameLst>
                                      </p:cBhvr>
                                      <p:to>
                                        <p:strVal val="visible"/>
                                      </p:to>
                                    </p:set>
                                    <p:animEffect transition="in" filter="barn(outHorizontal)">
                                      <p:cBhvr>
                                        <p:cTn id="33" dur="500"/>
                                        <p:tgtEl>
                                          <p:spTgt spid="429977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99780"/>
                                        </p:tgtEl>
                                        <p:attrNameLst>
                                          <p:attrName>style.visibility</p:attrName>
                                        </p:attrNameLst>
                                      </p:cBhvr>
                                      <p:to>
                                        <p:strVal val="visible"/>
                                      </p:to>
                                    </p:set>
                                    <p:anim calcmode="lin" valueType="num">
                                      <p:cBhvr>
                                        <p:cTn id="38" dur="500" fill="hold"/>
                                        <p:tgtEl>
                                          <p:spTgt spid="4299780"/>
                                        </p:tgtEl>
                                        <p:attrNameLst>
                                          <p:attrName>ppt_w</p:attrName>
                                        </p:attrNameLst>
                                      </p:cBhvr>
                                      <p:tavLst>
                                        <p:tav tm="0">
                                          <p:val>
                                            <p:strVal val="4*#ppt_w"/>
                                          </p:val>
                                        </p:tav>
                                        <p:tav tm="100000">
                                          <p:val>
                                            <p:strVal val="#ppt_w"/>
                                          </p:val>
                                        </p:tav>
                                      </p:tavLst>
                                    </p:anim>
                                    <p:anim calcmode="lin" valueType="num">
                                      <p:cBhvr>
                                        <p:cTn id="39" dur="500" fill="hold"/>
                                        <p:tgtEl>
                                          <p:spTgt spid="42997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9778" grpId="0" build="p" autoUpdateAnimBg="0"/>
      <p:bldP spid="4299779" grpId="0" build="p" autoUpdateAnimBg="0"/>
      <p:bldP spid="429978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21ECDC67-2DC6-413C-9DED-B0407794A827}"/>
              </a:ext>
            </a:extLst>
          </p:cNvPr>
          <p:cNvSpPr>
            <a:spLocks noGrp="1" noChangeArrowheads="1"/>
          </p:cNvSpPr>
          <p:nvPr>
            <p:ph type="ctrTitle"/>
          </p:nvPr>
        </p:nvSpPr>
        <p:spPr>
          <a:xfrm>
            <a:off x="1828800" y="914400"/>
            <a:ext cx="8534400" cy="1219200"/>
          </a:xfrm>
          <a:solidFill>
            <a:schemeClr val="bg1"/>
          </a:solidFill>
        </p:spPr>
        <p:txBody>
          <a:bodyPr/>
          <a:lstStyle/>
          <a:p>
            <a:pPr eaLnBrk="1" hangingPunct="1">
              <a:defRPr/>
            </a:pPr>
            <a:r>
              <a:rPr lang="en-US" sz="4000">
                <a:solidFill>
                  <a:srgbClr val="FFCC99"/>
                </a:solidFill>
                <a:effectLst>
                  <a:outerShdw blurRad="38100" dist="38100" dir="2700000" algn="tl">
                    <a:srgbClr val="C0C0C0"/>
                  </a:outerShdw>
                </a:effectLst>
                <a:ea typeface="+mj-ea"/>
              </a:rPr>
              <a:t>“How The Story Might Have Ended”</a:t>
            </a:r>
            <a:r>
              <a:rPr lang="en-US">
                <a:solidFill>
                  <a:srgbClr val="FFCC99"/>
                </a:solidFill>
                <a:effectLst>
                  <a:outerShdw blurRad="38100" dist="38100" dir="2700000" algn="tl">
                    <a:srgbClr val="C0C0C0"/>
                  </a:outerShdw>
                </a:effectLst>
                <a:ea typeface="+mj-ea"/>
              </a:rPr>
              <a:t>  </a:t>
            </a:r>
            <a:r>
              <a:rPr lang="en-US" sz="4000" b="1">
                <a:solidFill>
                  <a:srgbClr val="FFCC99"/>
                </a:solidFill>
                <a:effectLst>
                  <a:outerShdw blurRad="38100" dist="38100" dir="2700000" algn="tl">
                    <a:srgbClr val="C0C0C0"/>
                  </a:outerShdw>
                </a:effectLst>
                <a:ea typeface="+mj-ea"/>
              </a:rPr>
              <a:t>by  Rabbi Harold Kushner</a:t>
            </a:r>
            <a:r>
              <a:rPr lang="en-US">
                <a:ea typeface="+mj-ea"/>
              </a:rPr>
              <a:t> </a:t>
            </a:r>
          </a:p>
        </p:txBody>
      </p:sp>
      <p:sp>
        <p:nvSpPr>
          <p:cNvPr id="804867" name="Rectangle 3">
            <a:extLst>
              <a:ext uri="{FF2B5EF4-FFF2-40B4-BE49-F238E27FC236}">
                <a16:creationId xmlns:a16="http://schemas.microsoft.com/office/drawing/2014/main" id="{CB65FCFC-AEB1-4D3D-B108-08EB3AAC9BAF}"/>
              </a:ext>
            </a:extLst>
          </p:cNvPr>
          <p:cNvSpPr>
            <a:spLocks noGrp="1" noChangeArrowheads="1"/>
          </p:cNvSpPr>
          <p:nvPr>
            <p:ph type="subTitle" idx="1"/>
          </p:nvPr>
        </p:nvSpPr>
        <p:spPr>
          <a:xfrm>
            <a:off x="1828800" y="2286000"/>
            <a:ext cx="8534400" cy="4419600"/>
          </a:xfrm>
          <a:ln>
            <a:solidFill>
              <a:srgbClr val="FFCC99"/>
            </a:solidFill>
          </a:ln>
        </p:spPr>
        <p:txBody>
          <a:bodyPr/>
          <a:lstStyle/>
          <a:p>
            <a:pPr eaLnBrk="1" hangingPunct="1">
              <a:defRPr/>
            </a:pPr>
            <a:endParaRPr lang="en-US" sz="800" b="1" dirty="0">
              <a:effectLst>
                <a:outerShdw blurRad="38100" dist="38100" dir="2700000" algn="tl">
                  <a:srgbClr val="C0C0C0"/>
                </a:outerShdw>
              </a:effectLst>
              <a:ea typeface="+mn-ea"/>
            </a:endParaRPr>
          </a:p>
          <a:p>
            <a:pPr eaLnBrk="1" hangingPunct="1">
              <a:defRPr/>
            </a:pPr>
            <a:r>
              <a:rPr lang="en-US" sz="1800" b="1" dirty="0">
                <a:solidFill>
                  <a:srgbClr val="FFFFCC"/>
                </a:solidFill>
                <a:effectLst>
                  <a:outerShdw blurRad="38100" dist="38100" dir="2700000" algn="tl">
                    <a:srgbClr val="C0C0C0"/>
                  </a:outerShdw>
                </a:effectLst>
                <a:ea typeface="+mn-ea"/>
              </a:rPr>
              <a:t>“So the woman saw that the tree was good to eat and a delight to the eye,  and the serpent said to her,  ‘Eat of it,  for when you eat of it,  you will be as wise as God.’  But the woman said,  ‘No,  God has commanded us not to eat of it,  and I will not disobey God.’  And God called to the man and the woman and said to them,  ‘Because you have hearkened to My word and not disobeyed My command,  I shall reward you greatly.’  To the man,  He said,  ‘You will never have to work again.  Spend all your days in idle contentment,  with food growing all around you.’  To the woman,  He said,  ‘You will bear children without pain and you will raise them without pain.  They will need nothing from you.   Children will not cry when their parents die,  and parents will not cry when their children die.’   To both of them,  He said,  ‘For the rest of your lives,  you will have full bellies and contented smiles.  You will not cry and you will never laugh.  You will never long for something you don’t have,  and you will never receive something you always wanted.’   And the man and the woman grew old together in the garden…”</a:t>
            </a:r>
          </a:p>
          <a:p>
            <a:pPr eaLnBrk="1" hangingPunct="1">
              <a:defRPr/>
            </a:pPr>
            <a:r>
              <a:rPr lang="en-US" sz="2000" dirty="0">
                <a:ea typeface="+mn-ea"/>
              </a:rPr>
              <a:t>     </a:t>
            </a:r>
            <a:r>
              <a:rPr lang="en-US" dirty="0">
                <a:ea typeface="+mn-ea"/>
              </a:rPr>
              <a:t>    </a:t>
            </a: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1411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Q-6</a:t>
            </a:r>
          </a:p>
        </p:txBody>
      </p:sp>
      <p:sp>
        <p:nvSpPr>
          <p:cNvPr id="4314115" name="Rectangle 3"/>
          <p:cNvSpPr>
            <a:spLocks noGrp="1" noChangeArrowheads="1"/>
          </p:cNvSpPr>
          <p:nvPr>
            <p:ph type="body" idx="1"/>
          </p:nvPr>
        </p:nvSpPr>
        <p:spPr>
          <a:xfrm>
            <a:off x="2209800" y="1524000"/>
            <a:ext cx="7772400" cy="4876800"/>
          </a:xfrm>
          <a:solidFill>
            <a:srgbClr val="000000"/>
          </a:solidFill>
        </p:spPr>
        <p:txBody>
          <a:bodyPr/>
          <a:lstStyle/>
          <a:p>
            <a:pPr>
              <a:lnSpc>
                <a:spcPct val="90000"/>
              </a:lnSpc>
              <a:buFont typeface="Wingdings" pitchFamily="2" charset="2"/>
              <a:buChar char="Ø"/>
            </a:pPr>
            <a:r>
              <a:rPr lang="en-US" sz="4000">
                <a:solidFill>
                  <a:srgbClr val="FFFFFF"/>
                </a:solidFill>
                <a:effectLst>
                  <a:outerShdw blurRad="38100" dist="38100" dir="2700000" algn="tl">
                    <a:srgbClr val="808080"/>
                  </a:outerShdw>
                </a:effectLst>
              </a:rPr>
              <a:t>  </a:t>
            </a:r>
            <a:r>
              <a:rPr lang="en-US" sz="4000" i="1">
                <a:solidFill>
                  <a:srgbClr val="FFFFFF"/>
                </a:solidFill>
                <a:effectLst>
                  <a:outerShdw blurRad="38100" dist="38100" dir="2700000" algn="tl">
                    <a:srgbClr val="808080"/>
                  </a:outerShdw>
                </a:effectLst>
              </a:rPr>
              <a:t>In the early 1500’s,  the Bishop of Constance absolved Swiss priests of fornication if they did what? </a:t>
            </a:r>
          </a:p>
          <a:p>
            <a:pPr>
              <a:lnSpc>
                <a:spcPct val="90000"/>
              </a:lnSpc>
              <a:buFont typeface="Wingdings" pitchFamily="2" charset="2"/>
              <a:buChar char="Ø"/>
            </a:pPr>
            <a:endParaRPr lang="en-US" sz="16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000" b="1">
                <a:solidFill>
                  <a:srgbClr val="FFFFFF"/>
                </a:solidFill>
              </a:rPr>
              <a:t>  Left priesthood &amp; married</a:t>
            </a:r>
          </a:p>
          <a:p>
            <a:pPr>
              <a:lnSpc>
                <a:spcPct val="90000"/>
              </a:lnSpc>
              <a:buFont typeface="Wingdings" pitchFamily="2" charset="2"/>
              <a:buChar char="q"/>
            </a:pPr>
            <a:r>
              <a:rPr lang="en-US" sz="4000" b="1">
                <a:solidFill>
                  <a:srgbClr val="FFFFFF"/>
                </a:solidFill>
              </a:rPr>
              <a:t>  Repeated ten “Hail Mary’s” </a:t>
            </a:r>
          </a:p>
          <a:p>
            <a:pPr>
              <a:lnSpc>
                <a:spcPct val="90000"/>
              </a:lnSpc>
              <a:buFont typeface="Wingdings" pitchFamily="2" charset="2"/>
              <a:buChar char="q"/>
            </a:pPr>
            <a:r>
              <a:rPr lang="en-US" sz="4000" b="1">
                <a:solidFill>
                  <a:srgbClr val="FFFFFF"/>
                </a:solidFill>
              </a:rPr>
              <a:t>  Paid a fine of four guilders</a:t>
            </a:r>
          </a:p>
          <a:p>
            <a:pPr>
              <a:lnSpc>
                <a:spcPct val="90000"/>
              </a:lnSpc>
              <a:buFont typeface="Wingdings" pitchFamily="2" charset="2"/>
              <a:buChar char="q"/>
            </a:pPr>
            <a:r>
              <a:rPr lang="en-US" sz="4000" b="1">
                <a:solidFill>
                  <a:srgbClr val="FFFFFF"/>
                </a:solidFill>
              </a:rPr>
              <a:t>  Drew the line @ wives &amp; nuns</a:t>
            </a:r>
          </a:p>
          <a:p>
            <a:pPr>
              <a:lnSpc>
                <a:spcPct val="90000"/>
              </a:lnSpc>
              <a:buFont typeface="Wingdings" pitchFamily="2" charset="2"/>
              <a:buChar char="q"/>
            </a:pPr>
            <a:endParaRPr lang="en-US" sz="3600">
              <a:solidFill>
                <a:srgbClr val="FFFFFF"/>
              </a:solidFill>
            </a:endParaRPr>
          </a:p>
        </p:txBody>
      </p:sp>
      <p:sp>
        <p:nvSpPr>
          <p:cNvPr id="4314116" name="WordArt 4"/>
          <p:cNvSpPr>
            <a:spLocks noChangeArrowheads="1" noChangeShapeType="1" noTextEdit="1"/>
          </p:cNvSpPr>
          <p:nvPr/>
        </p:nvSpPr>
        <p:spPr bwMode="auto">
          <a:xfrm rot="5400000">
            <a:off x="2312194" y="4774407"/>
            <a:ext cx="404813"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4314117" name="WordArt 5"/>
          <p:cNvSpPr>
            <a:spLocks noChangeArrowheads="1" noChangeShapeType="1" noTextEdit="1"/>
          </p:cNvSpPr>
          <p:nvPr/>
        </p:nvSpPr>
        <p:spPr bwMode="auto">
          <a:xfrm>
            <a:off x="2362200" y="6553200"/>
            <a:ext cx="7200900" cy="304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NOTE: He Raised ~ 8,000G Annually</a:t>
            </a:r>
          </a:p>
        </p:txBody>
      </p:sp>
    </p:spTree>
    <p:extLst>
      <p:ext uri="{BB962C8B-B14F-4D97-AF65-F5344CB8AC3E}">
        <p14:creationId xmlns:p14="http://schemas.microsoft.com/office/powerpoint/2010/main" val="18433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14114">
                                            <p:txEl>
                                              <p:pRg st="0" end="0"/>
                                            </p:txEl>
                                          </p:spTgt>
                                        </p:tgtEl>
                                        <p:attrNameLst>
                                          <p:attrName>style.visibility</p:attrName>
                                        </p:attrNameLst>
                                      </p:cBhvr>
                                      <p:to>
                                        <p:strVal val="visible"/>
                                      </p:to>
                                    </p:set>
                                    <p:anim calcmode="lin" valueType="num">
                                      <p:cBhvr additive="base">
                                        <p:cTn id="7" dur="300" fill="hold"/>
                                        <p:tgtEl>
                                          <p:spTgt spid="43141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14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14115">
                                            <p:txEl>
                                              <p:pRg st="0" end="0"/>
                                            </p:txEl>
                                          </p:spTgt>
                                        </p:tgtEl>
                                        <p:attrNameLst>
                                          <p:attrName>style.visibility</p:attrName>
                                        </p:attrNameLst>
                                      </p:cBhvr>
                                      <p:to>
                                        <p:strVal val="visible"/>
                                      </p:to>
                                    </p:set>
                                    <p:animEffect transition="in" filter="barn(outHorizontal)">
                                      <p:cBhvr>
                                        <p:cTn id="13" dur="500"/>
                                        <p:tgtEl>
                                          <p:spTgt spid="43141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14115">
                                            <p:txEl>
                                              <p:pRg st="2" end="2"/>
                                            </p:txEl>
                                          </p:spTgt>
                                        </p:tgtEl>
                                        <p:attrNameLst>
                                          <p:attrName>style.visibility</p:attrName>
                                        </p:attrNameLst>
                                      </p:cBhvr>
                                      <p:to>
                                        <p:strVal val="visible"/>
                                      </p:to>
                                    </p:set>
                                    <p:animEffect transition="in" filter="barn(outHorizontal)">
                                      <p:cBhvr>
                                        <p:cTn id="18" dur="500"/>
                                        <p:tgtEl>
                                          <p:spTgt spid="43141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14115">
                                            <p:txEl>
                                              <p:pRg st="3" end="3"/>
                                            </p:txEl>
                                          </p:spTgt>
                                        </p:tgtEl>
                                        <p:attrNameLst>
                                          <p:attrName>style.visibility</p:attrName>
                                        </p:attrNameLst>
                                      </p:cBhvr>
                                      <p:to>
                                        <p:strVal val="visible"/>
                                      </p:to>
                                    </p:set>
                                    <p:animEffect transition="in" filter="barn(outHorizontal)">
                                      <p:cBhvr>
                                        <p:cTn id="23" dur="500"/>
                                        <p:tgtEl>
                                          <p:spTgt spid="431411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14115">
                                            <p:txEl>
                                              <p:pRg st="4" end="4"/>
                                            </p:txEl>
                                          </p:spTgt>
                                        </p:tgtEl>
                                        <p:attrNameLst>
                                          <p:attrName>style.visibility</p:attrName>
                                        </p:attrNameLst>
                                      </p:cBhvr>
                                      <p:to>
                                        <p:strVal val="visible"/>
                                      </p:to>
                                    </p:set>
                                    <p:animEffect transition="in" filter="barn(outHorizontal)">
                                      <p:cBhvr>
                                        <p:cTn id="28" dur="500"/>
                                        <p:tgtEl>
                                          <p:spTgt spid="431411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14115">
                                            <p:txEl>
                                              <p:pRg st="5" end="5"/>
                                            </p:txEl>
                                          </p:spTgt>
                                        </p:tgtEl>
                                        <p:attrNameLst>
                                          <p:attrName>style.visibility</p:attrName>
                                        </p:attrNameLst>
                                      </p:cBhvr>
                                      <p:to>
                                        <p:strVal val="visible"/>
                                      </p:to>
                                    </p:set>
                                    <p:animEffect transition="in" filter="barn(outHorizontal)">
                                      <p:cBhvr>
                                        <p:cTn id="33" dur="500"/>
                                        <p:tgtEl>
                                          <p:spTgt spid="431411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14116"/>
                                        </p:tgtEl>
                                        <p:attrNameLst>
                                          <p:attrName>style.visibility</p:attrName>
                                        </p:attrNameLst>
                                      </p:cBhvr>
                                      <p:to>
                                        <p:strVal val="visible"/>
                                      </p:to>
                                    </p:set>
                                    <p:anim calcmode="lin" valueType="num">
                                      <p:cBhvr>
                                        <p:cTn id="38" dur="500" fill="hold"/>
                                        <p:tgtEl>
                                          <p:spTgt spid="4314116"/>
                                        </p:tgtEl>
                                        <p:attrNameLst>
                                          <p:attrName>ppt_w</p:attrName>
                                        </p:attrNameLst>
                                      </p:cBhvr>
                                      <p:tavLst>
                                        <p:tav tm="0">
                                          <p:val>
                                            <p:strVal val="4*#ppt_w"/>
                                          </p:val>
                                        </p:tav>
                                        <p:tav tm="100000">
                                          <p:val>
                                            <p:strVal val="#ppt_w"/>
                                          </p:val>
                                        </p:tav>
                                      </p:tavLst>
                                    </p:anim>
                                    <p:anim calcmode="lin" valueType="num">
                                      <p:cBhvr>
                                        <p:cTn id="39" dur="500" fill="hold"/>
                                        <p:tgtEl>
                                          <p:spTgt spid="4314116"/>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4314117"/>
                                        </p:tgtEl>
                                        <p:attrNameLst>
                                          <p:attrName>style.visibility</p:attrName>
                                        </p:attrNameLst>
                                      </p:cBhvr>
                                      <p:to>
                                        <p:strVal val="visible"/>
                                      </p:to>
                                    </p:set>
                                    <p:anim calcmode="lin" valueType="num">
                                      <p:cBhvr>
                                        <p:cTn id="44" dur="500" fill="hold"/>
                                        <p:tgtEl>
                                          <p:spTgt spid="4314117"/>
                                        </p:tgtEl>
                                        <p:attrNameLst>
                                          <p:attrName>ppt_w</p:attrName>
                                        </p:attrNameLst>
                                      </p:cBhvr>
                                      <p:tavLst>
                                        <p:tav tm="0">
                                          <p:val>
                                            <p:strVal val="(6*min(max(#ppt_w*#ppt_h,.3),1)-7.4)/-.7*#ppt_w"/>
                                          </p:val>
                                        </p:tav>
                                        <p:tav tm="100000">
                                          <p:val>
                                            <p:strVal val="#ppt_w"/>
                                          </p:val>
                                        </p:tav>
                                      </p:tavLst>
                                    </p:anim>
                                    <p:anim calcmode="lin" valueType="num">
                                      <p:cBhvr>
                                        <p:cTn id="45" dur="500" fill="hold"/>
                                        <p:tgtEl>
                                          <p:spTgt spid="4314117"/>
                                        </p:tgtEl>
                                        <p:attrNameLst>
                                          <p:attrName>ppt_h</p:attrName>
                                        </p:attrNameLst>
                                      </p:cBhvr>
                                      <p:tavLst>
                                        <p:tav tm="0">
                                          <p:val>
                                            <p:strVal val="(6*min(max(#ppt_w*#ppt_h,.3),1)-7.4)/-.7*#ppt_h"/>
                                          </p:val>
                                        </p:tav>
                                        <p:tav tm="100000">
                                          <p:val>
                                            <p:strVal val="#ppt_h"/>
                                          </p:val>
                                        </p:tav>
                                      </p:tavLst>
                                    </p:anim>
                                    <p:anim calcmode="lin" valueType="num">
                                      <p:cBhvr>
                                        <p:cTn id="46" dur="500" fill="hold"/>
                                        <p:tgtEl>
                                          <p:spTgt spid="4314117"/>
                                        </p:tgtEl>
                                        <p:attrNameLst>
                                          <p:attrName>ppt_x</p:attrName>
                                        </p:attrNameLst>
                                      </p:cBhvr>
                                      <p:tavLst>
                                        <p:tav tm="0">
                                          <p:val>
                                            <p:fltVal val="0.5"/>
                                          </p:val>
                                        </p:tav>
                                        <p:tav tm="100000">
                                          <p:val>
                                            <p:strVal val="#ppt_x"/>
                                          </p:val>
                                        </p:tav>
                                      </p:tavLst>
                                    </p:anim>
                                    <p:anim calcmode="lin" valueType="num">
                                      <p:cBhvr>
                                        <p:cTn id="47" dur="500" fill="hold"/>
                                        <p:tgtEl>
                                          <p:spTgt spid="431411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4114" grpId="0" build="p" autoUpdateAnimBg="0"/>
      <p:bldP spid="4314115" grpId="0" build="p" autoUpdateAnimBg="0"/>
      <p:bldP spid="4314116" grpId="0" animBg="1"/>
      <p:bldP spid="4314117"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67362"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Q-7</a:t>
            </a:r>
          </a:p>
        </p:txBody>
      </p:sp>
      <p:sp>
        <p:nvSpPr>
          <p:cNvPr id="4367363" name="Rectangle 3"/>
          <p:cNvSpPr>
            <a:spLocks noGrp="1" noChangeArrowheads="1"/>
          </p:cNvSpPr>
          <p:nvPr>
            <p:ph type="body" idx="1"/>
          </p:nvPr>
        </p:nvSpPr>
        <p:spPr>
          <a:xfrm>
            <a:off x="2209800" y="1066800"/>
            <a:ext cx="7772400" cy="5562600"/>
          </a:xfrm>
          <a:solidFill>
            <a:srgbClr val="000000"/>
          </a:solidFill>
        </p:spPr>
        <p:txBody>
          <a:bodyPr/>
          <a:lstStyle/>
          <a:p>
            <a:pPr>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The Council of 1512 ordered priests not to attend the weddings of whom? </a:t>
            </a:r>
          </a:p>
          <a:p>
            <a:pPr>
              <a:buFont typeface="Wingdings" pitchFamily="2" charset="2"/>
              <a:buChar char="Ø"/>
            </a:pPr>
            <a:endParaRPr lang="en-US" sz="40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People that were excommunicated</a:t>
            </a:r>
          </a:p>
          <a:p>
            <a:pPr>
              <a:buFont typeface="Wingdings" pitchFamily="2" charset="2"/>
              <a:buChar char="q"/>
            </a:pPr>
            <a:r>
              <a:rPr lang="en-US" sz="3600" b="1">
                <a:solidFill>
                  <a:srgbClr val="FFFFFF"/>
                </a:solidFill>
              </a:rPr>
              <a:t>  Practicing Protestants</a:t>
            </a:r>
          </a:p>
          <a:p>
            <a:pPr>
              <a:buFont typeface="Wingdings" pitchFamily="2" charset="2"/>
              <a:buChar char="q"/>
            </a:pPr>
            <a:r>
              <a:rPr lang="en-US" sz="3600" b="1">
                <a:solidFill>
                  <a:srgbClr val="FFFFFF"/>
                </a:solidFill>
              </a:rPr>
              <a:t>  Former priests</a:t>
            </a:r>
          </a:p>
          <a:p>
            <a:pPr>
              <a:buFont typeface="Wingdings" pitchFamily="2" charset="2"/>
              <a:buChar char="q"/>
            </a:pPr>
            <a:r>
              <a:rPr lang="en-US" sz="3600" b="1">
                <a:solidFill>
                  <a:srgbClr val="FFFFFF"/>
                </a:solidFill>
              </a:rPr>
              <a:t>  Their known illegitimate children</a:t>
            </a:r>
            <a:r>
              <a:rPr lang="en-US" sz="2800" b="1">
                <a:solidFill>
                  <a:srgbClr val="FFFFFF"/>
                </a:solidFill>
              </a:rPr>
              <a:t>   </a:t>
            </a:r>
          </a:p>
          <a:p>
            <a:pPr>
              <a:buFont typeface="Wingdings" pitchFamily="2" charset="2"/>
              <a:buNone/>
            </a:pPr>
            <a:r>
              <a:rPr lang="en-US" sz="4000" b="1">
                <a:solidFill>
                  <a:srgbClr val="FFFFFF"/>
                </a:solidFill>
              </a:rPr>
              <a:t> </a:t>
            </a:r>
            <a:endParaRPr lang="en-US" b="1">
              <a:solidFill>
                <a:srgbClr val="FFFFFF"/>
              </a:solidFill>
            </a:endParaRPr>
          </a:p>
          <a:p>
            <a:pPr>
              <a:buFont typeface="Wingdings" pitchFamily="2" charset="2"/>
              <a:buChar char="q"/>
            </a:pPr>
            <a:endParaRPr lang="en-US">
              <a:solidFill>
                <a:srgbClr val="FFFFFF"/>
              </a:solidFill>
            </a:endParaRPr>
          </a:p>
        </p:txBody>
      </p:sp>
      <p:sp>
        <p:nvSpPr>
          <p:cNvPr id="4367364" name="WordArt 4"/>
          <p:cNvSpPr>
            <a:spLocks noChangeArrowheads="1" noChangeShapeType="1" noTextEdit="1"/>
          </p:cNvSpPr>
          <p:nvPr/>
        </p:nvSpPr>
        <p:spPr bwMode="auto">
          <a:xfrm rot="5400000">
            <a:off x="2286000" y="4800600"/>
            <a:ext cx="533400"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9503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67362">
                                            <p:txEl>
                                              <p:pRg st="0" end="0"/>
                                            </p:txEl>
                                          </p:spTgt>
                                        </p:tgtEl>
                                        <p:attrNameLst>
                                          <p:attrName>style.visibility</p:attrName>
                                        </p:attrNameLst>
                                      </p:cBhvr>
                                      <p:to>
                                        <p:strVal val="visible"/>
                                      </p:to>
                                    </p:set>
                                    <p:anim calcmode="lin" valueType="num">
                                      <p:cBhvr additive="base">
                                        <p:cTn id="7" dur="300" fill="hold"/>
                                        <p:tgtEl>
                                          <p:spTgt spid="4367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67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67363">
                                            <p:txEl>
                                              <p:pRg st="0" end="0"/>
                                            </p:txEl>
                                          </p:spTgt>
                                        </p:tgtEl>
                                        <p:attrNameLst>
                                          <p:attrName>style.visibility</p:attrName>
                                        </p:attrNameLst>
                                      </p:cBhvr>
                                      <p:to>
                                        <p:strVal val="visible"/>
                                      </p:to>
                                    </p:set>
                                    <p:animEffect transition="in" filter="barn(outHorizontal)">
                                      <p:cBhvr>
                                        <p:cTn id="13" dur="500"/>
                                        <p:tgtEl>
                                          <p:spTgt spid="43673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67363">
                                            <p:txEl>
                                              <p:pRg st="2" end="2"/>
                                            </p:txEl>
                                          </p:spTgt>
                                        </p:tgtEl>
                                        <p:attrNameLst>
                                          <p:attrName>style.visibility</p:attrName>
                                        </p:attrNameLst>
                                      </p:cBhvr>
                                      <p:to>
                                        <p:strVal val="visible"/>
                                      </p:to>
                                    </p:set>
                                    <p:animEffect transition="in" filter="barn(outHorizontal)">
                                      <p:cBhvr>
                                        <p:cTn id="18" dur="500"/>
                                        <p:tgtEl>
                                          <p:spTgt spid="436736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67363">
                                            <p:txEl>
                                              <p:pRg st="3" end="3"/>
                                            </p:txEl>
                                          </p:spTgt>
                                        </p:tgtEl>
                                        <p:attrNameLst>
                                          <p:attrName>style.visibility</p:attrName>
                                        </p:attrNameLst>
                                      </p:cBhvr>
                                      <p:to>
                                        <p:strVal val="visible"/>
                                      </p:to>
                                    </p:set>
                                    <p:animEffect transition="in" filter="barn(outHorizontal)">
                                      <p:cBhvr>
                                        <p:cTn id="23" dur="500"/>
                                        <p:tgtEl>
                                          <p:spTgt spid="436736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67363">
                                            <p:txEl>
                                              <p:pRg st="4" end="4"/>
                                            </p:txEl>
                                          </p:spTgt>
                                        </p:tgtEl>
                                        <p:attrNameLst>
                                          <p:attrName>style.visibility</p:attrName>
                                        </p:attrNameLst>
                                      </p:cBhvr>
                                      <p:to>
                                        <p:strVal val="visible"/>
                                      </p:to>
                                    </p:set>
                                    <p:animEffect transition="in" filter="barn(outHorizontal)">
                                      <p:cBhvr>
                                        <p:cTn id="28" dur="500"/>
                                        <p:tgtEl>
                                          <p:spTgt spid="436736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67363">
                                            <p:txEl>
                                              <p:pRg st="5" end="5"/>
                                            </p:txEl>
                                          </p:spTgt>
                                        </p:tgtEl>
                                        <p:attrNameLst>
                                          <p:attrName>style.visibility</p:attrName>
                                        </p:attrNameLst>
                                      </p:cBhvr>
                                      <p:to>
                                        <p:strVal val="visible"/>
                                      </p:to>
                                    </p:set>
                                    <p:animEffect transition="in" filter="barn(outHorizontal)">
                                      <p:cBhvr>
                                        <p:cTn id="33" dur="500"/>
                                        <p:tgtEl>
                                          <p:spTgt spid="436736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367363">
                                            <p:txEl>
                                              <p:pRg st="6" end="6"/>
                                            </p:txEl>
                                          </p:spTgt>
                                        </p:tgtEl>
                                        <p:attrNameLst>
                                          <p:attrName>style.visibility</p:attrName>
                                        </p:attrNameLst>
                                      </p:cBhvr>
                                      <p:to>
                                        <p:strVal val="visible"/>
                                      </p:to>
                                    </p:set>
                                    <p:animEffect transition="in" filter="barn(outHorizontal)">
                                      <p:cBhvr>
                                        <p:cTn id="38" dur="500"/>
                                        <p:tgtEl>
                                          <p:spTgt spid="436736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367364"/>
                                        </p:tgtEl>
                                        <p:attrNameLst>
                                          <p:attrName>style.visibility</p:attrName>
                                        </p:attrNameLst>
                                      </p:cBhvr>
                                      <p:to>
                                        <p:strVal val="visible"/>
                                      </p:to>
                                    </p:set>
                                    <p:anim calcmode="lin" valueType="num">
                                      <p:cBhvr>
                                        <p:cTn id="43" dur="500" fill="hold"/>
                                        <p:tgtEl>
                                          <p:spTgt spid="4367364"/>
                                        </p:tgtEl>
                                        <p:attrNameLst>
                                          <p:attrName>ppt_w</p:attrName>
                                        </p:attrNameLst>
                                      </p:cBhvr>
                                      <p:tavLst>
                                        <p:tav tm="0">
                                          <p:val>
                                            <p:strVal val="4*#ppt_w"/>
                                          </p:val>
                                        </p:tav>
                                        <p:tav tm="100000">
                                          <p:val>
                                            <p:strVal val="#ppt_w"/>
                                          </p:val>
                                        </p:tav>
                                      </p:tavLst>
                                    </p:anim>
                                    <p:anim calcmode="lin" valueType="num">
                                      <p:cBhvr>
                                        <p:cTn id="44" dur="500" fill="hold"/>
                                        <p:tgtEl>
                                          <p:spTgt spid="436736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7362" grpId="0" build="p" autoUpdateAnimBg="0"/>
      <p:bldP spid="4367363" grpId="0" build="p" autoUpdateAnimBg="0"/>
      <p:bldP spid="436736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209800" y="1219200"/>
            <a:ext cx="78486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7200" dirty="0">
                <a:solidFill>
                  <a:srgbClr val="FFFF00"/>
                </a:solidFill>
                <a:effectLst>
                  <a:outerShdw blurRad="38100" dist="38100" dir="2700000" algn="tl">
                    <a:srgbClr val="000000"/>
                  </a:outerShdw>
                </a:effectLst>
                <a:latin typeface="Old English Text MT" pitchFamily="66" charset="0"/>
              </a:rPr>
              <a:t> </a:t>
            </a:r>
            <a:r>
              <a:rPr lang="en-US" sz="5400" dirty="0">
                <a:solidFill>
                  <a:srgbClr val="FFFF00"/>
                </a:solidFill>
                <a:effectLst>
                  <a:outerShdw blurRad="38100" dist="38100" dir="2700000" algn="tl">
                    <a:srgbClr val="000000"/>
                  </a:outerShdw>
                </a:effectLst>
                <a:latin typeface="Old English Text MT" pitchFamily="66" charset="0"/>
              </a:rPr>
              <a:t>“EXCESS SUPPLY OF GOOD WORKS BY SOME SOULS CAN BE APPLIED TO OTHERS!”</a:t>
            </a:r>
            <a:endParaRPr lang="en-US" sz="5400" dirty="0"/>
          </a:p>
        </p:txBody>
      </p:sp>
      <p:sp>
        <p:nvSpPr>
          <p:cNvPr id="3278851" name="WordArt 3"/>
          <p:cNvSpPr>
            <a:spLocks noChangeArrowheads="1" noChangeShapeType="1" noTextEdit="1"/>
          </p:cNvSpPr>
          <p:nvPr/>
        </p:nvSpPr>
        <p:spPr bwMode="auto">
          <a:xfrm>
            <a:off x="22098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SUPEREROGATION</a:t>
            </a:r>
          </a:p>
        </p:txBody>
      </p:sp>
    </p:spTree>
    <p:extLst>
      <p:ext uri="{BB962C8B-B14F-4D97-AF65-F5344CB8AC3E}">
        <p14:creationId xmlns:p14="http://schemas.microsoft.com/office/powerpoint/2010/main" val="6990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7725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Q-8</a:t>
            </a:r>
          </a:p>
        </p:txBody>
      </p:sp>
      <p:sp>
        <p:nvSpPr>
          <p:cNvPr id="4277251"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For several years in the fourteenth and fifteenth centuries there were two popes.  When the Council of Pisa met in 1409 to resolve this situation,  what happened?</a:t>
            </a:r>
          </a:p>
          <a:p>
            <a:pPr>
              <a:lnSpc>
                <a:spcPct val="90000"/>
              </a:lnSpc>
              <a:buFont typeface="Wingdings" pitchFamily="2" charset="2"/>
              <a:buChar char="Ø"/>
            </a:pPr>
            <a:endParaRPr lang="en-US" sz="14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i="1">
                <a:solidFill>
                  <a:srgbClr val="FFFFFF"/>
                </a:solidFill>
              </a:rPr>
              <a:t>  </a:t>
            </a:r>
            <a:r>
              <a:rPr lang="en-US" sz="3600">
                <a:solidFill>
                  <a:srgbClr val="FFFFFF"/>
                </a:solidFill>
              </a:rPr>
              <a:t>They had one pope killed</a:t>
            </a:r>
          </a:p>
          <a:p>
            <a:pPr>
              <a:lnSpc>
                <a:spcPct val="90000"/>
              </a:lnSpc>
              <a:buFont typeface="Wingdings" pitchFamily="2" charset="2"/>
              <a:buChar char="q"/>
            </a:pPr>
            <a:r>
              <a:rPr lang="en-US" sz="3600">
                <a:solidFill>
                  <a:srgbClr val="FFFFFF"/>
                </a:solidFill>
              </a:rPr>
              <a:t>  They let God decide &amp; one died </a:t>
            </a:r>
          </a:p>
          <a:p>
            <a:pPr>
              <a:lnSpc>
                <a:spcPct val="90000"/>
              </a:lnSpc>
              <a:buFont typeface="Wingdings" pitchFamily="2" charset="2"/>
              <a:buChar char="q"/>
            </a:pPr>
            <a:r>
              <a:rPr lang="en-US" sz="3600">
                <a:solidFill>
                  <a:srgbClr val="FFFFFF"/>
                </a:solidFill>
              </a:rPr>
              <a:t>  Deposed both &amp; Council ruled 40 yrs</a:t>
            </a:r>
          </a:p>
          <a:p>
            <a:pPr>
              <a:lnSpc>
                <a:spcPct val="90000"/>
              </a:lnSpc>
              <a:buFont typeface="Wingdings" pitchFamily="2" charset="2"/>
              <a:buChar char="q"/>
            </a:pPr>
            <a:r>
              <a:rPr lang="en-US" sz="3600">
                <a:solidFill>
                  <a:srgbClr val="FFFFFF"/>
                </a:solidFill>
              </a:rPr>
              <a:t>  Selected Another – Then There Three</a:t>
            </a:r>
          </a:p>
          <a:p>
            <a:pPr>
              <a:lnSpc>
                <a:spcPct val="90000"/>
              </a:lnSpc>
              <a:buFont typeface="Wingdings" pitchFamily="2" charset="2"/>
              <a:buChar char="q"/>
            </a:pPr>
            <a:endParaRPr lang="en-US">
              <a:solidFill>
                <a:srgbClr val="FFFFFF"/>
              </a:solidFill>
            </a:endParaRPr>
          </a:p>
        </p:txBody>
      </p:sp>
      <p:sp>
        <p:nvSpPr>
          <p:cNvPr id="4277252" name="WordArt 4"/>
          <p:cNvSpPr>
            <a:spLocks noChangeArrowheads="1" noChangeShapeType="1" noTextEdit="1"/>
          </p:cNvSpPr>
          <p:nvPr/>
        </p:nvSpPr>
        <p:spPr bwMode="auto">
          <a:xfrm rot="5400000">
            <a:off x="2331244" y="54411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16050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77250">
                                            <p:txEl>
                                              <p:pRg st="0" end="0"/>
                                            </p:txEl>
                                          </p:spTgt>
                                        </p:tgtEl>
                                        <p:attrNameLst>
                                          <p:attrName>style.visibility</p:attrName>
                                        </p:attrNameLst>
                                      </p:cBhvr>
                                      <p:to>
                                        <p:strVal val="visible"/>
                                      </p:to>
                                    </p:set>
                                    <p:anim calcmode="lin" valueType="num">
                                      <p:cBhvr additive="base">
                                        <p:cTn id="7" dur="300" fill="hold"/>
                                        <p:tgtEl>
                                          <p:spTgt spid="4277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77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77251">
                                            <p:txEl>
                                              <p:pRg st="0" end="0"/>
                                            </p:txEl>
                                          </p:spTgt>
                                        </p:tgtEl>
                                        <p:attrNameLst>
                                          <p:attrName>style.visibility</p:attrName>
                                        </p:attrNameLst>
                                      </p:cBhvr>
                                      <p:to>
                                        <p:strVal val="visible"/>
                                      </p:to>
                                    </p:set>
                                    <p:animEffect transition="in" filter="barn(outHorizontal)">
                                      <p:cBhvr>
                                        <p:cTn id="13" dur="500"/>
                                        <p:tgtEl>
                                          <p:spTgt spid="427725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77251">
                                            <p:txEl>
                                              <p:pRg st="2" end="2"/>
                                            </p:txEl>
                                          </p:spTgt>
                                        </p:tgtEl>
                                        <p:attrNameLst>
                                          <p:attrName>style.visibility</p:attrName>
                                        </p:attrNameLst>
                                      </p:cBhvr>
                                      <p:to>
                                        <p:strVal val="visible"/>
                                      </p:to>
                                    </p:set>
                                    <p:animEffect transition="in" filter="barn(outHorizontal)">
                                      <p:cBhvr>
                                        <p:cTn id="18" dur="500"/>
                                        <p:tgtEl>
                                          <p:spTgt spid="427725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77251">
                                            <p:txEl>
                                              <p:pRg st="3" end="3"/>
                                            </p:txEl>
                                          </p:spTgt>
                                        </p:tgtEl>
                                        <p:attrNameLst>
                                          <p:attrName>style.visibility</p:attrName>
                                        </p:attrNameLst>
                                      </p:cBhvr>
                                      <p:to>
                                        <p:strVal val="visible"/>
                                      </p:to>
                                    </p:set>
                                    <p:animEffect transition="in" filter="barn(outHorizontal)">
                                      <p:cBhvr>
                                        <p:cTn id="23" dur="500"/>
                                        <p:tgtEl>
                                          <p:spTgt spid="427725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77251">
                                            <p:txEl>
                                              <p:pRg st="4" end="4"/>
                                            </p:txEl>
                                          </p:spTgt>
                                        </p:tgtEl>
                                        <p:attrNameLst>
                                          <p:attrName>style.visibility</p:attrName>
                                        </p:attrNameLst>
                                      </p:cBhvr>
                                      <p:to>
                                        <p:strVal val="visible"/>
                                      </p:to>
                                    </p:set>
                                    <p:animEffect transition="in" filter="barn(outHorizontal)">
                                      <p:cBhvr>
                                        <p:cTn id="28" dur="500"/>
                                        <p:tgtEl>
                                          <p:spTgt spid="427725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77251">
                                            <p:txEl>
                                              <p:pRg st="5" end="5"/>
                                            </p:txEl>
                                          </p:spTgt>
                                        </p:tgtEl>
                                        <p:attrNameLst>
                                          <p:attrName>style.visibility</p:attrName>
                                        </p:attrNameLst>
                                      </p:cBhvr>
                                      <p:to>
                                        <p:strVal val="visible"/>
                                      </p:to>
                                    </p:set>
                                    <p:animEffect transition="in" filter="barn(outHorizontal)">
                                      <p:cBhvr>
                                        <p:cTn id="33" dur="500"/>
                                        <p:tgtEl>
                                          <p:spTgt spid="427725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77252"/>
                                        </p:tgtEl>
                                        <p:attrNameLst>
                                          <p:attrName>style.visibility</p:attrName>
                                        </p:attrNameLst>
                                      </p:cBhvr>
                                      <p:to>
                                        <p:strVal val="visible"/>
                                      </p:to>
                                    </p:set>
                                    <p:anim calcmode="lin" valueType="num">
                                      <p:cBhvr>
                                        <p:cTn id="38" dur="500" fill="hold"/>
                                        <p:tgtEl>
                                          <p:spTgt spid="4277252"/>
                                        </p:tgtEl>
                                        <p:attrNameLst>
                                          <p:attrName>ppt_w</p:attrName>
                                        </p:attrNameLst>
                                      </p:cBhvr>
                                      <p:tavLst>
                                        <p:tav tm="0">
                                          <p:val>
                                            <p:strVal val="4*#ppt_w"/>
                                          </p:val>
                                        </p:tav>
                                        <p:tav tm="100000">
                                          <p:val>
                                            <p:strVal val="#ppt_w"/>
                                          </p:val>
                                        </p:tav>
                                      </p:tavLst>
                                    </p:anim>
                                    <p:anim calcmode="lin" valueType="num">
                                      <p:cBhvr>
                                        <p:cTn id="39" dur="500" fill="hold"/>
                                        <p:tgtEl>
                                          <p:spTgt spid="427725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7250" grpId="0" build="p" autoUpdateAnimBg="0"/>
      <p:bldP spid="4277251" grpId="0" build="p" autoUpdateAnimBg="0"/>
      <p:bldP spid="4277252"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3049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Q-9</a:t>
            </a:r>
          </a:p>
        </p:txBody>
      </p:sp>
      <p:sp>
        <p:nvSpPr>
          <p:cNvPr id="433049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Why was an armed guard placed around the deathbed of Francis of Assisi?</a:t>
            </a:r>
          </a:p>
          <a:p>
            <a:pPr>
              <a:lnSpc>
                <a:spcPct val="90000"/>
              </a:lnSpc>
              <a:buFont typeface="Wingdings" pitchFamily="2" charset="2"/>
              <a:buChar char="Ø"/>
            </a:pPr>
            <a:endParaRPr lang="en-US" sz="900" i="1"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2800" b="1" dirty="0">
                <a:solidFill>
                  <a:srgbClr val="FFFFFF"/>
                </a:solidFill>
              </a:rPr>
              <a:t>  To get more relics,  some churches had started cutting off body parts before the saints expired </a:t>
            </a:r>
          </a:p>
          <a:p>
            <a:pPr>
              <a:lnSpc>
                <a:spcPct val="90000"/>
              </a:lnSpc>
              <a:buFont typeface="Wingdings" pitchFamily="2" charset="2"/>
              <a:buChar char="q"/>
            </a:pPr>
            <a:r>
              <a:rPr lang="en-US" sz="2800" b="1" dirty="0">
                <a:solidFill>
                  <a:srgbClr val="FFFFFF"/>
                </a:solidFill>
              </a:rPr>
              <a:t>  There was a prophecy that at death his body would be possessed by the anti-Christ</a:t>
            </a:r>
          </a:p>
          <a:p>
            <a:pPr>
              <a:lnSpc>
                <a:spcPct val="90000"/>
              </a:lnSpc>
              <a:buFont typeface="Wingdings" pitchFamily="2" charset="2"/>
              <a:buChar char="q"/>
            </a:pPr>
            <a:r>
              <a:rPr lang="en-US" sz="2800" b="1" dirty="0">
                <a:solidFill>
                  <a:srgbClr val="FFFFFF"/>
                </a:solidFill>
              </a:rPr>
              <a:t>  Toward the end,  the extremely meek &amp; mild mannered Assisi had become violently insane</a:t>
            </a:r>
          </a:p>
          <a:p>
            <a:pPr>
              <a:lnSpc>
                <a:spcPct val="90000"/>
              </a:lnSpc>
              <a:buFont typeface="Wingdings" pitchFamily="2" charset="2"/>
              <a:buChar char="q"/>
            </a:pPr>
            <a:r>
              <a:rPr lang="en-US" sz="2800" b="1" dirty="0">
                <a:solidFill>
                  <a:srgbClr val="FFFFFF"/>
                </a:solidFill>
              </a:rPr>
              <a:t>  To keep the wild animals he had domesticated away from his dying body </a:t>
            </a:r>
          </a:p>
          <a:p>
            <a:pPr>
              <a:lnSpc>
                <a:spcPct val="90000"/>
              </a:lnSpc>
              <a:buFont typeface="Wingdings" pitchFamily="2" charset="2"/>
              <a:buChar char="q"/>
            </a:pPr>
            <a:endParaRPr lang="en-US" sz="2800" dirty="0">
              <a:solidFill>
                <a:srgbClr val="FFFFFF"/>
              </a:solidFill>
            </a:endParaRPr>
          </a:p>
        </p:txBody>
      </p:sp>
      <p:sp>
        <p:nvSpPr>
          <p:cNvPr id="4330500" name="WordArt 4"/>
          <p:cNvSpPr>
            <a:spLocks noChangeArrowheads="1" noChangeShapeType="1" noTextEdit="1"/>
          </p:cNvSpPr>
          <p:nvPr/>
        </p:nvSpPr>
        <p:spPr bwMode="auto">
          <a:xfrm rot="5400000">
            <a:off x="2274094" y="2602707"/>
            <a:ext cx="404813"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5" name="WordArt 5"/>
          <p:cNvSpPr>
            <a:spLocks noChangeArrowheads="1" noChangeShapeType="1" noTextEdit="1"/>
          </p:cNvSpPr>
          <p:nvPr/>
        </p:nvSpPr>
        <p:spPr bwMode="auto">
          <a:xfrm>
            <a:off x="2057400" y="6400800"/>
            <a:ext cx="8001000"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“Don’t be too quick to canonize me.  I am perfectly capable of fathering a child.” </a:t>
            </a:r>
          </a:p>
        </p:txBody>
      </p:sp>
    </p:spTree>
    <p:extLst>
      <p:ext uri="{BB962C8B-B14F-4D97-AF65-F5344CB8AC3E}">
        <p14:creationId xmlns:p14="http://schemas.microsoft.com/office/powerpoint/2010/main" val="96921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30498">
                                            <p:txEl>
                                              <p:pRg st="0" end="0"/>
                                            </p:txEl>
                                          </p:spTgt>
                                        </p:tgtEl>
                                        <p:attrNameLst>
                                          <p:attrName>style.visibility</p:attrName>
                                        </p:attrNameLst>
                                      </p:cBhvr>
                                      <p:to>
                                        <p:strVal val="visible"/>
                                      </p:to>
                                    </p:set>
                                    <p:anim calcmode="lin" valueType="num">
                                      <p:cBhvr additive="base">
                                        <p:cTn id="7" dur="300" fill="hold"/>
                                        <p:tgtEl>
                                          <p:spTgt spid="4330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30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30499">
                                            <p:txEl>
                                              <p:pRg st="0" end="0"/>
                                            </p:txEl>
                                          </p:spTgt>
                                        </p:tgtEl>
                                        <p:attrNameLst>
                                          <p:attrName>style.visibility</p:attrName>
                                        </p:attrNameLst>
                                      </p:cBhvr>
                                      <p:to>
                                        <p:strVal val="visible"/>
                                      </p:to>
                                    </p:set>
                                    <p:animEffect transition="in" filter="barn(outHorizontal)">
                                      <p:cBhvr>
                                        <p:cTn id="13" dur="500"/>
                                        <p:tgtEl>
                                          <p:spTgt spid="433049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30499">
                                            <p:txEl>
                                              <p:pRg st="2" end="2"/>
                                            </p:txEl>
                                          </p:spTgt>
                                        </p:tgtEl>
                                        <p:attrNameLst>
                                          <p:attrName>style.visibility</p:attrName>
                                        </p:attrNameLst>
                                      </p:cBhvr>
                                      <p:to>
                                        <p:strVal val="visible"/>
                                      </p:to>
                                    </p:set>
                                    <p:animEffect transition="in" filter="barn(outHorizontal)">
                                      <p:cBhvr>
                                        <p:cTn id="18" dur="500"/>
                                        <p:tgtEl>
                                          <p:spTgt spid="433049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30499">
                                            <p:txEl>
                                              <p:pRg st="3" end="3"/>
                                            </p:txEl>
                                          </p:spTgt>
                                        </p:tgtEl>
                                        <p:attrNameLst>
                                          <p:attrName>style.visibility</p:attrName>
                                        </p:attrNameLst>
                                      </p:cBhvr>
                                      <p:to>
                                        <p:strVal val="visible"/>
                                      </p:to>
                                    </p:set>
                                    <p:animEffect transition="in" filter="barn(outHorizontal)">
                                      <p:cBhvr>
                                        <p:cTn id="23" dur="500"/>
                                        <p:tgtEl>
                                          <p:spTgt spid="433049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30499">
                                            <p:txEl>
                                              <p:pRg st="4" end="4"/>
                                            </p:txEl>
                                          </p:spTgt>
                                        </p:tgtEl>
                                        <p:attrNameLst>
                                          <p:attrName>style.visibility</p:attrName>
                                        </p:attrNameLst>
                                      </p:cBhvr>
                                      <p:to>
                                        <p:strVal val="visible"/>
                                      </p:to>
                                    </p:set>
                                    <p:animEffect transition="in" filter="barn(outHorizontal)">
                                      <p:cBhvr>
                                        <p:cTn id="28" dur="500"/>
                                        <p:tgtEl>
                                          <p:spTgt spid="433049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30499">
                                            <p:txEl>
                                              <p:pRg st="5" end="5"/>
                                            </p:txEl>
                                          </p:spTgt>
                                        </p:tgtEl>
                                        <p:attrNameLst>
                                          <p:attrName>style.visibility</p:attrName>
                                        </p:attrNameLst>
                                      </p:cBhvr>
                                      <p:to>
                                        <p:strVal val="visible"/>
                                      </p:to>
                                    </p:set>
                                    <p:animEffect transition="in" filter="barn(outHorizontal)">
                                      <p:cBhvr>
                                        <p:cTn id="33" dur="500"/>
                                        <p:tgtEl>
                                          <p:spTgt spid="433049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30500"/>
                                        </p:tgtEl>
                                        <p:attrNameLst>
                                          <p:attrName>style.visibility</p:attrName>
                                        </p:attrNameLst>
                                      </p:cBhvr>
                                      <p:to>
                                        <p:strVal val="visible"/>
                                      </p:to>
                                    </p:set>
                                    <p:anim calcmode="lin" valueType="num">
                                      <p:cBhvr>
                                        <p:cTn id="38" dur="500" fill="hold"/>
                                        <p:tgtEl>
                                          <p:spTgt spid="4330500"/>
                                        </p:tgtEl>
                                        <p:attrNameLst>
                                          <p:attrName>ppt_w</p:attrName>
                                        </p:attrNameLst>
                                      </p:cBhvr>
                                      <p:tavLst>
                                        <p:tav tm="0">
                                          <p:val>
                                            <p:strVal val="4*#ppt_w"/>
                                          </p:val>
                                        </p:tav>
                                        <p:tav tm="100000">
                                          <p:val>
                                            <p:strVal val="#ppt_w"/>
                                          </p:val>
                                        </p:tav>
                                      </p:tavLst>
                                    </p:anim>
                                    <p:anim calcmode="lin" valueType="num">
                                      <p:cBhvr>
                                        <p:cTn id="39" dur="500" fill="hold"/>
                                        <p:tgtEl>
                                          <p:spTgt spid="4330500"/>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strVal val="(6*min(max(#ppt_w*#ppt_h,.3),1)-7.4)/-.7*#ppt_w"/>
                                          </p:val>
                                        </p:tav>
                                        <p:tav tm="100000">
                                          <p:val>
                                            <p:strVal val="#ppt_w"/>
                                          </p:val>
                                        </p:tav>
                                      </p:tavLst>
                                    </p:anim>
                                    <p:anim calcmode="lin" valueType="num">
                                      <p:cBhvr>
                                        <p:cTn id="45" dur="500" fill="hold"/>
                                        <p:tgtEl>
                                          <p:spTgt spid="5"/>
                                        </p:tgtEl>
                                        <p:attrNameLst>
                                          <p:attrName>ppt_h</p:attrName>
                                        </p:attrNameLst>
                                      </p:cBhvr>
                                      <p:tavLst>
                                        <p:tav tm="0">
                                          <p:val>
                                            <p:strVal val="(6*min(max(#ppt_w*#ppt_h,.3),1)-7.4)/-.7*#ppt_h"/>
                                          </p:val>
                                        </p:tav>
                                        <p:tav tm="100000">
                                          <p:val>
                                            <p:strVal val="#ppt_h"/>
                                          </p:val>
                                        </p:tav>
                                      </p:tavLst>
                                    </p:anim>
                                    <p:anim calcmode="lin" valueType="num">
                                      <p:cBhvr>
                                        <p:cTn id="46" dur="500" fill="hold"/>
                                        <p:tgtEl>
                                          <p:spTgt spid="5"/>
                                        </p:tgtEl>
                                        <p:attrNameLst>
                                          <p:attrName>ppt_x</p:attrName>
                                        </p:attrNameLst>
                                      </p:cBhvr>
                                      <p:tavLst>
                                        <p:tav tm="0">
                                          <p:val>
                                            <p:fltVal val="0.5"/>
                                          </p:val>
                                        </p:tav>
                                        <p:tav tm="100000">
                                          <p:val>
                                            <p:strVal val="#ppt_x"/>
                                          </p:val>
                                        </p:tav>
                                      </p:tavLst>
                                    </p:anim>
                                    <p:anim calcmode="lin" valueType="num">
                                      <p:cBhvr>
                                        <p:cTn id="47"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0498" grpId="0" build="p" autoUpdateAnimBg="0"/>
      <p:bldP spid="4330499" grpId="0" build="p" autoUpdateAnimBg="0"/>
      <p:bldP spid="4330500"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63266"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Q-10</a:t>
            </a:r>
          </a:p>
        </p:txBody>
      </p:sp>
      <p:sp>
        <p:nvSpPr>
          <p:cNvPr id="4363267" name="Rectangle 3"/>
          <p:cNvSpPr>
            <a:spLocks noGrp="1" noChangeArrowheads="1"/>
          </p:cNvSpPr>
          <p:nvPr>
            <p:ph type="body" idx="1"/>
          </p:nvPr>
        </p:nvSpPr>
        <p:spPr>
          <a:xfrm>
            <a:off x="2209800" y="1066800"/>
            <a:ext cx="7772400" cy="5562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Many Catholics accused Erasmus of starting the Reformation because of his coming out with the New Testament in Greek.  How did Erasmus respond?</a:t>
            </a:r>
            <a:endParaRPr lang="en-US"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2800" b="1">
                <a:solidFill>
                  <a:srgbClr val="FFFFFF"/>
                </a:solidFill>
              </a:rPr>
              <a:t>  “Paul &amp; John produced Greek before I did;  blame them” </a:t>
            </a:r>
          </a:p>
          <a:p>
            <a:pPr>
              <a:lnSpc>
                <a:spcPct val="90000"/>
              </a:lnSpc>
              <a:buFont typeface="Wingdings" pitchFamily="2" charset="2"/>
              <a:buChar char="q"/>
            </a:pPr>
            <a:r>
              <a:rPr lang="en-US" sz="2800" b="1">
                <a:solidFill>
                  <a:srgbClr val="FFFFFF"/>
                </a:solidFill>
              </a:rPr>
              <a:t>  “I don’t understand this Reformation;  it’s Greek to me”  </a:t>
            </a:r>
          </a:p>
          <a:p>
            <a:pPr>
              <a:lnSpc>
                <a:spcPct val="90000"/>
              </a:lnSpc>
              <a:buFont typeface="Wingdings" pitchFamily="2" charset="2"/>
              <a:buChar char="q"/>
            </a:pPr>
            <a:r>
              <a:rPr lang="en-US" sz="2800" b="1">
                <a:solidFill>
                  <a:srgbClr val="FFFFFF"/>
                </a:solidFill>
              </a:rPr>
              <a:t>  “I laid a hen egg,  but Luther hatched it into   a rooster”</a:t>
            </a:r>
          </a:p>
          <a:p>
            <a:pPr>
              <a:lnSpc>
                <a:spcPct val="90000"/>
              </a:lnSpc>
              <a:buFont typeface="Wingdings" pitchFamily="2" charset="2"/>
              <a:buChar char="q"/>
            </a:pPr>
            <a:r>
              <a:rPr lang="en-US" sz="2800" b="1">
                <a:solidFill>
                  <a:srgbClr val="FFFFFF"/>
                </a:solidFill>
              </a:rPr>
              <a:t>  “I gave men a lamp for their feet;  Luther pushed it into their eyes so that they can’t see”</a:t>
            </a:r>
          </a:p>
          <a:p>
            <a:pPr>
              <a:lnSpc>
                <a:spcPct val="90000"/>
              </a:lnSpc>
              <a:buFont typeface="Wingdings" pitchFamily="2" charset="2"/>
              <a:buNone/>
            </a:pPr>
            <a:r>
              <a:rPr lang="en-US" sz="4000" b="1">
                <a:solidFill>
                  <a:srgbClr val="FFFFFF"/>
                </a:solidFill>
              </a:rPr>
              <a:t> </a:t>
            </a:r>
            <a:endParaRPr lang="en-US" b="1">
              <a:solidFill>
                <a:srgbClr val="FFFFFF"/>
              </a:solidFill>
            </a:endParaRPr>
          </a:p>
          <a:p>
            <a:pPr>
              <a:lnSpc>
                <a:spcPct val="90000"/>
              </a:lnSpc>
              <a:buFont typeface="Wingdings" pitchFamily="2" charset="2"/>
              <a:buChar char="q"/>
            </a:pPr>
            <a:endParaRPr lang="en-US">
              <a:solidFill>
                <a:srgbClr val="FFFFFF"/>
              </a:solidFill>
            </a:endParaRPr>
          </a:p>
        </p:txBody>
      </p:sp>
      <p:sp>
        <p:nvSpPr>
          <p:cNvPr id="4363268" name="WordArt 4"/>
          <p:cNvSpPr>
            <a:spLocks noChangeArrowheads="1" noChangeShapeType="1" noTextEdit="1"/>
          </p:cNvSpPr>
          <p:nvPr/>
        </p:nvSpPr>
        <p:spPr bwMode="auto">
          <a:xfrm rot="5400000">
            <a:off x="2159794" y="4545807"/>
            <a:ext cx="633413"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pic>
        <p:nvPicPr>
          <p:cNvPr id="4363269" name="Picture 5" descr="C:\Documents and Settings\Owner\My Documents\Educational Illustrations\attwater-chick-hatchling-708075-sw.jpg"/>
          <p:cNvPicPr>
            <a:picLocks noChangeAspect="1" noChangeArrowheads="1"/>
          </p:cNvPicPr>
          <p:nvPr/>
        </p:nvPicPr>
        <p:blipFill>
          <a:blip r:embed="rId4" cstate="print"/>
          <a:srcRect/>
          <a:stretch>
            <a:fillRect/>
          </a:stretch>
        </p:blipFill>
        <p:spPr bwMode="auto">
          <a:xfrm>
            <a:off x="2057400" y="1066800"/>
            <a:ext cx="8077200" cy="5562600"/>
          </a:xfrm>
          <a:prstGeom prst="rect">
            <a:avLst/>
          </a:prstGeom>
          <a:noFill/>
        </p:spPr>
      </p:pic>
    </p:spTree>
    <p:extLst>
      <p:ext uri="{BB962C8B-B14F-4D97-AF65-F5344CB8AC3E}">
        <p14:creationId xmlns:p14="http://schemas.microsoft.com/office/powerpoint/2010/main" val="10896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63266">
                                            <p:txEl>
                                              <p:pRg st="0" end="0"/>
                                            </p:txEl>
                                          </p:spTgt>
                                        </p:tgtEl>
                                        <p:attrNameLst>
                                          <p:attrName>style.visibility</p:attrName>
                                        </p:attrNameLst>
                                      </p:cBhvr>
                                      <p:to>
                                        <p:strVal val="visible"/>
                                      </p:to>
                                    </p:set>
                                    <p:anim calcmode="lin" valueType="num">
                                      <p:cBhvr additive="base">
                                        <p:cTn id="7" dur="300" fill="hold"/>
                                        <p:tgtEl>
                                          <p:spTgt spid="43632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632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63267">
                                            <p:txEl>
                                              <p:pRg st="0" end="0"/>
                                            </p:txEl>
                                          </p:spTgt>
                                        </p:tgtEl>
                                        <p:attrNameLst>
                                          <p:attrName>style.visibility</p:attrName>
                                        </p:attrNameLst>
                                      </p:cBhvr>
                                      <p:to>
                                        <p:strVal val="visible"/>
                                      </p:to>
                                    </p:set>
                                    <p:animEffect transition="in" filter="barn(outHorizontal)">
                                      <p:cBhvr>
                                        <p:cTn id="13" dur="500"/>
                                        <p:tgtEl>
                                          <p:spTgt spid="436326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63267">
                                            <p:txEl>
                                              <p:pRg st="1" end="1"/>
                                            </p:txEl>
                                          </p:spTgt>
                                        </p:tgtEl>
                                        <p:attrNameLst>
                                          <p:attrName>style.visibility</p:attrName>
                                        </p:attrNameLst>
                                      </p:cBhvr>
                                      <p:to>
                                        <p:strVal val="visible"/>
                                      </p:to>
                                    </p:set>
                                    <p:animEffect transition="in" filter="barn(outHorizontal)">
                                      <p:cBhvr>
                                        <p:cTn id="18" dur="500"/>
                                        <p:tgtEl>
                                          <p:spTgt spid="436326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63267">
                                            <p:txEl>
                                              <p:pRg st="2" end="2"/>
                                            </p:txEl>
                                          </p:spTgt>
                                        </p:tgtEl>
                                        <p:attrNameLst>
                                          <p:attrName>style.visibility</p:attrName>
                                        </p:attrNameLst>
                                      </p:cBhvr>
                                      <p:to>
                                        <p:strVal val="visible"/>
                                      </p:to>
                                    </p:set>
                                    <p:animEffect transition="in" filter="barn(outHorizontal)">
                                      <p:cBhvr>
                                        <p:cTn id="23" dur="500"/>
                                        <p:tgtEl>
                                          <p:spTgt spid="436326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63267">
                                            <p:txEl>
                                              <p:pRg st="3" end="3"/>
                                            </p:txEl>
                                          </p:spTgt>
                                        </p:tgtEl>
                                        <p:attrNameLst>
                                          <p:attrName>style.visibility</p:attrName>
                                        </p:attrNameLst>
                                      </p:cBhvr>
                                      <p:to>
                                        <p:strVal val="visible"/>
                                      </p:to>
                                    </p:set>
                                    <p:animEffect transition="in" filter="barn(outHorizontal)">
                                      <p:cBhvr>
                                        <p:cTn id="28" dur="500"/>
                                        <p:tgtEl>
                                          <p:spTgt spid="436326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63267">
                                            <p:txEl>
                                              <p:pRg st="4" end="4"/>
                                            </p:txEl>
                                          </p:spTgt>
                                        </p:tgtEl>
                                        <p:attrNameLst>
                                          <p:attrName>style.visibility</p:attrName>
                                        </p:attrNameLst>
                                      </p:cBhvr>
                                      <p:to>
                                        <p:strVal val="visible"/>
                                      </p:to>
                                    </p:set>
                                    <p:animEffect transition="in" filter="barn(outHorizontal)">
                                      <p:cBhvr>
                                        <p:cTn id="33" dur="500"/>
                                        <p:tgtEl>
                                          <p:spTgt spid="436326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363267">
                                            <p:txEl>
                                              <p:pRg st="5" end="5"/>
                                            </p:txEl>
                                          </p:spTgt>
                                        </p:tgtEl>
                                        <p:attrNameLst>
                                          <p:attrName>style.visibility</p:attrName>
                                        </p:attrNameLst>
                                      </p:cBhvr>
                                      <p:to>
                                        <p:strVal val="visible"/>
                                      </p:to>
                                    </p:set>
                                    <p:animEffect transition="in" filter="barn(outHorizontal)">
                                      <p:cBhvr>
                                        <p:cTn id="38" dur="500"/>
                                        <p:tgtEl>
                                          <p:spTgt spid="436326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363268"/>
                                        </p:tgtEl>
                                        <p:attrNameLst>
                                          <p:attrName>style.visibility</p:attrName>
                                        </p:attrNameLst>
                                      </p:cBhvr>
                                      <p:to>
                                        <p:strVal val="visible"/>
                                      </p:to>
                                    </p:set>
                                    <p:anim calcmode="lin" valueType="num">
                                      <p:cBhvr>
                                        <p:cTn id="43" dur="500" fill="hold"/>
                                        <p:tgtEl>
                                          <p:spTgt spid="4363268"/>
                                        </p:tgtEl>
                                        <p:attrNameLst>
                                          <p:attrName>ppt_w</p:attrName>
                                        </p:attrNameLst>
                                      </p:cBhvr>
                                      <p:tavLst>
                                        <p:tav tm="0">
                                          <p:val>
                                            <p:strVal val="4*#ppt_w"/>
                                          </p:val>
                                        </p:tav>
                                        <p:tav tm="100000">
                                          <p:val>
                                            <p:strVal val="#ppt_w"/>
                                          </p:val>
                                        </p:tav>
                                      </p:tavLst>
                                    </p:anim>
                                    <p:anim calcmode="lin" valueType="num">
                                      <p:cBhvr>
                                        <p:cTn id="44" dur="500" fill="hold"/>
                                        <p:tgtEl>
                                          <p:spTgt spid="4363268"/>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363269"/>
                                        </p:tgtEl>
                                        <p:attrNameLst>
                                          <p:attrName>style.visibility</p:attrName>
                                        </p:attrNameLst>
                                      </p:cBhvr>
                                      <p:to>
                                        <p:strVal val="visible"/>
                                      </p:to>
                                    </p:set>
                                    <p:animEffect transition="in" filter="dissolve">
                                      <p:cBhvr>
                                        <p:cTn id="49" dur="500"/>
                                        <p:tgtEl>
                                          <p:spTgt spid="4363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3266" grpId="0" build="p" autoUpdateAnimBg="0"/>
      <p:bldP spid="4363267" grpId="0" build="p" autoUpdateAnimBg="0"/>
      <p:bldP spid="4363268"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2435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Q-11</a:t>
            </a:r>
          </a:p>
        </p:txBody>
      </p:sp>
      <p:sp>
        <p:nvSpPr>
          <p:cNvPr id="4324355" name="Rectangle 3"/>
          <p:cNvSpPr>
            <a:spLocks noGrp="1" noChangeArrowheads="1"/>
          </p:cNvSpPr>
          <p:nvPr>
            <p:ph type="body" idx="1"/>
          </p:nvPr>
        </p:nvSpPr>
        <p:spPr>
          <a:xfrm>
            <a:off x="2209800" y="1676400"/>
            <a:ext cx="7772400" cy="46482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When the pope claimed the power to release people from purgatory,  what was Martin Luther’s comment?</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2800" b="1">
                <a:solidFill>
                  <a:srgbClr val="FFFFFF"/>
                </a:solidFill>
              </a:rPr>
              <a:t>  “Then why doesn’t he empty the place”? </a:t>
            </a:r>
          </a:p>
          <a:p>
            <a:pPr>
              <a:lnSpc>
                <a:spcPct val="90000"/>
              </a:lnSpc>
              <a:buFont typeface="Wingdings" pitchFamily="2" charset="2"/>
              <a:buChar char="q"/>
            </a:pPr>
            <a:r>
              <a:rPr lang="en-US" sz="2800" b="1">
                <a:solidFill>
                  <a:srgbClr val="FFFFFF"/>
                </a:solidFill>
              </a:rPr>
              <a:t>  “He’s putting me through purgatory every day;  why won’t he release me”?</a:t>
            </a:r>
          </a:p>
          <a:p>
            <a:pPr>
              <a:lnSpc>
                <a:spcPct val="90000"/>
              </a:lnSpc>
              <a:buFont typeface="Wingdings" pitchFamily="2" charset="2"/>
              <a:buChar char="q"/>
            </a:pPr>
            <a:r>
              <a:rPr lang="en-US" sz="2800" b="1">
                <a:solidFill>
                  <a:srgbClr val="FFFFFF"/>
                </a:solidFill>
              </a:rPr>
              <a:t>  “His death will release more people from purgatory than anything else he can do” </a:t>
            </a:r>
          </a:p>
          <a:p>
            <a:pPr>
              <a:lnSpc>
                <a:spcPct val="90000"/>
              </a:lnSpc>
              <a:buFont typeface="Wingdings" pitchFamily="2" charset="2"/>
              <a:buChar char="q"/>
            </a:pPr>
            <a:r>
              <a:rPr lang="en-US" sz="2800" b="1">
                <a:solidFill>
                  <a:srgbClr val="FFFFFF"/>
                </a:solidFill>
              </a:rPr>
              <a:t>  “I have the same power;  Therefore,  I   declare purgatory nonexistent”</a:t>
            </a:r>
          </a:p>
          <a:p>
            <a:pPr>
              <a:lnSpc>
                <a:spcPct val="90000"/>
              </a:lnSpc>
              <a:buFont typeface="Wingdings" pitchFamily="2" charset="2"/>
              <a:buChar char="q"/>
            </a:pPr>
            <a:endParaRPr lang="en-US" sz="2800">
              <a:solidFill>
                <a:srgbClr val="FFFFFF"/>
              </a:solidFill>
            </a:endParaRPr>
          </a:p>
        </p:txBody>
      </p:sp>
      <p:sp>
        <p:nvSpPr>
          <p:cNvPr id="4324356" name="WordArt 4"/>
          <p:cNvSpPr>
            <a:spLocks noChangeArrowheads="1" noChangeShapeType="1" noTextEdit="1"/>
          </p:cNvSpPr>
          <p:nvPr/>
        </p:nvSpPr>
        <p:spPr bwMode="auto">
          <a:xfrm rot="5400000">
            <a:off x="2274094" y="2983707"/>
            <a:ext cx="404813"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65796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24354">
                                            <p:txEl>
                                              <p:pRg st="0" end="0"/>
                                            </p:txEl>
                                          </p:spTgt>
                                        </p:tgtEl>
                                        <p:attrNameLst>
                                          <p:attrName>style.visibility</p:attrName>
                                        </p:attrNameLst>
                                      </p:cBhvr>
                                      <p:to>
                                        <p:strVal val="visible"/>
                                      </p:to>
                                    </p:set>
                                    <p:anim calcmode="lin" valueType="num">
                                      <p:cBhvr additive="base">
                                        <p:cTn id="7" dur="300" fill="hold"/>
                                        <p:tgtEl>
                                          <p:spTgt spid="43243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243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24355">
                                            <p:txEl>
                                              <p:pRg st="0" end="0"/>
                                            </p:txEl>
                                          </p:spTgt>
                                        </p:tgtEl>
                                        <p:attrNameLst>
                                          <p:attrName>style.visibility</p:attrName>
                                        </p:attrNameLst>
                                      </p:cBhvr>
                                      <p:to>
                                        <p:strVal val="visible"/>
                                      </p:to>
                                    </p:set>
                                    <p:animEffect transition="in" filter="barn(outHorizontal)">
                                      <p:cBhvr>
                                        <p:cTn id="13" dur="500"/>
                                        <p:tgtEl>
                                          <p:spTgt spid="432435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24355">
                                            <p:txEl>
                                              <p:pRg st="2" end="2"/>
                                            </p:txEl>
                                          </p:spTgt>
                                        </p:tgtEl>
                                        <p:attrNameLst>
                                          <p:attrName>style.visibility</p:attrName>
                                        </p:attrNameLst>
                                      </p:cBhvr>
                                      <p:to>
                                        <p:strVal val="visible"/>
                                      </p:to>
                                    </p:set>
                                    <p:animEffect transition="in" filter="barn(outHorizontal)">
                                      <p:cBhvr>
                                        <p:cTn id="18" dur="500"/>
                                        <p:tgtEl>
                                          <p:spTgt spid="432435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24355">
                                            <p:txEl>
                                              <p:pRg st="3" end="3"/>
                                            </p:txEl>
                                          </p:spTgt>
                                        </p:tgtEl>
                                        <p:attrNameLst>
                                          <p:attrName>style.visibility</p:attrName>
                                        </p:attrNameLst>
                                      </p:cBhvr>
                                      <p:to>
                                        <p:strVal val="visible"/>
                                      </p:to>
                                    </p:set>
                                    <p:animEffect transition="in" filter="barn(outHorizontal)">
                                      <p:cBhvr>
                                        <p:cTn id="23" dur="500"/>
                                        <p:tgtEl>
                                          <p:spTgt spid="432435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24355">
                                            <p:txEl>
                                              <p:pRg st="4" end="4"/>
                                            </p:txEl>
                                          </p:spTgt>
                                        </p:tgtEl>
                                        <p:attrNameLst>
                                          <p:attrName>style.visibility</p:attrName>
                                        </p:attrNameLst>
                                      </p:cBhvr>
                                      <p:to>
                                        <p:strVal val="visible"/>
                                      </p:to>
                                    </p:set>
                                    <p:animEffect transition="in" filter="barn(outHorizontal)">
                                      <p:cBhvr>
                                        <p:cTn id="28" dur="500"/>
                                        <p:tgtEl>
                                          <p:spTgt spid="432435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24355">
                                            <p:txEl>
                                              <p:pRg st="5" end="5"/>
                                            </p:txEl>
                                          </p:spTgt>
                                        </p:tgtEl>
                                        <p:attrNameLst>
                                          <p:attrName>style.visibility</p:attrName>
                                        </p:attrNameLst>
                                      </p:cBhvr>
                                      <p:to>
                                        <p:strVal val="visible"/>
                                      </p:to>
                                    </p:set>
                                    <p:animEffect transition="in" filter="barn(outHorizontal)">
                                      <p:cBhvr>
                                        <p:cTn id="33" dur="500"/>
                                        <p:tgtEl>
                                          <p:spTgt spid="432435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24356"/>
                                        </p:tgtEl>
                                        <p:attrNameLst>
                                          <p:attrName>style.visibility</p:attrName>
                                        </p:attrNameLst>
                                      </p:cBhvr>
                                      <p:to>
                                        <p:strVal val="visible"/>
                                      </p:to>
                                    </p:set>
                                    <p:anim calcmode="lin" valueType="num">
                                      <p:cBhvr>
                                        <p:cTn id="38" dur="500" fill="hold"/>
                                        <p:tgtEl>
                                          <p:spTgt spid="4324356"/>
                                        </p:tgtEl>
                                        <p:attrNameLst>
                                          <p:attrName>ppt_w</p:attrName>
                                        </p:attrNameLst>
                                      </p:cBhvr>
                                      <p:tavLst>
                                        <p:tav tm="0">
                                          <p:val>
                                            <p:strVal val="4*#ppt_w"/>
                                          </p:val>
                                        </p:tav>
                                        <p:tav tm="100000">
                                          <p:val>
                                            <p:strVal val="#ppt_w"/>
                                          </p:val>
                                        </p:tav>
                                      </p:tavLst>
                                    </p:anim>
                                    <p:anim calcmode="lin" valueType="num">
                                      <p:cBhvr>
                                        <p:cTn id="39" dur="500" fill="hold"/>
                                        <p:tgtEl>
                                          <p:spTgt spid="432435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4354" grpId="0" build="p" autoUpdateAnimBg="0"/>
      <p:bldP spid="4324355" grpId="0" build="p" autoUpdateAnimBg="0"/>
      <p:bldP spid="4324356"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1001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Q-12</a:t>
            </a:r>
          </a:p>
        </p:txBody>
      </p:sp>
      <p:sp>
        <p:nvSpPr>
          <p:cNvPr id="4310019" name="Rectangle 3"/>
          <p:cNvSpPr>
            <a:spLocks noGrp="1" noChangeArrowheads="1"/>
          </p:cNvSpPr>
          <p:nvPr>
            <p:ph type="body" idx="1"/>
          </p:nvPr>
        </p:nvSpPr>
        <p:spPr>
          <a:xfrm>
            <a:off x="2209800" y="1524000"/>
            <a:ext cx="7772400" cy="48768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What recurrent physical problem did Martin Luther claim was caused by Satan during his period in the tower?</a:t>
            </a:r>
          </a:p>
          <a:p>
            <a:pPr>
              <a:buFont typeface="Wingdings" pitchFamily="2" charset="2"/>
              <a:buChar char="Ø"/>
            </a:pPr>
            <a:endParaRPr lang="en-US" sz="800" i="1">
              <a:solidFill>
                <a:srgbClr val="FFFFFF"/>
              </a:solidFill>
              <a:effectLst>
                <a:outerShdw blurRad="38100" dist="38100" dir="2700000" algn="tl">
                  <a:srgbClr val="808080"/>
                </a:outerShdw>
              </a:effectLst>
            </a:endParaRPr>
          </a:p>
          <a:p>
            <a:pPr>
              <a:buFont typeface="Wingdings" pitchFamily="2" charset="2"/>
              <a:buChar char="q"/>
            </a:pPr>
            <a:r>
              <a:rPr lang="en-US" sz="3600" b="1">
                <a:solidFill>
                  <a:srgbClr val="FFFFFF"/>
                </a:solidFill>
              </a:rPr>
              <a:t>  Migraines</a:t>
            </a:r>
          </a:p>
          <a:p>
            <a:pPr>
              <a:buFont typeface="Wingdings" pitchFamily="2" charset="2"/>
              <a:buChar char="q"/>
            </a:pPr>
            <a:r>
              <a:rPr lang="en-US" sz="3600" b="1">
                <a:solidFill>
                  <a:srgbClr val="FFFFFF"/>
                </a:solidFill>
              </a:rPr>
              <a:t>  Incontinence </a:t>
            </a:r>
          </a:p>
          <a:p>
            <a:pPr>
              <a:buFont typeface="Wingdings" pitchFamily="2" charset="2"/>
              <a:buChar char="q"/>
            </a:pPr>
            <a:r>
              <a:rPr lang="en-US" sz="3600" b="1">
                <a:solidFill>
                  <a:srgbClr val="FFFFFF"/>
                </a:solidFill>
              </a:rPr>
              <a:t>  Spinal Fusion </a:t>
            </a:r>
          </a:p>
          <a:p>
            <a:pPr>
              <a:buFont typeface="Wingdings" pitchFamily="2" charset="2"/>
              <a:buChar char="q"/>
            </a:pPr>
            <a:r>
              <a:rPr lang="en-US" sz="3600" b="1">
                <a:solidFill>
                  <a:srgbClr val="FFFFFF"/>
                </a:solidFill>
              </a:rPr>
              <a:t>  Constipation</a:t>
            </a:r>
          </a:p>
          <a:p>
            <a:pPr>
              <a:buFont typeface="Wingdings" pitchFamily="2" charset="2"/>
              <a:buChar char="q"/>
            </a:pPr>
            <a:endParaRPr lang="en-US">
              <a:solidFill>
                <a:srgbClr val="FFFFFF"/>
              </a:solidFill>
            </a:endParaRPr>
          </a:p>
        </p:txBody>
      </p:sp>
      <p:sp>
        <p:nvSpPr>
          <p:cNvPr id="4310020" name="WordArt 4"/>
          <p:cNvSpPr>
            <a:spLocks noChangeArrowheads="1" noChangeShapeType="1" noTextEdit="1"/>
          </p:cNvSpPr>
          <p:nvPr/>
        </p:nvSpPr>
        <p:spPr bwMode="auto">
          <a:xfrm rot="5400000">
            <a:off x="2312194" y="5384007"/>
            <a:ext cx="404813"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2973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10018">
                                            <p:txEl>
                                              <p:pRg st="0" end="0"/>
                                            </p:txEl>
                                          </p:spTgt>
                                        </p:tgtEl>
                                        <p:attrNameLst>
                                          <p:attrName>style.visibility</p:attrName>
                                        </p:attrNameLst>
                                      </p:cBhvr>
                                      <p:to>
                                        <p:strVal val="visible"/>
                                      </p:to>
                                    </p:set>
                                    <p:anim calcmode="lin" valueType="num">
                                      <p:cBhvr additive="base">
                                        <p:cTn id="7" dur="300" fill="hold"/>
                                        <p:tgtEl>
                                          <p:spTgt spid="43100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10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10019">
                                            <p:txEl>
                                              <p:pRg st="0" end="0"/>
                                            </p:txEl>
                                          </p:spTgt>
                                        </p:tgtEl>
                                        <p:attrNameLst>
                                          <p:attrName>style.visibility</p:attrName>
                                        </p:attrNameLst>
                                      </p:cBhvr>
                                      <p:to>
                                        <p:strVal val="visible"/>
                                      </p:to>
                                    </p:set>
                                    <p:animEffect transition="in" filter="barn(outHorizontal)">
                                      <p:cBhvr>
                                        <p:cTn id="13" dur="500"/>
                                        <p:tgtEl>
                                          <p:spTgt spid="43100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10019">
                                            <p:txEl>
                                              <p:pRg st="2" end="2"/>
                                            </p:txEl>
                                          </p:spTgt>
                                        </p:tgtEl>
                                        <p:attrNameLst>
                                          <p:attrName>style.visibility</p:attrName>
                                        </p:attrNameLst>
                                      </p:cBhvr>
                                      <p:to>
                                        <p:strVal val="visible"/>
                                      </p:to>
                                    </p:set>
                                    <p:animEffect transition="in" filter="barn(outHorizontal)">
                                      <p:cBhvr>
                                        <p:cTn id="18" dur="500"/>
                                        <p:tgtEl>
                                          <p:spTgt spid="431001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10019">
                                            <p:txEl>
                                              <p:pRg st="3" end="3"/>
                                            </p:txEl>
                                          </p:spTgt>
                                        </p:tgtEl>
                                        <p:attrNameLst>
                                          <p:attrName>style.visibility</p:attrName>
                                        </p:attrNameLst>
                                      </p:cBhvr>
                                      <p:to>
                                        <p:strVal val="visible"/>
                                      </p:to>
                                    </p:set>
                                    <p:animEffect transition="in" filter="barn(outHorizontal)">
                                      <p:cBhvr>
                                        <p:cTn id="23" dur="500"/>
                                        <p:tgtEl>
                                          <p:spTgt spid="43100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10019">
                                            <p:txEl>
                                              <p:pRg st="4" end="4"/>
                                            </p:txEl>
                                          </p:spTgt>
                                        </p:tgtEl>
                                        <p:attrNameLst>
                                          <p:attrName>style.visibility</p:attrName>
                                        </p:attrNameLst>
                                      </p:cBhvr>
                                      <p:to>
                                        <p:strVal val="visible"/>
                                      </p:to>
                                    </p:set>
                                    <p:animEffect transition="in" filter="barn(outHorizontal)">
                                      <p:cBhvr>
                                        <p:cTn id="28" dur="500"/>
                                        <p:tgtEl>
                                          <p:spTgt spid="431001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10019">
                                            <p:txEl>
                                              <p:pRg st="5" end="5"/>
                                            </p:txEl>
                                          </p:spTgt>
                                        </p:tgtEl>
                                        <p:attrNameLst>
                                          <p:attrName>style.visibility</p:attrName>
                                        </p:attrNameLst>
                                      </p:cBhvr>
                                      <p:to>
                                        <p:strVal val="visible"/>
                                      </p:to>
                                    </p:set>
                                    <p:animEffect transition="in" filter="barn(outHorizontal)">
                                      <p:cBhvr>
                                        <p:cTn id="33" dur="500"/>
                                        <p:tgtEl>
                                          <p:spTgt spid="431001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10020"/>
                                        </p:tgtEl>
                                        <p:attrNameLst>
                                          <p:attrName>style.visibility</p:attrName>
                                        </p:attrNameLst>
                                      </p:cBhvr>
                                      <p:to>
                                        <p:strVal val="visible"/>
                                      </p:to>
                                    </p:set>
                                    <p:anim calcmode="lin" valueType="num">
                                      <p:cBhvr>
                                        <p:cTn id="38" dur="500" fill="hold"/>
                                        <p:tgtEl>
                                          <p:spTgt spid="4310020"/>
                                        </p:tgtEl>
                                        <p:attrNameLst>
                                          <p:attrName>ppt_w</p:attrName>
                                        </p:attrNameLst>
                                      </p:cBhvr>
                                      <p:tavLst>
                                        <p:tav tm="0">
                                          <p:val>
                                            <p:strVal val="4*#ppt_w"/>
                                          </p:val>
                                        </p:tav>
                                        <p:tav tm="100000">
                                          <p:val>
                                            <p:strVal val="#ppt_w"/>
                                          </p:val>
                                        </p:tav>
                                      </p:tavLst>
                                    </p:anim>
                                    <p:anim calcmode="lin" valueType="num">
                                      <p:cBhvr>
                                        <p:cTn id="39" dur="500" fill="hold"/>
                                        <p:tgtEl>
                                          <p:spTgt spid="43100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0018" grpId="0" build="p" autoUpdateAnimBg="0"/>
      <p:bldP spid="4310019" grpId="0" build="p" autoUpdateAnimBg="0"/>
      <p:bldP spid="4310020"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1616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Q-13</a:t>
            </a:r>
          </a:p>
        </p:txBody>
      </p:sp>
      <p:sp>
        <p:nvSpPr>
          <p:cNvPr id="4316163" name="Rectangle 3"/>
          <p:cNvSpPr>
            <a:spLocks noGrp="1" noChangeArrowheads="1"/>
          </p:cNvSpPr>
          <p:nvPr>
            <p:ph type="body" idx="1"/>
          </p:nvPr>
        </p:nvSpPr>
        <p:spPr>
          <a:xfrm>
            <a:off x="2209800" y="1524000"/>
            <a:ext cx="7772400" cy="48768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When Philip of Hesse wanted to end his marriage and marry another woman,  what was Martin Luther’s controversial advice?</a:t>
            </a:r>
          </a:p>
          <a:p>
            <a:pPr>
              <a:lnSpc>
                <a:spcPct val="90000"/>
              </a:lnSpc>
              <a:buFont typeface="Wingdings" pitchFamily="2" charset="2"/>
              <a:buChar char="q"/>
            </a:pPr>
            <a:r>
              <a:rPr lang="en-US" sz="3600" b="1">
                <a:solidFill>
                  <a:srgbClr val="FFFFFF"/>
                </a:solidFill>
              </a:rPr>
              <a:t>  As head of the wife he could take her life in order to end the marriage </a:t>
            </a:r>
          </a:p>
          <a:p>
            <a:pPr>
              <a:lnSpc>
                <a:spcPct val="90000"/>
              </a:lnSpc>
              <a:buFont typeface="Wingdings" pitchFamily="2" charset="2"/>
              <a:buChar char="q"/>
            </a:pPr>
            <a:r>
              <a:rPr lang="en-US" sz="3600" b="1">
                <a:solidFill>
                  <a:srgbClr val="FFFFFF"/>
                </a:solidFill>
              </a:rPr>
              <a:t>  Philip could get divorce without Catholic Church or Pope’s consent </a:t>
            </a:r>
          </a:p>
          <a:p>
            <a:pPr>
              <a:lnSpc>
                <a:spcPct val="90000"/>
              </a:lnSpc>
              <a:buFont typeface="Wingdings" pitchFamily="2" charset="2"/>
              <a:buChar char="q"/>
            </a:pPr>
            <a:r>
              <a:rPr lang="en-US" sz="3600" b="1">
                <a:solidFill>
                  <a:srgbClr val="FFFFFF"/>
                </a:solidFill>
              </a:rPr>
              <a:t>  Send his present wife into exile</a:t>
            </a:r>
          </a:p>
          <a:p>
            <a:pPr>
              <a:lnSpc>
                <a:spcPct val="90000"/>
              </a:lnSpc>
              <a:buFont typeface="Wingdings" pitchFamily="2" charset="2"/>
              <a:buChar char="q"/>
            </a:pPr>
            <a:r>
              <a:rPr lang="en-US" sz="3600" b="1">
                <a:solidFill>
                  <a:srgbClr val="FFFFFF"/>
                </a:solidFill>
              </a:rPr>
              <a:t>  Divorce wrong – commit bigamy!</a:t>
            </a:r>
          </a:p>
          <a:p>
            <a:pPr>
              <a:lnSpc>
                <a:spcPct val="90000"/>
              </a:lnSpc>
              <a:buFont typeface="Wingdings" pitchFamily="2" charset="2"/>
              <a:buChar char="q"/>
            </a:pPr>
            <a:endParaRPr lang="en-US">
              <a:solidFill>
                <a:srgbClr val="FFFFFF"/>
              </a:solidFill>
            </a:endParaRPr>
          </a:p>
        </p:txBody>
      </p:sp>
      <p:sp>
        <p:nvSpPr>
          <p:cNvPr id="4316164" name="WordArt 4"/>
          <p:cNvSpPr>
            <a:spLocks noChangeArrowheads="1" noChangeShapeType="1" noTextEdit="1"/>
          </p:cNvSpPr>
          <p:nvPr/>
        </p:nvSpPr>
        <p:spPr bwMode="auto">
          <a:xfrm rot="5400000">
            <a:off x="2312194" y="5688807"/>
            <a:ext cx="404813"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9434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16162">
                                            <p:txEl>
                                              <p:pRg st="0" end="0"/>
                                            </p:txEl>
                                          </p:spTgt>
                                        </p:tgtEl>
                                        <p:attrNameLst>
                                          <p:attrName>style.visibility</p:attrName>
                                        </p:attrNameLst>
                                      </p:cBhvr>
                                      <p:to>
                                        <p:strVal val="visible"/>
                                      </p:to>
                                    </p:set>
                                    <p:anim calcmode="lin" valueType="num">
                                      <p:cBhvr additive="base">
                                        <p:cTn id="7" dur="300" fill="hold"/>
                                        <p:tgtEl>
                                          <p:spTgt spid="4316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16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16163">
                                            <p:txEl>
                                              <p:pRg st="0" end="0"/>
                                            </p:txEl>
                                          </p:spTgt>
                                        </p:tgtEl>
                                        <p:attrNameLst>
                                          <p:attrName>style.visibility</p:attrName>
                                        </p:attrNameLst>
                                      </p:cBhvr>
                                      <p:to>
                                        <p:strVal val="visible"/>
                                      </p:to>
                                    </p:set>
                                    <p:animEffect transition="in" filter="barn(outHorizontal)">
                                      <p:cBhvr>
                                        <p:cTn id="13" dur="500"/>
                                        <p:tgtEl>
                                          <p:spTgt spid="431616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16163">
                                            <p:txEl>
                                              <p:pRg st="1" end="1"/>
                                            </p:txEl>
                                          </p:spTgt>
                                        </p:tgtEl>
                                        <p:attrNameLst>
                                          <p:attrName>style.visibility</p:attrName>
                                        </p:attrNameLst>
                                      </p:cBhvr>
                                      <p:to>
                                        <p:strVal val="visible"/>
                                      </p:to>
                                    </p:set>
                                    <p:animEffect transition="in" filter="barn(outHorizontal)">
                                      <p:cBhvr>
                                        <p:cTn id="18" dur="500"/>
                                        <p:tgtEl>
                                          <p:spTgt spid="431616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16163">
                                            <p:txEl>
                                              <p:pRg st="2" end="2"/>
                                            </p:txEl>
                                          </p:spTgt>
                                        </p:tgtEl>
                                        <p:attrNameLst>
                                          <p:attrName>style.visibility</p:attrName>
                                        </p:attrNameLst>
                                      </p:cBhvr>
                                      <p:to>
                                        <p:strVal val="visible"/>
                                      </p:to>
                                    </p:set>
                                    <p:animEffect transition="in" filter="barn(outHorizontal)">
                                      <p:cBhvr>
                                        <p:cTn id="23" dur="500"/>
                                        <p:tgtEl>
                                          <p:spTgt spid="431616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16163">
                                            <p:txEl>
                                              <p:pRg st="3" end="3"/>
                                            </p:txEl>
                                          </p:spTgt>
                                        </p:tgtEl>
                                        <p:attrNameLst>
                                          <p:attrName>style.visibility</p:attrName>
                                        </p:attrNameLst>
                                      </p:cBhvr>
                                      <p:to>
                                        <p:strVal val="visible"/>
                                      </p:to>
                                    </p:set>
                                    <p:animEffect transition="in" filter="barn(outHorizontal)">
                                      <p:cBhvr>
                                        <p:cTn id="28" dur="500"/>
                                        <p:tgtEl>
                                          <p:spTgt spid="431616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16163">
                                            <p:txEl>
                                              <p:pRg st="4" end="4"/>
                                            </p:txEl>
                                          </p:spTgt>
                                        </p:tgtEl>
                                        <p:attrNameLst>
                                          <p:attrName>style.visibility</p:attrName>
                                        </p:attrNameLst>
                                      </p:cBhvr>
                                      <p:to>
                                        <p:strVal val="visible"/>
                                      </p:to>
                                    </p:set>
                                    <p:animEffect transition="in" filter="barn(outHorizontal)">
                                      <p:cBhvr>
                                        <p:cTn id="33" dur="500"/>
                                        <p:tgtEl>
                                          <p:spTgt spid="431616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16164"/>
                                        </p:tgtEl>
                                        <p:attrNameLst>
                                          <p:attrName>style.visibility</p:attrName>
                                        </p:attrNameLst>
                                      </p:cBhvr>
                                      <p:to>
                                        <p:strVal val="visible"/>
                                      </p:to>
                                    </p:set>
                                    <p:anim calcmode="lin" valueType="num">
                                      <p:cBhvr>
                                        <p:cTn id="38" dur="500" fill="hold"/>
                                        <p:tgtEl>
                                          <p:spTgt spid="4316164"/>
                                        </p:tgtEl>
                                        <p:attrNameLst>
                                          <p:attrName>ppt_w</p:attrName>
                                        </p:attrNameLst>
                                      </p:cBhvr>
                                      <p:tavLst>
                                        <p:tav tm="0">
                                          <p:val>
                                            <p:strVal val="4*#ppt_w"/>
                                          </p:val>
                                        </p:tav>
                                        <p:tav tm="100000">
                                          <p:val>
                                            <p:strVal val="#ppt_w"/>
                                          </p:val>
                                        </p:tav>
                                      </p:tavLst>
                                    </p:anim>
                                    <p:anim calcmode="lin" valueType="num">
                                      <p:cBhvr>
                                        <p:cTn id="39" dur="500" fill="hold"/>
                                        <p:tgtEl>
                                          <p:spTgt spid="431616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6162" grpId="0" build="p" autoUpdateAnimBg="0"/>
      <p:bldP spid="4316163" grpId="0" build="p" autoUpdateAnimBg="0"/>
      <p:bldP spid="4316164"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46882"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Q-14</a:t>
            </a:r>
          </a:p>
        </p:txBody>
      </p:sp>
      <p:sp>
        <p:nvSpPr>
          <p:cNvPr id="4346883" name="Rectangle 3"/>
          <p:cNvSpPr>
            <a:spLocks noGrp="1" noChangeArrowheads="1"/>
          </p:cNvSpPr>
          <p:nvPr>
            <p:ph type="body" idx="1"/>
          </p:nvPr>
        </p:nvSpPr>
        <p:spPr>
          <a:xfrm>
            <a:off x="2209800" y="1219200"/>
            <a:ext cx="7772400" cy="5181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Who,  during the German Peasants’ War,  encouraged rulers to “smite,  slay,  and stab” peasants like mad dogs?</a:t>
            </a:r>
          </a:p>
          <a:p>
            <a:pPr>
              <a:buFont typeface="Wingdings" pitchFamily="2" charset="2"/>
              <a:buChar char="Ø"/>
            </a:pPr>
            <a:endParaRPr lang="en-US" sz="900" i="1">
              <a:solidFill>
                <a:srgbClr val="FFFFFF"/>
              </a:solidFill>
              <a:effectLst>
                <a:outerShdw blurRad="38100" dist="38100" dir="2700000" algn="tl">
                  <a:srgbClr val="808080"/>
                </a:outerShdw>
              </a:effectLst>
            </a:endParaRPr>
          </a:p>
          <a:p>
            <a:pPr>
              <a:buFont typeface="Wingdings" pitchFamily="2" charset="2"/>
              <a:buChar char="q"/>
            </a:pPr>
            <a:r>
              <a:rPr lang="en-US" sz="4400" b="1">
                <a:solidFill>
                  <a:srgbClr val="FFFFFF"/>
                </a:solidFill>
              </a:rPr>
              <a:t>  Menno Simons</a:t>
            </a:r>
          </a:p>
          <a:p>
            <a:pPr>
              <a:buFont typeface="Wingdings" pitchFamily="2" charset="2"/>
              <a:buChar char="q"/>
            </a:pPr>
            <a:r>
              <a:rPr lang="en-US" sz="4400" b="1">
                <a:solidFill>
                  <a:srgbClr val="FFFFFF"/>
                </a:solidFill>
              </a:rPr>
              <a:t>  Philip Melancthon</a:t>
            </a:r>
          </a:p>
          <a:p>
            <a:pPr>
              <a:buFont typeface="Wingdings" pitchFamily="2" charset="2"/>
              <a:buChar char="q"/>
            </a:pPr>
            <a:r>
              <a:rPr lang="en-US" sz="4400" b="1">
                <a:solidFill>
                  <a:srgbClr val="FFFFFF"/>
                </a:solidFill>
              </a:rPr>
              <a:t>  Desiderius Erasmus</a:t>
            </a:r>
          </a:p>
          <a:p>
            <a:pPr>
              <a:buFont typeface="Wingdings" pitchFamily="2" charset="2"/>
              <a:buChar char="q"/>
            </a:pPr>
            <a:r>
              <a:rPr lang="en-US" sz="4400" b="1">
                <a:solidFill>
                  <a:srgbClr val="FFFFFF"/>
                </a:solidFill>
              </a:rPr>
              <a:t>  Martin Luther</a:t>
            </a:r>
            <a:endParaRPr lang="en-US" sz="3600" b="1">
              <a:solidFill>
                <a:srgbClr val="FFFFFF"/>
              </a:solidFill>
            </a:endParaRPr>
          </a:p>
          <a:p>
            <a:pPr>
              <a:buFont typeface="Wingdings" pitchFamily="2" charset="2"/>
              <a:buChar char="q"/>
            </a:pPr>
            <a:endParaRPr lang="en-US" sz="3600">
              <a:solidFill>
                <a:srgbClr val="FFFFFF"/>
              </a:solidFill>
            </a:endParaRPr>
          </a:p>
        </p:txBody>
      </p:sp>
      <p:sp>
        <p:nvSpPr>
          <p:cNvPr id="4346884" name="WordArt 4"/>
          <p:cNvSpPr>
            <a:spLocks noChangeArrowheads="1" noChangeShapeType="1" noTextEdit="1"/>
          </p:cNvSpPr>
          <p:nvPr/>
        </p:nvSpPr>
        <p:spPr bwMode="auto">
          <a:xfrm rot="5400000">
            <a:off x="2197894" y="5422107"/>
            <a:ext cx="633413" cy="9144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83275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46882">
                                            <p:txEl>
                                              <p:pRg st="0" end="0"/>
                                            </p:txEl>
                                          </p:spTgt>
                                        </p:tgtEl>
                                        <p:attrNameLst>
                                          <p:attrName>style.visibility</p:attrName>
                                        </p:attrNameLst>
                                      </p:cBhvr>
                                      <p:to>
                                        <p:strVal val="visible"/>
                                      </p:to>
                                    </p:set>
                                    <p:anim calcmode="lin" valueType="num">
                                      <p:cBhvr additive="base">
                                        <p:cTn id="7" dur="300" fill="hold"/>
                                        <p:tgtEl>
                                          <p:spTgt spid="43468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468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46883">
                                            <p:txEl>
                                              <p:pRg st="0" end="0"/>
                                            </p:txEl>
                                          </p:spTgt>
                                        </p:tgtEl>
                                        <p:attrNameLst>
                                          <p:attrName>style.visibility</p:attrName>
                                        </p:attrNameLst>
                                      </p:cBhvr>
                                      <p:to>
                                        <p:strVal val="visible"/>
                                      </p:to>
                                    </p:set>
                                    <p:animEffect transition="in" filter="barn(outHorizontal)">
                                      <p:cBhvr>
                                        <p:cTn id="13" dur="500"/>
                                        <p:tgtEl>
                                          <p:spTgt spid="434688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46883">
                                            <p:txEl>
                                              <p:pRg st="2" end="2"/>
                                            </p:txEl>
                                          </p:spTgt>
                                        </p:tgtEl>
                                        <p:attrNameLst>
                                          <p:attrName>style.visibility</p:attrName>
                                        </p:attrNameLst>
                                      </p:cBhvr>
                                      <p:to>
                                        <p:strVal val="visible"/>
                                      </p:to>
                                    </p:set>
                                    <p:animEffect transition="in" filter="barn(outHorizontal)">
                                      <p:cBhvr>
                                        <p:cTn id="18" dur="500"/>
                                        <p:tgtEl>
                                          <p:spTgt spid="434688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46883">
                                            <p:txEl>
                                              <p:pRg st="3" end="3"/>
                                            </p:txEl>
                                          </p:spTgt>
                                        </p:tgtEl>
                                        <p:attrNameLst>
                                          <p:attrName>style.visibility</p:attrName>
                                        </p:attrNameLst>
                                      </p:cBhvr>
                                      <p:to>
                                        <p:strVal val="visible"/>
                                      </p:to>
                                    </p:set>
                                    <p:animEffect transition="in" filter="barn(outHorizontal)">
                                      <p:cBhvr>
                                        <p:cTn id="23" dur="500"/>
                                        <p:tgtEl>
                                          <p:spTgt spid="434688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46883">
                                            <p:txEl>
                                              <p:pRg st="4" end="4"/>
                                            </p:txEl>
                                          </p:spTgt>
                                        </p:tgtEl>
                                        <p:attrNameLst>
                                          <p:attrName>style.visibility</p:attrName>
                                        </p:attrNameLst>
                                      </p:cBhvr>
                                      <p:to>
                                        <p:strVal val="visible"/>
                                      </p:to>
                                    </p:set>
                                    <p:animEffect transition="in" filter="barn(outHorizontal)">
                                      <p:cBhvr>
                                        <p:cTn id="28" dur="500"/>
                                        <p:tgtEl>
                                          <p:spTgt spid="434688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46883">
                                            <p:txEl>
                                              <p:pRg st="5" end="5"/>
                                            </p:txEl>
                                          </p:spTgt>
                                        </p:tgtEl>
                                        <p:attrNameLst>
                                          <p:attrName>style.visibility</p:attrName>
                                        </p:attrNameLst>
                                      </p:cBhvr>
                                      <p:to>
                                        <p:strVal val="visible"/>
                                      </p:to>
                                    </p:set>
                                    <p:animEffect transition="in" filter="barn(outHorizontal)">
                                      <p:cBhvr>
                                        <p:cTn id="33" dur="500"/>
                                        <p:tgtEl>
                                          <p:spTgt spid="434688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46884"/>
                                        </p:tgtEl>
                                        <p:attrNameLst>
                                          <p:attrName>style.visibility</p:attrName>
                                        </p:attrNameLst>
                                      </p:cBhvr>
                                      <p:to>
                                        <p:strVal val="visible"/>
                                      </p:to>
                                    </p:set>
                                    <p:anim calcmode="lin" valueType="num">
                                      <p:cBhvr>
                                        <p:cTn id="38" dur="500" fill="hold"/>
                                        <p:tgtEl>
                                          <p:spTgt spid="4346884"/>
                                        </p:tgtEl>
                                        <p:attrNameLst>
                                          <p:attrName>ppt_w</p:attrName>
                                        </p:attrNameLst>
                                      </p:cBhvr>
                                      <p:tavLst>
                                        <p:tav tm="0">
                                          <p:val>
                                            <p:strVal val="4*#ppt_w"/>
                                          </p:val>
                                        </p:tav>
                                        <p:tav tm="100000">
                                          <p:val>
                                            <p:strVal val="#ppt_w"/>
                                          </p:val>
                                        </p:tav>
                                      </p:tavLst>
                                    </p:anim>
                                    <p:anim calcmode="lin" valueType="num">
                                      <p:cBhvr>
                                        <p:cTn id="39" dur="500" fill="hold"/>
                                        <p:tgtEl>
                                          <p:spTgt spid="434688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6882" grpId="0" build="p" autoUpdateAnimBg="0"/>
      <p:bldP spid="4346883" grpId="0" build="p" autoUpdateAnimBg="0"/>
      <p:bldP spid="4346884"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0592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Q-15</a:t>
            </a:r>
          </a:p>
        </p:txBody>
      </p:sp>
      <p:sp>
        <p:nvSpPr>
          <p:cNvPr id="4305923" name="Rectangle 3"/>
          <p:cNvSpPr>
            <a:spLocks noGrp="1" noChangeArrowheads="1"/>
          </p:cNvSpPr>
          <p:nvPr>
            <p:ph type="body" idx="1"/>
          </p:nvPr>
        </p:nvSpPr>
        <p:spPr>
          <a:xfrm>
            <a:off x="2209800" y="1524000"/>
            <a:ext cx="7772400" cy="49530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In the early 1500’s,  Anabaptist leader Felix Manz practiced adult baptism. How did Reformation leader Ulrich Zwingli have him punished?</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a:solidFill>
                  <a:srgbClr val="FFFFFF"/>
                </a:solidFill>
              </a:rPr>
              <a:t>  A  FINE</a:t>
            </a:r>
          </a:p>
          <a:p>
            <a:pPr>
              <a:lnSpc>
                <a:spcPct val="90000"/>
              </a:lnSpc>
              <a:buFont typeface="Wingdings" pitchFamily="2" charset="2"/>
              <a:buChar char="q"/>
            </a:pPr>
            <a:r>
              <a:rPr lang="en-US" sz="3600" b="1">
                <a:solidFill>
                  <a:srgbClr val="FFFFFF"/>
                </a:solidFill>
              </a:rPr>
              <a:t>  EXILE</a:t>
            </a:r>
          </a:p>
          <a:p>
            <a:pPr>
              <a:lnSpc>
                <a:spcPct val="90000"/>
              </a:lnSpc>
              <a:buFont typeface="Wingdings" pitchFamily="2" charset="2"/>
              <a:buChar char="q"/>
            </a:pPr>
            <a:r>
              <a:rPr lang="en-US" sz="3600" b="1">
                <a:solidFill>
                  <a:srgbClr val="FFFFFF"/>
                </a:solidFill>
              </a:rPr>
              <a:t>  HANGING</a:t>
            </a:r>
          </a:p>
          <a:p>
            <a:pPr>
              <a:lnSpc>
                <a:spcPct val="90000"/>
              </a:lnSpc>
              <a:buFont typeface="Wingdings" pitchFamily="2" charset="2"/>
              <a:buChar char="q"/>
            </a:pPr>
            <a:r>
              <a:rPr lang="en-US" sz="3600" b="1">
                <a:solidFill>
                  <a:srgbClr val="FFFFFF"/>
                </a:solidFill>
              </a:rPr>
              <a:t>  DROWNING</a:t>
            </a:r>
          </a:p>
          <a:p>
            <a:pPr>
              <a:lnSpc>
                <a:spcPct val="90000"/>
              </a:lnSpc>
              <a:buFont typeface="Wingdings" pitchFamily="2" charset="2"/>
              <a:buChar char="q"/>
            </a:pPr>
            <a:endParaRPr lang="en-US" sz="3600" b="1">
              <a:solidFill>
                <a:srgbClr val="FFFFFF"/>
              </a:solidFill>
            </a:endParaRPr>
          </a:p>
        </p:txBody>
      </p:sp>
      <p:sp>
        <p:nvSpPr>
          <p:cNvPr id="4305924" name="WordArt 4"/>
          <p:cNvSpPr>
            <a:spLocks noChangeArrowheads="1" noChangeShapeType="1" noTextEdit="1"/>
          </p:cNvSpPr>
          <p:nvPr/>
        </p:nvSpPr>
        <p:spPr bwMode="auto">
          <a:xfrm rot="5400000">
            <a:off x="2312194" y="5460207"/>
            <a:ext cx="404813"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7586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05922">
                                            <p:txEl>
                                              <p:pRg st="0" end="0"/>
                                            </p:txEl>
                                          </p:spTgt>
                                        </p:tgtEl>
                                        <p:attrNameLst>
                                          <p:attrName>style.visibility</p:attrName>
                                        </p:attrNameLst>
                                      </p:cBhvr>
                                      <p:to>
                                        <p:strVal val="visible"/>
                                      </p:to>
                                    </p:set>
                                    <p:anim calcmode="lin" valueType="num">
                                      <p:cBhvr additive="base">
                                        <p:cTn id="7" dur="300" fill="hold"/>
                                        <p:tgtEl>
                                          <p:spTgt spid="43059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059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05923">
                                            <p:txEl>
                                              <p:pRg st="0" end="0"/>
                                            </p:txEl>
                                          </p:spTgt>
                                        </p:tgtEl>
                                        <p:attrNameLst>
                                          <p:attrName>style.visibility</p:attrName>
                                        </p:attrNameLst>
                                      </p:cBhvr>
                                      <p:to>
                                        <p:strVal val="visible"/>
                                      </p:to>
                                    </p:set>
                                    <p:animEffect transition="in" filter="barn(outHorizontal)">
                                      <p:cBhvr>
                                        <p:cTn id="13" dur="500"/>
                                        <p:tgtEl>
                                          <p:spTgt spid="43059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05923">
                                            <p:txEl>
                                              <p:pRg st="2" end="2"/>
                                            </p:txEl>
                                          </p:spTgt>
                                        </p:tgtEl>
                                        <p:attrNameLst>
                                          <p:attrName>style.visibility</p:attrName>
                                        </p:attrNameLst>
                                      </p:cBhvr>
                                      <p:to>
                                        <p:strVal val="visible"/>
                                      </p:to>
                                    </p:set>
                                    <p:animEffect transition="in" filter="barn(outHorizontal)">
                                      <p:cBhvr>
                                        <p:cTn id="18" dur="500"/>
                                        <p:tgtEl>
                                          <p:spTgt spid="43059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05923">
                                            <p:txEl>
                                              <p:pRg st="3" end="3"/>
                                            </p:txEl>
                                          </p:spTgt>
                                        </p:tgtEl>
                                        <p:attrNameLst>
                                          <p:attrName>style.visibility</p:attrName>
                                        </p:attrNameLst>
                                      </p:cBhvr>
                                      <p:to>
                                        <p:strVal val="visible"/>
                                      </p:to>
                                    </p:set>
                                    <p:animEffect transition="in" filter="barn(outHorizontal)">
                                      <p:cBhvr>
                                        <p:cTn id="23" dur="500"/>
                                        <p:tgtEl>
                                          <p:spTgt spid="430592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05923">
                                            <p:txEl>
                                              <p:pRg st="4" end="4"/>
                                            </p:txEl>
                                          </p:spTgt>
                                        </p:tgtEl>
                                        <p:attrNameLst>
                                          <p:attrName>style.visibility</p:attrName>
                                        </p:attrNameLst>
                                      </p:cBhvr>
                                      <p:to>
                                        <p:strVal val="visible"/>
                                      </p:to>
                                    </p:set>
                                    <p:animEffect transition="in" filter="barn(outHorizontal)">
                                      <p:cBhvr>
                                        <p:cTn id="28" dur="500"/>
                                        <p:tgtEl>
                                          <p:spTgt spid="430592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05923">
                                            <p:txEl>
                                              <p:pRg st="5" end="5"/>
                                            </p:txEl>
                                          </p:spTgt>
                                        </p:tgtEl>
                                        <p:attrNameLst>
                                          <p:attrName>style.visibility</p:attrName>
                                        </p:attrNameLst>
                                      </p:cBhvr>
                                      <p:to>
                                        <p:strVal val="visible"/>
                                      </p:to>
                                    </p:set>
                                    <p:animEffect transition="in" filter="barn(outHorizontal)">
                                      <p:cBhvr>
                                        <p:cTn id="33" dur="500"/>
                                        <p:tgtEl>
                                          <p:spTgt spid="430592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05924"/>
                                        </p:tgtEl>
                                        <p:attrNameLst>
                                          <p:attrName>style.visibility</p:attrName>
                                        </p:attrNameLst>
                                      </p:cBhvr>
                                      <p:to>
                                        <p:strVal val="visible"/>
                                      </p:to>
                                    </p:set>
                                    <p:anim calcmode="lin" valueType="num">
                                      <p:cBhvr>
                                        <p:cTn id="38" dur="500" fill="hold"/>
                                        <p:tgtEl>
                                          <p:spTgt spid="4305924"/>
                                        </p:tgtEl>
                                        <p:attrNameLst>
                                          <p:attrName>ppt_w</p:attrName>
                                        </p:attrNameLst>
                                      </p:cBhvr>
                                      <p:tavLst>
                                        <p:tav tm="0">
                                          <p:val>
                                            <p:strVal val="4*#ppt_w"/>
                                          </p:val>
                                        </p:tav>
                                        <p:tav tm="100000">
                                          <p:val>
                                            <p:strVal val="#ppt_w"/>
                                          </p:val>
                                        </p:tav>
                                      </p:tavLst>
                                    </p:anim>
                                    <p:anim calcmode="lin" valueType="num">
                                      <p:cBhvr>
                                        <p:cTn id="39" dur="500" fill="hold"/>
                                        <p:tgtEl>
                                          <p:spTgt spid="430592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922" grpId="0" build="p" autoUpdateAnimBg="0"/>
      <p:bldP spid="4305923" grpId="0" build="p" autoUpdateAnimBg="0"/>
      <p:bldP spid="4305924"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01826"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Q-16</a:t>
            </a:r>
          </a:p>
        </p:txBody>
      </p:sp>
      <p:sp>
        <p:nvSpPr>
          <p:cNvPr id="4301827"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When a playing-card maker in Geneva criticized John Calvin,       what did Calvin make him do?</a:t>
            </a:r>
            <a:r>
              <a:rPr lang="en-US" i="1">
                <a:solidFill>
                  <a:srgbClr val="FFFFFF"/>
                </a:solidFill>
                <a:effectLst>
                  <a:outerShdw blurRad="38100" dist="38100" dir="2700000" algn="tl">
                    <a:srgbClr val="808080"/>
                  </a:outerShdw>
                </a:effectLst>
              </a:rPr>
              <a:t>   </a:t>
            </a:r>
          </a:p>
          <a:p>
            <a:pPr>
              <a:lnSpc>
                <a:spcPct val="90000"/>
              </a:lnSpc>
              <a:buFont typeface="Wingdings" pitchFamily="2" charset="2"/>
              <a:buChar char="Ø"/>
            </a:pPr>
            <a:endParaRPr lang="en-US" sz="14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3600" b="1">
                <a:solidFill>
                  <a:srgbClr val="FFFFFF"/>
                </a:solidFill>
              </a:rPr>
              <a:t>  Walk around town without pants</a:t>
            </a:r>
          </a:p>
          <a:p>
            <a:pPr>
              <a:lnSpc>
                <a:spcPct val="90000"/>
              </a:lnSpc>
              <a:buFont typeface="Wingdings" pitchFamily="2" charset="2"/>
              <a:buChar char="q"/>
            </a:pPr>
            <a:r>
              <a:rPr lang="en-US" sz="3600" b="1">
                <a:solidFill>
                  <a:srgbClr val="FFFFFF"/>
                </a:solidFill>
              </a:rPr>
              <a:t>  Become a Catholic</a:t>
            </a:r>
          </a:p>
          <a:p>
            <a:pPr>
              <a:lnSpc>
                <a:spcPct val="90000"/>
              </a:lnSpc>
              <a:buFont typeface="Wingdings" pitchFamily="2" charset="2"/>
              <a:buChar char="q"/>
            </a:pPr>
            <a:r>
              <a:rPr lang="en-US" sz="3600" b="1">
                <a:solidFill>
                  <a:srgbClr val="FFFFFF"/>
                </a:solidFill>
              </a:rPr>
              <a:t>  Eat an entire suit of cards</a:t>
            </a:r>
          </a:p>
          <a:p>
            <a:pPr>
              <a:lnSpc>
                <a:spcPct val="90000"/>
              </a:lnSpc>
              <a:buFont typeface="Wingdings" pitchFamily="2" charset="2"/>
              <a:buChar char="q"/>
            </a:pPr>
            <a:r>
              <a:rPr lang="en-US" sz="3600" b="1">
                <a:solidFill>
                  <a:srgbClr val="FFFFFF"/>
                </a:solidFill>
              </a:rPr>
              <a:t>  Apologize, Confess &amp; Beg For Calvin’s Prayers In His Behalf </a:t>
            </a:r>
          </a:p>
          <a:p>
            <a:pPr>
              <a:lnSpc>
                <a:spcPct val="90000"/>
              </a:lnSpc>
              <a:buFont typeface="Wingdings" pitchFamily="2" charset="2"/>
              <a:buChar char="q"/>
            </a:pPr>
            <a:endParaRPr lang="en-US" sz="3600" b="1">
              <a:solidFill>
                <a:srgbClr val="FFFFFF"/>
              </a:solidFill>
            </a:endParaRPr>
          </a:p>
        </p:txBody>
      </p:sp>
      <p:sp>
        <p:nvSpPr>
          <p:cNvPr id="4301828" name="WordArt 4"/>
          <p:cNvSpPr>
            <a:spLocks noChangeArrowheads="1" noChangeShapeType="1" noTextEdit="1"/>
          </p:cNvSpPr>
          <p:nvPr/>
        </p:nvSpPr>
        <p:spPr bwMode="auto">
          <a:xfrm rot="5400000">
            <a:off x="2255044" y="33837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9545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01826">
                                            <p:txEl>
                                              <p:pRg st="0" end="0"/>
                                            </p:txEl>
                                          </p:spTgt>
                                        </p:tgtEl>
                                        <p:attrNameLst>
                                          <p:attrName>style.visibility</p:attrName>
                                        </p:attrNameLst>
                                      </p:cBhvr>
                                      <p:to>
                                        <p:strVal val="visible"/>
                                      </p:to>
                                    </p:set>
                                    <p:anim calcmode="lin" valueType="num">
                                      <p:cBhvr additive="base">
                                        <p:cTn id="7" dur="300" fill="hold"/>
                                        <p:tgtEl>
                                          <p:spTgt spid="43018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018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01827">
                                            <p:txEl>
                                              <p:pRg st="0" end="0"/>
                                            </p:txEl>
                                          </p:spTgt>
                                        </p:tgtEl>
                                        <p:attrNameLst>
                                          <p:attrName>style.visibility</p:attrName>
                                        </p:attrNameLst>
                                      </p:cBhvr>
                                      <p:to>
                                        <p:strVal val="visible"/>
                                      </p:to>
                                    </p:set>
                                    <p:animEffect transition="in" filter="barn(outHorizontal)">
                                      <p:cBhvr>
                                        <p:cTn id="13" dur="500"/>
                                        <p:tgtEl>
                                          <p:spTgt spid="43018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01827">
                                            <p:txEl>
                                              <p:pRg st="2" end="2"/>
                                            </p:txEl>
                                          </p:spTgt>
                                        </p:tgtEl>
                                        <p:attrNameLst>
                                          <p:attrName>style.visibility</p:attrName>
                                        </p:attrNameLst>
                                      </p:cBhvr>
                                      <p:to>
                                        <p:strVal val="visible"/>
                                      </p:to>
                                    </p:set>
                                    <p:animEffect transition="in" filter="barn(outHorizontal)">
                                      <p:cBhvr>
                                        <p:cTn id="18" dur="500"/>
                                        <p:tgtEl>
                                          <p:spTgt spid="430182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01827">
                                            <p:txEl>
                                              <p:pRg st="3" end="3"/>
                                            </p:txEl>
                                          </p:spTgt>
                                        </p:tgtEl>
                                        <p:attrNameLst>
                                          <p:attrName>style.visibility</p:attrName>
                                        </p:attrNameLst>
                                      </p:cBhvr>
                                      <p:to>
                                        <p:strVal val="visible"/>
                                      </p:to>
                                    </p:set>
                                    <p:animEffect transition="in" filter="barn(outHorizontal)">
                                      <p:cBhvr>
                                        <p:cTn id="23" dur="500"/>
                                        <p:tgtEl>
                                          <p:spTgt spid="430182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01827">
                                            <p:txEl>
                                              <p:pRg st="4" end="4"/>
                                            </p:txEl>
                                          </p:spTgt>
                                        </p:tgtEl>
                                        <p:attrNameLst>
                                          <p:attrName>style.visibility</p:attrName>
                                        </p:attrNameLst>
                                      </p:cBhvr>
                                      <p:to>
                                        <p:strVal val="visible"/>
                                      </p:to>
                                    </p:set>
                                    <p:animEffect transition="in" filter="barn(outHorizontal)">
                                      <p:cBhvr>
                                        <p:cTn id="28" dur="500"/>
                                        <p:tgtEl>
                                          <p:spTgt spid="430182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01827">
                                            <p:txEl>
                                              <p:pRg st="5" end="5"/>
                                            </p:txEl>
                                          </p:spTgt>
                                        </p:tgtEl>
                                        <p:attrNameLst>
                                          <p:attrName>style.visibility</p:attrName>
                                        </p:attrNameLst>
                                      </p:cBhvr>
                                      <p:to>
                                        <p:strVal val="visible"/>
                                      </p:to>
                                    </p:set>
                                    <p:animEffect transition="in" filter="barn(outHorizontal)">
                                      <p:cBhvr>
                                        <p:cTn id="33" dur="500"/>
                                        <p:tgtEl>
                                          <p:spTgt spid="430182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01828"/>
                                        </p:tgtEl>
                                        <p:attrNameLst>
                                          <p:attrName>style.visibility</p:attrName>
                                        </p:attrNameLst>
                                      </p:cBhvr>
                                      <p:to>
                                        <p:strVal val="visible"/>
                                      </p:to>
                                    </p:set>
                                    <p:anim calcmode="lin" valueType="num">
                                      <p:cBhvr>
                                        <p:cTn id="38" dur="500" fill="hold"/>
                                        <p:tgtEl>
                                          <p:spTgt spid="4301828"/>
                                        </p:tgtEl>
                                        <p:attrNameLst>
                                          <p:attrName>ppt_w</p:attrName>
                                        </p:attrNameLst>
                                      </p:cBhvr>
                                      <p:tavLst>
                                        <p:tav tm="0">
                                          <p:val>
                                            <p:strVal val="4*#ppt_w"/>
                                          </p:val>
                                        </p:tav>
                                        <p:tav tm="100000">
                                          <p:val>
                                            <p:strVal val="#ppt_w"/>
                                          </p:val>
                                        </p:tav>
                                      </p:tavLst>
                                    </p:anim>
                                    <p:anim calcmode="lin" valueType="num">
                                      <p:cBhvr>
                                        <p:cTn id="39" dur="500" fill="hold"/>
                                        <p:tgtEl>
                                          <p:spTgt spid="43018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826" grpId="0" build="p" autoUpdateAnimBg="0"/>
      <p:bldP spid="4301827" grpId="0" build="p" autoUpdateAnimBg="0"/>
      <p:bldP spid="43018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61218"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Q-17</a:t>
            </a:r>
          </a:p>
        </p:txBody>
      </p:sp>
      <p:sp>
        <p:nvSpPr>
          <p:cNvPr id="4361219" name="Rectangle 3"/>
          <p:cNvSpPr>
            <a:spLocks noGrp="1" noChangeArrowheads="1"/>
          </p:cNvSpPr>
          <p:nvPr>
            <p:ph type="body" idx="1"/>
          </p:nvPr>
        </p:nvSpPr>
        <p:spPr>
          <a:xfrm>
            <a:off x="2209800" y="1066800"/>
            <a:ext cx="7772400" cy="5562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When a young man in John Calvin’s Geneva struck his parents,  how did   the city fathers respond?</a:t>
            </a:r>
            <a:r>
              <a:rPr lang="en-US" i="1">
                <a:solidFill>
                  <a:srgbClr val="FFFFFF"/>
                </a:solidFill>
                <a:effectLst>
                  <a:outerShdw blurRad="38100" dist="38100" dir="2700000" algn="tl">
                    <a:srgbClr val="808080"/>
                  </a:outerShdw>
                </a:effectLst>
              </a:rPr>
              <a:t> </a:t>
            </a:r>
          </a:p>
          <a:p>
            <a:pPr>
              <a:lnSpc>
                <a:spcPct val="90000"/>
              </a:lnSpc>
              <a:buFont typeface="Wingdings" pitchFamily="2" charset="2"/>
              <a:buChar char="Ø"/>
            </a:pPr>
            <a:endParaRPr lang="en-US" sz="1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400" b="1">
                <a:solidFill>
                  <a:srgbClr val="FFFFFF"/>
                </a:solidFill>
              </a:rPr>
              <a:t>  They asked him to apologize</a:t>
            </a:r>
            <a:endParaRPr lang="en-US" sz="4000" b="1">
              <a:solidFill>
                <a:srgbClr val="FFFFFF"/>
              </a:solidFill>
            </a:endParaRPr>
          </a:p>
          <a:p>
            <a:pPr>
              <a:lnSpc>
                <a:spcPct val="90000"/>
              </a:lnSpc>
              <a:buFont typeface="Wingdings" pitchFamily="2" charset="2"/>
              <a:buChar char="q"/>
            </a:pPr>
            <a:r>
              <a:rPr lang="en-US" sz="4000" b="1">
                <a:solidFill>
                  <a:srgbClr val="FFFFFF"/>
                </a:solidFill>
              </a:rPr>
              <a:t>  They required him to read the Old Testament books seven times</a:t>
            </a:r>
          </a:p>
          <a:p>
            <a:pPr>
              <a:lnSpc>
                <a:spcPct val="90000"/>
              </a:lnSpc>
              <a:buFont typeface="Wingdings" pitchFamily="2" charset="2"/>
              <a:buChar char="q"/>
            </a:pPr>
            <a:r>
              <a:rPr lang="en-US" sz="4000" b="1">
                <a:solidFill>
                  <a:srgbClr val="FFFFFF"/>
                </a:solidFill>
              </a:rPr>
              <a:t>  They had him flogged!     </a:t>
            </a:r>
          </a:p>
          <a:p>
            <a:pPr>
              <a:lnSpc>
                <a:spcPct val="90000"/>
              </a:lnSpc>
              <a:buFont typeface="Wingdings" pitchFamily="2" charset="2"/>
              <a:buChar char="q"/>
            </a:pPr>
            <a:r>
              <a:rPr lang="en-US" sz="4000" b="1">
                <a:solidFill>
                  <a:srgbClr val="FFFFFF"/>
                </a:solidFill>
              </a:rPr>
              <a:t>  They had him beheaded! </a:t>
            </a:r>
            <a:endParaRPr lang="en-US" b="1">
              <a:solidFill>
                <a:srgbClr val="FFFFFF"/>
              </a:solidFill>
            </a:endParaRPr>
          </a:p>
          <a:p>
            <a:pPr>
              <a:lnSpc>
                <a:spcPct val="90000"/>
              </a:lnSpc>
              <a:buFont typeface="Wingdings" pitchFamily="2" charset="2"/>
              <a:buChar char="q"/>
            </a:pPr>
            <a:endParaRPr lang="en-US">
              <a:solidFill>
                <a:srgbClr val="FFFFFF"/>
              </a:solidFill>
            </a:endParaRPr>
          </a:p>
        </p:txBody>
      </p:sp>
      <p:sp>
        <p:nvSpPr>
          <p:cNvPr id="4361220" name="WordArt 4"/>
          <p:cNvSpPr>
            <a:spLocks noChangeArrowheads="1" noChangeShapeType="1" noTextEdit="1"/>
          </p:cNvSpPr>
          <p:nvPr/>
        </p:nvSpPr>
        <p:spPr bwMode="auto">
          <a:xfrm rot="5400000">
            <a:off x="2235994" y="5384007"/>
            <a:ext cx="633413"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983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61218">
                                            <p:txEl>
                                              <p:pRg st="0" end="0"/>
                                            </p:txEl>
                                          </p:spTgt>
                                        </p:tgtEl>
                                        <p:attrNameLst>
                                          <p:attrName>style.visibility</p:attrName>
                                        </p:attrNameLst>
                                      </p:cBhvr>
                                      <p:to>
                                        <p:strVal val="visible"/>
                                      </p:to>
                                    </p:set>
                                    <p:anim calcmode="lin" valueType="num">
                                      <p:cBhvr additive="base">
                                        <p:cTn id="7" dur="300" fill="hold"/>
                                        <p:tgtEl>
                                          <p:spTgt spid="43612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612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61219">
                                            <p:txEl>
                                              <p:pRg st="0" end="0"/>
                                            </p:txEl>
                                          </p:spTgt>
                                        </p:tgtEl>
                                        <p:attrNameLst>
                                          <p:attrName>style.visibility</p:attrName>
                                        </p:attrNameLst>
                                      </p:cBhvr>
                                      <p:to>
                                        <p:strVal val="visible"/>
                                      </p:to>
                                    </p:set>
                                    <p:animEffect transition="in" filter="barn(outHorizontal)">
                                      <p:cBhvr>
                                        <p:cTn id="13" dur="500"/>
                                        <p:tgtEl>
                                          <p:spTgt spid="43612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61219">
                                            <p:txEl>
                                              <p:pRg st="2" end="2"/>
                                            </p:txEl>
                                          </p:spTgt>
                                        </p:tgtEl>
                                        <p:attrNameLst>
                                          <p:attrName>style.visibility</p:attrName>
                                        </p:attrNameLst>
                                      </p:cBhvr>
                                      <p:to>
                                        <p:strVal val="visible"/>
                                      </p:to>
                                    </p:set>
                                    <p:animEffect transition="in" filter="barn(outHorizontal)">
                                      <p:cBhvr>
                                        <p:cTn id="18" dur="500"/>
                                        <p:tgtEl>
                                          <p:spTgt spid="436121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61219">
                                            <p:txEl>
                                              <p:pRg st="3" end="3"/>
                                            </p:txEl>
                                          </p:spTgt>
                                        </p:tgtEl>
                                        <p:attrNameLst>
                                          <p:attrName>style.visibility</p:attrName>
                                        </p:attrNameLst>
                                      </p:cBhvr>
                                      <p:to>
                                        <p:strVal val="visible"/>
                                      </p:to>
                                    </p:set>
                                    <p:animEffect transition="in" filter="barn(outHorizontal)">
                                      <p:cBhvr>
                                        <p:cTn id="23" dur="500"/>
                                        <p:tgtEl>
                                          <p:spTgt spid="43612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61219">
                                            <p:txEl>
                                              <p:pRg st="4" end="4"/>
                                            </p:txEl>
                                          </p:spTgt>
                                        </p:tgtEl>
                                        <p:attrNameLst>
                                          <p:attrName>style.visibility</p:attrName>
                                        </p:attrNameLst>
                                      </p:cBhvr>
                                      <p:to>
                                        <p:strVal val="visible"/>
                                      </p:to>
                                    </p:set>
                                    <p:animEffect transition="in" filter="barn(outHorizontal)">
                                      <p:cBhvr>
                                        <p:cTn id="28" dur="500"/>
                                        <p:tgtEl>
                                          <p:spTgt spid="436121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61219">
                                            <p:txEl>
                                              <p:pRg st="5" end="5"/>
                                            </p:txEl>
                                          </p:spTgt>
                                        </p:tgtEl>
                                        <p:attrNameLst>
                                          <p:attrName>style.visibility</p:attrName>
                                        </p:attrNameLst>
                                      </p:cBhvr>
                                      <p:to>
                                        <p:strVal val="visible"/>
                                      </p:to>
                                    </p:set>
                                    <p:animEffect transition="in" filter="barn(outHorizontal)">
                                      <p:cBhvr>
                                        <p:cTn id="33" dur="500"/>
                                        <p:tgtEl>
                                          <p:spTgt spid="436121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61220"/>
                                        </p:tgtEl>
                                        <p:attrNameLst>
                                          <p:attrName>style.visibility</p:attrName>
                                        </p:attrNameLst>
                                      </p:cBhvr>
                                      <p:to>
                                        <p:strVal val="visible"/>
                                      </p:to>
                                    </p:set>
                                    <p:anim calcmode="lin" valueType="num">
                                      <p:cBhvr>
                                        <p:cTn id="38" dur="500" fill="hold"/>
                                        <p:tgtEl>
                                          <p:spTgt spid="4361220"/>
                                        </p:tgtEl>
                                        <p:attrNameLst>
                                          <p:attrName>ppt_w</p:attrName>
                                        </p:attrNameLst>
                                      </p:cBhvr>
                                      <p:tavLst>
                                        <p:tav tm="0">
                                          <p:val>
                                            <p:strVal val="4*#ppt_w"/>
                                          </p:val>
                                        </p:tav>
                                        <p:tav tm="100000">
                                          <p:val>
                                            <p:strVal val="#ppt_w"/>
                                          </p:val>
                                        </p:tav>
                                      </p:tavLst>
                                    </p:anim>
                                    <p:anim calcmode="lin" valueType="num">
                                      <p:cBhvr>
                                        <p:cTn id="39" dur="500" fill="hold"/>
                                        <p:tgtEl>
                                          <p:spTgt spid="43612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1218" grpId="0" build="p" autoUpdateAnimBg="0"/>
      <p:bldP spid="4361219" grpId="0" build="p" autoUpdateAnimBg="0"/>
      <p:bldP spid="43612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7" name="Rectangle 6"/>
          <p:cNvSpPr/>
          <p:nvPr/>
        </p:nvSpPr>
        <p:spPr>
          <a:xfrm>
            <a:off x="2521819" y="0"/>
            <a:ext cx="7307981"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Confessional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Q-18</a:t>
            </a:r>
          </a:p>
        </p:txBody>
      </p:sp>
      <p:sp>
        <p:nvSpPr>
          <p:cNvPr id="428953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What alleged relic,  kept at Canterbury,  England,  did the medieval church claim was the oldest relic in the world?</a:t>
            </a:r>
          </a:p>
          <a:p>
            <a:pPr>
              <a:lnSpc>
                <a:spcPct val="90000"/>
              </a:lnSpc>
              <a:buFont typeface="Wingdings" pitchFamily="2" charset="2"/>
              <a:buNone/>
            </a:pPr>
            <a:r>
              <a:rPr lang="en-US" sz="900" i="1" dirty="0">
                <a:solidFill>
                  <a:srgbClr val="FFFFFF"/>
                </a:solidFill>
                <a:effectLst>
                  <a:outerShdw blurRad="38100" dist="38100" dir="2700000" algn="tl">
                    <a:srgbClr val="808080"/>
                  </a:outerShdw>
                </a:effectLst>
              </a:rPr>
              <a:t> </a:t>
            </a:r>
          </a:p>
          <a:p>
            <a:pPr>
              <a:lnSpc>
                <a:spcPct val="90000"/>
              </a:lnSpc>
              <a:buFont typeface="Wingdings" pitchFamily="2" charset="2"/>
              <a:buChar char="q"/>
            </a:pPr>
            <a:r>
              <a:rPr lang="en-US" b="1" i="1" dirty="0">
                <a:solidFill>
                  <a:srgbClr val="FFFFFF"/>
                </a:solidFill>
              </a:rPr>
              <a:t>  </a:t>
            </a:r>
            <a:r>
              <a:rPr lang="en-US" b="1" dirty="0">
                <a:solidFill>
                  <a:srgbClr val="FFFFFF"/>
                </a:solidFill>
              </a:rPr>
              <a:t>The club with which Cain killed Abel</a:t>
            </a:r>
          </a:p>
          <a:p>
            <a:pPr>
              <a:lnSpc>
                <a:spcPct val="90000"/>
              </a:lnSpc>
              <a:buFont typeface="Wingdings" pitchFamily="2" charset="2"/>
              <a:buChar char="q"/>
            </a:pPr>
            <a:r>
              <a:rPr lang="en-US" b="1" dirty="0">
                <a:solidFill>
                  <a:srgbClr val="FFFFFF"/>
                </a:solidFill>
              </a:rPr>
              <a:t>  The apple core from which Adam &amp; Eve took bites</a:t>
            </a:r>
          </a:p>
          <a:p>
            <a:pPr>
              <a:lnSpc>
                <a:spcPct val="90000"/>
              </a:lnSpc>
              <a:buFont typeface="Wingdings" pitchFamily="2" charset="2"/>
              <a:buChar char="q"/>
            </a:pPr>
            <a:r>
              <a:rPr lang="en-US" b="1" dirty="0">
                <a:solidFill>
                  <a:srgbClr val="FFFFFF"/>
                </a:solidFill>
              </a:rPr>
              <a:t>  Bone splinter of Adam’s rib</a:t>
            </a:r>
          </a:p>
          <a:p>
            <a:pPr>
              <a:lnSpc>
                <a:spcPct val="90000"/>
              </a:lnSpc>
              <a:buFont typeface="Wingdings" pitchFamily="2" charset="2"/>
              <a:buChar char="q"/>
            </a:pPr>
            <a:r>
              <a:rPr lang="en-US" b="1" dirty="0">
                <a:solidFill>
                  <a:srgbClr val="FFFFFF"/>
                </a:solidFill>
              </a:rPr>
              <a:t>  The clay that God had left over from making Adam</a:t>
            </a:r>
          </a:p>
          <a:p>
            <a:pPr>
              <a:lnSpc>
                <a:spcPct val="90000"/>
              </a:lnSpc>
              <a:buFont typeface="Wingdings" pitchFamily="2" charset="2"/>
              <a:buChar char="q"/>
            </a:pPr>
            <a:endParaRPr lang="en-US" sz="4400" dirty="0">
              <a:solidFill>
                <a:srgbClr val="FFFFFF"/>
              </a:solidFill>
            </a:endParaRPr>
          </a:p>
        </p:txBody>
      </p:sp>
      <p:sp>
        <p:nvSpPr>
          <p:cNvPr id="4289540" name="WordArt 4"/>
          <p:cNvSpPr>
            <a:spLocks noChangeArrowheads="1" noChangeShapeType="1" noTextEdit="1"/>
          </p:cNvSpPr>
          <p:nvPr/>
        </p:nvSpPr>
        <p:spPr bwMode="auto">
          <a:xfrm rot="5400000">
            <a:off x="2331244" y="51363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5" name="WordArt 5"/>
          <p:cNvSpPr>
            <a:spLocks noChangeArrowheads="1" noChangeShapeType="1" noTextEdit="1"/>
          </p:cNvSpPr>
          <p:nvPr/>
        </p:nvSpPr>
        <p:spPr bwMode="auto">
          <a:xfrm>
            <a:off x="2362200" y="6553200"/>
            <a:ext cx="7200900" cy="304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READ: Peter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Manseau</a:t>
            </a: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Rag &amp; Bone , Chapter 3 – One, Two, Three Foreskin</a:t>
            </a:r>
          </a:p>
        </p:txBody>
      </p:sp>
    </p:spTree>
    <p:extLst>
      <p:ext uri="{BB962C8B-B14F-4D97-AF65-F5344CB8AC3E}">
        <p14:creationId xmlns:p14="http://schemas.microsoft.com/office/powerpoint/2010/main" val="17791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barn(outHorizontal)">
                                      <p:cBhvr>
                                        <p:cTn id="13" dur="500"/>
                                        <p:tgtEl>
                                          <p:spTgt spid="428953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89539">
                                            <p:txEl>
                                              <p:pRg st="1" end="1"/>
                                            </p:txEl>
                                          </p:spTgt>
                                        </p:tgtEl>
                                        <p:attrNameLst>
                                          <p:attrName>style.visibility</p:attrName>
                                        </p:attrNameLst>
                                      </p:cBhvr>
                                      <p:to>
                                        <p:strVal val="visible"/>
                                      </p:to>
                                    </p:set>
                                    <p:animEffect transition="in" filter="barn(outHorizontal)">
                                      <p:cBhvr>
                                        <p:cTn id="18" dur="500"/>
                                        <p:tgtEl>
                                          <p:spTgt spid="428953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89539">
                                            <p:txEl>
                                              <p:pRg st="2" end="2"/>
                                            </p:txEl>
                                          </p:spTgt>
                                        </p:tgtEl>
                                        <p:attrNameLst>
                                          <p:attrName>style.visibility</p:attrName>
                                        </p:attrNameLst>
                                      </p:cBhvr>
                                      <p:to>
                                        <p:strVal val="visible"/>
                                      </p:to>
                                    </p:set>
                                    <p:animEffect transition="in" filter="barn(outHorizontal)">
                                      <p:cBhvr>
                                        <p:cTn id="23" dur="500"/>
                                        <p:tgtEl>
                                          <p:spTgt spid="42895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89539">
                                            <p:txEl>
                                              <p:pRg st="3" end="3"/>
                                            </p:txEl>
                                          </p:spTgt>
                                        </p:tgtEl>
                                        <p:attrNameLst>
                                          <p:attrName>style.visibility</p:attrName>
                                        </p:attrNameLst>
                                      </p:cBhvr>
                                      <p:to>
                                        <p:strVal val="visible"/>
                                      </p:to>
                                    </p:set>
                                    <p:animEffect transition="in" filter="barn(outHorizontal)">
                                      <p:cBhvr>
                                        <p:cTn id="28" dur="500"/>
                                        <p:tgtEl>
                                          <p:spTgt spid="428953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89539">
                                            <p:txEl>
                                              <p:pRg st="4" end="4"/>
                                            </p:txEl>
                                          </p:spTgt>
                                        </p:tgtEl>
                                        <p:attrNameLst>
                                          <p:attrName>style.visibility</p:attrName>
                                        </p:attrNameLst>
                                      </p:cBhvr>
                                      <p:to>
                                        <p:strVal val="visible"/>
                                      </p:to>
                                    </p:set>
                                    <p:animEffect transition="in" filter="barn(outHorizontal)">
                                      <p:cBhvr>
                                        <p:cTn id="33" dur="500"/>
                                        <p:tgtEl>
                                          <p:spTgt spid="428953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289539">
                                            <p:txEl>
                                              <p:pRg st="5" end="5"/>
                                            </p:txEl>
                                          </p:spTgt>
                                        </p:tgtEl>
                                        <p:attrNameLst>
                                          <p:attrName>style.visibility</p:attrName>
                                        </p:attrNameLst>
                                      </p:cBhvr>
                                      <p:to>
                                        <p:strVal val="visible"/>
                                      </p:to>
                                    </p:set>
                                    <p:animEffect transition="in" filter="barn(outHorizontal)">
                                      <p:cBhvr>
                                        <p:cTn id="38" dur="500"/>
                                        <p:tgtEl>
                                          <p:spTgt spid="428953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4289540"/>
                                        </p:tgtEl>
                                        <p:attrNameLst>
                                          <p:attrName>style.visibility</p:attrName>
                                        </p:attrNameLst>
                                      </p:cBhvr>
                                      <p:to>
                                        <p:strVal val="visible"/>
                                      </p:to>
                                    </p:set>
                                    <p:anim calcmode="lin" valueType="num">
                                      <p:cBhvr>
                                        <p:cTn id="43" dur="500" fill="hold"/>
                                        <p:tgtEl>
                                          <p:spTgt spid="4289540"/>
                                        </p:tgtEl>
                                        <p:attrNameLst>
                                          <p:attrName>ppt_w</p:attrName>
                                        </p:attrNameLst>
                                      </p:cBhvr>
                                      <p:tavLst>
                                        <p:tav tm="0">
                                          <p:val>
                                            <p:strVal val="4*#ppt_w"/>
                                          </p:val>
                                        </p:tav>
                                        <p:tav tm="100000">
                                          <p:val>
                                            <p:strVal val="#ppt_w"/>
                                          </p:val>
                                        </p:tav>
                                      </p:tavLst>
                                    </p:anim>
                                    <p:anim calcmode="lin" valueType="num">
                                      <p:cBhvr>
                                        <p:cTn id="44" dur="500" fill="hold"/>
                                        <p:tgtEl>
                                          <p:spTgt spid="4289540"/>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strVal val="(6*min(max(#ppt_w*#ppt_h,.3),1)-7.4)/-.7*#ppt_w"/>
                                          </p:val>
                                        </p:tav>
                                        <p:tav tm="100000">
                                          <p:val>
                                            <p:strVal val="#ppt_w"/>
                                          </p:val>
                                        </p:tav>
                                      </p:tavLst>
                                    </p:anim>
                                    <p:anim calcmode="lin" valueType="num">
                                      <p:cBhvr>
                                        <p:cTn id="50" dur="500" fill="hold"/>
                                        <p:tgtEl>
                                          <p:spTgt spid="5"/>
                                        </p:tgtEl>
                                        <p:attrNameLst>
                                          <p:attrName>ppt_h</p:attrName>
                                        </p:attrNameLst>
                                      </p:cBhvr>
                                      <p:tavLst>
                                        <p:tav tm="0">
                                          <p:val>
                                            <p:strVal val="(6*min(max(#ppt_w*#ppt_h,.3),1)-7.4)/-.7*#ppt_h"/>
                                          </p:val>
                                        </p:tav>
                                        <p:tav tm="100000">
                                          <p:val>
                                            <p:strVal val="#ppt_h"/>
                                          </p:val>
                                        </p:tav>
                                      </p:tavLst>
                                    </p:anim>
                                    <p:anim calcmode="lin" valueType="num">
                                      <p:cBhvr>
                                        <p:cTn id="51" dur="500" fill="hold"/>
                                        <p:tgtEl>
                                          <p:spTgt spid="5"/>
                                        </p:tgtEl>
                                        <p:attrNameLst>
                                          <p:attrName>ppt_x</p:attrName>
                                        </p:attrNameLst>
                                      </p:cBhvr>
                                      <p:tavLst>
                                        <p:tav tm="0">
                                          <p:val>
                                            <p:fltVal val="0.5"/>
                                          </p:val>
                                        </p:tav>
                                        <p:tav tm="100000">
                                          <p:val>
                                            <p:strVal val="#ppt_x"/>
                                          </p:val>
                                        </p:tav>
                                      </p:tavLst>
                                    </p:anim>
                                    <p:anim calcmode="lin" valueType="num">
                                      <p:cBhvr>
                                        <p:cTn id="52"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P spid="4289540"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50978"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Q-19</a:t>
            </a:r>
          </a:p>
        </p:txBody>
      </p:sp>
      <p:sp>
        <p:nvSpPr>
          <p:cNvPr id="4350979" name="Rectangle 3"/>
          <p:cNvSpPr>
            <a:spLocks noGrp="1" noChangeArrowheads="1"/>
          </p:cNvSpPr>
          <p:nvPr>
            <p:ph type="body" idx="1"/>
          </p:nvPr>
        </p:nvSpPr>
        <p:spPr>
          <a:xfrm>
            <a:off x="2209800" y="1066800"/>
            <a:ext cx="7772400" cy="5562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2800" i="1">
                <a:solidFill>
                  <a:srgbClr val="FFFFFF"/>
                </a:solidFill>
                <a:effectLst>
                  <a:outerShdw blurRad="38100" dist="38100" dir="2700000" algn="tl">
                    <a:srgbClr val="808080"/>
                  </a:outerShdw>
                </a:effectLst>
              </a:rPr>
              <a:t>In fourteenth-century England,  what was unusual about the way the  “kiss of peace”       was handled in churches? </a:t>
            </a:r>
          </a:p>
          <a:p>
            <a:pPr>
              <a:lnSpc>
                <a:spcPct val="90000"/>
              </a:lnSpc>
              <a:buFont typeface="Wingdings" pitchFamily="2" charset="2"/>
              <a:buChar char="q"/>
            </a:pPr>
            <a:r>
              <a:rPr lang="en-US" sz="4000" b="1">
                <a:solidFill>
                  <a:srgbClr val="FFFFFF"/>
                </a:solidFill>
              </a:rPr>
              <a:t>  For the first time, the kiss was replaced with the handshake</a:t>
            </a:r>
          </a:p>
          <a:p>
            <a:pPr>
              <a:lnSpc>
                <a:spcPct val="90000"/>
              </a:lnSpc>
              <a:buFont typeface="Wingdings" pitchFamily="2" charset="2"/>
              <a:buChar char="q"/>
            </a:pPr>
            <a:r>
              <a:rPr lang="en-US" sz="4000" b="1">
                <a:solidFill>
                  <a:srgbClr val="FFFFFF"/>
                </a:solidFill>
              </a:rPr>
              <a:t>  Enemies specially selected to kiss or both excommunicated  </a:t>
            </a:r>
          </a:p>
          <a:p>
            <a:pPr>
              <a:lnSpc>
                <a:spcPct val="90000"/>
              </a:lnSpc>
              <a:buFont typeface="Wingdings" pitchFamily="2" charset="2"/>
              <a:buChar char="q"/>
            </a:pPr>
            <a:r>
              <a:rPr lang="en-US" sz="4000" b="1">
                <a:solidFill>
                  <a:srgbClr val="FFFFFF"/>
                </a:solidFill>
              </a:rPr>
              <a:t>  Instead of kissing each other,  kissed a paddle &amp; passed it on  </a:t>
            </a:r>
          </a:p>
          <a:p>
            <a:pPr>
              <a:lnSpc>
                <a:spcPct val="90000"/>
              </a:lnSpc>
              <a:buFont typeface="Wingdings" pitchFamily="2" charset="2"/>
              <a:buChar char="q"/>
            </a:pPr>
            <a:r>
              <a:rPr lang="en-US" sz="4000" b="1">
                <a:solidFill>
                  <a:srgbClr val="FFFFFF"/>
                </a:solidFill>
              </a:rPr>
              <a:t>  Abandoned With The Plague </a:t>
            </a:r>
            <a:endParaRPr lang="en-US" b="1">
              <a:solidFill>
                <a:srgbClr val="FFFFFF"/>
              </a:solidFill>
            </a:endParaRPr>
          </a:p>
          <a:p>
            <a:pPr>
              <a:lnSpc>
                <a:spcPct val="90000"/>
              </a:lnSpc>
              <a:buFont typeface="Wingdings" pitchFamily="2" charset="2"/>
              <a:buChar char="q"/>
            </a:pPr>
            <a:endParaRPr lang="en-US">
              <a:solidFill>
                <a:srgbClr val="FFFFFF"/>
              </a:solidFill>
            </a:endParaRPr>
          </a:p>
        </p:txBody>
      </p:sp>
      <p:sp>
        <p:nvSpPr>
          <p:cNvPr id="4350980" name="WordArt 4"/>
          <p:cNvSpPr>
            <a:spLocks noChangeArrowheads="1" noChangeShapeType="1" noTextEdit="1"/>
          </p:cNvSpPr>
          <p:nvPr/>
        </p:nvSpPr>
        <p:spPr bwMode="auto">
          <a:xfrm rot="5400000">
            <a:off x="2197894" y="4660107"/>
            <a:ext cx="633413" cy="9144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751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50978">
                                            <p:txEl>
                                              <p:pRg st="0" end="0"/>
                                            </p:txEl>
                                          </p:spTgt>
                                        </p:tgtEl>
                                        <p:attrNameLst>
                                          <p:attrName>style.visibility</p:attrName>
                                        </p:attrNameLst>
                                      </p:cBhvr>
                                      <p:to>
                                        <p:strVal val="visible"/>
                                      </p:to>
                                    </p:set>
                                    <p:anim calcmode="lin" valueType="num">
                                      <p:cBhvr additive="base">
                                        <p:cTn id="7" dur="300" fill="hold"/>
                                        <p:tgtEl>
                                          <p:spTgt spid="43509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509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50979">
                                            <p:txEl>
                                              <p:pRg st="0" end="0"/>
                                            </p:txEl>
                                          </p:spTgt>
                                        </p:tgtEl>
                                        <p:attrNameLst>
                                          <p:attrName>style.visibility</p:attrName>
                                        </p:attrNameLst>
                                      </p:cBhvr>
                                      <p:to>
                                        <p:strVal val="visible"/>
                                      </p:to>
                                    </p:set>
                                    <p:animEffect transition="in" filter="barn(outHorizontal)">
                                      <p:cBhvr>
                                        <p:cTn id="13" dur="500"/>
                                        <p:tgtEl>
                                          <p:spTgt spid="435097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50979">
                                            <p:txEl>
                                              <p:pRg st="1" end="1"/>
                                            </p:txEl>
                                          </p:spTgt>
                                        </p:tgtEl>
                                        <p:attrNameLst>
                                          <p:attrName>style.visibility</p:attrName>
                                        </p:attrNameLst>
                                      </p:cBhvr>
                                      <p:to>
                                        <p:strVal val="visible"/>
                                      </p:to>
                                    </p:set>
                                    <p:animEffect transition="in" filter="barn(outHorizontal)">
                                      <p:cBhvr>
                                        <p:cTn id="18" dur="500"/>
                                        <p:tgtEl>
                                          <p:spTgt spid="43509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50979">
                                            <p:txEl>
                                              <p:pRg st="2" end="2"/>
                                            </p:txEl>
                                          </p:spTgt>
                                        </p:tgtEl>
                                        <p:attrNameLst>
                                          <p:attrName>style.visibility</p:attrName>
                                        </p:attrNameLst>
                                      </p:cBhvr>
                                      <p:to>
                                        <p:strVal val="visible"/>
                                      </p:to>
                                    </p:set>
                                    <p:animEffect transition="in" filter="barn(outHorizontal)">
                                      <p:cBhvr>
                                        <p:cTn id="23" dur="500"/>
                                        <p:tgtEl>
                                          <p:spTgt spid="435097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50979">
                                            <p:txEl>
                                              <p:pRg st="3" end="3"/>
                                            </p:txEl>
                                          </p:spTgt>
                                        </p:tgtEl>
                                        <p:attrNameLst>
                                          <p:attrName>style.visibility</p:attrName>
                                        </p:attrNameLst>
                                      </p:cBhvr>
                                      <p:to>
                                        <p:strVal val="visible"/>
                                      </p:to>
                                    </p:set>
                                    <p:animEffect transition="in" filter="barn(outHorizontal)">
                                      <p:cBhvr>
                                        <p:cTn id="28" dur="500"/>
                                        <p:tgtEl>
                                          <p:spTgt spid="435097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50979">
                                            <p:txEl>
                                              <p:pRg st="4" end="4"/>
                                            </p:txEl>
                                          </p:spTgt>
                                        </p:tgtEl>
                                        <p:attrNameLst>
                                          <p:attrName>style.visibility</p:attrName>
                                        </p:attrNameLst>
                                      </p:cBhvr>
                                      <p:to>
                                        <p:strVal val="visible"/>
                                      </p:to>
                                    </p:set>
                                    <p:animEffect transition="in" filter="barn(outHorizontal)">
                                      <p:cBhvr>
                                        <p:cTn id="33" dur="500"/>
                                        <p:tgtEl>
                                          <p:spTgt spid="435097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50980"/>
                                        </p:tgtEl>
                                        <p:attrNameLst>
                                          <p:attrName>style.visibility</p:attrName>
                                        </p:attrNameLst>
                                      </p:cBhvr>
                                      <p:to>
                                        <p:strVal val="visible"/>
                                      </p:to>
                                    </p:set>
                                    <p:anim calcmode="lin" valueType="num">
                                      <p:cBhvr>
                                        <p:cTn id="38" dur="500" fill="hold"/>
                                        <p:tgtEl>
                                          <p:spTgt spid="4350980"/>
                                        </p:tgtEl>
                                        <p:attrNameLst>
                                          <p:attrName>ppt_w</p:attrName>
                                        </p:attrNameLst>
                                      </p:cBhvr>
                                      <p:tavLst>
                                        <p:tav tm="0">
                                          <p:val>
                                            <p:strVal val="4*#ppt_w"/>
                                          </p:val>
                                        </p:tav>
                                        <p:tav tm="100000">
                                          <p:val>
                                            <p:strVal val="#ppt_w"/>
                                          </p:val>
                                        </p:tav>
                                      </p:tavLst>
                                    </p:anim>
                                    <p:anim calcmode="lin" valueType="num">
                                      <p:cBhvr>
                                        <p:cTn id="39" dur="500" fill="hold"/>
                                        <p:tgtEl>
                                          <p:spTgt spid="43509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0978" grpId="0" build="p" autoUpdateAnimBg="0"/>
      <p:bldP spid="4350979" grpId="0" build="p" autoUpdateAnimBg="0"/>
      <p:bldP spid="4350980"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3459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Q-20</a:t>
            </a:r>
          </a:p>
        </p:txBody>
      </p:sp>
      <p:sp>
        <p:nvSpPr>
          <p:cNvPr id="4334595"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What was the only restriction that Henry VIII placed on oral Bible-reading in 1543? </a:t>
            </a:r>
          </a:p>
          <a:p>
            <a:pPr>
              <a:buFont typeface="Wingdings" pitchFamily="2" charset="2"/>
              <a:buChar char="Ø"/>
            </a:pPr>
            <a:endParaRPr lang="en-US" sz="900" i="1">
              <a:solidFill>
                <a:srgbClr val="FFFFFF"/>
              </a:solidFill>
              <a:effectLst>
                <a:outerShdw blurRad="38100" dist="38100" dir="2700000" algn="tl">
                  <a:srgbClr val="808080"/>
                </a:outerShdw>
              </a:effectLst>
            </a:endParaRPr>
          </a:p>
          <a:p>
            <a:pPr>
              <a:buFont typeface="Wingdings" pitchFamily="2" charset="2"/>
              <a:buChar char="q"/>
            </a:pPr>
            <a:r>
              <a:rPr lang="en-US" sz="4000">
                <a:solidFill>
                  <a:srgbClr val="FFFFFF"/>
                </a:solidFill>
              </a:rPr>
              <a:t>  It could only be done in church </a:t>
            </a:r>
          </a:p>
          <a:p>
            <a:pPr>
              <a:buFont typeface="Wingdings" pitchFamily="2" charset="2"/>
              <a:buChar char="q"/>
            </a:pPr>
            <a:r>
              <a:rPr lang="en-US" sz="4000">
                <a:solidFill>
                  <a:srgbClr val="FFFFFF"/>
                </a:solidFill>
              </a:rPr>
              <a:t>  It could only be done for the families of nobles</a:t>
            </a:r>
          </a:p>
          <a:p>
            <a:pPr>
              <a:buFont typeface="Wingdings" pitchFamily="2" charset="2"/>
              <a:buChar char="q"/>
            </a:pPr>
            <a:r>
              <a:rPr lang="en-US" sz="4000">
                <a:solidFill>
                  <a:srgbClr val="FFFFFF"/>
                </a:solidFill>
              </a:rPr>
              <a:t>  It had to be from the King James </a:t>
            </a:r>
          </a:p>
          <a:p>
            <a:pPr>
              <a:buFont typeface="Wingdings" pitchFamily="2" charset="2"/>
              <a:buChar char="q"/>
            </a:pPr>
            <a:r>
              <a:rPr lang="en-US" sz="4000">
                <a:solidFill>
                  <a:srgbClr val="FFFFFF"/>
                </a:solidFill>
              </a:rPr>
              <a:t>  It could only be New Testament</a:t>
            </a:r>
            <a:r>
              <a:rPr lang="en-US" b="1">
                <a:solidFill>
                  <a:srgbClr val="FFFFFF"/>
                </a:solidFill>
              </a:rPr>
              <a:t> </a:t>
            </a:r>
          </a:p>
          <a:p>
            <a:pPr>
              <a:buFont typeface="Wingdings" pitchFamily="2" charset="2"/>
              <a:buChar char="q"/>
            </a:pPr>
            <a:endParaRPr lang="en-US">
              <a:solidFill>
                <a:srgbClr val="FFFFFF"/>
              </a:solidFill>
            </a:endParaRPr>
          </a:p>
        </p:txBody>
      </p:sp>
      <p:sp>
        <p:nvSpPr>
          <p:cNvPr id="4334596" name="WordArt 4"/>
          <p:cNvSpPr>
            <a:spLocks noChangeArrowheads="1" noChangeShapeType="1" noTextEdit="1"/>
          </p:cNvSpPr>
          <p:nvPr/>
        </p:nvSpPr>
        <p:spPr bwMode="auto">
          <a:xfrm rot="5400000">
            <a:off x="2274094" y="3440907"/>
            <a:ext cx="557213" cy="990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26894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34594">
                                            <p:txEl>
                                              <p:pRg st="0" end="0"/>
                                            </p:txEl>
                                          </p:spTgt>
                                        </p:tgtEl>
                                        <p:attrNameLst>
                                          <p:attrName>style.visibility</p:attrName>
                                        </p:attrNameLst>
                                      </p:cBhvr>
                                      <p:to>
                                        <p:strVal val="visible"/>
                                      </p:to>
                                    </p:set>
                                    <p:anim calcmode="lin" valueType="num">
                                      <p:cBhvr additive="base">
                                        <p:cTn id="7" dur="300" fill="hold"/>
                                        <p:tgtEl>
                                          <p:spTgt spid="43345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345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34595">
                                            <p:txEl>
                                              <p:pRg st="0" end="0"/>
                                            </p:txEl>
                                          </p:spTgt>
                                        </p:tgtEl>
                                        <p:attrNameLst>
                                          <p:attrName>style.visibility</p:attrName>
                                        </p:attrNameLst>
                                      </p:cBhvr>
                                      <p:to>
                                        <p:strVal val="visible"/>
                                      </p:to>
                                    </p:set>
                                    <p:animEffect transition="in" filter="barn(outHorizontal)">
                                      <p:cBhvr>
                                        <p:cTn id="13" dur="500"/>
                                        <p:tgtEl>
                                          <p:spTgt spid="433459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34595">
                                            <p:txEl>
                                              <p:pRg st="2" end="2"/>
                                            </p:txEl>
                                          </p:spTgt>
                                        </p:tgtEl>
                                        <p:attrNameLst>
                                          <p:attrName>style.visibility</p:attrName>
                                        </p:attrNameLst>
                                      </p:cBhvr>
                                      <p:to>
                                        <p:strVal val="visible"/>
                                      </p:to>
                                    </p:set>
                                    <p:animEffect transition="in" filter="barn(outHorizontal)">
                                      <p:cBhvr>
                                        <p:cTn id="18" dur="500"/>
                                        <p:tgtEl>
                                          <p:spTgt spid="433459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34595">
                                            <p:txEl>
                                              <p:pRg st="3" end="3"/>
                                            </p:txEl>
                                          </p:spTgt>
                                        </p:tgtEl>
                                        <p:attrNameLst>
                                          <p:attrName>style.visibility</p:attrName>
                                        </p:attrNameLst>
                                      </p:cBhvr>
                                      <p:to>
                                        <p:strVal val="visible"/>
                                      </p:to>
                                    </p:set>
                                    <p:animEffect transition="in" filter="barn(outHorizontal)">
                                      <p:cBhvr>
                                        <p:cTn id="23" dur="500"/>
                                        <p:tgtEl>
                                          <p:spTgt spid="433459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34595">
                                            <p:txEl>
                                              <p:pRg st="4" end="4"/>
                                            </p:txEl>
                                          </p:spTgt>
                                        </p:tgtEl>
                                        <p:attrNameLst>
                                          <p:attrName>style.visibility</p:attrName>
                                        </p:attrNameLst>
                                      </p:cBhvr>
                                      <p:to>
                                        <p:strVal val="visible"/>
                                      </p:to>
                                    </p:set>
                                    <p:animEffect transition="in" filter="barn(outHorizontal)">
                                      <p:cBhvr>
                                        <p:cTn id="28" dur="500"/>
                                        <p:tgtEl>
                                          <p:spTgt spid="433459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34595">
                                            <p:txEl>
                                              <p:pRg st="5" end="5"/>
                                            </p:txEl>
                                          </p:spTgt>
                                        </p:tgtEl>
                                        <p:attrNameLst>
                                          <p:attrName>style.visibility</p:attrName>
                                        </p:attrNameLst>
                                      </p:cBhvr>
                                      <p:to>
                                        <p:strVal val="visible"/>
                                      </p:to>
                                    </p:set>
                                    <p:animEffect transition="in" filter="barn(outHorizontal)">
                                      <p:cBhvr>
                                        <p:cTn id="33" dur="500"/>
                                        <p:tgtEl>
                                          <p:spTgt spid="433459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34596"/>
                                        </p:tgtEl>
                                        <p:attrNameLst>
                                          <p:attrName>style.visibility</p:attrName>
                                        </p:attrNameLst>
                                      </p:cBhvr>
                                      <p:to>
                                        <p:strVal val="visible"/>
                                      </p:to>
                                    </p:set>
                                    <p:anim calcmode="lin" valueType="num">
                                      <p:cBhvr>
                                        <p:cTn id="38" dur="500" fill="hold"/>
                                        <p:tgtEl>
                                          <p:spTgt spid="4334596"/>
                                        </p:tgtEl>
                                        <p:attrNameLst>
                                          <p:attrName>ppt_w</p:attrName>
                                        </p:attrNameLst>
                                      </p:cBhvr>
                                      <p:tavLst>
                                        <p:tav tm="0">
                                          <p:val>
                                            <p:strVal val="4*#ppt_w"/>
                                          </p:val>
                                        </p:tav>
                                        <p:tav tm="100000">
                                          <p:val>
                                            <p:strVal val="#ppt_w"/>
                                          </p:val>
                                        </p:tav>
                                      </p:tavLst>
                                    </p:anim>
                                    <p:anim calcmode="lin" valueType="num">
                                      <p:cBhvr>
                                        <p:cTn id="39" dur="500" fill="hold"/>
                                        <p:tgtEl>
                                          <p:spTgt spid="433459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4" grpId="0" build="p" autoUpdateAnimBg="0"/>
      <p:bldP spid="4334595" grpId="0" build="p" autoUpdateAnimBg="0"/>
      <p:bldP spid="4334596"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3664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Q-21</a:t>
            </a:r>
          </a:p>
        </p:txBody>
      </p:sp>
      <p:sp>
        <p:nvSpPr>
          <p:cNvPr id="4336643"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In a typical English city centuries ago,  less than one percent of seats in Anglican churches were what?</a:t>
            </a:r>
          </a:p>
          <a:p>
            <a:pPr>
              <a:lnSpc>
                <a:spcPct val="90000"/>
              </a:lnSpc>
              <a:buFont typeface="Wingdings" pitchFamily="2" charset="2"/>
              <a:buChar char="Ø"/>
            </a:pPr>
            <a:endParaRPr lang="en-US" sz="2400" i="1"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000" b="1" dirty="0">
                <a:solidFill>
                  <a:srgbClr val="FFFFFF"/>
                </a:solidFill>
              </a:rPr>
              <a:t>  Used on Sunday</a:t>
            </a:r>
          </a:p>
          <a:p>
            <a:pPr>
              <a:lnSpc>
                <a:spcPct val="90000"/>
              </a:lnSpc>
              <a:buFont typeface="Wingdings" pitchFamily="2" charset="2"/>
              <a:buChar char="q"/>
            </a:pPr>
            <a:r>
              <a:rPr lang="en-US" sz="4000" b="1" dirty="0">
                <a:solidFill>
                  <a:srgbClr val="FFFFFF"/>
                </a:solidFill>
              </a:rPr>
              <a:t>  Free</a:t>
            </a:r>
          </a:p>
          <a:p>
            <a:pPr>
              <a:lnSpc>
                <a:spcPct val="90000"/>
              </a:lnSpc>
              <a:buFont typeface="Wingdings" pitchFamily="2" charset="2"/>
              <a:buChar char="q"/>
            </a:pPr>
            <a:r>
              <a:rPr lang="en-US" sz="4000" b="1" dirty="0">
                <a:solidFill>
                  <a:srgbClr val="FFFFFF"/>
                </a:solidFill>
              </a:rPr>
              <a:t>  Wooden </a:t>
            </a:r>
          </a:p>
          <a:p>
            <a:pPr>
              <a:lnSpc>
                <a:spcPct val="90000"/>
              </a:lnSpc>
              <a:buFont typeface="Wingdings" pitchFamily="2" charset="2"/>
              <a:buChar char="q"/>
            </a:pPr>
            <a:r>
              <a:rPr lang="en-US" sz="4000" b="1" dirty="0">
                <a:solidFill>
                  <a:srgbClr val="FFFFFF"/>
                </a:solidFill>
              </a:rPr>
              <a:t>  Hygienic</a:t>
            </a:r>
            <a:r>
              <a:rPr lang="en-US" b="1" dirty="0">
                <a:solidFill>
                  <a:srgbClr val="FFFFFF"/>
                </a:solidFill>
              </a:rPr>
              <a:t> </a:t>
            </a:r>
          </a:p>
          <a:p>
            <a:pPr>
              <a:lnSpc>
                <a:spcPct val="90000"/>
              </a:lnSpc>
              <a:buFont typeface="Wingdings" pitchFamily="2" charset="2"/>
              <a:buChar char="q"/>
            </a:pPr>
            <a:endParaRPr lang="en-US" dirty="0">
              <a:solidFill>
                <a:srgbClr val="FFFFFF"/>
              </a:solidFill>
            </a:endParaRPr>
          </a:p>
        </p:txBody>
      </p:sp>
      <p:sp>
        <p:nvSpPr>
          <p:cNvPr id="4336644" name="WordArt 4"/>
          <p:cNvSpPr>
            <a:spLocks noChangeArrowheads="1" noChangeShapeType="1" noTextEdit="1"/>
          </p:cNvSpPr>
          <p:nvPr/>
        </p:nvSpPr>
        <p:spPr bwMode="auto">
          <a:xfrm rot="5400000">
            <a:off x="2235994" y="3936207"/>
            <a:ext cx="557213" cy="9144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
        <p:nvSpPr>
          <p:cNvPr id="5" name="Rectangle 4"/>
          <p:cNvSpPr/>
          <p:nvPr/>
        </p:nvSpPr>
        <p:spPr>
          <a:xfrm>
            <a:off x="3965608" y="4114801"/>
            <a:ext cx="6016591" cy="646331"/>
          </a:xfrm>
          <a:prstGeom prst="rect">
            <a:avLst/>
          </a:prstGeom>
          <a:noFill/>
        </p:spPr>
        <p:txBody>
          <a:bodyPr wrap="square" lIns="91440" tIns="45720" rIns="91440" bIns="45720">
            <a:spAutoFit/>
          </a:bodyPr>
          <a:lstStyle/>
          <a:p>
            <a:pPr algn="ctr" fontAlgn="base">
              <a:spcBef>
                <a:spcPct val="0"/>
              </a:spcBef>
              <a:spcAft>
                <a:spcPct val="0"/>
              </a:spcAft>
            </a:pPr>
            <a:r>
              <a:rPr lang="en-US" sz="3600" b="1" spc="10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latin typeface="Calligrapher" pitchFamily="2" charset="0"/>
              </a:rPr>
              <a:t>Origin of the Official Usher</a:t>
            </a:r>
          </a:p>
        </p:txBody>
      </p:sp>
    </p:spTree>
    <p:extLst>
      <p:ext uri="{BB962C8B-B14F-4D97-AF65-F5344CB8AC3E}">
        <p14:creationId xmlns:p14="http://schemas.microsoft.com/office/powerpoint/2010/main" val="11127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36642">
                                            <p:txEl>
                                              <p:pRg st="0" end="0"/>
                                            </p:txEl>
                                          </p:spTgt>
                                        </p:tgtEl>
                                        <p:attrNameLst>
                                          <p:attrName>style.visibility</p:attrName>
                                        </p:attrNameLst>
                                      </p:cBhvr>
                                      <p:to>
                                        <p:strVal val="visible"/>
                                      </p:to>
                                    </p:set>
                                    <p:anim calcmode="lin" valueType="num">
                                      <p:cBhvr additive="base">
                                        <p:cTn id="7" dur="300" fill="hold"/>
                                        <p:tgtEl>
                                          <p:spTgt spid="43366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366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36643">
                                            <p:txEl>
                                              <p:pRg st="0" end="0"/>
                                            </p:txEl>
                                          </p:spTgt>
                                        </p:tgtEl>
                                        <p:attrNameLst>
                                          <p:attrName>style.visibility</p:attrName>
                                        </p:attrNameLst>
                                      </p:cBhvr>
                                      <p:to>
                                        <p:strVal val="visible"/>
                                      </p:to>
                                    </p:set>
                                    <p:animEffect transition="in" filter="barn(outHorizontal)">
                                      <p:cBhvr>
                                        <p:cTn id="13" dur="500"/>
                                        <p:tgtEl>
                                          <p:spTgt spid="433664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36643">
                                            <p:txEl>
                                              <p:pRg st="2" end="2"/>
                                            </p:txEl>
                                          </p:spTgt>
                                        </p:tgtEl>
                                        <p:attrNameLst>
                                          <p:attrName>style.visibility</p:attrName>
                                        </p:attrNameLst>
                                      </p:cBhvr>
                                      <p:to>
                                        <p:strVal val="visible"/>
                                      </p:to>
                                    </p:set>
                                    <p:animEffect transition="in" filter="barn(outHorizontal)">
                                      <p:cBhvr>
                                        <p:cTn id="18" dur="500"/>
                                        <p:tgtEl>
                                          <p:spTgt spid="433664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36643">
                                            <p:txEl>
                                              <p:pRg st="3" end="3"/>
                                            </p:txEl>
                                          </p:spTgt>
                                        </p:tgtEl>
                                        <p:attrNameLst>
                                          <p:attrName>style.visibility</p:attrName>
                                        </p:attrNameLst>
                                      </p:cBhvr>
                                      <p:to>
                                        <p:strVal val="visible"/>
                                      </p:to>
                                    </p:set>
                                    <p:animEffect transition="in" filter="barn(outHorizontal)">
                                      <p:cBhvr>
                                        <p:cTn id="23" dur="500"/>
                                        <p:tgtEl>
                                          <p:spTgt spid="433664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36643">
                                            <p:txEl>
                                              <p:pRg st="4" end="4"/>
                                            </p:txEl>
                                          </p:spTgt>
                                        </p:tgtEl>
                                        <p:attrNameLst>
                                          <p:attrName>style.visibility</p:attrName>
                                        </p:attrNameLst>
                                      </p:cBhvr>
                                      <p:to>
                                        <p:strVal val="visible"/>
                                      </p:to>
                                    </p:set>
                                    <p:animEffect transition="in" filter="barn(outHorizontal)">
                                      <p:cBhvr>
                                        <p:cTn id="28" dur="500"/>
                                        <p:tgtEl>
                                          <p:spTgt spid="433664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36643">
                                            <p:txEl>
                                              <p:pRg st="5" end="5"/>
                                            </p:txEl>
                                          </p:spTgt>
                                        </p:tgtEl>
                                        <p:attrNameLst>
                                          <p:attrName>style.visibility</p:attrName>
                                        </p:attrNameLst>
                                      </p:cBhvr>
                                      <p:to>
                                        <p:strVal val="visible"/>
                                      </p:to>
                                    </p:set>
                                    <p:animEffect transition="in" filter="barn(outHorizontal)">
                                      <p:cBhvr>
                                        <p:cTn id="33" dur="500"/>
                                        <p:tgtEl>
                                          <p:spTgt spid="433664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36644"/>
                                        </p:tgtEl>
                                        <p:attrNameLst>
                                          <p:attrName>style.visibility</p:attrName>
                                        </p:attrNameLst>
                                      </p:cBhvr>
                                      <p:to>
                                        <p:strVal val="visible"/>
                                      </p:to>
                                    </p:set>
                                    <p:anim calcmode="lin" valueType="num">
                                      <p:cBhvr>
                                        <p:cTn id="38" dur="500" fill="hold"/>
                                        <p:tgtEl>
                                          <p:spTgt spid="4336644"/>
                                        </p:tgtEl>
                                        <p:attrNameLst>
                                          <p:attrName>ppt_w</p:attrName>
                                        </p:attrNameLst>
                                      </p:cBhvr>
                                      <p:tavLst>
                                        <p:tav tm="0">
                                          <p:val>
                                            <p:strVal val="4*#ppt_w"/>
                                          </p:val>
                                        </p:tav>
                                        <p:tav tm="100000">
                                          <p:val>
                                            <p:strVal val="#ppt_w"/>
                                          </p:val>
                                        </p:tav>
                                      </p:tavLst>
                                    </p:anim>
                                    <p:anim calcmode="lin" valueType="num">
                                      <p:cBhvr>
                                        <p:cTn id="39" dur="500" fill="hold"/>
                                        <p:tgtEl>
                                          <p:spTgt spid="4336644"/>
                                        </p:tgtEl>
                                        <p:attrNameLst>
                                          <p:attrName>ppt_h</p:attrName>
                                        </p:attrNameLst>
                                      </p:cBhvr>
                                      <p:tavLst>
                                        <p:tav tm="0">
                                          <p:val>
                                            <p:strVal val="4*#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iterate type="lt">
                                    <p:tmPct val="5000"/>
                                  </p:iterate>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6642" grpId="0" build="p" autoUpdateAnimBg="0"/>
      <p:bldP spid="4336643" grpId="0" build="p" autoUpdateAnimBg="0"/>
      <p:bldP spid="4336644" grpId="0" animBg="1"/>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2640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Q-22</a:t>
            </a:r>
          </a:p>
        </p:txBody>
      </p:sp>
      <p:sp>
        <p:nvSpPr>
          <p:cNvPr id="4326403" name="Rectangle 3"/>
          <p:cNvSpPr>
            <a:spLocks noGrp="1" noChangeArrowheads="1"/>
          </p:cNvSpPr>
          <p:nvPr>
            <p:ph type="body" idx="1"/>
          </p:nvPr>
        </p:nvSpPr>
        <p:spPr>
          <a:xfrm>
            <a:off x="2209800" y="1752600"/>
            <a:ext cx="7772400" cy="4343400"/>
          </a:xfrm>
          <a:solidFill>
            <a:srgbClr val="000000"/>
          </a:solidFill>
        </p:spPr>
        <p:txBody>
          <a:bodyPr/>
          <a:lstStyle/>
          <a:p>
            <a:pPr>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Why was an hourglass found on English pulpits during the reformation period?</a:t>
            </a:r>
          </a:p>
          <a:p>
            <a:pPr>
              <a:buFont typeface="Wingdings" pitchFamily="2" charset="2"/>
              <a:buChar char="Ø"/>
            </a:pPr>
            <a:endParaRPr lang="en-US" i="1">
              <a:solidFill>
                <a:srgbClr val="FFFFFF"/>
              </a:solidFill>
              <a:effectLst>
                <a:outerShdw blurRad="38100" dist="38100" dir="2700000" algn="tl">
                  <a:srgbClr val="808080"/>
                </a:outerShdw>
              </a:effectLst>
            </a:endParaRPr>
          </a:p>
          <a:p>
            <a:pPr>
              <a:buFont typeface="Wingdings" pitchFamily="2" charset="2"/>
              <a:buChar char="q"/>
            </a:pPr>
            <a:r>
              <a:rPr lang="en-US" sz="2800" b="1">
                <a:solidFill>
                  <a:srgbClr val="FFFFFF"/>
                </a:solidFill>
              </a:rPr>
              <a:t>  To keep sermons from lasting more than hour </a:t>
            </a:r>
          </a:p>
          <a:p>
            <a:pPr>
              <a:buFont typeface="Wingdings" pitchFamily="2" charset="2"/>
              <a:buChar char="q"/>
            </a:pPr>
            <a:r>
              <a:rPr lang="en-US" sz="2800" b="1">
                <a:solidFill>
                  <a:srgbClr val="FFFFFF"/>
                </a:solidFill>
              </a:rPr>
              <a:t>  To keep sermons from lasting less than hour </a:t>
            </a:r>
          </a:p>
          <a:p>
            <a:pPr>
              <a:buFont typeface="Wingdings" pitchFamily="2" charset="2"/>
              <a:buChar char="q"/>
            </a:pPr>
            <a:r>
              <a:rPr lang="en-US" sz="2800" b="1">
                <a:solidFill>
                  <a:srgbClr val="FFFFFF"/>
                </a:solidFill>
              </a:rPr>
              <a:t>  To symbolize the sands of life running out</a:t>
            </a:r>
          </a:p>
          <a:p>
            <a:pPr>
              <a:buFont typeface="Wingdings" pitchFamily="2" charset="2"/>
              <a:buChar char="q"/>
            </a:pPr>
            <a:r>
              <a:rPr lang="en-US" sz="2800" b="1">
                <a:solidFill>
                  <a:srgbClr val="FFFFFF"/>
                </a:solidFill>
              </a:rPr>
              <a:t>  Cromwell government condemned clocks </a:t>
            </a:r>
          </a:p>
          <a:p>
            <a:pPr>
              <a:buFont typeface="Wingdings" pitchFamily="2" charset="2"/>
              <a:buChar char="q"/>
            </a:pPr>
            <a:endParaRPr lang="en-US" sz="2800">
              <a:solidFill>
                <a:srgbClr val="FFFFFF"/>
              </a:solidFill>
            </a:endParaRPr>
          </a:p>
        </p:txBody>
      </p:sp>
      <p:sp>
        <p:nvSpPr>
          <p:cNvPr id="4326404" name="WordArt 4"/>
          <p:cNvSpPr>
            <a:spLocks noChangeArrowheads="1" noChangeShapeType="1" noTextEdit="1"/>
          </p:cNvSpPr>
          <p:nvPr/>
        </p:nvSpPr>
        <p:spPr bwMode="auto">
          <a:xfrm rot="5400000">
            <a:off x="2274094" y="3745707"/>
            <a:ext cx="404813"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7893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26402">
                                            <p:txEl>
                                              <p:pRg st="0" end="0"/>
                                            </p:txEl>
                                          </p:spTgt>
                                        </p:tgtEl>
                                        <p:attrNameLst>
                                          <p:attrName>style.visibility</p:attrName>
                                        </p:attrNameLst>
                                      </p:cBhvr>
                                      <p:to>
                                        <p:strVal val="visible"/>
                                      </p:to>
                                    </p:set>
                                    <p:anim calcmode="lin" valueType="num">
                                      <p:cBhvr additive="base">
                                        <p:cTn id="7" dur="300" fill="hold"/>
                                        <p:tgtEl>
                                          <p:spTgt spid="43264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264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26403">
                                            <p:txEl>
                                              <p:pRg st="0" end="0"/>
                                            </p:txEl>
                                          </p:spTgt>
                                        </p:tgtEl>
                                        <p:attrNameLst>
                                          <p:attrName>style.visibility</p:attrName>
                                        </p:attrNameLst>
                                      </p:cBhvr>
                                      <p:to>
                                        <p:strVal val="visible"/>
                                      </p:to>
                                    </p:set>
                                    <p:animEffect transition="in" filter="barn(outHorizontal)">
                                      <p:cBhvr>
                                        <p:cTn id="13" dur="500"/>
                                        <p:tgtEl>
                                          <p:spTgt spid="43264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26403">
                                            <p:txEl>
                                              <p:pRg st="2" end="2"/>
                                            </p:txEl>
                                          </p:spTgt>
                                        </p:tgtEl>
                                        <p:attrNameLst>
                                          <p:attrName>style.visibility</p:attrName>
                                        </p:attrNameLst>
                                      </p:cBhvr>
                                      <p:to>
                                        <p:strVal val="visible"/>
                                      </p:to>
                                    </p:set>
                                    <p:animEffect transition="in" filter="barn(outHorizontal)">
                                      <p:cBhvr>
                                        <p:cTn id="18" dur="500"/>
                                        <p:tgtEl>
                                          <p:spTgt spid="432640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26403">
                                            <p:txEl>
                                              <p:pRg st="3" end="3"/>
                                            </p:txEl>
                                          </p:spTgt>
                                        </p:tgtEl>
                                        <p:attrNameLst>
                                          <p:attrName>style.visibility</p:attrName>
                                        </p:attrNameLst>
                                      </p:cBhvr>
                                      <p:to>
                                        <p:strVal val="visible"/>
                                      </p:to>
                                    </p:set>
                                    <p:animEffect transition="in" filter="barn(outHorizontal)">
                                      <p:cBhvr>
                                        <p:cTn id="23" dur="500"/>
                                        <p:tgtEl>
                                          <p:spTgt spid="432640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26403">
                                            <p:txEl>
                                              <p:pRg st="4" end="4"/>
                                            </p:txEl>
                                          </p:spTgt>
                                        </p:tgtEl>
                                        <p:attrNameLst>
                                          <p:attrName>style.visibility</p:attrName>
                                        </p:attrNameLst>
                                      </p:cBhvr>
                                      <p:to>
                                        <p:strVal val="visible"/>
                                      </p:to>
                                    </p:set>
                                    <p:animEffect transition="in" filter="barn(outHorizontal)">
                                      <p:cBhvr>
                                        <p:cTn id="28" dur="500"/>
                                        <p:tgtEl>
                                          <p:spTgt spid="432640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26403">
                                            <p:txEl>
                                              <p:pRg st="5" end="5"/>
                                            </p:txEl>
                                          </p:spTgt>
                                        </p:tgtEl>
                                        <p:attrNameLst>
                                          <p:attrName>style.visibility</p:attrName>
                                        </p:attrNameLst>
                                      </p:cBhvr>
                                      <p:to>
                                        <p:strVal val="visible"/>
                                      </p:to>
                                    </p:set>
                                    <p:animEffect transition="in" filter="barn(outHorizontal)">
                                      <p:cBhvr>
                                        <p:cTn id="33" dur="500"/>
                                        <p:tgtEl>
                                          <p:spTgt spid="432640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26404"/>
                                        </p:tgtEl>
                                        <p:attrNameLst>
                                          <p:attrName>style.visibility</p:attrName>
                                        </p:attrNameLst>
                                      </p:cBhvr>
                                      <p:to>
                                        <p:strVal val="visible"/>
                                      </p:to>
                                    </p:set>
                                    <p:anim calcmode="lin" valueType="num">
                                      <p:cBhvr>
                                        <p:cTn id="38" dur="500" fill="hold"/>
                                        <p:tgtEl>
                                          <p:spTgt spid="4326404"/>
                                        </p:tgtEl>
                                        <p:attrNameLst>
                                          <p:attrName>ppt_w</p:attrName>
                                        </p:attrNameLst>
                                      </p:cBhvr>
                                      <p:tavLst>
                                        <p:tav tm="0">
                                          <p:val>
                                            <p:strVal val="4*#ppt_w"/>
                                          </p:val>
                                        </p:tav>
                                        <p:tav tm="100000">
                                          <p:val>
                                            <p:strVal val="#ppt_w"/>
                                          </p:val>
                                        </p:tav>
                                      </p:tavLst>
                                    </p:anim>
                                    <p:anim calcmode="lin" valueType="num">
                                      <p:cBhvr>
                                        <p:cTn id="39" dur="500" fill="hold"/>
                                        <p:tgtEl>
                                          <p:spTgt spid="43264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6402" grpId="0" build="p" autoUpdateAnimBg="0"/>
      <p:bldP spid="4326403" grpId="0" build="p" autoUpdateAnimBg="0"/>
      <p:bldP spid="4326404"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42786" name="Rectangle 2"/>
          <p:cNvSpPr>
            <a:spLocks noGrp="1" noChangeArrowheads="1"/>
          </p:cNvSpPr>
          <p:nvPr>
            <p:ph type="title"/>
          </p:nvPr>
        </p:nvSpPr>
        <p:spPr>
          <a:xfrm>
            <a:off x="2209800" y="228600"/>
            <a:ext cx="7696200" cy="609600"/>
          </a:xfrm>
          <a:solidFill>
            <a:srgbClr val="FFFFFF"/>
          </a:solidFill>
        </p:spPr>
        <p:txBody>
          <a:bodyPr/>
          <a:lstStyle/>
          <a:p>
            <a:r>
              <a:rPr lang="en-US" sz="3600" b="1" dirty="0">
                <a:effectLst>
                  <a:outerShdw blurRad="38100" dist="38100" dir="2700000" algn="tl">
                    <a:srgbClr val="C0C0C0"/>
                  </a:outerShdw>
                </a:effectLst>
              </a:rPr>
              <a:t>LATER CHURCH PRE-TEST Q-23</a:t>
            </a:r>
          </a:p>
        </p:txBody>
      </p:sp>
      <p:sp>
        <p:nvSpPr>
          <p:cNvPr id="4342787" name="Rectangle 3"/>
          <p:cNvSpPr>
            <a:spLocks noGrp="1" noChangeArrowheads="1"/>
          </p:cNvSpPr>
          <p:nvPr>
            <p:ph type="body" idx="1"/>
          </p:nvPr>
        </p:nvSpPr>
        <p:spPr>
          <a:xfrm>
            <a:off x="2209800" y="1219200"/>
            <a:ext cx="7772400" cy="5181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What English women were told to leave their homes under Henry VIII,  get married under Edward VI,  leave their husbands under Mary I, and return to their husbands under Elizabeth I?</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000" b="1">
                <a:solidFill>
                  <a:srgbClr val="FFFFFF"/>
                </a:solidFill>
              </a:rPr>
              <a:t>  Members Of The Royal Court</a:t>
            </a:r>
          </a:p>
          <a:p>
            <a:pPr>
              <a:lnSpc>
                <a:spcPct val="90000"/>
              </a:lnSpc>
              <a:buFont typeface="Wingdings" pitchFamily="2" charset="2"/>
              <a:buChar char="q"/>
            </a:pPr>
            <a:r>
              <a:rPr lang="en-US" sz="4000" b="1">
                <a:solidFill>
                  <a:srgbClr val="FFFFFF"/>
                </a:solidFill>
              </a:rPr>
              <a:t>  Quakers</a:t>
            </a:r>
          </a:p>
          <a:p>
            <a:pPr>
              <a:lnSpc>
                <a:spcPct val="90000"/>
              </a:lnSpc>
              <a:buFont typeface="Wingdings" pitchFamily="2" charset="2"/>
              <a:buChar char="q"/>
            </a:pPr>
            <a:r>
              <a:rPr lang="en-US" sz="4000" b="1">
                <a:solidFill>
                  <a:srgbClr val="FFFFFF"/>
                </a:solidFill>
              </a:rPr>
              <a:t>  Female Preachers </a:t>
            </a:r>
          </a:p>
          <a:p>
            <a:pPr>
              <a:lnSpc>
                <a:spcPct val="90000"/>
              </a:lnSpc>
              <a:buFont typeface="Wingdings" pitchFamily="2" charset="2"/>
              <a:buChar char="q"/>
            </a:pPr>
            <a:r>
              <a:rPr lang="en-US" sz="4000" b="1">
                <a:solidFill>
                  <a:srgbClr val="FFFFFF"/>
                </a:solidFill>
              </a:rPr>
              <a:t>  Nuns</a:t>
            </a:r>
            <a:endParaRPr lang="en-US" b="1">
              <a:solidFill>
                <a:srgbClr val="FFFFFF"/>
              </a:solidFill>
            </a:endParaRPr>
          </a:p>
          <a:p>
            <a:pPr>
              <a:lnSpc>
                <a:spcPct val="90000"/>
              </a:lnSpc>
              <a:buFont typeface="Wingdings" pitchFamily="2" charset="2"/>
              <a:buChar char="q"/>
            </a:pPr>
            <a:endParaRPr lang="en-US">
              <a:solidFill>
                <a:srgbClr val="FFFFFF"/>
              </a:solidFill>
            </a:endParaRPr>
          </a:p>
        </p:txBody>
      </p:sp>
      <p:sp>
        <p:nvSpPr>
          <p:cNvPr id="4342788" name="WordArt 4"/>
          <p:cNvSpPr>
            <a:spLocks noChangeArrowheads="1" noChangeShapeType="1" noTextEdit="1"/>
          </p:cNvSpPr>
          <p:nvPr/>
        </p:nvSpPr>
        <p:spPr bwMode="auto">
          <a:xfrm rot="5400000">
            <a:off x="2235994" y="5460207"/>
            <a:ext cx="557213" cy="9144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47649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42786">
                                            <p:txEl>
                                              <p:pRg st="0" end="0"/>
                                            </p:txEl>
                                          </p:spTgt>
                                        </p:tgtEl>
                                        <p:attrNameLst>
                                          <p:attrName>style.visibility</p:attrName>
                                        </p:attrNameLst>
                                      </p:cBhvr>
                                      <p:to>
                                        <p:strVal val="visible"/>
                                      </p:to>
                                    </p:set>
                                    <p:anim calcmode="lin" valueType="num">
                                      <p:cBhvr additive="base">
                                        <p:cTn id="7" dur="300" fill="hold"/>
                                        <p:tgtEl>
                                          <p:spTgt spid="4342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42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42787">
                                            <p:txEl>
                                              <p:pRg st="0" end="0"/>
                                            </p:txEl>
                                          </p:spTgt>
                                        </p:tgtEl>
                                        <p:attrNameLst>
                                          <p:attrName>style.visibility</p:attrName>
                                        </p:attrNameLst>
                                      </p:cBhvr>
                                      <p:to>
                                        <p:strVal val="visible"/>
                                      </p:to>
                                    </p:set>
                                    <p:animEffect transition="in" filter="barn(outHorizontal)">
                                      <p:cBhvr>
                                        <p:cTn id="13" dur="500"/>
                                        <p:tgtEl>
                                          <p:spTgt spid="434278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42787">
                                            <p:txEl>
                                              <p:pRg st="2" end="2"/>
                                            </p:txEl>
                                          </p:spTgt>
                                        </p:tgtEl>
                                        <p:attrNameLst>
                                          <p:attrName>style.visibility</p:attrName>
                                        </p:attrNameLst>
                                      </p:cBhvr>
                                      <p:to>
                                        <p:strVal val="visible"/>
                                      </p:to>
                                    </p:set>
                                    <p:animEffect transition="in" filter="barn(outHorizontal)">
                                      <p:cBhvr>
                                        <p:cTn id="18" dur="500"/>
                                        <p:tgtEl>
                                          <p:spTgt spid="434278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42787">
                                            <p:txEl>
                                              <p:pRg st="3" end="3"/>
                                            </p:txEl>
                                          </p:spTgt>
                                        </p:tgtEl>
                                        <p:attrNameLst>
                                          <p:attrName>style.visibility</p:attrName>
                                        </p:attrNameLst>
                                      </p:cBhvr>
                                      <p:to>
                                        <p:strVal val="visible"/>
                                      </p:to>
                                    </p:set>
                                    <p:animEffect transition="in" filter="barn(outHorizontal)">
                                      <p:cBhvr>
                                        <p:cTn id="23" dur="500"/>
                                        <p:tgtEl>
                                          <p:spTgt spid="434278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42787">
                                            <p:txEl>
                                              <p:pRg st="4" end="4"/>
                                            </p:txEl>
                                          </p:spTgt>
                                        </p:tgtEl>
                                        <p:attrNameLst>
                                          <p:attrName>style.visibility</p:attrName>
                                        </p:attrNameLst>
                                      </p:cBhvr>
                                      <p:to>
                                        <p:strVal val="visible"/>
                                      </p:to>
                                    </p:set>
                                    <p:animEffect transition="in" filter="barn(outHorizontal)">
                                      <p:cBhvr>
                                        <p:cTn id="28" dur="500"/>
                                        <p:tgtEl>
                                          <p:spTgt spid="434278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42787">
                                            <p:txEl>
                                              <p:pRg st="5" end="5"/>
                                            </p:txEl>
                                          </p:spTgt>
                                        </p:tgtEl>
                                        <p:attrNameLst>
                                          <p:attrName>style.visibility</p:attrName>
                                        </p:attrNameLst>
                                      </p:cBhvr>
                                      <p:to>
                                        <p:strVal val="visible"/>
                                      </p:to>
                                    </p:set>
                                    <p:animEffect transition="in" filter="barn(outHorizontal)">
                                      <p:cBhvr>
                                        <p:cTn id="33" dur="500"/>
                                        <p:tgtEl>
                                          <p:spTgt spid="434278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42788"/>
                                        </p:tgtEl>
                                        <p:attrNameLst>
                                          <p:attrName>style.visibility</p:attrName>
                                        </p:attrNameLst>
                                      </p:cBhvr>
                                      <p:to>
                                        <p:strVal val="visible"/>
                                      </p:to>
                                    </p:set>
                                    <p:anim calcmode="lin" valueType="num">
                                      <p:cBhvr>
                                        <p:cTn id="38" dur="500" fill="hold"/>
                                        <p:tgtEl>
                                          <p:spTgt spid="4342788"/>
                                        </p:tgtEl>
                                        <p:attrNameLst>
                                          <p:attrName>ppt_w</p:attrName>
                                        </p:attrNameLst>
                                      </p:cBhvr>
                                      <p:tavLst>
                                        <p:tav tm="0">
                                          <p:val>
                                            <p:strVal val="4*#ppt_w"/>
                                          </p:val>
                                        </p:tav>
                                        <p:tav tm="100000">
                                          <p:val>
                                            <p:strVal val="#ppt_w"/>
                                          </p:val>
                                        </p:tav>
                                      </p:tavLst>
                                    </p:anim>
                                    <p:anim calcmode="lin" valueType="num">
                                      <p:cBhvr>
                                        <p:cTn id="39" dur="500" fill="hold"/>
                                        <p:tgtEl>
                                          <p:spTgt spid="434278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786" grpId="0" build="p" autoUpdateAnimBg="0"/>
      <p:bldP spid="4342787" grpId="0" build="p" autoUpdateAnimBg="0"/>
      <p:bldP spid="4342788"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85442"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Q-24</a:t>
            </a:r>
          </a:p>
        </p:txBody>
      </p:sp>
      <p:sp>
        <p:nvSpPr>
          <p:cNvPr id="4285443"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In medieval England,  what was a “neck verse”?</a:t>
            </a:r>
          </a:p>
          <a:p>
            <a:pPr>
              <a:buFont typeface="Wingdings" pitchFamily="2" charset="2"/>
              <a:buChar char="Ø"/>
            </a:pPr>
            <a:endParaRPr lang="en-US" sz="1400" i="1">
              <a:solidFill>
                <a:srgbClr val="FFFFFF"/>
              </a:solidFill>
              <a:effectLst>
                <a:outerShdw blurRad="38100" dist="38100" dir="2700000" algn="tl">
                  <a:srgbClr val="808080"/>
                </a:outerShdw>
              </a:effectLst>
            </a:endParaRPr>
          </a:p>
          <a:p>
            <a:pPr>
              <a:buFont typeface="Wingdings" pitchFamily="2" charset="2"/>
              <a:buChar char="q"/>
            </a:pPr>
            <a:r>
              <a:rPr lang="en-US" sz="2800" b="1" i="1">
                <a:solidFill>
                  <a:srgbClr val="FFFFFF"/>
                </a:solidFill>
              </a:rPr>
              <a:t>  </a:t>
            </a:r>
            <a:r>
              <a:rPr lang="en-US" sz="2800" b="1">
                <a:solidFill>
                  <a:srgbClr val="FFFFFF"/>
                </a:solidFill>
              </a:rPr>
              <a:t>If a person committed a crime he had to wear around his neck the Bible verse condemning</a:t>
            </a:r>
          </a:p>
          <a:p>
            <a:pPr>
              <a:buFont typeface="Wingdings" pitchFamily="2" charset="2"/>
              <a:buChar char="q"/>
            </a:pPr>
            <a:r>
              <a:rPr lang="en-US" sz="2800" b="1">
                <a:solidFill>
                  <a:srgbClr val="FFFFFF"/>
                </a:solidFill>
              </a:rPr>
              <a:t>  It was a nickname for the stocks</a:t>
            </a:r>
          </a:p>
          <a:p>
            <a:pPr>
              <a:buFont typeface="Wingdings" pitchFamily="2" charset="2"/>
              <a:buChar char="q"/>
            </a:pPr>
            <a:r>
              <a:rPr lang="en-US" sz="2800" b="1">
                <a:solidFill>
                  <a:srgbClr val="FFFFFF"/>
                </a:solidFill>
              </a:rPr>
              <a:t>  If a clergyman committed a hanging offense he was spared by reading an assigned verse</a:t>
            </a:r>
          </a:p>
          <a:p>
            <a:pPr>
              <a:buFont typeface="Wingdings" pitchFamily="2" charset="2"/>
              <a:buChar char="q"/>
            </a:pPr>
            <a:r>
              <a:rPr lang="en-US" sz="2800" b="1">
                <a:solidFill>
                  <a:srgbClr val="FFFFFF"/>
                </a:solidFill>
              </a:rPr>
              <a:t>  Heretical Branding For Jews</a:t>
            </a:r>
          </a:p>
          <a:p>
            <a:pPr>
              <a:buFont typeface="Wingdings" pitchFamily="2" charset="2"/>
              <a:buChar char="q"/>
            </a:pPr>
            <a:endParaRPr lang="en-US" sz="4000">
              <a:solidFill>
                <a:srgbClr val="FFFFFF"/>
              </a:solidFill>
            </a:endParaRPr>
          </a:p>
        </p:txBody>
      </p:sp>
      <p:sp>
        <p:nvSpPr>
          <p:cNvPr id="4285444" name="WordArt 4"/>
          <p:cNvSpPr>
            <a:spLocks noChangeArrowheads="1" noChangeShapeType="1" noTextEdit="1"/>
          </p:cNvSpPr>
          <p:nvPr/>
        </p:nvSpPr>
        <p:spPr bwMode="auto">
          <a:xfrm rot="5400000">
            <a:off x="2331244" y="4450557"/>
            <a:ext cx="404813" cy="6477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155728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5442">
                                            <p:txEl>
                                              <p:pRg st="0" end="0"/>
                                            </p:txEl>
                                          </p:spTgt>
                                        </p:tgtEl>
                                        <p:attrNameLst>
                                          <p:attrName>style.visibility</p:attrName>
                                        </p:attrNameLst>
                                      </p:cBhvr>
                                      <p:to>
                                        <p:strVal val="visible"/>
                                      </p:to>
                                    </p:set>
                                    <p:anim calcmode="lin" valueType="num">
                                      <p:cBhvr additive="base">
                                        <p:cTn id="7" dur="300" fill="hold"/>
                                        <p:tgtEl>
                                          <p:spTgt spid="42854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54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85443">
                                            <p:txEl>
                                              <p:pRg st="0" end="0"/>
                                            </p:txEl>
                                          </p:spTgt>
                                        </p:tgtEl>
                                        <p:attrNameLst>
                                          <p:attrName>style.visibility</p:attrName>
                                        </p:attrNameLst>
                                      </p:cBhvr>
                                      <p:to>
                                        <p:strVal val="visible"/>
                                      </p:to>
                                    </p:set>
                                    <p:animEffect transition="in" filter="barn(outHorizontal)">
                                      <p:cBhvr>
                                        <p:cTn id="13" dur="500"/>
                                        <p:tgtEl>
                                          <p:spTgt spid="428544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85443">
                                            <p:txEl>
                                              <p:pRg st="2" end="2"/>
                                            </p:txEl>
                                          </p:spTgt>
                                        </p:tgtEl>
                                        <p:attrNameLst>
                                          <p:attrName>style.visibility</p:attrName>
                                        </p:attrNameLst>
                                      </p:cBhvr>
                                      <p:to>
                                        <p:strVal val="visible"/>
                                      </p:to>
                                    </p:set>
                                    <p:animEffect transition="in" filter="barn(outHorizontal)">
                                      <p:cBhvr>
                                        <p:cTn id="18" dur="500"/>
                                        <p:tgtEl>
                                          <p:spTgt spid="428544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85443">
                                            <p:txEl>
                                              <p:pRg st="3" end="3"/>
                                            </p:txEl>
                                          </p:spTgt>
                                        </p:tgtEl>
                                        <p:attrNameLst>
                                          <p:attrName>style.visibility</p:attrName>
                                        </p:attrNameLst>
                                      </p:cBhvr>
                                      <p:to>
                                        <p:strVal val="visible"/>
                                      </p:to>
                                    </p:set>
                                    <p:animEffect transition="in" filter="barn(outHorizontal)">
                                      <p:cBhvr>
                                        <p:cTn id="23" dur="500"/>
                                        <p:tgtEl>
                                          <p:spTgt spid="428544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85443">
                                            <p:txEl>
                                              <p:pRg st="4" end="4"/>
                                            </p:txEl>
                                          </p:spTgt>
                                        </p:tgtEl>
                                        <p:attrNameLst>
                                          <p:attrName>style.visibility</p:attrName>
                                        </p:attrNameLst>
                                      </p:cBhvr>
                                      <p:to>
                                        <p:strVal val="visible"/>
                                      </p:to>
                                    </p:set>
                                    <p:animEffect transition="in" filter="barn(outHorizontal)">
                                      <p:cBhvr>
                                        <p:cTn id="28" dur="500"/>
                                        <p:tgtEl>
                                          <p:spTgt spid="428544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85443">
                                            <p:txEl>
                                              <p:pRg st="5" end="5"/>
                                            </p:txEl>
                                          </p:spTgt>
                                        </p:tgtEl>
                                        <p:attrNameLst>
                                          <p:attrName>style.visibility</p:attrName>
                                        </p:attrNameLst>
                                      </p:cBhvr>
                                      <p:to>
                                        <p:strVal val="visible"/>
                                      </p:to>
                                    </p:set>
                                    <p:animEffect transition="in" filter="barn(outHorizontal)">
                                      <p:cBhvr>
                                        <p:cTn id="33" dur="500"/>
                                        <p:tgtEl>
                                          <p:spTgt spid="428544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85444"/>
                                        </p:tgtEl>
                                        <p:attrNameLst>
                                          <p:attrName>style.visibility</p:attrName>
                                        </p:attrNameLst>
                                      </p:cBhvr>
                                      <p:to>
                                        <p:strVal val="visible"/>
                                      </p:to>
                                    </p:set>
                                    <p:anim calcmode="lin" valueType="num">
                                      <p:cBhvr>
                                        <p:cTn id="38" dur="500" fill="hold"/>
                                        <p:tgtEl>
                                          <p:spTgt spid="4285444"/>
                                        </p:tgtEl>
                                        <p:attrNameLst>
                                          <p:attrName>ppt_w</p:attrName>
                                        </p:attrNameLst>
                                      </p:cBhvr>
                                      <p:tavLst>
                                        <p:tav tm="0">
                                          <p:val>
                                            <p:strVal val="4*#ppt_w"/>
                                          </p:val>
                                        </p:tav>
                                        <p:tav tm="100000">
                                          <p:val>
                                            <p:strVal val="#ppt_w"/>
                                          </p:val>
                                        </p:tav>
                                      </p:tavLst>
                                    </p:anim>
                                    <p:anim calcmode="lin" valueType="num">
                                      <p:cBhvr>
                                        <p:cTn id="39" dur="500" fill="hold"/>
                                        <p:tgtEl>
                                          <p:spTgt spid="42854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5442" grpId="0" build="p" autoUpdateAnimBg="0"/>
      <p:bldP spid="4285443" grpId="0" build="p" autoUpdateAnimBg="0"/>
      <p:bldP spid="4285444"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07970"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LATER CHURCH PRE-TEST Q-25</a:t>
            </a:r>
          </a:p>
        </p:txBody>
      </p:sp>
      <p:sp>
        <p:nvSpPr>
          <p:cNvPr id="4307971" name="Rectangle 3"/>
          <p:cNvSpPr>
            <a:spLocks noGrp="1" noChangeArrowheads="1"/>
          </p:cNvSpPr>
          <p:nvPr>
            <p:ph type="body" idx="1"/>
          </p:nvPr>
        </p:nvSpPr>
        <p:spPr>
          <a:xfrm>
            <a:off x="2209800" y="1524000"/>
            <a:ext cx="7772400" cy="48768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What is the unusual feature about the hymn “Faith of Our Fathers”?</a:t>
            </a:r>
          </a:p>
          <a:p>
            <a:pPr>
              <a:lnSpc>
                <a:spcPct val="90000"/>
              </a:lnSpc>
              <a:buFont typeface="Wingdings" pitchFamily="2" charset="2"/>
              <a:buChar char="Ø"/>
            </a:pPr>
            <a:endParaRPr lang="en-US" sz="8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a:solidFill>
                  <a:srgbClr val="FFFFFF"/>
                </a:solidFill>
              </a:rPr>
              <a:t>  It was originally  “Faith of Our Mothers”</a:t>
            </a:r>
          </a:p>
          <a:p>
            <a:pPr>
              <a:lnSpc>
                <a:spcPct val="90000"/>
              </a:lnSpc>
              <a:buFont typeface="Wingdings" pitchFamily="2" charset="2"/>
              <a:buChar char="q"/>
            </a:pPr>
            <a:r>
              <a:rPr lang="en-US">
                <a:solidFill>
                  <a:srgbClr val="FFFFFF"/>
                </a:solidFill>
              </a:rPr>
              <a:t>  It was written as an anti-Protestant hymn,  but has been sung more often by Protestants</a:t>
            </a:r>
          </a:p>
          <a:p>
            <a:pPr>
              <a:lnSpc>
                <a:spcPct val="90000"/>
              </a:lnSpc>
              <a:buFont typeface="Wingdings" pitchFamily="2" charset="2"/>
              <a:buChar char="q"/>
            </a:pPr>
            <a:r>
              <a:rPr lang="en-US">
                <a:solidFill>
                  <a:srgbClr val="FFFFFF"/>
                </a:solidFill>
              </a:rPr>
              <a:t>  The fifth verse about teaching children is not popular &amp; left out </a:t>
            </a:r>
          </a:p>
          <a:p>
            <a:pPr>
              <a:lnSpc>
                <a:spcPct val="90000"/>
              </a:lnSpc>
              <a:buFont typeface="Wingdings" pitchFamily="2" charset="2"/>
              <a:buChar char="q"/>
            </a:pPr>
            <a:r>
              <a:rPr lang="en-US">
                <a:solidFill>
                  <a:srgbClr val="FFFFFF"/>
                </a:solidFill>
              </a:rPr>
              <a:t>  The author,  Frederick Faber,  was a pencil manufacturer who wrote no other hymns</a:t>
            </a:r>
          </a:p>
          <a:p>
            <a:pPr>
              <a:lnSpc>
                <a:spcPct val="90000"/>
              </a:lnSpc>
              <a:buFont typeface="Wingdings" pitchFamily="2" charset="2"/>
              <a:buChar char="q"/>
            </a:pPr>
            <a:endParaRPr lang="en-US">
              <a:solidFill>
                <a:srgbClr val="FFFFFF"/>
              </a:solidFill>
            </a:endParaRPr>
          </a:p>
        </p:txBody>
      </p:sp>
      <p:sp>
        <p:nvSpPr>
          <p:cNvPr id="4307972" name="WordArt 4"/>
          <p:cNvSpPr>
            <a:spLocks noChangeArrowheads="1" noChangeShapeType="1" noTextEdit="1"/>
          </p:cNvSpPr>
          <p:nvPr/>
        </p:nvSpPr>
        <p:spPr bwMode="auto">
          <a:xfrm rot="5400000">
            <a:off x="2312194" y="3098007"/>
            <a:ext cx="404813"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extLst>
      <p:ext uri="{BB962C8B-B14F-4D97-AF65-F5344CB8AC3E}">
        <p14:creationId xmlns:p14="http://schemas.microsoft.com/office/powerpoint/2010/main" val="366999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307970">
                                            <p:txEl>
                                              <p:pRg st="0" end="0"/>
                                            </p:txEl>
                                          </p:spTgt>
                                        </p:tgtEl>
                                        <p:attrNameLst>
                                          <p:attrName>style.visibility</p:attrName>
                                        </p:attrNameLst>
                                      </p:cBhvr>
                                      <p:to>
                                        <p:strVal val="visible"/>
                                      </p:to>
                                    </p:set>
                                    <p:anim calcmode="lin" valueType="num">
                                      <p:cBhvr additive="base">
                                        <p:cTn id="7" dur="300" fill="hold"/>
                                        <p:tgtEl>
                                          <p:spTgt spid="43079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3079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307971">
                                            <p:txEl>
                                              <p:pRg st="0" end="0"/>
                                            </p:txEl>
                                          </p:spTgt>
                                        </p:tgtEl>
                                        <p:attrNameLst>
                                          <p:attrName>style.visibility</p:attrName>
                                        </p:attrNameLst>
                                      </p:cBhvr>
                                      <p:to>
                                        <p:strVal val="visible"/>
                                      </p:to>
                                    </p:set>
                                    <p:animEffect transition="in" filter="barn(outHorizontal)">
                                      <p:cBhvr>
                                        <p:cTn id="13" dur="500"/>
                                        <p:tgtEl>
                                          <p:spTgt spid="430797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307971">
                                            <p:txEl>
                                              <p:pRg st="2" end="2"/>
                                            </p:txEl>
                                          </p:spTgt>
                                        </p:tgtEl>
                                        <p:attrNameLst>
                                          <p:attrName>style.visibility</p:attrName>
                                        </p:attrNameLst>
                                      </p:cBhvr>
                                      <p:to>
                                        <p:strVal val="visible"/>
                                      </p:to>
                                    </p:set>
                                    <p:animEffect transition="in" filter="barn(outHorizontal)">
                                      <p:cBhvr>
                                        <p:cTn id="18" dur="500"/>
                                        <p:tgtEl>
                                          <p:spTgt spid="430797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307971">
                                            <p:txEl>
                                              <p:pRg st="3" end="3"/>
                                            </p:txEl>
                                          </p:spTgt>
                                        </p:tgtEl>
                                        <p:attrNameLst>
                                          <p:attrName>style.visibility</p:attrName>
                                        </p:attrNameLst>
                                      </p:cBhvr>
                                      <p:to>
                                        <p:strVal val="visible"/>
                                      </p:to>
                                    </p:set>
                                    <p:animEffect transition="in" filter="barn(outHorizontal)">
                                      <p:cBhvr>
                                        <p:cTn id="23" dur="500"/>
                                        <p:tgtEl>
                                          <p:spTgt spid="430797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307971">
                                            <p:txEl>
                                              <p:pRg st="4" end="4"/>
                                            </p:txEl>
                                          </p:spTgt>
                                        </p:tgtEl>
                                        <p:attrNameLst>
                                          <p:attrName>style.visibility</p:attrName>
                                        </p:attrNameLst>
                                      </p:cBhvr>
                                      <p:to>
                                        <p:strVal val="visible"/>
                                      </p:to>
                                    </p:set>
                                    <p:animEffect transition="in" filter="barn(outHorizontal)">
                                      <p:cBhvr>
                                        <p:cTn id="28" dur="500"/>
                                        <p:tgtEl>
                                          <p:spTgt spid="430797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307971">
                                            <p:txEl>
                                              <p:pRg st="5" end="5"/>
                                            </p:txEl>
                                          </p:spTgt>
                                        </p:tgtEl>
                                        <p:attrNameLst>
                                          <p:attrName>style.visibility</p:attrName>
                                        </p:attrNameLst>
                                      </p:cBhvr>
                                      <p:to>
                                        <p:strVal val="visible"/>
                                      </p:to>
                                    </p:set>
                                    <p:animEffect transition="in" filter="barn(outHorizontal)">
                                      <p:cBhvr>
                                        <p:cTn id="33" dur="500"/>
                                        <p:tgtEl>
                                          <p:spTgt spid="430797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307972"/>
                                        </p:tgtEl>
                                        <p:attrNameLst>
                                          <p:attrName>style.visibility</p:attrName>
                                        </p:attrNameLst>
                                      </p:cBhvr>
                                      <p:to>
                                        <p:strVal val="visible"/>
                                      </p:to>
                                    </p:set>
                                    <p:anim calcmode="lin" valueType="num">
                                      <p:cBhvr>
                                        <p:cTn id="38" dur="500" fill="hold"/>
                                        <p:tgtEl>
                                          <p:spTgt spid="4307972"/>
                                        </p:tgtEl>
                                        <p:attrNameLst>
                                          <p:attrName>ppt_w</p:attrName>
                                        </p:attrNameLst>
                                      </p:cBhvr>
                                      <p:tavLst>
                                        <p:tav tm="0">
                                          <p:val>
                                            <p:strVal val="4*#ppt_w"/>
                                          </p:val>
                                        </p:tav>
                                        <p:tav tm="100000">
                                          <p:val>
                                            <p:strVal val="#ppt_w"/>
                                          </p:val>
                                        </p:tav>
                                      </p:tavLst>
                                    </p:anim>
                                    <p:anim calcmode="lin" valueType="num">
                                      <p:cBhvr>
                                        <p:cTn id="39" dur="500" fill="hold"/>
                                        <p:tgtEl>
                                          <p:spTgt spid="430797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970" grpId="0" build="p" autoUpdateAnimBg="0"/>
      <p:bldP spid="4307971" grpId="0" build="p" autoUpdateAnimBg="0"/>
      <p:bldP spid="4307972"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1905000" y="381000"/>
            <a:ext cx="8382000" cy="914400"/>
          </a:xfrm>
          <a:solidFill>
            <a:schemeClr val="bg1"/>
          </a:solidFill>
        </p:spPr>
        <p:txBody>
          <a:bodyPr/>
          <a:lstStyle/>
          <a:p>
            <a:r>
              <a:rPr lang="en-US">
                <a:effectLst>
                  <a:outerShdw blurRad="38100" dist="38100" dir="2700000" algn="tl">
                    <a:srgbClr val="C0C0C0"/>
                  </a:outerShdw>
                </a:effectLst>
              </a:rPr>
              <a:t>Later Church Struggles Were With:</a:t>
            </a:r>
          </a:p>
        </p:txBody>
      </p:sp>
      <p:sp>
        <p:nvSpPr>
          <p:cNvPr id="532483" name="Rectangle 3"/>
          <p:cNvSpPr>
            <a:spLocks noGrp="1" noChangeArrowheads="1"/>
          </p:cNvSpPr>
          <p:nvPr>
            <p:ph type="body" idx="1"/>
          </p:nvPr>
        </p:nvSpPr>
        <p:spPr>
          <a:xfrm>
            <a:off x="1752600" y="1828800"/>
            <a:ext cx="8686800" cy="4495800"/>
          </a:xfrm>
          <a:solidFill>
            <a:srgbClr val="000000"/>
          </a:solidFill>
        </p:spPr>
        <p:txBody>
          <a:bodyPr/>
          <a:lstStyle/>
          <a:p>
            <a:r>
              <a:rPr lang="en-US" sz="7200" b="1">
                <a:solidFill>
                  <a:srgbClr val="FFFFFF"/>
                </a:solidFill>
                <a:effectLst>
                  <a:outerShdw blurRad="38100" dist="38100" dir="2700000" algn="tl">
                    <a:srgbClr val="808080"/>
                  </a:outerShdw>
                </a:effectLst>
              </a:rPr>
              <a:t> </a:t>
            </a:r>
            <a:r>
              <a:rPr lang="en-US" sz="7200" b="1" u="sng">
                <a:solidFill>
                  <a:srgbClr val="FFFFFF"/>
                </a:solidFill>
                <a:effectLst>
                  <a:outerShdw blurRad="38100" dist="38100" dir="2700000" algn="tl">
                    <a:srgbClr val="808080"/>
                  </a:outerShdw>
                </a:effectLst>
              </a:rPr>
              <a:t>CONTAMINATE</a:t>
            </a:r>
          </a:p>
          <a:p>
            <a:r>
              <a:rPr lang="en-US" sz="7200" b="1">
                <a:solidFill>
                  <a:srgbClr val="FFFFFF"/>
                </a:solidFill>
                <a:effectLst>
                  <a:outerShdw blurRad="38100" dist="38100" dir="2700000" algn="tl">
                    <a:srgbClr val="808080"/>
                  </a:outerShdw>
                </a:effectLst>
              </a:rPr>
              <a:t> </a:t>
            </a:r>
            <a:r>
              <a:rPr lang="en-US" sz="7200" b="1" u="sng">
                <a:solidFill>
                  <a:srgbClr val="FFFFFF"/>
                </a:solidFill>
                <a:effectLst>
                  <a:outerShdw blurRad="38100" dist="38100" dir="2700000" algn="tl">
                    <a:srgbClr val="808080"/>
                  </a:outerShdw>
                </a:effectLst>
              </a:rPr>
              <a:t>CONTAINMENT</a:t>
            </a:r>
          </a:p>
          <a:p>
            <a:r>
              <a:rPr lang="en-US" sz="7200" b="1">
                <a:solidFill>
                  <a:srgbClr val="FFFFFF"/>
                </a:solidFill>
                <a:effectLst>
                  <a:outerShdw blurRad="38100" dist="38100" dir="2700000" algn="tl">
                    <a:srgbClr val="808080"/>
                  </a:outerShdw>
                </a:effectLst>
              </a:rPr>
              <a:t> </a:t>
            </a:r>
            <a:r>
              <a:rPr lang="en-US" sz="8000" b="1" u="sng">
                <a:solidFill>
                  <a:srgbClr val="FFFFFF"/>
                </a:solidFill>
                <a:effectLst>
                  <a:outerShdw blurRad="38100" dist="38100" dir="2700000" algn="tl">
                    <a:srgbClr val="808080"/>
                  </a:outerShdw>
                </a:effectLst>
              </a:rPr>
              <a:t>CORRUPTION</a:t>
            </a:r>
          </a:p>
        </p:txBody>
      </p:sp>
      <p:sp>
        <p:nvSpPr>
          <p:cNvPr id="532484" name="Comment 4"/>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Tonsure: Origins In Persecuted Church; Roman Mockery To Shave Heads As Slave Property </a:t>
            </a:r>
          </a:p>
        </p:txBody>
      </p:sp>
      <p:pic>
        <p:nvPicPr>
          <p:cNvPr id="532485" name="Picture 5" descr="C:\Documents and Settings\Owner\My Documents\Educational Illustrations\Rome01.gif"/>
          <p:cNvPicPr>
            <a:picLocks noChangeAspect="1" noChangeArrowheads="1"/>
          </p:cNvPicPr>
          <p:nvPr/>
        </p:nvPicPr>
        <p:blipFill>
          <a:blip r:embed="rId4" cstate="print"/>
          <a:srcRect/>
          <a:stretch>
            <a:fillRect/>
          </a:stretch>
        </p:blipFill>
        <p:spPr bwMode="auto">
          <a:xfrm>
            <a:off x="1828800" y="1905000"/>
            <a:ext cx="8534400" cy="4343400"/>
          </a:xfrm>
          <a:prstGeom prst="rect">
            <a:avLst/>
          </a:prstGeom>
          <a:noFill/>
        </p:spPr>
      </p:pic>
    </p:spTree>
    <p:extLst>
      <p:ext uri="{BB962C8B-B14F-4D97-AF65-F5344CB8AC3E}">
        <p14:creationId xmlns:p14="http://schemas.microsoft.com/office/powerpoint/2010/main" val="7341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 calcmode="lin" valueType="num">
                                      <p:cBhvr>
                                        <p:cTn id="7" dur="500" fill="hold"/>
                                        <p:tgtEl>
                                          <p:spTgt spid="532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4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32483">
                                            <p:txEl>
                                              <p:pRg st="1" end="1"/>
                                            </p:txEl>
                                          </p:spTgt>
                                        </p:tgtEl>
                                        <p:attrNameLst>
                                          <p:attrName>style.visibility</p:attrName>
                                        </p:attrNameLst>
                                      </p:cBhvr>
                                      <p:to>
                                        <p:strVal val="visible"/>
                                      </p:to>
                                    </p:set>
                                    <p:anim calcmode="lin" valueType="num">
                                      <p:cBhvr>
                                        <p:cTn id="13" dur="500" fill="hold"/>
                                        <p:tgtEl>
                                          <p:spTgt spid="5324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324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32483">
                                            <p:txEl>
                                              <p:pRg st="2" end="2"/>
                                            </p:txEl>
                                          </p:spTgt>
                                        </p:tgtEl>
                                        <p:attrNameLst>
                                          <p:attrName>style.visibility</p:attrName>
                                        </p:attrNameLst>
                                      </p:cBhvr>
                                      <p:to>
                                        <p:strVal val="visible"/>
                                      </p:to>
                                    </p:set>
                                    <p:anim calcmode="lin" valueType="num">
                                      <p:cBhvr>
                                        <p:cTn id="19" dur="500" fill="hold"/>
                                        <p:tgtEl>
                                          <p:spTgt spid="5324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3248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532485"/>
                                        </p:tgtEl>
                                        <p:attrNameLst>
                                          <p:attrName>style.visibility</p:attrName>
                                        </p:attrNameLst>
                                      </p:cBhvr>
                                      <p:to>
                                        <p:strVal val="visible"/>
                                      </p:to>
                                    </p:set>
                                    <p:anim calcmode="lin" valueType="num">
                                      <p:cBhvr>
                                        <p:cTn id="25" dur="5000" fill="hold"/>
                                        <p:tgtEl>
                                          <p:spTgt spid="532485"/>
                                        </p:tgtEl>
                                        <p:attrNameLst>
                                          <p:attrName>ppt_w</p:attrName>
                                        </p:attrNameLst>
                                      </p:cBhvr>
                                      <p:tavLst>
                                        <p:tav tm="0" fmla="#ppt_w*sin(2.5*pi*$)">
                                          <p:val>
                                            <p:fltVal val="0"/>
                                          </p:val>
                                        </p:tav>
                                        <p:tav tm="100000">
                                          <p:val>
                                            <p:fltVal val="1"/>
                                          </p:val>
                                        </p:tav>
                                      </p:tavLst>
                                    </p:anim>
                                    <p:anim calcmode="lin" valueType="num">
                                      <p:cBhvr>
                                        <p:cTn id="26" dur="5000" fill="hold"/>
                                        <p:tgtEl>
                                          <p:spTgt spid="5324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r>
              <a:rPr lang="en-US" sz="2200" b="1" i="1" dirty="0">
                <a:solidFill>
                  <a:srgbClr val="C00000"/>
                </a:solidFill>
              </a:rPr>
              <a:t>The Godhead Three: Thee Trinitarian Controversy</a:t>
            </a:r>
          </a:p>
          <a:p>
            <a:r>
              <a:rPr lang="en-US" sz="2200" b="1" i="1" dirty="0">
                <a:solidFill>
                  <a:srgbClr val="C00000"/>
                </a:solidFill>
              </a:rPr>
              <a:t>Orthodoxy/Orthopraxy Brand Vs. Heretical Label</a:t>
            </a:r>
          </a:p>
          <a:p>
            <a:r>
              <a:rPr lang="en-US" sz="2200" b="1" i="1" dirty="0">
                <a:solidFill>
                  <a:srgbClr val="C00000"/>
                </a:solidFill>
              </a:rPr>
              <a:t>Magisterium: Canon Text–Law–Courts–Legal Curia</a:t>
            </a:r>
          </a:p>
          <a:p>
            <a:r>
              <a:rPr lang="en-US" sz="2200" b="1" i="1" dirty="0">
                <a:solidFill>
                  <a:srgbClr val="C00000"/>
                </a:solidFill>
              </a:rPr>
              <a:t>CONTAMINATE – CONTAINMENT - CORRUPTION</a:t>
            </a:r>
          </a:p>
          <a:p>
            <a:endParaRPr lang="en-US" sz="2200" b="1" i="1" dirty="0">
              <a:solidFill>
                <a:srgbClr val="C00000"/>
              </a:solidFill>
            </a:endParaRP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275824098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D886797-E85C-4410-B928-F7FE7692EB6E}"/>
              </a:ext>
            </a:extLst>
          </p:cNvPr>
          <p:cNvSpPr/>
          <p:nvPr/>
        </p:nvSpPr>
        <p:spPr>
          <a:xfrm>
            <a:off x="-96253" y="2438400"/>
            <a:ext cx="12288253" cy="4524315"/>
          </a:xfrm>
          <a:prstGeom prst="rect">
            <a:avLst/>
          </a:prstGeom>
          <a:noFill/>
        </p:spPr>
        <p:txBody>
          <a:bodyPr wrap="square" lIns="91440" tIns="45720" rIns="91440" bIns="45720">
            <a:spAutoFit/>
          </a:bodyPr>
          <a:lstStyle/>
          <a:p>
            <a:pPr algn="ctr"/>
            <a:r>
              <a:rPr lang="en-US" sz="48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r>
              <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Penance’ as taught by the Roman Catholics involves all the sins one has committed since one’s last confession.  These sins are both public and private transgressions.  They can involve behavioral sins and sins one commits within the heart.   </a:t>
            </a:r>
          </a:p>
        </p:txBody>
      </p:sp>
    </p:spTree>
    <p:extLst>
      <p:ext uri="{BB962C8B-B14F-4D97-AF65-F5344CB8AC3E}">
        <p14:creationId xmlns:p14="http://schemas.microsoft.com/office/powerpoint/2010/main" val="6499350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4A5C001-909A-406C-8F9C-AD3693F6E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853F8F3-5F08-4E9B-A0D6-0AAB98222DEE}"/>
              </a:ext>
            </a:extLst>
          </p:cNvPr>
          <p:cNvSpPr/>
          <p:nvPr/>
        </p:nvSpPr>
        <p:spPr>
          <a:xfrm>
            <a:off x="1992429" y="4042612"/>
            <a:ext cx="8171849" cy="268157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effectLst/>
                <a:uLnTx/>
                <a:uFillTx/>
                <a:latin typeface="Calligrapher" pitchFamily="2" charset="0"/>
                <a:ea typeface="+mn-ea"/>
                <a:cs typeface="+mn-cs"/>
              </a:rPr>
              <a:t>Optional Viewing: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effectLst/>
                <a:uLnTx/>
                <a:uFillTx/>
                <a:latin typeface="Calligrapher" pitchFamily="2" charset="0"/>
                <a:ea typeface="+mn-ea"/>
                <a:cs typeface="+mn-cs"/>
              </a:rPr>
              <a:t>ABC NEWS SPECIAL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541" cmpd="sng">
                  <a:solidFill>
                    <a:srgbClr val="00CC99">
                      <a:shade val="88000"/>
                      <a:satMod val="110000"/>
                    </a:srgbClr>
                  </a:solidFill>
                  <a:prstDash val="solid"/>
                </a:ln>
                <a:gradFill>
                  <a:gsLst>
                    <a:gs pos="0">
                      <a:srgbClr val="00CC99">
                        <a:tint val="40000"/>
                        <a:satMod val="250000"/>
                      </a:srgbClr>
                    </a:gs>
                    <a:gs pos="9000">
                      <a:srgbClr val="00CC99">
                        <a:tint val="52000"/>
                        <a:satMod val="300000"/>
                      </a:srgbClr>
                    </a:gs>
                    <a:gs pos="50000">
                      <a:srgbClr val="00CC99">
                        <a:shade val="20000"/>
                        <a:satMod val="300000"/>
                      </a:srgbClr>
                    </a:gs>
                    <a:gs pos="79000">
                      <a:srgbClr val="00CC99">
                        <a:tint val="52000"/>
                        <a:satMod val="300000"/>
                      </a:srgbClr>
                    </a:gs>
                    <a:gs pos="100000">
                      <a:srgbClr val="00CC99">
                        <a:tint val="40000"/>
                        <a:satMod val="250000"/>
                      </a:srgbClr>
                    </a:gs>
                  </a:gsLst>
                  <a:lin ang="5400000"/>
                </a:gradFill>
                <a:effectLst/>
                <a:uLnTx/>
                <a:uFillTx/>
                <a:latin typeface="Calligrapher" pitchFamily="2" charset="0"/>
                <a:ea typeface="+mn-ea"/>
                <a:cs typeface="+mn-cs"/>
              </a:rPr>
              <a:t>“The Mystery of Pope Joan”</a:t>
            </a:r>
          </a:p>
        </p:txBody>
      </p:sp>
    </p:spTree>
    <p:extLst>
      <p:ext uri="{BB962C8B-B14F-4D97-AF65-F5344CB8AC3E}">
        <p14:creationId xmlns:p14="http://schemas.microsoft.com/office/powerpoint/2010/main" val="17669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Clr clrSpc="rgb" dir="cw">
                                      <p:cBhvr override="childStyle">
                                        <p:cTn id="6" dur="100" fill="hold"/>
                                        <p:tgtEl>
                                          <p:spTgt spid="5"/>
                                        </p:tgtEl>
                                        <p:attrNameLst>
                                          <p:attrName>style.color</p:attrName>
                                        </p:attrNameLst>
                                      </p:cBhvr>
                                      <p:to>
                                        <a:schemeClr val="accent2"/>
                                      </p:to>
                                    </p:animClr>
                                    <p:animClr clrSpc="rgb" dir="cw">
                                      <p:cBhvr>
                                        <p:cTn id="7" dur="100" fill="hold"/>
                                        <p:tgtEl>
                                          <p:spTgt spid="5"/>
                                        </p:tgtEl>
                                        <p:attrNameLst>
                                          <p:attrName>fillcolor</p:attrName>
                                        </p:attrNameLst>
                                      </p:cBhvr>
                                      <p:to>
                                        <a:schemeClr val="accent2"/>
                                      </p:to>
                                    </p:animClr>
                                    <p:set>
                                      <p:cBhvr>
                                        <p:cTn id="8" dur="100" fill="hold"/>
                                        <p:tgtEl>
                                          <p:spTgt spid="5"/>
                                        </p:tgtEl>
                                        <p:attrNameLst>
                                          <p:attrName>fill.type</p:attrName>
                                        </p:attrNameLst>
                                      </p:cBhvr>
                                      <p:to>
                                        <p:strVal val="solid"/>
                                      </p:to>
                                    </p:set>
                                    <p:set>
                                      <p:cBhvr>
                                        <p:cTn id="9" dur="100" fill="hold"/>
                                        <p:tgtEl>
                                          <p:spTgt spid="5"/>
                                        </p:tgtEl>
                                        <p:attrNameLst>
                                          <p:attrName>fill.on</p:attrName>
                                        </p:attrNameLst>
                                      </p:cBhvr>
                                      <p:to>
                                        <p:strVal val="true"/>
                                      </p:to>
                                    </p:se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676400" y="228600"/>
            <a:ext cx="8839200" cy="457200"/>
          </a:xfrm>
          <a:solidFill>
            <a:srgbClr val="CCCC00"/>
          </a:solidFill>
          <a:ln>
            <a:solidFill>
              <a:srgbClr val="CCCC00"/>
            </a:solidFill>
          </a:ln>
        </p:spPr>
        <p:txBody>
          <a:bodyPr/>
          <a:lstStyle/>
          <a:p>
            <a:r>
              <a:rPr lang="en-US" u="sng">
                <a:solidFill>
                  <a:srgbClr val="FF6600"/>
                </a:solidFill>
                <a:effectLst>
                  <a:outerShdw blurRad="38100" dist="38100" dir="2700000" algn="tl">
                    <a:srgbClr val="000000"/>
                  </a:outerShdw>
                </a:effectLst>
              </a:rPr>
              <a:t>POPESS JOHN VIII HISTORICITY </a:t>
            </a:r>
          </a:p>
        </p:txBody>
      </p:sp>
      <p:sp>
        <p:nvSpPr>
          <p:cNvPr id="214019" name="Rectangle 3"/>
          <p:cNvSpPr>
            <a:spLocks noGrp="1" noChangeArrowheads="1"/>
          </p:cNvSpPr>
          <p:nvPr>
            <p:ph type="body" sz="half" idx="1"/>
          </p:nvPr>
        </p:nvSpPr>
        <p:spPr>
          <a:xfrm>
            <a:off x="1676400" y="914400"/>
            <a:ext cx="6400800" cy="5791200"/>
          </a:xfrm>
          <a:noFill/>
          <a:ln>
            <a:solidFill>
              <a:schemeClr val="bg1"/>
            </a:solidFill>
          </a:ln>
        </p:spPr>
        <p:txBody>
          <a:bodyPr/>
          <a:lstStyle/>
          <a:p>
            <a:pPr>
              <a:lnSpc>
                <a:spcPct val="90000"/>
              </a:lnSpc>
            </a:pPr>
            <a:r>
              <a:rPr lang="en-US" sz="1400" dirty="0">
                <a:solidFill>
                  <a:srgbClr val="C00000"/>
                </a:solidFill>
              </a:rPr>
              <a:t>The first time mention by Scottish Monk </a:t>
            </a:r>
            <a:r>
              <a:rPr lang="en-US" sz="1400" dirty="0" err="1">
                <a:solidFill>
                  <a:srgbClr val="C00000"/>
                </a:solidFill>
              </a:rPr>
              <a:t>Marianus</a:t>
            </a:r>
            <a:r>
              <a:rPr lang="en-US" sz="1400" dirty="0">
                <a:solidFill>
                  <a:srgbClr val="C00000"/>
                </a:solidFill>
              </a:rPr>
              <a:t> </a:t>
            </a:r>
            <a:r>
              <a:rPr lang="en-US" sz="1400" dirty="0" err="1">
                <a:solidFill>
                  <a:srgbClr val="C00000"/>
                </a:solidFill>
              </a:rPr>
              <a:t>Scotus</a:t>
            </a:r>
            <a:r>
              <a:rPr lang="en-US" sz="1400" dirty="0">
                <a:solidFill>
                  <a:srgbClr val="C00000"/>
                </a:solidFill>
              </a:rPr>
              <a:t> in his 1058 book  </a:t>
            </a:r>
            <a:r>
              <a:rPr lang="en-US" sz="1400" i="1" dirty="0">
                <a:solidFill>
                  <a:srgbClr val="C00000"/>
                </a:solidFill>
              </a:rPr>
              <a:t>Universal Chronicle</a:t>
            </a:r>
            <a:r>
              <a:rPr lang="en-US" sz="1400" dirty="0">
                <a:solidFill>
                  <a:srgbClr val="C00000"/>
                </a:solidFill>
              </a:rPr>
              <a:t>: “Leo the pope died on the  1</a:t>
            </a:r>
            <a:r>
              <a:rPr lang="en-US" sz="1400" baseline="30000" dirty="0">
                <a:solidFill>
                  <a:srgbClr val="C00000"/>
                </a:solidFill>
              </a:rPr>
              <a:t>st</a:t>
            </a:r>
            <a:r>
              <a:rPr lang="en-US" sz="1400" dirty="0">
                <a:solidFill>
                  <a:srgbClr val="C00000"/>
                </a:solidFill>
              </a:rPr>
              <a:t> of August.   To him succeeded John, who, as it is asserted, was a woman, and sat for two years,      five months, and four days.”</a:t>
            </a:r>
          </a:p>
          <a:p>
            <a:pPr>
              <a:lnSpc>
                <a:spcPct val="90000"/>
              </a:lnSpc>
            </a:pPr>
            <a:r>
              <a:rPr lang="en-US" sz="1400" dirty="0">
                <a:solidFill>
                  <a:srgbClr val="C00000"/>
                </a:solidFill>
              </a:rPr>
              <a:t>In 1276,  after ordering a thorough search of the papal records, Pope John XX changed his own title to John XXI in official recognition of Joan’s reign as     Pope John XIII.  </a:t>
            </a:r>
          </a:p>
          <a:p>
            <a:pPr>
              <a:lnSpc>
                <a:spcPct val="90000"/>
              </a:lnSpc>
            </a:pPr>
            <a:r>
              <a:rPr lang="en-US" sz="1400" dirty="0">
                <a:solidFill>
                  <a:srgbClr val="C00000"/>
                </a:solidFill>
              </a:rPr>
              <a:t>In Tuscany, around 1400, her face was carved among the papal busts in the cathedral at Siena.  It remained there, travelers said, until its replacement by the bust of a male pope two centuries later.</a:t>
            </a:r>
          </a:p>
          <a:p>
            <a:pPr>
              <a:lnSpc>
                <a:spcPct val="90000"/>
              </a:lnSpc>
            </a:pPr>
            <a:r>
              <a:rPr lang="en-US" sz="1400" dirty="0">
                <a:solidFill>
                  <a:srgbClr val="C00000"/>
                </a:solidFill>
              </a:rPr>
              <a:t>In 1601, under command of Pope Clement VIII, her statues and busts suddenly “metamorphosed” into those of Pope Zacharias.  </a:t>
            </a:r>
          </a:p>
          <a:p>
            <a:pPr>
              <a:lnSpc>
                <a:spcPct val="90000"/>
              </a:lnSpc>
            </a:pPr>
            <a:r>
              <a:rPr lang="en-US" sz="1400" dirty="0">
                <a:solidFill>
                  <a:srgbClr val="C00000"/>
                </a:solidFill>
              </a:rPr>
              <a:t>Pope Joan first appeared on the Tarot Card Deck about the 13</a:t>
            </a:r>
            <a:r>
              <a:rPr lang="en-US" sz="1400" baseline="30000" dirty="0">
                <a:solidFill>
                  <a:srgbClr val="C00000"/>
                </a:solidFill>
              </a:rPr>
              <a:t>th</a:t>
            </a:r>
            <a:r>
              <a:rPr lang="en-US" sz="1400" dirty="0">
                <a:solidFill>
                  <a:srgbClr val="C00000"/>
                </a:solidFill>
              </a:rPr>
              <a:t> Century.  Moreover, Pope Joan was a card game once very popular in Scotland.  Although  it involved gambling, it was  popular during the Victorian era as a social activity.</a:t>
            </a:r>
          </a:p>
          <a:p>
            <a:pPr>
              <a:lnSpc>
                <a:spcPct val="90000"/>
              </a:lnSpc>
            </a:pPr>
            <a:r>
              <a:rPr lang="en-US" sz="1400" dirty="0">
                <a:solidFill>
                  <a:srgbClr val="C00000"/>
                </a:solidFill>
              </a:rPr>
              <a:t>Joan’s Story was included in the official guidebook to Rome used for 300 years. </a:t>
            </a:r>
          </a:p>
          <a:p>
            <a:pPr>
              <a:lnSpc>
                <a:spcPct val="90000"/>
              </a:lnSpc>
            </a:pPr>
            <a:r>
              <a:rPr lang="en-US" sz="1400" dirty="0">
                <a:solidFill>
                  <a:srgbClr val="C00000"/>
                </a:solidFill>
              </a:rPr>
              <a:t>Frederick </a:t>
            </a:r>
            <a:r>
              <a:rPr lang="en-US" sz="1400" dirty="0" err="1">
                <a:solidFill>
                  <a:srgbClr val="C00000"/>
                </a:solidFill>
              </a:rPr>
              <a:t>Spanheim</a:t>
            </a:r>
            <a:r>
              <a:rPr lang="en-US" sz="1400" dirty="0">
                <a:solidFill>
                  <a:srgbClr val="C00000"/>
                </a:solidFill>
              </a:rPr>
              <a:t>, the learned German historian who conducted an extensive study of these events, cites no fewer than 500 ancient manuscripts containing accounts of Joan’s papacy, including those of such acclaimed authors as Petrarch.   </a:t>
            </a:r>
          </a:p>
          <a:p>
            <a:pPr>
              <a:lnSpc>
                <a:spcPct val="90000"/>
              </a:lnSpc>
            </a:pPr>
            <a:r>
              <a:rPr lang="en-US" sz="1400" dirty="0">
                <a:solidFill>
                  <a:srgbClr val="C00000"/>
                </a:solidFill>
              </a:rPr>
              <a:t> J.N.D. Kelly writes in his </a:t>
            </a:r>
            <a:r>
              <a:rPr lang="en-US" sz="1400" i="1" dirty="0">
                <a:solidFill>
                  <a:srgbClr val="C00000"/>
                </a:solidFill>
              </a:rPr>
              <a:t>Oxford Dictionary Of</a:t>
            </a:r>
            <a:r>
              <a:rPr lang="en-US" sz="1400" dirty="0">
                <a:solidFill>
                  <a:srgbClr val="C00000"/>
                </a:solidFill>
              </a:rPr>
              <a:t> </a:t>
            </a:r>
            <a:r>
              <a:rPr lang="en-US" sz="1400" i="1" dirty="0">
                <a:solidFill>
                  <a:srgbClr val="C00000"/>
                </a:solidFill>
              </a:rPr>
              <a:t>Popes</a:t>
            </a:r>
            <a:r>
              <a:rPr lang="en-US" sz="1400" dirty="0">
                <a:solidFill>
                  <a:srgbClr val="C00000"/>
                </a:solidFill>
              </a:rPr>
              <a:t>: “The story of a pope named Joan was accepted without question in Catholic circles for centuries.”</a:t>
            </a:r>
          </a:p>
          <a:p>
            <a:pPr>
              <a:lnSpc>
                <a:spcPct val="90000"/>
              </a:lnSpc>
            </a:pPr>
            <a:r>
              <a:rPr lang="en-US" sz="1400" dirty="0">
                <a:solidFill>
                  <a:srgbClr val="C00000"/>
                </a:solidFill>
              </a:rPr>
              <a:t>Another striking piece of historical evidence is found in the well-documented 1413 trial of Jan Hus for heresy.  Hus was condemned for preaching the heretical doctrine that the Pope is fallible.  In his defense Hus cited many examples of Popes who had committed crimes against the Church.  To each charge his ecclesiastical court judges and jury replied in detail denying.  Only one Huss charge went unchallenged: “Many times have the Popes fallen into sin and error, for instance when Joan was elected Pope, who was a woman.”  </a:t>
            </a:r>
          </a:p>
          <a:p>
            <a:pPr>
              <a:lnSpc>
                <a:spcPct val="90000"/>
              </a:lnSpc>
            </a:pPr>
            <a:endParaRPr lang="en-US" sz="1400" i="1" dirty="0">
              <a:solidFill>
                <a:srgbClr val="FF3300"/>
              </a:solidFill>
            </a:endParaRPr>
          </a:p>
        </p:txBody>
      </p:sp>
      <p:pic>
        <p:nvPicPr>
          <p:cNvPr id="214022" name="Picture 6" descr="C:\Documents and Settings\Owner\My Documents\Educational Illustrations\tarot.gif">
            <a:hlinkClick r:id="rId4" action="ppaction://hlinkfile"/>
          </p:cNvPr>
          <p:cNvPicPr>
            <a:picLocks noGrp="1" noChangeAspect="1" noChangeArrowheads="1"/>
          </p:cNvPicPr>
          <p:nvPr>
            <p:ph sz="half" idx="2"/>
          </p:nvPr>
        </p:nvPicPr>
        <p:blipFill>
          <a:blip r:embed="rId5" cstate="print"/>
          <a:srcRect/>
          <a:stretch>
            <a:fillRect/>
          </a:stretch>
        </p:blipFill>
        <p:spPr>
          <a:xfrm>
            <a:off x="8229600" y="914400"/>
            <a:ext cx="2286000" cy="5791200"/>
          </a:xfrm>
          <a:noFill/>
          <a:ln/>
        </p:spPr>
      </p:pic>
    </p:spTree>
    <p:extLst>
      <p:ext uri="{BB962C8B-B14F-4D97-AF65-F5344CB8AC3E}">
        <p14:creationId xmlns:p14="http://schemas.microsoft.com/office/powerpoint/2010/main" val="23240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 calcmode="lin" valueType="num">
                                      <p:cBhvr>
                                        <p:cTn id="7" dur="1000" fill="hold"/>
                                        <p:tgtEl>
                                          <p:spTgt spid="2140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40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40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40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4019">
                                            <p:txEl>
                                              <p:pRg st="1" end="1"/>
                                            </p:txEl>
                                          </p:spTgt>
                                        </p:tgtEl>
                                        <p:attrNameLst>
                                          <p:attrName>style.visibility</p:attrName>
                                        </p:attrNameLst>
                                      </p:cBhvr>
                                      <p:to>
                                        <p:strVal val="visible"/>
                                      </p:to>
                                    </p:set>
                                    <p:anim calcmode="lin" valueType="num">
                                      <p:cBhvr>
                                        <p:cTn id="15" dur="1000" fill="hold"/>
                                        <p:tgtEl>
                                          <p:spTgt spid="21401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401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40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40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4019">
                                            <p:txEl>
                                              <p:pRg st="2" end="2"/>
                                            </p:txEl>
                                          </p:spTgt>
                                        </p:tgtEl>
                                        <p:attrNameLst>
                                          <p:attrName>style.visibility</p:attrName>
                                        </p:attrNameLst>
                                      </p:cBhvr>
                                      <p:to>
                                        <p:strVal val="visible"/>
                                      </p:to>
                                    </p:set>
                                    <p:anim calcmode="lin" valueType="num">
                                      <p:cBhvr>
                                        <p:cTn id="23" dur="1000" fill="hold"/>
                                        <p:tgtEl>
                                          <p:spTgt spid="21401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401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40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40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4019">
                                            <p:txEl>
                                              <p:pRg st="3" end="3"/>
                                            </p:txEl>
                                          </p:spTgt>
                                        </p:tgtEl>
                                        <p:attrNameLst>
                                          <p:attrName>style.visibility</p:attrName>
                                        </p:attrNameLst>
                                      </p:cBhvr>
                                      <p:to>
                                        <p:strVal val="visible"/>
                                      </p:to>
                                    </p:set>
                                    <p:anim calcmode="lin" valueType="num">
                                      <p:cBhvr>
                                        <p:cTn id="31" dur="1000" fill="hold"/>
                                        <p:tgtEl>
                                          <p:spTgt spid="21401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401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40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40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4019">
                                            <p:txEl>
                                              <p:pRg st="4" end="4"/>
                                            </p:txEl>
                                          </p:spTgt>
                                        </p:tgtEl>
                                        <p:attrNameLst>
                                          <p:attrName>style.visibility</p:attrName>
                                        </p:attrNameLst>
                                      </p:cBhvr>
                                      <p:to>
                                        <p:strVal val="visible"/>
                                      </p:to>
                                    </p:set>
                                    <p:anim calcmode="lin" valueType="num">
                                      <p:cBhvr>
                                        <p:cTn id="39" dur="1000" fill="hold"/>
                                        <p:tgtEl>
                                          <p:spTgt spid="21401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1401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140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40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4019">
                                            <p:txEl>
                                              <p:pRg st="5" end="5"/>
                                            </p:txEl>
                                          </p:spTgt>
                                        </p:tgtEl>
                                        <p:attrNameLst>
                                          <p:attrName>style.visibility</p:attrName>
                                        </p:attrNameLst>
                                      </p:cBhvr>
                                      <p:to>
                                        <p:strVal val="visible"/>
                                      </p:to>
                                    </p:set>
                                    <p:anim calcmode="lin" valueType="num">
                                      <p:cBhvr>
                                        <p:cTn id="47" dur="1000" fill="hold"/>
                                        <p:tgtEl>
                                          <p:spTgt spid="214019">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14019">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1401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401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14019">
                                            <p:txEl>
                                              <p:pRg st="6" end="6"/>
                                            </p:txEl>
                                          </p:spTgt>
                                        </p:tgtEl>
                                        <p:attrNameLst>
                                          <p:attrName>style.visibility</p:attrName>
                                        </p:attrNameLst>
                                      </p:cBhvr>
                                      <p:to>
                                        <p:strVal val="visible"/>
                                      </p:to>
                                    </p:set>
                                    <p:anim calcmode="lin" valueType="num">
                                      <p:cBhvr>
                                        <p:cTn id="55" dur="1000" fill="hold"/>
                                        <p:tgtEl>
                                          <p:spTgt spid="214019">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214019">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21401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1401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14019">
                                            <p:txEl>
                                              <p:pRg st="7" end="7"/>
                                            </p:txEl>
                                          </p:spTgt>
                                        </p:tgtEl>
                                        <p:attrNameLst>
                                          <p:attrName>style.visibility</p:attrName>
                                        </p:attrNameLst>
                                      </p:cBhvr>
                                      <p:to>
                                        <p:strVal val="visible"/>
                                      </p:to>
                                    </p:set>
                                    <p:anim calcmode="lin" valueType="num">
                                      <p:cBhvr>
                                        <p:cTn id="63" dur="1000" fill="hold"/>
                                        <p:tgtEl>
                                          <p:spTgt spid="214019">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214019">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21401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1401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14019">
                                            <p:txEl>
                                              <p:pRg st="8" end="8"/>
                                            </p:txEl>
                                          </p:spTgt>
                                        </p:tgtEl>
                                        <p:attrNameLst>
                                          <p:attrName>style.visibility</p:attrName>
                                        </p:attrNameLst>
                                      </p:cBhvr>
                                      <p:to>
                                        <p:strVal val="visible"/>
                                      </p:to>
                                    </p:set>
                                    <p:anim calcmode="lin" valueType="num">
                                      <p:cBhvr>
                                        <p:cTn id="71" dur="1000" fill="hold"/>
                                        <p:tgtEl>
                                          <p:spTgt spid="214019">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214019">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21401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1401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709E-1731-4670-8E75-6BE74448F58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6B943C1-63DE-4C93-98D7-5907E1DA2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3970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1676400" y="228600"/>
            <a:ext cx="8839200" cy="457200"/>
          </a:xfrm>
          <a:solidFill>
            <a:srgbClr val="CCCC00"/>
          </a:solidFill>
          <a:ln>
            <a:solidFill>
              <a:srgbClr val="CCCC00"/>
            </a:solidFill>
          </a:ln>
        </p:spPr>
        <p:txBody>
          <a:bodyPr/>
          <a:lstStyle/>
          <a:p>
            <a:r>
              <a:rPr lang="en-US" u="sng">
                <a:solidFill>
                  <a:srgbClr val="FF6600"/>
                </a:solidFill>
                <a:effectLst>
                  <a:outerShdw blurRad="38100" dist="38100" dir="2700000" algn="tl">
                    <a:srgbClr val="000000"/>
                  </a:outerShdw>
                </a:effectLst>
              </a:rPr>
              <a:t>POPESS JOHN VIII HISTORICITY </a:t>
            </a:r>
          </a:p>
        </p:txBody>
      </p:sp>
      <p:sp>
        <p:nvSpPr>
          <p:cNvPr id="230403" name="Rectangle 3"/>
          <p:cNvSpPr>
            <a:spLocks noGrp="1" noChangeArrowheads="1"/>
          </p:cNvSpPr>
          <p:nvPr>
            <p:ph type="body" sz="half" idx="1"/>
          </p:nvPr>
        </p:nvSpPr>
        <p:spPr>
          <a:xfrm>
            <a:off x="1676400" y="914400"/>
            <a:ext cx="6400800" cy="5791200"/>
          </a:xfrm>
          <a:noFill/>
          <a:ln>
            <a:solidFill>
              <a:schemeClr val="bg1"/>
            </a:solidFill>
          </a:ln>
        </p:spPr>
        <p:txBody>
          <a:bodyPr/>
          <a:lstStyle/>
          <a:p>
            <a:pPr>
              <a:lnSpc>
                <a:spcPct val="90000"/>
              </a:lnSpc>
              <a:buFontTx/>
              <a:buNone/>
            </a:pPr>
            <a:endParaRPr lang="en-US" sz="900" dirty="0">
              <a:solidFill>
                <a:srgbClr val="FF3300"/>
              </a:solidFill>
            </a:endParaRPr>
          </a:p>
          <a:p>
            <a:pPr>
              <a:lnSpc>
                <a:spcPct val="90000"/>
              </a:lnSpc>
            </a:pPr>
            <a:r>
              <a:rPr lang="en-US" sz="1400" b="1" dirty="0">
                <a:solidFill>
                  <a:srgbClr val="C00000"/>
                </a:solidFill>
              </a:rPr>
              <a:t>The Sequence Of Events per Friar Martin of </a:t>
            </a:r>
            <a:r>
              <a:rPr lang="en-US" sz="1400" b="1" dirty="0" err="1">
                <a:solidFill>
                  <a:srgbClr val="C00000"/>
                </a:solidFill>
              </a:rPr>
              <a:t>Troppau</a:t>
            </a:r>
            <a:r>
              <a:rPr lang="en-US" sz="1400" b="1" dirty="0">
                <a:solidFill>
                  <a:srgbClr val="C00000"/>
                </a:solidFill>
              </a:rPr>
              <a:t> writing in 1265 A.D. -- The female pope reportedly was born in Germany of English missionary parents and grew up unusually bright in an era when learned women were considered unnatural if not dangerous.  To break the glass ceiling, it was said she pretended to be male.  At 12, she was taken in masculine attire to Athens by a monk described as her teacher.  Disguised in the sexless garb of a cleric she made much progress in her studies eventually giving a scholarly lecture at the </a:t>
            </a:r>
            <a:r>
              <a:rPr lang="en-US" sz="1400" b="1" dirty="0" err="1">
                <a:solidFill>
                  <a:srgbClr val="C00000"/>
                </a:solidFill>
              </a:rPr>
              <a:t>Trivium</a:t>
            </a:r>
            <a:r>
              <a:rPr lang="en-US" sz="1400" b="1" dirty="0">
                <a:solidFill>
                  <a:srgbClr val="C00000"/>
                </a:solidFill>
              </a:rPr>
              <a:t> in Rome and ultimately staying to climb the church hierarchy to the high rank of cardinal.  Here her knowledge of the scriptures so impressed her colleagues in the College Of Cardinals that they elected her Pope John </a:t>
            </a:r>
            <a:r>
              <a:rPr lang="en-US" sz="1400" b="1" dirty="0" err="1">
                <a:solidFill>
                  <a:srgbClr val="C00000"/>
                </a:solidFill>
              </a:rPr>
              <a:t>Anglicus</a:t>
            </a:r>
            <a:r>
              <a:rPr lang="en-US" sz="1400" b="1" dirty="0">
                <a:solidFill>
                  <a:srgbClr val="C00000"/>
                </a:solidFill>
              </a:rPr>
              <a:t> in 855 A.D..</a:t>
            </a:r>
          </a:p>
          <a:p>
            <a:pPr>
              <a:lnSpc>
                <a:spcPct val="90000"/>
              </a:lnSpc>
              <a:buFontTx/>
              <a:buNone/>
            </a:pPr>
            <a:endParaRPr lang="en-US" sz="1400" b="1" dirty="0">
              <a:solidFill>
                <a:srgbClr val="FF3300"/>
              </a:solidFill>
            </a:endParaRPr>
          </a:p>
          <a:p>
            <a:pPr>
              <a:lnSpc>
                <a:spcPct val="90000"/>
              </a:lnSpc>
            </a:pPr>
            <a:r>
              <a:rPr lang="en-US" sz="1200" b="1" dirty="0"/>
              <a:t>Papal Momma.</a:t>
            </a:r>
            <a:r>
              <a:rPr lang="en-US" sz="1200" dirty="0"/>
              <a:t>   According to most versions, spectators watched in horror as the pope, trying to mount a horse, went into labor and gave birth to a son.  Hierarchs who were profoundly devoted to the Holy See sought to save the day and change horror and disgust to amazement by crying out – “A miracle” – bellowing loudly for </a:t>
            </a:r>
            <a:r>
              <a:rPr lang="en-US" sz="1200" dirty="0" err="1"/>
              <a:t>for</a:t>
            </a:r>
            <a:r>
              <a:rPr lang="en-US" sz="1200" dirty="0"/>
              <a:t> the faithful to kneel and worship.   They were quite unsuccessful.  Moments later,  reports said, the crowd tied her feet to the horse’s tail, then stoned her to death as she was dragged along the street. {Marginal notes in a 15</a:t>
            </a:r>
            <a:r>
              <a:rPr lang="en-US" sz="1200" baseline="30000" dirty="0"/>
              <a:t>th</a:t>
            </a:r>
            <a:r>
              <a:rPr lang="en-US" sz="1200" dirty="0"/>
              <a:t> century document refer to a statue erected close by the Lateran called  - “The Woman Pope With Her Child.”}</a:t>
            </a:r>
          </a:p>
          <a:p>
            <a:pPr>
              <a:lnSpc>
                <a:spcPct val="90000"/>
              </a:lnSpc>
            </a:pPr>
            <a:r>
              <a:rPr lang="en-US" sz="1200" b="1" dirty="0"/>
              <a:t>Groping Chair.  </a:t>
            </a:r>
            <a:r>
              <a:rPr lang="en-US" sz="1200" dirty="0"/>
              <a:t>There is circumstantial evidence difficult to explain if there never was a female Pope.  The most important part of the medieval papal consecration ceremony for almost 600 years was the so-called chair exam.  Each newly elected  Pope after Joan sat on the </a:t>
            </a:r>
            <a:r>
              <a:rPr lang="en-US" sz="1200" i="1" dirty="0" err="1"/>
              <a:t>sella</a:t>
            </a:r>
            <a:r>
              <a:rPr lang="en-US" sz="1200" i="1" dirty="0"/>
              <a:t> </a:t>
            </a:r>
            <a:r>
              <a:rPr lang="en-US" sz="1200" i="1" dirty="0" err="1"/>
              <a:t>stercoraria</a:t>
            </a:r>
            <a:r>
              <a:rPr lang="en-US" sz="1200" i="1" dirty="0"/>
              <a:t> </a:t>
            </a:r>
            <a:r>
              <a:rPr lang="en-US" sz="1200" dirty="0"/>
              <a:t>(literally, “dung seat”), pierced in the middle like the classic Roman public toilet, where his genitals were examined to give proof of his manhood.  Afterward the examiner solemnly informed those gathered, </a:t>
            </a:r>
            <a:r>
              <a:rPr lang="en-US" sz="1200" i="1" dirty="0"/>
              <a:t>“</a:t>
            </a:r>
            <a:r>
              <a:rPr lang="en-US" sz="1200" i="1" dirty="0" err="1"/>
              <a:t>Mas</a:t>
            </a:r>
            <a:r>
              <a:rPr lang="en-US" sz="1200" i="1" dirty="0"/>
              <a:t> </a:t>
            </a:r>
            <a:r>
              <a:rPr lang="en-US" sz="1200" i="1" dirty="0" err="1"/>
              <a:t>nobis</a:t>
            </a:r>
            <a:r>
              <a:rPr lang="en-US" sz="1200" i="1" dirty="0"/>
              <a:t> </a:t>
            </a:r>
            <a:r>
              <a:rPr lang="en-US" sz="1200" i="1" dirty="0" err="1"/>
              <a:t>nominus</a:t>
            </a:r>
            <a:r>
              <a:rPr lang="en-US" sz="1200" i="1" dirty="0"/>
              <a:t> </a:t>
            </a:r>
            <a:r>
              <a:rPr lang="en-US" sz="1200" i="1" dirty="0" err="1"/>
              <a:t>est</a:t>
            </a:r>
            <a:r>
              <a:rPr lang="en-US" sz="1200" i="1" dirty="0"/>
              <a:t>”</a:t>
            </a:r>
            <a:r>
              <a:rPr lang="en-US" sz="1200" dirty="0"/>
              <a:t> – “Our nominee is a man.”  Only then was the Pope handed the keys of St. Peter.  The ceremony continued until the sixteenth century.  In his excellent 1999 book, </a:t>
            </a:r>
            <a:r>
              <a:rPr lang="en-US" sz="1200" i="1" dirty="0"/>
              <a:t>The Legend Of Pope Joan,</a:t>
            </a:r>
            <a:r>
              <a:rPr lang="en-US" sz="1200" dirty="0"/>
              <a:t> British writer Peter Stanford reports in visiting the basements of Vatican inspecting an unusual chair that meets this description;  He has convincing photo evidence included inside this publication.</a:t>
            </a:r>
            <a:endParaRPr lang="en-US" sz="1200" b="1" i="1" dirty="0"/>
          </a:p>
          <a:p>
            <a:pPr>
              <a:lnSpc>
                <a:spcPct val="90000"/>
              </a:lnSpc>
            </a:pPr>
            <a:endParaRPr lang="en-US" sz="1200" i="1" dirty="0"/>
          </a:p>
        </p:txBody>
      </p:sp>
      <p:pic>
        <p:nvPicPr>
          <p:cNvPr id="230404" name="Picture 4" descr="C:\Documents and Settings\Owner\My Documents\Educational Illustrations\tarot.gif"/>
          <p:cNvPicPr>
            <a:picLocks noGrp="1" noChangeAspect="1" noChangeArrowheads="1"/>
          </p:cNvPicPr>
          <p:nvPr>
            <p:ph sz="half" idx="2"/>
          </p:nvPr>
        </p:nvPicPr>
        <p:blipFill>
          <a:blip r:embed="rId4" cstate="print"/>
          <a:srcRect/>
          <a:stretch>
            <a:fillRect/>
          </a:stretch>
        </p:blipFill>
        <p:spPr>
          <a:xfrm>
            <a:off x="8229600" y="914400"/>
            <a:ext cx="2286000" cy="5791200"/>
          </a:xfrm>
          <a:noFill/>
          <a:ln/>
        </p:spPr>
      </p:pic>
      <p:pic>
        <p:nvPicPr>
          <p:cNvPr id="230405" name="Picture 5" descr="C:\Documents and Settings\Owner\My Documents\Educational Illustrations\PopeJ4.jpg"/>
          <p:cNvPicPr>
            <a:picLocks noChangeAspect="1" noChangeArrowheads="1"/>
          </p:cNvPicPr>
          <p:nvPr/>
        </p:nvPicPr>
        <p:blipFill>
          <a:blip r:embed="rId5" cstate="print"/>
          <a:srcRect/>
          <a:stretch>
            <a:fillRect/>
          </a:stretch>
        </p:blipFill>
        <p:spPr bwMode="auto">
          <a:xfrm>
            <a:off x="1752600" y="990600"/>
            <a:ext cx="6248400" cy="5638800"/>
          </a:xfrm>
          <a:prstGeom prst="rect">
            <a:avLst/>
          </a:prstGeom>
          <a:noFill/>
        </p:spPr>
      </p:pic>
      <p:sp>
        <p:nvSpPr>
          <p:cNvPr id="2" name="Rectangle 1"/>
          <p:cNvSpPr/>
          <p:nvPr/>
        </p:nvSpPr>
        <p:spPr>
          <a:xfrm>
            <a:off x="1981201" y="2209802"/>
            <a:ext cx="5638800" cy="2431435"/>
          </a:xfrm>
          <a:prstGeom prst="rect">
            <a:avLst/>
          </a:prstGeom>
          <a:noFill/>
        </p:spPr>
        <p:txBody>
          <a:bodyPr wrap="square" lIns="91440" tIns="45720" rIns="91440" bIns="45720">
            <a:spAutoFit/>
          </a:bodyPr>
          <a:lstStyle/>
          <a:p>
            <a:pPr algn="ctr"/>
            <a:r>
              <a:rPr lang="en-US" sz="5400" b="1"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After Pope Joan the 10</a:t>
            </a:r>
            <a:r>
              <a:rPr lang="en-US" sz="5400" b="1" baseline="3000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th</a:t>
            </a:r>
            <a:r>
              <a:rPr lang="en-US" sz="5400" b="1"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 Century </a:t>
            </a:r>
            <a:r>
              <a:rPr lang="en-US" sz="4400" b="1" dirty="0" err="1">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Marozia</a:t>
            </a:r>
            <a:r>
              <a:rPr lang="en-US" sz="4400" b="1"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 </a:t>
            </a:r>
            <a:r>
              <a:rPr lang="en-US" sz="4400" b="1" dirty="0" err="1">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rPr>
              <a:t>Pornocracy</a:t>
            </a:r>
            <a:endParaRPr lang="en-US" sz="4400" b="1"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latin typeface="Times New Roman"/>
            </a:endParaRPr>
          </a:p>
        </p:txBody>
      </p:sp>
    </p:spTree>
    <p:extLst>
      <p:ext uri="{BB962C8B-B14F-4D97-AF65-F5344CB8AC3E}">
        <p14:creationId xmlns:p14="http://schemas.microsoft.com/office/powerpoint/2010/main" val="40978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0403">
                                            <p:txEl>
                                              <p:pRg st="1" end="1"/>
                                            </p:txEl>
                                          </p:spTgt>
                                        </p:tgtEl>
                                        <p:attrNameLst>
                                          <p:attrName>style.visibility</p:attrName>
                                        </p:attrNameLst>
                                      </p:cBhvr>
                                      <p:to>
                                        <p:strVal val="visible"/>
                                      </p:to>
                                    </p:set>
                                    <p:anim calcmode="lin" valueType="num">
                                      <p:cBhvr>
                                        <p:cTn id="7" dur="1000" fill="hold"/>
                                        <p:tgtEl>
                                          <p:spTgt spid="23040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3040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304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04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0403">
                                            <p:txEl>
                                              <p:pRg st="3" end="3"/>
                                            </p:txEl>
                                          </p:spTgt>
                                        </p:tgtEl>
                                        <p:attrNameLst>
                                          <p:attrName>style.visibility</p:attrName>
                                        </p:attrNameLst>
                                      </p:cBhvr>
                                      <p:to>
                                        <p:strVal val="visible"/>
                                      </p:to>
                                    </p:set>
                                    <p:anim calcmode="lin" valueType="num">
                                      <p:cBhvr>
                                        <p:cTn id="15" dur="1000" fill="hold"/>
                                        <p:tgtEl>
                                          <p:spTgt spid="23040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3040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304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04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0403">
                                            <p:txEl>
                                              <p:pRg st="4" end="4"/>
                                            </p:txEl>
                                          </p:spTgt>
                                        </p:tgtEl>
                                        <p:attrNameLst>
                                          <p:attrName>style.visibility</p:attrName>
                                        </p:attrNameLst>
                                      </p:cBhvr>
                                      <p:to>
                                        <p:strVal val="visible"/>
                                      </p:to>
                                    </p:set>
                                    <p:anim calcmode="lin" valueType="num">
                                      <p:cBhvr>
                                        <p:cTn id="23" dur="1000" fill="hold"/>
                                        <p:tgtEl>
                                          <p:spTgt spid="23040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3040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304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04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30405"/>
                                        </p:tgtEl>
                                        <p:attrNameLst>
                                          <p:attrName>style.visibility</p:attrName>
                                        </p:attrNameLst>
                                      </p:cBhvr>
                                      <p:to>
                                        <p:strVal val="visible"/>
                                      </p:to>
                                    </p:set>
                                    <p:animEffect transition="in" filter="box(out)">
                                      <p:cBhvr>
                                        <p:cTn id="31" dur="500"/>
                                        <p:tgtEl>
                                          <p:spTgt spid="23040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000"/>
                                        <p:tgtEl>
                                          <p:spTgt spid="2">
                                            <p:txEl>
                                              <p:pRg st="0" end="0"/>
                                            </p:txEl>
                                          </p:spTgt>
                                        </p:tgtEl>
                                      </p:cBhvr>
                                    </p:animEffect>
                                    <p:anim calcmode="lin" valueType="num">
                                      <p:cBhvr>
                                        <p:cTn id="3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A38C-333D-4B8D-8C83-D1582782028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CA24418-767F-4003-9E2E-BF0011BCB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426" y="0"/>
            <a:ext cx="16697739" cy="6858000"/>
          </a:xfrm>
          <a:prstGeom prst="rect">
            <a:avLst/>
          </a:prstGeom>
        </p:spPr>
      </p:pic>
    </p:spTree>
    <p:extLst>
      <p:ext uri="{BB962C8B-B14F-4D97-AF65-F5344CB8AC3E}">
        <p14:creationId xmlns:p14="http://schemas.microsoft.com/office/powerpoint/2010/main" val="31132159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15938" name="Rectangle 2"/>
          <p:cNvSpPr>
            <a:spLocks noGrp="1" noChangeArrowheads="1"/>
          </p:cNvSpPr>
          <p:nvPr>
            <p:ph type="title"/>
          </p:nvPr>
        </p:nvSpPr>
        <p:spPr/>
        <p:txBody>
          <a:bodyPr/>
          <a:lstStyle/>
          <a:p>
            <a:endParaRPr lang="en-US"/>
          </a:p>
        </p:txBody>
      </p:sp>
      <p:pic>
        <p:nvPicPr>
          <p:cNvPr id="5415939" name="Picture 3" descr="C:\Documents and Settings\Owner\My Documents\Educational Illustrations\chair.jpg"/>
          <p:cNvPicPr>
            <a:picLocks noChangeAspect="1" noChangeArrowheads="1"/>
          </p:cNvPicPr>
          <p:nvPr/>
        </p:nvPicPr>
        <p:blipFill>
          <a:blip r:embed="rId4" cstate="print"/>
          <a:srcRect/>
          <a:stretch>
            <a:fillRect/>
          </a:stretch>
        </p:blipFill>
        <p:spPr bwMode="auto">
          <a:xfrm>
            <a:off x="5146676" y="3276600"/>
            <a:ext cx="1897063" cy="2286000"/>
          </a:xfrm>
          <a:prstGeom prst="rect">
            <a:avLst/>
          </a:prstGeom>
          <a:noFill/>
        </p:spPr>
      </p:pic>
      <p:sp>
        <p:nvSpPr>
          <p:cNvPr id="5415940" name="WordArt 4"/>
          <p:cNvSpPr>
            <a:spLocks noChangeArrowheads="1" noChangeShapeType="1" noTextEdit="1"/>
          </p:cNvSpPr>
          <p:nvPr/>
        </p:nvSpPr>
        <p:spPr bwMode="auto">
          <a:xfrm>
            <a:off x="2547939" y="6553200"/>
            <a:ext cx="7096125" cy="304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TESTICULAR VERIFICATION OF GENDER</a:t>
            </a:r>
          </a:p>
        </p:txBody>
      </p:sp>
    </p:spTree>
    <p:extLst>
      <p:ext uri="{BB962C8B-B14F-4D97-AF65-F5344CB8AC3E}">
        <p14:creationId xmlns:p14="http://schemas.microsoft.com/office/powerpoint/2010/main" val="8725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5415939"/>
                                        </p:tgtEl>
                                        <p:attrNameLst>
                                          <p:attrName>style.visibility</p:attrName>
                                        </p:attrNameLst>
                                      </p:cBhvr>
                                      <p:to>
                                        <p:strVal val="visible"/>
                                      </p:to>
                                    </p:set>
                                    <p:anim calcmode="lin" valueType="num">
                                      <p:cBhvr>
                                        <p:cTn id="7" dur="500" fill="hold"/>
                                        <p:tgtEl>
                                          <p:spTgt spid="5415939"/>
                                        </p:tgtEl>
                                        <p:attrNameLst>
                                          <p:attrName>ppt_w</p:attrName>
                                        </p:attrNameLst>
                                      </p:cBhvr>
                                      <p:tavLst>
                                        <p:tav tm="0">
                                          <p:val>
                                            <p:strVal val="2/3*#ppt_w"/>
                                          </p:val>
                                        </p:tav>
                                        <p:tav tm="100000">
                                          <p:val>
                                            <p:strVal val="#ppt_w"/>
                                          </p:val>
                                        </p:tav>
                                      </p:tavLst>
                                    </p:anim>
                                    <p:anim calcmode="lin" valueType="num">
                                      <p:cBhvr>
                                        <p:cTn id="8" dur="500" fill="hold"/>
                                        <p:tgtEl>
                                          <p:spTgt spid="541593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415940"/>
                                        </p:tgtEl>
                                        <p:attrNameLst>
                                          <p:attrName>style.visibility</p:attrName>
                                        </p:attrNameLst>
                                      </p:cBhvr>
                                      <p:to>
                                        <p:strVal val="visible"/>
                                      </p:to>
                                    </p:set>
                                    <p:animEffect transition="in" filter="slide(fromBottom)">
                                      <p:cBhvr>
                                        <p:cTn id="13" dur="500"/>
                                        <p:tgtEl>
                                          <p:spTgt spid="541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5940"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524000" y="0"/>
            <a:ext cx="9144000" cy="1143000"/>
          </a:xfrm>
          <a:solidFill>
            <a:srgbClr val="009900"/>
          </a:solidFill>
        </p:spPr>
        <p:txBody>
          <a:bodyPr/>
          <a:lstStyle/>
          <a:p>
            <a:r>
              <a:rPr lang="en-US" u="sng">
                <a:solidFill>
                  <a:srgbClr val="FF6600"/>
                </a:solidFill>
                <a:effectLst>
                  <a:outerShdw blurRad="38100" dist="38100" dir="2700000" algn="tl">
                    <a:srgbClr val="000000"/>
                  </a:outerShdw>
                </a:effectLst>
              </a:rPr>
              <a:t>March 0f 896:  The Synod Horrenda</a:t>
            </a:r>
            <a:r>
              <a:rPr lang="en-US">
                <a:solidFill>
                  <a:srgbClr val="FF6600"/>
                </a:solidFill>
              </a:rPr>
              <a:t> </a:t>
            </a:r>
            <a:r>
              <a:rPr lang="en-US" sz="2800" i="1">
                <a:solidFill>
                  <a:srgbClr val="FF6600"/>
                </a:solidFill>
              </a:rPr>
              <a:t>Quoting Pages 19 - 20,  </a:t>
            </a:r>
            <a:r>
              <a:rPr lang="en-US" sz="2800" i="1" u="sng">
                <a:solidFill>
                  <a:srgbClr val="FF6600"/>
                </a:solidFill>
              </a:rPr>
              <a:t>The Bad Popes</a:t>
            </a:r>
            <a:r>
              <a:rPr lang="en-US" sz="2800" i="1">
                <a:solidFill>
                  <a:srgbClr val="FF6600"/>
                </a:solidFill>
              </a:rPr>
              <a:t> by E. R. Chamberlin</a:t>
            </a:r>
            <a:r>
              <a:rPr lang="en-US"/>
              <a:t> </a:t>
            </a:r>
          </a:p>
        </p:txBody>
      </p:sp>
      <p:sp>
        <p:nvSpPr>
          <p:cNvPr id="217091" name="Rectangle 3" descr="Papyrus"/>
          <p:cNvSpPr>
            <a:spLocks noGrp="1" noChangeArrowheads="1"/>
          </p:cNvSpPr>
          <p:nvPr>
            <p:ph sz="half" idx="1"/>
          </p:nvPr>
        </p:nvSpPr>
        <p:spPr>
          <a:xfrm>
            <a:off x="1524000" y="1295400"/>
            <a:ext cx="9144000" cy="2286000"/>
          </a:xfrm>
          <a:blipFill dpi="0" rotWithShape="0">
            <a:blip r:embed="rId3" cstate="print"/>
            <a:srcRect/>
            <a:tile tx="0" ty="0" sx="100000" sy="100000" flip="none" algn="tl"/>
          </a:blipFill>
        </p:spPr>
        <p:txBody>
          <a:bodyPr/>
          <a:lstStyle/>
          <a:p>
            <a:pPr>
              <a:buFontTx/>
              <a:buNone/>
            </a:pPr>
            <a:r>
              <a:rPr lang="en-US" sz="2800"/>
              <a:t>Said Of Author &amp; Book By </a:t>
            </a:r>
            <a:r>
              <a:rPr lang="en-US" sz="2800" u="sng"/>
              <a:t>The Catholic World</a:t>
            </a:r>
            <a:r>
              <a:rPr lang="en-US" sz="2800"/>
              <a:t> Magazine:</a:t>
            </a:r>
          </a:p>
          <a:p>
            <a:pPr>
              <a:buFontTx/>
              <a:buNone/>
            </a:pPr>
            <a:r>
              <a:rPr lang="en-US" sz="1400"/>
              <a:t>“John XII, the dissolute, satyr-like Roman prince;  Benedict IX, who subjected the Papacy to its greatest indignity;  Boniface</a:t>
            </a:r>
          </a:p>
          <a:p>
            <a:pPr>
              <a:buFontTx/>
              <a:buNone/>
            </a:pPr>
            <a:r>
              <a:rPr lang="en-US" sz="1400"/>
              <a:t> VIII, ruthless in his insatiable hunger for absolute power;  Urban VI, the wild man from Naples whose grotesque savageries</a:t>
            </a:r>
          </a:p>
          <a:p>
            <a:pPr>
              <a:buFontTx/>
              <a:buNone/>
            </a:pPr>
            <a:r>
              <a:rPr lang="en-US" sz="1400"/>
              <a:t> widened the Great Schism;  Alexander VI, who brought Borgia intrigues and debauchery to the See of Peter;  Leo X, ruler of </a:t>
            </a:r>
          </a:p>
          <a:p>
            <a:pPr>
              <a:buFontTx/>
              <a:buNone/>
            </a:pPr>
            <a:r>
              <a:rPr lang="en-US" sz="1400"/>
              <a:t> Rome at the height of its glory and corruption;  Clement VII, the unskillful fox who brought ruin to the city and almost to his</a:t>
            </a:r>
          </a:p>
          <a:p>
            <a:pPr>
              <a:buFontTx/>
              <a:buNone/>
            </a:pPr>
            <a:r>
              <a:rPr lang="en-US" sz="1400"/>
              <a:t> Church.  Seven different Popes, each of whom precipitated a crisis in the Church  –  they stole, plundered, gambled, killed,</a:t>
            </a:r>
          </a:p>
          <a:p>
            <a:pPr>
              <a:buFontTx/>
              <a:buNone/>
            </a:pPr>
            <a:r>
              <a:rPr lang="en-US" sz="1400"/>
              <a:t> fornicated.  …E. R. Chamberlin’s in-depth approach adds much to the honesty of Church history and carries out Leo XIII’s</a:t>
            </a:r>
          </a:p>
          <a:p>
            <a:pPr>
              <a:buFontTx/>
              <a:buNone/>
            </a:pPr>
            <a:r>
              <a:rPr lang="en-US" sz="1400"/>
              <a:t> injunction at the opening of the Vatican archives to tell the truth.”    Cover Page Endorsement Along With Washington Post</a:t>
            </a:r>
            <a:endParaRPr lang="en-US" sz="2800"/>
          </a:p>
        </p:txBody>
      </p:sp>
      <p:sp>
        <p:nvSpPr>
          <p:cNvPr id="217092" name="Rectangle 4"/>
          <p:cNvSpPr>
            <a:spLocks noGrp="1" noChangeArrowheads="1"/>
          </p:cNvSpPr>
          <p:nvPr>
            <p:ph type="body" sz="half" idx="2"/>
          </p:nvPr>
        </p:nvSpPr>
        <p:spPr>
          <a:xfrm>
            <a:off x="1524000" y="3733800"/>
            <a:ext cx="9144000" cy="3124200"/>
          </a:xfrm>
        </p:spPr>
        <p:txBody>
          <a:bodyPr/>
          <a:lstStyle/>
          <a:p>
            <a:pPr>
              <a:buFontTx/>
              <a:buNone/>
            </a:pPr>
            <a:r>
              <a:rPr lang="en-US" sz="2000"/>
              <a:t>“In that month(March) the triumphant faction,  whose leader now ruled briefly as Pope</a:t>
            </a:r>
          </a:p>
          <a:p>
            <a:pPr>
              <a:buFontTx/>
              <a:buNone/>
            </a:pPr>
            <a:r>
              <a:rPr lang="en-US" sz="2000"/>
              <a:t> Stephen VII,  set in motion a solemn trial of the late Pope Formosus, quondam leader </a:t>
            </a:r>
          </a:p>
          <a:p>
            <a:pPr>
              <a:buFontTx/>
              <a:buNone/>
            </a:pPr>
            <a:r>
              <a:rPr lang="en-US" sz="2000"/>
              <a:t> of the rival faction.  The act of judgment was no mere formality.  The corpse itself was</a:t>
            </a:r>
          </a:p>
          <a:p>
            <a:pPr>
              <a:buFontTx/>
              <a:buNone/>
            </a:pPr>
            <a:r>
              <a:rPr lang="en-US" sz="2000"/>
              <a:t> dragged from the tomb where it had rested for eight months and,  dressed again in its</a:t>
            </a:r>
          </a:p>
          <a:p>
            <a:pPr>
              <a:buFontTx/>
              <a:buNone/>
            </a:pPr>
            <a:r>
              <a:rPr lang="en-US" sz="2000"/>
              <a:t> sacerdotal robes,  was brought into the council chamber.  There it was propped up in</a:t>
            </a:r>
          </a:p>
          <a:p>
            <a:pPr>
              <a:buFontTx/>
              <a:buNone/>
            </a:pPr>
            <a:r>
              <a:rPr lang="en-US" sz="2000"/>
              <a:t> the throne that it had occupied in life while, in a parody of legal form,  the ‘trial’ went</a:t>
            </a:r>
          </a:p>
          <a:p>
            <a:pPr>
              <a:buFontTx/>
              <a:buNone/>
            </a:pPr>
            <a:r>
              <a:rPr lang="en-US" sz="2000"/>
              <a:t> its blasphemous way.  The corpse was provided with a council, who wisely kept silent</a:t>
            </a:r>
          </a:p>
          <a:p>
            <a:pPr>
              <a:buFontTx/>
              <a:buNone/>
            </a:pPr>
            <a:r>
              <a:rPr lang="en-US" sz="2000"/>
              <a:t> while Pope Stephen raved and screamed his insults at it.”</a:t>
            </a:r>
          </a:p>
          <a:p>
            <a:pPr>
              <a:buFontTx/>
              <a:buNone/>
            </a:pPr>
            <a:endParaRPr lang="en-US" sz="2400"/>
          </a:p>
        </p:txBody>
      </p:sp>
      <p:pic>
        <p:nvPicPr>
          <p:cNvPr id="217093" name="Picture 5" descr="C:\Documents and Settings\Owner\My Documents\Educational Illustrations\800px-Jean_Paul_Laurens_Le_Pape_Formose_et_Etienne_VII_1870.jpg"/>
          <p:cNvPicPr>
            <a:picLocks noChangeAspect="1" noChangeArrowheads="1"/>
          </p:cNvPicPr>
          <p:nvPr/>
        </p:nvPicPr>
        <p:blipFill>
          <a:blip r:embed="rId4" cstate="print"/>
          <a:srcRect/>
          <a:stretch>
            <a:fillRect/>
          </a:stretch>
        </p:blipFill>
        <p:spPr bwMode="auto">
          <a:xfrm>
            <a:off x="1524000" y="609600"/>
            <a:ext cx="9144000" cy="6248400"/>
          </a:xfrm>
          <a:prstGeom prst="rect">
            <a:avLst/>
          </a:prstGeom>
          <a:noFill/>
        </p:spPr>
      </p:pic>
    </p:spTree>
    <p:extLst>
      <p:ext uri="{BB962C8B-B14F-4D97-AF65-F5344CB8AC3E}">
        <p14:creationId xmlns:p14="http://schemas.microsoft.com/office/powerpoint/2010/main" val="309309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17093"/>
                                        </p:tgtEl>
                                        <p:attrNameLst>
                                          <p:attrName>style.visibility</p:attrName>
                                        </p:attrNameLst>
                                      </p:cBhvr>
                                      <p:to>
                                        <p:strVal val="visible"/>
                                      </p:to>
                                    </p:set>
                                    <p:anim calcmode="lin" valueType="num">
                                      <p:cBhvr>
                                        <p:cTn id="7" dur="5000" fill="hold"/>
                                        <p:tgtEl>
                                          <p:spTgt spid="217093"/>
                                        </p:tgtEl>
                                        <p:attrNameLst>
                                          <p:attrName>ppt_w</p:attrName>
                                        </p:attrNameLst>
                                      </p:cBhvr>
                                      <p:tavLst>
                                        <p:tav tm="0" fmla="#ppt_w*sin(2.5*pi*$)">
                                          <p:val>
                                            <p:fltVal val="0"/>
                                          </p:val>
                                        </p:tav>
                                        <p:tav tm="100000">
                                          <p:val>
                                            <p:fltVal val="1"/>
                                          </p:val>
                                        </p:tav>
                                      </p:tavLst>
                                    </p:anim>
                                    <p:anim calcmode="lin" valueType="num">
                                      <p:cBhvr>
                                        <p:cTn id="8" dur="5000" fill="hold"/>
                                        <p:tgtEl>
                                          <p:spTgt spid="2170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20035" name="WordArt 3"/>
          <p:cNvSpPr>
            <a:spLocks noChangeArrowheads="1" noChangeShapeType="1" noTextEdit="1"/>
          </p:cNvSpPr>
          <p:nvPr/>
        </p:nvSpPr>
        <p:spPr bwMode="auto">
          <a:xfrm>
            <a:off x="3886200" y="3200400"/>
            <a:ext cx="6400800" cy="19812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kern="10">
                <a:ln w="9525">
                  <a:round/>
                  <a:headEnd/>
                  <a:tailEnd/>
                </a:ln>
                <a:gradFill rotWithShape="0">
                  <a:gsLst>
                    <a:gs pos="0">
                      <a:srgbClr val="707070"/>
                    </a:gs>
                    <a:gs pos="50000">
                      <a:srgbClr val="FFFFFF"/>
                    </a:gs>
                    <a:gs pos="100000">
                      <a:srgbClr val="707070"/>
                    </a:gs>
                  </a:gsLst>
                  <a:lin ang="2700000" scaled="1"/>
                </a:gradFill>
                <a:latin typeface="Impact"/>
              </a:rPr>
              <a:t>SILVER HAMMER OF SUCCESSION</a:t>
            </a:r>
          </a:p>
        </p:txBody>
      </p:sp>
      <p:sp>
        <p:nvSpPr>
          <p:cNvPr id="5420036" name="WordArt 4"/>
          <p:cNvSpPr>
            <a:spLocks noChangeArrowheads="1" noChangeShapeType="1" noTextEdit="1"/>
          </p:cNvSpPr>
          <p:nvPr/>
        </p:nvSpPr>
        <p:spPr bwMode="auto">
          <a:xfrm>
            <a:off x="1524000" y="533400"/>
            <a:ext cx="8229600" cy="1524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a:ln w="9525">
                  <a:round/>
                  <a:headEnd/>
                  <a:tailEnd/>
                </a:ln>
                <a:gradFill rotWithShape="0">
                  <a:gsLst>
                    <a:gs pos="0">
                      <a:srgbClr val="FFE701"/>
                    </a:gs>
                    <a:gs pos="100000">
                      <a:srgbClr val="FE3E02"/>
                    </a:gs>
                  </a:gsLst>
                  <a:lin ang="5400000" scaled="1"/>
                </a:gradFill>
                <a:latin typeface="Impact"/>
              </a:rPr>
              <a:t>To Make Sure The Pope's Death! </a:t>
            </a:r>
          </a:p>
        </p:txBody>
      </p:sp>
      <p:sp>
        <p:nvSpPr>
          <p:cNvPr id="5420037" name="Comment 5"/>
          <p:cNvSpPr>
            <a:spLocks noChangeArrowheads="1"/>
          </p:cNvSpPr>
          <p:nvPr/>
        </p:nvSpPr>
        <p:spPr bwMode="auto">
          <a:xfrm>
            <a:off x="1539876" y="-990600"/>
            <a:ext cx="2727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Like The Beatles Song?</a:t>
            </a:r>
          </a:p>
        </p:txBody>
      </p:sp>
    </p:spTree>
    <p:extLst>
      <p:ext uri="{BB962C8B-B14F-4D97-AF65-F5344CB8AC3E}">
        <p14:creationId xmlns:p14="http://schemas.microsoft.com/office/powerpoint/2010/main" val="32789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20035"/>
                                        </p:tgtEl>
                                        <p:attrNameLst>
                                          <p:attrName>style.visibility</p:attrName>
                                        </p:attrNameLst>
                                      </p:cBhvr>
                                      <p:to>
                                        <p:strVal val="visible"/>
                                      </p:to>
                                    </p:set>
                                    <p:anim calcmode="lin" valueType="num">
                                      <p:cBhvr>
                                        <p:cTn id="7" dur="5000" fill="hold"/>
                                        <p:tgtEl>
                                          <p:spTgt spid="5420035"/>
                                        </p:tgtEl>
                                        <p:attrNameLst>
                                          <p:attrName>ppt_w</p:attrName>
                                        </p:attrNameLst>
                                      </p:cBhvr>
                                      <p:tavLst>
                                        <p:tav tm="0" fmla="#ppt_w*sin(2.5*pi*$)">
                                          <p:val>
                                            <p:fltVal val="0"/>
                                          </p:val>
                                        </p:tav>
                                        <p:tav tm="100000">
                                          <p:val>
                                            <p:fltVal val="1"/>
                                          </p:val>
                                        </p:tav>
                                      </p:tavLst>
                                    </p:anim>
                                    <p:anim calcmode="lin" valueType="num">
                                      <p:cBhvr>
                                        <p:cTn id="8" dur="5000" fill="hold"/>
                                        <p:tgtEl>
                                          <p:spTgt spid="5420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0036"/>
                                        </p:tgtEl>
                                        <p:attrNameLst>
                                          <p:attrName>style.visibility</p:attrName>
                                        </p:attrNameLst>
                                      </p:cBhvr>
                                      <p:to>
                                        <p:strVal val="visible"/>
                                      </p:to>
                                    </p:set>
                                    <p:anim calcmode="lin" valueType="num">
                                      <p:cBhvr additive="base">
                                        <p:cTn id="13" dur="500" fill="hold"/>
                                        <p:tgtEl>
                                          <p:spTgt spid="5420036"/>
                                        </p:tgtEl>
                                        <p:attrNameLst>
                                          <p:attrName>ppt_x</p:attrName>
                                        </p:attrNameLst>
                                      </p:cBhvr>
                                      <p:tavLst>
                                        <p:tav tm="0">
                                          <p:val>
                                            <p:strVal val="0-#ppt_w/2"/>
                                          </p:val>
                                        </p:tav>
                                        <p:tav tm="100000">
                                          <p:val>
                                            <p:strVal val="#ppt_x"/>
                                          </p:val>
                                        </p:tav>
                                      </p:tavLst>
                                    </p:anim>
                                    <p:anim calcmode="lin" valueType="num">
                                      <p:cBhvr additive="base">
                                        <p:cTn id="14" dur="500" fill="hold"/>
                                        <p:tgtEl>
                                          <p:spTgt spid="54200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0035" grpId="0" animBg="1"/>
      <p:bldP spid="542003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332BD-FE87-42EF-8C48-CF331A7AE1D7}"/>
              </a:ext>
            </a:extLst>
          </p:cNvPr>
          <p:cNvPicPr>
            <a:picLocks noChangeAspect="1"/>
          </p:cNvPicPr>
          <p:nvPr/>
        </p:nvPicPr>
        <p:blipFill>
          <a:blip r:embed="rId2"/>
          <a:stretch>
            <a:fillRect/>
          </a:stretch>
        </p:blipFill>
        <p:spPr>
          <a:xfrm>
            <a:off x="794084" y="300788"/>
            <a:ext cx="10575758" cy="6268453"/>
          </a:xfrm>
          <a:prstGeom prst="rect">
            <a:avLst/>
          </a:prstGeom>
        </p:spPr>
      </p:pic>
    </p:spTree>
    <p:extLst>
      <p:ext uri="{BB962C8B-B14F-4D97-AF65-F5344CB8AC3E}">
        <p14:creationId xmlns:p14="http://schemas.microsoft.com/office/powerpoint/2010/main" val="40388357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4643" name="Rectangle 3"/>
          <p:cNvSpPr>
            <a:spLocks noGrp="1" noChangeArrowheads="1"/>
          </p:cNvSpPr>
          <p:nvPr>
            <p:ph type="body" idx="1"/>
          </p:nvPr>
        </p:nvSpPr>
        <p:spPr>
          <a:xfrm>
            <a:off x="2514600" y="1524000"/>
            <a:ext cx="7086600" cy="5334000"/>
          </a:xfrm>
          <a:solidFill>
            <a:srgbClr val="FFFFFF"/>
          </a:solidFill>
        </p:spPr>
        <p:txBody>
          <a:bodyPr/>
          <a:lstStyle/>
          <a:p>
            <a:pPr>
              <a:buFont typeface="Wingdings" pitchFamily="2" charset="2"/>
              <a:buChar char="v"/>
            </a:pPr>
            <a:r>
              <a:rPr lang="en-US" sz="2000" b="1"/>
              <a:t>  GIROLAMO SAVONAROLA’S BONFIRE</a:t>
            </a:r>
          </a:p>
          <a:p>
            <a:pPr>
              <a:buFont typeface="Wingdings" pitchFamily="2" charset="2"/>
              <a:buChar char="v"/>
            </a:pPr>
            <a:r>
              <a:rPr lang="en-US" sz="2000" b="1"/>
              <a:t>  JOHN XXIII ARRIVING AT CONSTANCE</a:t>
            </a:r>
          </a:p>
          <a:p>
            <a:pPr>
              <a:buFont typeface="Wingdings" pitchFamily="2" charset="2"/>
              <a:buChar char="v"/>
            </a:pPr>
            <a:r>
              <a:rPr lang="en-US" sz="2000" b="1"/>
              <a:t>  LIFE AT THE PAPAL COURT</a:t>
            </a:r>
          </a:p>
          <a:p>
            <a:pPr>
              <a:buFont typeface="Wingdings" pitchFamily="2" charset="2"/>
              <a:buChar char="v"/>
            </a:pPr>
            <a:r>
              <a:rPr lang="en-US" sz="2000" b="1"/>
              <a:t>  BAPTISM – SPRINKLED NUDE</a:t>
            </a:r>
          </a:p>
          <a:p>
            <a:pPr>
              <a:buFont typeface="Wingdings" pitchFamily="2" charset="2"/>
              <a:buChar char="v"/>
            </a:pPr>
            <a:r>
              <a:rPr lang="en-US" sz="2000" b="1"/>
              <a:t>  ROVING HANDS</a:t>
            </a:r>
          </a:p>
          <a:p>
            <a:pPr>
              <a:buFont typeface="Wingdings" pitchFamily="2" charset="2"/>
              <a:buChar char="v"/>
            </a:pPr>
            <a:r>
              <a:rPr lang="en-US" sz="2000" b="1"/>
              <a:t>  ORGY IN A MONASTERY</a:t>
            </a:r>
          </a:p>
          <a:p>
            <a:pPr>
              <a:buFont typeface="Wingdings" pitchFamily="2" charset="2"/>
              <a:buChar char="v"/>
            </a:pPr>
            <a:r>
              <a:rPr lang="en-US" sz="2000" b="1"/>
              <a:t>  TAKING A BATH – MIXED BATHING</a:t>
            </a:r>
          </a:p>
          <a:p>
            <a:pPr>
              <a:buFont typeface="Wingdings" pitchFamily="2" charset="2"/>
              <a:buChar char="v"/>
            </a:pPr>
            <a:r>
              <a:rPr lang="en-US" sz="2000" b="1"/>
              <a:t>  ALTAR CARVING</a:t>
            </a:r>
          </a:p>
          <a:p>
            <a:pPr>
              <a:buFont typeface="Wingdings" pitchFamily="2" charset="2"/>
              <a:buChar char="v"/>
            </a:pPr>
            <a:r>
              <a:rPr lang="en-US" sz="2000" b="1"/>
              <a:t>  DISCIPLINARY MEASURES</a:t>
            </a:r>
          </a:p>
          <a:p>
            <a:pPr>
              <a:buFont typeface="Wingdings" pitchFamily="2" charset="2"/>
              <a:buChar char="v"/>
            </a:pPr>
            <a:r>
              <a:rPr lang="en-US" sz="2000" b="1"/>
              <a:t>  GIFT FROM HUBBY – CHASTITY BELTS</a:t>
            </a:r>
          </a:p>
          <a:p>
            <a:pPr>
              <a:buFont typeface="Wingdings" pitchFamily="2" charset="2"/>
              <a:buChar char="v"/>
            </a:pPr>
            <a:r>
              <a:rPr lang="en-US" sz="2000" b="1"/>
              <a:t>  MONEY–CHANGERS RESTORED TO POWER</a:t>
            </a:r>
          </a:p>
          <a:p>
            <a:pPr>
              <a:buFont typeface="Wingdings" pitchFamily="2" charset="2"/>
              <a:buChar char="v"/>
            </a:pPr>
            <a:r>
              <a:rPr lang="en-US" sz="2000" b="1"/>
              <a:t>  TRAFFIC IN REDEMPTION</a:t>
            </a:r>
          </a:p>
          <a:p>
            <a:pPr>
              <a:buFont typeface="Wingdings" pitchFamily="2" charset="2"/>
              <a:buChar char="v"/>
            </a:pPr>
            <a:r>
              <a:rPr lang="en-US" sz="2000" b="1"/>
              <a:t>  TETZEL:  SUPER SALESMAN</a:t>
            </a:r>
          </a:p>
          <a:p>
            <a:pPr>
              <a:buFont typeface="Wingdings" pitchFamily="2" charset="2"/>
              <a:buChar char="v"/>
            </a:pPr>
            <a:r>
              <a:rPr lang="en-US" sz="2000" b="1"/>
              <a:t>  HANDBILL ADVERTISING INDULGENCES</a:t>
            </a:r>
          </a:p>
          <a:p>
            <a:pPr>
              <a:buFontTx/>
              <a:buChar char="-"/>
            </a:pPr>
            <a:endParaRPr lang="en-US" sz="2000" b="1"/>
          </a:p>
          <a:p>
            <a:pPr>
              <a:buFontTx/>
              <a:buChar char="-"/>
            </a:pPr>
            <a:endParaRPr lang="en-US" sz="2800"/>
          </a:p>
          <a:p>
            <a:pPr>
              <a:buFontTx/>
              <a:buChar char="-"/>
            </a:pPr>
            <a:endParaRPr lang="en-US" sz="2800"/>
          </a:p>
          <a:p>
            <a:pPr>
              <a:buFontTx/>
              <a:buNone/>
            </a:pPr>
            <a:endParaRPr lang="en-US" sz="2800"/>
          </a:p>
        </p:txBody>
      </p:sp>
      <p:sp>
        <p:nvSpPr>
          <p:cNvPr id="5104644" name="Comment 4"/>
          <p:cNvSpPr>
            <a:spLocks noChangeArrowheads="1"/>
          </p:cNvSpPr>
          <p:nvPr/>
        </p:nvSpPr>
        <p:spPr bwMode="auto">
          <a:xfrm>
            <a:off x="1539876" y="-12954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Starting With Alexander VI In 1492 - Borgias Regarded The Holy See As Tool To Improve Temporal Power Of Their Family – Their Relatives Including  Women Lived At Vatican – Borgia Women Were Political Pawns &amp; Public Mistresses Connected To Other Bad Popes .  </a:t>
            </a:r>
          </a:p>
        </p:txBody>
      </p:sp>
      <p:sp>
        <p:nvSpPr>
          <p:cNvPr id="5104645" name="WordArt 5"/>
          <p:cNvSpPr>
            <a:spLocks noChangeArrowheads="1" noChangeShapeType="1" noTextEdit="1"/>
          </p:cNvSpPr>
          <p:nvPr/>
        </p:nvSpPr>
        <p:spPr bwMode="auto">
          <a:xfrm rot="5400000">
            <a:off x="-571500" y="3619500"/>
            <a:ext cx="51054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Chapter</a:t>
            </a:r>
          </a:p>
        </p:txBody>
      </p:sp>
      <p:sp>
        <p:nvSpPr>
          <p:cNvPr id="5104646" name="WordArt 6"/>
          <p:cNvSpPr>
            <a:spLocks noChangeArrowheads="1" noChangeShapeType="1" noTextEdit="1"/>
          </p:cNvSpPr>
          <p:nvPr/>
        </p:nvSpPr>
        <p:spPr bwMode="auto">
          <a:xfrm rot="5400000">
            <a:off x="7620000" y="3657600"/>
            <a:ext cx="51816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Subheadings</a:t>
            </a:r>
          </a:p>
        </p:txBody>
      </p:sp>
    </p:spTree>
    <p:extLst>
      <p:ext uri="{BB962C8B-B14F-4D97-AF65-F5344CB8AC3E}">
        <p14:creationId xmlns:p14="http://schemas.microsoft.com/office/powerpoint/2010/main" val="34426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104645"/>
                                        </p:tgtEl>
                                        <p:attrNameLst>
                                          <p:attrName>style.visibility</p:attrName>
                                        </p:attrNameLst>
                                      </p:cBhvr>
                                      <p:to>
                                        <p:strVal val="visible"/>
                                      </p:to>
                                    </p:set>
                                    <p:anim calcmode="lin" valueType="num">
                                      <p:cBhvr additive="base">
                                        <p:cTn id="7" dur="500" fill="hold"/>
                                        <p:tgtEl>
                                          <p:spTgt spid="5104645"/>
                                        </p:tgtEl>
                                        <p:attrNameLst>
                                          <p:attrName>ppt_x</p:attrName>
                                        </p:attrNameLst>
                                      </p:cBhvr>
                                      <p:tavLst>
                                        <p:tav tm="0">
                                          <p:val>
                                            <p:strVal val="1+#ppt_w/2"/>
                                          </p:val>
                                        </p:tav>
                                        <p:tav tm="100000">
                                          <p:val>
                                            <p:strVal val="#ppt_x"/>
                                          </p:val>
                                        </p:tav>
                                      </p:tavLst>
                                    </p:anim>
                                    <p:anim calcmode="lin" valueType="num">
                                      <p:cBhvr additive="base">
                                        <p:cTn id="8" dur="500" fill="hold"/>
                                        <p:tgtEl>
                                          <p:spTgt spid="51046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104646"/>
                                        </p:tgtEl>
                                        <p:attrNameLst>
                                          <p:attrName>style.visibility</p:attrName>
                                        </p:attrNameLst>
                                      </p:cBhvr>
                                      <p:to>
                                        <p:strVal val="visible"/>
                                      </p:to>
                                    </p:set>
                                    <p:anim calcmode="lin" valueType="num">
                                      <p:cBhvr additive="base">
                                        <p:cTn id="13" dur="500" fill="hold"/>
                                        <p:tgtEl>
                                          <p:spTgt spid="5104646"/>
                                        </p:tgtEl>
                                        <p:attrNameLst>
                                          <p:attrName>ppt_x</p:attrName>
                                        </p:attrNameLst>
                                      </p:cBhvr>
                                      <p:tavLst>
                                        <p:tav tm="0">
                                          <p:val>
                                            <p:strVal val="0-#ppt_w/2"/>
                                          </p:val>
                                        </p:tav>
                                        <p:tav tm="100000">
                                          <p:val>
                                            <p:strVal val="#ppt_x"/>
                                          </p:val>
                                        </p:tav>
                                      </p:tavLst>
                                    </p:anim>
                                    <p:anim calcmode="lin" valueType="num">
                                      <p:cBhvr additive="base">
                                        <p:cTn id="14" dur="500" fill="hold"/>
                                        <p:tgtEl>
                                          <p:spTgt spid="51046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4645" grpId="0" animBg="1"/>
      <p:bldP spid="510464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6" name="Picture 5" descr="confession_by_Peterio.jpg"/>
          <p:cNvPicPr>
            <a:picLocks noChangeAspect="1"/>
          </p:cNvPicPr>
          <p:nvPr/>
        </p:nvPicPr>
        <p:blipFill>
          <a:blip r:embed="rId4" cstate="print"/>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AA47FB5-94D7-4D18-B94E-E171AB112033}"/>
              </a:ext>
            </a:extLst>
          </p:cNvPr>
          <p:cNvSpPr/>
          <p:nvPr/>
        </p:nvSpPr>
        <p:spPr>
          <a:xfrm>
            <a:off x="-1" y="2438401"/>
            <a:ext cx="12191999" cy="4524315"/>
          </a:xfrm>
          <a:prstGeom prst="rect">
            <a:avLst/>
          </a:prstGeom>
          <a:noFill/>
        </p:spPr>
        <p:txBody>
          <a:bodyPr wrap="square" lIns="91440" tIns="45720" rIns="91440" bIns="45720">
            <a:spAutoFit/>
          </a:bodyPr>
          <a:lstStyle/>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Catholic Confession also involves what is referred to as ‘satisfaction.’  In the </a:t>
            </a:r>
            <a:r>
              <a:rPr lang="en-US" sz="48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Catechism</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we read he must also ‘make amends’ or ‘expiate’ his sins – mere confession isn’t enough – there must be a payment.</a:t>
            </a:r>
          </a:p>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Victor M. </a:t>
            </a:r>
            <a:r>
              <a:rPr lang="en-US" sz="48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Eskew</a:t>
            </a: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a:t>
            </a:r>
          </a:p>
        </p:txBody>
      </p:sp>
    </p:spTree>
    <p:extLst>
      <p:ext uri="{BB962C8B-B14F-4D97-AF65-F5344CB8AC3E}">
        <p14:creationId xmlns:p14="http://schemas.microsoft.com/office/powerpoint/2010/main" val="24789665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46658" name="Rectangle 2"/>
          <p:cNvSpPr>
            <a:spLocks noGrp="1" noChangeArrowheads="1"/>
          </p:cNvSpPr>
          <p:nvPr>
            <p:ph type="title"/>
          </p:nvPr>
        </p:nvSpPr>
        <p:spPr/>
        <p:txBody>
          <a:bodyPr/>
          <a:lstStyle/>
          <a:p>
            <a:endParaRPr lang="en-US"/>
          </a:p>
        </p:txBody>
      </p:sp>
      <p:sp>
        <p:nvSpPr>
          <p:cNvPr id="5446659" name="WordArt 3"/>
          <p:cNvSpPr>
            <a:spLocks noChangeArrowheads="1" noChangeShapeType="1" noTextEdit="1"/>
          </p:cNvSpPr>
          <p:nvPr/>
        </p:nvSpPr>
        <p:spPr bwMode="auto">
          <a:xfrm>
            <a:off x="3100389" y="6400800"/>
            <a:ext cx="5991225" cy="457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Annual Feast Of Salome</a:t>
            </a:r>
          </a:p>
        </p:txBody>
      </p:sp>
    </p:spTree>
    <p:extLst>
      <p:ext uri="{BB962C8B-B14F-4D97-AF65-F5344CB8AC3E}">
        <p14:creationId xmlns:p14="http://schemas.microsoft.com/office/powerpoint/2010/main" val="39432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46659"/>
                                        </p:tgtEl>
                                        <p:attrNameLst>
                                          <p:attrName>style.visibility</p:attrName>
                                        </p:attrNameLst>
                                      </p:cBhvr>
                                      <p:to>
                                        <p:strVal val="visible"/>
                                      </p:to>
                                    </p:set>
                                    <p:anim calcmode="lin" valueType="num">
                                      <p:cBhvr>
                                        <p:cTn id="7" dur="5000" fill="hold"/>
                                        <p:tgtEl>
                                          <p:spTgt spid="5446659"/>
                                        </p:tgtEl>
                                        <p:attrNameLst>
                                          <p:attrName>ppt_w</p:attrName>
                                        </p:attrNameLst>
                                      </p:cBhvr>
                                      <p:tavLst>
                                        <p:tav tm="0" fmla="#ppt_w*sin(2.5*pi*$)">
                                          <p:val>
                                            <p:fltVal val="0"/>
                                          </p:val>
                                        </p:tav>
                                        <p:tav tm="100000">
                                          <p:val>
                                            <p:fltVal val="1"/>
                                          </p:val>
                                        </p:tav>
                                      </p:tavLst>
                                    </p:anim>
                                    <p:anim calcmode="lin" valueType="num">
                                      <p:cBhvr>
                                        <p:cTn id="8" dur="5000" fill="hold"/>
                                        <p:tgtEl>
                                          <p:spTgt spid="54466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665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2514" name="AutoShape 2"/>
          <p:cNvSpPr>
            <a:spLocks noChangeArrowheads="1"/>
          </p:cNvSpPr>
          <p:nvPr/>
        </p:nvSpPr>
        <p:spPr bwMode="auto">
          <a:xfrm>
            <a:off x="3962400" y="152400"/>
            <a:ext cx="6477000" cy="6477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2515"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312516" name="Rectangle 4"/>
          <p:cNvSpPr>
            <a:spLocks noChangeArrowheads="1"/>
          </p:cNvSpPr>
          <p:nvPr/>
        </p:nvSpPr>
        <p:spPr bwMode="auto">
          <a:xfrm>
            <a:off x="4038600" y="228600"/>
            <a:ext cx="6172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200" b="1">
                <a:solidFill>
                  <a:srgbClr val="000000"/>
                </a:solidFill>
                <a:latin typeface="Times New Roman"/>
              </a:rPr>
              <a:t>The popes brought marriage under clerical control and forbade divorce for the common people,  but they also declared marriage under five or six degrees of kindred to be invalid.  The result was that divorce now took the form of “discovering,”  when the parties wanted a divorce,  that there had never been any marriage because they were related, say,  through their great-great-great-grandparents.</a:t>
            </a:r>
            <a:r>
              <a:rPr lang="en-US" sz="3600">
                <a:solidFill>
                  <a:srgbClr val="000000"/>
                </a:solidFill>
                <a:latin typeface="Times New Roman"/>
              </a:rPr>
              <a:t> </a:t>
            </a:r>
          </a:p>
        </p:txBody>
      </p:sp>
      <p:sp>
        <p:nvSpPr>
          <p:cNvPr id="5312518" name="WordArt 6"/>
          <p:cNvSpPr>
            <a:spLocks noChangeArrowheads="1" noChangeShapeType="1" noTextEdit="1"/>
          </p:cNvSpPr>
          <p:nvPr/>
        </p:nvSpPr>
        <p:spPr bwMode="auto">
          <a:xfrm rot="5400000">
            <a:off x="-1104900" y="3086100"/>
            <a:ext cx="60198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DIVORCE</a:t>
            </a:r>
          </a:p>
        </p:txBody>
      </p:sp>
      <p:sp>
        <p:nvSpPr>
          <p:cNvPr id="5312519" name="WordArt 7"/>
          <p:cNvSpPr>
            <a:spLocks noChangeArrowheads="1" noChangeShapeType="1" noTextEdit="1"/>
          </p:cNvSpPr>
          <p:nvPr/>
        </p:nvSpPr>
        <p:spPr bwMode="auto">
          <a:xfrm rot="5400000">
            <a:off x="-609600" y="3124200"/>
            <a:ext cx="6400800" cy="609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THROUGH</a:t>
            </a:r>
          </a:p>
        </p:txBody>
      </p:sp>
      <p:sp>
        <p:nvSpPr>
          <p:cNvPr id="5312520" name="WordArt 8"/>
          <p:cNvSpPr>
            <a:spLocks noChangeArrowheads="1" noChangeShapeType="1" noTextEdit="1"/>
          </p:cNvSpPr>
          <p:nvPr/>
        </p:nvSpPr>
        <p:spPr bwMode="auto">
          <a:xfrm rot="5400000">
            <a:off x="-114300" y="3009900"/>
            <a:ext cx="68580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DISCOVERY</a:t>
            </a:r>
          </a:p>
        </p:txBody>
      </p:sp>
    </p:spTree>
    <p:extLst>
      <p:ext uri="{BB962C8B-B14F-4D97-AF65-F5344CB8AC3E}">
        <p14:creationId xmlns:p14="http://schemas.microsoft.com/office/powerpoint/2010/main" val="17554649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12518"/>
                                        </p:tgtEl>
                                        <p:attrNameLst>
                                          <p:attrName>style.visibility</p:attrName>
                                        </p:attrNameLst>
                                      </p:cBhvr>
                                      <p:to>
                                        <p:strVal val="visible"/>
                                      </p:to>
                                    </p:set>
                                    <p:anim calcmode="lin" valueType="num">
                                      <p:cBhvr additive="base">
                                        <p:cTn id="7" dur="5000" fill="hold"/>
                                        <p:tgtEl>
                                          <p:spTgt spid="5312518"/>
                                        </p:tgtEl>
                                        <p:attrNameLst>
                                          <p:attrName>ppt_x</p:attrName>
                                        </p:attrNameLst>
                                      </p:cBhvr>
                                      <p:tavLst>
                                        <p:tav tm="0">
                                          <p:val>
                                            <p:strVal val="#ppt_x"/>
                                          </p:val>
                                        </p:tav>
                                        <p:tav tm="100000">
                                          <p:val>
                                            <p:strVal val="#ppt_x"/>
                                          </p:val>
                                        </p:tav>
                                      </p:tavLst>
                                    </p:anim>
                                    <p:anim calcmode="lin" valueType="num">
                                      <p:cBhvr additive="base">
                                        <p:cTn id="8" dur="5000" fill="hold"/>
                                        <p:tgtEl>
                                          <p:spTgt spid="53125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312519"/>
                                        </p:tgtEl>
                                        <p:attrNameLst>
                                          <p:attrName>style.visibility</p:attrName>
                                        </p:attrNameLst>
                                      </p:cBhvr>
                                      <p:to>
                                        <p:strVal val="visible"/>
                                      </p:to>
                                    </p:set>
                                    <p:anim calcmode="lin" valueType="num">
                                      <p:cBhvr additive="base">
                                        <p:cTn id="13" dur="5000" fill="hold"/>
                                        <p:tgtEl>
                                          <p:spTgt spid="5312519"/>
                                        </p:tgtEl>
                                        <p:attrNameLst>
                                          <p:attrName>ppt_x</p:attrName>
                                        </p:attrNameLst>
                                      </p:cBhvr>
                                      <p:tavLst>
                                        <p:tav tm="0">
                                          <p:val>
                                            <p:strVal val="0-#ppt_w/2"/>
                                          </p:val>
                                        </p:tav>
                                        <p:tav tm="100000">
                                          <p:val>
                                            <p:strVal val="#ppt_x"/>
                                          </p:val>
                                        </p:tav>
                                      </p:tavLst>
                                    </p:anim>
                                    <p:anim calcmode="lin" valueType="num">
                                      <p:cBhvr additive="base">
                                        <p:cTn id="14" dur="5000" fill="hold"/>
                                        <p:tgtEl>
                                          <p:spTgt spid="53125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5312520"/>
                                        </p:tgtEl>
                                        <p:attrNameLst>
                                          <p:attrName>style.visibility</p:attrName>
                                        </p:attrNameLst>
                                      </p:cBhvr>
                                      <p:to>
                                        <p:strVal val="visible"/>
                                      </p:to>
                                    </p:set>
                                    <p:anim calcmode="lin" valueType="num">
                                      <p:cBhvr>
                                        <p:cTn id="19" dur="5000" fill="hold"/>
                                        <p:tgtEl>
                                          <p:spTgt spid="5312520"/>
                                        </p:tgtEl>
                                        <p:attrNameLst>
                                          <p:attrName>ppt_w</p:attrName>
                                        </p:attrNameLst>
                                      </p:cBhvr>
                                      <p:tavLst>
                                        <p:tav tm="0" fmla="#ppt_w*sin(2.5*pi*$)">
                                          <p:val>
                                            <p:fltVal val="0"/>
                                          </p:val>
                                        </p:tav>
                                        <p:tav tm="100000">
                                          <p:val>
                                            <p:fltVal val="1"/>
                                          </p:val>
                                        </p:tav>
                                      </p:tavLst>
                                    </p:anim>
                                    <p:anim calcmode="lin" valueType="num">
                                      <p:cBhvr>
                                        <p:cTn id="20" dur="5000" fill="hold"/>
                                        <p:tgtEl>
                                          <p:spTgt spid="531252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312516">
                                            <p:txEl>
                                              <p:pRg st="0" end="0"/>
                                            </p:txEl>
                                          </p:spTgt>
                                        </p:tgtEl>
                                        <p:attrNameLst>
                                          <p:attrName>style.visibility</p:attrName>
                                        </p:attrNameLst>
                                      </p:cBhvr>
                                      <p:to>
                                        <p:strVal val="visible"/>
                                      </p:to>
                                    </p:set>
                                    <p:animEffect transition="in" filter="wipe(up)">
                                      <p:cBhvr>
                                        <p:cTn id="25" dur="75"/>
                                        <p:tgtEl>
                                          <p:spTgt spid="531251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2516" grpId="0" build="p" autoUpdateAnimBg="0"/>
      <p:bldP spid="5312518" grpId="0" animBg="1"/>
      <p:bldP spid="5312519" grpId="0" animBg="1"/>
      <p:bldP spid="531252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62" name="AutoShape 2"/>
          <p:cNvSpPr>
            <a:spLocks noChangeArrowheads="1"/>
          </p:cNvSpPr>
          <p:nvPr/>
        </p:nvSpPr>
        <p:spPr bwMode="auto">
          <a:xfrm>
            <a:off x="3962400" y="152400"/>
            <a:ext cx="6477000" cy="6477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4563"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314564" name="Rectangle 4"/>
          <p:cNvSpPr>
            <a:spLocks noChangeArrowheads="1"/>
          </p:cNvSpPr>
          <p:nvPr/>
        </p:nvSpPr>
        <p:spPr bwMode="auto">
          <a:xfrm>
            <a:off x="4114800" y="457200"/>
            <a:ext cx="6096000" cy="990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200" b="1">
                <a:solidFill>
                  <a:srgbClr val="000000"/>
                </a:solidFill>
                <a:latin typeface="Times New Roman"/>
              </a:rPr>
              <a:t>Queen Eleanor got a divorce from the very religious king of France on that precise ground.  Procedurally,  you paid your abbots or bishops to scan the genealogical tree.  But because relationship was counted by sponsorship at baptism as well as by blood or marriage,  you could almost always discover it.  It made a mockery of marriage and set unlawful desires free!</a:t>
            </a:r>
            <a:endParaRPr lang="en-US" sz="3600">
              <a:solidFill>
                <a:srgbClr val="000000"/>
              </a:solidFill>
              <a:latin typeface="Times New Roman"/>
            </a:endParaRPr>
          </a:p>
        </p:txBody>
      </p:sp>
      <p:sp>
        <p:nvSpPr>
          <p:cNvPr id="5314565" name="WordArt 5"/>
          <p:cNvSpPr>
            <a:spLocks noChangeArrowheads="1" noChangeShapeType="1" noTextEdit="1"/>
          </p:cNvSpPr>
          <p:nvPr/>
        </p:nvSpPr>
        <p:spPr bwMode="auto">
          <a:xfrm rot="5400000">
            <a:off x="-1104900" y="3086100"/>
            <a:ext cx="60198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DIVORCE</a:t>
            </a:r>
          </a:p>
        </p:txBody>
      </p:sp>
      <p:sp>
        <p:nvSpPr>
          <p:cNvPr id="5314566" name="WordArt 6"/>
          <p:cNvSpPr>
            <a:spLocks noChangeArrowheads="1" noChangeShapeType="1" noTextEdit="1"/>
          </p:cNvSpPr>
          <p:nvPr/>
        </p:nvSpPr>
        <p:spPr bwMode="auto">
          <a:xfrm rot="5400000">
            <a:off x="-609600" y="3124200"/>
            <a:ext cx="6400800" cy="609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THROUGH</a:t>
            </a:r>
          </a:p>
        </p:txBody>
      </p:sp>
      <p:sp>
        <p:nvSpPr>
          <p:cNvPr id="5314567" name="WordArt 7"/>
          <p:cNvSpPr>
            <a:spLocks noChangeArrowheads="1" noChangeShapeType="1" noTextEdit="1"/>
          </p:cNvSpPr>
          <p:nvPr/>
        </p:nvSpPr>
        <p:spPr bwMode="auto">
          <a:xfrm rot="5400000">
            <a:off x="-114300" y="3009900"/>
            <a:ext cx="68580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DISCOVERY</a:t>
            </a:r>
          </a:p>
        </p:txBody>
      </p:sp>
      <p:sp>
        <p:nvSpPr>
          <p:cNvPr id="5314569" name="Oval 9"/>
          <p:cNvSpPr>
            <a:spLocks noChangeArrowheads="1"/>
          </p:cNvSpPr>
          <p:nvPr/>
        </p:nvSpPr>
        <p:spPr bwMode="auto">
          <a:xfrm>
            <a:off x="4419600" y="2438400"/>
            <a:ext cx="5562600" cy="2133600"/>
          </a:xfrm>
          <a:prstGeom prst="ellipse">
            <a:avLst/>
          </a:prstGeom>
          <a:solidFill>
            <a:schemeClr val="accent1"/>
          </a:solidFill>
          <a:ln w="9525">
            <a:solidFill>
              <a:schemeClr val="tx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4570" name="WordArt 10"/>
          <p:cNvSpPr>
            <a:spLocks noChangeArrowheads="1" noChangeShapeType="1" noTextEdit="1"/>
          </p:cNvSpPr>
          <p:nvPr/>
        </p:nvSpPr>
        <p:spPr bwMode="auto">
          <a:xfrm>
            <a:off x="4572000" y="2590800"/>
            <a:ext cx="5257800" cy="19050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2000" kern="10">
                <a:ln w="9525">
                  <a:solidFill>
                    <a:srgbClr val="000000"/>
                  </a:solidFill>
                  <a:round/>
                  <a:headEnd/>
                  <a:tailEnd/>
                </a:ln>
                <a:solidFill>
                  <a:srgbClr val="CCFF33"/>
                </a:solidFill>
                <a:latin typeface="Arial Black"/>
              </a:rPr>
              <a:t>The Rich Compounded Fortunes Marrying Within</a:t>
            </a:r>
          </a:p>
        </p:txBody>
      </p:sp>
      <p:sp>
        <p:nvSpPr>
          <p:cNvPr id="5314571" name="WordArt 11"/>
          <p:cNvSpPr>
            <a:spLocks noChangeArrowheads="1" noChangeShapeType="1" noTextEdit="1"/>
          </p:cNvSpPr>
          <p:nvPr/>
        </p:nvSpPr>
        <p:spPr bwMode="auto">
          <a:xfrm>
            <a:off x="4876800" y="3124200"/>
            <a:ext cx="4648200" cy="1295400"/>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US" sz="2000" kern="10">
                <a:ln w="9525">
                  <a:solidFill>
                    <a:srgbClr val="000000"/>
                  </a:solidFill>
                  <a:round/>
                  <a:headEnd/>
                  <a:tailEnd/>
                </a:ln>
                <a:solidFill>
                  <a:srgbClr val="FF00FF"/>
                </a:solidFill>
                <a:latin typeface="Times New Roman"/>
                <a:cs typeface="Times New Roman"/>
              </a:rPr>
              <a:t>DISCOVERY WAS EASY &amp; DIVORCE WAS EASY!</a:t>
            </a:r>
          </a:p>
        </p:txBody>
      </p:sp>
      <p:pic>
        <p:nvPicPr>
          <p:cNvPr id="11" name="Picture 10" descr="780817_3c50_625x1000.jpg"/>
          <p:cNvPicPr>
            <a:picLocks noChangeAspect="1"/>
          </p:cNvPicPr>
          <p:nvPr/>
        </p:nvPicPr>
        <p:blipFill>
          <a:blip r:embed="rId5" cstate="print"/>
          <a:stretch>
            <a:fillRect/>
          </a:stretch>
        </p:blipFill>
        <p:spPr>
          <a:xfrm>
            <a:off x="4114800" y="304800"/>
            <a:ext cx="6172200" cy="6172200"/>
          </a:xfrm>
          <a:prstGeom prst="rect">
            <a:avLst/>
          </a:prstGeom>
        </p:spPr>
      </p:pic>
    </p:spTree>
    <p:extLst>
      <p:ext uri="{BB962C8B-B14F-4D97-AF65-F5344CB8AC3E}">
        <p14:creationId xmlns:p14="http://schemas.microsoft.com/office/powerpoint/2010/main" val="39658783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14565"/>
                                        </p:tgtEl>
                                        <p:attrNameLst>
                                          <p:attrName>style.visibility</p:attrName>
                                        </p:attrNameLst>
                                      </p:cBhvr>
                                      <p:to>
                                        <p:strVal val="visible"/>
                                      </p:to>
                                    </p:set>
                                    <p:anim calcmode="lin" valueType="num">
                                      <p:cBhvr additive="base">
                                        <p:cTn id="7" dur="5000" fill="hold"/>
                                        <p:tgtEl>
                                          <p:spTgt spid="5314565"/>
                                        </p:tgtEl>
                                        <p:attrNameLst>
                                          <p:attrName>ppt_x</p:attrName>
                                        </p:attrNameLst>
                                      </p:cBhvr>
                                      <p:tavLst>
                                        <p:tav tm="0">
                                          <p:val>
                                            <p:strVal val="#ppt_x"/>
                                          </p:val>
                                        </p:tav>
                                        <p:tav tm="100000">
                                          <p:val>
                                            <p:strVal val="#ppt_x"/>
                                          </p:val>
                                        </p:tav>
                                      </p:tavLst>
                                    </p:anim>
                                    <p:anim calcmode="lin" valueType="num">
                                      <p:cBhvr additive="base">
                                        <p:cTn id="8" dur="5000" fill="hold"/>
                                        <p:tgtEl>
                                          <p:spTgt spid="53145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314566"/>
                                        </p:tgtEl>
                                        <p:attrNameLst>
                                          <p:attrName>style.visibility</p:attrName>
                                        </p:attrNameLst>
                                      </p:cBhvr>
                                      <p:to>
                                        <p:strVal val="visible"/>
                                      </p:to>
                                    </p:set>
                                    <p:anim calcmode="lin" valueType="num">
                                      <p:cBhvr additive="base">
                                        <p:cTn id="13" dur="5000" fill="hold"/>
                                        <p:tgtEl>
                                          <p:spTgt spid="5314566"/>
                                        </p:tgtEl>
                                        <p:attrNameLst>
                                          <p:attrName>ppt_x</p:attrName>
                                        </p:attrNameLst>
                                      </p:cBhvr>
                                      <p:tavLst>
                                        <p:tav tm="0">
                                          <p:val>
                                            <p:strVal val="0-#ppt_w/2"/>
                                          </p:val>
                                        </p:tav>
                                        <p:tav tm="100000">
                                          <p:val>
                                            <p:strVal val="#ppt_x"/>
                                          </p:val>
                                        </p:tav>
                                      </p:tavLst>
                                    </p:anim>
                                    <p:anim calcmode="lin" valueType="num">
                                      <p:cBhvr additive="base">
                                        <p:cTn id="14" dur="5000" fill="hold"/>
                                        <p:tgtEl>
                                          <p:spTgt spid="531456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5314567"/>
                                        </p:tgtEl>
                                        <p:attrNameLst>
                                          <p:attrName>style.visibility</p:attrName>
                                        </p:attrNameLst>
                                      </p:cBhvr>
                                      <p:to>
                                        <p:strVal val="visible"/>
                                      </p:to>
                                    </p:set>
                                    <p:anim calcmode="lin" valueType="num">
                                      <p:cBhvr>
                                        <p:cTn id="19" dur="5000" fill="hold"/>
                                        <p:tgtEl>
                                          <p:spTgt spid="5314567"/>
                                        </p:tgtEl>
                                        <p:attrNameLst>
                                          <p:attrName>ppt_w</p:attrName>
                                        </p:attrNameLst>
                                      </p:cBhvr>
                                      <p:tavLst>
                                        <p:tav tm="0" fmla="#ppt_w*sin(2.5*pi*$)">
                                          <p:val>
                                            <p:fltVal val="0"/>
                                          </p:val>
                                        </p:tav>
                                        <p:tav tm="100000">
                                          <p:val>
                                            <p:fltVal val="1"/>
                                          </p:val>
                                        </p:tav>
                                      </p:tavLst>
                                    </p:anim>
                                    <p:anim calcmode="lin" valueType="num">
                                      <p:cBhvr>
                                        <p:cTn id="20" dur="5000" fill="hold"/>
                                        <p:tgtEl>
                                          <p:spTgt spid="531456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314564">
                                            <p:txEl>
                                              <p:pRg st="0" end="0"/>
                                            </p:txEl>
                                          </p:spTgt>
                                        </p:tgtEl>
                                        <p:attrNameLst>
                                          <p:attrName>style.visibility</p:attrName>
                                        </p:attrNameLst>
                                      </p:cBhvr>
                                      <p:to>
                                        <p:strVal val="visible"/>
                                      </p:to>
                                    </p:set>
                                    <p:animEffect transition="in" filter="wipe(up)">
                                      <p:cBhvr>
                                        <p:cTn id="25" dur="75"/>
                                        <p:tgtEl>
                                          <p:spTgt spid="5314564">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5314569"/>
                                        </p:tgtEl>
                                        <p:attrNameLst>
                                          <p:attrName>style.visibility</p:attrName>
                                        </p:attrNameLst>
                                      </p:cBhvr>
                                      <p:to>
                                        <p:strVal val="visible"/>
                                      </p:to>
                                    </p:set>
                                    <p:animEffect transition="in" filter="box(out)">
                                      <p:cBhvr>
                                        <p:cTn id="30" dur="500"/>
                                        <p:tgtEl>
                                          <p:spTgt spid="5314569"/>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5314570"/>
                                        </p:tgtEl>
                                        <p:attrNameLst>
                                          <p:attrName>style.visibility</p:attrName>
                                        </p:attrNameLst>
                                      </p:cBhvr>
                                      <p:to>
                                        <p:strVal val="visible"/>
                                      </p:to>
                                    </p:set>
                                    <p:anim calcmode="lin" valueType="num">
                                      <p:cBhvr>
                                        <p:cTn id="35" dur="500" fill="hold"/>
                                        <p:tgtEl>
                                          <p:spTgt spid="5314570"/>
                                        </p:tgtEl>
                                        <p:attrNameLst>
                                          <p:attrName>ppt_w</p:attrName>
                                        </p:attrNameLst>
                                      </p:cBhvr>
                                      <p:tavLst>
                                        <p:tav tm="0">
                                          <p:val>
                                            <p:fltVal val="0"/>
                                          </p:val>
                                        </p:tav>
                                        <p:tav tm="100000">
                                          <p:val>
                                            <p:strVal val="#ppt_w"/>
                                          </p:val>
                                        </p:tav>
                                      </p:tavLst>
                                    </p:anim>
                                    <p:anim calcmode="lin" valueType="num">
                                      <p:cBhvr>
                                        <p:cTn id="36" dur="500" fill="hold"/>
                                        <p:tgtEl>
                                          <p:spTgt spid="5314570"/>
                                        </p:tgtEl>
                                        <p:attrNameLst>
                                          <p:attrName>ppt_h</p:attrName>
                                        </p:attrNameLst>
                                      </p:cBhvr>
                                      <p:tavLst>
                                        <p:tav tm="0">
                                          <p:val>
                                            <p:fltVal val="0"/>
                                          </p:val>
                                        </p:tav>
                                        <p:tav tm="100000">
                                          <p:val>
                                            <p:strVal val="#ppt_h"/>
                                          </p:val>
                                        </p:tav>
                                      </p:tavLst>
                                    </p:anim>
                                    <p:anim calcmode="lin" valueType="num">
                                      <p:cBhvr>
                                        <p:cTn id="37" dur="500" fill="hold"/>
                                        <p:tgtEl>
                                          <p:spTgt spid="5314570"/>
                                        </p:tgtEl>
                                        <p:attrNameLst>
                                          <p:attrName>ppt_x</p:attrName>
                                        </p:attrNameLst>
                                      </p:cBhvr>
                                      <p:tavLst>
                                        <p:tav tm="0">
                                          <p:val>
                                            <p:fltVal val="0.5"/>
                                          </p:val>
                                        </p:tav>
                                        <p:tav tm="100000">
                                          <p:val>
                                            <p:strVal val="#ppt_x"/>
                                          </p:val>
                                        </p:tav>
                                      </p:tavLst>
                                    </p:anim>
                                    <p:anim calcmode="lin" valueType="num">
                                      <p:cBhvr>
                                        <p:cTn id="38" dur="500" fill="hold"/>
                                        <p:tgtEl>
                                          <p:spTgt spid="5314570"/>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88" fill="hold" grpId="0" nodeType="clickEffect">
                                  <p:stCondLst>
                                    <p:cond delay="0"/>
                                  </p:stCondLst>
                                  <p:childTnLst>
                                    <p:set>
                                      <p:cBhvr>
                                        <p:cTn id="42" dur="1" fill="hold">
                                          <p:stCondLst>
                                            <p:cond delay="0"/>
                                          </p:stCondLst>
                                        </p:cTn>
                                        <p:tgtEl>
                                          <p:spTgt spid="5314571"/>
                                        </p:tgtEl>
                                        <p:attrNameLst>
                                          <p:attrName>style.visibility</p:attrName>
                                        </p:attrNameLst>
                                      </p:cBhvr>
                                      <p:to>
                                        <p:strVal val="visible"/>
                                      </p:to>
                                    </p:set>
                                    <p:anim calcmode="lin" valueType="num">
                                      <p:cBhvr>
                                        <p:cTn id="43" dur="500" fill="hold"/>
                                        <p:tgtEl>
                                          <p:spTgt spid="5314571"/>
                                        </p:tgtEl>
                                        <p:attrNameLst>
                                          <p:attrName>ppt_w</p:attrName>
                                        </p:attrNameLst>
                                      </p:cBhvr>
                                      <p:tavLst>
                                        <p:tav tm="0">
                                          <p:val>
                                            <p:strVal val="4/3*#ppt_w"/>
                                          </p:val>
                                        </p:tav>
                                        <p:tav tm="100000">
                                          <p:val>
                                            <p:strVal val="#ppt_w"/>
                                          </p:val>
                                        </p:tav>
                                      </p:tavLst>
                                    </p:anim>
                                    <p:anim calcmode="lin" valueType="num">
                                      <p:cBhvr>
                                        <p:cTn id="44" dur="500" fill="hold"/>
                                        <p:tgtEl>
                                          <p:spTgt spid="5314571"/>
                                        </p:tgtEl>
                                        <p:attrNameLst>
                                          <p:attrName>ppt_h</p:attrName>
                                        </p:attrNameLst>
                                      </p:cBhvr>
                                      <p:tavLst>
                                        <p:tav tm="0">
                                          <p:val>
                                            <p:strVal val="4/3*#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amond(in)">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64" grpId="0" build="p" autoUpdateAnimBg="0"/>
      <p:bldP spid="5314565" grpId="0" animBg="1"/>
      <p:bldP spid="5314566" grpId="0" animBg="1"/>
      <p:bldP spid="5314567" grpId="0" animBg="1"/>
      <p:bldP spid="5314569" grpId="0" animBg="1"/>
      <p:bldP spid="5314570" grpId="0" animBg="1"/>
      <p:bldP spid="531457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36418" name="Rectangle 2"/>
          <p:cNvSpPr>
            <a:spLocks noGrp="1" noChangeArrowheads="1"/>
          </p:cNvSpPr>
          <p:nvPr>
            <p:ph type="title"/>
          </p:nvPr>
        </p:nvSpPr>
        <p:spPr/>
        <p:txBody>
          <a:bodyPr/>
          <a:lstStyle/>
          <a:p>
            <a:endParaRPr lang="en-US"/>
          </a:p>
        </p:txBody>
      </p:sp>
      <p:sp>
        <p:nvSpPr>
          <p:cNvPr id="5436419" name="WordArt 3"/>
          <p:cNvSpPr>
            <a:spLocks noChangeArrowheads="1" noChangeShapeType="1" noTextEdit="1"/>
          </p:cNvSpPr>
          <p:nvPr/>
        </p:nvSpPr>
        <p:spPr bwMode="auto">
          <a:xfrm>
            <a:off x="4495800" y="3048001"/>
            <a:ext cx="3733800" cy="79692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kern="10">
                <a:ln w="9525">
                  <a:round/>
                  <a:headEnd/>
                  <a:tailEnd/>
                </a:ln>
                <a:gradFill rotWithShape="0">
                  <a:gsLst>
                    <a:gs pos="0">
                      <a:srgbClr val="707070"/>
                    </a:gs>
                    <a:gs pos="50000">
                      <a:srgbClr val="FFFFFF"/>
                    </a:gs>
                    <a:gs pos="100000">
                      <a:srgbClr val="707070"/>
                    </a:gs>
                  </a:gsLst>
                  <a:lin ang="2700000" scaled="1"/>
                </a:gradFill>
                <a:latin typeface="Impact"/>
              </a:rPr>
              <a:t>DEVIL MARRIES MONIED!</a:t>
            </a:r>
          </a:p>
        </p:txBody>
      </p:sp>
    </p:spTree>
    <p:extLst>
      <p:ext uri="{BB962C8B-B14F-4D97-AF65-F5344CB8AC3E}">
        <p14:creationId xmlns:p14="http://schemas.microsoft.com/office/powerpoint/2010/main" val="4816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36419"/>
                                        </p:tgtEl>
                                        <p:attrNameLst>
                                          <p:attrName>style.visibility</p:attrName>
                                        </p:attrNameLst>
                                      </p:cBhvr>
                                      <p:to>
                                        <p:strVal val="visible"/>
                                      </p:to>
                                    </p:set>
                                    <p:anim calcmode="lin" valueType="num">
                                      <p:cBhvr>
                                        <p:cTn id="7" dur="5000" fill="hold"/>
                                        <p:tgtEl>
                                          <p:spTgt spid="5436419"/>
                                        </p:tgtEl>
                                        <p:attrNameLst>
                                          <p:attrName>ppt_w</p:attrName>
                                        </p:attrNameLst>
                                      </p:cBhvr>
                                      <p:tavLst>
                                        <p:tav tm="0" fmla="#ppt_w*sin(2.5*pi*$)">
                                          <p:val>
                                            <p:fltVal val="0"/>
                                          </p:val>
                                        </p:tav>
                                        <p:tav tm="100000">
                                          <p:val>
                                            <p:fltVal val="1"/>
                                          </p:val>
                                        </p:tav>
                                      </p:tavLst>
                                    </p:anim>
                                    <p:anim calcmode="lin" valueType="num">
                                      <p:cBhvr>
                                        <p:cTn id="8" dur="5000" fill="hold"/>
                                        <p:tgtEl>
                                          <p:spTgt spid="54364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641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5552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355523" name="Rectangle 3"/>
          <p:cNvSpPr>
            <a:spLocks noGrp="1" noChangeArrowheads="1"/>
          </p:cNvSpPr>
          <p:nvPr>
            <p:ph type="body" idx="1"/>
          </p:nvPr>
        </p:nvSpPr>
        <p:spPr>
          <a:xfrm>
            <a:off x="2514600" y="1524000"/>
            <a:ext cx="7086600" cy="5334000"/>
          </a:xfrm>
          <a:solidFill>
            <a:srgbClr val="FFFFFF"/>
          </a:solidFill>
        </p:spPr>
        <p:txBody>
          <a:bodyPr/>
          <a:lstStyle/>
          <a:p>
            <a:pPr>
              <a:buFont typeface="Wingdings" pitchFamily="2" charset="2"/>
              <a:buChar char="v"/>
            </a:pPr>
            <a:r>
              <a:rPr lang="en-US" sz="2000" b="1"/>
              <a:t>  GIROLAMO SAVONAROLA’S BONFIRE</a:t>
            </a:r>
          </a:p>
          <a:p>
            <a:pPr>
              <a:buFont typeface="Wingdings" pitchFamily="2" charset="2"/>
              <a:buChar char="v"/>
            </a:pPr>
            <a:r>
              <a:rPr lang="en-US" sz="2000" b="1"/>
              <a:t>  JOHN XXIII ARRIVING AT CONSTANCE</a:t>
            </a:r>
          </a:p>
          <a:p>
            <a:pPr>
              <a:buFont typeface="Wingdings" pitchFamily="2" charset="2"/>
              <a:buChar char="v"/>
            </a:pPr>
            <a:r>
              <a:rPr lang="en-US" sz="2000" b="1"/>
              <a:t>  LIFE AT THE PAPAL COURT</a:t>
            </a:r>
          </a:p>
          <a:p>
            <a:pPr>
              <a:buFont typeface="Wingdings" pitchFamily="2" charset="2"/>
              <a:buChar char="v"/>
            </a:pPr>
            <a:r>
              <a:rPr lang="en-US" sz="2000" b="1"/>
              <a:t>  BAPTISM – SPRINKLED NUDE</a:t>
            </a:r>
          </a:p>
          <a:p>
            <a:pPr>
              <a:buFont typeface="Wingdings" pitchFamily="2" charset="2"/>
              <a:buChar char="v"/>
            </a:pPr>
            <a:r>
              <a:rPr lang="en-US" sz="2000" b="1"/>
              <a:t>  ROVING HANDS</a:t>
            </a:r>
          </a:p>
          <a:p>
            <a:pPr>
              <a:buFont typeface="Wingdings" pitchFamily="2" charset="2"/>
              <a:buChar char="v"/>
            </a:pPr>
            <a:r>
              <a:rPr lang="en-US" sz="2000" b="1"/>
              <a:t>  ORGY IN A MONASTERY</a:t>
            </a:r>
          </a:p>
          <a:p>
            <a:pPr>
              <a:buFont typeface="Wingdings" pitchFamily="2" charset="2"/>
              <a:buChar char="v"/>
            </a:pPr>
            <a:r>
              <a:rPr lang="en-US" sz="2000" b="1"/>
              <a:t>  TAKING A BATH – MIXED BATHING</a:t>
            </a:r>
          </a:p>
          <a:p>
            <a:pPr>
              <a:buFont typeface="Wingdings" pitchFamily="2" charset="2"/>
              <a:buChar char="v"/>
            </a:pPr>
            <a:r>
              <a:rPr lang="en-US" sz="2000" b="1"/>
              <a:t>  ALTAR CARVING</a:t>
            </a:r>
          </a:p>
          <a:p>
            <a:pPr>
              <a:buFont typeface="Wingdings" pitchFamily="2" charset="2"/>
              <a:buChar char="v"/>
            </a:pPr>
            <a:r>
              <a:rPr lang="en-US" sz="2000" b="1"/>
              <a:t>  DISCIPLINARY MEASURES</a:t>
            </a:r>
          </a:p>
          <a:p>
            <a:pPr>
              <a:buFont typeface="Wingdings" pitchFamily="2" charset="2"/>
              <a:buChar char="v"/>
            </a:pPr>
            <a:r>
              <a:rPr lang="en-US" sz="2000" b="1"/>
              <a:t>  GIFT FROM HUBBY – CHASTITY BELTS</a:t>
            </a:r>
          </a:p>
          <a:p>
            <a:pPr>
              <a:buFont typeface="Wingdings" pitchFamily="2" charset="2"/>
              <a:buChar char="v"/>
            </a:pPr>
            <a:r>
              <a:rPr lang="en-US" sz="2000" b="1"/>
              <a:t>  MONEY–CHANGERS RESTORED TO POWER</a:t>
            </a:r>
          </a:p>
          <a:p>
            <a:pPr>
              <a:buFont typeface="Wingdings" pitchFamily="2" charset="2"/>
              <a:buChar char="v"/>
            </a:pPr>
            <a:r>
              <a:rPr lang="en-US" sz="2000" b="1"/>
              <a:t>  TRAFFIC IN REDEMPTION</a:t>
            </a:r>
          </a:p>
          <a:p>
            <a:pPr>
              <a:buFont typeface="Wingdings" pitchFamily="2" charset="2"/>
              <a:buChar char="v"/>
            </a:pPr>
            <a:r>
              <a:rPr lang="en-US" sz="2000" b="1"/>
              <a:t>  TETZEL:  SUPER SALESMAN</a:t>
            </a:r>
          </a:p>
          <a:p>
            <a:pPr>
              <a:buFont typeface="Wingdings" pitchFamily="2" charset="2"/>
              <a:buChar char="v"/>
            </a:pPr>
            <a:r>
              <a:rPr lang="en-US" sz="2000" b="1"/>
              <a:t>  HANDBILL ADVERTISING INDULGENCES</a:t>
            </a:r>
          </a:p>
          <a:p>
            <a:pPr>
              <a:buFontTx/>
              <a:buChar char="-"/>
            </a:pPr>
            <a:endParaRPr lang="en-US" sz="2000" b="1"/>
          </a:p>
          <a:p>
            <a:pPr>
              <a:buFontTx/>
              <a:buChar char="-"/>
            </a:pPr>
            <a:endParaRPr lang="en-US" sz="2800"/>
          </a:p>
          <a:p>
            <a:pPr>
              <a:buFontTx/>
              <a:buChar char="-"/>
            </a:pPr>
            <a:endParaRPr lang="en-US" sz="2800"/>
          </a:p>
          <a:p>
            <a:pPr>
              <a:buFontTx/>
              <a:buNone/>
            </a:pPr>
            <a:endParaRPr lang="en-US" sz="2800"/>
          </a:p>
        </p:txBody>
      </p:sp>
      <p:sp>
        <p:nvSpPr>
          <p:cNvPr id="5355524" name="Comment 4"/>
          <p:cNvSpPr>
            <a:spLocks noChangeArrowheads="1"/>
          </p:cNvSpPr>
          <p:nvPr/>
        </p:nvSpPr>
        <p:spPr bwMode="auto">
          <a:xfrm>
            <a:off x="1539876" y="-12954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Starting With Alexander VI In 1492 - Borgias Regarded The Holy See As Tool To Improve Temporal Power Of Their Family – Their Relatives Including  Women Lived At Vatican – Borgia Women Were Political Pawns &amp; Public Mistresses Connected To Other Bad Popes .  </a:t>
            </a:r>
          </a:p>
        </p:txBody>
      </p:sp>
      <p:sp>
        <p:nvSpPr>
          <p:cNvPr id="5355525" name="WordArt 5"/>
          <p:cNvSpPr>
            <a:spLocks noChangeArrowheads="1" noChangeShapeType="1" noTextEdit="1"/>
          </p:cNvSpPr>
          <p:nvPr/>
        </p:nvSpPr>
        <p:spPr bwMode="auto">
          <a:xfrm rot="5400000">
            <a:off x="-571500" y="3619500"/>
            <a:ext cx="51054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Chapter</a:t>
            </a:r>
          </a:p>
        </p:txBody>
      </p:sp>
      <p:sp>
        <p:nvSpPr>
          <p:cNvPr id="5355526" name="WordArt 6"/>
          <p:cNvSpPr>
            <a:spLocks noChangeArrowheads="1" noChangeShapeType="1" noTextEdit="1"/>
          </p:cNvSpPr>
          <p:nvPr/>
        </p:nvSpPr>
        <p:spPr bwMode="auto">
          <a:xfrm rot="5400000">
            <a:off x="7620000" y="3657600"/>
            <a:ext cx="51816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Subheadings</a:t>
            </a:r>
          </a:p>
        </p:txBody>
      </p:sp>
      <p:pic>
        <p:nvPicPr>
          <p:cNvPr id="5355527" name="Picture 7" descr="C:\Documents and Settings\Owner\My Documents\matlist106.jpg"/>
          <p:cNvPicPr>
            <a:picLocks noChangeAspect="1" noChangeArrowheads="1"/>
          </p:cNvPicPr>
          <p:nvPr/>
        </p:nvPicPr>
        <p:blipFill>
          <a:blip r:embed="rId4" cstate="print"/>
          <a:srcRect/>
          <a:stretch>
            <a:fillRect/>
          </a:stretch>
        </p:blipFill>
        <p:spPr bwMode="auto">
          <a:xfrm>
            <a:off x="-2454443" y="-9448800"/>
            <a:ext cx="26409317" cy="16306800"/>
          </a:xfrm>
          <a:prstGeom prst="rect">
            <a:avLst/>
          </a:prstGeom>
          <a:noFill/>
        </p:spPr>
      </p:pic>
      <p:sp>
        <p:nvSpPr>
          <p:cNvPr id="2" name="Oval 1">
            <a:extLst>
              <a:ext uri="{FF2B5EF4-FFF2-40B4-BE49-F238E27FC236}">
                <a16:creationId xmlns:a16="http://schemas.microsoft.com/office/drawing/2014/main" id="{0CD93F30-0863-482C-B715-D5BB8AEF2A98}"/>
              </a:ext>
            </a:extLst>
          </p:cNvPr>
          <p:cNvSpPr/>
          <p:nvPr/>
        </p:nvSpPr>
        <p:spPr bwMode="auto">
          <a:xfrm>
            <a:off x="4552335" y="2104103"/>
            <a:ext cx="1622323" cy="757084"/>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416590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355525"/>
                                        </p:tgtEl>
                                        <p:attrNameLst>
                                          <p:attrName>style.visibility</p:attrName>
                                        </p:attrNameLst>
                                      </p:cBhvr>
                                      <p:to>
                                        <p:strVal val="visible"/>
                                      </p:to>
                                    </p:set>
                                    <p:anim calcmode="lin" valueType="num">
                                      <p:cBhvr additive="base">
                                        <p:cTn id="7" dur="500" fill="hold"/>
                                        <p:tgtEl>
                                          <p:spTgt spid="5355525"/>
                                        </p:tgtEl>
                                        <p:attrNameLst>
                                          <p:attrName>ppt_x</p:attrName>
                                        </p:attrNameLst>
                                      </p:cBhvr>
                                      <p:tavLst>
                                        <p:tav tm="0">
                                          <p:val>
                                            <p:strVal val="1+#ppt_w/2"/>
                                          </p:val>
                                        </p:tav>
                                        <p:tav tm="100000">
                                          <p:val>
                                            <p:strVal val="#ppt_x"/>
                                          </p:val>
                                        </p:tav>
                                      </p:tavLst>
                                    </p:anim>
                                    <p:anim calcmode="lin" valueType="num">
                                      <p:cBhvr additive="base">
                                        <p:cTn id="8" dur="500" fill="hold"/>
                                        <p:tgtEl>
                                          <p:spTgt spid="53555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355526"/>
                                        </p:tgtEl>
                                        <p:attrNameLst>
                                          <p:attrName>style.visibility</p:attrName>
                                        </p:attrNameLst>
                                      </p:cBhvr>
                                      <p:to>
                                        <p:strVal val="visible"/>
                                      </p:to>
                                    </p:set>
                                    <p:anim calcmode="lin" valueType="num">
                                      <p:cBhvr additive="base">
                                        <p:cTn id="13" dur="500" fill="hold"/>
                                        <p:tgtEl>
                                          <p:spTgt spid="5355526"/>
                                        </p:tgtEl>
                                        <p:attrNameLst>
                                          <p:attrName>ppt_x</p:attrName>
                                        </p:attrNameLst>
                                      </p:cBhvr>
                                      <p:tavLst>
                                        <p:tav tm="0">
                                          <p:val>
                                            <p:strVal val="0-#ppt_w/2"/>
                                          </p:val>
                                        </p:tav>
                                        <p:tav tm="100000">
                                          <p:val>
                                            <p:strVal val="#ppt_x"/>
                                          </p:val>
                                        </p:tav>
                                      </p:tavLst>
                                    </p:anim>
                                    <p:anim calcmode="lin" valueType="num">
                                      <p:cBhvr additive="base">
                                        <p:cTn id="14" dur="500" fill="hold"/>
                                        <p:tgtEl>
                                          <p:spTgt spid="53555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355527"/>
                                        </p:tgtEl>
                                        <p:attrNameLst>
                                          <p:attrName>style.visibility</p:attrName>
                                        </p:attrNameLst>
                                      </p:cBhvr>
                                      <p:to>
                                        <p:strVal val="visible"/>
                                      </p:to>
                                    </p:set>
                                    <p:animEffect transition="in" filter="randombar(horizontal)">
                                      <p:cBhvr>
                                        <p:cTn id="23" dur="500"/>
                                        <p:tgtEl>
                                          <p:spTgt spid="5355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25" grpId="0" animBg="1"/>
      <p:bldP spid="5355526" grpId="0" animBg="1"/>
      <p:bldP spid="2"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521538"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3521539"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“Under Sir Ecgbert’s code of 729,  a monk who fornicated with a woman was required to fast for three years.  But if a child was born,  the deprivation would extend to four years;  and if they slew the child, retribution extended to seven years.”</a:t>
            </a:r>
          </a:p>
          <a:p>
            <a:pPr>
              <a:lnSpc>
                <a:spcPct val="90000"/>
              </a:lnSpc>
              <a:buFont typeface="Wingdings" pitchFamily="2" charset="2"/>
              <a:buChar char="v"/>
            </a:pPr>
            <a:r>
              <a:rPr lang="en-US" sz="2800" b="1" i="1">
                <a:effectLst>
                  <a:outerShdw blurRad="38100" dist="38100" dir="2700000" algn="tl">
                    <a:srgbClr val="C0C0C0"/>
                  </a:outerShdw>
                </a:effectLst>
              </a:rPr>
              <a:t> “St. Ecgbert also ordained that a habitually homosexual bishop would have a similar penance for 14 years;  and that a bishop who fornicated with cattle should be punished by a eight-year fast for a first offense,  and by a ten-year fast for repeated malfeasance.”</a:t>
            </a:r>
            <a:r>
              <a:rPr lang="en-US" sz="2400" b="1"/>
              <a:t>     </a:t>
            </a:r>
          </a:p>
          <a:p>
            <a:pPr>
              <a:lnSpc>
                <a:spcPct val="90000"/>
              </a:lnSpc>
              <a:buFontTx/>
              <a:buChar char="-"/>
            </a:pPr>
            <a:endParaRPr lang="en-US" sz="2400" b="1"/>
          </a:p>
          <a:p>
            <a:pPr>
              <a:lnSpc>
                <a:spcPct val="90000"/>
              </a:lnSpc>
              <a:buFontTx/>
              <a:buChar char="-"/>
            </a:pPr>
            <a:endParaRPr lang="en-US"/>
          </a:p>
          <a:p>
            <a:pPr>
              <a:lnSpc>
                <a:spcPct val="90000"/>
              </a:lnSpc>
              <a:buFontTx/>
              <a:buChar char="-"/>
            </a:pPr>
            <a:endParaRPr lang="en-US"/>
          </a:p>
          <a:p>
            <a:pPr>
              <a:lnSpc>
                <a:spcPct val="90000"/>
              </a:lnSpc>
              <a:buFontTx/>
              <a:buNone/>
            </a:pPr>
            <a:endParaRPr lang="en-US"/>
          </a:p>
        </p:txBody>
      </p:sp>
      <p:pic>
        <p:nvPicPr>
          <p:cNvPr id="4" name="Picture 3" descr="yup anim.gif"/>
          <p:cNvPicPr>
            <a:picLocks noChangeAspect="1"/>
          </p:cNvPicPr>
          <p:nvPr/>
        </p:nvPicPr>
        <p:blipFill>
          <a:blip r:embed="rId4" cstate="print"/>
          <a:stretch>
            <a:fillRect/>
          </a:stretch>
        </p:blipFill>
        <p:spPr>
          <a:xfrm>
            <a:off x="5410200" y="6400800"/>
            <a:ext cx="666750" cy="247650"/>
          </a:xfrm>
          <a:prstGeom prst="rect">
            <a:avLst/>
          </a:prstGeom>
        </p:spPr>
      </p:pic>
    </p:spTree>
    <p:extLst>
      <p:ext uri="{BB962C8B-B14F-4D97-AF65-F5344CB8AC3E}">
        <p14:creationId xmlns:p14="http://schemas.microsoft.com/office/powerpoint/2010/main" val="12234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521539">
                                            <p:txEl>
                                              <p:pRg st="0" end="0"/>
                                            </p:txEl>
                                          </p:spTgt>
                                        </p:tgtEl>
                                        <p:attrNameLst>
                                          <p:attrName>style.visibility</p:attrName>
                                        </p:attrNameLst>
                                      </p:cBhvr>
                                      <p:to>
                                        <p:strVal val="visible"/>
                                      </p:to>
                                    </p:set>
                                    <p:anim calcmode="lin" valueType="num">
                                      <p:cBhvr>
                                        <p:cTn id="7" dur="5000" fill="hold"/>
                                        <p:tgtEl>
                                          <p:spTgt spid="352153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5215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521539">
                                            <p:txEl>
                                              <p:pRg st="1" end="1"/>
                                            </p:txEl>
                                          </p:spTgt>
                                        </p:tgtEl>
                                        <p:attrNameLst>
                                          <p:attrName>style.visibility</p:attrName>
                                        </p:attrNameLst>
                                      </p:cBhvr>
                                      <p:to>
                                        <p:strVal val="visible"/>
                                      </p:to>
                                    </p:set>
                                    <p:anim calcmode="lin" valueType="num">
                                      <p:cBhvr>
                                        <p:cTn id="13" dur="5000" fill="hold"/>
                                        <p:tgtEl>
                                          <p:spTgt spid="3521539">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52153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1539"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85186"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85187" name="Rectangle 3"/>
          <p:cNvSpPr>
            <a:spLocks noGrp="1" noChangeArrowheads="1"/>
          </p:cNvSpPr>
          <p:nvPr>
            <p:ph type="body" idx="1"/>
          </p:nvPr>
        </p:nvSpPr>
        <p:spPr>
          <a:xfrm>
            <a:off x="2514600" y="1447800"/>
            <a:ext cx="7086600" cy="5410200"/>
          </a:xfrm>
          <a:solidFill>
            <a:srgbClr val="FFFFFF"/>
          </a:solidFill>
        </p:spPr>
        <p:txBody>
          <a:bodyPr/>
          <a:lstStyle/>
          <a:p>
            <a:pPr>
              <a:lnSpc>
                <a:spcPct val="90000"/>
              </a:lnSpc>
              <a:buFont typeface="Wingdings" pitchFamily="2" charset="2"/>
              <a:buChar char="v"/>
            </a:pPr>
            <a:r>
              <a:rPr lang="en-US" sz="2400" b="1" i="1">
                <a:effectLst>
                  <a:outerShdw blurRad="38100" dist="38100" dir="2700000" algn="tl">
                    <a:srgbClr val="C0C0C0"/>
                  </a:outerShdw>
                </a:effectLst>
              </a:rPr>
              <a:t>  “Similar codes existed through the centuries.  Nevertheless,  offenders among the clergy often went unscathed – first because such men were part of the very establishment which administered the laws, and secondly because the Church could not afford to lose the services of every capable man who was guilty of sexual misdeeds.  An offender, though sometimes deposed from his exalted station,  was more often merely transferred to an equally lucrative benefice.”</a:t>
            </a:r>
          </a:p>
          <a:p>
            <a:pPr>
              <a:lnSpc>
                <a:spcPct val="90000"/>
              </a:lnSpc>
              <a:buFont typeface="Wingdings" pitchFamily="2" charset="2"/>
              <a:buChar char="v"/>
            </a:pPr>
            <a:r>
              <a:rPr lang="en-US" sz="2400" b="1" i="1">
                <a:effectLst>
                  <a:outerShdw blurRad="38100" dist="38100" dir="2700000" algn="tl">
                    <a:srgbClr val="C0C0C0"/>
                  </a:outerShdw>
                </a:effectLst>
              </a:rPr>
              <a:t> “During Gregory VII’s reign,  a number of priests who had married were caught up by the mob and castrated and then exposed in their mutilated state to the public.  Gregory’s successor,  Urban II,  simply offered the wives of priests as slaves to any nobleman who would accept them.”</a:t>
            </a:r>
            <a:endParaRPr lang="en-US" sz="2800"/>
          </a:p>
        </p:txBody>
      </p:sp>
    </p:spTree>
    <p:extLst>
      <p:ext uri="{BB962C8B-B14F-4D97-AF65-F5344CB8AC3E}">
        <p14:creationId xmlns:p14="http://schemas.microsoft.com/office/powerpoint/2010/main" val="31420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85187">
                                            <p:txEl>
                                              <p:pRg st="0" end="0"/>
                                            </p:txEl>
                                          </p:spTgt>
                                        </p:tgtEl>
                                        <p:attrNameLst>
                                          <p:attrName>style.visibility</p:attrName>
                                        </p:attrNameLst>
                                      </p:cBhvr>
                                      <p:to>
                                        <p:strVal val="visible"/>
                                      </p:to>
                                    </p:set>
                                    <p:anim calcmode="lin" valueType="num">
                                      <p:cBhvr>
                                        <p:cTn id="7" dur="5000" fill="hold"/>
                                        <p:tgtEl>
                                          <p:spTgt spid="508518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851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85187">
                                            <p:txEl>
                                              <p:pRg st="1" end="1"/>
                                            </p:txEl>
                                          </p:spTgt>
                                        </p:tgtEl>
                                        <p:attrNameLst>
                                          <p:attrName>style.visibility</p:attrName>
                                        </p:attrNameLst>
                                      </p:cBhvr>
                                      <p:to>
                                        <p:strVal val="visible"/>
                                      </p:to>
                                    </p:set>
                                    <p:anim calcmode="lin" valueType="num">
                                      <p:cBhvr>
                                        <p:cTn id="13" dur="5000" fill="hold"/>
                                        <p:tgtEl>
                                          <p:spTgt spid="508518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8518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518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8498"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8499"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“In 836,  the Council of Aix-la-Chapelle openly declared that many abbesses were to blame for running their convents as bawdy-houses.  The Council directed future architects to be sure that there would be      no ‘dark corners’ in convents that could    be used for immoral purposes. (Upon the dissolution of the convents in England under Henry VIII the bones of newborn babies were found ‘all over the place,’ in convents, for it was much more difficult for nuns than for priests to get their bastards accepted in the outside world.)” </a:t>
            </a:r>
          </a:p>
        </p:txBody>
      </p:sp>
    </p:spTree>
    <p:extLst>
      <p:ext uri="{BB962C8B-B14F-4D97-AF65-F5344CB8AC3E}">
        <p14:creationId xmlns:p14="http://schemas.microsoft.com/office/powerpoint/2010/main" val="22643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8499">
                                            <p:txEl>
                                              <p:pRg st="0" end="0"/>
                                            </p:txEl>
                                          </p:spTgt>
                                        </p:tgtEl>
                                        <p:attrNameLst>
                                          <p:attrName>style.visibility</p:attrName>
                                        </p:attrNameLst>
                                      </p:cBhvr>
                                      <p:to>
                                        <p:strVal val="visible"/>
                                      </p:to>
                                    </p:set>
                                    <p:anim calcmode="lin" valueType="num">
                                      <p:cBhvr>
                                        <p:cTn id="7" dur="5000" fill="hold"/>
                                        <p:tgtEl>
                                          <p:spTgt spid="50984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849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8499"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0546"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0547" name="Rectangle 3"/>
          <p:cNvSpPr>
            <a:spLocks noGrp="1" noChangeArrowheads="1"/>
          </p:cNvSpPr>
          <p:nvPr>
            <p:ph type="body" idx="1"/>
          </p:nvPr>
        </p:nvSpPr>
        <p:spPr>
          <a:xfrm>
            <a:off x="2514600" y="1524000"/>
            <a:ext cx="7086600" cy="5334000"/>
          </a:xfrm>
          <a:solidFill>
            <a:srgbClr val="FFFFFF"/>
          </a:solidFill>
        </p:spPr>
        <p:txBody>
          <a:bodyPr/>
          <a:lstStyle/>
          <a:p>
            <a:pPr>
              <a:buFont typeface="Wingdings" pitchFamily="2" charset="2"/>
              <a:buChar char="v"/>
            </a:pPr>
            <a:r>
              <a:rPr lang="en-US" sz="2800" b="1" i="1">
                <a:effectLst>
                  <a:outerShdw blurRad="38100" dist="38100" dir="2700000" algn="tl">
                    <a:srgbClr val="C0C0C0"/>
                  </a:outerShdw>
                </a:effectLst>
              </a:rPr>
              <a:t> “Looking back on this period,  the scholar Erasmus wrote that chastity was more endangered in the cloister than out of it;  and Thomas Fuller philosophically mused that ‘Virginity is least kept where it is most constrained.’ ”</a:t>
            </a:r>
          </a:p>
          <a:p>
            <a:pPr>
              <a:buFont typeface="Wingdings" pitchFamily="2" charset="2"/>
              <a:buChar char="v"/>
            </a:pPr>
            <a:r>
              <a:rPr lang="en-US" sz="2800" b="1" i="1">
                <a:effectLst>
                  <a:outerShdw blurRad="38100" dist="38100" dir="2700000" algn="tl">
                    <a:srgbClr val="C0C0C0"/>
                  </a:outerShdw>
                </a:effectLst>
              </a:rPr>
              <a:t> “During the 10th century, loose federations of monks and nuns were established which led to the building of ‘double monasteries’ with only a wall between monks &amp; nuns -  this innovation notoriously unsuccessful,  nearly all the nuns becoming pregnant.” </a:t>
            </a:r>
            <a:endParaRPr lang="en-US"/>
          </a:p>
        </p:txBody>
      </p:sp>
      <p:pic>
        <p:nvPicPr>
          <p:cNvPr id="5100548" name="Picture 4" descr="C:\Documents and Settings\Owner\My Documents\matlist108.jpg"/>
          <p:cNvPicPr>
            <a:picLocks noChangeAspect="1" noChangeArrowheads="1"/>
          </p:cNvPicPr>
          <p:nvPr/>
        </p:nvPicPr>
        <p:blipFill>
          <a:blip r:embed="rId4" cstate="print"/>
          <a:srcRect/>
          <a:stretch>
            <a:fillRect/>
          </a:stretch>
        </p:blipFill>
        <p:spPr bwMode="auto">
          <a:xfrm>
            <a:off x="-1852863" y="-685800"/>
            <a:ext cx="28226084" cy="10287000"/>
          </a:xfrm>
          <a:prstGeom prst="rect">
            <a:avLst/>
          </a:prstGeom>
          <a:noFill/>
        </p:spPr>
      </p:pic>
    </p:spTree>
    <p:extLst>
      <p:ext uri="{BB962C8B-B14F-4D97-AF65-F5344CB8AC3E}">
        <p14:creationId xmlns:p14="http://schemas.microsoft.com/office/powerpoint/2010/main" val="9324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00547">
                                            <p:txEl>
                                              <p:pRg st="0" end="0"/>
                                            </p:txEl>
                                          </p:spTgt>
                                        </p:tgtEl>
                                        <p:attrNameLst>
                                          <p:attrName>style.visibility</p:attrName>
                                        </p:attrNameLst>
                                      </p:cBhvr>
                                      <p:to>
                                        <p:strVal val="visible"/>
                                      </p:to>
                                    </p:set>
                                    <p:anim calcmode="lin" valueType="num">
                                      <p:cBhvr>
                                        <p:cTn id="7" dur="5000" fill="hold"/>
                                        <p:tgtEl>
                                          <p:spTgt spid="510054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1005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100547">
                                            <p:txEl>
                                              <p:pRg st="1" end="1"/>
                                            </p:txEl>
                                          </p:spTgt>
                                        </p:tgtEl>
                                        <p:attrNameLst>
                                          <p:attrName>style.visibility</p:attrName>
                                        </p:attrNameLst>
                                      </p:cBhvr>
                                      <p:to>
                                        <p:strVal val="visible"/>
                                      </p:to>
                                    </p:set>
                                    <p:anim calcmode="lin" valueType="num">
                                      <p:cBhvr>
                                        <p:cTn id="13" dur="5000" fill="hold"/>
                                        <p:tgtEl>
                                          <p:spTgt spid="510054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1005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00548"/>
                                        </p:tgtEl>
                                        <p:attrNameLst>
                                          <p:attrName>style.visibility</p:attrName>
                                        </p:attrNameLst>
                                      </p:cBhvr>
                                      <p:to>
                                        <p:strVal val="visible"/>
                                      </p:to>
                                    </p:set>
                                    <p:animEffect transition="in" filter="randombar(horizontal)">
                                      <p:cBhvr>
                                        <p:cTn id="19" dur="500"/>
                                        <p:tgtEl>
                                          <p:spTgt spid="5100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0547"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1330"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1331"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“Pope John XII, who ruled from 955 to 964,  kept a harem in the Lateran Palace.  This man,  who became Pope at the age of 18 through the influence of his family,  was deposed on grounds of perjury,  murder,  sacrilege,  and incest.”</a:t>
            </a:r>
          </a:p>
          <a:p>
            <a:pPr>
              <a:lnSpc>
                <a:spcPct val="90000"/>
              </a:lnSpc>
              <a:buFont typeface="Wingdings" pitchFamily="2" charset="2"/>
              <a:buChar char="v"/>
            </a:pPr>
            <a:r>
              <a:rPr lang="en-US" sz="2800" b="1" i="1">
                <a:effectLst>
                  <a:outerShdw blurRad="38100" dist="38100" dir="2700000" algn="tl">
                    <a:srgbClr val="C0C0C0"/>
                  </a:outerShdw>
                </a:effectLst>
              </a:rPr>
              <a:t>  “In 1126,  Cardinal Giovanni of Cremona was sent by Pope Honorius II to restore discipline among the English clergy.  He called a meeting of the London Synod and denounced concubinage among British priests.  That very night,  however,  he was himself surprised in bed with a prostitute.”</a:t>
            </a:r>
          </a:p>
          <a:p>
            <a:pPr>
              <a:lnSpc>
                <a:spcPct val="90000"/>
              </a:lnSpc>
              <a:buFont typeface="Wingdings" pitchFamily="2" charset="2"/>
              <a:buNone/>
            </a:pPr>
            <a:endParaRPr lang="en-US" sz="2800"/>
          </a:p>
        </p:txBody>
      </p:sp>
    </p:spTree>
    <p:extLst>
      <p:ext uri="{BB962C8B-B14F-4D97-AF65-F5344CB8AC3E}">
        <p14:creationId xmlns:p14="http://schemas.microsoft.com/office/powerpoint/2010/main" val="4276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1331">
                                            <p:txEl>
                                              <p:pRg st="0" end="0"/>
                                            </p:txEl>
                                          </p:spTgt>
                                        </p:tgtEl>
                                        <p:attrNameLst>
                                          <p:attrName>style.visibility</p:attrName>
                                        </p:attrNameLst>
                                      </p:cBhvr>
                                      <p:to>
                                        <p:strVal val="visible"/>
                                      </p:to>
                                    </p:set>
                                    <p:anim calcmode="lin" valueType="num">
                                      <p:cBhvr>
                                        <p:cTn id="7" dur="5000" fill="hold"/>
                                        <p:tgtEl>
                                          <p:spTgt spid="509133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13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1331">
                                            <p:txEl>
                                              <p:pRg st="1" end="1"/>
                                            </p:txEl>
                                          </p:spTgt>
                                        </p:tgtEl>
                                        <p:attrNameLst>
                                          <p:attrName>style.visibility</p:attrName>
                                        </p:attrNameLst>
                                      </p:cBhvr>
                                      <p:to>
                                        <p:strVal val="visible"/>
                                      </p:to>
                                    </p:set>
                                    <p:anim calcmode="lin" valueType="num">
                                      <p:cBhvr>
                                        <p:cTn id="13" dur="5000" fill="hold"/>
                                        <p:tgtEl>
                                          <p:spTgt spid="509133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133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133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45282"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5400" b="1">
                <a:solidFill>
                  <a:srgbClr val="FFFFFF"/>
                </a:solidFill>
              </a:rPr>
              <a:t>The Doctrine Of Penance</a:t>
            </a:r>
            <a:endParaRPr lang="en-US" sz="5400"/>
          </a:p>
        </p:txBody>
      </p:sp>
      <p:sp>
        <p:nvSpPr>
          <p:cNvPr id="5345283" name="Rectangle 3" descr="Papyrus"/>
          <p:cNvSpPr>
            <a:spLocks noGrp="1" noChangeArrowheads="1"/>
          </p:cNvSpPr>
          <p:nvPr>
            <p:ph type="body" sz="half" idx="2"/>
          </p:nvPr>
        </p:nvSpPr>
        <p:spPr>
          <a:xfrm>
            <a:off x="2133600" y="2057400"/>
            <a:ext cx="7848600" cy="4191000"/>
          </a:xfrm>
          <a:blipFill dpi="0" rotWithShape="0">
            <a:blip r:embed="rId4" cstate="print"/>
            <a:srcRect/>
            <a:tile tx="0" ty="0" sx="100000" sy="100000" flip="none" algn="tl"/>
          </a:blipFill>
        </p:spPr>
        <p:txBody>
          <a:bodyPr/>
          <a:lstStyle/>
          <a:p>
            <a:pPr>
              <a:buFontTx/>
              <a:buNone/>
            </a:pPr>
            <a:r>
              <a:rPr lang="en-US" sz="2800">
                <a:solidFill>
                  <a:srgbClr val="CC0000"/>
                </a:solidFill>
                <a:effectLst>
                  <a:outerShdw blurRad="38100" dist="38100" dir="2700000" algn="tl">
                    <a:srgbClr val="000000"/>
                  </a:outerShdw>
                </a:effectLst>
              </a:rPr>
              <a:t>  </a:t>
            </a:r>
            <a:r>
              <a:rPr lang="en-US" sz="2800" u="sng">
                <a:solidFill>
                  <a:srgbClr val="CC0000"/>
                </a:solidFill>
                <a:effectLst>
                  <a:outerShdw blurRad="38100" dist="38100" dir="2700000" algn="tl">
                    <a:srgbClr val="000000"/>
                  </a:outerShdw>
                </a:effectLst>
              </a:rPr>
              <a:t>Jesuit Writer On The Tariffed Penitential System:</a:t>
            </a:r>
            <a:r>
              <a:rPr lang="en-US" sz="2400" b="1">
                <a:solidFill>
                  <a:srgbClr val="CC0000"/>
                </a:solidFill>
                <a:effectLst>
                  <a:outerShdw blurRad="38100" dist="38100" dir="2700000" algn="tl">
                    <a:srgbClr val="000000"/>
                  </a:outerShdw>
                </a:effectLst>
              </a:rPr>
              <a:t> </a:t>
            </a:r>
          </a:p>
          <a:p>
            <a:pPr>
              <a:buFontTx/>
              <a:buNone/>
            </a:pPr>
            <a:endParaRPr lang="en-US" sz="800" b="1">
              <a:solidFill>
                <a:srgbClr val="CC0000"/>
              </a:solidFill>
              <a:effectLst>
                <a:outerShdw blurRad="38100" dist="38100" dir="2700000" algn="tl">
                  <a:srgbClr val="000000"/>
                </a:outerShdw>
              </a:effectLst>
            </a:endParaRPr>
          </a:p>
          <a:p>
            <a:pPr>
              <a:buFontTx/>
              <a:buNone/>
            </a:pPr>
            <a:r>
              <a:rPr lang="en-US" sz="2000" b="1">
                <a:solidFill>
                  <a:srgbClr val="660033"/>
                </a:solidFill>
                <a:effectLst>
                  <a:outerShdw blurRad="38100" dist="38100" dir="2700000" algn="tl">
                    <a:srgbClr val="000000"/>
                  </a:outerShdw>
                </a:effectLst>
              </a:rPr>
              <a:t>      “Tariffed Penance was the successor to canonical Penance,         and got its name from the fact that every sin earned a pre-               -arranged amount of penance,  or a tariff.  It differed from           the ancient system in many ways,  but one point of divergence stands out above all the rest:  tariffed Penance was repeatable.   The new tariffed system almost certainly developed in Ireland,  about the sixth century – hence its other name – Celtic penance – but spread from there across Europe,  until it had virtually replaced the ancient Penance form. Tariffed Penance grew out      of the early forms of confession practiced by the desert fathers.”</a:t>
            </a:r>
            <a:endParaRPr lang="en-US" sz="2400" b="1"/>
          </a:p>
        </p:txBody>
      </p:sp>
      <p:sp>
        <p:nvSpPr>
          <p:cNvPr id="5345284" name="WordArt 4"/>
          <p:cNvSpPr>
            <a:spLocks noChangeArrowheads="1" noChangeShapeType="1" noTextEdit="1"/>
          </p:cNvSpPr>
          <p:nvPr/>
        </p:nvSpPr>
        <p:spPr bwMode="auto">
          <a:xfrm>
            <a:off x="5334000" y="5943600"/>
            <a:ext cx="3962400" cy="152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Kevin Donovan, S.J.</a:t>
            </a:r>
          </a:p>
        </p:txBody>
      </p:sp>
      <p:pic>
        <p:nvPicPr>
          <p:cNvPr id="5" name="Picture 4" descr="Illuminated_Celtic_Cross_by_BWS.jpg"/>
          <p:cNvPicPr>
            <a:picLocks noChangeAspect="1"/>
          </p:cNvPicPr>
          <p:nvPr/>
        </p:nvPicPr>
        <p:blipFill>
          <a:blip r:embed="rId5" cstate="print"/>
          <a:stretch>
            <a:fillRect/>
          </a:stretch>
        </p:blipFill>
        <p:spPr>
          <a:xfrm>
            <a:off x="2133600" y="1676400"/>
            <a:ext cx="78486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5282">
                                            <p:txEl>
                                              <p:pRg st="0" end="0"/>
                                            </p:txEl>
                                          </p:spTgt>
                                        </p:tgtEl>
                                        <p:attrNameLst>
                                          <p:attrName>style.visibility</p:attrName>
                                        </p:attrNameLst>
                                      </p:cBhvr>
                                      <p:to>
                                        <p:strVal val="visible"/>
                                      </p:to>
                                    </p:set>
                                    <p:anim calcmode="lin" valueType="num">
                                      <p:cBhvr additive="base">
                                        <p:cTn id="7" dur="300" fill="hold"/>
                                        <p:tgtEl>
                                          <p:spTgt spid="534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lt">
                                    <p:tmPct val="100000"/>
                                  </p:iterate>
                                  <p:childTnLst>
                                    <p:set>
                                      <p:cBhvr>
                                        <p:cTn id="12" dur="1" fill="hold">
                                          <p:stCondLst>
                                            <p:cond delay="0"/>
                                          </p:stCondLst>
                                        </p:cTn>
                                        <p:tgtEl>
                                          <p:spTgt spid="5345283">
                                            <p:txEl>
                                              <p:pRg st="0" end="0"/>
                                            </p:txEl>
                                          </p:spTgt>
                                        </p:tgtEl>
                                        <p:attrNameLst>
                                          <p:attrName>style.visibility</p:attrName>
                                        </p:attrNameLst>
                                      </p:cBhvr>
                                      <p:to>
                                        <p:strVal val="visible"/>
                                      </p:to>
                                    </p:set>
                                    <p:anim calcmode="lin" valueType="num">
                                      <p:cBhvr>
                                        <p:cTn id="13" dur="75" fill="hold"/>
                                        <p:tgtEl>
                                          <p:spTgt spid="5345283">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5345283">
                                            <p:txEl>
                                              <p:pRg st="0" end="0"/>
                                            </p:txEl>
                                          </p:spTgt>
                                        </p:tgtEl>
                                        <p:attrNameLst>
                                          <p:attrName>ppt_h</p:attrName>
                                        </p:attrNameLst>
                                      </p:cBhvr>
                                      <p:tavLst>
                                        <p:tav tm="0">
                                          <p:val>
                                            <p:fltVal val="0"/>
                                          </p:val>
                                        </p:tav>
                                        <p:tav tm="100000">
                                          <p:val>
                                            <p:strVal val="#ppt_h"/>
                                          </p:val>
                                        </p:tav>
                                      </p:tavLst>
                                    </p:anim>
                                    <p:anim calcmode="lin" valueType="num">
                                      <p:cBhvr>
                                        <p:cTn id="15" dur="75" fill="hold"/>
                                        <p:tgtEl>
                                          <p:spTgt spid="53452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534528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lt">
                                    <p:tmPct val="100000"/>
                                  </p:iterate>
                                  <p:childTnLst>
                                    <p:set>
                                      <p:cBhvr>
                                        <p:cTn id="20" dur="1" fill="hold">
                                          <p:stCondLst>
                                            <p:cond delay="0"/>
                                          </p:stCondLst>
                                        </p:cTn>
                                        <p:tgtEl>
                                          <p:spTgt spid="5345283">
                                            <p:txEl>
                                              <p:pRg st="2" end="2"/>
                                            </p:txEl>
                                          </p:spTgt>
                                        </p:tgtEl>
                                        <p:attrNameLst>
                                          <p:attrName>style.visibility</p:attrName>
                                        </p:attrNameLst>
                                      </p:cBhvr>
                                      <p:to>
                                        <p:strVal val="visible"/>
                                      </p:to>
                                    </p:set>
                                    <p:anim calcmode="lin" valueType="num">
                                      <p:cBhvr>
                                        <p:cTn id="21" dur="75" fill="hold"/>
                                        <p:tgtEl>
                                          <p:spTgt spid="5345283">
                                            <p:txEl>
                                              <p:pRg st="2" end="2"/>
                                            </p:txEl>
                                          </p:spTgt>
                                        </p:tgtEl>
                                        <p:attrNameLst>
                                          <p:attrName>ppt_w</p:attrName>
                                        </p:attrNameLst>
                                      </p:cBhvr>
                                      <p:tavLst>
                                        <p:tav tm="0">
                                          <p:val>
                                            <p:fltVal val="0"/>
                                          </p:val>
                                        </p:tav>
                                        <p:tav tm="100000">
                                          <p:val>
                                            <p:strVal val="#ppt_w"/>
                                          </p:val>
                                        </p:tav>
                                      </p:tavLst>
                                    </p:anim>
                                    <p:anim calcmode="lin" valueType="num">
                                      <p:cBhvr>
                                        <p:cTn id="22" dur="75" fill="hold"/>
                                        <p:tgtEl>
                                          <p:spTgt spid="5345283">
                                            <p:txEl>
                                              <p:pRg st="2" end="2"/>
                                            </p:txEl>
                                          </p:spTgt>
                                        </p:tgtEl>
                                        <p:attrNameLst>
                                          <p:attrName>ppt_h</p:attrName>
                                        </p:attrNameLst>
                                      </p:cBhvr>
                                      <p:tavLst>
                                        <p:tav tm="0">
                                          <p:val>
                                            <p:fltVal val="0"/>
                                          </p:val>
                                        </p:tav>
                                        <p:tav tm="100000">
                                          <p:val>
                                            <p:strVal val="#ppt_h"/>
                                          </p:val>
                                        </p:tav>
                                      </p:tavLst>
                                    </p:anim>
                                    <p:anim calcmode="lin" valueType="num">
                                      <p:cBhvr>
                                        <p:cTn id="23" dur="75" fill="hold"/>
                                        <p:tgtEl>
                                          <p:spTgt spid="5345283">
                                            <p:txEl>
                                              <p:pRg st="2" end="2"/>
                                            </p:txEl>
                                          </p:spTgt>
                                        </p:tgtEl>
                                        <p:attrNameLst>
                                          <p:attrName>ppt_x</p:attrName>
                                        </p:attrNameLst>
                                      </p:cBhvr>
                                      <p:tavLst>
                                        <p:tav tm="0">
                                          <p:val>
                                            <p:fltVal val="0.5"/>
                                          </p:val>
                                        </p:tav>
                                        <p:tav tm="100000">
                                          <p:val>
                                            <p:strVal val="#ppt_x"/>
                                          </p:val>
                                        </p:tav>
                                      </p:tavLst>
                                    </p:anim>
                                    <p:anim calcmode="lin" valueType="num">
                                      <p:cBhvr>
                                        <p:cTn id="24" dur="75" fill="hold"/>
                                        <p:tgtEl>
                                          <p:spTgt spid="534528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amond(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282" grpId="0" build="p" autoUpdateAnimBg="0"/>
      <p:bldP spid="5345283"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440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4403"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“Many archbishops and abbots installed,  not only hawks and hounds,  but women – either in abbeys or other residences.  Illegitimate children were legion.  In 1171,  one Clarembald,  abbot  of St. Augustine’s foundation at Canterbury,  boasted that he had fathered 17 bastards in one village alone. The Prince Bishop of Liege similarly admitted having achieved the paternity of 14 bastards in 22 months.  In Germany,  the word Pfaffenkind (literally, ‘priest’s child’) became the commonly used word for any child born out of wedlock.”</a:t>
            </a:r>
            <a:r>
              <a:rPr lang="en-US" sz="2400" b="1" i="1">
                <a:effectLst>
                  <a:outerShdw blurRad="38100" dist="38100" dir="2700000" algn="tl">
                    <a:srgbClr val="C0C0C0"/>
                  </a:outerShdw>
                </a:effectLst>
              </a:rPr>
              <a:t>  </a:t>
            </a:r>
          </a:p>
          <a:p>
            <a:pPr>
              <a:lnSpc>
                <a:spcPct val="90000"/>
              </a:lnSpc>
              <a:buFont typeface="Wingdings" pitchFamily="2" charset="2"/>
              <a:buNone/>
            </a:pPr>
            <a:r>
              <a:rPr lang="en-US" sz="2400" b="1" i="1">
                <a:effectLst>
                  <a:outerShdw blurRad="38100" dist="38100" dir="2700000" algn="tl">
                    <a:srgbClr val="C0C0C0"/>
                  </a:outerShdw>
                </a:effectLst>
              </a:rPr>
              <a:t>      </a:t>
            </a:r>
            <a:endParaRPr lang="en-US" sz="2800"/>
          </a:p>
        </p:txBody>
      </p:sp>
    </p:spTree>
    <p:extLst>
      <p:ext uri="{BB962C8B-B14F-4D97-AF65-F5344CB8AC3E}">
        <p14:creationId xmlns:p14="http://schemas.microsoft.com/office/powerpoint/2010/main" val="38257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4403">
                                            <p:txEl>
                                              <p:pRg st="0" end="0"/>
                                            </p:txEl>
                                          </p:spTgt>
                                        </p:tgtEl>
                                        <p:attrNameLst>
                                          <p:attrName>style.visibility</p:attrName>
                                        </p:attrNameLst>
                                      </p:cBhvr>
                                      <p:to>
                                        <p:strVal val="visible"/>
                                      </p:to>
                                    </p:set>
                                    <p:anim calcmode="lin" valueType="num">
                                      <p:cBhvr>
                                        <p:cTn id="7" dur="5000" fill="hold"/>
                                        <p:tgtEl>
                                          <p:spTgt spid="509440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44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4403">
                                            <p:txEl>
                                              <p:pRg st="1" end="1"/>
                                            </p:txEl>
                                          </p:spTgt>
                                        </p:tgtEl>
                                        <p:attrNameLst>
                                          <p:attrName>style.visibility</p:attrName>
                                        </p:attrNameLst>
                                      </p:cBhvr>
                                      <p:to>
                                        <p:strVal val="visible"/>
                                      </p:to>
                                    </p:set>
                                    <p:anim calcmode="lin" valueType="num">
                                      <p:cBhvr>
                                        <p:cTn id="13" dur="5000" fill="hold"/>
                                        <p:tgtEl>
                                          <p:spTgt spid="509440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440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4403"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_cardinals.jpg"/>
          <p:cNvPicPr>
            <a:picLocks noChangeAspect="1"/>
          </p:cNvPicPr>
          <p:nvPr/>
        </p:nvPicPr>
        <p:blipFill>
          <a:blip r:embed="rId2" cstate="print"/>
          <a:stretch>
            <a:fillRect/>
          </a:stretch>
        </p:blipFill>
        <p:spPr>
          <a:xfrm>
            <a:off x="1" y="0"/>
            <a:ext cx="12192000" cy="6858000"/>
          </a:xfrm>
          <a:prstGeom prst="rect">
            <a:avLst/>
          </a:prstGeom>
        </p:spPr>
      </p:pic>
      <p:sp>
        <p:nvSpPr>
          <p:cNvPr id="4" name="Rectangle 3"/>
          <p:cNvSpPr/>
          <p:nvPr/>
        </p:nvSpPr>
        <p:spPr>
          <a:xfrm>
            <a:off x="192505" y="806115"/>
            <a:ext cx="11827042" cy="5693866"/>
          </a:xfrm>
          <a:prstGeom prst="rect">
            <a:avLst/>
          </a:prstGeom>
        </p:spPr>
        <p:txBody>
          <a:bodyPr wrap="square">
            <a:spAutoFit/>
          </a:bodyPr>
          <a:lstStyle/>
          <a:p>
            <a:pPr algn="ctr" fontAlgn="base">
              <a:spcBef>
                <a:spcPct val="0"/>
              </a:spcBef>
              <a:spcAft>
                <a:spcPct val="0"/>
              </a:spcAft>
            </a:pPr>
            <a:r>
              <a:rPr lang="en-US" sz="2800" b="1" dirty="0">
                <a:solidFill>
                  <a:srgbClr val="FF5050"/>
                </a:solidFill>
                <a:effectLst>
                  <a:outerShdw blurRad="38100" dist="38100" dir="2700000" algn="tl">
                    <a:srgbClr val="000000">
                      <a:alpha val="43137"/>
                    </a:srgbClr>
                  </a:outerShdw>
                </a:effectLst>
                <a:latin typeface="Calligrapher" pitchFamily="2" charset="0"/>
              </a:rPr>
              <a:t>Cardinals, Princes of the Church</a:t>
            </a:r>
            <a:br>
              <a:rPr lang="en-US" sz="2000" b="1" dirty="0">
                <a:solidFill>
                  <a:srgbClr val="FF5050"/>
                </a:solidFill>
                <a:effectLst>
                  <a:outerShdw blurRad="38100" dist="38100" dir="2700000" algn="tl">
                    <a:srgbClr val="000000">
                      <a:alpha val="43137"/>
                    </a:srgbClr>
                  </a:outerShdw>
                </a:effectLst>
                <a:latin typeface="Calligrapher" pitchFamily="2" charset="0"/>
              </a:rPr>
            </a:br>
            <a:r>
              <a:rPr lang="en-US" sz="1600" b="1" dirty="0">
                <a:solidFill>
                  <a:srgbClr val="FF5050"/>
                </a:solidFill>
                <a:effectLst>
                  <a:outerShdw blurRad="38100" dist="38100" dir="2700000" algn="tl">
                    <a:srgbClr val="000000">
                      <a:alpha val="43137"/>
                    </a:srgbClr>
                  </a:outerShdw>
                </a:effectLst>
                <a:latin typeface="Calligrapher" pitchFamily="2" charset="0"/>
              </a:rPr>
              <a:t>One of the pope’s most important duties was to appoint the right men as cardinals.  But the pontiff was often limited in his choices.  France, Spain, and the Holy Roman Emperor would squawk to have their supporters made cardinals, and threaten to withhold church revenues, or even wage war, if the pope did not agree.  A new pope was expected to create a cardinal from the family of the pope who had made him a cardinal, years earlier.  Additionally, he had to give “the red hat” to someone in every family that had married into his own family.  Sometimes these candidates were poorly suited to the religious life.  Only after all these requirements had been fulfilled could the pope look around for truly intelligent, devout churchmen.</a:t>
            </a:r>
          </a:p>
          <a:p>
            <a:pPr algn="ctr" fontAlgn="base">
              <a:spcBef>
                <a:spcPct val="0"/>
              </a:spcBef>
              <a:spcAft>
                <a:spcPct val="0"/>
              </a:spcAft>
            </a:pPr>
            <a:r>
              <a:rPr lang="en-US" sz="1600" b="1" dirty="0">
                <a:solidFill>
                  <a:srgbClr val="FF5050"/>
                </a:solidFill>
                <a:effectLst>
                  <a:outerShdw blurRad="38100" dist="38100" dir="2700000" algn="tl">
                    <a:srgbClr val="000000">
                      <a:alpha val="43137"/>
                    </a:srgbClr>
                  </a:outerShdw>
                </a:effectLst>
                <a:latin typeface="Calligrapher" pitchFamily="2" charset="0"/>
              </a:rPr>
              <a:t>Cardinals drew income from owning benefices, or church lands.  Though canon law decreed that each churchman could own only one benefice and must reside there to look after it, this decree was blithely ignored when it came to cardinals “to assist them to bear the burden of expense which their office imposed on them,” according to a 1507 bull.  In 1503 the church declared that “having to perform higher duties so ought they to enjoy greater privileges than the other servants of Christ.”</a:t>
            </a:r>
          </a:p>
          <a:p>
            <a:pPr algn="ctr" fontAlgn="base">
              <a:spcBef>
                <a:spcPct val="0"/>
              </a:spcBef>
              <a:spcAft>
                <a:spcPct val="0"/>
              </a:spcAft>
            </a:pPr>
            <a:r>
              <a:rPr lang="en-US" sz="1600" b="1" dirty="0">
                <a:solidFill>
                  <a:srgbClr val="FF5050"/>
                </a:solidFill>
                <a:effectLst>
                  <a:outerShdw blurRad="38100" dist="38100" dir="2700000" algn="tl">
                    <a:srgbClr val="000000">
                      <a:alpha val="43137"/>
                    </a:srgbClr>
                  </a:outerShdw>
                </a:effectLst>
                <a:latin typeface="Calligrapher" pitchFamily="2" charset="0"/>
              </a:rPr>
              <a:t>Rustling in several layers of dark red satin, with just a touch of lace, the cardinal presented a majestic and powerful figure.  Cardinals had not always worn special robes but had dressed as regular priests until the reign of Pope Innocent IV (1243-1254) who invented the impressive red cap as a mark of distinction.  </a:t>
            </a:r>
          </a:p>
          <a:p>
            <a:pPr algn="ctr" fontAlgn="base">
              <a:spcBef>
                <a:spcPct val="0"/>
              </a:spcBef>
              <a:spcAft>
                <a:spcPct val="0"/>
              </a:spcAft>
            </a:pPr>
            <a:r>
              <a:rPr lang="en-US" sz="1600" b="1" dirty="0">
                <a:solidFill>
                  <a:srgbClr val="FF5050"/>
                </a:solidFill>
                <a:effectLst>
                  <a:outerShdw blurRad="38100" dist="38100" dir="2700000" algn="tl">
                    <a:srgbClr val="000000">
                      <a:alpha val="43137"/>
                    </a:srgbClr>
                  </a:outerShdw>
                </a:effectLst>
                <a:latin typeface="Calligrapher" pitchFamily="2" charset="0"/>
              </a:rPr>
              <a:t>By the reign of Boniface IX (1389-1404)), cardinals usually wore red robes as a sign of their willingness to be martyred for the church, though by the seventeenth century the color was mostly appreciated for its ability to conceal wine stains.  On days of mourning – the forty days of Lent, All Saints’ Day, and the ten days immediately following the death of a pope – cardinals wore fuchsia.  On two feast days a year – the third Sunday in Advent right before Christmas, and the fourth Sunday of Lent – they wore rose. </a:t>
            </a:r>
          </a:p>
          <a:p>
            <a:pPr algn="ctr" fontAlgn="base">
              <a:spcBef>
                <a:spcPct val="0"/>
              </a:spcBef>
              <a:spcAft>
                <a:spcPct val="0"/>
              </a:spcAft>
            </a:pPr>
            <a:r>
              <a:rPr lang="en-US" sz="1600" b="1" dirty="0">
                <a:solidFill>
                  <a:srgbClr val="FF5050"/>
                </a:solidFill>
                <a:effectLst>
                  <a:outerShdw blurRad="38100" dist="38100" dir="2700000" algn="tl">
                    <a:srgbClr val="000000">
                      <a:alpha val="43137"/>
                    </a:srgbClr>
                  </a:outerShdw>
                </a:effectLst>
                <a:latin typeface="Calligrapher" pitchFamily="2" charset="0"/>
              </a:rPr>
              <a:t>Etiquette regarding the princes of the church was extremely exacting down to the most minor detail.  Cardinals had to be seated in identical chairs.  It would have been a gross insult to the church for one cardinal to have a lower seat than his colleague, or for one to have the honor of arms on his chair and the other to be dishonored by a chair with no arms.  And it would have been unthinkable for one cardinal to sit disconsolately on a cushion with mere silver tassels, while his counterpart exulted in a cushion tasseled in gold.</a:t>
            </a:r>
          </a:p>
        </p:txBody>
      </p:sp>
    </p:spTree>
    <p:extLst>
      <p:ext uri="{BB962C8B-B14F-4D97-AF65-F5344CB8AC3E}">
        <p14:creationId xmlns:p14="http://schemas.microsoft.com/office/powerpoint/2010/main" val="16892170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6450"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6451" name="Rectangle 3"/>
          <p:cNvSpPr>
            <a:spLocks noGrp="1" noChangeArrowheads="1"/>
          </p:cNvSpPr>
          <p:nvPr>
            <p:ph type="body" idx="1"/>
          </p:nvPr>
        </p:nvSpPr>
        <p:spPr>
          <a:xfrm>
            <a:off x="2362200" y="1524000"/>
            <a:ext cx="7391400" cy="5334000"/>
          </a:xfrm>
          <a:solidFill>
            <a:srgbClr val="FFFFFF"/>
          </a:solidFill>
        </p:spPr>
        <p:txBody>
          <a:bodyPr/>
          <a:lstStyle/>
          <a:p>
            <a:pPr>
              <a:buFont typeface="Wingdings" pitchFamily="2" charset="2"/>
              <a:buNone/>
            </a:pPr>
            <a:r>
              <a:rPr lang="en-US" sz="3600" b="1" i="1">
                <a:effectLst>
                  <a:outerShdw blurRad="38100" dist="38100" dir="2700000" algn="tl">
                    <a:srgbClr val="C0C0C0"/>
                  </a:outerShdw>
                </a:effectLst>
              </a:rPr>
              <a:t> </a:t>
            </a:r>
          </a:p>
          <a:p>
            <a:pPr>
              <a:buFont typeface="Wingdings" pitchFamily="2" charset="2"/>
              <a:buChar char="v"/>
            </a:pPr>
            <a:r>
              <a:rPr lang="en-US" sz="3600" b="1" i="1">
                <a:effectLst>
                  <a:outerShdw blurRad="38100" dist="38100" dir="2700000" algn="tl">
                    <a:srgbClr val="C0C0C0"/>
                  </a:outerShdw>
                </a:effectLst>
              </a:rPr>
              <a:t>“I cannot with a safe conscience commit the confessions of the laity to you.  Ye lead women behind the altar under pretence of confession and there ye deal as the sons of Eli dealt at the door of the tabernacle,  which is horrible to relate and more horrible to do.”</a:t>
            </a:r>
            <a:endParaRPr lang="en-US"/>
          </a:p>
        </p:txBody>
      </p:sp>
      <p:sp>
        <p:nvSpPr>
          <p:cNvPr id="5096452" name="WordArt 4"/>
          <p:cNvSpPr>
            <a:spLocks noChangeArrowheads="1" noChangeShapeType="1" noTextEdit="1"/>
          </p:cNvSpPr>
          <p:nvPr/>
        </p:nvSpPr>
        <p:spPr bwMode="auto">
          <a:xfrm>
            <a:off x="2667000" y="1676400"/>
            <a:ext cx="6858000" cy="533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20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In 1261, at the Council of Ravenna, the presiding archbishop said:</a:t>
            </a:r>
          </a:p>
        </p:txBody>
      </p:sp>
    </p:spTree>
    <p:extLst>
      <p:ext uri="{BB962C8B-B14F-4D97-AF65-F5344CB8AC3E}">
        <p14:creationId xmlns:p14="http://schemas.microsoft.com/office/powerpoint/2010/main" val="39571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6451">
                                            <p:txEl>
                                              <p:pRg st="0" end="0"/>
                                            </p:txEl>
                                          </p:spTgt>
                                        </p:tgtEl>
                                        <p:attrNameLst>
                                          <p:attrName>style.visibility</p:attrName>
                                        </p:attrNameLst>
                                      </p:cBhvr>
                                      <p:to>
                                        <p:strVal val="visible"/>
                                      </p:to>
                                    </p:set>
                                    <p:anim calcmode="lin" valueType="num">
                                      <p:cBhvr>
                                        <p:cTn id="7" dur="5000" fill="hold"/>
                                        <p:tgtEl>
                                          <p:spTgt spid="509645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64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6451">
                                            <p:txEl>
                                              <p:pRg st="1" end="1"/>
                                            </p:txEl>
                                          </p:spTgt>
                                        </p:tgtEl>
                                        <p:attrNameLst>
                                          <p:attrName>style.visibility</p:attrName>
                                        </p:attrNameLst>
                                      </p:cBhvr>
                                      <p:to>
                                        <p:strVal val="visible"/>
                                      </p:to>
                                    </p:set>
                                    <p:anim calcmode="lin" valueType="num">
                                      <p:cBhvr>
                                        <p:cTn id="13" dur="5000" fill="hold"/>
                                        <p:tgtEl>
                                          <p:spTgt spid="509645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64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6451"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onfession_by_Peterio.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3063711" y="527900"/>
            <a:ext cx="5863473" cy="569386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Storybook" pitchFamily="2" charset="0"/>
                <a:ea typeface="+mn-ea"/>
                <a:cs typeface="+mn-cs"/>
              </a:rPr>
              <a:t>In 1614 young women would have noticed a novelty in their Easter confession, a grill between them and the priest.  Pope Paul V had issued an edict mandating that all confessionals be outfitted with grills because of the many complaints he had received from women who, when they confessed their sexual sins in graphic detail, suddenly found themselves pawed and groped by hormonally overwrought priests who could no longer contain themselves.</a:t>
            </a:r>
          </a:p>
        </p:txBody>
      </p:sp>
    </p:spTree>
    <p:extLst>
      <p:ext uri="{BB962C8B-B14F-4D97-AF65-F5344CB8AC3E}">
        <p14:creationId xmlns:p14="http://schemas.microsoft.com/office/powerpoint/2010/main" val="31112695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6450" name="Rectangle 2"/>
          <p:cNvSpPr>
            <a:spLocks noGrp="1" noChangeArrowheads="1"/>
          </p:cNvSpPr>
          <p:nvPr>
            <p:ph type="title"/>
          </p:nvPr>
        </p:nvSpPr>
        <p:spPr>
          <a:xfrm>
            <a:off x="2133600" y="152400"/>
            <a:ext cx="7867650" cy="1219200"/>
          </a:xfrm>
          <a:ln>
            <a:solidFill>
              <a:schemeClr val="bg1"/>
            </a:solidFill>
          </a:ln>
        </p:spPr>
        <p:txBody>
          <a:bodyPr/>
          <a:lstStyle/>
          <a:p>
            <a:r>
              <a:rPr lang="en-US" sz="3200" dirty="0">
                <a:solidFill>
                  <a:srgbClr val="0000FF"/>
                </a:solidFill>
              </a:rPr>
              <a:t>The Priest the Woman and the Confessional</a:t>
            </a:r>
            <a:br>
              <a:rPr lang="en-US" sz="3200" dirty="0"/>
            </a:br>
            <a:r>
              <a:rPr lang="en-US" sz="3200" dirty="0"/>
              <a:t>chapter in book by Father Charles </a:t>
            </a:r>
            <a:r>
              <a:rPr lang="en-US" sz="3200" dirty="0" err="1"/>
              <a:t>Chiniquy</a:t>
            </a:r>
            <a:endParaRPr lang="en-US" sz="3200" dirty="0"/>
          </a:p>
        </p:txBody>
      </p:sp>
      <p:sp>
        <p:nvSpPr>
          <p:cNvPr id="5096451" name="Rectangle 3"/>
          <p:cNvSpPr>
            <a:spLocks noGrp="1" noChangeArrowheads="1"/>
          </p:cNvSpPr>
          <p:nvPr>
            <p:ph type="body" idx="1"/>
          </p:nvPr>
        </p:nvSpPr>
        <p:spPr>
          <a:xfrm>
            <a:off x="2209800" y="1828800"/>
            <a:ext cx="7772400" cy="4572000"/>
          </a:xfrm>
          <a:solidFill>
            <a:srgbClr val="FFFFFF"/>
          </a:solidFill>
        </p:spPr>
        <p:txBody>
          <a:bodyPr/>
          <a:lstStyle/>
          <a:p>
            <a:pPr>
              <a:buFont typeface="Wingdings" pitchFamily="2" charset="2"/>
              <a:buChar char="v"/>
            </a:pPr>
            <a:r>
              <a:rPr lang="en-US" b="1" i="1" dirty="0">
                <a:effectLst>
                  <a:outerShdw blurRad="38100" dist="38100" dir="2700000" algn="tl">
                    <a:srgbClr val="C0C0C0"/>
                  </a:outerShdw>
                </a:effectLst>
              </a:rPr>
              <a:t>“There is not a single one of the Roman Catholic authors,  who have written on that subject for the priests,  who has not deplored their innumerable &amp; degrading sins against purity,  on account of the auricular confession; but those very men will be the first to try to prove the very contrary when they write books for the people.”</a:t>
            </a:r>
            <a:endParaRPr lang="en-US" dirty="0"/>
          </a:p>
        </p:txBody>
      </p:sp>
    </p:spTree>
    <p:extLst>
      <p:ext uri="{BB962C8B-B14F-4D97-AF65-F5344CB8AC3E}">
        <p14:creationId xmlns:p14="http://schemas.microsoft.com/office/powerpoint/2010/main" val="41231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096451">
                                            <p:txEl>
                                              <p:pRg st="0" end="0"/>
                                            </p:txEl>
                                          </p:spTgt>
                                        </p:tgtEl>
                                        <p:attrNameLst>
                                          <p:attrName>style.visibility</p:attrName>
                                        </p:attrNameLst>
                                      </p:cBhvr>
                                      <p:to>
                                        <p:strVal val="visible"/>
                                      </p:to>
                                    </p:set>
                                    <p:anim calcmode="discrete" valueType="clr">
                                      <p:cBhvr override="childStyle">
                                        <p:cTn id="7" dur="80"/>
                                        <p:tgtEl>
                                          <p:spTgt spid="50964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964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09645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2971800" y="762000"/>
            <a:ext cx="7315200" cy="57912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33318" name="Rectangle 6"/>
          <p:cNvSpPr>
            <a:spLocks noChangeArrowheads="1"/>
          </p:cNvSpPr>
          <p:nvPr/>
        </p:nvSpPr>
        <p:spPr bwMode="auto">
          <a:xfrm>
            <a:off x="2819400" y="0"/>
            <a:ext cx="78486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000000"/>
                </a:solidFill>
                <a:latin typeface="Times New Roman"/>
              </a:rPr>
              <a:t> </a:t>
            </a:r>
            <a:r>
              <a:rPr lang="en-US" sz="3200" b="1" dirty="0">
                <a:solidFill>
                  <a:srgbClr val="000000"/>
                </a:solidFill>
                <a:latin typeface="Times New Roman"/>
              </a:rPr>
              <a:t>Morality Plays Attacking Holy Church?  </a:t>
            </a:r>
            <a:r>
              <a:rPr lang="en-US" sz="3200" dirty="0">
                <a:solidFill>
                  <a:srgbClr val="000000"/>
                </a:solidFill>
                <a:latin typeface="Times New Roman"/>
              </a:rPr>
              <a:t> </a:t>
            </a:r>
          </a:p>
        </p:txBody>
      </p:sp>
      <p:sp>
        <p:nvSpPr>
          <p:cNvPr id="5133319" name="Rectangle 7"/>
          <p:cNvSpPr>
            <a:spLocks noChangeArrowheads="1"/>
          </p:cNvSpPr>
          <p:nvPr/>
        </p:nvSpPr>
        <p:spPr bwMode="auto">
          <a:xfrm>
            <a:off x="3276600" y="838200"/>
            <a:ext cx="6858000" cy="1905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Font typeface="Wingdings" pitchFamily="2" charset="2"/>
              <a:buChar char="Ø"/>
            </a:pPr>
            <a:r>
              <a:rPr lang="en-US" sz="3600" dirty="0">
                <a:solidFill>
                  <a:srgbClr val="660033"/>
                </a:solidFill>
                <a:effectLst>
                  <a:outerShdw blurRad="38100" dist="38100" dir="2700000" algn="tl">
                    <a:srgbClr val="C0C0C0"/>
                  </a:outerShdw>
                </a:effectLst>
                <a:latin typeface="Times New Roman"/>
              </a:rPr>
              <a:t> </a:t>
            </a:r>
            <a:r>
              <a:rPr lang="en-US" sz="4000" b="1" dirty="0">
                <a:solidFill>
                  <a:srgbClr val="660033"/>
                </a:solidFill>
                <a:effectLst>
                  <a:outerShdw blurRad="38100" dist="38100" dir="2700000" algn="tl">
                    <a:srgbClr val="C0C0C0"/>
                  </a:outerShdw>
                </a:effectLst>
                <a:latin typeface="Times New Roman"/>
              </a:rPr>
              <a:t>The </a:t>
            </a:r>
            <a:r>
              <a:rPr lang="en-US" sz="4000" b="1" dirty="0" err="1">
                <a:solidFill>
                  <a:srgbClr val="660033"/>
                </a:solidFill>
                <a:effectLst>
                  <a:outerShdw blurRad="38100" dist="38100" dir="2700000" algn="tl">
                    <a:srgbClr val="C0C0C0"/>
                  </a:outerShdw>
                </a:effectLst>
                <a:latin typeface="Times New Roman"/>
              </a:rPr>
              <a:t>Gilbertine</a:t>
            </a:r>
            <a:r>
              <a:rPr lang="en-US" sz="4000" b="1" dirty="0">
                <a:solidFill>
                  <a:srgbClr val="660033"/>
                </a:solidFill>
                <a:effectLst>
                  <a:outerShdw blurRad="38100" dist="38100" dir="2700000" algn="tl">
                    <a:srgbClr val="C0C0C0"/>
                  </a:outerShdw>
                </a:effectLst>
                <a:latin typeface="Times New Roman"/>
              </a:rPr>
              <a:t> Libertines.</a:t>
            </a:r>
          </a:p>
          <a:p>
            <a:pPr marL="342900" indent="-342900" fontAlgn="base">
              <a:spcBef>
                <a:spcPct val="20000"/>
              </a:spcBef>
              <a:spcAft>
                <a:spcPct val="0"/>
              </a:spcAft>
              <a:buClr>
                <a:srgbClr val="7E7F00"/>
              </a:buClr>
              <a:buFont typeface="Wingdings" pitchFamily="2" charset="2"/>
              <a:buChar char="§"/>
            </a:pPr>
            <a:r>
              <a:rPr lang="en-US" sz="2800" b="1" dirty="0">
                <a:solidFill>
                  <a:srgbClr val="660033"/>
                </a:solidFill>
                <a:effectLst>
                  <a:outerShdw blurRad="38100" dist="38100" dir="2700000" algn="tl">
                    <a:srgbClr val="C0C0C0"/>
                  </a:outerShdw>
                </a:effectLst>
                <a:latin typeface="Times New Roman"/>
              </a:rPr>
              <a:t> The </a:t>
            </a:r>
            <a:r>
              <a:rPr lang="en-US" sz="2800" b="1" dirty="0" err="1">
                <a:solidFill>
                  <a:srgbClr val="660033"/>
                </a:solidFill>
                <a:effectLst>
                  <a:outerShdw blurRad="38100" dist="38100" dir="2700000" algn="tl">
                    <a:srgbClr val="C0C0C0"/>
                  </a:outerShdw>
                </a:effectLst>
                <a:latin typeface="Times New Roman"/>
              </a:rPr>
              <a:t>Gilbertine</a:t>
            </a:r>
            <a:r>
              <a:rPr lang="en-US" sz="2800" b="1" dirty="0">
                <a:solidFill>
                  <a:srgbClr val="660033"/>
                </a:solidFill>
                <a:effectLst>
                  <a:outerShdw blurRad="38100" dist="38100" dir="2700000" algn="tl">
                    <a:srgbClr val="C0C0C0"/>
                  </a:outerShdw>
                </a:effectLst>
                <a:latin typeface="Times New Roman"/>
              </a:rPr>
              <a:t> Order was most famous for having both male and female canons in one double monastery, under one roof.  Sniggering in some secular quarters was inevitable.  In 1348 a group of players pull up their wagon in the streets of Exeter and set about performing their play about the  “Order of  </a:t>
            </a:r>
            <a:r>
              <a:rPr lang="en-US" sz="2800" b="1" i="1" dirty="0" err="1">
                <a:solidFill>
                  <a:srgbClr val="660033"/>
                </a:solidFill>
                <a:effectLst>
                  <a:outerShdw blurRad="38100" dist="38100" dir="2700000" algn="tl">
                    <a:srgbClr val="C0C0C0"/>
                  </a:outerShdw>
                </a:effectLst>
                <a:latin typeface="Times New Roman"/>
              </a:rPr>
              <a:t>Brothelyng</a:t>
            </a:r>
            <a:r>
              <a:rPr lang="en-US" sz="2800" b="1" i="1" dirty="0">
                <a:solidFill>
                  <a:srgbClr val="660033"/>
                </a:solidFill>
                <a:effectLst>
                  <a:outerShdw blurRad="38100" dist="38100" dir="2700000" algn="tl">
                    <a:srgbClr val="C0C0C0"/>
                  </a:outerShdw>
                </a:effectLst>
                <a:latin typeface="Times New Roman"/>
              </a:rPr>
              <a:t>-     </a:t>
            </a:r>
            <a:r>
              <a:rPr lang="en-US" sz="2800" b="1" dirty="0">
                <a:solidFill>
                  <a:srgbClr val="660033"/>
                </a:solidFill>
                <a:effectLst>
                  <a:outerShdw blurRad="38100" dist="38100" dir="2700000" algn="tl">
                    <a:srgbClr val="C0C0C0"/>
                  </a:outerShdw>
                </a:effectLst>
                <a:latin typeface="Times New Roman"/>
              </a:rPr>
              <a:t>ham.” The authorities’ reaction is shock.  The local bishop forwards immediately up the hierarchy to his archdeacon…</a:t>
            </a:r>
            <a:endParaRPr lang="en-US" sz="2800" b="1" u="sng" dirty="0">
              <a:solidFill>
                <a:srgbClr val="660033"/>
              </a:solidFill>
              <a:effectLst>
                <a:outerShdw blurRad="38100" dist="38100" dir="2700000" algn="tl">
                  <a:srgbClr val="C0C0C0"/>
                </a:outerShdw>
              </a:effectLst>
              <a:latin typeface="Times New Roman"/>
            </a:endParaRPr>
          </a:p>
        </p:txBody>
      </p:sp>
    </p:spTree>
    <p:extLst>
      <p:ext uri="{BB962C8B-B14F-4D97-AF65-F5344CB8AC3E}">
        <p14:creationId xmlns:p14="http://schemas.microsoft.com/office/powerpoint/2010/main" val="105541361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333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2971800" y="762000"/>
            <a:ext cx="7315200" cy="57912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33318" name="Rectangle 6"/>
          <p:cNvSpPr>
            <a:spLocks noChangeArrowheads="1"/>
          </p:cNvSpPr>
          <p:nvPr/>
        </p:nvSpPr>
        <p:spPr bwMode="auto">
          <a:xfrm>
            <a:off x="2819400" y="0"/>
            <a:ext cx="78486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000000"/>
                </a:solidFill>
                <a:latin typeface="Times New Roman"/>
              </a:rPr>
              <a:t> </a:t>
            </a:r>
            <a:r>
              <a:rPr lang="en-US" sz="3200" b="1" dirty="0">
                <a:solidFill>
                  <a:srgbClr val="000000"/>
                </a:solidFill>
                <a:latin typeface="Times New Roman"/>
              </a:rPr>
              <a:t>Morality Plays Attacking Holy Church?  </a:t>
            </a:r>
            <a:r>
              <a:rPr lang="en-US" sz="3200" dirty="0">
                <a:solidFill>
                  <a:srgbClr val="000000"/>
                </a:solidFill>
                <a:latin typeface="Times New Roman"/>
              </a:rPr>
              <a:t> </a:t>
            </a:r>
          </a:p>
        </p:txBody>
      </p:sp>
      <p:sp>
        <p:nvSpPr>
          <p:cNvPr id="5133319" name="Rectangle 7"/>
          <p:cNvSpPr>
            <a:spLocks noChangeArrowheads="1"/>
          </p:cNvSpPr>
          <p:nvPr/>
        </p:nvSpPr>
        <p:spPr bwMode="auto">
          <a:xfrm>
            <a:off x="3276600" y="838200"/>
            <a:ext cx="6781800" cy="1905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Font typeface="Wingdings" pitchFamily="2" charset="2"/>
              <a:buChar char="Ø"/>
            </a:pPr>
            <a:r>
              <a:rPr lang="en-US" sz="3600" dirty="0">
                <a:solidFill>
                  <a:srgbClr val="660033"/>
                </a:solidFill>
                <a:effectLst>
                  <a:outerShdw blurRad="38100" dist="38100" dir="2700000" algn="tl">
                    <a:srgbClr val="C0C0C0"/>
                  </a:outerShdw>
                </a:effectLst>
                <a:latin typeface="Times New Roman"/>
              </a:rPr>
              <a:t> </a:t>
            </a:r>
            <a:r>
              <a:rPr lang="en-US" sz="4000" b="1" dirty="0">
                <a:solidFill>
                  <a:srgbClr val="660033"/>
                </a:solidFill>
                <a:effectLst>
                  <a:outerShdw blurRad="38100" dist="38100" dir="2700000" algn="tl">
                    <a:srgbClr val="C0C0C0"/>
                  </a:outerShdw>
                </a:effectLst>
                <a:latin typeface="Times New Roman"/>
              </a:rPr>
              <a:t>The </a:t>
            </a:r>
            <a:r>
              <a:rPr lang="en-US" sz="4000" b="1" dirty="0" err="1">
                <a:solidFill>
                  <a:srgbClr val="660033"/>
                </a:solidFill>
                <a:effectLst>
                  <a:outerShdw blurRad="38100" dist="38100" dir="2700000" algn="tl">
                    <a:srgbClr val="C0C0C0"/>
                  </a:outerShdw>
                </a:effectLst>
                <a:latin typeface="Times New Roman"/>
              </a:rPr>
              <a:t>Gilbertine</a:t>
            </a:r>
            <a:r>
              <a:rPr lang="en-US" sz="4000" b="1" dirty="0">
                <a:solidFill>
                  <a:srgbClr val="660033"/>
                </a:solidFill>
                <a:effectLst>
                  <a:outerShdw blurRad="38100" dist="38100" dir="2700000" algn="tl">
                    <a:srgbClr val="C0C0C0"/>
                  </a:outerShdw>
                </a:effectLst>
                <a:latin typeface="Times New Roman"/>
              </a:rPr>
              <a:t> Libertines.</a:t>
            </a:r>
          </a:p>
          <a:p>
            <a:pPr marL="342900" indent="-342900" fontAlgn="base">
              <a:spcBef>
                <a:spcPct val="20000"/>
              </a:spcBef>
              <a:spcAft>
                <a:spcPct val="0"/>
              </a:spcAft>
              <a:buClr>
                <a:srgbClr val="7E7F00"/>
              </a:buClr>
              <a:buFont typeface="Wingdings" pitchFamily="2" charset="2"/>
              <a:buChar char="§"/>
            </a:pPr>
            <a:r>
              <a:rPr lang="en-US" sz="2800" b="1" dirty="0">
                <a:solidFill>
                  <a:srgbClr val="660033"/>
                </a:solidFill>
                <a:effectLst>
                  <a:outerShdw blurRad="38100" dist="38100" dir="2700000" algn="tl">
                    <a:srgbClr val="C0C0C0"/>
                  </a:outerShdw>
                </a:effectLst>
                <a:latin typeface="Times New Roman"/>
              </a:rPr>
              <a:t> </a:t>
            </a:r>
            <a:r>
              <a:rPr lang="en-US" sz="2400" dirty="0">
                <a:solidFill>
                  <a:srgbClr val="660033"/>
                </a:solidFill>
                <a:effectLst>
                  <a:outerShdw blurRad="38100" dist="38100" dir="2700000" algn="tl">
                    <a:srgbClr val="C0C0C0"/>
                  </a:outerShdw>
                </a:effectLst>
                <a:latin typeface="Times New Roman"/>
              </a:rPr>
              <a:t>“We have heard,  not without grave disquietude,  that a certain abominable sect of evil-minded men,  named the </a:t>
            </a:r>
            <a:r>
              <a:rPr lang="en-US" sz="2400" i="1" dirty="0" err="1">
                <a:solidFill>
                  <a:srgbClr val="660033"/>
                </a:solidFill>
                <a:effectLst>
                  <a:outerShdw blurRad="38100" dist="38100" dir="2700000" algn="tl">
                    <a:srgbClr val="C0C0C0"/>
                  </a:outerShdw>
                </a:effectLst>
                <a:latin typeface="Times New Roman"/>
              </a:rPr>
              <a:t>Brothelyng</a:t>
            </a:r>
            <a:r>
              <a:rPr lang="en-US" sz="2400" dirty="0" err="1">
                <a:solidFill>
                  <a:srgbClr val="660033"/>
                </a:solidFill>
                <a:effectLst>
                  <a:outerShdw blurRad="38100" dist="38100" dir="2700000" algn="tl">
                    <a:srgbClr val="C0C0C0"/>
                  </a:outerShdw>
                </a:effectLst>
                <a:latin typeface="Times New Roman"/>
              </a:rPr>
              <a:t>ham</a:t>
            </a:r>
            <a:r>
              <a:rPr lang="en-US" sz="2400" dirty="0">
                <a:solidFill>
                  <a:srgbClr val="660033"/>
                </a:solidFill>
                <a:effectLst>
                  <a:outerShdw blurRad="38100" dist="38100" dir="2700000" algn="tl">
                    <a:srgbClr val="C0C0C0"/>
                  </a:outerShdw>
                </a:effectLst>
                <a:latin typeface="Times New Roman"/>
              </a:rPr>
              <a:t> Order,  has lately arisen by inspiration of him who sows all evil deeds.</a:t>
            </a:r>
          </a:p>
          <a:p>
            <a:pPr marL="342900" indent="-342900" fontAlgn="base">
              <a:spcBef>
                <a:spcPct val="20000"/>
              </a:spcBef>
              <a:spcAft>
                <a:spcPct val="0"/>
              </a:spcAft>
              <a:buClr>
                <a:srgbClr val="7E7F00"/>
              </a:buClr>
              <a:buFont typeface="Wingdings" pitchFamily="2" charset="2"/>
              <a:buChar char="§"/>
            </a:pPr>
            <a:r>
              <a:rPr lang="en-US" sz="2000" dirty="0">
                <a:solidFill>
                  <a:srgbClr val="660033"/>
                </a:solidFill>
                <a:effectLst>
                  <a:outerShdw blurRad="38100" dist="38100" dir="2700000" algn="tl">
                    <a:srgbClr val="C0C0C0"/>
                  </a:outerShdw>
                </a:effectLst>
                <a:latin typeface="Times New Roman"/>
              </a:rPr>
              <a:t>These men have chosen for their head a certain crazy lunatic,  of temper most suitable to their evil purpose.  This man they call their abbot;  they dress him in monastic garb,  set him upon a stage, and adore him as their idol.  Then, at the sound of a horn,  which they have chosen instead of a bell,  they lead him through the streets and lanes of the city of Exeter with a great throng of horse and foot at their heels.  In this procession they lay hold of any clergymen whom they find in their way and hold them with rash,  headlong and sometimes sacrilegious spirit until they have extorted from them sums of money by way of </a:t>
            </a:r>
            <a:r>
              <a:rPr lang="en-US" sz="2000" i="1" dirty="0">
                <a:solidFill>
                  <a:srgbClr val="660033"/>
                </a:solidFill>
                <a:effectLst>
                  <a:outerShdw blurRad="38100" dist="38100" dir="2700000" algn="tl">
                    <a:srgbClr val="C0C0C0"/>
                  </a:outerShdw>
                </a:effectLst>
                <a:latin typeface="Times New Roman"/>
              </a:rPr>
              <a:t>sacrifice</a:t>
            </a:r>
            <a:r>
              <a:rPr lang="en-US" sz="2000" dirty="0">
                <a:solidFill>
                  <a:srgbClr val="660033"/>
                </a:solidFill>
                <a:effectLst>
                  <a:outerShdw blurRad="38100" dist="38100" dir="2700000" algn="tl">
                    <a:srgbClr val="C0C0C0"/>
                  </a:outerShdw>
                </a:effectLst>
                <a:latin typeface="Times New Roman"/>
              </a:rPr>
              <a:t>…”  - </a:t>
            </a:r>
            <a:r>
              <a:rPr lang="en-US" sz="2000" u="sng" dirty="0">
                <a:solidFill>
                  <a:srgbClr val="660033"/>
                </a:solidFill>
                <a:effectLst>
                  <a:outerShdw blurRad="38100" dist="38100" dir="2700000" algn="tl">
                    <a:srgbClr val="C0C0C0"/>
                  </a:outerShdw>
                </a:effectLst>
                <a:latin typeface="Times New Roman"/>
              </a:rPr>
              <a:t>The Time Traveler’s Guide</a:t>
            </a:r>
          </a:p>
        </p:txBody>
      </p:sp>
    </p:spTree>
    <p:extLst>
      <p:ext uri="{BB962C8B-B14F-4D97-AF65-F5344CB8AC3E}">
        <p14:creationId xmlns:p14="http://schemas.microsoft.com/office/powerpoint/2010/main" val="18104522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333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333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2971800" y="762000"/>
            <a:ext cx="7315200" cy="57912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a:endParaRPr>
          </a:p>
        </p:txBody>
      </p:sp>
      <p:sp>
        <p:nvSpPr>
          <p:cNvPr id="5133318" name="Rectangle 6"/>
          <p:cNvSpPr>
            <a:spLocks noChangeArrowheads="1"/>
          </p:cNvSpPr>
          <p:nvPr/>
        </p:nvSpPr>
        <p:spPr bwMode="auto">
          <a:xfrm>
            <a:off x="2895600" y="0"/>
            <a:ext cx="7772400" cy="1371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200" dirty="0">
                <a:solidFill>
                  <a:srgbClr val="000000"/>
                </a:solidFill>
                <a:latin typeface="Times New Roman"/>
              </a:rPr>
              <a:t> </a:t>
            </a:r>
            <a:r>
              <a:rPr lang="en-US" sz="3200" b="1" dirty="0">
                <a:solidFill>
                  <a:srgbClr val="000000"/>
                </a:solidFill>
                <a:latin typeface="Times New Roman"/>
              </a:rPr>
              <a:t>Holy Church A Whorehouse Landlord?  </a:t>
            </a:r>
            <a:r>
              <a:rPr lang="en-US" sz="3200" dirty="0">
                <a:solidFill>
                  <a:srgbClr val="000000"/>
                </a:solidFill>
                <a:latin typeface="Times New Roman"/>
              </a:rPr>
              <a:t> </a:t>
            </a:r>
          </a:p>
        </p:txBody>
      </p:sp>
      <p:sp>
        <p:nvSpPr>
          <p:cNvPr id="5133319" name="Rectangle 7"/>
          <p:cNvSpPr>
            <a:spLocks noChangeArrowheads="1"/>
          </p:cNvSpPr>
          <p:nvPr/>
        </p:nvSpPr>
        <p:spPr bwMode="auto">
          <a:xfrm>
            <a:off x="3352800" y="838200"/>
            <a:ext cx="6553200" cy="1905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Font typeface="Wingdings" pitchFamily="2" charset="2"/>
              <a:buChar char="Ø"/>
            </a:pPr>
            <a:r>
              <a:rPr lang="en-US" sz="3600" dirty="0">
                <a:solidFill>
                  <a:srgbClr val="660033"/>
                </a:solidFill>
                <a:effectLst>
                  <a:outerShdw blurRad="38100" dist="38100" dir="2700000" algn="tl">
                    <a:srgbClr val="C0C0C0"/>
                  </a:outerShdw>
                </a:effectLst>
                <a:latin typeface="Times New Roman"/>
              </a:rPr>
              <a:t> </a:t>
            </a:r>
            <a:r>
              <a:rPr lang="en-US" sz="4000" b="1" dirty="0">
                <a:solidFill>
                  <a:srgbClr val="660033"/>
                </a:solidFill>
                <a:effectLst>
                  <a:outerShdw blurRad="38100" dist="38100" dir="2700000" algn="tl">
                    <a:srgbClr val="C0C0C0"/>
                  </a:outerShdw>
                </a:effectLst>
                <a:latin typeface="Times New Roman"/>
              </a:rPr>
              <a:t>The </a:t>
            </a:r>
            <a:r>
              <a:rPr lang="en-US" sz="4000" b="1" dirty="0" err="1">
                <a:solidFill>
                  <a:srgbClr val="660033"/>
                </a:solidFill>
                <a:effectLst>
                  <a:outerShdw blurRad="38100" dist="38100" dir="2700000" algn="tl">
                    <a:srgbClr val="C0C0C0"/>
                  </a:outerShdw>
                </a:effectLst>
                <a:latin typeface="Times New Roman"/>
              </a:rPr>
              <a:t>Southwark</a:t>
            </a:r>
            <a:r>
              <a:rPr lang="en-US" sz="4000" b="1" dirty="0">
                <a:solidFill>
                  <a:srgbClr val="660033"/>
                </a:solidFill>
                <a:effectLst>
                  <a:outerShdw blurRad="38100" dist="38100" dir="2700000" algn="tl">
                    <a:srgbClr val="C0C0C0"/>
                  </a:outerShdw>
                </a:effectLst>
                <a:latin typeface="Times New Roman"/>
              </a:rPr>
              <a:t> Stews.</a:t>
            </a:r>
          </a:p>
          <a:p>
            <a:pPr marL="342900" indent="-342900" fontAlgn="base">
              <a:spcBef>
                <a:spcPct val="20000"/>
              </a:spcBef>
              <a:spcAft>
                <a:spcPct val="0"/>
              </a:spcAft>
              <a:buClr>
                <a:srgbClr val="7E7F00"/>
              </a:buClr>
              <a:buFont typeface="Wingdings" pitchFamily="2" charset="2"/>
              <a:buChar char="§"/>
            </a:pPr>
            <a:r>
              <a:rPr lang="en-US" sz="2400" dirty="0">
                <a:solidFill>
                  <a:srgbClr val="660033"/>
                </a:solidFill>
                <a:effectLst>
                  <a:outerShdw blurRad="38100" dist="38100" dir="2700000" algn="tl">
                    <a:srgbClr val="C0C0C0"/>
                  </a:outerShdw>
                </a:effectLst>
                <a:latin typeface="Times New Roman"/>
              </a:rPr>
              <a:t> “Stews or bathhouses are a tourist attraction of an altogether different sort. Prostitutes are not tolerated in London except in one street,  Cock Lane.  Hence Londoners and visitors resort to  the stews at </a:t>
            </a:r>
            <a:r>
              <a:rPr lang="en-US" sz="2400" dirty="0" err="1">
                <a:solidFill>
                  <a:srgbClr val="660033"/>
                </a:solidFill>
                <a:effectLst>
                  <a:outerShdw blurRad="38100" dist="38100" dir="2700000" algn="tl">
                    <a:srgbClr val="C0C0C0"/>
                  </a:outerShdw>
                </a:effectLst>
                <a:latin typeface="Times New Roman"/>
              </a:rPr>
              <a:t>Southwark</a:t>
            </a:r>
            <a:r>
              <a:rPr lang="en-US" sz="2400" dirty="0">
                <a:solidFill>
                  <a:srgbClr val="660033"/>
                </a:solidFill>
                <a:effectLst>
                  <a:outerShdw blurRad="38100" dist="38100" dir="2700000" algn="tl">
                    <a:srgbClr val="C0C0C0"/>
                  </a:outerShdw>
                </a:effectLst>
                <a:latin typeface="Times New Roman"/>
              </a:rPr>
              <a:t>,  on the other side of the river.  Here men may eat and drink;  have a hot scented bath and spend time in female company.  In 1374 there are eighteen establishments,  all run by Flemish women.</a:t>
            </a:r>
          </a:p>
          <a:p>
            <a:pPr marL="342900" indent="-342900" fontAlgn="base">
              <a:spcBef>
                <a:spcPct val="20000"/>
              </a:spcBef>
              <a:spcAft>
                <a:spcPct val="0"/>
              </a:spcAft>
              <a:buClr>
                <a:srgbClr val="7E7F00"/>
              </a:buClr>
              <a:buFont typeface="Wingdings" pitchFamily="2" charset="2"/>
              <a:buChar char="§"/>
            </a:pPr>
            <a:r>
              <a:rPr lang="en-US" sz="2400" dirty="0">
                <a:solidFill>
                  <a:srgbClr val="660033"/>
                </a:solidFill>
                <a:effectLst>
                  <a:outerShdw blurRad="38100" dist="38100" dir="2700000" algn="tl">
                    <a:srgbClr val="C0C0C0"/>
                  </a:outerShdw>
                </a:effectLst>
                <a:latin typeface="Times New Roman"/>
              </a:rPr>
              <a:t>Some clergymen rail against such immorality,   of course, but few directly allude to </a:t>
            </a:r>
            <a:r>
              <a:rPr lang="en-US" sz="2400" dirty="0" err="1">
                <a:solidFill>
                  <a:srgbClr val="660033"/>
                </a:solidFill>
                <a:effectLst>
                  <a:outerShdw blurRad="38100" dist="38100" dir="2700000" algn="tl">
                    <a:srgbClr val="C0C0C0"/>
                  </a:outerShdw>
                </a:effectLst>
                <a:latin typeface="Times New Roman"/>
              </a:rPr>
              <a:t>Southwark</a:t>
            </a:r>
            <a:r>
              <a:rPr lang="en-US" sz="2400" dirty="0">
                <a:solidFill>
                  <a:srgbClr val="660033"/>
                </a:solidFill>
                <a:effectLst>
                  <a:outerShdw blurRad="38100" dist="38100" dir="2700000" algn="tl">
                    <a:srgbClr val="C0C0C0"/>
                  </a:outerShdw>
                </a:effectLst>
                <a:latin typeface="Times New Roman"/>
              </a:rPr>
              <a:t>.</a:t>
            </a:r>
          </a:p>
          <a:p>
            <a:pPr marL="342900" indent="-342900" fontAlgn="base">
              <a:spcBef>
                <a:spcPct val="20000"/>
              </a:spcBef>
              <a:spcAft>
                <a:spcPct val="0"/>
              </a:spcAft>
              <a:buClr>
                <a:srgbClr val="7E7F00"/>
              </a:buClr>
              <a:buFont typeface="Wingdings" pitchFamily="2" charset="2"/>
              <a:buChar char="§"/>
            </a:pPr>
            <a:r>
              <a:rPr lang="en-US" sz="2400" dirty="0">
                <a:solidFill>
                  <a:srgbClr val="660033"/>
                </a:solidFill>
                <a:effectLst>
                  <a:outerShdw blurRad="38100" dist="38100" dir="2700000" algn="tl">
                    <a:srgbClr val="C0C0C0"/>
                  </a:outerShdw>
                </a:effectLst>
                <a:latin typeface="Times New Roman"/>
              </a:rPr>
              <a:t>Most of the bathhouses are rented from the Bishop of Winchester.” - </a:t>
            </a:r>
            <a:r>
              <a:rPr lang="en-US" sz="2000" u="sng" dirty="0">
                <a:solidFill>
                  <a:srgbClr val="660033"/>
                </a:solidFill>
                <a:effectLst>
                  <a:outerShdw blurRad="38100" dist="38100" dir="2700000" algn="tl">
                    <a:srgbClr val="C0C0C0"/>
                  </a:outerShdw>
                </a:effectLst>
                <a:latin typeface="Times New Roman"/>
              </a:rPr>
              <a:t>Time Traveler’s Guide</a:t>
            </a:r>
          </a:p>
        </p:txBody>
      </p:sp>
    </p:spTree>
    <p:extLst>
      <p:ext uri="{BB962C8B-B14F-4D97-AF65-F5344CB8AC3E}">
        <p14:creationId xmlns:p14="http://schemas.microsoft.com/office/powerpoint/2010/main" val="7813002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333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333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333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8928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89283" name="Rectangle 3"/>
          <p:cNvSpPr>
            <a:spLocks noGrp="1" noChangeArrowheads="1"/>
          </p:cNvSpPr>
          <p:nvPr>
            <p:ph type="body" idx="1"/>
          </p:nvPr>
        </p:nvSpPr>
        <p:spPr>
          <a:xfrm>
            <a:off x="2133600" y="1447800"/>
            <a:ext cx="7848600" cy="5410200"/>
          </a:xfrm>
          <a:solidFill>
            <a:srgbClr val="FFFFFF"/>
          </a:solidFill>
        </p:spPr>
        <p:txBody>
          <a:bodyPr/>
          <a:lstStyle/>
          <a:p>
            <a:pPr>
              <a:lnSpc>
                <a:spcPct val="90000"/>
              </a:lnSpc>
              <a:buFont typeface="Wingdings" pitchFamily="2" charset="2"/>
              <a:buChar char="v"/>
            </a:pPr>
            <a:r>
              <a:rPr lang="en-US" b="1" i="1">
                <a:effectLst>
                  <a:outerShdw blurRad="38100" dist="38100" dir="2700000" algn="tl">
                    <a:srgbClr val="C0C0C0"/>
                  </a:outerShdw>
                </a:effectLst>
              </a:rPr>
              <a:t> “The Council of Constance (1414 – 1418),  called to institute church reform,  must have been quite a lively gathering. Lasting four years,  it was attended,  according to the contemporary chronicler G. Dacher,   by 18,000 priests, 83 wine merchants, 346 ‘clowns, dancers, and jugglers,’  and 700 undisguised whores.  These were the 700 prostitutes whose addresses G. Dacher was able to obtain.  A list drawn up in Vienna lists 1,500  (meretrices vagabundae)  or  ‘common harlots’  present at the Council.”</a:t>
            </a:r>
          </a:p>
          <a:p>
            <a:pPr>
              <a:lnSpc>
                <a:spcPct val="90000"/>
              </a:lnSpc>
              <a:buFont typeface="Wingdings" pitchFamily="2" charset="2"/>
              <a:buNone/>
            </a:pPr>
            <a:r>
              <a:rPr lang="en-US" sz="2400" b="1" i="1">
                <a:effectLst>
                  <a:outerShdw blurRad="38100" dist="38100" dir="2700000" algn="tl">
                    <a:srgbClr val="C0C0C0"/>
                  </a:outerShdw>
                </a:effectLst>
              </a:rPr>
              <a:t>      </a:t>
            </a:r>
            <a:endParaRPr lang="en-US" sz="2800"/>
          </a:p>
        </p:txBody>
      </p:sp>
      <p:pic>
        <p:nvPicPr>
          <p:cNvPr id="5089286" name="Picture 6" descr="C:\Documents and Settings\Owner\My Documents\matlist105.jpg"/>
          <p:cNvPicPr>
            <a:picLocks noChangeAspect="1" noChangeArrowheads="1"/>
          </p:cNvPicPr>
          <p:nvPr/>
        </p:nvPicPr>
        <p:blipFill>
          <a:blip r:embed="rId4" cstate="print"/>
          <a:srcRect/>
          <a:stretch>
            <a:fillRect/>
          </a:stretch>
        </p:blipFill>
        <p:spPr bwMode="auto">
          <a:xfrm>
            <a:off x="-372979" y="-457200"/>
            <a:ext cx="26613853" cy="8458200"/>
          </a:xfrm>
          <a:prstGeom prst="rect">
            <a:avLst/>
          </a:prstGeom>
          <a:noFill/>
        </p:spPr>
      </p:pic>
    </p:spTree>
    <p:extLst>
      <p:ext uri="{BB962C8B-B14F-4D97-AF65-F5344CB8AC3E}">
        <p14:creationId xmlns:p14="http://schemas.microsoft.com/office/powerpoint/2010/main" val="31865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89283">
                                            <p:txEl>
                                              <p:pRg st="0" end="0"/>
                                            </p:txEl>
                                          </p:spTgt>
                                        </p:tgtEl>
                                        <p:attrNameLst>
                                          <p:attrName>style.visibility</p:attrName>
                                        </p:attrNameLst>
                                      </p:cBhvr>
                                      <p:to>
                                        <p:strVal val="visible"/>
                                      </p:to>
                                    </p:set>
                                    <p:anim calcmode="lin" valueType="num">
                                      <p:cBhvr>
                                        <p:cTn id="7" dur="5000" fill="hold"/>
                                        <p:tgtEl>
                                          <p:spTgt spid="508928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892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89283">
                                            <p:txEl>
                                              <p:pRg st="1" end="1"/>
                                            </p:txEl>
                                          </p:spTgt>
                                        </p:tgtEl>
                                        <p:attrNameLst>
                                          <p:attrName>style.visibility</p:attrName>
                                        </p:attrNameLst>
                                      </p:cBhvr>
                                      <p:to>
                                        <p:strVal val="visible"/>
                                      </p:to>
                                    </p:set>
                                    <p:anim calcmode="lin" valueType="num">
                                      <p:cBhvr>
                                        <p:cTn id="13" dur="5000" fill="hold"/>
                                        <p:tgtEl>
                                          <p:spTgt spid="508928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892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089286"/>
                                        </p:tgtEl>
                                        <p:attrNameLst>
                                          <p:attrName>style.visibility</p:attrName>
                                        </p:attrNameLst>
                                      </p:cBhvr>
                                      <p:to>
                                        <p:strVal val="visible"/>
                                      </p:to>
                                    </p:set>
                                    <p:animEffect transition="in" filter="randombar(horizontal)">
                                      <p:cBhvr>
                                        <p:cTn id="19" dur="500"/>
                                        <p:tgtEl>
                                          <p:spTgt spid="5089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283"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2594"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2595" name="Rectangle 3"/>
          <p:cNvSpPr>
            <a:spLocks noGrp="1" noChangeArrowheads="1"/>
          </p:cNvSpPr>
          <p:nvPr>
            <p:ph type="body" idx="1"/>
          </p:nvPr>
        </p:nvSpPr>
        <p:spPr>
          <a:xfrm>
            <a:off x="2133600" y="1447800"/>
            <a:ext cx="7848600" cy="54102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“Another custom of the medieval period was the so-called  ‘right of the first night’  (jus primae noctis) whereby the lord of the manor under his ‘driot de seigneur’  could enjoy a bride on the first night of her marriage,  before the husband had carnal knowledge of his wife. This right was often exercised by clerical higher-ups, and a few monasteries made this a steady practice.  All brides-to-be, married under the auspices of such an institution, were required to make pilgrimage to the monastery,  there to be deflowered.  In some localities,  it was customary for the bride    to bring a gift to the cleric who was scheduled to take her virginity.”</a:t>
            </a:r>
            <a:endParaRPr lang="en-US" sz="2800"/>
          </a:p>
        </p:txBody>
      </p:sp>
    </p:spTree>
    <p:extLst>
      <p:ext uri="{BB962C8B-B14F-4D97-AF65-F5344CB8AC3E}">
        <p14:creationId xmlns:p14="http://schemas.microsoft.com/office/powerpoint/2010/main" val="240287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02595">
                                            <p:txEl>
                                              <p:pRg st="0" end="0"/>
                                            </p:txEl>
                                          </p:spTgt>
                                        </p:tgtEl>
                                        <p:attrNameLst>
                                          <p:attrName>style.visibility</p:attrName>
                                        </p:attrNameLst>
                                      </p:cBhvr>
                                      <p:to>
                                        <p:strVal val="visible"/>
                                      </p:to>
                                    </p:set>
                                    <p:anim calcmode="lin" valueType="num">
                                      <p:cBhvr>
                                        <p:cTn id="7" dur="5000" fill="hold"/>
                                        <p:tgtEl>
                                          <p:spTgt spid="510259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10259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r>
              <a:rPr lang="en-US" sz="2200" b="1" i="1" dirty="0">
                <a:solidFill>
                  <a:srgbClr val="C00000"/>
                </a:solidFill>
              </a:rPr>
              <a:t>The Godhead Three: Thee Trinitarian Controversy</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2423986457"/>
      </p:ext>
    </p:extLst>
  </p:cSld>
  <p:clrMapOvr>
    <a:overrideClrMapping bg1="lt1" tx1="dk1" bg2="lt2" tx2="dk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1B17-026A-49A0-B9CF-8A9B629C4EAA}"/>
              </a:ext>
            </a:extLst>
          </p:cNvPr>
          <p:cNvSpPr>
            <a:spLocks noGrp="1"/>
          </p:cNvSpPr>
          <p:nvPr>
            <p:ph type="title"/>
          </p:nvPr>
        </p:nvSpPr>
        <p:spPr>
          <a:xfrm>
            <a:off x="1731146" y="292231"/>
            <a:ext cx="8611340" cy="707011"/>
          </a:xfrm>
          <a:solidFill>
            <a:schemeClr val="accent1">
              <a:lumMod val="60000"/>
              <a:lumOff val="40000"/>
            </a:schemeClr>
          </a:solidFill>
        </p:spPr>
        <p:txBody>
          <a:bodyPr>
            <a:normAutofit fontScale="90000"/>
          </a:bodyPr>
          <a:lstStyle/>
          <a:p>
            <a:r>
              <a:rPr lang="en-US" sz="5300" b="1" dirty="0">
                <a:solidFill>
                  <a:srgbClr val="C00000"/>
                </a:solidFill>
                <a:effectLst>
                  <a:outerShdw blurRad="38100" dist="38100" dir="2700000" algn="tl">
                    <a:srgbClr val="000000">
                      <a:alpha val="43137"/>
                    </a:srgbClr>
                  </a:outerShdw>
                </a:effectLst>
              </a:rPr>
              <a:t>MOVEMENTS TO REFORM &amp; RESET</a:t>
            </a:r>
          </a:p>
        </p:txBody>
      </p:sp>
      <p:sp>
        <p:nvSpPr>
          <p:cNvPr id="3" name="Content Placeholder 2">
            <a:extLst>
              <a:ext uri="{FF2B5EF4-FFF2-40B4-BE49-F238E27FC236}">
                <a16:creationId xmlns:a16="http://schemas.microsoft.com/office/drawing/2014/main" id="{033B30E2-57C1-48AC-B6EC-5BC8C7A916FB}"/>
              </a:ext>
            </a:extLst>
          </p:cNvPr>
          <p:cNvSpPr>
            <a:spLocks noGrp="1"/>
          </p:cNvSpPr>
          <p:nvPr>
            <p:ph idx="1"/>
          </p:nvPr>
        </p:nvSpPr>
        <p:spPr>
          <a:xfrm>
            <a:off x="2093976" y="1109709"/>
            <a:ext cx="9259824" cy="5573895"/>
          </a:xfrm>
        </p:spPr>
        <p:txBody>
          <a:bodyPr>
            <a:normAutofit fontScale="92500" lnSpcReduction="20000"/>
          </a:bodyPr>
          <a:lstStyle/>
          <a:p>
            <a:r>
              <a:rPr lang="en-US" b="1" dirty="0">
                <a:solidFill>
                  <a:srgbClr val="002060"/>
                </a:solidFill>
                <a:effectLst>
                  <a:outerShdw blurRad="38100" dist="38100" dir="2700000" algn="tl">
                    <a:srgbClr val="000000">
                      <a:alpha val="43137"/>
                    </a:srgbClr>
                  </a:outerShdw>
                </a:effectLst>
              </a:rPr>
              <a:t>14</a:t>
            </a:r>
            <a:r>
              <a:rPr lang="en-US" b="1" baseline="30000" dirty="0">
                <a:solidFill>
                  <a:srgbClr val="002060"/>
                </a:solidFill>
                <a:effectLst>
                  <a:outerShdw blurRad="38100" dist="38100" dir="2700000" algn="tl">
                    <a:srgbClr val="000000">
                      <a:alpha val="43137"/>
                    </a:srgbClr>
                  </a:outerShdw>
                </a:effectLst>
              </a:rPr>
              <a:t>TH</a:t>
            </a:r>
            <a:r>
              <a:rPr lang="en-US" b="1" dirty="0">
                <a:solidFill>
                  <a:srgbClr val="002060"/>
                </a:solidFill>
                <a:effectLst>
                  <a:outerShdw blurRad="38100" dist="38100" dir="2700000" algn="tl">
                    <a:srgbClr val="000000">
                      <a:alpha val="43137"/>
                    </a:srgbClr>
                  </a:outerShdw>
                </a:effectLst>
              </a:rPr>
              <a:t> CENTURY TENSIONS: POPE FRANCE &amp; POPE ITALY</a:t>
            </a:r>
          </a:p>
          <a:p>
            <a:r>
              <a:rPr lang="en-US" b="1" dirty="0">
                <a:solidFill>
                  <a:srgbClr val="002060"/>
                </a:solidFill>
                <a:effectLst>
                  <a:outerShdw blurRad="38100" dist="38100" dir="2700000" algn="tl">
                    <a:srgbClr val="000000">
                      <a:alpha val="43137"/>
                    </a:srgbClr>
                  </a:outerShdw>
                </a:effectLst>
              </a:rPr>
              <a:t>15</a:t>
            </a:r>
            <a:r>
              <a:rPr lang="en-US" b="1" baseline="30000" dirty="0">
                <a:solidFill>
                  <a:srgbClr val="002060"/>
                </a:solidFill>
                <a:effectLst>
                  <a:outerShdw blurRad="38100" dist="38100" dir="2700000" algn="tl">
                    <a:srgbClr val="000000">
                      <a:alpha val="43137"/>
                    </a:srgbClr>
                  </a:outerShdw>
                </a:effectLst>
              </a:rPr>
              <a:t>TH</a:t>
            </a:r>
            <a:r>
              <a:rPr lang="en-US" b="1" dirty="0">
                <a:solidFill>
                  <a:srgbClr val="002060"/>
                </a:solidFill>
                <a:effectLst>
                  <a:outerShdw blurRad="38100" dist="38100" dir="2700000" algn="tl">
                    <a:srgbClr val="000000">
                      <a:alpha val="43137"/>
                    </a:srgbClr>
                  </a:outerShdw>
                </a:effectLst>
              </a:rPr>
              <a:t> CENTURY TENSIONS: ROMANS VERSUS GERMANS</a:t>
            </a:r>
          </a:p>
          <a:p>
            <a:r>
              <a:rPr lang="en-US" sz="3500" b="1" u="sng" dirty="0">
                <a:solidFill>
                  <a:srgbClr val="0070C0"/>
                </a:solidFill>
                <a:effectLst>
                  <a:outerShdw blurRad="38100" dist="38100" dir="2700000" algn="tl">
                    <a:srgbClr val="000000">
                      <a:alpha val="43137"/>
                    </a:srgbClr>
                  </a:outerShdw>
                </a:effectLst>
              </a:rPr>
              <a:t>A CORRUPT CHURCH &amp; A CORRUPT SOCIETY</a:t>
            </a:r>
          </a:p>
          <a:p>
            <a:r>
              <a:rPr lang="en-US" sz="3000" dirty="0">
                <a:solidFill>
                  <a:srgbClr val="0070C0"/>
                </a:solidFill>
                <a:effectLst>
                  <a:outerShdw blurRad="38100" dist="38100" dir="2700000" algn="tl">
                    <a:srgbClr val="000000">
                      <a:alpha val="43137"/>
                    </a:srgbClr>
                  </a:outerShdw>
                </a:effectLst>
              </a:rPr>
              <a:t>ILLUSTRATION: CLERGEY LITERATE FREED FROM JAIL</a:t>
            </a:r>
          </a:p>
          <a:p>
            <a:r>
              <a:rPr lang="en-US" sz="3000" dirty="0">
                <a:solidFill>
                  <a:srgbClr val="0070C0"/>
                </a:solidFill>
                <a:effectLst>
                  <a:outerShdw blurRad="38100" dist="38100" dir="2700000" algn="tl">
                    <a:srgbClr val="000000">
                      <a:alpha val="43137"/>
                    </a:srgbClr>
                  </a:outerShdw>
                </a:effectLst>
              </a:rPr>
              <a:t>ILLUSTRATION: DIVORCED BY DISCOVERY</a:t>
            </a:r>
          </a:p>
          <a:p>
            <a:r>
              <a:rPr lang="en-US" sz="3000" dirty="0">
                <a:solidFill>
                  <a:srgbClr val="0070C0"/>
                </a:solidFill>
                <a:effectLst>
                  <a:outerShdw blurRad="38100" dist="38100" dir="2700000" algn="tl">
                    <a:srgbClr val="000000">
                      <a:alpha val="43137"/>
                    </a:srgbClr>
                  </a:outerShdw>
                </a:effectLst>
              </a:rPr>
              <a:t>ILLUSTRATION: ADULT BAPTISM IS IN THE NUDE</a:t>
            </a:r>
          </a:p>
          <a:p>
            <a:r>
              <a:rPr lang="en-US" sz="3000" dirty="0">
                <a:solidFill>
                  <a:srgbClr val="0070C0"/>
                </a:solidFill>
                <a:effectLst>
                  <a:outerShdw blurRad="38100" dist="38100" dir="2700000" algn="tl">
                    <a:srgbClr val="000000">
                      <a:alpha val="43137"/>
                    </a:srgbClr>
                  </a:outerShdw>
                </a:effectLst>
              </a:rPr>
              <a:t>ILLUSTRATION: PROACTIVE CHASTITY BELT</a:t>
            </a:r>
          </a:p>
          <a:p>
            <a:r>
              <a:rPr lang="en-US" sz="3000" dirty="0">
                <a:solidFill>
                  <a:srgbClr val="0070C0"/>
                </a:solidFill>
                <a:effectLst>
                  <a:outerShdw blurRad="38100" dist="38100" dir="2700000" algn="tl">
                    <a:srgbClr val="000000">
                      <a:alpha val="43137"/>
                    </a:srgbClr>
                  </a:outerShdw>
                </a:effectLst>
              </a:rPr>
              <a:t>Crusader’s Caution Preventing “</a:t>
            </a:r>
            <a:r>
              <a:rPr lang="en-US" sz="3000" dirty="0" err="1">
                <a:solidFill>
                  <a:srgbClr val="0070C0"/>
                </a:solidFill>
                <a:effectLst>
                  <a:outerShdw blurRad="38100" dist="38100" dir="2700000" algn="tl">
                    <a:srgbClr val="000000">
                      <a:alpha val="43137"/>
                    </a:srgbClr>
                  </a:outerShdw>
                </a:effectLst>
              </a:rPr>
              <a:t>Pfaffenkind</a:t>
            </a:r>
            <a:r>
              <a:rPr lang="en-US" sz="3000" dirty="0">
                <a:solidFill>
                  <a:srgbClr val="0070C0"/>
                </a:solidFill>
                <a:effectLst>
                  <a:outerShdw blurRad="38100" dist="38100" dir="2700000" algn="tl">
                    <a:srgbClr val="000000">
                      <a:alpha val="43137"/>
                    </a:srgbClr>
                  </a:outerShdw>
                </a:effectLst>
              </a:rPr>
              <a:t>”</a:t>
            </a:r>
          </a:p>
          <a:p>
            <a:r>
              <a:rPr lang="en-US" sz="3000" dirty="0">
                <a:solidFill>
                  <a:srgbClr val="0070C0"/>
                </a:solidFill>
                <a:effectLst>
                  <a:outerShdw blurRad="38100" dist="38100" dir="2700000" algn="tl">
                    <a:srgbClr val="000000">
                      <a:alpha val="43137"/>
                    </a:srgbClr>
                  </a:outerShdw>
                </a:effectLst>
              </a:rPr>
              <a:t>ILLUSTRATION: </a:t>
            </a:r>
            <a:r>
              <a:rPr lang="en-US" sz="3000" i="1" dirty="0" err="1">
                <a:solidFill>
                  <a:srgbClr val="0070C0"/>
                </a:solidFill>
                <a:effectLst>
                  <a:outerShdw blurRad="38100" dist="38100" dir="2700000" algn="tl">
                    <a:srgbClr val="000000">
                      <a:alpha val="43137"/>
                    </a:srgbClr>
                  </a:outerShdw>
                </a:effectLst>
              </a:rPr>
              <a:t>Cullagium</a:t>
            </a:r>
            <a:r>
              <a:rPr lang="en-US" sz="3000" dirty="0">
                <a:solidFill>
                  <a:srgbClr val="0070C0"/>
                </a:solidFill>
                <a:effectLst>
                  <a:outerShdw blurRad="38100" dist="38100" dir="2700000" algn="tl">
                    <a:srgbClr val="000000">
                      <a:alpha val="43137"/>
                    </a:srgbClr>
                  </a:outerShdw>
                </a:effectLst>
              </a:rPr>
              <a:t> Priest Mistress Tax</a:t>
            </a:r>
          </a:p>
          <a:p>
            <a:r>
              <a:rPr lang="en-US" sz="3000" dirty="0">
                <a:solidFill>
                  <a:srgbClr val="0070C0"/>
                </a:solidFill>
                <a:effectLst>
                  <a:outerShdw blurRad="38100" dist="38100" dir="2700000" algn="tl">
                    <a:srgbClr val="000000">
                      <a:alpha val="43137"/>
                    </a:srgbClr>
                  </a:outerShdw>
                </a:effectLst>
              </a:rPr>
              <a:t>ILLUSTRATION: Bishopric “Jus </a:t>
            </a:r>
            <a:r>
              <a:rPr lang="en-US" sz="3000" dirty="0" err="1">
                <a:solidFill>
                  <a:srgbClr val="0070C0"/>
                </a:solidFill>
                <a:effectLst>
                  <a:outerShdw blurRad="38100" dist="38100" dir="2700000" algn="tl">
                    <a:srgbClr val="000000">
                      <a:alpha val="43137"/>
                    </a:srgbClr>
                  </a:outerShdw>
                </a:effectLst>
              </a:rPr>
              <a:t>Primae</a:t>
            </a:r>
            <a:r>
              <a:rPr lang="en-US" sz="3000" dirty="0">
                <a:solidFill>
                  <a:srgbClr val="0070C0"/>
                </a:solidFill>
                <a:effectLst>
                  <a:outerShdw blurRad="38100" dist="38100" dir="2700000" algn="tl">
                    <a:srgbClr val="000000">
                      <a:alpha val="43137"/>
                    </a:srgbClr>
                  </a:outerShdw>
                </a:effectLst>
              </a:rPr>
              <a:t> Noctis”</a:t>
            </a:r>
          </a:p>
          <a:p>
            <a:r>
              <a:rPr lang="en-US" sz="3000" dirty="0">
                <a:solidFill>
                  <a:srgbClr val="0070C0"/>
                </a:solidFill>
                <a:effectLst>
                  <a:outerShdw blurRad="38100" dist="38100" dir="2700000" algn="tl">
                    <a:srgbClr val="000000">
                      <a:alpha val="43137"/>
                    </a:srgbClr>
                  </a:outerShdw>
                </a:effectLst>
              </a:rPr>
              <a:t>ILLUSTRATION: </a:t>
            </a:r>
            <a:r>
              <a:rPr lang="en-US" sz="3000" dirty="0" err="1">
                <a:solidFill>
                  <a:srgbClr val="0070C0"/>
                </a:solidFill>
                <a:effectLst>
                  <a:outerShdw blurRad="38100" dist="38100" dir="2700000" algn="tl">
                    <a:srgbClr val="000000">
                      <a:alpha val="43137"/>
                    </a:srgbClr>
                  </a:outerShdw>
                </a:effectLst>
              </a:rPr>
              <a:t>Ecgbert</a:t>
            </a:r>
            <a:r>
              <a:rPr lang="en-US" sz="3000" dirty="0">
                <a:solidFill>
                  <a:srgbClr val="0070C0"/>
                </a:solidFill>
                <a:effectLst>
                  <a:outerShdw blurRad="38100" dist="38100" dir="2700000" algn="tl">
                    <a:srgbClr val="000000">
                      <a:alpha val="43137"/>
                    </a:srgbClr>
                  </a:outerShdw>
                </a:effectLst>
              </a:rPr>
              <a:t> Deviance Code(729)</a:t>
            </a:r>
          </a:p>
          <a:p>
            <a:r>
              <a:rPr lang="en-US" sz="3000" dirty="0">
                <a:solidFill>
                  <a:srgbClr val="0070C0"/>
                </a:solidFill>
                <a:effectLst>
                  <a:outerShdw blurRad="38100" dist="38100" dir="2700000" algn="tl">
                    <a:srgbClr val="000000">
                      <a:alpha val="43137"/>
                    </a:srgbClr>
                  </a:outerShdw>
                </a:effectLst>
              </a:rPr>
              <a:t>ILLUSTRATION: Chapple Council @Convents</a:t>
            </a:r>
          </a:p>
        </p:txBody>
      </p:sp>
    </p:spTree>
    <p:extLst>
      <p:ext uri="{BB962C8B-B14F-4D97-AF65-F5344CB8AC3E}">
        <p14:creationId xmlns:p14="http://schemas.microsoft.com/office/powerpoint/2010/main" val="14811731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32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1302</a:t>
            </a:r>
            <a:endParaRPr lang="en-US" sz="2800">
              <a:solidFill>
                <a:srgbClr val="000000"/>
              </a:solidFill>
              <a:latin typeface="Times New Roman" pitchFamily="18" charset="0"/>
            </a:endParaRPr>
          </a:p>
        </p:txBody>
      </p:sp>
      <p:sp>
        <p:nvSpPr>
          <p:cNvPr id="27432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33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3301" name="Rectangle 5"/>
          <p:cNvSpPr>
            <a:spLocks noChangeArrowheads="1"/>
          </p:cNvSpPr>
          <p:nvPr/>
        </p:nvSpPr>
        <p:spPr bwMode="auto">
          <a:xfrm>
            <a:off x="3352800" y="100013"/>
            <a:ext cx="7086600" cy="24384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a:solidFill>
                  <a:srgbClr val="000000"/>
                </a:solidFill>
                <a:latin typeface="Times New Roman" pitchFamily="18" charset="0"/>
              </a:rPr>
              <a:t>Pope Boniface VIII claims that the pope has supremacy over every human being, in his bull </a:t>
            </a:r>
            <a:r>
              <a:rPr lang="en-US" sz="3600" i="1">
                <a:solidFill>
                  <a:srgbClr val="000000"/>
                </a:solidFill>
                <a:latin typeface="Times New Roman" pitchFamily="18" charset="0"/>
              </a:rPr>
              <a:t>Unam Sanctam</a:t>
            </a:r>
            <a:r>
              <a:rPr lang="en-US" sz="3600">
                <a:solidFill>
                  <a:srgbClr val="000000"/>
                </a:solidFill>
                <a:latin typeface="Times New Roman" pitchFamily="18" charset="0"/>
              </a:rPr>
              <a:t> (Latin for “the One Holy,” that is, the Church)</a:t>
            </a:r>
            <a:endParaRPr lang="en-US" sz="3200">
              <a:solidFill>
                <a:srgbClr val="000000"/>
              </a:solidFill>
              <a:latin typeface="Times New Roman" pitchFamily="18" charset="0"/>
            </a:endParaRPr>
          </a:p>
        </p:txBody>
      </p:sp>
      <p:grpSp>
        <p:nvGrpSpPr>
          <p:cNvPr id="2743302" name="Group 6"/>
          <p:cNvGrpSpPr>
            <a:grpSpLocks/>
          </p:cNvGrpSpPr>
          <p:nvPr/>
        </p:nvGrpSpPr>
        <p:grpSpPr bwMode="auto">
          <a:xfrm>
            <a:off x="3686176" y="3352801"/>
            <a:ext cx="6373813" cy="3273425"/>
            <a:chOff x="1362" y="2114"/>
            <a:chExt cx="4015" cy="2062"/>
          </a:xfrm>
        </p:grpSpPr>
        <p:pic>
          <p:nvPicPr>
            <p:cNvPr id="2743303" name="Picture 7" descr="Bonifacio-VIII"/>
            <p:cNvPicPr>
              <a:picLocks noChangeAspect="1" noChangeArrowheads="1"/>
            </p:cNvPicPr>
            <p:nvPr/>
          </p:nvPicPr>
          <p:blipFill>
            <a:blip r:embed="rId4" cstate="print"/>
            <a:srcRect t="2702"/>
            <a:stretch>
              <a:fillRect/>
            </a:stretch>
          </p:blipFill>
          <p:spPr bwMode="auto">
            <a:xfrm>
              <a:off x="1362" y="2114"/>
              <a:ext cx="1139" cy="1776"/>
            </a:xfrm>
            <a:prstGeom prst="rect">
              <a:avLst/>
            </a:prstGeom>
            <a:noFill/>
            <a:ln w="38100">
              <a:solidFill>
                <a:srgbClr val="14455E"/>
              </a:solidFill>
              <a:miter lim="800000"/>
              <a:headEnd/>
              <a:tailEnd/>
            </a:ln>
            <a:effectLst/>
          </p:spPr>
        </p:pic>
        <p:pic>
          <p:nvPicPr>
            <p:cNvPr id="2743304" name="Picture 8" descr="Bonifatius_Grabmal_Grotte"/>
            <p:cNvPicPr>
              <a:picLocks noChangeAspect="1" noChangeArrowheads="1"/>
            </p:cNvPicPr>
            <p:nvPr/>
          </p:nvPicPr>
          <p:blipFill>
            <a:blip r:embed="rId5" cstate="print"/>
            <a:srcRect l="11627" t="916" b="4185"/>
            <a:stretch>
              <a:fillRect/>
            </a:stretch>
          </p:blipFill>
          <p:spPr bwMode="auto">
            <a:xfrm>
              <a:off x="2688" y="2114"/>
              <a:ext cx="2689" cy="1782"/>
            </a:xfrm>
            <a:prstGeom prst="rect">
              <a:avLst/>
            </a:prstGeom>
            <a:noFill/>
            <a:ln w="38100">
              <a:solidFill>
                <a:srgbClr val="14455E"/>
              </a:solidFill>
              <a:miter lim="800000"/>
              <a:headEnd/>
              <a:tailEnd/>
            </a:ln>
          </p:spPr>
        </p:pic>
        <p:sp>
          <p:nvSpPr>
            <p:cNvPr id="2743305" name="Text Box 9"/>
            <p:cNvSpPr txBox="1">
              <a:spLocks noChangeArrowheads="1"/>
            </p:cNvSpPr>
            <p:nvPr/>
          </p:nvSpPr>
          <p:spPr bwMode="auto">
            <a:xfrm>
              <a:off x="1776" y="3888"/>
              <a:ext cx="3072" cy="28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sz="2400" b="1" i="1">
                  <a:solidFill>
                    <a:srgbClr val="000000"/>
                  </a:solidFill>
                  <a:latin typeface="Times New Roman" pitchFamily="18" charset="0"/>
                </a:rPr>
                <a:t>Pope Boniface VIII</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43302"/>
                                        </p:tgtEl>
                                        <p:attrNameLst>
                                          <p:attrName>style.visibility</p:attrName>
                                        </p:attrNameLst>
                                      </p:cBhvr>
                                      <p:to>
                                        <p:strVal val="visible"/>
                                      </p:to>
                                    </p:set>
                                    <p:animEffect transition="in" filter="dissolve">
                                      <p:cBhvr>
                                        <p:cTn id="7" dur="500"/>
                                        <p:tgtEl>
                                          <p:spTgt spid="274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534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534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5348" name="Text Box 4"/>
          <p:cNvSpPr txBox="1">
            <a:spLocks noChangeArrowheads="1"/>
          </p:cNvSpPr>
          <p:nvPr/>
        </p:nvSpPr>
        <p:spPr bwMode="auto">
          <a:xfrm>
            <a:off x="3733800" y="533400"/>
            <a:ext cx="6705600" cy="1739900"/>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A “bull” is a sealed declaration by a pope. The bull “Unam Sanctam” declared that</a:t>
            </a:r>
            <a:r>
              <a:rPr lang="en-US" sz="3200">
                <a:solidFill>
                  <a:srgbClr val="000000"/>
                </a:solidFill>
                <a:latin typeface="Times New Roman" pitchFamily="18" charset="0"/>
              </a:rPr>
              <a:t>:	</a:t>
            </a:r>
            <a:endParaRPr lang="en-US" sz="2400">
              <a:solidFill>
                <a:srgbClr val="000000"/>
              </a:solidFill>
              <a:latin typeface="Times New Roman" pitchFamily="18" charset="0"/>
            </a:endParaRPr>
          </a:p>
        </p:txBody>
      </p:sp>
      <p:sp>
        <p:nvSpPr>
          <p:cNvPr id="2745349" name="Text Box 5"/>
          <p:cNvSpPr txBox="1">
            <a:spLocks noChangeArrowheads="1"/>
          </p:cNvSpPr>
          <p:nvPr/>
        </p:nvSpPr>
        <p:spPr bwMode="auto">
          <a:xfrm>
            <a:off x="3733800" y="2514601"/>
            <a:ext cx="6705600" cy="3293209"/>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Font typeface="Arial" charset="0"/>
              <a:buAutoNum type="arabicPeriod"/>
            </a:pPr>
            <a:r>
              <a:rPr lang="en-US" sz="3200">
                <a:solidFill>
                  <a:srgbClr val="000000"/>
                </a:solidFill>
                <a:latin typeface="Times New Roman" pitchFamily="18" charset="0"/>
              </a:rPr>
              <a:t>There is only one true Church, outside of which there is no salvation; the church has one </a:t>
            </a:r>
            <a:br>
              <a:rPr lang="en-US" sz="3200">
                <a:solidFill>
                  <a:srgbClr val="000000"/>
                </a:solidFill>
                <a:latin typeface="Times New Roman" pitchFamily="18" charset="0"/>
              </a:rPr>
            </a:br>
            <a:r>
              <a:rPr lang="en-US" sz="3200">
                <a:solidFill>
                  <a:srgbClr val="000000"/>
                </a:solidFill>
                <a:latin typeface="Times New Roman" pitchFamily="18" charset="0"/>
              </a:rPr>
              <a:t>head, not two.</a:t>
            </a:r>
          </a:p>
          <a:p>
            <a:pPr marL="457200" indent="-457200" eaLnBrk="0" fontAlgn="base" hangingPunct="0">
              <a:spcBef>
                <a:spcPct val="0"/>
              </a:spcBef>
              <a:spcAft>
                <a:spcPct val="0"/>
              </a:spcAft>
            </a:pPr>
            <a:endParaRPr lang="en-US" sz="1600">
              <a:solidFill>
                <a:srgbClr val="000000"/>
              </a:solidFill>
              <a:latin typeface="Times New Roman" pitchFamily="18" charset="0"/>
            </a:endParaRPr>
          </a:p>
          <a:p>
            <a:pPr marL="457200" indent="-457200" eaLnBrk="0" fontAlgn="base" hangingPunct="0">
              <a:spcBef>
                <a:spcPct val="0"/>
              </a:spcBef>
              <a:spcAft>
                <a:spcPct val="0"/>
              </a:spcAft>
            </a:pPr>
            <a:r>
              <a:rPr lang="en-US" sz="3200">
                <a:solidFill>
                  <a:srgbClr val="000000"/>
                </a:solidFill>
                <a:latin typeface="Times New Roman" pitchFamily="18" charset="0"/>
              </a:rPr>
              <a:t>2. That head is Christ and His representative, the Roman pope.	</a:t>
            </a:r>
            <a:endParaRPr lang="en-US" sz="240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5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53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349"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7394"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47395"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47396" name="Text Box 4"/>
          <p:cNvSpPr txBox="1">
            <a:spLocks noChangeArrowheads="1"/>
          </p:cNvSpPr>
          <p:nvPr/>
        </p:nvSpPr>
        <p:spPr bwMode="auto">
          <a:xfrm>
            <a:off x="3810000" y="1905000"/>
            <a:ext cx="6629400" cy="409342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3200">
                <a:solidFill>
                  <a:srgbClr val="000000"/>
                </a:solidFill>
                <a:latin typeface="Times New Roman" pitchFamily="18" charset="0"/>
              </a:rPr>
              <a:t>3. There are two swords (forms of power), the spiritual and the temporal (earthly or civic). </a:t>
            </a:r>
          </a:p>
          <a:p>
            <a:pPr eaLnBrk="0" fontAlgn="base" hangingPunct="0">
              <a:spcBef>
                <a:spcPct val="0"/>
              </a:spcBef>
              <a:spcAft>
                <a:spcPct val="0"/>
              </a:spcAft>
            </a:pPr>
            <a:endParaRPr lang="en-US">
              <a:solidFill>
                <a:srgbClr val="000000"/>
              </a:solidFill>
              <a:latin typeface="Times New Roman" pitchFamily="18" charset="0"/>
            </a:endParaRPr>
          </a:p>
          <a:p>
            <a:pPr eaLnBrk="0" fontAlgn="base" hangingPunct="0">
              <a:spcBef>
                <a:spcPct val="0"/>
              </a:spcBef>
              <a:spcAft>
                <a:spcPct val="0"/>
              </a:spcAft>
            </a:pPr>
            <a:r>
              <a:rPr lang="en-US" sz="3200">
                <a:solidFill>
                  <a:srgbClr val="000000"/>
                </a:solidFill>
                <a:latin typeface="Times New Roman" pitchFamily="18" charset="0"/>
              </a:rPr>
              <a:t>Spiritual power is borne by the Church.</a:t>
            </a:r>
          </a:p>
          <a:p>
            <a:pPr eaLnBrk="0" fontAlgn="base" hangingPunct="0">
              <a:spcBef>
                <a:spcPct val="0"/>
              </a:spcBef>
              <a:spcAft>
                <a:spcPct val="0"/>
              </a:spcAft>
            </a:pPr>
            <a:endParaRPr lang="en-US">
              <a:solidFill>
                <a:srgbClr val="000000"/>
              </a:solidFill>
              <a:latin typeface="Times New Roman" pitchFamily="18" charset="0"/>
            </a:endParaRPr>
          </a:p>
          <a:p>
            <a:pPr eaLnBrk="0" fontAlgn="base" hangingPunct="0">
              <a:spcBef>
                <a:spcPct val="0"/>
              </a:spcBef>
              <a:spcAft>
                <a:spcPct val="0"/>
              </a:spcAft>
            </a:pPr>
            <a:r>
              <a:rPr lang="en-US" sz="3200">
                <a:solidFill>
                  <a:srgbClr val="000000"/>
                </a:solidFill>
                <a:latin typeface="Times New Roman" pitchFamily="18" charset="0"/>
              </a:rPr>
              <a:t>Temporal power is borne for the Church under the direction of </a:t>
            </a:r>
            <a:br>
              <a:rPr lang="en-US" sz="3200">
                <a:solidFill>
                  <a:srgbClr val="000000"/>
                </a:solidFill>
                <a:latin typeface="Times New Roman" pitchFamily="18" charset="0"/>
              </a:rPr>
            </a:br>
            <a:r>
              <a:rPr lang="en-US" sz="3200">
                <a:solidFill>
                  <a:srgbClr val="000000"/>
                </a:solidFill>
                <a:latin typeface="Times New Roman" pitchFamily="18" charset="0"/>
              </a:rPr>
              <a:t>the clergy. </a:t>
            </a:r>
            <a:endParaRPr lang="en-US" sz="2400">
              <a:solidFill>
                <a:srgbClr val="000000"/>
              </a:solidFill>
              <a:latin typeface="Times New Roman" pitchFamily="18" charset="0"/>
            </a:endParaRPr>
          </a:p>
        </p:txBody>
      </p:sp>
      <p:sp>
        <p:nvSpPr>
          <p:cNvPr id="2747397" name="Text Box 5"/>
          <p:cNvSpPr txBox="1">
            <a:spLocks noChangeArrowheads="1"/>
          </p:cNvSpPr>
          <p:nvPr/>
        </p:nvSpPr>
        <p:spPr bwMode="auto">
          <a:xfrm>
            <a:off x="3733800" y="533401"/>
            <a:ext cx="6705600" cy="1190625"/>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pPr>
            <a:r>
              <a:rPr lang="en-US" sz="3600" b="1">
                <a:solidFill>
                  <a:srgbClr val="000000"/>
                </a:solidFill>
                <a:latin typeface="Times New Roman" pitchFamily="18" charset="0"/>
              </a:rPr>
              <a:t>The bull “Unam Sanctam” declared that</a:t>
            </a:r>
            <a:r>
              <a:rPr lang="en-US" sz="3200">
                <a:solidFill>
                  <a:srgbClr val="000000"/>
                </a:solidFill>
                <a:latin typeface="Times New Roman" pitchFamily="18" charset="0"/>
              </a:rPr>
              <a:t>:	</a:t>
            </a:r>
            <a:endParaRPr lang="en-US" sz="2400">
              <a:solidFill>
                <a:srgbClr val="000000"/>
              </a:solidFill>
              <a:latin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7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73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7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7396"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3505200" y="1066800"/>
            <a:ext cx="6934200" cy="5486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5" name="Text Box 3"/>
          <p:cNvSpPr txBox="1">
            <a:spLocks noChangeArrowheads="1"/>
          </p:cNvSpPr>
          <p:nvPr/>
        </p:nvSpPr>
        <p:spPr bwMode="auto">
          <a:xfrm>
            <a:off x="1524000" y="2047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1334</a:t>
            </a:r>
            <a:endParaRPr lang="en-US" sz="2800">
              <a:solidFill>
                <a:srgbClr val="000000"/>
              </a:solidFill>
              <a:latin typeface="Times New Roman" pitchFamily="18" charset="0"/>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13331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4000">
                <a:solidFill>
                  <a:srgbClr val="000000"/>
                </a:solidFill>
                <a:latin typeface="Times New Roman" pitchFamily="18" charset="0"/>
              </a:rPr>
              <a:t>1334-1342  </a:t>
            </a:r>
            <a:r>
              <a:rPr lang="en-US" sz="4000" b="1">
                <a:solidFill>
                  <a:srgbClr val="000000"/>
                </a:solidFill>
                <a:latin typeface="Times New Roman" pitchFamily="18" charset="0"/>
              </a:rPr>
              <a:t>Pope Benedict XII</a:t>
            </a:r>
            <a:r>
              <a:rPr lang="en-US" sz="3600">
                <a:solidFill>
                  <a:srgbClr val="000000"/>
                </a:solidFill>
                <a:latin typeface="Times New Roman" pitchFamily="18" charset="0"/>
              </a:rPr>
              <a:t> </a:t>
            </a:r>
            <a:endParaRPr lang="en-US" sz="3200">
              <a:solidFill>
                <a:srgbClr val="000000"/>
              </a:solidFill>
              <a:latin typeface="Times New Roman" pitchFamily="18" charset="0"/>
            </a:endParaRPr>
          </a:p>
        </p:txBody>
      </p:sp>
      <p:sp>
        <p:nvSpPr>
          <p:cNvPr id="5133319" name="Rectangle 7"/>
          <p:cNvSpPr>
            <a:spLocks noChangeArrowheads="1"/>
          </p:cNvSpPr>
          <p:nvPr/>
        </p:nvSpPr>
        <p:spPr bwMode="auto">
          <a:xfrm>
            <a:off x="3429000" y="1752600"/>
            <a:ext cx="6858000" cy="990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pPr>
            <a:r>
              <a:rPr lang="en-US" sz="3100" dirty="0">
                <a:solidFill>
                  <a:srgbClr val="000000"/>
                </a:solidFill>
                <a:latin typeface="Times New Roman" pitchFamily="18" charset="0"/>
              </a:rPr>
              <a:t>	</a:t>
            </a:r>
            <a:r>
              <a:rPr lang="en-US" sz="3100" dirty="0">
                <a:solidFill>
                  <a:srgbClr val="660033"/>
                </a:solidFill>
                <a:effectLst>
                  <a:outerShdw blurRad="38100" dist="38100" dir="2700000" algn="tl">
                    <a:srgbClr val="C0C0C0"/>
                  </a:outerShdw>
                </a:effectLst>
                <a:latin typeface="Times New Roman" pitchFamily="18" charset="0"/>
              </a:rPr>
              <a:t>“The Pope’s Three Crowns” became evident with Benedict.  The first crown symbolizes (every) pope’s universal episcopate,  second his supremacy or jurisdiction and the third his temporal influence – father of princes and kings,  ruler of the world,  Vicar of our Savior Jesus Christ”(New Catholic Dictionary)</a:t>
            </a:r>
            <a:endParaRPr lang="en-US" sz="3200" dirty="0">
              <a:solidFill>
                <a:srgbClr val="660033"/>
              </a:solidFill>
              <a:effectLst>
                <a:outerShdw blurRad="38100" dist="38100" dir="2700000" algn="tl">
                  <a:srgbClr val="C0C0C0"/>
                </a:outerShdw>
              </a:effectLst>
              <a:latin typeface="Times New Roman" pitchFamily="18" charset="0"/>
            </a:endParaRPr>
          </a:p>
        </p:txBody>
      </p:sp>
      <p:pic>
        <p:nvPicPr>
          <p:cNvPr id="8" name="Picture 7" descr="JlBhCUpCKSqcobrwLv5Xpw32188.jpg"/>
          <p:cNvPicPr>
            <a:picLocks noChangeAspect="1"/>
          </p:cNvPicPr>
          <p:nvPr/>
        </p:nvPicPr>
        <p:blipFill>
          <a:blip r:embed="rId4" cstate="print"/>
          <a:stretch>
            <a:fillRect/>
          </a:stretch>
        </p:blipFill>
        <p:spPr>
          <a:xfrm>
            <a:off x="3733800" y="1828800"/>
            <a:ext cx="6400800" cy="38100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ou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_Desktop_Rook_Concept_1920x1200.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4258" name="Rectangle 2"/>
          <p:cNvSpPr>
            <a:spLocks noChangeArrowheads="1"/>
          </p:cNvSpPr>
          <p:nvPr/>
        </p:nvSpPr>
        <p:spPr bwMode="auto">
          <a:xfrm>
            <a:off x="0" y="0"/>
            <a:ext cx="12192000" cy="6858000"/>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84259" name="Text Box 3"/>
          <p:cNvSpPr txBox="1">
            <a:spLocks noChangeArrowheads="1"/>
          </p:cNvSpPr>
          <p:nvPr/>
        </p:nvSpPr>
        <p:spPr bwMode="auto">
          <a:xfrm>
            <a:off x="3810000" y="381000"/>
            <a:ext cx="60960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pic>
        <p:nvPicPr>
          <p:cNvPr id="2784260" name="Picture 4" descr="titlebar"/>
          <p:cNvPicPr>
            <a:picLocks noChangeAspect="1" noChangeArrowheads="1"/>
          </p:cNvPicPr>
          <p:nvPr/>
        </p:nvPicPr>
        <p:blipFill>
          <a:blip r:embed="rId3" cstate="print"/>
          <a:srcRect/>
          <a:stretch>
            <a:fillRect/>
          </a:stretch>
        </p:blipFill>
        <p:spPr bwMode="auto">
          <a:xfrm>
            <a:off x="1695450" y="0"/>
            <a:ext cx="1504950" cy="6858000"/>
          </a:xfrm>
          <a:prstGeom prst="rect">
            <a:avLst/>
          </a:prstGeom>
          <a:noFill/>
          <a:effectLst/>
        </p:spPr>
      </p:pic>
      <p:pic>
        <p:nvPicPr>
          <p:cNvPr id="2784261" name="Picture 5" descr="orangebar"/>
          <p:cNvPicPr>
            <a:picLocks noChangeAspect="1" noChangeArrowheads="1"/>
          </p:cNvPicPr>
          <p:nvPr/>
        </p:nvPicPr>
        <p:blipFill>
          <a:blip r:embed="rId4" cstate="print"/>
          <a:srcRect t="9825" b="50874"/>
          <a:stretch>
            <a:fillRect/>
          </a:stretch>
        </p:blipFill>
        <p:spPr bwMode="auto">
          <a:xfrm>
            <a:off x="4267200" y="5476240"/>
            <a:ext cx="6019800" cy="284480"/>
          </a:xfrm>
          <a:prstGeom prst="rect">
            <a:avLst/>
          </a:prstGeom>
          <a:noFill/>
          <a:effectLst/>
        </p:spPr>
      </p:pic>
      <p:pic>
        <p:nvPicPr>
          <p:cNvPr id="2784262" name="Picture 6" descr="orangebar"/>
          <p:cNvPicPr>
            <a:picLocks noChangeAspect="1" noChangeArrowheads="1"/>
          </p:cNvPicPr>
          <p:nvPr/>
        </p:nvPicPr>
        <p:blipFill>
          <a:blip r:embed="rId4" cstate="print"/>
          <a:srcRect t="9825" b="50874"/>
          <a:stretch>
            <a:fillRect/>
          </a:stretch>
        </p:blipFill>
        <p:spPr bwMode="auto">
          <a:xfrm>
            <a:off x="3657600" y="1143001"/>
            <a:ext cx="6019800" cy="290513"/>
          </a:xfrm>
          <a:prstGeom prst="rect">
            <a:avLst/>
          </a:prstGeom>
          <a:noFill/>
          <a:effectLst/>
        </p:spPr>
      </p:pic>
      <p:pic>
        <p:nvPicPr>
          <p:cNvPr id="2784264" name="Picture 8" descr="refperiod"/>
          <p:cNvPicPr>
            <a:picLocks noChangeAspect="1" noChangeArrowheads="1"/>
          </p:cNvPicPr>
          <p:nvPr/>
        </p:nvPicPr>
        <p:blipFill>
          <a:blip r:embed="rId5" cstate="print"/>
          <a:srcRect r="10101"/>
          <a:stretch>
            <a:fillRect/>
          </a:stretch>
        </p:blipFill>
        <p:spPr bwMode="auto">
          <a:xfrm>
            <a:off x="3200400" y="1737360"/>
            <a:ext cx="7239000" cy="2550160"/>
          </a:xfrm>
          <a:prstGeom prst="rect">
            <a:avLst/>
          </a:prstGeom>
          <a:noFill/>
          <a:effectLst/>
        </p:spPr>
      </p:pic>
      <p:sp>
        <p:nvSpPr>
          <p:cNvPr id="2784266" name="WordArt 10"/>
          <p:cNvSpPr>
            <a:spLocks noChangeArrowheads="1" noChangeShapeType="1" noTextEdit="1"/>
          </p:cNvSpPr>
          <p:nvPr/>
        </p:nvSpPr>
        <p:spPr bwMode="auto">
          <a:xfrm>
            <a:off x="3657600" y="228600"/>
            <a:ext cx="6019800"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8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Of Disputes Over Bibliology &amp; Christology Develop </a:t>
            </a:r>
          </a:p>
        </p:txBody>
      </p:sp>
      <p:sp>
        <p:nvSpPr>
          <p:cNvPr id="2784267" name="WordArt 11"/>
          <p:cNvSpPr>
            <a:spLocks noChangeArrowheads="1" noChangeShapeType="1" noTextEdit="1"/>
          </p:cNvSpPr>
          <p:nvPr/>
        </p:nvSpPr>
        <p:spPr bwMode="auto">
          <a:xfrm>
            <a:off x="4267200" y="4683760"/>
            <a:ext cx="5943600" cy="68072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2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Divisions Over Soteriology &amp; Ecclesiology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2784266"/>
                                        </p:tgtEl>
                                        <p:attrNameLst>
                                          <p:attrName>style.visibility</p:attrName>
                                        </p:attrNameLst>
                                      </p:cBhvr>
                                      <p:to>
                                        <p:strVal val="visible"/>
                                      </p:to>
                                    </p:set>
                                    <p:anim calcmode="lin" valueType="num">
                                      <p:cBhvr additive="base">
                                        <p:cTn id="7" dur="5000" fill="hold"/>
                                        <p:tgtEl>
                                          <p:spTgt spid="2784266"/>
                                        </p:tgtEl>
                                        <p:attrNameLst>
                                          <p:attrName>ppt_x</p:attrName>
                                        </p:attrNameLst>
                                      </p:cBhvr>
                                      <p:tavLst>
                                        <p:tav tm="0">
                                          <p:val>
                                            <p:strVal val="#ppt_x"/>
                                          </p:val>
                                        </p:tav>
                                        <p:tav tm="100000">
                                          <p:val>
                                            <p:strVal val="#ppt_x"/>
                                          </p:val>
                                        </p:tav>
                                      </p:tavLst>
                                    </p:anim>
                                    <p:anim calcmode="lin" valueType="num">
                                      <p:cBhvr additive="base">
                                        <p:cTn id="8" dur="5000" fill="hold"/>
                                        <p:tgtEl>
                                          <p:spTgt spid="27842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784267"/>
                                        </p:tgtEl>
                                        <p:attrNameLst>
                                          <p:attrName>style.visibility</p:attrName>
                                        </p:attrNameLst>
                                      </p:cBhvr>
                                      <p:to>
                                        <p:strVal val="visible"/>
                                      </p:to>
                                    </p:set>
                                    <p:anim calcmode="lin" valueType="num">
                                      <p:cBhvr additive="base">
                                        <p:cTn id="13" dur="5000" fill="hold"/>
                                        <p:tgtEl>
                                          <p:spTgt spid="2784267"/>
                                        </p:tgtEl>
                                        <p:attrNameLst>
                                          <p:attrName>ppt_x</p:attrName>
                                        </p:attrNameLst>
                                      </p:cBhvr>
                                      <p:tavLst>
                                        <p:tav tm="0">
                                          <p:val>
                                            <p:strVal val="1+#ppt_w/2"/>
                                          </p:val>
                                        </p:tav>
                                        <p:tav tm="100000">
                                          <p:val>
                                            <p:strVal val="#ppt_x"/>
                                          </p:val>
                                        </p:tav>
                                      </p:tavLst>
                                    </p:anim>
                                    <p:anim calcmode="lin" valueType="num">
                                      <p:cBhvr additive="base">
                                        <p:cTn id="14" dur="5000" fill="hold"/>
                                        <p:tgtEl>
                                          <p:spTgt spid="2784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4266" grpId="0" animBg="1"/>
      <p:bldP spid="2784267"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3352800" y="1295400"/>
            <a:ext cx="7086600" cy="5105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fit in the choir.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Three of young Luther’s contemporaries report that sometime during his early or middle twenties,  he suddenly fell to the ground in the choir of the monastery at Erfurt,  “raved”  like one possessed,  and roared with the voice of a bull:  “</a:t>
            </a:r>
            <a:r>
              <a:rPr kumimoji="0" lang="en-US" sz="20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Ish</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bin’s nit!  Non Sum!” or “I am not!” &amp; “It isn’t me!”</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Confessional Compulsion.  </a:t>
            </a: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In confessing transgressions in the order of the five senses,  Luther  was so meticulous in his attempt to be truthful that he spelled out every intention as well as every deed;  he splintered acceptable purities into smaller and smaller impurities;  he reported temptations in historical sequence,  starting back in childhood;  and having confessed for hours,  he would ask for special appointments in order to correct previous statements. His obsession in this regard was both so very chronic and acute as to warrant his preceptor to threaten punishment for upsetting the monastic order through obstruction of confession.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600199" y="3124201"/>
            <a:ext cx="6858000" cy="609598"/>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YOUNG MAN LUTHER </a:t>
            </a:r>
          </a:p>
        </p:txBody>
      </p:sp>
      <p:sp>
        <p:nvSpPr>
          <p:cNvPr id="5159943" name="WordArt 7"/>
          <p:cNvSpPr>
            <a:spLocks noChangeArrowheads="1" noChangeShapeType="1" noTextEdit="1"/>
          </p:cNvSpPr>
          <p:nvPr/>
        </p:nvSpPr>
        <p:spPr bwMode="auto">
          <a:xfrm rot="5400000">
            <a:off x="-990600" y="3124200"/>
            <a:ext cx="6858000" cy="609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psychoanalysis &amp; History </a:t>
            </a:r>
          </a:p>
        </p:txBody>
      </p:sp>
      <p:sp>
        <p:nvSpPr>
          <p:cNvPr id="5159944" name="WordArt 8"/>
          <p:cNvSpPr>
            <a:spLocks noChangeArrowheads="1" noChangeShapeType="1" noTextEdit="1"/>
          </p:cNvSpPr>
          <p:nvPr/>
        </p:nvSpPr>
        <p:spPr bwMode="auto">
          <a:xfrm rot="5400000">
            <a:off x="-1524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Erik H Erikson</a:t>
            </a:r>
          </a:p>
        </p:txBody>
      </p:sp>
      <p:sp>
        <p:nvSpPr>
          <p:cNvPr id="5159945" name="WordArt 9" descr="Paper bag"/>
          <p:cNvSpPr>
            <a:spLocks noChangeArrowheads="1" noChangeShapeType="1" noTextEdit="1"/>
          </p:cNvSpPr>
          <p:nvPr/>
        </p:nvSpPr>
        <p:spPr bwMode="auto">
          <a:xfrm>
            <a:off x="4033838" y="609600"/>
            <a:ext cx="5262562"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Crazy Change History</a:t>
            </a:r>
          </a:p>
        </p:txBody>
      </p:sp>
    </p:spTree>
    <p:extLst>
      <p:ext uri="{BB962C8B-B14F-4D97-AF65-F5344CB8AC3E}">
        <p14:creationId xmlns:p14="http://schemas.microsoft.com/office/powerpoint/2010/main" val="31192824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9940">
                                            <p:txEl>
                                              <p:pRg st="1" end="1"/>
                                            </p:txEl>
                                          </p:spTgt>
                                        </p:tgtEl>
                                        <p:attrNameLst>
                                          <p:attrName>style.visibility</p:attrName>
                                        </p:attrNameLst>
                                      </p:cBhvr>
                                      <p:to>
                                        <p:strVal val="visible"/>
                                      </p:to>
                                    </p:set>
                                    <p:anim calcmode="lin" valueType="num">
                                      <p:cBhvr additive="base">
                                        <p:cTn id="41"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429250" name="Rectangle 2"/>
          <p:cNvSpPr>
            <a:spLocks noGrp="1" noChangeArrowheads="1"/>
          </p:cNvSpPr>
          <p:nvPr>
            <p:ph type="title"/>
          </p:nvPr>
        </p:nvSpPr>
        <p:spPr>
          <a:xfrm>
            <a:off x="0" y="0"/>
            <a:ext cx="12192000" cy="685800"/>
          </a:xfrm>
          <a:solidFill>
            <a:srgbClr val="FF0066"/>
          </a:solidFill>
        </p:spPr>
        <p:txBody>
          <a:bodyPr/>
          <a:lstStyle/>
          <a:p>
            <a:r>
              <a:rPr lang="en-US" sz="4800" b="1" u="sng" dirty="0">
                <a:solidFill>
                  <a:srgbClr val="CCECFF"/>
                </a:solidFill>
                <a:effectLst>
                  <a:outerShdw blurRad="38100" dist="38100" dir="2700000" algn="tl">
                    <a:srgbClr val="000000"/>
                  </a:outerShdw>
                </a:effectLst>
                <a:latin typeface="Storybook" pitchFamily="2" charset="0"/>
              </a:rPr>
              <a:t>FROM ‘YOUNG MAN LUTHER’ PAGE 216: </a:t>
            </a:r>
          </a:p>
        </p:txBody>
      </p:sp>
      <p:sp>
        <p:nvSpPr>
          <p:cNvPr id="5429253" name="WordArt 5"/>
          <p:cNvSpPr>
            <a:spLocks noChangeArrowheads="1" noChangeShapeType="1" noTextEdit="1"/>
          </p:cNvSpPr>
          <p:nvPr/>
        </p:nvSpPr>
        <p:spPr bwMode="auto">
          <a:xfrm>
            <a:off x="2514600" y="1676400"/>
            <a:ext cx="7086600" cy="419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a:t>
            </a:r>
          </a:p>
        </p:txBody>
      </p:sp>
      <p:sp>
        <p:nvSpPr>
          <p:cNvPr id="4" name="TextBox 3"/>
          <p:cNvSpPr txBox="1"/>
          <p:nvPr/>
        </p:nvSpPr>
        <p:spPr>
          <a:xfrm>
            <a:off x="0" y="990601"/>
            <a:ext cx="12118206" cy="5509200"/>
          </a:xfrm>
          <a:prstGeom prst="rect">
            <a:avLst/>
          </a:prstGeom>
          <a:noFill/>
        </p:spPr>
        <p:txBody>
          <a:bodyPr wrap="square" rtlCol="0">
            <a:spAutoFit/>
          </a:bodyPr>
          <a:lstStyle/>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Storybook" pitchFamily="2" charset="0"/>
              </a:rPr>
              <a:t>“Luther had recourse to massive </a:t>
            </a:r>
            <a:r>
              <a:rPr lang="en-US" sz="3200" b="1" dirty="0" err="1">
                <a:solidFill>
                  <a:srgbClr val="000000"/>
                </a:solidFill>
                <a:effectLst>
                  <a:outerShdw blurRad="38100" dist="38100" dir="2700000" algn="tl">
                    <a:srgbClr val="000000">
                      <a:alpha val="43137"/>
                    </a:srgbClr>
                  </a:outerShdw>
                </a:effectLst>
                <a:latin typeface="Storybook" pitchFamily="2" charset="0"/>
              </a:rPr>
              <a:t>totalisms</a:t>
            </a:r>
            <a:r>
              <a:rPr lang="en-US" sz="3200" b="1" dirty="0">
                <a:solidFill>
                  <a:srgbClr val="000000"/>
                </a:solidFill>
                <a:effectLst>
                  <a:outerShdw blurRad="38100" dist="38100" dir="2700000" algn="tl">
                    <a:srgbClr val="000000">
                      <a:alpha val="43137"/>
                    </a:srgbClr>
                  </a:outerShdw>
                </a:effectLst>
                <a:latin typeface="Storybook" pitchFamily="2" charset="0"/>
              </a:rPr>
              <a:t> from which he derived the foundation stones for a new wholeness.  The whole person includes certain total states in his balances:  we are,  Luther proclaimed,  totally sinners (</a:t>
            </a:r>
            <a:r>
              <a:rPr lang="en-US" sz="3200" b="1" dirty="0" err="1">
                <a:solidFill>
                  <a:srgbClr val="000000"/>
                </a:solidFill>
                <a:effectLst>
                  <a:outerShdw blurRad="38100" dist="38100" dir="2700000" algn="tl">
                    <a:srgbClr val="000000">
                      <a:alpha val="43137"/>
                    </a:srgbClr>
                  </a:outerShdw>
                </a:effectLst>
                <a:latin typeface="Storybook" pitchFamily="2" charset="0"/>
              </a:rPr>
              <a:t>totus</a:t>
            </a:r>
            <a:r>
              <a:rPr lang="en-US" sz="3200" b="1" dirty="0">
                <a:solidFill>
                  <a:srgbClr val="000000"/>
                </a:solidFill>
                <a:effectLst>
                  <a:outerShdw blurRad="38100" dist="38100" dir="2700000" algn="tl">
                    <a:srgbClr val="000000">
                      <a:alpha val="43137"/>
                    </a:srgbClr>
                  </a:outerShdw>
                </a:effectLst>
                <a:latin typeface="Storybook" pitchFamily="2" charset="0"/>
              </a:rPr>
              <a:t> homo </a:t>
            </a:r>
            <a:r>
              <a:rPr lang="en-US" sz="3200" b="1" dirty="0" err="1">
                <a:solidFill>
                  <a:srgbClr val="000000"/>
                </a:solidFill>
                <a:effectLst>
                  <a:outerShdw blurRad="38100" dist="38100" dir="2700000" algn="tl">
                    <a:srgbClr val="000000">
                      <a:alpha val="43137"/>
                    </a:srgbClr>
                  </a:outerShdw>
                </a:effectLst>
                <a:latin typeface="Storybook" pitchFamily="2" charset="0"/>
              </a:rPr>
              <a:t>peccator</a:t>
            </a:r>
            <a:r>
              <a:rPr lang="en-US" sz="3200" b="1" dirty="0">
                <a:solidFill>
                  <a:srgbClr val="000000"/>
                </a:solidFill>
                <a:effectLst>
                  <a:outerShdw blurRad="38100" dist="38100" dir="2700000" algn="tl">
                    <a:srgbClr val="000000">
                      <a:alpha val="43137"/>
                    </a:srgbClr>
                  </a:outerShdw>
                </a:effectLst>
                <a:latin typeface="Storybook" pitchFamily="2" charset="0"/>
              </a:rPr>
              <a:t>) and totally just (</a:t>
            </a:r>
            <a:r>
              <a:rPr lang="en-US" sz="3200" b="1" dirty="0" err="1">
                <a:solidFill>
                  <a:srgbClr val="000000"/>
                </a:solidFill>
                <a:effectLst>
                  <a:outerShdw blurRad="38100" dist="38100" dir="2700000" algn="tl">
                    <a:srgbClr val="000000">
                      <a:alpha val="43137"/>
                    </a:srgbClr>
                  </a:outerShdw>
                </a:effectLst>
                <a:latin typeface="Storybook" pitchFamily="2" charset="0"/>
              </a:rPr>
              <a:t>totus</a:t>
            </a:r>
            <a:r>
              <a:rPr lang="en-US" sz="3200" b="1" dirty="0">
                <a:solidFill>
                  <a:srgbClr val="000000"/>
                </a:solidFill>
                <a:effectLst>
                  <a:outerShdw blurRad="38100" dist="38100" dir="2700000" algn="tl">
                    <a:srgbClr val="000000">
                      <a:alpha val="43137"/>
                    </a:srgbClr>
                  </a:outerShdw>
                </a:effectLst>
                <a:latin typeface="Storybook" pitchFamily="2" charset="0"/>
              </a:rPr>
              <a:t> homo </a:t>
            </a:r>
            <a:r>
              <a:rPr lang="en-US" sz="3200" b="1" dirty="0" err="1">
                <a:solidFill>
                  <a:srgbClr val="000000"/>
                </a:solidFill>
                <a:effectLst>
                  <a:outerShdw blurRad="38100" dist="38100" dir="2700000" algn="tl">
                    <a:srgbClr val="000000">
                      <a:alpha val="43137"/>
                    </a:srgbClr>
                  </a:outerShdw>
                </a:effectLst>
                <a:latin typeface="Storybook" pitchFamily="2" charset="0"/>
              </a:rPr>
              <a:t>justus</a:t>
            </a:r>
            <a:r>
              <a:rPr lang="en-US" sz="3200" b="1" dirty="0">
                <a:solidFill>
                  <a:srgbClr val="000000"/>
                </a:solidFill>
                <a:effectLst>
                  <a:outerShdw blurRad="38100" dist="38100" dir="2700000" algn="tl">
                    <a:srgbClr val="000000">
                      <a:alpha val="43137"/>
                    </a:srgbClr>
                  </a:outerShdw>
                </a:effectLst>
                <a:latin typeface="Storybook" pitchFamily="2" charset="0"/>
              </a:rPr>
              <a:t>),  always both damned and blessed,  both alive and dead.</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Storybook" pitchFamily="2" charset="0"/>
              </a:rPr>
              <a:t>  We thus cannot strive,  by hook or by crook,  to get from one absolute stage into another;  we can only use our God-given organs of awareness in the here and now to encompass the paradoxes of the human condition.  This means that at any given moment,  and in any given act or thought,  we are codetermined to a degree which can never become quite conscious by our drives and by our conscience.”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29250">
                                            <p:txEl>
                                              <p:pRg st="0" end="0"/>
                                            </p:txEl>
                                          </p:spTgt>
                                        </p:tgtEl>
                                        <p:attrNameLst>
                                          <p:attrName>style.visibility</p:attrName>
                                        </p:attrNameLst>
                                      </p:cBhvr>
                                      <p:to>
                                        <p:strVal val="visible"/>
                                      </p:to>
                                    </p:set>
                                    <p:anim calcmode="lin" valueType="num">
                                      <p:cBhvr additive="base">
                                        <p:cTn id="7" dur="300" fill="hold"/>
                                        <p:tgtEl>
                                          <p:spTgt spid="5429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92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5429253"/>
                                        </p:tgtEl>
                                        <p:attrNameLst>
                                          <p:attrName>style.visibility</p:attrName>
                                        </p:attrNameLst>
                                      </p:cBhvr>
                                      <p:to>
                                        <p:strVal val="visible"/>
                                      </p:to>
                                    </p:set>
                                    <p:anim calcmode="lin" valueType="num">
                                      <p:cBhvr>
                                        <p:cTn id="13" dur="500" fill="hold"/>
                                        <p:tgtEl>
                                          <p:spTgt spid="5429253"/>
                                        </p:tgtEl>
                                        <p:attrNameLst>
                                          <p:attrName>ppt_w</p:attrName>
                                        </p:attrNameLst>
                                      </p:cBhvr>
                                      <p:tavLst>
                                        <p:tav tm="0">
                                          <p:val>
                                            <p:strVal val="4/3*#ppt_w"/>
                                          </p:val>
                                        </p:tav>
                                        <p:tav tm="100000">
                                          <p:val>
                                            <p:strVal val="#ppt_w"/>
                                          </p:val>
                                        </p:tav>
                                      </p:tavLst>
                                    </p:anim>
                                    <p:anim calcmode="lin" valueType="num">
                                      <p:cBhvr>
                                        <p:cTn id="14" dur="500" fill="hold"/>
                                        <p:tgtEl>
                                          <p:spTgt spid="542925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4">
                                            <p:txEl>
                                              <p:pRg st="0" end="0"/>
                                            </p:txEl>
                                          </p:spTgt>
                                        </p:tgtEl>
                                        <p:attrNameLst>
                                          <p:attrName>style.color</p:attrName>
                                        </p:attrNameLst>
                                      </p:cBhvr>
                                      <p:to>
                                        <p:clrVal>
                                          <a:schemeClr val="accent2"/>
                                        </p:clrVal>
                                      </p:to>
                                    </p:set>
                                    <p:set>
                                      <p:cBhvr>
                                        <p:cTn id="19" dur="500" fill="hold"/>
                                        <p:tgtEl>
                                          <p:spTgt spid="4">
                                            <p:txEl>
                                              <p:pRg st="0" end="0"/>
                                            </p:txEl>
                                          </p:spTgt>
                                        </p:tgtEl>
                                        <p:attrNameLst>
                                          <p:attrName>fillcolor</p:attrName>
                                        </p:attrNameLst>
                                      </p:cBhvr>
                                      <p:to>
                                        <p:clrVal>
                                          <a:schemeClr val="accent2"/>
                                        </p:clrVal>
                                      </p:to>
                                    </p:set>
                                    <p:set>
                                      <p:cBhvr>
                                        <p:cTn id="20" dur="500" fill="hold"/>
                                        <p:tgtEl>
                                          <p:spTgt spid="4">
                                            <p:txEl>
                                              <p:pRg st="0" end="0"/>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4">
                                            <p:txEl>
                                              <p:pRg st="1" end="1"/>
                                            </p:txEl>
                                          </p:spTgt>
                                        </p:tgtEl>
                                        <p:attrNameLst>
                                          <p:attrName>style.color</p:attrName>
                                        </p:attrNameLst>
                                      </p:cBhvr>
                                      <p:to>
                                        <p:clrVal>
                                          <a:schemeClr val="accent2"/>
                                        </p:clrVal>
                                      </p:to>
                                    </p:set>
                                    <p:set>
                                      <p:cBhvr>
                                        <p:cTn id="23" dur="500" fill="hold"/>
                                        <p:tgtEl>
                                          <p:spTgt spid="4">
                                            <p:txEl>
                                              <p:pRg st="1" end="1"/>
                                            </p:txEl>
                                          </p:spTgt>
                                        </p:tgtEl>
                                        <p:attrNameLst>
                                          <p:attrName>fillcolor</p:attrName>
                                        </p:attrNameLst>
                                      </p:cBhvr>
                                      <p:to>
                                        <p:clrVal>
                                          <a:schemeClr val="accent2"/>
                                        </p:clrVal>
                                      </p:to>
                                    </p:set>
                                    <p:set>
                                      <p:cBhvr>
                                        <p:cTn id="2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50" grpId="0" build="p" autoUpdateAnimBg="0"/>
      <p:bldP spid="542925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3581400" y="1524000"/>
            <a:ext cx="6629400" cy="4876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model professor,  though his students may not have realized it,  was battling with the Devil in his tower room every night.  For Luther was plagued by fear and doubt and the Devil,  by his own anger,  his hostile feelings toward God, his rebelliousness – and by constipation.  Somehow,  getting rid of one problem was linked to getting rid of them all.  In his tower study the Devil would throw black ink at Luther,  and Luther would throw black ink back at the Devil as he contended with the righteousness of God. When he was more confident he would say, ‘I can drive away the Devil with a single fart!’</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WHITE ROBE BLACK ROBE</a:t>
            </a:r>
          </a:p>
        </p:txBody>
      </p:sp>
      <p:sp>
        <p:nvSpPr>
          <p:cNvPr id="5159943"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Righteousness Of God</a:t>
            </a:r>
          </a:p>
        </p:txBody>
      </p:sp>
      <p:sp>
        <p:nvSpPr>
          <p:cNvPr id="5159944"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Charles Mee</a:t>
            </a:r>
          </a:p>
        </p:txBody>
      </p:sp>
      <p:sp>
        <p:nvSpPr>
          <p:cNvPr id="5159945" name="WordArt 9" descr="Paper bag"/>
          <p:cNvSpPr>
            <a:spLocks noChangeArrowheads="1" noChangeShapeType="1" noTextEdit="1"/>
          </p:cNvSpPr>
          <p:nvPr/>
        </p:nvSpPr>
        <p:spPr bwMode="auto">
          <a:xfrm>
            <a:off x="4033838" y="609600"/>
            <a:ext cx="5262562"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Tower Antics &amp; Angst</a:t>
            </a:r>
          </a:p>
        </p:txBody>
      </p:sp>
    </p:spTree>
    <p:extLst>
      <p:ext uri="{BB962C8B-B14F-4D97-AF65-F5344CB8AC3E}">
        <p14:creationId xmlns:p14="http://schemas.microsoft.com/office/powerpoint/2010/main" val="18705674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9942"/>
                                        </p:tgtEl>
                                        <p:attrNameLst>
                                          <p:attrName>style.visibility</p:attrName>
                                        </p:attrNameLst>
                                      </p:cBhvr>
                                      <p:to>
                                        <p:strVal val="visible"/>
                                      </p:to>
                                    </p:set>
                                    <p:anim calcmode="lin" valueType="num">
                                      <p:cBhvr additive="base">
                                        <p:cTn id="11" dur="5000" fill="hold"/>
                                        <p:tgtEl>
                                          <p:spTgt spid="5159942"/>
                                        </p:tgtEl>
                                        <p:attrNameLst>
                                          <p:attrName>ppt_x</p:attrName>
                                        </p:attrNameLst>
                                      </p:cBhvr>
                                      <p:tavLst>
                                        <p:tav tm="0">
                                          <p:val>
                                            <p:strVal val="#ppt_x"/>
                                          </p:val>
                                        </p:tav>
                                        <p:tav tm="100000">
                                          <p:val>
                                            <p:strVal val="#ppt_x"/>
                                          </p:val>
                                        </p:tav>
                                      </p:tavLst>
                                    </p:anim>
                                    <p:anim calcmode="lin" valueType="num">
                                      <p:cBhvr additive="base">
                                        <p:cTn id="12" dur="5000" fill="hold"/>
                                        <p:tgtEl>
                                          <p:spTgt spid="515994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9943"/>
                                        </p:tgtEl>
                                        <p:attrNameLst>
                                          <p:attrName>style.visibility</p:attrName>
                                        </p:attrNameLst>
                                      </p:cBhvr>
                                      <p:to>
                                        <p:strVal val="visible"/>
                                      </p:to>
                                    </p:set>
                                    <p:anim calcmode="lin" valueType="num">
                                      <p:cBhvr additive="base">
                                        <p:cTn id="17" dur="5000" fill="hold"/>
                                        <p:tgtEl>
                                          <p:spTgt spid="5159943"/>
                                        </p:tgtEl>
                                        <p:attrNameLst>
                                          <p:attrName>ppt_x</p:attrName>
                                        </p:attrNameLst>
                                      </p:cBhvr>
                                      <p:tavLst>
                                        <p:tav tm="0">
                                          <p:val>
                                            <p:strVal val="0-#ppt_w/2"/>
                                          </p:val>
                                        </p:tav>
                                        <p:tav tm="100000">
                                          <p:val>
                                            <p:strVal val="#ppt_x"/>
                                          </p:val>
                                        </p:tav>
                                      </p:tavLst>
                                    </p:anim>
                                    <p:anim calcmode="lin" valueType="num">
                                      <p:cBhvr additive="base">
                                        <p:cTn id="18" dur="5000" fill="hold"/>
                                        <p:tgtEl>
                                          <p:spTgt spid="51599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9944"/>
                                        </p:tgtEl>
                                        <p:attrNameLst>
                                          <p:attrName>style.visibility</p:attrName>
                                        </p:attrNameLst>
                                      </p:cBhvr>
                                      <p:to>
                                        <p:strVal val="visible"/>
                                      </p:to>
                                    </p:set>
                                    <p:anim calcmode="lin" valueType="num">
                                      <p:cBhvr additive="base">
                                        <p:cTn id="23" dur="5000" fill="hold"/>
                                        <p:tgtEl>
                                          <p:spTgt spid="5159944"/>
                                        </p:tgtEl>
                                        <p:attrNameLst>
                                          <p:attrName>ppt_x</p:attrName>
                                        </p:attrNameLst>
                                      </p:cBhvr>
                                      <p:tavLst>
                                        <p:tav tm="0">
                                          <p:val>
                                            <p:strVal val="#ppt_x"/>
                                          </p:val>
                                        </p:tav>
                                        <p:tav tm="100000">
                                          <p:val>
                                            <p:strVal val="#ppt_x"/>
                                          </p:val>
                                        </p:tav>
                                      </p:tavLst>
                                    </p:anim>
                                    <p:anim calcmode="lin" valueType="num">
                                      <p:cBhvr additive="base">
                                        <p:cTn id="24" dur="5000" fill="hold"/>
                                        <p:tgtEl>
                                          <p:spTgt spid="51599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0" nodeType="clickEffect">
                                  <p:stCondLst>
                                    <p:cond delay="0"/>
                                  </p:stCondLst>
                                  <p:childTnLst>
                                    <p:set>
                                      <p:cBhvr>
                                        <p:cTn id="28" dur="1" fill="hold">
                                          <p:stCondLst>
                                            <p:cond delay="0"/>
                                          </p:stCondLst>
                                        </p:cTn>
                                        <p:tgtEl>
                                          <p:spTgt spid="5159945"/>
                                        </p:tgtEl>
                                        <p:attrNameLst>
                                          <p:attrName>style.visibility</p:attrName>
                                        </p:attrNameLst>
                                      </p:cBhvr>
                                      <p:to>
                                        <p:strVal val="visible"/>
                                      </p:to>
                                    </p:set>
                                    <p:anim calcmode="lin" valueType="num">
                                      <p:cBhvr>
                                        <p:cTn id="29" dur="500" fill="hold"/>
                                        <p:tgtEl>
                                          <p:spTgt spid="5159945"/>
                                        </p:tgtEl>
                                        <p:attrNameLst>
                                          <p:attrName>ppt_w</p:attrName>
                                        </p:attrNameLst>
                                      </p:cBhvr>
                                      <p:tavLst>
                                        <p:tav tm="0">
                                          <p:val>
                                            <p:strVal val="4*#ppt_w"/>
                                          </p:val>
                                        </p:tav>
                                        <p:tav tm="100000">
                                          <p:val>
                                            <p:strVal val="#ppt_w"/>
                                          </p:val>
                                        </p:tav>
                                      </p:tavLst>
                                    </p:anim>
                                    <p:anim calcmode="lin" valueType="num">
                                      <p:cBhvr>
                                        <p:cTn id="30"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0" end="0"/>
                                            </p:txEl>
                                          </p:spTgt>
                                        </p:tgtEl>
                                        <p:attrNameLst>
                                          <p:attrName>style.visibility</p:attrName>
                                        </p:attrNameLst>
                                      </p:cBhvr>
                                      <p:to>
                                        <p:strVal val="visible"/>
                                      </p:to>
                                    </p:set>
                                    <p:anim calcmode="lin" valueType="num">
                                      <p:cBhvr additive="base">
                                        <p:cTn id="35"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2" grpId="0" animBg="1"/>
      <p:bldP spid="5159943" grpId="0" animBg="1"/>
      <p:bldP spid="5159944" grpId="0" animBg="1"/>
      <p:bldP spid="51599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descr="I:\DEPTCOMM\Zamcomm\Jody\ChartsEPS\2 copy.jpg"/>
          <p:cNvPicPr>
            <a:picLocks noChangeAspect="1" noChangeArrowheads="1"/>
          </p:cNvPicPr>
          <p:nvPr/>
        </p:nvPicPr>
        <p:blipFill>
          <a:blip r:embed="rId3" cstate="print"/>
          <a:srcRect/>
          <a:stretch>
            <a:fillRect/>
          </a:stretch>
        </p:blipFill>
        <p:spPr bwMode="auto">
          <a:xfrm>
            <a:off x="1" y="1"/>
            <a:ext cx="12113442" cy="7993929"/>
          </a:xfrm>
          <a:prstGeom prst="rect">
            <a:avLst/>
          </a:prstGeom>
          <a:noFill/>
        </p:spPr>
      </p:pic>
    </p:spTree>
    <p:extLst>
      <p:ext uri="{BB962C8B-B14F-4D97-AF65-F5344CB8AC3E}">
        <p14:creationId xmlns:p14="http://schemas.microsoft.com/office/powerpoint/2010/main" val="1725608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5326850" name="Rectangle 2"/>
          <p:cNvSpPr>
            <a:spLocks noGrp="1" noChangeArrowheads="1"/>
          </p:cNvSpPr>
          <p:nvPr>
            <p:ph type="title"/>
          </p:nvPr>
        </p:nvSpPr>
        <p:spPr>
          <a:xfrm>
            <a:off x="2391507" y="609598"/>
            <a:ext cx="7385539" cy="5680669"/>
          </a:xfrm>
          <a:solidFill>
            <a:srgbClr val="FFFFFF"/>
          </a:solidFill>
        </p:spPr>
        <p:txBody>
          <a:bodyPr/>
          <a:lstStyle/>
          <a:p>
            <a:r>
              <a:rPr lang="en-US" sz="4800" b="1" dirty="0">
                <a:latin typeface="Australian Sunrise" pitchFamily="2" charset="0"/>
              </a:rPr>
              <a:t>It is the supreme art of the devil that he can make the law out of the gospel.</a:t>
            </a:r>
            <a:br>
              <a:rPr lang="en-US" sz="4800" b="1" dirty="0">
                <a:latin typeface="Australian Sunrise" pitchFamily="2" charset="0"/>
              </a:rPr>
            </a:br>
            <a:r>
              <a:rPr lang="en-US" sz="4800" b="1" dirty="0">
                <a:latin typeface="Australian Sunrise" pitchFamily="2" charset="0"/>
              </a:rPr>
              <a:t> If I can hold on to the distinction between law &amp; gospel,  I can say to him any and every time that he should kiss my backside!      </a:t>
            </a:r>
          </a:p>
        </p:txBody>
      </p:sp>
      <p:sp>
        <p:nvSpPr>
          <p:cNvPr id="5326851" name="WordArt 3"/>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Martin Luther</a:t>
            </a:r>
          </a:p>
        </p:txBody>
      </p:sp>
      <p:pic>
        <p:nvPicPr>
          <p:cNvPr id="4" name="Picture 3" descr="st augustine  brixen.jpg"/>
          <p:cNvPicPr>
            <a:picLocks noChangeAspect="1"/>
          </p:cNvPicPr>
          <p:nvPr/>
        </p:nvPicPr>
        <p:blipFill>
          <a:blip r:embed="rId3" cstate="print"/>
          <a:stretch>
            <a:fillRect/>
          </a:stretch>
        </p:blipFill>
        <p:spPr>
          <a:xfrm flipH="1">
            <a:off x="2391503" y="609598"/>
            <a:ext cx="7385540" cy="5680668"/>
          </a:xfrm>
          <a:prstGeom prst="rect">
            <a:avLst/>
          </a:prstGeom>
        </p:spPr>
      </p:pic>
    </p:spTree>
    <p:extLst>
      <p:ext uri="{BB962C8B-B14F-4D97-AF65-F5344CB8AC3E}">
        <p14:creationId xmlns:p14="http://schemas.microsoft.com/office/powerpoint/2010/main" val="18004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5326850"/>
                                        </p:tgtEl>
                                        <p:attrNameLst>
                                          <p:attrName>style.visibility</p:attrName>
                                        </p:attrNameLst>
                                      </p:cBhvr>
                                      <p:to>
                                        <p:strVal val="visible"/>
                                      </p:to>
                                    </p:set>
                                    <p:anim calcmode="lin" valueType="num">
                                      <p:cBhvr>
                                        <p:cTn id="7" dur="300" fill="hold"/>
                                        <p:tgtEl>
                                          <p:spTgt spid="5326850"/>
                                        </p:tgtEl>
                                        <p:attrNameLst>
                                          <p:attrName>ppt_w</p:attrName>
                                        </p:attrNameLst>
                                      </p:cBhvr>
                                      <p:tavLst>
                                        <p:tav tm="0">
                                          <p:val>
                                            <p:fltVal val="0"/>
                                          </p:val>
                                        </p:tav>
                                        <p:tav tm="100000">
                                          <p:val>
                                            <p:strVal val="#ppt_w"/>
                                          </p:val>
                                        </p:tav>
                                      </p:tavLst>
                                    </p:anim>
                                    <p:anim calcmode="lin" valueType="num">
                                      <p:cBhvr>
                                        <p:cTn id="8" dur="300" fill="hold"/>
                                        <p:tgtEl>
                                          <p:spTgt spid="5326850"/>
                                        </p:tgtEl>
                                        <p:attrNameLst>
                                          <p:attrName>ppt_h</p:attrName>
                                        </p:attrNameLst>
                                      </p:cBhvr>
                                      <p:tavLst>
                                        <p:tav tm="0">
                                          <p:val>
                                            <p:fltVal val="0"/>
                                          </p:val>
                                        </p:tav>
                                        <p:tav tm="100000">
                                          <p:val>
                                            <p:strVal val="#ppt_h"/>
                                          </p:val>
                                        </p:tav>
                                      </p:tavLst>
                                    </p:anim>
                                    <p:anim calcmode="lin" valueType="num">
                                      <p:cBhvr>
                                        <p:cTn id="9" dur="300" fill="hold"/>
                                        <p:tgtEl>
                                          <p:spTgt spid="5326850"/>
                                        </p:tgtEl>
                                        <p:attrNameLst>
                                          <p:attrName>ppt_x</p:attrName>
                                        </p:attrNameLst>
                                      </p:cBhvr>
                                      <p:tavLst>
                                        <p:tav tm="0">
                                          <p:val>
                                            <p:fltVal val="0.5"/>
                                          </p:val>
                                        </p:tav>
                                        <p:tav tm="100000">
                                          <p:val>
                                            <p:strVal val="#ppt_x"/>
                                          </p:val>
                                        </p:tav>
                                      </p:tavLst>
                                    </p:anim>
                                    <p:anim calcmode="lin" valueType="num">
                                      <p:cBhvr>
                                        <p:cTn id="10" dur="300" fill="hold"/>
                                        <p:tgtEl>
                                          <p:spTgt spid="532685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4"/>
                                        </p:tgtEl>
                                        <p:attrNameLst>
                                          <p:attrName>style.opacity</p:attrName>
                                        </p:attrNameLst>
                                      </p:cBhvr>
                                      <p:to>
                                        <p:strVal val="0.5"/>
                                      </p:to>
                                    </p:set>
                                    <p:animEffect filter="image" prLst="opacity: 0.5">
                                      <p:cBhvr rctx="IE">
                                        <p:cTn id="2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50"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40450" name="Text Box 2"/>
          <p:cNvSpPr txBox="1">
            <a:spLocks noChangeArrowheads="1"/>
          </p:cNvSpPr>
          <p:nvPr/>
        </p:nvSpPr>
        <p:spPr bwMode="auto">
          <a:xfrm>
            <a:off x="1524000" y="1"/>
            <a:ext cx="9144000" cy="7135813"/>
          </a:xfrm>
          <a:prstGeom prst="rect">
            <a:avLst/>
          </a:prstGeom>
          <a:noFill/>
          <a:ln w="9525">
            <a:noFill/>
            <a:miter lim="800000"/>
            <a:headEnd/>
            <a:tailEnd/>
          </a:ln>
          <a:effectLst/>
        </p:spPr>
        <p:txBody>
          <a:bodyPr>
            <a:spAutoFit/>
          </a:bodyPr>
          <a:lstStyle/>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sng" strike="noStrike" kern="1200" cap="none" spc="0" normalizeH="0" baseline="0" noProof="0">
                <a:ln>
                  <a:noFill/>
                </a:ln>
                <a:solidFill>
                  <a:srgbClr val="FFFFFF"/>
                </a:solidFill>
                <a:effectLst/>
                <a:uLnTx/>
                <a:uFillTx/>
                <a:latin typeface="Verdana" pitchFamily="34" charset="0"/>
                <a:ea typeface="+mn-ea"/>
                <a:cs typeface="+mn-cs"/>
              </a:rPr>
              <a:t>The popes themselves had become rather decadent and worldly with luxury,  non-celibacy,  and the exercising of secular power.</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Pope Alexander VI (1492 – 1503) has been described as the worse pope ever.  While this man was serving as a cardinal his morality was such that his uncle, the Pope,  Pius II,  wrote:</a:t>
            </a: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pitchFamily="34" charset="0"/>
                <a:ea typeface="+mn-ea"/>
                <a:cs typeface="+mn-cs"/>
              </a:rPr>
              <a:t>   “Beloved Son,</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1600" b="0" i="0" u="none" strike="noStrike" kern="1200" cap="none" spc="0" normalizeH="0" baseline="0" noProof="0">
                <a:ln>
                  <a:noFill/>
                </a:ln>
                <a:solidFill>
                  <a:srgbClr val="FFFF00"/>
                </a:solidFill>
                <a:effectLst/>
                <a:uLnTx/>
                <a:uFillTx/>
                <a:latin typeface="Verdana" pitchFamily="34" charset="0"/>
                <a:ea typeface="+mn-ea"/>
                <a:cs typeface="+mn-cs"/>
              </a:rPr>
              <a:t>We have heard that, four days ago, several ladies of Siena – women entirely given over to worldly frivolities – were assembled in the gardens of Giovanni I Bichis and that you, quite forgetful of the high office with which you are invested,  were with them from the seventeenth to the twenty-second hour.  With you was one of your colleagues whose age alone,  if not the dignity of his office,  ought to have recalled him to his duty.  We have heard that the most licentious dances were indulged in,  none of the allurements of love were lacking and you conducted yourself in a wholly worldly manner.  Shame forbids mention of all that took place – not only the acts themselves but their very names are unworthy of your position.  In order that your lusts might be given free rein the husbands,  fathers,  brothers and kinsmen of the young women were not admitted.  </a:t>
            </a:r>
            <a:r>
              <a:rPr kumimoji="0" lang="en-US" sz="1600" b="0" i="0" u="none" strike="noStrike" kern="1200" cap="none" spc="0" normalizeH="0" baseline="0" noProof="0">
                <a:ln>
                  <a:noFill/>
                </a:ln>
                <a:solidFill>
                  <a:srgbClr val="FFFF00"/>
                </a:solidFill>
                <a:effectLst>
                  <a:outerShdw blurRad="38100" dist="38100" dir="2700000" algn="tl">
                    <a:srgbClr val="FFFFFF"/>
                  </a:outerShdw>
                </a:effectLst>
                <a:uLnTx/>
                <a:uFillTx/>
                <a:latin typeface="Verdana" pitchFamily="34" charset="0"/>
                <a:ea typeface="+mn-ea"/>
                <a:cs typeface="+mn-cs"/>
              </a:rPr>
              <a:t>All Siena is talking about this orgy.</a:t>
            </a:r>
            <a:r>
              <a:rPr kumimoji="0" lang="en-US" sz="1600" b="0" i="0" u="none" strike="noStrike" kern="1200" cap="none" spc="0" normalizeH="0" baseline="0" noProof="0">
                <a:ln>
                  <a:noFill/>
                </a:ln>
                <a:solidFill>
                  <a:srgbClr val="FFFF00"/>
                </a:solidFill>
                <a:effectLst/>
                <a:uLnTx/>
                <a:uFillTx/>
                <a:latin typeface="Verdana" pitchFamily="34" charset="0"/>
                <a:ea typeface="+mn-ea"/>
                <a:cs typeface="+mn-cs"/>
              </a:rPr>
              <a:t>  Our displeasure is beyond words.”</a:t>
            </a: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 </a:t>
            </a:r>
          </a:p>
        </p:txBody>
      </p:sp>
    </p:spTree>
    <p:extLst>
      <p:ext uri="{BB962C8B-B14F-4D97-AF65-F5344CB8AC3E}">
        <p14:creationId xmlns:p14="http://schemas.microsoft.com/office/powerpoint/2010/main" val="206327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40450"/>
                                        </p:tgtEl>
                                        <p:attrNameLst>
                                          <p:attrName>style.visibility</p:attrName>
                                        </p:attrNameLst>
                                      </p:cBhvr>
                                      <p:to>
                                        <p:strVal val="visible"/>
                                      </p:to>
                                    </p:set>
                                    <p:animEffect transition="in" filter="dissolve">
                                      <p:cBhvr>
                                        <p:cTn id="7" dur="500"/>
                                        <p:tgtEl>
                                          <p:spTgt spid="4840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0450"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9218" name="Text Box 2"/>
          <p:cNvSpPr txBox="1">
            <a:spLocks noChangeArrowheads="1"/>
          </p:cNvSpPr>
          <p:nvPr/>
        </p:nvSpPr>
        <p:spPr bwMode="auto">
          <a:xfrm>
            <a:off x="1524000" y="0"/>
            <a:ext cx="9144000" cy="7663636"/>
          </a:xfrm>
          <a:prstGeom prst="rect">
            <a:avLst/>
          </a:prstGeom>
          <a:noFill/>
          <a:ln w="9525">
            <a:noFill/>
            <a:miter lim="800000"/>
            <a:headEnd/>
            <a:tailEnd/>
          </a:ln>
          <a:effectLst/>
        </p:spPr>
        <p:txBody>
          <a:bodyPr>
            <a:spAutoFit/>
          </a:bodyPr>
          <a:lstStyle/>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sng" strike="noStrike" kern="1200" cap="none" spc="0" normalizeH="0" baseline="0" noProof="0">
                <a:ln>
                  <a:noFill/>
                </a:ln>
                <a:solidFill>
                  <a:srgbClr val="FFFFFF"/>
                </a:solidFill>
                <a:effectLst/>
                <a:uLnTx/>
                <a:uFillTx/>
                <a:latin typeface="Verdana" pitchFamily="34" charset="0"/>
                <a:ea typeface="+mn-ea"/>
                <a:cs typeface="+mn-cs"/>
              </a:rPr>
              <a:t>The popes themselves had become rather decadent and worldly with luxury,  non-celibacy,  and the exercising of secular power.</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Pope Alexander VI (1492 – 1503) has been described as the worse pope ever.  Moreover, while serving as pope in his own right – he was not of double standard in his decision-making as applied to either fellow clergy or secular rulers.</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FF0066"/>
                </a:solidFill>
                <a:effectLst/>
                <a:uLnTx/>
                <a:uFillTx/>
                <a:latin typeface="Verdana" pitchFamily="34" charset="0"/>
                <a:ea typeface="+mn-ea"/>
                <a:cs typeface="+mn-cs"/>
              </a:rPr>
              <a:t>An important historical precedent was established when Louis XII (King of France after Charles VIII) appealed to Alexander to dissolve his marriage to ‘an ailing and unattractive woman to marry a beautiful and attractive heiress.’  Pope Alexander readily agreed if he would do a favor for him and arrange a marriage of royalty with his son.</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FF0066"/>
              </a:solidFill>
              <a:effectLst/>
              <a:uLnTx/>
              <a:uFillTx/>
              <a:latin typeface="Verdana" pitchFamily="34" charset="0"/>
              <a:ea typeface="+mn-ea"/>
              <a:cs typeface="+mn-cs"/>
            </a:endParaRP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 </a:t>
            </a:r>
            <a:endParaRPr kumimoji="0" lang="en-US" sz="2000" b="0" i="0" u="none" strike="noStrike" kern="1200" cap="none" spc="0" normalizeH="0" baseline="0" noProof="0">
              <a:ln>
                <a:noFill/>
              </a:ln>
              <a:solidFill>
                <a:srgbClr val="FFFFFF"/>
              </a:solidFill>
              <a:effectLst/>
              <a:uLnTx/>
              <a:uFillTx/>
              <a:latin typeface="Verdana" pitchFamily="34" charset="0"/>
              <a:ea typeface="+mn-ea"/>
              <a:cs typeface="+mn-cs"/>
            </a:endParaRPr>
          </a:p>
          <a:p>
            <a:pPr marL="1257300" marR="0" lvl="2" indent="-34290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Verdana" pitchFamily="34" charset="0"/>
                <a:ea typeface="+mn-ea"/>
                <a:cs typeface="+mn-cs"/>
              </a:rPr>
              <a:t> </a:t>
            </a:r>
          </a:p>
        </p:txBody>
      </p:sp>
    </p:spTree>
    <p:extLst>
      <p:ext uri="{BB962C8B-B14F-4D97-AF65-F5344CB8AC3E}">
        <p14:creationId xmlns:p14="http://schemas.microsoft.com/office/powerpoint/2010/main" val="424287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9218"/>
                                        </p:tgtEl>
                                        <p:attrNameLst>
                                          <p:attrName>style.visibility</p:attrName>
                                        </p:attrNameLst>
                                      </p:cBhvr>
                                      <p:to>
                                        <p:strVal val="visible"/>
                                      </p:to>
                                    </p:set>
                                    <p:animEffect transition="in" filter="dissolve">
                                      <p:cBhvr>
                                        <p:cTn id="7" dur="500"/>
                                        <p:tgtEl>
                                          <p:spTgt spid="512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218"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5122" name="Text Box 2"/>
          <p:cNvSpPr txBox="1">
            <a:spLocks noChangeArrowheads="1"/>
          </p:cNvSpPr>
          <p:nvPr/>
        </p:nvSpPr>
        <p:spPr bwMode="auto">
          <a:xfrm>
            <a:off x="1524000" y="1"/>
            <a:ext cx="9144000" cy="6524863"/>
          </a:xfrm>
          <a:prstGeom prst="rect">
            <a:avLst/>
          </a:prstGeom>
          <a:noFill/>
          <a:ln w="9525">
            <a:noFill/>
            <a:miter lim="800000"/>
            <a:headEnd/>
            <a:tailEnd/>
          </a:ln>
          <a:effectLst/>
        </p:spPr>
        <p:txBody>
          <a:bodyPr>
            <a:spAutoFit/>
          </a:bodyPr>
          <a:lstStyle/>
          <a:p>
            <a:pPr marL="800100" marR="0" lvl="1"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sng" strike="noStrike" kern="1200" cap="none" spc="0" normalizeH="0" baseline="0" noProof="0" dirty="0">
                <a:ln>
                  <a:noFill/>
                </a:ln>
                <a:solidFill>
                  <a:srgbClr val="FFFFFF"/>
                </a:solidFill>
                <a:effectLst/>
                <a:uLnTx/>
                <a:uFillTx/>
                <a:latin typeface="Verdana" pitchFamily="34" charset="0"/>
                <a:ea typeface="+mn-ea"/>
                <a:cs typeface="+mn-cs"/>
              </a:rPr>
              <a:t>The popes themselves had become rather decadent and worldly with luxury,  non-celibacy,  and the exercising of secular power.</a:t>
            </a:r>
          </a:p>
          <a:p>
            <a:pPr marL="1257300" marR="0" lvl="2"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The papacy was also increasingly political as powerful families competed to put their relatives on the throne of St. Peter.</a:t>
            </a:r>
          </a:p>
          <a:p>
            <a:pPr marL="1714500" marR="0" lvl="3" indent="-34290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Pope Leo X (the pope from 1513 thru 1521),       for example, was Lorenzo the </a:t>
            </a:r>
            <a:r>
              <a:rPr kumimoji="0" lang="en-US" sz="2400" b="0" i="0" u="none" strike="noStrike" kern="1200" cap="none" spc="0" normalizeH="0" baseline="0" noProof="0" dirty="0" err="1">
                <a:ln>
                  <a:noFill/>
                </a:ln>
                <a:solidFill>
                  <a:srgbClr val="FFFFFF"/>
                </a:solidFill>
                <a:effectLst/>
                <a:uLnTx/>
                <a:uFillTx/>
                <a:latin typeface="Verdana" pitchFamily="34" charset="0"/>
                <a:ea typeface="+mn-ea"/>
                <a:cs typeface="+mn-cs"/>
              </a:rPr>
              <a:t>Magnificent’s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second son.  He continued the Medici ways of luxury and patronage, but with Church money.</a:t>
            </a:r>
          </a:p>
          <a:p>
            <a:pPr marL="2171700" marR="0" lvl="4" indent="-342900" algn="l" defTabSz="914400" rtl="0" eaLnBrk="0" fontAlgn="base" latinLnBrk="0" hangingPunct="0">
              <a:lnSpc>
                <a:spcPct val="100000"/>
              </a:lnSpc>
              <a:spcBef>
                <a:spcPct val="50000"/>
              </a:spcBef>
              <a:spcAft>
                <a:spcPct val="0"/>
              </a:spcAft>
              <a:buClrTx/>
              <a:buSzTx/>
              <a:buFontTx/>
              <a:buChar char="•"/>
              <a:tabLst/>
              <a:defRPr/>
            </a:pPr>
            <a:r>
              <a:rPr kumimoji="0" lang="en-US" sz="2800" b="1" i="0" u="none" strike="noStrike" kern="1200" cap="none" spc="0" normalizeH="0" baseline="0" noProof="0" dirty="0">
                <a:ln>
                  <a:noFill/>
                </a:ln>
                <a:solidFill>
                  <a:srgbClr val="FF0066"/>
                </a:solidFill>
                <a:effectLst/>
                <a:uLnTx/>
                <a:uFillTx/>
                <a:latin typeface="Verdana" pitchFamily="34" charset="0"/>
                <a:ea typeface="+mn-ea"/>
                <a:cs typeface="+mn-cs"/>
              </a:rPr>
              <a:t>Upon being elected, he said, “Since God has given us the papacy, let us enjoy it.”  And he did… he nearly bankrupted the Church which was no small feat.</a:t>
            </a:r>
          </a:p>
        </p:txBody>
      </p:sp>
    </p:spTree>
    <p:extLst>
      <p:ext uri="{BB962C8B-B14F-4D97-AF65-F5344CB8AC3E}">
        <p14:creationId xmlns:p14="http://schemas.microsoft.com/office/powerpoint/2010/main" val="14163804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5222402"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4000" b="1">
                <a:solidFill>
                  <a:srgbClr val="FFFFFF"/>
                </a:solidFill>
              </a:rPr>
              <a:t>1,000 Year Fruit: Italy &amp; Germany</a:t>
            </a:r>
            <a:r>
              <a:rPr lang="en-US" b="1"/>
              <a:t> </a:t>
            </a:r>
            <a:endParaRPr lang="en-US"/>
          </a:p>
        </p:txBody>
      </p:sp>
      <p:sp>
        <p:nvSpPr>
          <p:cNvPr id="5222403" name="Rectangle 3" descr="Papyrus"/>
          <p:cNvSpPr>
            <a:spLocks noGrp="1" noChangeArrowheads="1"/>
          </p:cNvSpPr>
          <p:nvPr>
            <p:ph sz="half" idx="1"/>
          </p:nvPr>
        </p:nvSpPr>
        <p:spPr>
          <a:xfrm>
            <a:off x="2133600" y="2209800"/>
            <a:ext cx="7848600" cy="1981200"/>
          </a:xfrm>
          <a:blipFill dpi="0" rotWithShape="0">
            <a:blip r:embed="rId3" cstate="print"/>
            <a:srcRect/>
            <a:tile tx="0" ty="0" sx="100000" sy="100000" flip="none" algn="tl"/>
          </a:blipFill>
          <a:ln/>
        </p:spPr>
        <p:txBody>
          <a:bodyPr/>
          <a:lstStyle/>
          <a:p>
            <a:r>
              <a:rPr lang="en-US" sz="2800" dirty="0">
                <a:solidFill>
                  <a:srgbClr val="990033"/>
                </a:solidFill>
              </a:rPr>
              <a:t>14</a:t>
            </a:r>
            <a:r>
              <a:rPr lang="en-US" sz="2800" baseline="30000" dirty="0">
                <a:solidFill>
                  <a:srgbClr val="990033"/>
                </a:solidFill>
              </a:rPr>
              <a:t>th</a:t>
            </a:r>
            <a:r>
              <a:rPr lang="en-US" sz="2800" dirty="0">
                <a:solidFill>
                  <a:srgbClr val="990033"/>
                </a:solidFill>
              </a:rPr>
              <a:t> Cent. Curia Def:   </a:t>
            </a:r>
            <a:r>
              <a:rPr lang="en-US" sz="2800" dirty="0">
                <a:solidFill>
                  <a:srgbClr val="990033"/>
                </a:solidFill>
                <a:effectLst>
                  <a:outerShdw blurRad="38100" dist="38100" dir="2700000" algn="tl">
                    <a:srgbClr val="000000"/>
                  </a:outerShdw>
                </a:effectLst>
              </a:rPr>
              <a:t>Fool  =  “a good </a:t>
            </a:r>
            <a:r>
              <a:rPr lang="en-US" sz="2800" dirty="0" err="1">
                <a:solidFill>
                  <a:srgbClr val="990033"/>
                </a:solidFill>
                <a:effectLst>
                  <a:outerShdw blurRad="38100" dist="38100" dir="2700000" algn="tl">
                    <a:srgbClr val="000000"/>
                  </a:outerShdw>
                </a:effectLst>
              </a:rPr>
              <a:t>christian</a:t>
            </a:r>
            <a:r>
              <a:rPr lang="en-US" sz="2800" dirty="0">
                <a:solidFill>
                  <a:srgbClr val="990033"/>
                </a:solidFill>
                <a:effectLst>
                  <a:outerShdw blurRad="38100" dist="38100" dir="2700000" algn="tl">
                    <a:srgbClr val="000000"/>
                  </a:outerShdw>
                </a:effectLst>
              </a:rPr>
              <a:t>”</a:t>
            </a:r>
          </a:p>
          <a:p>
            <a:r>
              <a:rPr lang="en-US" sz="2800" dirty="0"/>
              <a:t> </a:t>
            </a:r>
            <a:r>
              <a:rPr lang="en-US" sz="2800" dirty="0" err="1"/>
              <a:t>Bembo</a:t>
            </a:r>
            <a:r>
              <a:rPr lang="en-US" sz="2800" dirty="0"/>
              <a:t> Quotes Gospel &amp; Pope Leo X  Remarks:</a:t>
            </a:r>
          </a:p>
          <a:p>
            <a:pPr>
              <a:buFontTx/>
              <a:buNone/>
            </a:pPr>
            <a:r>
              <a:rPr lang="en-US" sz="2800" b="1" dirty="0"/>
              <a:t>“How very profitable this fable of Christ has been to us through the ages.”    </a:t>
            </a:r>
            <a:r>
              <a:rPr lang="en-US" i="1" dirty="0"/>
              <a:t>Vatican Archives</a:t>
            </a:r>
            <a:endParaRPr lang="en-US" b="1" dirty="0"/>
          </a:p>
        </p:txBody>
      </p:sp>
      <p:sp>
        <p:nvSpPr>
          <p:cNvPr id="5222404" name="Rectangle 4"/>
          <p:cNvSpPr>
            <a:spLocks noGrp="1" noChangeArrowheads="1"/>
          </p:cNvSpPr>
          <p:nvPr>
            <p:ph type="body" sz="half" idx="2"/>
          </p:nvPr>
        </p:nvSpPr>
        <p:spPr>
          <a:xfrm>
            <a:off x="2057400" y="4690275"/>
            <a:ext cx="8001000" cy="1752600"/>
          </a:xfrm>
        </p:spPr>
        <p:txBody>
          <a:bodyPr/>
          <a:lstStyle/>
          <a:p>
            <a:pPr>
              <a:lnSpc>
                <a:spcPct val="90000"/>
              </a:lnSpc>
              <a:buFontTx/>
              <a:buNone/>
            </a:pPr>
            <a:r>
              <a:rPr lang="en-US" sz="2400" b="1" dirty="0">
                <a:solidFill>
                  <a:srgbClr val="CC0000"/>
                </a:solidFill>
                <a:effectLst>
                  <a:outerShdw blurRad="38100" dist="38100" dir="2700000" algn="tl">
                    <a:srgbClr val="000000"/>
                  </a:outerShdw>
                </a:effectLst>
              </a:rPr>
              <a:t>Christendom Extremes:</a:t>
            </a:r>
            <a:r>
              <a:rPr lang="en-US" sz="2400" dirty="0">
                <a:solidFill>
                  <a:srgbClr val="CC0000"/>
                </a:solidFill>
                <a:effectLst>
                  <a:outerShdw blurRad="38100" dist="38100" dir="2700000" algn="tl">
                    <a:srgbClr val="000000"/>
                  </a:outerShdw>
                </a:effectLst>
              </a:rPr>
              <a:t>  </a:t>
            </a:r>
            <a:r>
              <a:rPr lang="en-US" sz="2400" u="sng" dirty="0">
                <a:solidFill>
                  <a:srgbClr val="CC0000"/>
                </a:solidFill>
                <a:effectLst>
                  <a:outerShdw blurRad="38100" dist="38100" dir="2700000" algn="tl">
                    <a:srgbClr val="000000"/>
                  </a:outerShdw>
                </a:effectLst>
              </a:rPr>
              <a:t>Cynical Italians</a:t>
            </a:r>
            <a:r>
              <a:rPr lang="en-US" sz="2400" dirty="0">
                <a:solidFill>
                  <a:srgbClr val="CC0000"/>
                </a:solidFill>
                <a:effectLst>
                  <a:outerShdw blurRad="38100" dist="38100" dir="2700000" algn="tl">
                    <a:srgbClr val="000000"/>
                  </a:outerShdw>
                </a:effectLst>
              </a:rPr>
              <a:t> &amp; </a:t>
            </a:r>
            <a:r>
              <a:rPr lang="en-US" sz="2400" u="sng" dirty="0">
                <a:solidFill>
                  <a:srgbClr val="CC0000"/>
                </a:solidFill>
                <a:effectLst>
                  <a:outerShdw blurRad="38100" dist="38100" dir="2700000" algn="tl">
                    <a:srgbClr val="000000"/>
                  </a:outerShdw>
                </a:effectLst>
              </a:rPr>
              <a:t>Anxious Germans</a:t>
            </a:r>
          </a:p>
          <a:p>
            <a:pPr>
              <a:lnSpc>
                <a:spcPct val="90000"/>
              </a:lnSpc>
              <a:buFontTx/>
              <a:buNone/>
            </a:pPr>
            <a:endParaRPr lang="en-US" sz="800" u="sng" dirty="0">
              <a:effectLst>
                <a:outerShdw blurRad="38100" dist="38100" dir="2700000" algn="tl">
                  <a:srgbClr val="FFFFFF"/>
                </a:outerShdw>
              </a:effectLst>
            </a:endParaRPr>
          </a:p>
          <a:p>
            <a:pPr>
              <a:lnSpc>
                <a:spcPct val="90000"/>
              </a:lnSpc>
              <a:buFontTx/>
              <a:buChar char="-"/>
            </a:pPr>
            <a:r>
              <a:rPr lang="en-US" sz="2400" dirty="0">
                <a:solidFill>
                  <a:srgbClr val="000000"/>
                </a:solidFill>
                <a:effectLst>
                  <a:outerShdw blurRad="38100" dist="38100" dir="2700000" algn="tl">
                    <a:srgbClr val="FFFFFF"/>
                  </a:outerShdw>
                </a:effectLst>
              </a:rPr>
              <a:t>Roman Catholic Fear:</a:t>
            </a:r>
            <a:r>
              <a:rPr lang="en-US" sz="2400" dirty="0">
                <a:solidFill>
                  <a:schemeClr val="bg1"/>
                </a:solidFill>
                <a:effectLst>
                  <a:outerShdw blurRad="38100" dist="38100" dir="2700000" algn="tl">
                    <a:srgbClr val="000000"/>
                  </a:outerShdw>
                </a:effectLst>
              </a:rPr>
              <a:t>    Mortal Sin Before Sudden Death</a:t>
            </a:r>
          </a:p>
          <a:p>
            <a:pPr>
              <a:lnSpc>
                <a:spcPct val="90000"/>
              </a:lnSpc>
              <a:buFontTx/>
              <a:buChar char="-"/>
            </a:pPr>
            <a:r>
              <a:rPr lang="en-US" sz="2400" dirty="0">
                <a:solidFill>
                  <a:srgbClr val="000000"/>
                </a:solidFill>
                <a:effectLst>
                  <a:outerShdw blurRad="38100" dist="38100" dir="2700000" algn="tl">
                    <a:srgbClr val="FFFFFF"/>
                  </a:outerShdw>
                </a:effectLst>
              </a:rPr>
              <a:t>Lutheran Pious Angst:</a:t>
            </a:r>
            <a:r>
              <a:rPr lang="en-US" sz="2400" dirty="0">
                <a:solidFill>
                  <a:schemeClr val="bg1"/>
                </a:solidFill>
                <a:effectLst>
                  <a:outerShdw blurRad="38100" dist="38100" dir="2700000" algn="tl">
                    <a:srgbClr val="000000"/>
                  </a:outerShdw>
                </a:effectLst>
              </a:rPr>
              <a:t>   Whether God Will Be Gracious</a:t>
            </a:r>
          </a:p>
          <a:p>
            <a:pPr>
              <a:lnSpc>
                <a:spcPct val="90000"/>
              </a:lnSpc>
              <a:buFontTx/>
              <a:buChar char="-"/>
            </a:pPr>
            <a:r>
              <a:rPr lang="en-US" sz="2400" dirty="0">
                <a:solidFill>
                  <a:srgbClr val="000000"/>
                </a:solidFill>
                <a:effectLst>
                  <a:outerShdw blurRad="38100" dist="38100" dir="2700000" algn="tl">
                    <a:srgbClr val="FFFFFF"/>
                  </a:outerShdw>
                </a:effectLst>
              </a:rPr>
              <a:t>Swiss Reform Obsess:</a:t>
            </a:r>
            <a:r>
              <a:rPr lang="en-US" sz="2400" dirty="0">
                <a:solidFill>
                  <a:schemeClr val="bg1"/>
                </a:solidFill>
                <a:effectLst>
                  <a:outerShdw blurRad="38100" dist="38100" dir="2700000" algn="tl">
                    <a:srgbClr val="000000"/>
                  </a:outerShdw>
                </a:effectLst>
              </a:rPr>
              <a:t>   Whether They Have True Faith</a:t>
            </a:r>
          </a:p>
          <a:p>
            <a:pPr>
              <a:lnSpc>
                <a:spcPct val="90000"/>
              </a:lnSpc>
              <a:buFontTx/>
              <a:buChar char="-"/>
            </a:pPr>
            <a:endParaRPr lang="en-US" sz="2400" dirty="0"/>
          </a:p>
        </p:txBody>
      </p:sp>
    </p:spTree>
    <p:extLst>
      <p:ext uri="{BB962C8B-B14F-4D97-AF65-F5344CB8AC3E}">
        <p14:creationId xmlns:p14="http://schemas.microsoft.com/office/powerpoint/2010/main" val="281234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222403">
                                            <p:txEl>
                                              <p:pRg st="2" end="2"/>
                                            </p:txEl>
                                          </p:spTgt>
                                        </p:tgtEl>
                                        <p:attrNameLst>
                                          <p:attrName>style.visibility</p:attrName>
                                        </p:attrNameLst>
                                      </p:cBhvr>
                                      <p:to>
                                        <p:strVal val="visible"/>
                                      </p:to>
                                    </p:set>
                                    <p:anim to="" calcmode="lin" valueType="num">
                                      <p:cBhvr>
                                        <p:cTn id="7" dur="1" fill="hold"/>
                                        <p:tgtEl>
                                          <p:spTgt spid="52224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55650" name="Rectangle 2" descr="Papyrus"/>
          <p:cNvSpPr>
            <a:spLocks noGrp="1" noChangeArrowheads="1"/>
          </p:cNvSpPr>
          <p:nvPr>
            <p:ph type="title"/>
          </p:nvPr>
        </p:nvSpPr>
        <p:spPr>
          <a:xfrm>
            <a:off x="1752600" y="228600"/>
            <a:ext cx="8610600" cy="1752600"/>
          </a:xfrm>
          <a:blipFill dpi="0" rotWithShape="0">
            <a:blip r:embed="rId4" cstate="print"/>
            <a:srcRect/>
            <a:tile tx="0" ty="0" sx="100000" sy="100000" flip="none" algn="tl"/>
          </a:blipFill>
          <a:ln/>
        </p:spPr>
        <p:txBody>
          <a:bodyPr/>
          <a:lstStyle/>
          <a:p>
            <a:r>
              <a:rPr lang="en-US" sz="4000" dirty="0">
                <a:effectLst>
                  <a:outerShdw blurRad="38100" dist="38100" dir="2700000" algn="tl">
                    <a:srgbClr val="FFFFFF"/>
                  </a:outerShdw>
                </a:effectLst>
                <a:latin typeface="Banner" pitchFamily="2" charset="0"/>
              </a:rPr>
              <a:t>Sentence Launching Reformation Public</a:t>
            </a:r>
            <a:r>
              <a:rPr lang="en-US" sz="4000" dirty="0">
                <a:latin typeface="Banner" pitchFamily="2" charset="0"/>
              </a:rPr>
              <a:t>                     </a:t>
            </a:r>
            <a:r>
              <a:rPr lang="en-US" sz="3600" dirty="0">
                <a:effectLst>
                  <a:outerShdw blurRad="38100" dist="38100" dir="2700000" algn="tl">
                    <a:srgbClr val="FFFFFF"/>
                  </a:outerShdw>
                </a:effectLst>
              </a:rPr>
              <a:t>Papal Reply Sending Luther Over The Edge</a:t>
            </a:r>
            <a:r>
              <a:rPr lang="en-US" sz="3600" b="1" dirty="0">
                <a:effectLst>
                  <a:outerShdw blurRad="38100" dist="38100" dir="2700000" algn="tl">
                    <a:srgbClr val="FFFFFF"/>
                  </a:outerShdw>
                </a:effectLst>
              </a:rPr>
              <a:t> </a:t>
            </a:r>
            <a:r>
              <a:rPr lang="en-US" sz="3200" b="1" dirty="0">
                <a:solidFill>
                  <a:srgbClr val="660033"/>
                </a:solidFill>
                <a:effectLst>
                  <a:outerShdw blurRad="38100" dist="38100" dir="2700000" algn="tl">
                    <a:srgbClr val="000000"/>
                  </a:outerShdw>
                </a:effectLst>
              </a:rPr>
              <a:t>Luther Responds: </a:t>
            </a:r>
            <a:r>
              <a:rPr lang="en-US" sz="3200" b="1" i="1" dirty="0">
                <a:solidFill>
                  <a:srgbClr val="660033"/>
                </a:solidFill>
                <a:effectLst>
                  <a:outerShdw blurRad="38100" dist="38100" dir="2700000" algn="tl">
                    <a:srgbClr val="000000"/>
                  </a:outerShdw>
                </a:effectLst>
              </a:rPr>
              <a:t>“The Pope’s The Anti-Christ”</a:t>
            </a:r>
          </a:p>
        </p:txBody>
      </p:sp>
      <p:sp>
        <p:nvSpPr>
          <p:cNvPr id="155651" name="Rectangle 3"/>
          <p:cNvSpPr>
            <a:spLocks noGrp="1" noChangeArrowheads="1"/>
          </p:cNvSpPr>
          <p:nvPr>
            <p:ph idx="1"/>
          </p:nvPr>
        </p:nvSpPr>
        <p:spPr>
          <a:xfrm>
            <a:off x="2209800" y="2362200"/>
            <a:ext cx="7772400" cy="4038600"/>
          </a:xfrm>
          <a:solidFill>
            <a:srgbClr val="FF5050"/>
          </a:solidFill>
        </p:spPr>
        <p:txBody>
          <a:bodyPr/>
          <a:lstStyle/>
          <a:p>
            <a:pPr>
              <a:buFontTx/>
              <a:buNone/>
            </a:pPr>
            <a:r>
              <a:rPr lang="en-US" sz="2400" b="1">
                <a:effectLst>
                  <a:outerShdw blurRad="38100" dist="38100" dir="2700000" algn="tl">
                    <a:srgbClr val="FFFFFF"/>
                  </a:outerShdw>
                </a:effectLst>
              </a:rPr>
              <a:t>Following Written Faith Belief Profession In The Not Yet</a:t>
            </a:r>
          </a:p>
          <a:p>
            <a:pPr>
              <a:buFontTx/>
              <a:buNone/>
            </a:pPr>
            <a:r>
              <a:rPr lang="en-US" sz="2400" b="1">
                <a:effectLst>
                  <a:outerShdw blurRad="38100" dist="38100" dir="2700000" algn="tl">
                    <a:srgbClr val="FFFFFF"/>
                  </a:outerShdw>
                </a:effectLst>
              </a:rPr>
              <a:t>Developed Or Formulated Papal Infallibility Doctrine We</a:t>
            </a:r>
          </a:p>
          <a:p>
            <a:pPr>
              <a:buFontTx/>
              <a:buNone/>
            </a:pPr>
            <a:r>
              <a:rPr lang="en-US" sz="2400" b="1">
                <a:effectLst>
                  <a:outerShdw blurRad="38100" dist="38100" dir="2700000" algn="tl">
                    <a:srgbClr val="FFFFFF"/>
                  </a:outerShdw>
                </a:effectLst>
              </a:rPr>
              <a:t> </a:t>
            </a:r>
            <a:r>
              <a:rPr lang="en-US" sz="2400" b="1" u="sng">
                <a:effectLst>
                  <a:outerShdw blurRad="38100" dist="38100" dir="2700000" algn="tl">
                    <a:srgbClr val="FFFFFF"/>
                  </a:outerShdw>
                </a:effectLst>
              </a:rPr>
              <a:t>Find These Words From S. Prierias - Rome’s Theologian:</a:t>
            </a:r>
          </a:p>
          <a:p>
            <a:pPr>
              <a:buFontTx/>
              <a:buNone/>
            </a:pPr>
            <a:r>
              <a:rPr lang="en-US" sz="2400" i="1">
                <a:effectLst>
                  <a:outerShdw blurRad="38100" dist="38100" dir="2700000" algn="tl">
                    <a:srgbClr val="FFFFFF"/>
                  </a:outerShdw>
                </a:effectLst>
              </a:rPr>
              <a:t> </a:t>
            </a:r>
            <a:r>
              <a:rPr lang="en-US" sz="4000" b="1">
                <a:solidFill>
                  <a:schemeClr val="bg1"/>
                </a:solidFill>
                <a:effectLst>
                  <a:outerShdw blurRad="38100" dist="38100" dir="2700000" algn="tl">
                    <a:srgbClr val="000000"/>
                  </a:outerShdw>
                </a:effectLst>
              </a:rPr>
              <a:t>“If the Pope were so scandalously bad that he led multitudes of souls to the Devil,  still he could not be removed from office.”</a:t>
            </a:r>
          </a:p>
        </p:txBody>
      </p:sp>
    </p:spTree>
    <p:extLst>
      <p:ext uri="{BB962C8B-B14F-4D97-AF65-F5344CB8AC3E}">
        <p14:creationId xmlns:p14="http://schemas.microsoft.com/office/powerpoint/2010/main" val="199681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580490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702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p:spPr>
        <p:txBody>
          <a:bodyPr>
            <a:normAutofit/>
          </a:bodyPr>
          <a:lstStyle/>
          <a:p>
            <a:r>
              <a:rPr lang="en-US" sz="4800" b="1" dirty="0" err="1">
                <a:solidFill>
                  <a:srgbClr val="C00000"/>
                </a:solidFill>
                <a:effectLst>
                  <a:outerShdw blurRad="38100" dist="38100" dir="2700000" algn="tl">
                    <a:srgbClr val="000000">
                      <a:alpha val="43137"/>
                    </a:srgbClr>
                  </a:outerShdw>
                </a:effectLst>
              </a:rPr>
              <a:t>Relgious</a:t>
            </a:r>
            <a:r>
              <a:rPr lang="en-US" sz="4800" b="1" dirty="0">
                <a:solidFill>
                  <a:srgbClr val="C00000"/>
                </a:solidFill>
                <a:effectLst>
                  <a:outerShdw blurRad="38100" dist="38100" dir="2700000" algn="tl">
                    <a:srgbClr val="000000">
                      <a:alpha val="43137"/>
                    </a:srgbClr>
                  </a:outerShdw>
                </a:effectLst>
              </a:rPr>
              <a:t> History of the Christian Era Ppt. Series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26203593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44703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811779" name="WordArt 3"/>
          <p:cNvSpPr>
            <a:spLocks noChangeArrowheads="1" noChangeShapeType="1" noTextEdit="1"/>
          </p:cNvSpPr>
          <p:nvPr/>
        </p:nvSpPr>
        <p:spPr bwMode="auto">
          <a:xfrm>
            <a:off x="2819400" y="228600"/>
            <a:ext cx="67056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HINGE OF HISTORY  </a:t>
            </a:r>
          </a:p>
        </p:txBody>
      </p:sp>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Tree>
    <p:extLst>
      <p:ext uri="{BB962C8B-B14F-4D97-AF65-F5344CB8AC3E}">
        <p14:creationId xmlns:p14="http://schemas.microsoft.com/office/powerpoint/2010/main" val="28918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811779"/>
                                        </p:tgtEl>
                                        <p:attrNameLst>
                                          <p:attrName>style.visibility</p:attrName>
                                        </p:attrNameLst>
                                      </p:cBhvr>
                                      <p:to>
                                        <p:strVal val="visible"/>
                                      </p:to>
                                    </p:set>
                                    <p:anim calcmode="lin" valueType="num">
                                      <p:cBhvr additive="base">
                                        <p:cTn id="7" dur="5000" fill="hold"/>
                                        <p:tgtEl>
                                          <p:spTgt spid="4811779"/>
                                        </p:tgtEl>
                                        <p:attrNameLst>
                                          <p:attrName>ppt_x</p:attrName>
                                        </p:attrNameLst>
                                      </p:cBhvr>
                                      <p:tavLst>
                                        <p:tav tm="0">
                                          <p:val>
                                            <p:strVal val="#ppt_x"/>
                                          </p:val>
                                        </p:tav>
                                        <p:tav tm="100000">
                                          <p:val>
                                            <p:strVal val="#ppt_x"/>
                                          </p:val>
                                        </p:tav>
                                      </p:tavLst>
                                    </p:anim>
                                    <p:anim calcmode="lin" valueType="num">
                                      <p:cBhvr additive="base">
                                        <p:cTn id="8" dur="5000" fill="hold"/>
                                        <p:tgtEl>
                                          <p:spTgt spid="48117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811780"/>
                                        </p:tgtEl>
                                        <p:attrNameLst>
                                          <p:attrName>style.visibility</p:attrName>
                                        </p:attrNameLst>
                                      </p:cBhvr>
                                      <p:to>
                                        <p:strVal val="visible"/>
                                      </p:to>
                                    </p:set>
                                    <p:anim calcmode="lin" valueType="num">
                                      <p:cBhvr additive="base">
                                        <p:cTn id="13" dur="5000" fill="hold"/>
                                        <p:tgtEl>
                                          <p:spTgt spid="4811780"/>
                                        </p:tgtEl>
                                        <p:attrNameLst>
                                          <p:attrName>ppt_x</p:attrName>
                                        </p:attrNameLst>
                                      </p:cBhvr>
                                      <p:tavLst>
                                        <p:tav tm="0">
                                          <p:val>
                                            <p:strVal val="0-#ppt_w/2"/>
                                          </p:val>
                                        </p:tav>
                                        <p:tav tm="100000">
                                          <p:val>
                                            <p:strVal val="#ppt_x"/>
                                          </p:val>
                                        </p:tav>
                                      </p:tavLst>
                                    </p:anim>
                                    <p:anim calcmode="lin" valueType="num">
                                      <p:cBhvr additive="base">
                                        <p:cTn id="14"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79" grpId="0" animBg="1"/>
      <p:bldP spid="48117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12192001" cy="7048083"/>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“Eyes and hearts enlightened by the ‘word of truth, the gospel’(Ephesians 1:13,18) know that history was not – is not – left to the caprices of men.  Allowing for and accommodating man’s will and folly,  the Almighty led Bible history ‘unto a dispensation of the fullness of the times, to sum up all things in Christ,  the things in the heavens, and the things upon the earth(10).  ‘When the fullness of the time came’ not a minute sooner or later – </a:t>
            </a:r>
            <a:r>
              <a:rPr kumimoji="0" lang="en-US" sz="54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‘God sent forth his son, born of a woman, born under the law’ (Galatians 4:4).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148052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2B7F3-DF2F-421A-B04B-3BDE9EFC5093}"/>
              </a:ext>
            </a:extLst>
          </p:cNvPr>
          <p:cNvSpPr/>
          <p:nvPr/>
        </p:nvSpPr>
        <p:spPr>
          <a:xfrm>
            <a:off x="457199" y="168442"/>
            <a:ext cx="11249527"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p:txBody>
      </p:sp>
      <p:sp>
        <p:nvSpPr>
          <p:cNvPr id="4" name="Rectangle 3">
            <a:extLst>
              <a:ext uri="{FF2B5EF4-FFF2-40B4-BE49-F238E27FC236}">
                <a16:creationId xmlns:a16="http://schemas.microsoft.com/office/drawing/2014/main" id="{E15C65EA-99F7-4B89-BD5D-D34E9DE76F4B}"/>
              </a:ext>
            </a:extLst>
          </p:cNvPr>
          <p:cNvSpPr/>
          <p:nvPr/>
        </p:nvSpPr>
        <p:spPr>
          <a:xfrm>
            <a:off x="1648327" y="1792704"/>
            <a:ext cx="8927432" cy="452431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“Far and away the most startling affirmation of God’s pleasure in this physical world, however, is found in the event which biblical writers came to see as the hinge of history:  the incarnation of Jesus.  ‘In the beginning was the Word,’ writes John at the opening of his Gospel,  ‘and the Word was with God, and the Word was God’ (John 1:1).   </a:t>
            </a:r>
          </a:p>
        </p:txBody>
      </p:sp>
    </p:spTree>
    <p:extLst>
      <p:ext uri="{BB962C8B-B14F-4D97-AF65-F5344CB8AC3E}">
        <p14:creationId xmlns:p14="http://schemas.microsoft.com/office/powerpoint/2010/main" val="183687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2B7F3-DF2F-421A-B04B-3BDE9EFC5093}"/>
              </a:ext>
            </a:extLst>
          </p:cNvPr>
          <p:cNvSpPr/>
          <p:nvPr/>
        </p:nvSpPr>
        <p:spPr>
          <a:xfrm>
            <a:off x="457199" y="168442"/>
            <a:ext cx="11249527"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p:txBody>
      </p:sp>
      <p:sp>
        <p:nvSpPr>
          <p:cNvPr id="2" name="Rectangle 1">
            <a:extLst>
              <a:ext uri="{FF2B5EF4-FFF2-40B4-BE49-F238E27FC236}">
                <a16:creationId xmlns:a16="http://schemas.microsoft.com/office/drawing/2014/main" id="{1FDC3278-1237-49E4-BAC8-EDE74B89454D}"/>
              </a:ext>
            </a:extLst>
          </p:cNvPr>
          <p:cNvSpPr/>
          <p:nvPr/>
        </p:nvSpPr>
        <p:spPr>
          <a:xfrm>
            <a:off x="1576137" y="1636294"/>
            <a:ext cx="8927431" cy="452431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In the Greek culture which John addressed, this Word would immediately be understood as something fundamentally </a:t>
            </a:r>
            <a:r>
              <a:rPr kumimoji="0" lang="en-US" sz="32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intellectual</a:t>
            </a: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and </a:t>
            </a:r>
            <a:r>
              <a:rPr kumimoji="0" lang="en-US" sz="32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spiritual</a:t>
            </a: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dwelling far above the grimy realities of this earth.  Jewish readers, meanwhile would have heard allusions to the Wisdom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But John proceeds to make a series of claims for this  ‘Word’  which would have shaken the minds of both Jew and Greek alike.  </a:t>
            </a:r>
          </a:p>
        </p:txBody>
      </p:sp>
    </p:spTree>
    <p:extLst>
      <p:ext uri="{BB962C8B-B14F-4D97-AF65-F5344CB8AC3E}">
        <p14:creationId xmlns:p14="http://schemas.microsoft.com/office/powerpoint/2010/main" val="404338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2B7F3-DF2F-421A-B04B-3BDE9EFC5093}"/>
              </a:ext>
            </a:extLst>
          </p:cNvPr>
          <p:cNvSpPr/>
          <p:nvPr/>
        </p:nvSpPr>
        <p:spPr>
          <a:xfrm>
            <a:off x="457199" y="168442"/>
            <a:ext cx="11249527"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p:txBody>
      </p:sp>
      <p:sp>
        <p:nvSpPr>
          <p:cNvPr id="2" name="Rectangle 1">
            <a:extLst>
              <a:ext uri="{FF2B5EF4-FFF2-40B4-BE49-F238E27FC236}">
                <a16:creationId xmlns:a16="http://schemas.microsoft.com/office/drawing/2014/main" id="{005517E1-3BCB-4C7B-AAB4-D69893AC8122}"/>
              </a:ext>
            </a:extLst>
          </p:cNvPr>
          <p:cNvSpPr/>
          <p:nvPr/>
        </p:nvSpPr>
        <p:spPr>
          <a:xfrm>
            <a:off x="1600200" y="1624263"/>
            <a:ext cx="8975558"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First, says John, this ‘Word’ is intimately bound up in the material, physical world which surrounds us:  ‘All things come into being through him, and without him not one thing came into being.  What has come into being in him was life,  and the light of all people’ (John 1:3-4).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He writes about the </a:t>
            </a:r>
            <a:r>
              <a:rPr kumimoji="0" lang="en-US" sz="32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logos</a:t>
            </a: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not as some mysterious, impersonal force which patterns creation,  but  rather as a person, one who lives and brings life, one with whom we might enter into relationship.   </a:t>
            </a:r>
          </a:p>
        </p:txBody>
      </p:sp>
    </p:spTree>
    <p:extLst>
      <p:ext uri="{BB962C8B-B14F-4D97-AF65-F5344CB8AC3E}">
        <p14:creationId xmlns:p14="http://schemas.microsoft.com/office/powerpoint/2010/main" val="3547577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2B7F3-DF2F-421A-B04B-3BDE9EFC5093}"/>
              </a:ext>
            </a:extLst>
          </p:cNvPr>
          <p:cNvSpPr/>
          <p:nvPr/>
        </p:nvSpPr>
        <p:spPr>
          <a:xfrm>
            <a:off x="457199" y="168442"/>
            <a:ext cx="11249527"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p:txBody>
      </p:sp>
      <p:sp>
        <p:nvSpPr>
          <p:cNvPr id="2" name="Rectangle 1">
            <a:extLst>
              <a:ext uri="{FF2B5EF4-FFF2-40B4-BE49-F238E27FC236}">
                <a16:creationId xmlns:a16="http://schemas.microsoft.com/office/drawing/2014/main" id="{6CE9C7B7-AE78-4D3A-8B87-2EB9A497F266}"/>
              </a:ext>
            </a:extLst>
          </p:cNvPr>
          <p:cNvSpPr/>
          <p:nvPr/>
        </p:nvSpPr>
        <p:spPr>
          <a:xfrm>
            <a:off x="998621" y="1395663"/>
            <a:ext cx="10118558" cy="523891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While this would have made perfect sense to John’s Jewish readers, who would immediately have understood John as writing about the Creator,  philosophical Greek writers would have been rather startled.  The idea that one could enjoy a relationship with the </a:t>
            </a:r>
            <a:r>
              <a:rPr kumimoji="0" lang="en-US" sz="24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logos</a:t>
            </a:r>
            <a:r>
              <a:rPr kumimoji="0" lang="en-US" sz="2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was entirely new to Greek thinking.  And then John pushes his readers further still.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Calligrapher" pitchFamily="2" charset="0"/>
                <a:ea typeface="+mn-ea"/>
                <a:cs typeface="+mn-cs"/>
              </a:rPr>
              <a:t>‘The Word became flesh,’ he writes, ‘and dwelt among us, full of grace and truth;  we have beheld his glory,  glory as of the only Son from the Father’ (John 1:14)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At this point John’s Jewish readers would also have been shocked.    While they might have been comfortable with the idea of identifying the logos with the action of God in creation,  the idea that God might become flesh – that the ordering principle of the cosmos might not   only be a divine ‘person’ with whom we might be able to experience relationship but might choose to enter into his own created world in human flesh – was an astounding surprise.</a:t>
            </a:r>
          </a:p>
        </p:txBody>
      </p:sp>
    </p:spTree>
    <p:extLst>
      <p:ext uri="{BB962C8B-B14F-4D97-AF65-F5344CB8AC3E}">
        <p14:creationId xmlns:p14="http://schemas.microsoft.com/office/powerpoint/2010/main" val="957327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A2B7F3-DF2F-421A-B04B-3BDE9EFC5093}"/>
              </a:ext>
            </a:extLst>
          </p:cNvPr>
          <p:cNvSpPr/>
          <p:nvPr/>
        </p:nvSpPr>
        <p:spPr>
          <a:xfrm>
            <a:off x="457199" y="168442"/>
            <a:ext cx="11249527" cy="132343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p:txBody>
      </p:sp>
      <p:sp>
        <p:nvSpPr>
          <p:cNvPr id="2" name="Rectangle 1">
            <a:extLst>
              <a:ext uri="{FF2B5EF4-FFF2-40B4-BE49-F238E27FC236}">
                <a16:creationId xmlns:a16="http://schemas.microsoft.com/office/drawing/2014/main" id="{FF69F2F1-1F5E-4E0C-840F-49AF16B9B702}"/>
              </a:ext>
            </a:extLst>
          </p:cNvPr>
          <p:cNvSpPr/>
          <p:nvPr/>
        </p:nvSpPr>
        <p:spPr>
          <a:xfrm>
            <a:off x="1636295" y="1600200"/>
            <a:ext cx="8951494" cy="452431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And Greek readers would have been somewhat disconcerted;  despite their long tradition of story myths in which the gods entered this world disguised as people or animals  (or even natural forces)  there was no precedent for the assertion  that a divine creator might voluntarily surrender   his exalted place in the heavens in order to live out a limited,  vulnerable human life here on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Christopher S. Webb,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Renovare</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603674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3898" y="152402"/>
            <a:ext cx="8239328" cy="838199"/>
          </a:xfrm>
        </p:spPr>
        <p:txBody>
          <a:bodyPr>
            <a:normAutofit fontScale="90000"/>
          </a:bodyPr>
          <a:lstStyle/>
          <a:p>
            <a:r>
              <a:rPr lang="en-US" dirty="0">
                <a:solidFill>
                  <a:srgbClr val="002060"/>
                </a:solidFill>
                <a:effectLst>
                  <a:outerShdw blurRad="38100" dist="38100" dir="2700000" algn="tl">
                    <a:srgbClr val="000000">
                      <a:alpha val="43137"/>
                    </a:srgbClr>
                  </a:outerShdw>
                </a:effectLst>
              </a:rPr>
              <a:t>Historical Theology of the Christian Era  </a:t>
            </a:r>
          </a:p>
        </p:txBody>
      </p:sp>
      <p:sp>
        <p:nvSpPr>
          <p:cNvPr id="8" name="Title 1"/>
          <p:cNvSpPr txBox="1">
            <a:spLocks/>
          </p:cNvSpPr>
          <p:nvPr/>
        </p:nvSpPr>
        <p:spPr>
          <a:xfrm>
            <a:off x="2362200" y="2667000"/>
            <a:ext cx="7620000" cy="4114800"/>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The Third Thru Fifth Centuries: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1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Dueling Authorities &amp; Dual Theologies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 </a:t>
            </a:r>
            <a:r>
              <a:rPr kumimoji="0" lang="en-US" sz="6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rPr>
              <a:t>Opposed Kings &amp; Popes; Arius vs. Athanasius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75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800" b="1" i="0" u="sng" strike="noStrike" kern="1200" cap="none" spc="0" normalizeH="0" baseline="0" noProof="0" dirty="0">
                <a:ln>
                  <a:noFill/>
                </a:ln>
                <a:solidFill>
                  <a:srgbClr val="0070C0"/>
                </a:solidFill>
                <a:effectLst/>
                <a:uLnTx/>
                <a:uFillTx/>
                <a:latin typeface="Calibri"/>
                <a:ea typeface="+mj-ea"/>
                <a:cs typeface="+mj-cs"/>
              </a:rPr>
              <a:t>Doctrinal Developments</a:t>
            </a:r>
            <a:r>
              <a:rPr kumimoji="0" lang="en-US" sz="9800" b="1" i="0" u="none" strike="noStrike" kern="1200" cap="none" spc="0" normalizeH="0" baseline="0" noProof="0" dirty="0">
                <a:ln>
                  <a:noFill/>
                </a:ln>
                <a:solidFill>
                  <a:srgbClr val="0070C0"/>
                </a:solidFill>
                <a:effectLst/>
                <a:uLnTx/>
                <a:uFillTx/>
                <a:latin typeface="Calibri"/>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800" b="1" i="0" u="none" strike="noStrike" kern="1200" cap="none" spc="0" normalizeH="0" baseline="0" noProof="0" dirty="0">
                <a:ln>
                  <a:noFill/>
                </a:ln>
                <a:solidFill>
                  <a:srgbClr val="0070C0"/>
                </a:solidFill>
                <a:effectLst/>
                <a:uLnTx/>
                <a:uFillTx/>
                <a:latin typeface="Calibri"/>
                <a:ea typeface="+mj-ea"/>
                <a:cs typeface="+mj-cs"/>
              </a:rPr>
              <a:t>Canon, Creeds, &amp; Councils</a:t>
            </a:r>
            <a:endParaRPr kumimoji="0" lang="en-US" sz="9800" b="1" i="0" u="none" strike="noStrike" kern="1200" cap="none" spc="0" normalizeH="0" baseline="0" noProof="0" dirty="0">
              <a:ln>
                <a:noFill/>
              </a:ln>
              <a:solidFill>
                <a:srgbClr val="0070C0"/>
              </a:solidFill>
              <a:effectLst/>
              <a:uLnTx/>
              <a:uFillTx/>
              <a:latin typeface="Magneto" panose="04030805050802020D02" pitchFamily="82"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900" b="0" i="0" u="none" strike="noStrike" kern="1200" cap="none" spc="0" normalizeH="0" baseline="0" noProof="0" dirty="0">
              <a:ln>
                <a:noFill/>
              </a:ln>
              <a:solidFill>
                <a:prstClr val="black"/>
              </a:solidFill>
              <a:effectLst/>
              <a:uLnTx/>
              <a:uFillTx/>
              <a:latin typeface="Magneto" panose="04030805050802020D02" pitchFamily="82"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0" i="0" u="none" strike="noStrike" kern="1200" cap="none" spc="0" normalizeH="0" baseline="0" noProof="0" dirty="0">
                <a:ln>
                  <a:noFill/>
                </a:ln>
                <a:solidFill>
                  <a:srgbClr val="660033"/>
                </a:solidFill>
                <a:effectLst/>
                <a:uLnTx/>
                <a:uFillTx/>
                <a:latin typeface="Magneto" panose="04030805050802020D02" pitchFamily="82" charset="0"/>
                <a:ea typeface="+mj-ea"/>
                <a:cs typeface="+mj-cs"/>
              </a:rPr>
              <a:t>Reference Review Justin Holcomb Books – “Know The Heretics &amp; Creeds/Councils”   </a:t>
            </a:r>
          </a:p>
        </p:txBody>
      </p:sp>
      <p:sp>
        <p:nvSpPr>
          <p:cNvPr id="3" name="Rectangle 2"/>
          <p:cNvSpPr/>
          <p:nvPr/>
        </p:nvSpPr>
        <p:spPr>
          <a:xfrm>
            <a:off x="1524000" y="914401"/>
            <a:ext cx="9144000" cy="227754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Orthopraxy &amp; Orthodoxy: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A Cradle, A Cross &amp; A Crown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Tree>
    <p:extLst>
      <p:ext uri="{BB962C8B-B14F-4D97-AF65-F5344CB8AC3E}">
        <p14:creationId xmlns:p14="http://schemas.microsoft.com/office/powerpoint/2010/main" val="11457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0" nodeType="clickEffect">
                                  <p:stCondLst>
                                    <p:cond delay="0"/>
                                  </p:stCondLst>
                                  <p:iterate type="lt">
                                    <p:tmPct val="4000"/>
                                  </p:iterate>
                                  <p:childTnLst>
                                    <p:set>
                                      <p:cBhvr override="childStyle">
                                        <p:cTn id="11" dur="500" fill="hold"/>
                                        <p:tgtEl>
                                          <p:spTgt spid="2"/>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8">
                                            <p:txEl>
                                              <p:pRg st="7" end="7"/>
                                            </p:txEl>
                                          </p:spTgt>
                                        </p:tgtEl>
                                      </p:cBhvr>
                                    </p:animEffect>
                                    <p:animScale>
                                      <p:cBhvr>
                                        <p:cTn id="16" dur="250" autoRev="1" fill="hold"/>
                                        <p:tgtEl>
                                          <p:spTgt spid="8">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4642" name="Rectangle 2"/>
          <p:cNvSpPr>
            <a:spLocks noGrp="1" noChangeArrowheads="1"/>
          </p:cNvSpPr>
          <p:nvPr>
            <p:ph type="title"/>
          </p:nvPr>
        </p:nvSpPr>
        <p:spPr>
          <a:xfrm>
            <a:off x="2895600" y="0"/>
            <a:ext cx="6248400" cy="1600200"/>
          </a:xfrm>
          <a:solidFill>
            <a:srgbClr val="FFFFFF"/>
          </a:solidFill>
        </p:spPr>
        <p:txBody>
          <a:bodyPr/>
          <a:lstStyle/>
          <a:p>
            <a:r>
              <a:rPr lang="en-US" sz="3600">
                <a:effectLst>
                  <a:outerShdw blurRad="38100" dist="38100" dir="2700000" algn="tl">
                    <a:srgbClr val="C0C0C0"/>
                  </a:outerShdw>
                </a:effectLst>
              </a:rPr>
              <a:t>“Philip opened his mouth,  and beginning at this Scripture, preached Jesus to him.”</a:t>
            </a:r>
            <a:endParaRPr lang="en-US"/>
          </a:p>
        </p:txBody>
      </p:sp>
    </p:spTree>
    <p:extLst>
      <p:ext uri="{BB962C8B-B14F-4D97-AF65-F5344CB8AC3E}">
        <p14:creationId xmlns:p14="http://schemas.microsoft.com/office/powerpoint/2010/main" val="9172397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4642"/>
                                        </p:tgtEl>
                                        <p:attrNameLst>
                                          <p:attrName>style.visibility</p:attrName>
                                        </p:attrNameLst>
                                      </p:cBhvr>
                                      <p:to>
                                        <p:strVal val="visible"/>
                                      </p:to>
                                    </p:set>
                                    <p:anim calcmode="lin" valueType="num">
                                      <p:cBhvr>
                                        <p:cTn id="7" dur="75" fill="hold"/>
                                        <p:tgtEl>
                                          <p:spTgt spid="2544642"/>
                                        </p:tgtEl>
                                        <p:attrNameLst>
                                          <p:attrName>ppt_w</p:attrName>
                                        </p:attrNameLst>
                                      </p:cBhvr>
                                      <p:tavLst>
                                        <p:tav tm="0">
                                          <p:val>
                                            <p:fltVal val="0"/>
                                          </p:val>
                                        </p:tav>
                                        <p:tav tm="100000">
                                          <p:val>
                                            <p:strVal val="#ppt_w"/>
                                          </p:val>
                                        </p:tav>
                                      </p:tavLst>
                                    </p:anim>
                                    <p:anim calcmode="lin" valueType="num">
                                      <p:cBhvr>
                                        <p:cTn id="8" dur="75" fill="hold"/>
                                        <p:tgtEl>
                                          <p:spTgt spid="2544642"/>
                                        </p:tgtEl>
                                        <p:attrNameLst>
                                          <p:attrName>ppt_h</p:attrName>
                                        </p:attrNameLst>
                                      </p:cBhvr>
                                      <p:tavLst>
                                        <p:tav tm="0">
                                          <p:val>
                                            <p:fltVal val="0"/>
                                          </p:val>
                                        </p:tav>
                                        <p:tav tm="100000">
                                          <p:val>
                                            <p:strVal val="#ppt_h"/>
                                          </p:val>
                                        </p:tav>
                                      </p:tavLst>
                                    </p:anim>
                                    <p:anim calcmode="lin" valueType="num">
                                      <p:cBhvr>
                                        <p:cTn id="9" dur="75" fill="hold"/>
                                        <p:tgtEl>
                                          <p:spTgt spid="2544642"/>
                                        </p:tgtEl>
                                        <p:attrNameLst>
                                          <p:attrName>ppt_x</p:attrName>
                                        </p:attrNameLst>
                                      </p:cBhvr>
                                      <p:tavLst>
                                        <p:tav tm="0">
                                          <p:val>
                                            <p:fltVal val="0.5"/>
                                          </p:val>
                                        </p:tav>
                                        <p:tav tm="100000">
                                          <p:val>
                                            <p:strVal val="#ppt_x"/>
                                          </p:val>
                                        </p:tav>
                                      </p:tavLst>
                                    </p:anim>
                                    <p:anim calcmode="lin" valueType="num">
                                      <p:cBhvr>
                                        <p:cTn id="10" dur="75" fill="hold"/>
                                        <p:tgtEl>
                                          <p:spTgt spid="2544642"/>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4642"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05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r>
              <a:rPr lang="en-US" sz="2200" b="1" i="1" dirty="0">
                <a:solidFill>
                  <a:srgbClr val="C00000"/>
                </a:solidFill>
                <a:hlinkClick r:id="rId4" action="ppaction://hlinksldjump"/>
              </a:rPr>
              <a:t>The Godhead Three: Thee Trinitarian Controversy</a:t>
            </a:r>
            <a:endParaRPr lang="en-US" sz="2200" b="1" i="1" dirty="0">
              <a:solidFill>
                <a:srgbClr val="C00000"/>
              </a:solidFill>
            </a:endParaRPr>
          </a:p>
          <a:p>
            <a:r>
              <a:rPr lang="en-US" sz="2200" b="1" i="1" dirty="0">
                <a:solidFill>
                  <a:srgbClr val="C00000"/>
                </a:solidFill>
                <a:hlinkClick r:id="rId5" action="ppaction://hlinksldjump"/>
              </a:rPr>
              <a:t>Orthodoxy/Orthopraxy Brand Vs. Heretical Label</a:t>
            </a:r>
            <a:endParaRPr lang="en-US" sz="2200" b="1" i="1" dirty="0">
              <a:solidFill>
                <a:srgbClr val="C00000"/>
              </a:solidFill>
            </a:endParaRPr>
          </a:p>
          <a:p>
            <a:r>
              <a:rPr lang="en-US" sz="2200" b="1" i="1" dirty="0">
                <a:solidFill>
                  <a:srgbClr val="C00000"/>
                </a:solidFill>
                <a:hlinkClick r:id="rId6" action="ppaction://hlinksldjump"/>
              </a:rPr>
              <a:t>Magisterium: Canon Text–Law–Courts–Legal Curia</a:t>
            </a:r>
            <a:endParaRPr lang="en-US" sz="2200" b="1" i="1" dirty="0">
              <a:solidFill>
                <a:srgbClr val="C00000"/>
              </a:solidFill>
            </a:endParaRPr>
          </a:p>
          <a:p>
            <a:r>
              <a:rPr lang="en-US" sz="2200" b="1" i="1" dirty="0">
                <a:solidFill>
                  <a:srgbClr val="C00000"/>
                </a:solidFill>
                <a:hlinkClick r:id="rId7" action="ppaction://hlinksldjump"/>
              </a:rPr>
              <a:t>CONTAMINATE – CONTAINMENT - CORRUPTION</a:t>
            </a:r>
            <a:endParaRPr lang="en-US" sz="2200" b="1" i="1" dirty="0">
              <a:solidFill>
                <a:srgbClr val="C00000"/>
              </a:solidFill>
            </a:endParaRPr>
          </a:p>
          <a:p>
            <a:endParaRPr lang="en-US" sz="2200" b="1" i="1" dirty="0">
              <a:solidFill>
                <a:srgbClr val="C00000"/>
              </a:solidFill>
            </a:endParaRP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51539361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6802" name="Rectangle 2" descr="Purple mesh"/>
          <p:cNvSpPr>
            <a:spLocks noGrp="1" noChangeArrowheads="1"/>
          </p:cNvSpPr>
          <p:nvPr>
            <p:ph type="body" idx="1"/>
          </p:nvPr>
        </p:nvSpPr>
        <p:spPr>
          <a:xfrm>
            <a:off x="2209800" y="1295400"/>
            <a:ext cx="7772400" cy="48768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“A transfer of benefit or harm from one individual to another.  In theology imputation may be used negatively to refer to the transfer of sin and guilt of Adam to the rest of humankind.  Positively,  imputation refers to the righteousness of Christ transferred to those who believe on him for salvation.”</a:t>
            </a:r>
            <a:endParaRPr lang="en-US" sz="3600" dirty="0"/>
          </a:p>
        </p:txBody>
      </p:sp>
      <p:sp>
        <p:nvSpPr>
          <p:cNvPr id="327680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IMPUTATION</a:t>
            </a:r>
          </a:p>
        </p:txBody>
      </p:sp>
      <p:sp>
        <p:nvSpPr>
          <p:cNvPr id="32768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98006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6803"/>
                                        </p:tgtEl>
                                        <p:attrNameLst>
                                          <p:attrName>style.visibility</p:attrName>
                                        </p:attrNameLst>
                                      </p:cBhvr>
                                      <p:to>
                                        <p:strVal val="visible"/>
                                      </p:to>
                                    </p:set>
                                    <p:anim calcmode="lin" valueType="num">
                                      <p:cBhvr>
                                        <p:cTn id="7" dur="5000" fill="hold"/>
                                        <p:tgtEl>
                                          <p:spTgt spid="3276803"/>
                                        </p:tgtEl>
                                        <p:attrNameLst>
                                          <p:attrName>ppt_w</p:attrName>
                                        </p:attrNameLst>
                                      </p:cBhvr>
                                      <p:tavLst>
                                        <p:tav tm="0" fmla="#ppt_w*sin(2.5*pi*$)">
                                          <p:val>
                                            <p:fltVal val="0"/>
                                          </p:val>
                                        </p:tav>
                                        <p:tav tm="100000">
                                          <p:val>
                                            <p:fltVal val="1"/>
                                          </p:val>
                                        </p:tav>
                                      </p:tavLst>
                                    </p:anim>
                                    <p:anim calcmode="lin" valueType="num">
                                      <p:cBhvr>
                                        <p:cTn id="8" dur="5000" fill="hold"/>
                                        <p:tgtEl>
                                          <p:spTgt spid="32768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6802">
                                            <p:txEl>
                                              <p:pRg st="1" end="1"/>
                                            </p:txEl>
                                          </p:spTgt>
                                        </p:tgtEl>
                                        <p:attrNameLst>
                                          <p:attrName>style.visibility</p:attrName>
                                        </p:attrNameLst>
                                      </p:cBhvr>
                                      <p:to>
                                        <p:strVal val="visible"/>
                                      </p:to>
                                    </p:set>
                                    <p:animEffect transition="in" filter="wipe(left)">
                                      <p:cBhvr>
                                        <p:cTn id="13" dur="500"/>
                                        <p:tgtEl>
                                          <p:spTgt spid="327680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6804"/>
                                        </p:tgtEl>
                                        <p:attrNameLst>
                                          <p:attrName>style.visibility</p:attrName>
                                        </p:attrNameLst>
                                      </p:cBhvr>
                                      <p:to>
                                        <p:strVal val="visible"/>
                                      </p:to>
                                    </p:set>
                                    <p:anim calcmode="lin" valueType="num">
                                      <p:cBhvr>
                                        <p:cTn id="18" dur="500" fill="hold"/>
                                        <p:tgtEl>
                                          <p:spTgt spid="3276804"/>
                                        </p:tgtEl>
                                        <p:attrNameLst>
                                          <p:attrName>ppt_w</p:attrName>
                                        </p:attrNameLst>
                                      </p:cBhvr>
                                      <p:tavLst>
                                        <p:tav tm="0">
                                          <p:val>
                                            <p:fltVal val="0"/>
                                          </p:val>
                                        </p:tav>
                                        <p:tav tm="100000">
                                          <p:val>
                                            <p:strVal val="#ppt_w"/>
                                          </p:val>
                                        </p:tav>
                                      </p:tavLst>
                                    </p:anim>
                                    <p:anim calcmode="lin" valueType="num">
                                      <p:cBhvr>
                                        <p:cTn id="19" dur="500" fill="hold"/>
                                        <p:tgtEl>
                                          <p:spTgt spid="3276804"/>
                                        </p:tgtEl>
                                        <p:attrNameLst>
                                          <p:attrName>ppt_h</p:attrName>
                                        </p:attrNameLst>
                                      </p:cBhvr>
                                      <p:tavLst>
                                        <p:tav tm="0">
                                          <p:val>
                                            <p:fltVal val="0"/>
                                          </p:val>
                                        </p:tav>
                                        <p:tav tm="100000">
                                          <p:val>
                                            <p:strVal val="#ppt_h"/>
                                          </p:val>
                                        </p:tav>
                                      </p:tavLst>
                                    </p:anim>
                                    <p:anim calcmode="lin" valueType="num">
                                      <p:cBhvr>
                                        <p:cTn id="20" dur="500" fill="hold"/>
                                        <p:tgtEl>
                                          <p:spTgt spid="3276804"/>
                                        </p:tgtEl>
                                        <p:attrNameLst>
                                          <p:attrName>ppt_x</p:attrName>
                                        </p:attrNameLst>
                                      </p:cBhvr>
                                      <p:tavLst>
                                        <p:tav tm="0">
                                          <p:val>
                                            <p:fltVal val="0.5"/>
                                          </p:val>
                                        </p:tav>
                                        <p:tav tm="100000">
                                          <p:val>
                                            <p:strVal val="#ppt_x"/>
                                          </p:val>
                                        </p:tav>
                                      </p:tavLst>
                                    </p:anim>
                                    <p:anim calcmode="lin" valueType="num">
                                      <p:cBhvr>
                                        <p:cTn id="21" dur="500" fill="hold"/>
                                        <p:tgtEl>
                                          <p:spTgt spid="32768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02" grpId="0" build="p" autoUpdateAnimBg="0" rev="1"/>
      <p:bldP spid="3276803" grpId="0" animBg="1"/>
      <p:bldP spid="327680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656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400">
                <a:solidFill>
                  <a:srgbClr val="FFFF00"/>
                </a:solidFill>
                <a:effectLst>
                  <a:outerShdw blurRad="38100" dist="38100" dir="2700000" algn="tl">
                    <a:srgbClr val="000000"/>
                  </a:outerShdw>
                </a:effectLst>
                <a:latin typeface="Old English Text MT" pitchFamily="66" charset="0"/>
              </a:rPr>
              <a:t> “The belief that Jesus’ life and ministry is primarily an example to humans of how to live uprightly before God rather than as a means of providing something that humans cannot gain on their own.”</a:t>
            </a:r>
            <a:endParaRPr lang="en-US" sz="2800"/>
          </a:p>
        </p:txBody>
      </p:sp>
      <p:sp>
        <p:nvSpPr>
          <p:cNvPr id="3266563"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EXEMPLARISM</a:t>
            </a:r>
          </a:p>
        </p:txBody>
      </p:sp>
      <p:sp>
        <p:nvSpPr>
          <p:cNvPr id="326656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2840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6563"/>
                                        </p:tgtEl>
                                        <p:attrNameLst>
                                          <p:attrName>style.visibility</p:attrName>
                                        </p:attrNameLst>
                                      </p:cBhvr>
                                      <p:to>
                                        <p:strVal val="visible"/>
                                      </p:to>
                                    </p:set>
                                    <p:anim calcmode="lin" valueType="num">
                                      <p:cBhvr>
                                        <p:cTn id="7" dur="5000" fill="hold"/>
                                        <p:tgtEl>
                                          <p:spTgt spid="3266563"/>
                                        </p:tgtEl>
                                        <p:attrNameLst>
                                          <p:attrName>ppt_w</p:attrName>
                                        </p:attrNameLst>
                                      </p:cBhvr>
                                      <p:tavLst>
                                        <p:tav tm="0" fmla="#ppt_w*sin(2.5*pi*$)">
                                          <p:val>
                                            <p:fltVal val="0"/>
                                          </p:val>
                                        </p:tav>
                                        <p:tav tm="100000">
                                          <p:val>
                                            <p:fltVal val="1"/>
                                          </p:val>
                                        </p:tav>
                                      </p:tavLst>
                                    </p:anim>
                                    <p:anim calcmode="lin" valueType="num">
                                      <p:cBhvr>
                                        <p:cTn id="8" dur="5000" fill="hold"/>
                                        <p:tgtEl>
                                          <p:spTgt spid="326656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6562">
                                            <p:txEl>
                                              <p:pRg st="1" end="1"/>
                                            </p:txEl>
                                          </p:spTgt>
                                        </p:tgtEl>
                                        <p:attrNameLst>
                                          <p:attrName>style.visibility</p:attrName>
                                        </p:attrNameLst>
                                      </p:cBhvr>
                                      <p:to>
                                        <p:strVal val="visible"/>
                                      </p:to>
                                    </p:set>
                                    <p:animEffect transition="in" filter="wipe(left)">
                                      <p:cBhvr>
                                        <p:cTn id="13" dur="500"/>
                                        <p:tgtEl>
                                          <p:spTgt spid="326656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6564"/>
                                        </p:tgtEl>
                                        <p:attrNameLst>
                                          <p:attrName>style.visibility</p:attrName>
                                        </p:attrNameLst>
                                      </p:cBhvr>
                                      <p:to>
                                        <p:strVal val="visible"/>
                                      </p:to>
                                    </p:set>
                                    <p:anim calcmode="lin" valueType="num">
                                      <p:cBhvr>
                                        <p:cTn id="18" dur="500" fill="hold"/>
                                        <p:tgtEl>
                                          <p:spTgt spid="3266564"/>
                                        </p:tgtEl>
                                        <p:attrNameLst>
                                          <p:attrName>ppt_w</p:attrName>
                                        </p:attrNameLst>
                                      </p:cBhvr>
                                      <p:tavLst>
                                        <p:tav tm="0">
                                          <p:val>
                                            <p:fltVal val="0"/>
                                          </p:val>
                                        </p:tav>
                                        <p:tav tm="100000">
                                          <p:val>
                                            <p:strVal val="#ppt_w"/>
                                          </p:val>
                                        </p:tav>
                                      </p:tavLst>
                                    </p:anim>
                                    <p:anim calcmode="lin" valueType="num">
                                      <p:cBhvr>
                                        <p:cTn id="19" dur="500" fill="hold"/>
                                        <p:tgtEl>
                                          <p:spTgt spid="3266564"/>
                                        </p:tgtEl>
                                        <p:attrNameLst>
                                          <p:attrName>ppt_h</p:attrName>
                                        </p:attrNameLst>
                                      </p:cBhvr>
                                      <p:tavLst>
                                        <p:tav tm="0">
                                          <p:val>
                                            <p:fltVal val="0"/>
                                          </p:val>
                                        </p:tav>
                                        <p:tav tm="100000">
                                          <p:val>
                                            <p:strVal val="#ppt_h"/>
                                          </p:val>
                                        </p:tav>
                                      </p:tavLst>
                                    </p:anim>
                                    <p:anim calcmode="lin" valueType="num">
                                      <p:cBhvr>
                                        <p:cTn id="20" dur="500" fill="hold"/>
                                        <p:tgtEl>
                                          <p:spTgt spid="3266564"/>
                                        </p:tgtEl>
                                        <p:attrNameLst>
                                          <p:attrName>ppt_x</p:attrName>
                                        </p:attrNameLst>
                                      </p:cBhvr>
                                      <p:tavLst>
                                        <p:tav tm="0">
                                          <p:val>
                                            <p:fltVal val="0.5"/>
                                          </p:val>
                                        </p:tav>
                                        <p:tav tm="100000">
                                          <p:val>
                                            <p:strVal val="#ppt_x"/>
                                          </p:val>
                                        </p:tav>
                                      </p:tavLst>
                                    </p:anim>
                                    <p:anim calcmode="lin" valueType="num">
                                      <p:cBhvr>
                                        <p:cTn id="21" dur="500" fill="hold"/>
                                        <p:tgtEl>
                                          <p:spTgt spid="32665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62" grpId="0" build="p" autoUpdateAnimBg="0" rev="1"/>
      <p:bldP spid="3266563" grpId="0" animBg="1"/>
      <p:bldP spid="326656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8610"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5400">
                <a:solidFill>
                  <a:srgbClr val="FFFF00"/>
                </a:solidFill>
                <a:effectLst>
                  <a:outerShdw blurRad="38100" dist="38100" dir="2700000" algn="tl">
                    <a:srgbClr val="000000"/>
                  </a:outerShdw>
                </a:effectLst>
                <a:latin typeface="Old English Text MT" pitchFamily="66" charset="0"/>
              </a:rPr>
              <a:t> </a:t>
            </a:r>
            <a:r>
              <a:rPr lang="en-US" sz="5400" b="1">
                <a:solidFill>
                  <a:srgbClr val="FFFF00"/>
                </a:solidFill>
                <a:effectLst>
                  <a:outerShdw blurRad="38100" dist="38100" dir="2700000" algn="tl">
                    <a:srgbClr val="000000"/>
                  </a:outerShdw>
                </a:effectLst>
                <a:latin typeface="Old English Text MT" pitchFamily="66" charset="0"/>
              </a:rPr>
              <a:t>“The belief that sin is cancelled out by being covered over.  For Christians,  expiation suggests that Christ’s death covers our sin.”</a:t>
            </a:r>
            <a:endParaRPr lang="en-US" sz="3600" b="1"/>
          </a:p>
        </p:txBody>
      </p:sp>
      <p:sp>
        <p:nvSpPr>
          <p:cNvPr id="3268611"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EXPIATION</a:t>
            </a:r>
          </a:p>
        </p:txBody>
      </p:sp>
      <p:sp>
        <p:nvSpPr>
          <p:cNvPr id="32686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27343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8611"/>
                                        </p:tgtEl>
                                        <p:attrNameLst>
                                          <p:attrName>style.visibility</p:attrName>
                                        </p:attrNameLst>
                                      </p:cBhvr>
                                      <p:to>
                                        <p:strVal val="visible"/>
                                      </p:to>
                                    </p:set>
                                    <p:anim calcmode="lin" valueType="num">
                                      <p:cBhvr>
                                        <p:cTn id="7" dur="5000" fill="hold"/>
                                        <p:tgtEl>
                                          <p:spTgt spid="3268611"/>
                                        </p:tgtEl>
                                        <p:attrNameLst>
                                          <p:attrName>ppt_w</p:attrName>
                                        </p:attrNameLst>
                                      </p:cBhvr>
                                      <p:tavLst>
                                        <p:tav tm="0" fmla="#ppt_w*sin(2.5*pi*$)">
                                          <p:val>
                                            <p:fltVal val="0"/>
                                          </p:val>
                                        </p:tav>
                                        <p:tav tm="100000">
                                          <p:val>
                                            <p:fltVal val="1"/>
                                          </p:val>
                                        </p:tav>
                                      </p:tavLst>
                                    </p:anim>
                                    <p:anim calcmode="lin" valueType="num">
                                      <p:cBhvr>
                                        <p:cTn id="8" dur="5000" fill="hold"/>
                                        <p:tgtEl>
                                          <p:spTgt spid="32686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8610">
                                            <p:txEl>
                                              <p:pRg st="1" end="1"/>
                                            </p:txEl>
                                          </p:spTgt>
                                        </p:tgtEl>
                                        <p:attrNameLst>
                                          <p:attrName>style.visibility</p:attrName>
                                        </p:attrNameLst>
                                      </p:cBhvr>
                                      <p:to>
                                        <p:strVal val="visible"/>
                                      </p:to>
                                    </p:set>
                                    <p:animEffect transition="in" filter="wipe(left)">
                                      <p:cBhvr>
                                        <p:cTn id="13" dur="500"/>
                                        <p:tgtEl>
                                          <p:spTgt spid="32686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68612"/>
                                        </p:tgtEl>
                                        <p:attrNameLst>
                                          <p:attrName>style.visibility</p:attrName>
                                        </p:attrNameLst>
                                      </p:cBhvr>
                                      <p:to>
                                        <p:strVal val="visible"/>
                                      </p:to>
                                    </p:set>
                                    <p:anim calcmode="lin" valueType="num">
                                      <p:cBhvr>
                                        <p:cTn id="18" dur="500" fill="hold"/>
                                        <p:tgtEl>
                                          <p:spTgt spid="3268612"/>
                                        </p:tgtEl>
                                        <p:attrNameLst>
                                          <p:attrName>ppt_w</p:attrName>
                                        </p:attrNameLst>
                                      </p:cBhvr>
                                      <p:tavLst>
                                        <p:tav tm="0">
                                          <p:val>
                                            <p:fltVal val="0"/>
                                          </p:val>
                                        </p:tav>
                                        <p:tav tm="100000">
                                          <p:val>
                                            <p:strVal val="#ppt_w"/>
                                          </p:val>
                                        </p:tav>
                                      </p:tavLst>
                                    </p:anim>
                                    <p:anim calcmode="lin" valueType="num">
                                      <p:cBhvr>
                                        <p:cTn id="19" dur="500" fill="hold"/>
                                        <p:tgtEl>
                                          <p:spTgt spid="3268612"/>
                                        </p:tgtEl>
                                        <p:attrNameLst>
                                          <p:attrName>ppt_h</p:attrName>
                                        </p:attrNameLst>
                                      </p:cBhvr>
                                      <p:tavLst>
                                        <p:tav tm="0">
                                          <p:val>
                                            <p:fltVal val="0"/>
                                          </p:val>
                                        </p:tav>
                                        <p:tav tm="100000">
                                          <p:val>
                                            <p:strVal val="#ppt_h"/>
                                          </p:val>
                                        </p:tav>
                                      </p:tavLst>
                                    </p:anim>
                                    <p:anim calcmode="lin" valueType="num">
                                      <p:cBhvr>
                                        <p:cTn id="20" dur="500" fill="hold"/>
                                        <p:tgtEl>
                                          <p:spTgt spid="3268612"/>
                                        </p:tgtEl>
                                        <p:attrNameLst>
                                          <p:attrName>ppt_x</p:attrName>
                                        </p:attrNameLst>
                                      </p:cBhvr>
                                      <p:tavLst>
                                        <p:tav tm="0">
                                          <p:val>
                                            <p:fltVal val="0.5"/>
                                          </p:val>
                                        </p:tav>
                                        <p:tav tm="100000">
                                          <p:val>
                                            <p:strVal val="#ppt_x"/>
                                          </p:val>
                                        </p:tav>
                                      </p:tavLst>
                                    </p:anim>
                                    <p:anim calcmode="lin" valueType="num">
                                      <p:cBhvr>
                                        <p:cTn id="21" dur="500" fill="hold"/>
                                        <p:tgtEl>
                                          <p:spTgt spid="32686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8610" grpId="0" build="p" autoUpdateAnimBg="0" rev="1"/>
      <p:bldP spid="3268611" grpId="0" animBg="1"/>
      <p:bldP spid="32686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19810"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6000" b="1">
                <a:solidFill>
                  <a:srgbClr val="FFFF00"/>
                </a:solidFill>
                <a:effectLst>
                  <a:outerShdw blurRad="38100" dist="38100" dir="2700000" algn="tl">
                    <a:srgbClr val="000000"/>
                  </a:outerShdw>
                </a:effectLst>
                <a:latin typeface="Old English Text MT" pitchFamily="66" charset="0"/>
              </a:rPr>
              <a:t> “Atoning Sacrifice; An offering that turns away the wrath of God directed against sin.”  </a:t>
            </a:r>
            <a:endParaRPr lang="en-US" sz="4000"/>
          </a:p>
        </p:txBody>
      </p:sp>
      <p:sp>
        <p:nvSpPr>
          <p:cNvPr id="3319811"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PROPITIATION</a:t>
            </a:r>
          </a:p>
        </p:txBody>
      </p:sp>
      <p:sp>
        <p:nvSpPr>
          <p:cNvPr id="3319812"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02054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19811"/>
                                        </p:tgtEl>
                                        <p:attrNameLst>
                                          <p:attrName>style.visibility</p:attrName>
                                        </p:attrNameLst>
                                      </p:cBhvr>
                                      <p:to>
                                        <p:strVal val="visible"/>
                                      </p:to>
                                    </p:set>
                                    <p:anim calcmode="lin" valueType="num">
                                      <p:cBhvr>
                                        <p:cTn id="7" dur="5000" fill="hold"/>
                                        <p:tgtEl>
                                          <p:spTgt spid="3319811"/>
                                        </p:tgtEl>
                                        <p:attrNameLst>
                                          <p:attrName>ppt_w</p:attrName>
                                        </p:attrNameLst>
                                      </p:cBhvr>
                                      <p:tavLst>
                                        <p:tav tm="0" fmla="#ppt_w*sin(2.5*pi*$)">
                                          <p:val>
                                            <p:fltVal val="0"/>
                                          </p:val>
                                        </p:tav>
                                        <p:tav tm="100000">
                                          <p:val>
                                            <p:fltVal val="1"/>
                                          </p:val>
                                        </p:tav>
                                      </p:tavLst>
                                    </p:anim>
                                    <p:anim calcmode="lin" valueType="num">
                                      <p:cBhvr>
                                        <p:cTn id="8" dur="5000" fill="hold"/>
                                        <p:tgtEl>
                                          <p:spTgt spid="331981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19810">
                                            <p:txEl>
                                              <p:pRg st="1" end="1"/>
                                            </p:txEl>
                                          </p:spTgt>
                                        </p:tgtEl>
                                        <p:attrNameLst>
                                          <p:attrName>style.visibility</p:attrName>
                                        </p:attrNameLst>
                                      </p:cBhvr>
                                      <p:to>
                                        <p:strVal val="visible"/>
                                      </p:to>
                                    </p:set>
                                    <p:animEffect transition="in" filter="wipe(left)">
                                      <p:cBhvr>
                                        <p:cTn id="13" dur="500"/>
                                        <p:tgtEl>
                                          <p:spTgt spid="33198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19812"/>
                                        </p:tgtEl>
                                        <p:attrNameLst>
                                          <p:attrName>style.visibility</p:attrName>
                                        </p:attrNameLst>
                                      </p:cBhvr>
                                      <p:to>
                                        <p:strVal val="visible"/>
                                      </p:to>
                                    </p:set>
                                    <p:anim calcmode="lin" valueType="num">
                                      <p:cBhvr>
                                        <p:cTn id="18" dur="500" fill="hold"/>
                                        <p:tgtEl>
                                          <p:spTgt spid="3319812"/>
                                        </p:tgtEl>
                                        <p:attrNameLst>
                                          <p:attrName>ppt_w</p:attrName>
                                        </p:attrNameLst>
                                      </p:cBhvr>
                                      <p:tavLst>
                                        <p:tav tm="0">
                                          <p:val>
                                            <p:fltVal val="0"/>
                                          </p:val>
                                        </p:tav>
                                        <p:tav tm="100000">
                                          <p:val>
                                            <p:strVal val="#ppt_w"/>
                                          </p:val>
                                        </p:tav>
                                      </p:tavLst>
                                    </p:anim>
                                    <p:anim calcmode="lin" valueType="num">
                                      <p:cBhvr>
                                        <p:cTn id="19" dur="500" fill="hold"/>
                                        <p:tgtEl>
                                          <p:spTgt spid="3319812"/>
                                        </p:tgtEl>
                                        <p:attrNameLst>
                                          <p:attrName>ppt_h</p:attrName>
                                        </p:attrNameLst>
                                      </p:cBhvr>
                                      <p:tavLst>
                                        <p:tav tm="0">
                                          <p:val>
                                            <p:fltVal val="0"/>
                                          </p:val>
                                        </p:tav>
                                        <p:tav tm="100000">
                                          <p:val>
                                            <p:strVal val="#ppt_h"/>
                                          </p:val>
                                        </p:tav>
                                      </p:tavLst>
                                    </p:anim>
                                    <p:anim calcmode="lin" valueType="num">
                                      <p:cBhvr>
                                        <p:cTn id="20" dur="500" fill="hold"/>
                                        <p:tgtEl>
                                          <p:spTgt spid="3319812"/>
                                        </p:tgtEl>
                                        <p:attrNameLst>
                                          <p:attrName>ppt_x</p:attrName>
                                        </p:attrNameLst>
                                      </p:cBhvr>
                                      <p:tavLst>
                                        <p:tav tm="0">
                                          <p:val>
                                            <p:fltVal val="0.5"/>
                                          </p:val>
                                        </p:tav>
                                        <p:tav tm="100000">
                                          <p:val>
                                            <p:strVal val="#ppt_x"/>
                                          </p:val>
                                        </p:tav>
                                      </p:tavLst>
                                    </p:anim>
                                    <p:anim calcmode="lin" valueType="num">
                                      <p:cBhvr>
                                        <p:cTn id="21" dur="500" fill="hold"/>
                                        <p:tgtEl>
                                          <p:spTgt spid="33198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9810" grpId="0" build="p" autoUpdateAnimBg="0" rev="1"/>
      <p:bldP spid="3319811" grpId="0" animBg="1"/>
      <p:bldP spid="331981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8242" name="Rectangle 2" descr="Purple mesh"/>
          <p:cNvSpPr>
            <a:spLocks noGrp="1" noChangeArrowheads="1"/>
          </p:cNvSpPr>
          <p:nvPr>
            <p:ph type="body" idx="1"/>
          </p:nvPr>
        </p:nvSpPr>
        <p:spPr>
          <a:xfrm>
            <a:off x="2209800" y="1752600"/>
            <a:ext cx="7696200" cy="4114800"/>
          </a:xfrm>
          <a:blipFill dpi="0" rotWithShape="0">
            <a:blip r:embed="rId4" cstate="print"/>
            <a:srcRect/>
            <a:tile tx="0" ty="0" sx="100000" sy="100000" flip="none" algn="tl"/>
          </a:blipFill>
        </p:spPr>
        <p:txBody>
          <a:bodyPr/>
          <a:lstStyle/>
          <a:p>
            <a:pPr>
              <a:buFont typeface="Wingdings" pitchFamily="2" charset="2"/>
              <a:buChar char="v"/>
            </a:pPr>
            <a:endParaRPr lang="en-US" sz="2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800" b="1">
                <a:solidFill>
                  <a:srgbClr val="FFFF00"/>
                </a:solidFill>
                <a:effectLst>
                  <a:outerShdw blurRad="38100" dist="38100" dir="2700000" algn="tl">
                    <a:srgbClr val="000000"/>
                  </a:outerShdw>
                </a:effectLst>
                <a:latin typeface="Old English Text MT" pitchFamily="66" charset="0"/>
              </a:rPr>
              <a:t>“Literally,  ‘in place of.’</a:t>
            </a:r>
            <a:r>
              <a:rPr lang="en-US" sz="4400" b="1">
                <a:solidFill>
                  <a:srgbClr val="FFFF00"/>
                </a:solidFill>
                <a:effectLst>
                  <a:outerShdw blurRad="38100" dist="38100" dir="2700000" algn="tl">
                    <a:srgbClr val="000000"/>
                  </a:outerShdw>
                </a:effectLst>
                <a:latin typeface="Old English Text MT" pitchFamily="66" charset="0"/>
              </a:rPr>
              <a:t>  Hence in that Jesus died ‘for us,’  that is,  took upon himself the consequences of human sin.”</a:t>
            </a:r>
            <a:endParaRPr lang="en-US" sz="4400"/>
          </a:p>
        </p:txBody>
      </p:sp>
      <p:sp>
        <p:nvSpPr>
          <p:cNvPr id="3338243" name="WordArt 3"/>
          <p:cNvSpPr>
            <a:spLocks noChangeArrowheads="1" noChangeShapeType="1" noTextEdit="1"/>
          </p:cNvSpPr>
          <p:nvPr/>
        </p:nvSpPr>
        <p:spPr bwMode="auto">
          <a:xfrm>
            <a:off x="1981200" y="152400"/>
            <a:ext cx="7924800" cy="1371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Vicarious Atonement</a:t>
            </a:r>
          </a:p>
        </p:txBody>
      </p:sp>
      <p:sp>
        <p:nvSpPr>
          <p:cNvPr id="333824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5511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8243"/>
                                        </p:tgtEl>
                                        <p:attrNameLst>
                                          <p:attrName>style.visibility</p:attrName>
                                        </p:attrNameLst>
                                      </p:cBhvr>
                                      <p:to>
                                        <p:strVal val="visible"/>
                                      </p:to>
                                    </p:set>
                                    <p:anim calcmode="lin" valueType="num">
                                      <p:cBhvr>
                                        <p:cTn id="7" dur="5000" fill="hold"/>
                                        <p:tgtEl>
                                          <p:spTgt spid="3338243"/>
                                        </p:tgtEl>
                                        <p:attrNameLst>
                                          <p:attrName>ppt_w</p:attrName>
                                        </p:attrNameLst>
                                      </p:cBhvr>
                                      <p:tavLst>
                                        <p:tav tm="0" fmla="#ppt_w*sin(2.5*pi*$)">
                                          <p:val>
                                            <p:fltVal val="0"/>
                                          </p:val>
                                        </p:tav>
                                        <p:tav tm="100000">
                                          <p:val>
                                            <p:fltVal val="1"/>
                                          </p:val>
                                        </p:tav>
                                      </p:tavLst>
                                    </p:anim>
                                    <p:anim calcmode="lin" valueType="num">
                                      <p:cBhvr>
                                        <p:cTn id="8" dur="5000" fill="hold"/>
                                        <p:tgtEl>
                                          <p:spTgt spid="33382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8242">
                                            <p:txEl>
                                              <p:pRg st="1" end="1"/>
                                            </p:txEl>
                                          </p:spTgt>
                                        </p:tgtEl>
                                        <p:attrNameLst>
                                          <p:attrName>style.visibility</p:attrName>
                                        </p:attrNameLst>
                                      </p:cBhvr>
                                      <p:to>
                                        <p:strVal val="visible"/>
                                      </p:to>
                                    </p:set>
                                    <p:animEffect transition="in" filter="wipe(left)">
                                      <p:cBhvr>
                                        <p:cTn id="13" dur="500"/>
                                        <p:tgtEl>
                                          <p:spTgt spid="333824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8244"/>
                                        </p:tgtEl>
                                        <p:attrNameLst>
                                          <p:attrName>style.visibility</p:attrName>
                                        </p:attrNameLst>
                                      </p:cBhvr>
                                      <p:to>
                                        <p:strVal val="visible"/>
                                      </p:to>
                                    </p:set>
                                    <p:anim calcmode="lin" valueType="num">
                                      <p:cBhvr>
                                        <p:cTn id="18" dur="500" fill="hold"/>
                                        <p:tgtEl>
                                          <p:spTgt spid="3338244"/>
                                        </p:tgtEl>
                                        <p:attrNameLst>
                                          <p:attrName>ppt_w</p:attrName>
                                        </p:attrNameLst>
                                      </p:cBhvr>
                                      <p:tavLst>
                                        <p:tav tm="0">
                                          <p:val>
                                            <p:fltVal val="0"/>
                                          </p:val>
                                        </p:tav>
                                        <p:tav tm="100000">
                                          <p:val>
                                            <p:strVal val="#ppt_w"/>
                                          </p:val>
                                        </p:tav>
                                      </p:tavLst>
                                    </p:anim>
                                    <p:anim calcmode="lin" valueType="num">
                                      <p:cBhvr>
                                        <p:cTn id="19" dur="500" fill="hold"/>
                                        <p:tgtEl>
                                          <p:spTgt spid="3338244"/>
                                        </p:tgtEl>
                                        <p:attrNameLst>
                                          <p:attrName>ppt_h</p:attrName>
                                        </p:attrNameLst>
                                      </p:cBhvr>
                                      <p:tavLst>
                                        <p:tav tm="0">
                                          <p:val>
                                            <p:fltVal val="0"/>
                                          </p:val>
                                        </p:tav>
                                        <p:tav tm="100000">
                                          <p:val>
                                            <p:strVal val="#ppt_h"/>
                                          </p:val>
                                        </p:tav>
                                      </p:tavLst>
                                    </p:anim>
                                    <p:anim calcmode="lin" valueType="num">
                                      <p:cBhvr>
                                        <p:cTn id="20" dur="500" fill="hold"/>
                                        <p:tgtEl>
                                          <p:spTgt spid="3338244"/>
                                        </p:tgtEl>
                                        <p:attrNameLst>
                                          <p:attrName>ppt_x</p:attrName>
                                        </p:attrNameLst>
                                      </p:cBhvr>
                                      <p:tavLst>
                                        <p:tav tm="0">
                                          <p:val>
                                            <p:fltVal val="0.5"/>
                                          </p:val>
                                        </p:tav>
                                        <p:tav tm="100000">
                                          <p:val>
                                            <p:strVal val="#ppt_x"/>
                                          </p:val>
                                        </p:tav>
                                      </p:tavLst>
                                    </p:anim>
                                    <p:anim calcmode="lin" valueType="num">
                                      <p:cBhvr>
                                        <p:cTn id="21" dur="500" fill="hold"/>
                                        <p:tgtEl>
                                          <p:spTgt spid="3338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42" grpId="0" build="p" autoUpdateAnimBg="0" rev="1"/>
      <p:bldP spid="3338243" grpId="0" animBg="1"/>
      <p:bldP spid="33382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p:txBody>
          <a:bodyPr/>
          <a:lstStyle/>
          <a:p>
            <a:endParaRPr lang="en-US"/>
          </a:p>
        </p:txBody>
      </p:sp>
      <p:pic>
        <p:nvPicPr>
          <p:cNvPr id="3163139" name="Picture 3" descr="C:\Documents and Settings\Owner\My Documents\Educational Illustrations\Animations, Any &amp; All Others\saved.gif"/>
          <p:cNvPicPr>
            <a:picLocks noChangeAspect="1" noChangeArrowheads="1" noCrop="1"/>
          </p:cNvPicPr>
          <p:nvPr/>
        </p:nvPicPr>
        <p:blipFill>
          <a:blip r:embed="rId4" cstate="print"/>
          <a:srcRect/>
          <a:stretch>
            <a:fillRect/>
          </a:stretch>
        </p:blipFill>
        <p:spPr bwMode="auto">
          <a:xfrm>
            <a:off x="4724400" y="1371600"/>
            <a:ext cx="4343400" cy="4267200"/>
          </a:xfrm>
          <a:prstGeom prst="rect">
            <a:avLst/>
          </a:prstGeom>
          <a:noFill/>
        </p:spPr>
      </p:pic>
    </p:spTree>
    <p:extLst>
      <p:ext uri="{BB962C8B-B14F-4D97-AF65-F5344CB8AC3E}">
        <p14:creationId xmlns:p14="http://schemas.microsoft.com/office/powerpoint/2010/main" val="39363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63139"/>
                                        </p:tgtEl>
                                        <p:attrNameLst>
                                          <p:attrName>style.visibility</p:attrName>
                                        </p:attrNameLst>
                                      </p:cBhvr>
                                      <p:to>
                                        <p:strVal val="visible"/>
                                      </p:to>
                                    </p:set>
                                    <p:anim calcmode="lin" valueType="num">
                                      <p:cBhvr additive="base">
                                        <p:cTn id="7" dur="500" fill="hold"/>
                                        <p:tgtEl>
                                          <p:spTgt spid="3163139"/>
                                        </p:tgtEl>
                                        <p:attrNameLst>
                                          <p:attrName>ppt_x</p:attrName>
                                        </p:attrNameLst>
                                      </p:cBhvr>
                                      <p:tavLst>
                                        <p:tav tm="0">
                                          <p:val>
                                            <p:strVal val="0-#ppt_w/2"/>
                                          </p:val>
                                        </p:tav>
                                        <p:tav tm="100000">
                                          <p:val>
                                            <p:strVal val="#ppt_x"/>
                                          </p:val>
                                        </p:tav>
                                      </p:tavLst>
                                    </p:anim>
                                    <p:anim calcmode="lin" valueType="num">
                                      <p:cBhvr additive="base">
                                        <p:cTn id="8" dur="500" fill="hold"/>
                                        <p:tgtEl>
                                          <p:spTgt spid="3163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46690" name="Rectangle 2"/>
          <p:cNvSpPr>
            <a:spLocks noGrp="1" noChangeArrowheads="1"/>
          </p:cNvSpPr>
          <p:nvPr>
            <p:ph type="title"/>
          </p:nvPr>
        </p:nvSpPr>
        <p:spPr>
          <a:xfrm>
            <a:off x="3429000" y="0"/>
            <a:ext cx="5181600" cy="1600200"/>
          </a:xfrm>
          <a:solidFill>
            <a:srgbClr val="000000"/>
          </a:solidFill>
        </p:spPr>
        <p:txBody>
          <a:bodyPr/>
          <a:lstStyle/>
          <a:p>
            <a:r>
              <a:rPr lang="en-US" sz="2800" b="1">
                <a:solidFill>
                  <a:srgbClr val="FFFFFF"/>
                </a:solidFill>
                <a:effectLst>
                  <a:outerShdw blurRad="38100" dist="38100" dir="2700000" algn="tl">
                    <a:srgbClr val="808080"/>
                  </a:outerShdw>
                </a:effectLst>
              </a:rPr>
              <a:t>THIS MESSAGE WAS OVER      TIME MISUNDERSTOOD &amp;   CONVEYED INCORRECT                 IN COPTIC CHURCHES!</a:t>
            </a:r>
            <a:endParaRPr lang="en-US" sz="2800" b="1">
              <a:solidFill>
                <a:srgbClr val="FFFFFF"/>
              </a:solidFill>
            </a:endParaRPr>
          </a:p>
        </p:txBody>
      </p:sp>
      <p:sp>
        <p:nvSpPr>
          <p:cNvPr id="2546691" name="Comment 3"/>
          <p:cNvSpPr>
            <a:spLocks noChangeArrowheads="1"/>
          </p:cNvSpPr>
          <p:nvPr/>
        </p:nvSpPr>
        <p:spPr bwMode="auto">
          <a:xfrm>
            <a:off x="1539876" y="-1600200"/>
            <a:ext cx="47085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Gnostic Gospels Became Labeled “Coptic”</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Three Great Monotheistic Religions Abraham’s Legacy! </a:t>
            </a:r>
          </a:p>
        </p:txBody>
      </p:sp>
    </p:spTree>
    <p:extLst>
      <p:ext uri="{BB962C8B-B14F-4D97-AF65-F5344CB8AC3E}">
        <p14:creationId xmlns:p14="http://schemas.microsoft.com/office/powerpoint/2010/main" val="744389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2546690"/>
                                        </p:tgtEl>
                                        <p:attrNameLst>
                                          <p:attrName>style.visibility</p:attrName>
                                        </p:attrNameLst>
                                      </p:cBhvr>
                                      <p:to>
                                        <p:strVal val="visible"/>
                                      </p:to>
                                    </p:set>
                                    <p:anim calcmode="lin" valueType="num">
                                      <p:cBhvr>
                                        <p:cTn id="7" dur="75" fill="hold"/>
                                        <p:tgtEl>
                                          <p:spTgt spid="2546690"/>
                                        </p:tgtEl>
                                        <p:attrNameLst>
                                          <p:attrName>ppt_w</p:attrName>
                                        </p:attrNameLst>
                                      </p:cBhvr>
                                      <p:tavLst>
                                        <p:tav tm="0">
                                          <p:val>
                                            <p:fltVal val="0"/>
                                          </p:val>
                                        </p:tav>
                                        <p:tav tm="100000">
                                          <p:val>
                                            <p:strVal val="#ppt_w"/>
                                          </p:val>
                                        </p:tav>
                                      </p:tavLst>
                                    </p:anim>
                                    <p:anim calcmode="lin" valueType="num">
                                      <p:cBhvr>
                                        <p:cTn id="8" dur="75" fill="hold"/>
                                        <p:tgtEl>
                                          <p:spTgt spid="2546690"/>
                                        </p:tgtEl>
                                        <p:attrNameLst>
                                          <p:attrName>ppt_h</p:attrName>
                                        </p:attrNameLst>
                                      </p:cBhvr>
                                      <p:tavLst>
                                        <p:tav tm="0">
                                          <p:val>
                                            <p:fltVal val="0"/>
                                          </p:val>
                                        </p:tav>
                                        <p:tav tm="100000">
                                          <p:val>
                                            <p:strVal val="#ppt_h"/>
                                          </p:val>
                                        </p:tav>
                                      </p:tavLst>
                                    </p:anim>
                                    <p:anim calcmode="lin" valueType="num">
                                      <p:cBhvr>
                                        <p:cTn id="9" dur="75" fill="hold"/>
                                        <p:tgtEl>
                                          <p:spTgt spid="2546690"/>
                                        </p:tgtEl>
                                        <p:attrNameLst>
                                          <p:attrName>ppt_x</p:attrName>
                                        </p:attrNameLst>
                                      </p:cBhvr>
                                      <p:tavLst>
                                        <p:tav tm="0">
                                          <p:val>
                                            <p:fltVal val="0.5"/>
                                          </p:val>
                                        </p:tav>
                                        <p:tav tm="100000">
                                          <p:val>
                                            <p:strVal val="#ppt_x"/>
                                          </p:val>
                                        </p:tav>
                                      </p:tavLst>
                                    </p:anim>
                                    <p:anim calcmode="lin" valueType="num">
                                      <p:cBhvr>
                                        <p:cTn id="10" dur="75" fill="hold"/>
                                        <p:tgtEl>
                                          <p:spTgt spid="2546690"/>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669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8370"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 Positive Example Of Love In Action</a:t>
            </a:r>
          </a:p>
        </p:txBody>
      </p:sp>
      <p:sp>
        <p:nvSpPr>
          <p:cNvPr id="325837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Moral Influence</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6"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He’s Legal Stand-In He Bears Our Guilt</a:t>
            </a:r>
          </a:p>
        </p:txBody>
      </p:sp>
      <p:sp>
        <p:nvSpPr>
          <p:cNvPr id="325837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Penal Substitution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8"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Appease God’s Honor Robbed By Our Sin</a:t>
            </a:r>
          </a:p>
        </p:txBody>
      </p:sp>
      <p:sp>
        <p:nvSpPr>
          <p:cNvPr id="325837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Satisfaction</a:t>
            </a:r>
          </a:p>
        </p:txBody>
      </p:sp>
      <p:sp>
        <p:nvSpPr>
          <p:cNvPr id="3258380"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Buys Lost From Sin Gains The Victory!</a:t>
            </a:r>
          </a:p>
        </p:txBody>
      </p:sp>
      <p:sp>
        <p:nvSpPr>
          <p:cNvPr id="325838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Ransoming</a:t>
            </a:r>
          </a:p>
        </p:txBody>
      </p:sp>
      <p:sp>
        <p:nvSpPr>
          <p:cNvPr id="3258382"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5" name="WordArt 27" descr="White marble"/>
          <p:cNvSpPr>
            <a:spLocks noChangeArrowheads="1" noChangeShapeType="1" noTextEdit="1"/>
          </p:cNvSpPr>
          <p:nvPr/>
        </p:nvSpPr>
        <p:spPr bwMode="auto">
          <a:xfrm>
            <a:off x="1828800" y="228600"/>
            <a:ext cx="3829050" cy="762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uLnTx/>
                <a:uFillTx/>
                <a:latin typeface="Arial Black"/>
                <a:ea typeface="+mn-ea"/>
                <a:cs typeface="+mn-cs"/>
              </a:rPr>
              <a:t>ATONEMENT THEORIES</a:t>
            </a:r>
          </a:p>
        </p:txBody>
      </p:sp>
      <p:sp>
        <p:nvSpPr>
          <p:cNvPr id="3258396"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DESCRIPTION</a:t>
            </a:r>
          </a:p>
        </p:txBody>
      </p:sp>
      <p:sp>
        <p:nvSpPr>
          <p:cNvPr id="3258397"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3258398" name="Cross-3[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1524000" y="4953000"/>
            <a:ext cx="9144000" cy="1905000"/>
          </a:xfrm>
          <a:prstGeom prst="rect">
            <a:avLst/>
          </a:prstGeom>
          <a:noFill/>
        </p:spPr>
      </p:pic>
    </p:spTree>
    <p:extLst>
      <p:ext uri="{BB962C8B-B14F-4D97-AF65-F5344CB8AC3E}">
        <p14:creationId xmlns:p14="http://schemas.microsoft.com/office/powerpoint/2010/main" val="15004516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58371"/>
                                        </p:tgtEl>
                                        <p:attrNameLst>
                                          <p:attrName>style.visibility</p:attrName>
                                        </p:attrNameLst>
                                      </p:cBhvr>
                                      <p:to>
                                        <p:strVal val="visible"/>
                                      </p:to>
                                    </p:set>
                                    <p:anim calcmode="lin" valueType="num">
                                      <p:cBhvr>
                                        <p:cTn id="7" dur="1000" fill="hold"/>
                                        <p:tgtEl>
                                          <p:spTgt spid="3258371"/>
                                        </p:tgtEl>
                                        <p:attrNameLst>
                                          <p:attrName>ppt_w</p:attrName>
                                        </p:attrNameLst>
                                      </p:cBhvr>
                                      <p:tavLst>
                                        <p:tav tm="0">
                                          <p:val>
                                            <p:fltVal val="0"/>
                                          </p:val>
                                        </p:tav>
                                        <p:tav tm="100000">
                                          <p:val>
                                            <p:strVal val="#ppt_w"/>
                                          </p:val>
                                        </p:tav>
                                      </p:tavLst>
                                    </p:anim>
                                    <p:anim calcmode="lin" valueType="num">
                                      <p:cBhvr>
                                        <p:cTn id="8" dur="1000" fill="hold"/>
                                        <p:tgtEl>
                                          <p:spTgt spid="3258371"/>
                                        </p:tgtEl>
                                        <p:attrNameLst>
                                          <p:attrName>ppt_h</p:attrName>
                                        </p:attrNameLst>
                                      </p:cBhvr>
                                      <p:tavLst>
                                        <p:tav tm="0">
                                          <p:val>
                                            <p:fltVal val="0"/>
                                          </p:val>
                                        </p:tav>
                                        <p:tav tm="100000">
                                          <p:val>
                                            <p:strVal val="#ppt_h"/>
                                          </p:val>
                                        </p:tav>
                                      </p:tavLst>
                                    </p:anim>
                                    <p:anim calcmode="lin" valueType="num">
                                      <p:cBhvr>
                                        <p:cTn id="9" dur="1000" fill="hold"/>
                                        <p:tgtEl>
                                          <p:spTgt spid="32583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583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58370"/>
                                        </p:tgtEl>
                                        <p:attrNameLst>
                                          <p:attrName>style.visibility</p:attrName>
                                        </p:attrNameLst>
                                      </p:cBhvr>
                                      <p:to>
                                        <p:strVal val="visible"/>
                                      </p:to>
                                    </p:set>
                                    <p:anim calcmode="lin" valueType="num">
                                      <p:cBhvr>
                                        <p:cTn id="15" dur="1000" fill="hold"/>
                                        <p:tgtEl>
                                          <p:spTgt spid="3258370"/>
                                        </p:tgtEl>
                                        <p:attrNameLst>
                                          <p:attrName>ppt_w</p:attrName>
                                        </p:attrNameLst>
                                      </p:cBhvr>
                                      <p:tavLst>
                                        <p:tav tm="0">
                                          <p:val>
                                            <p:fltVal val="0"/>
                                          </p:val>
                                        </p:tav>
                                        <p:tav tm="100000">
                                          <p:val>
                                            <p:strVal val="#ppt_w"/>
                                          </p:val>
                                        </p:tav>
                                      </p:tavLst>
                                    </p:anim>
                                    <p:anim calcmode="lin" valueType="num">
                                      <p:cBhvr>
                                        <p:cTn id="16" dur="1000" fill="hold"/>
                                        <p:tgtEl>
                                          <p:spTgt spid="3258370"/>
                                        </p:tgtEl>
                                        <p:attrNameLst>
                                          <p:attrName>ppt_h</p:attrName>
                                        </p:attrNameLst>
                                      </p:cBhvr>
                                      <p:tavLst>
                                        <p:tav tm="0">
                                          <p:val>
                                            <p:fltVal val="0"/>
                                          </p:val>
                                        </p:tav>
                                        <p:tav tm="100000">
                                          <p:val>
                                            <p:strVal val="#ppt_h"/>
                                          </p:val>
                                        </p:tav>
                                      </p:tavLst>
                                    </p:anim>
                                    <p:anim calcmode="lin" valueType="num">
                                      <p:cBhvr>
                                        <p:cTn id="17" dur="1000" fill="hold"/>
                                        <p:tgtEl>
                                          <p:spTgt spid="32583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58381"/>
                                        </p:tgtEl>
                                        <p:attrNameLst>
                                          <p:attrName>style.visibility</p:attrName>
                                        </p:attrNameLst>
                                      </p:cBhvr>
                                      <p:to>
                                        <p:strVal val="visible"/>
                                      </p:to>
                                    </p:set>
                                    <p:anim calcmode="lin" valueType="num">
                                      <p:cBhvr>
                                        <p:cTn id="23" dur="1000" fill="hold"/>
                                        <p:tgtEl>
                                          <p:spTgt spid="3258381"/>
                                        </p:tgtEl>
                                        <p:attrNameLst>
                                          <p:attrName>ppt_w</p:attrName>
                                        </p:attrNameLst>
                                      </p:cBhvr>
                                      <p:tavLst>
                                        <p:tav tm="0">
                                          <p:val>
                                            <p:fltVal val="0"/>
                                          </p:val>
                                        </p:tav>
                                        <p:tav tm="100000">
                                          <p:val>
                                            <p:strVal val="#ppt_w"/>
                                          </p:val>
                                        </p:tav>
                                      </p:tavLst>
                                    </p:anim>
                                    <p:anim calcmode="lin" valueType="num">
                                      <p:cBhvr>
                                        <p:cTn id="24" dur="1000" fill="hold"/>
                                        <p:tgtEl>
                                          <p:spTgt spid="3258381"/>
                                        </p:tgtEl>
                                        <p:attrNameLst>
                                          <p:attrName>ppt_h</p:attrName>
                                        </p:attrNameLst>
                                      </p:cBhvr>
                                      <p:tavLst>
                                        <p:tav tm="0">
                                          <p:val>
                                            <p:fltVal val="0"/>
                                          </p:val>
                                        </p:tav>
                                        <p:tav tm="100000">
                                          <p:val>
                                            <p:strVal val="#ppt_h"/>
                                          </p:val>
                                        </p:tav>
                                      </p:tavLst>
                                    </p:anim>
                                    <p:anim calcmode="lin" valueType="num">
                                      <p:cBhvr>
                                        <p:cTn id="25" dur="1000" fill="hold"/>
                                        <p:tgtEl>
                                          <p:spTgt spid="325838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58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58380"/>
                                        </p:tgtEl>
                                        <p:attrNameLst>
                                          <p:attrName>style.visibility</p:attrName>
                                        </p:attrNameLst>
                                      </p:cBhvr>
                                      <p:to>
                                        <p:strVal val="visible"/>
                                      </p:to>
                                    </p:set>
                                    <p:anim calcmode="lin" valueType="num">
                                      <p:cBhvr>
                                        <p:cTn id="31" dur="1000" fill="hold"/>
                                        <p:tgtEl>
                                          <p:spTgt spid="3258380"/>
                                        </p:tgtEl>
                                        <p:attrNameLst>
                                          <p:attrName>ppt_w</p:attrName>
                                        </p:attrNameLst>
                                      </p:cBhvr>
                                      <p:tavLst>
                                        <p:tav tm="0">
                                          <p:val>
                                            <p:fltVal val="0"/>
                                          </p:val>
                                        </p:tav>
                                        <p:tav tm="100000">
                                          <p:val>
                                            <p:strVal val="#ppt_w"/>
                                          </p:val>
                                        </p:tav>
                                      </p:tavLst>
                                    </p:anim>
                                    <p:anim calcmode="lin" valueType="num">
                                      <p:cBhvr>
                                        <p:cTn id="32" dur="1000" fill="hold"/>
                                        <p:tgtEl>
                                          <p:spTgt spid="3258380"/>
                                        </p:tgtEl>
                                        <p:attrNameLst>
                                          <p:attrName>ppt_h</p:attrName>
                                        </p:attrNameLst>
                                      </p:cBhvr>
                                      <p:tavLst>
                                        <p:tav tm="0">
                                          <p:val>
                                            <p:fltVal val="0"/>
                                          </p:val>
                                        </p:tav>
                                        <p:tav tm="100000">
                                          <p:val>
                                            <p:strVal val="#ppt_h"/>
                                          </p:val>
                                        </p:tav>
                                      </p:tavLst>
                                    </p:anim>
                                    <p:anim calcmode="lin" valueType="num">
                                      <p:cBhvr>
                                        <p:cTn id="33" dur="1000" fill="hold"/>
                                        <p:tgtEl>
                                          <p:spTgt spid="325838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58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58379"/>
                                        </p:tgtEl>
                                        <p:attrNameLst>
                                          <p:attrName>style.visibility</p:attrName>
                                        </p:attrNameLst>
                                      </p:cBhvr>
                                      <p:to>
                                        <p:strVal val="visible"/>
                                      </p:to>
                                    </p:set>
                                    <p:anim calcmode="lin" valueType="num">
                                      <p:cBhvr>
                                        <p:cTn id="39" dur="1000" fill="hold"/>
                                        <p:tgtEl>
                                          <p:spTgt spid="3258379"/>
                                        </p:tgtEl>
                                        <p:attrNameLst>
                                          <p:attrName>ppt_w</p:attrName>
                                        </p:attrNameLst>
                                      </p:cBhvr>
                                      <p:tavLst>
                                        <p:tav tm="0">
                                          <p:val>
                                            <p:fltVal val="0"/>
                                          </p:val>
                                        </p:tav>
                                        <p:tav tm="100000">
                                          <p:val>
                                            <p:strVal val="#ppt_w"/>
                                          </p:val>
                                        </p:tav>
                                      </p:tavLst>
                                    </p:anim>
                                    <p:anim calcmode="lin" valueType="num">
                                      <p:cBhvr>
                                        <p:cTn id="40" dur="1000" fill="hold"/>
                                        <p:tgtEl>
                                          <p:spTgt spid="3258379"/>
                                        </p:tgtEl>
                                        <p:attrNameLst>
                                          <p:attrName>ppt_h</p:attrName>
                                        </p:attrNameLst>
                                      </p:cBhvr>
                                      <p:tavLst>
                                        <p:tav tm="0">
                                          <p:val>
                                            <p:fltVal val="0"/>
                                          </p:val>
                                        </p:tav>
                                        <p:tav tm="100000">
                                          <p:val>
                                            <p:strVal val="#ppt_h"/>
                                          </p:val>
                                        </p:tav>
                                      </p:tavLst>
                                    </p:anim>
                                    <p:anim calcmode="lin" valueType="num">
                                      <p:cBhvr>
                                        <p:cTn id="41" dur="1000" fill="hold"/>
                                        <p:tgtEl>
                                          <p:spTgt spid="32583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258378"/>
                                        </p:tgtEl>
                                        <p:attrNameLst>
                                          <p:attrName>style.visibility</p:attrName>
                                        </p:attrNameLst>
                                      </p:cBhvr>
                                      <p:to>
                                        <p:strVal val="visible"/>
                                      </p:to>
                                    </p:set>
                                    <p:anim calcmode="lin" valueType="num">
                                      <p:cBhvr>
                                        <p:cTn id="47" dur="1000" fill="hold"/>
                                        <p:tgtEl>
                                          <p:spTgt spid="3258378"/>
                                        </p:tgtEl>
                                        <p:attrNameLst>
                                          <p:attrName>ppt_w</p:attrName>
                                        </p:attrNameLst>
                                      </p:cBhvr>
                                      <p:tavLst>
                                        <p:tav tm="0">
                                          <p:val>
                                            <p:fltVal val="0"/>
                                          </p:val>
                                        </p:tav>
                                        <p:tav tm="100000">
                                          <p:val>
                                            <p:strVal val="#ppt_w"/>
                                          </p:val>
                                        </p:tav>
                                      </p:tavLst>
                                    </p:anim>
                                    <p:anim calcmode="lin" valueType="num">
                                      <p:cBhvr>
                                        <p:cTn id="48" dur="1000" fill="hold"/>
                                        <p:tgtEl>
                                          <p:spTgt spid="3258378"/>
                                        </p:tgtEl>
                                        <p:attrNameLst>
                                          <p:attrName>ppt_h</p:attrName>
                                        </p:attrNameLst>
                                      </p:cBhvr>
                                      <p:tavLst>
                                        <p:tav tm="0">
                                          <p:val>
                                            <p:fltVal val="0"/>
                                          </p:val>
                                        </p:tav>
                                        <p:tav tm="100000">
                                          <p:val>
                                            <p:strVal val="#ppt_h"/>
                                          </p:val>
                                        </p:tav>
                                      </p:tavLst>
                                    </p:anim>
                                    <p:anim calcmode="lin" valueType="num">
                                      <p:cBhvr>
                                        <p:cTn id="49" dur="1000" fill="hold"/>
                                        <p:tgtEl>
                                          <p:spTgt spid="325837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2583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258377"/>
                                        </p:tgtEl>
                                        <p:attrNameLst>
                                          <p:attrName>style.visibility</p:attrName>
                                        </p:attrNameLst>
                                      </p:cBhvr>
                                      <p:to>
                                        <p:strVal val="visible"/>
                                      </p:to>
                                    </p:set>
                                    <p:anim calcmode="lin" valueType="num">
                                      <p:cBhvr>
                                        <p:cTn id="55" dur="1000" fill="hold"/>
                                        <p:tgtEl>
                                          <p:spTgt spid="3258377"/>
                                        </p:tgtEl>
                                        <p:attrNameLst>
                                          <p:attrName>ppt_w</p:attrName>
                                        </p:attrNameLst>
                                      </p:cBhvr>
                                      <p:tavLst>
                                        <p:tav tm="0">
                                          <p:val>
                                            <p:fltVal val="0"/>
                                          </p:val>
                                        </p:tav>
                                        <p:tav tm="100000">
                                          <p:val>
                                            <p:strVal val="#ppt_w"/>
                                          </p:val>
                                        </p:tav>
                                      </p:tavLst>
                                    </p:anim>
                                    <p:anim calcmode="lin" valueType="num">
                                      <p:cBhvr>
                                        <p:cTn id="56" dur="1000" fill="hold"/>
                                        <p:tgtEl>
                                          <p:spTgt spid="3258377"/>
                                        </p:tgtEl>
                                        <p:attrNameLst>
                                          <p:attrName>ppt_h</p:attrName>
                                        </p:attrNameLst>
                                      </p:cBhvr>
                                      <p:tavLst>
                                        <p:tav tm="0">
                                          <p:val>
                                            <p:fltVal val="0"/>
                                          </p:val>
                                        </p:tav>
                                        <p:tav tm="100000">
                                          <p:val>
                                            <p:strVal val="#ppt_h"/>
                                          </p:val>
                                        </p:tav>
                                      </p:tavLst>
                                    </p:anim>
                                    <p:anim calcmode="lin" valueType="num">
                                      <p:cBhvr>
                                        <p:cTn id="57" dur="1000" fill="hold"/>
                                        <p:tgtEl>
                                          <p:spTgt spid="325837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2583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258376"/>
                                        </p:tgtEl>
                                        <p:attrNameLst>
                                          <p:attrName>style.visibility</p:attrName>
                                        </p:attrNameLst>
                                      </p:cBhvr>
                                      <p:to>
                                        <p:strVal val="visible"/>
                                      </p:to>
                                    </p:set>
                                    <p:anim calcmode="lin" valueType="num">
                                      <p:cBhvr>
                                        <p:cTn id="63" dur="1000" fill="hold"/>
                                        <p:tgtEl>
                                          <p:spTgt spid="3258376"/>
                                        </p:tgtEl>
                                        <p:attrNameLst>
                                          <p:attrName>ppt_w</p:attrName>
                                        </p:attrNameLst>
                                      </p:cBhvr>
                                      <p:tavLst>
                                        <p:tav tm="0">
                                          <p:val>
                                            <p:fltVal val="0"/>
                                          </p:val>
                                        </p:tav>
                                        <p:tav tm="100000">
                                          <p:val>
                                            <p:strVal val="#ppt_w"/>
                                          </p:val>
                                        </p:tav>
                                      </p:tavLst>
                                    </p:anim>
                                    <p:anim calcmode="lin" valueType="num">
                                      <p:cBhvr>
                                        <p:cTn id="64" dur="1000" fill="hold"/>
                                        <p:tgtEl>
                                          <p:spTgt spid="3258376"/>
                                        </p:tgtEl>
                                        <p:attrNameLst>
                                          <p:attrName>ppt_h</p:attrName>
                                        </p:attrNameLst>
                                      </p:cBhvr>
                                      <p:tavLst>
                                        <p:tav tm="0">
                                          <p:val>
                                            <p:fltVal val="0"/>
                                          </p:val>
                                        </p:tav>
                                        <p:tav tm="100000">
                                          <p:val>
                                            <p:strVal val="#ppt_h"/>
                                          </p:val>
                                        </p:tav>
                                      </p:tavLst>
                                    </p:anim>
                                    <p:anim calcmode="lin" valueType="num">
                                      <p:cBhvr>
                                        <p:cTn id="65" dur="1000" fill="hold"/>
                                        <p:tgtEl>
                                          <p:spTgt spid="325837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258376"/>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1000"/>
                            </p:stCondLst>
                            <p:childTnLst>
                              <p:par>
                                <p:cTn id="68" presetID="1" presetClass="mediacall" presetSubtype="0" fill="hold" nodeType="afterEffect">
                                  <p:stCondLst>
                                    <p:cond delay="0"/>
                                  </p:stCondLst>
                                  <p:childTnLst>
                                    <p:cmd type="call" cmd="playFrom(0.0)">
                                      <p:cBhvr>
                                        <p:cTn id="69" dur="1" fill="hold"/>
                                        <p:tgtEl>
                                          <p:spTgt spid="32583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0" fill="hold" display="0">
                  <p:stCondLst>
                    <p:cond delay="indefinite"/>
                  </p:stCondLst>
                  <p:endCondLst>
                    <p:cond evt="onNext" delay="0">
                      <p:tgtEl>
                        <p:sldTgt/>
                      </p:tgtEl>
                    </p:cond>
                    <p:cond evt="onPrev" delay="0">
                      <p:tgtEl>
                        <p:sldTgt/>
                      </p:tgtEl>
                    </p:cond>
                  </p:endCondLst>
                </p:cTn>
                <p:tgtEl>
                  <p:spTgt spid="3258398"/>
                </p:tgtEl>
              </p:cMediaNode>
            </p:video>
            <p:seq concurrent="1" nextAc="seek">
              <p:cTn id="71" restart="whenNotActive" fill="hold" evtFilter="cancelBubble" nodeType="interactiveSeq">
                <p:stCondLst>
                  <p:cond evt="onClick" delay="0">
                    <p:tgtEl>
                      <p:spTgt spid="3258398"/>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258398"/>
                                        </p:tgtEl>
                                      </p:cBhvr>
                                    </p:cmd>
                                  </p:childTnLst>
                                </p:cTn>
                              </p:par>
                            </p:childTnLst>
                          </p:cTn>
                        </p:par>
                      </p:childTnLst>
                    </p:cTn>
                  </p:par>
                </p:childTnLst>
              </p:cTn>
              <p:nextCondLst>
                <p:cond evt="onClick" delay="0">
                  <p:tgtEl>
                    <p:spTgt spid="3258398"/>
                  </p:tgtEl>
                </p:cond>
              </p:nextCondLst>
            </p:seq>
          </p:childTnLst>
        </p:cTn>
      </p:par>
    </p:tnLst>
    <p:bldLst>
      <p:bldP spid="3258370" grpId="0" animBg="1" autoUpdateAnimBg="0"/>
      <p:bldP spid="3258371" grpId="0" animBg="1" autoUpdateAnimBg="0"/>
      <p:bldP spid="3258376" grpId="0" animBg="1" autoUpdateAnimBg="0"/>
      <p:bldP spid="3258377" grpId="0" animBg="1" autoUpdateAnimBg="0"/>
      <p:bldP spid="3258378" grpId="0" animBg="1" autoUpdateAnimBg="0"/>
      <p:bldP spid="3258379" grpId="0" animBg="1" autoUpdateAnimBg="0"/>
      <p:bldP spid="3258380" grpId="0" animBg="1" autoUpdateAnimBg="0"/>
      <p:bldP spid="325838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4FE2824-C041-46DA-BED9-19468409501D}"/>
              </a:ext>
            </a:extLst>
          </p:cNvPr>
          <p:cNvSpPr>
            <a:spLocks noGrp="1"/>
          </p:cNvSpPr>
          <p:nvPr>
            <p:ph type="sldNum" sz="quarter" idx="12"/>
          </p:nvPr>
        </p:nvSpPr>
        <p:spPr/>
        <p:txBody>
          <a:bodyPr/>
          <a:lstStyle/>
          <a:p>
            <a:pPr eaLnBrk="0" fontAlgn="base" hangingPunct="0">
              <a:spcBef>
                <a:spcPct val="0"/>
              </a:spcBef>
              <a:spcAft>
                <a:spcPct val="0"/>
              </a:spcAft>
            </a:pPr>
            <a:fld id="{3B536568-C456-4109-8E3A-AB9DD1BD7078}" type="slidenum">
              <a:rPr lang="en-US" altLang="en-US">
                <a:solidFill>
                  <a:srgbClr val="CCCCFF"/>
                </a:solidFill>
                <a:latin typeface="Times" panose="02020603050405020304" pitchFamily="18" charset="0"/>
              </a:rPr>
              <a:pPr eaLnBrk="0" fontAlgn="base" hangingPunct="0">
                <a:spcBef>
                  <a:spcPct val="0"/>
                </a:spcBef>
                <a:spcAft>
                  <a:spcPct val="0"/>
                </a:spcAft>
              </a:pPr>
              <a:t>38</a:t>
            </a:fld>
            <a:endParaRPr lang="en-US" altLang="en-US">
              <a:solidFill>
                <a:srgbClr val="CCCCFF"/>
              </a:solidFill>
              <a:latin typeface="Times" panose="02020603050405020304" pitchFamily="18" charset="0"/>
            </a:endParaRPr>
          </a:p>
        </p:txBody>
      </p:sp>
      <p:sp>
        <p:nvSpPr>
          <p:cNvPr id="4099" name="Rectangle 3">
            <a:extLst>
              <a:ext uri="{FF2B5EF4-FFF2-40B4-BE49-F238E27FC236}">
                <a16:creationId xmlns:a16="http://schemas.microsoft.com/office/drawing/2014/main" id="{374CB6DC-4DF1-4A8F-A6E7-C397BDCC1E33}"/>
              </a:ext>
            </a:extLst>
          </p:cNvPr>
          <p:cNvSpPr>
            <a:spLocks noGrp="1" noChangeArrowheads="1"/>
          </p:cNvSpPr>
          <p:nvPr>
            <p:ph type="body" idx="1"/>
          </p:nvPr>
        </p:nvSpPr>
        <p:spPr>
          <a:xfrm>
            <a:off x="1524000" y="304800"/>
            <a:ext cx="9144000" cy="5791200"/>
          </a:xfrm>
        </p:spPr>
        <p:txBody>
          <a:bodyPr/>
          <a:lstStyle/>
          <a:p>
            <a:pPr algn="just">
              <a:buFontTx/>
              <a:buNone/>
            </a:pPr>
            <a:r>
              <a:rPr lang="en-US" altLang="en-US"/>
              <a:t>   The act by which God restores a relationship of harmony and unity between Himself and human beings. The word can be broken into three parts which express this great truth in simple but profound terms: "at-one-ment." Through God's atoning grace and forgiveness, we are reinstated to a relationship of at-one-ment with God, in spite of our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0"/>
                                        <p:tgtEl>
                                          <p:spTgt spid="4099">
                                            <p:txEl>
                                              <p:pRg st="0" end="0"/>
                                            </p:txEl>
                                          </p:spTgt>
                                        </p:tgtEl>
                                      </p:cBhvr>
                                    </p:animEffect>
                                    <p:anim calcmode="lin" valueType="num">
                                      <p:cBhvr>
                                        <p:cTn id="8" dur="5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9" dur="4500"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570" name="Picture 2" descr="I:\DEPTCOMM\Zamcomm\Jody\ChartsEPS\38copy.jpg"/>
          <p:cNvPicPr>
            <a:picLocks noChangeAspect="1" noChangeArrowheads="1"/>
          </p:cNvPicPr>
          <p:nvPr/>
        </p:nvPicPr>
        <p:blipFill>
          <a:blip r:embed="rId3" cstate="print"/>
          <a:srcRect/>
          <a:stretch>
            <a:fillRect/>
          </a:stretch>
        </p:blipFill>
        <p:spPr bwMode="auto">
          <a:xfrm>
            <a:off x="961534" y="0"/>
            <a:ext cx="10369485" cy="6858000"/>
          </a:xfrm>
          <a:prstGeom prst="rect">
            <a:avLst/>
          </a:prstGeom>
          <a:noFill/>
        </p:spPr>
      </p:pic>
    </p:spTree>
    <p:extLst>
      <p:ext uri="{BB962C8B-B14F-4D97-AF65-F5344CB8AC3E}">
        <p14:creationId xmlns:p14="http://schemas.microsoft.com/office/powerpoint/2010/main" val="360846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122231753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a:xfrm>
            <a:off x="838200" y="453005"/>
            <a:ext cx="10515600" cy="1149292"/>
          </a:xfrm>
        </p:spPr>
        <p:txBody>
          <a:bodyPr/>
          <a:lstStyle/>
          <a:p>
            <a:r>
              <a:rPr lang="en-US" b="1" dirty="0"/>
              <a:t>OVERVIEW: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260059" y="1921078"/>
            <a:ext cx="11669085" cy="4748385"/>
          </a:xfrm>
        </p:spPr>
        <p:txBody>
          <a:bodyPr>
            <a:normAutofit/>
          </a:bodyPr>
          <a:lstStyle/>
          <a:p>
            <a:r>
              <a:rPr lang="en-US" sz="3600" b="1" dirty="0"/>
              <a:t>EARLY ERROR BUILT ON THREE FALSE ASSUMPTIONS</a:t>
            </a:r>
          </a:p>
          <a:p>
            <a:endParaRPr lang="en-US" sz="2000" b="1" dirty="0"/>
          </a:p>
          <a:p>
            <a:r>
              <a:rPr lang="en-US" sz="3600" dirty="0"/>
              <a:t>#1 Assumption: Paul Convert Clement Received As Apostle</a:t>
            </a:r>
          </a:p>
          <a:p>
            <a:endParaRPr lang="en-US" sz="1600" dirty="0"/>
          </a:p>
          <a:p>
            <a:r>
              <a:rPr lang="en-US" sz="3600" b="1" dirty="0">
                <a:solidFill>
                  <a:srgbClr val="C00000"/>
                </a:solidFill>
                <a:effectLst>
                  <a:outerShdw blurRad="38100" dist="38100" dir="2700000" algn="tl">
                    <a:srgbClr val="000000">
                      <a:alpha val="43137"/>
                    </a:srgbClr>
                  </a:outerShdw>
                </a:effectLst>
              </a:rPr>
              <a:t>#2 Assumption: Origen Explains Trinity Concept Sequential</a:t>
            </a:r>
          </a:p>
          <a:p>
            <a:endParaRPr lang="en-US" sz="1600" b="1" dirty="0">
              <a:solidFill>
                <a:srgbClr val="C00000"/>
              </a:solidFill>
              <a:effectLst>
                <a:outerShdw blurRad="38100" dist="38100" dir="2700000" algn="tl">
                  <a:srgbClr val="000000">
                    <a:alpha val="43137"/>
                  </a:srgbClr>
                </a:outerShdw>
              </a:effectLst>
            </a:endParaRPr>
          </a:p>
          <a:p>
            <a:r>
              <a:rPr lang="en-US" sz="3600" dirty="0"/>
              <a:t>#3 Assumption: Irenaeus Portrays Jesus Mother @Anti-Eve</a:t>
            </a:r>
          </a:p>
          <a:p>
            <a:endParaRPr lang="en-US" dirty="0"/>
          </a:p>
        </p:txBody>
      </p:sp>
    </p:spTree>
    <p:extLst>
      <p:ext uri="{BB962C8B-B14F-4D97-AF65-F5344CB8AC3E}">
        <p14:creationId xmlns:p14="http://schemas.microsoft.com/office/powerpoint/2010/main" val="1915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336883" y="76200"/>
            <a:ext cx="11855115" cy="609600"/>
          </a:xfrm>
        </p:spPr>
        <p:txBody>
          <a:bodyPr/>
          <a:lstStyle/>
          <a:p>
            <a:r>
              <a:rPr lang="en-US" dirty="0"/>
              <a:t> </a:t>
            </a:r>
            <a:r>
              <a:rPr lang="en-US" sz="5400" dirty="0"/>
              <a:t>From Origen A False Controversy</a:t>
            </a:r>
          </a:p>
        </p:txBody>
      </p:sp>
      <p:sp>
        <p:nvSpPr>
          <p:cNvPr id="260102" name="Rectangle 6"/>
          <p:cNvSpPr>
            <a:spLocks noGrp="1" noChangeArrowheads="1"/>
          </p:cNvSpPr>
          <p:nvPr>
            <p:ph type="body" idx="1"/>
          </p:nvPr>
        </p:nvSpPr>
        <p:spPr>
          <a:xfrm>
            <a:off x="1583703" y="1489435"/>
            <a:ext cx="9084297" cy="5368565"/>
          </a:xfrm>
        </p:spPr>
        <p:txBody>
          <a:bodyPr/>
          <a:lstStyle/>
          <a:p>
            <a:pPr lvl="1"/>
            <a:r>
              <a:rPr lang="en-US" sz="5400" dirty="0"/>
              <a:t>Churches in western Europe had added the word </a:t>
            </a:r>
            <a:r>
              <a:rPr lang="en-US" sz="5400" b="1" i="1" dirty="0" err="1"/>
              <a:t>filioque</a:t>
            </a:r>
            <a:r>
              <a:rPr lang="en-US" sz="5400" b="1" dirty="0"/>
              <a:t> (“and the Son”) </a:t>
            </a:r>
            <a:r>
              <a:rPr lang="en-US" sz="5400" dirty="0"/>
              <a:t>to the Nicene Creed in the AD 500s</a:t>
            </a:r>
          </a:p>
        </p:txBody>
      </p:sp>
      <p:sp>
        <p:nvSpPr>
          <p:cNvPr id="4" name="Rectangle 3"/>
          <p:cNvSpPr/>
          <p:nvPr/>
        </p:nvSpPr>
        <p:spPr>
          <a:xfrm flipH="1">
            <a:off x="1357457" y="886120"/>
            <a:ext cx="10834542" cy="6186309"/>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Origen believed that God the Father, the Christ logos,  and the Holy Spirit represent three aspects of the godhead.  He thought of them as having a hierarchical relationship;  that is,  the Father generates the Son,  who generates the Holy Spirit.  The image he liked to use was an eternal torch,  one lighting the other.  That effort [book Timaeus] was to reconcile Christian thought with the three realities of Plato.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p:txBody>
      </p:sp>
    </p:spTree>
    <p:extLst>
      <p:ext uri="{BB962C8B-B14F-4D97-AF65-F5344CB8AC3E}">
        <p14:creationId xmlns:p14="http://schemas.microsoft.com/office/powerpoint/2010/main" val="46704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60101"/>
                                        </p:tgtEl>
                                        <p:attrNameLst>
                                          <p:attrName>style.color</p:attrName>
                                        </p:attrNameLst>
                                      </p:cBhvr>
                                      <p:to>
                                        <p:clrVal>
                                          <a:srgbClr val="FF0000"/>
                                        </p:clrVal>
                                      </p:to>
                                    </p:set>
                                    <p:set>
                                      <p:cBhvr>
                                        <p:cTn id="7" dur="500" autoRev="1" fill="hold"/>
                                        <p:tgtEl>
                                          <p:spTgt spid="260101"/>
                                        </p:tgtEl>
                                        <p:attrNameLst>
                                          <p:attrName>fillcolor</p:attrName>
                                        </p:attrNameLst>
                                      </p:cBhvr>
                                      <p:to>
                                        <p:clrVal>
                                          <a:srgbClr val="FF0000"/>
                                        </p:clrVal>
                                      </p:to>
                                    </p:set>
                                    <p:set>
                                      <p:cBhvr>
                                        <p:cTn id="8" dur="500" autoRev="1" fill="hold"/>
                                        <p:tgtEl>
                                          <p:spTgt spid="260101"/>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1260908" y="76200"/>
            <a:ext cx="10423091" cy="685800"/>
          </a:xfrm>
        </p:spPr>
        <p:txBody>
          <a:bodyPr/>
          <a:lstStyle/>
          <a:p>
            <a:r>
              <a:rPr lang="en-US" sz="6600" dirty="0"/>
              <a:t>The Filioque Controversy</a:t>
            </a:r>
          </a:p>
        </p:txBody>
      </p:sp>
      <p:sp>
        <p:nvSpPr>
          <p:cNvPr id="260102" name="Rectangle 6"/>
          <p:cNvSpPr>
            <a:spLocks noGrp="1" noChangeArrowheads="1"/>
          </p:cNvSpPr>
          <p:nvPr>
            <p:ph type="body" idx="1"/>
          </p:nvPr>
        </p:nvSpPr>
        <p:spPr/>
        <p:txBody>
          <a:bodyPr/>
          <a:lstStyle/>
          <a:p>
            <a:pPr lvl="1"/>
            <a:r>
              <a:rPr lang="en-US" b="1" dirty="0"/>
              <a:t>Eastern Christians recited,</a:t>
            </a:r>
            <a:r>
              <a:rPr lang="en-US" dirty="0"/>
              <a:t> “The Holy Spirit … proceeds from the Father.”</a:t>
            </a:r>
          </a:p>
          <a:p>
            <a:pPr lvl="1"/>
            <a:r>
              <a:rPr lang="en-US" b="1" dirty="0"/>
              <a:t>Western Christians recited,</a:t>
            </a:r>
            <a:r>
              <a:rPr lang="en-US" dirty="0"/>
              <a:t> “The Holy Spirit … proceeds from the Father </a:t>
            </a:r>
            <a:r>
              <a:rPr lang="en-US" i="1" dirty="0"/>
              <a:t>and the Son</a:t>
            </a:r>
            <a:r>
              <a:rPr lang="en-US" dirty="0"/>
              <a:t>.”</a:t>
            </a:r>
          </a:p>
        </p:txBody>
      </p:sp>
      <p:sp>
        <p:nvSpPr>
          <p:cNvPr id="4" name="Rectangle 3">
            <a:hlinkClick r:id="rId4" action="ppaction://hlinkfile"/>
          </p:cNvPr>
          <p:cNvSpPr/>
          <p:nvPr/>
        </p:nvSpPr>
        <p:spPr>
          <a:xfrm>
            <a:off x="1348033" y="3073138"/>
            <a:ext cx="10843967" cy="3795078"/>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THE ABSOLUTE TRUTH IS THAT BOTH CHURCHES WERE VERY 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NEITHER SON NOR SPIRIT WERE LIKE ANGELS OF SPECIAL CREATION, &amp; NEITHER PROCEEDED FROM GOD. </a:t>
            </a:r>
          </a:p>
        </p:txBody>
      </p:sp>
    </p:spTree>
    <p:extLst>
      <p:ext uri="{BB962C8B-B14F-4D97-AF65-F5344CB8AC3E}">
        <p14:creationId xmlns:p14="http://schemas.microsoft.com/office/powerpoint/2010/main" val="27733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Trinity Diagram"/>
          <p:cNvPicPr>
            <a:picLocks noChangeAspect="1" noChangeArrowheads="1"/>
          </p:cNvPicPr>
          <p:nvPr/>
        </p:nvPicPr>
        <p:blipFill>
          <a:blip r:embed="rId3" cstate="print">
            <a:lum bright="-6000" contrast="40000"/>
          </a:blip>
          <a:srcRect/>
          <a:stretch>
            <a:fillRect/>
          </a:stretch>
        </p:blipFill>
        <p:spPr bwMode="auto">
          <a:xfrm>
            <a:off x="3352800" y="762000"/>
            <a:ext cx="5564188" cy="5486400"/>
          </a:xfrm>
          <a:prstGeom prst="rect">
            <a:avLst/>
          </a:prstGeom>
          <a:noFill/>
          <a:ln w="9525">
            <a:noFill/>
            <a:miter lim="800000"/>
            <a:headEnd/>
            <a:tailEnd/>
          </a:ln>
        </p:spPr>
      </p:pic>
      <p:sp>
        <p:nvSpPr>
          <p:cNvPr id="465923"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Theoanthropic Debate Begins</a:t>
            </a:r>
          </a:p>
        </p:txBody>
      </p:sp>
      <p:sp>
        <p:nvSpPr>
          <p:cNvPr id="465924"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pic>
        <p:nvPicPr>
          <p:cNvPr id="465925" name="Picture 5" descr="C:\Documents and Settings\Owner\My Documents\Educational Illustrations\three smileys.bmp"/>
          <p:cNvPicPr>
            <a:picLocks noChangeAspect="1" noChangeArrowheads="1"/>
          </p:cNvPicPr>
          <p:nvPr/>
        </p:nvPicPr>
        <p:blipFill>
          <a:blip r:embed="rId4" cstate="print"/>
          <a:srcRect/>
          <a:stretch>
            <a:fillRect/>
          </a:stretch>
        </p:blipFill>
        <p:spPr bwMode="auto">
          <a:xfrm>
            <a:off x="4572000" y="2895601"/>
            <a:ext cx="3124200" cy="1063625"/>
          </a:xfrm>
          <a:prstGeom prst="rect">
            <a:avLst/>
          </a:prstGeom>
          <a:noFill/>
        </p:spPr>
      </p:pic>
    </p:spTree>
    <p:extLst>
      <p:ext uri="{BB962C8B-B14F-4D97-AF65-F5344CB8AC3E}">
        <p14:creationId xmlns:p14="http://schemas.microsoft.com/office/powerpoint/2010/main" val="20461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anim calcmode="lin" valueType="num">
                                      <p:cBhvr>
                                        <p:cTn id="7" dur="1000" fill="hold"/>
                                        <p:tgtEl>
                                          <p:spTgt spid="465924"/>
                                        </p:tgtEl>
                                        <p:attrNameLst>
                                          <p:attrName>ppt_w</p:attrName>
                                        </p:attrNameLst>
                                      </p:cBhvr>
                                      <p:tavLst>
                                        <p:tav tm="0">
                                          <p:val>
                                            <p:fltVal val="0"/>
                                          </p:val>
                                        </p:tav>
                                        <p:tav tm="100000">
                                          <p:val>
                                            <p:strVal val="#ppt_w"/>
                                          </p:val>
                                        </p:tav>
                                      </p:tavLst>
                                    </p:anim>
                                    <p:anim calcmode="lin" valueType="num">
                                      <p:cBhvr>
                                        <p:cTn id="8" dur="1000" fill="hold"/>
                                        <p:tgtEl>
                                          <p:spTgt spid="465924"/>
                                        </p:tgtEl>
                                        <p:attrNameLst>
                                          <p:attrName>ppt_h</p:attrName>
                                        </p:attrNameLst>
                                      </p:cBhvr>
                                      <p:tavLst>
                                        <p:tav tm="0">
                                          <p:val>
                                            <p:fltVal val="0"/>
                                          </p:val>
                                        </p:tav>
                                        <p:tav tm="100000">
                                          <p:val>
                                            <p:strVal val="#ppt_h"/>
                                          </p:val>
                                        </p:tav>
                                      </p:tavLst>
                                    </p:anim>
                                    <p:anim calcmode="lin" valueType="num">
                                      <p:cBhvr>
                                        <p:cTn id="9" dur="1000" fill="hold"/>
                                        <p:tgtEl>
                                          <p:spTgt spid="4659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59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465922"/>
                                        </p:tgtEl>
                                        <p:attrNameLst>
                                          <p:attrName>style.visibility</p:attrName>
                                        </p:attrNameLst>
                                      </p:cBhvr>
                                      <p:to>
                                        <p:strVal val="visible"/>
                                      </p:to>
                                    </p:set>
                                    <p:anim calcmode="lin" valueType="num">
                                      <p:cBhvr>
                                        <p:cTn id="15" dur="5000" fill="hold"/>
                                        <p:tgtEl>
                                          <p:spTgt spid="465922"/>
                                        </p:tgtEl>
                                        <p:attrNameLst>
                                          <p:attrName>ppt_w</p:attrName>
                                        </p:attrNameLst>
                                      </p:cBhvr>
                                      <p:tavLst>
                                        <p:tav tm="0" fmla="#ppt_w*sin(2.5*pi*$)">
                                          <p:val>
                                            <p:fltVal val="0"/>
                                          </p:val>
                                        </p:tav>
                                        <p:tav tm="100000">
                                          <p:val>
                                            <p:fltVal val="1"/>
                                          </p:val>
                                        </p:tav>
                                      </p:tavLst>
                                    </p:anim>
                                    <p:anim calcmode="lin" valueType="num">
                                      <p:cBhvr>
                                        <p:cTn id="16" dur="5000" fill="hold"/>
                                        <p:tgtEl>
                                          <p:spTgt spid="4659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465923"/>
                                        </p:tgtEl>
                                        <p:attrNameLst>
                                          <p:attrName>style.visibility</p:attrName>
                                        </p:attrNameLst>
                                      </p:cBhvr>
                                      <p:to>
                                        <p:strVal val="visible"/>
                                      </p:to>
                                    </p:set>
                                    <p:anim calcmode="lin" valueType="num">
                                      <p:cBhvr>
                                        <p:cTn id="21" dur="500" fill="hold"/>
                                        <p:tgtEl>
                                          <p:spTgt spid="465923"/>
                                        </p:tgtEl>
                                        <p:attrNameLst>
                                          <p:attrName>ppt_w</p:attrName>
                                        </p:attrNameLst>
                                      </p:cBhvr>
                                      <p:tavLst>
                                        <p:tav tm="0">
                                          <p:val>
                                            <p:fltVal val="0"/>
                                          </p:val>
                                        </p:tav>
                                        <p:tav tm="100000">
                                          <p:val>
                                            <p:strVal val="#ppt_w"/>
                                          </p:val>
                                        </p:tav>
                                      </p:tavLst>
                                    </p:anim>
                                    <p:anim calcmode="lin" valueType="num">
                                      <p:cBhvr>
                                        <p:cTn id="22" dur="500" fill="hold"/>
                                        <p:tgtEl>
                                          <p:spTgt spid="46592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65925"/>
                                        </p:tgtEl>
                                        <p:attrNameLst>
                                          <p:attrName>style.visibility</p:attrName>
                                        </p:attrNameLst>
                                      </p:cBhvr>
                                      <p:to>
                                        <p:strVal val="visible"/>
                                      </p:to>
                                    </p:set>
                                    <p:anim calcmode="lin" valueType="num">
                                      <p:cBhvr>
                                        <p:cTn id="27" dur="500" fill="hold"/>
                                        <p:tgtEl>
                                          <p:spTgt spid="465925"/>
                                        </p:tgtEl>
                                        <p:attrNameLst>
                                          <p:attrName>ppt_w</p:attrName>
                                        </p:attrNameLst>
                                      </p:cBhvr>
                                      <p:tavLst>
                                        <p:tav tm="0">
                                          <p:val>
                                            <p:strVal val="(6*min(max(#ppt_w*#ppt_h,.3),1)-7.4)/-.7*#ppt_w"/>
                                          </p:val>
                                        </p:tav>
                                        <p:tav tm="100000">
                                          <p:val>
                                            <p:strVal val="#ppt_w"/>
                                          </p:val>
                                        </p:tav>
                                      </p:tavLst>
                                    </p:anim>
                                    <p:anim calcmode="lin" valueType="num">
                                      <p:cBhvr>
                                        <p:cTn id="28" dur="500" fill="hold"/>
                                        <p:tgtEl>
                                          <p:spTgt spid="465925"/>
                                        </p:tgtEl>
                                        <p:attrNameLst>
                                          <p:attrName>ppt_h</p:attrName>
                                        </p:attrNameLst>
                                      </p:cBhvr>
                                      <p:tavLst>
                                        <p:tav tm="0">
                                          <p:val>
                                            <p:strVal val="(6*min(max(#ppt_w*#ppt_h,.3),1)-7.4)/-.7*#ppt_h"/>
                                          </p:val>
                                        </p:tav>
                                        <p:tav tm="100000">
                                          <p:val>
                                            <p:strVal val="#ppt_h"/>
                                          </p:val>
                                        </p:tav>
                                      </p:tavLst>
                                    </p:anim>
                                    <p:anim calcmode="lin" valueType="num">
                                      <p:cBhvr>
                                        <p:cTn id="29" dur="500" fill="hold"/>
                                        <p:tgtEl>
                                          <p:spTgt spid="465925"/>
                                        </p:tgtEl>
                                        <p:attrNameLst>
                                          <p:attrName>ppt_x</p:attrName>
                                        </p:attrNameLst>
                                      </p:cBhvr>
                                      <p:tavLst>
                                        <p:tav tm="0">
                                          <p:val>
                                            <p:fltVal val="0.5"/>
                                          </p:val>
                                        </p:tav>
                                        <p:tav tm="100000">
                                          <p:val>
                                            <p:strVal val="#ppt_x"/>
                                          </p:val>
                                        </p:tav>
                                      </p:tavLst>
                                    </p:anim>
                                    <p:anim calcmode="lin" valueType="num">
                                      <p:cBhvr>
                                        <p:cTn id="30" dur="500" fill="hold"/>
                                        <p:tgtEl>
                                          <p:spTgt spid="46592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animBg="1"/>
      <p:bldP spid="4659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6BCA-26B6-4A89-9F62-95057C3E5911}"/>
              </a:ext>
            </a:extLst>
          </p:cNvPr>
          <p:cNvSpPr>
            <a:spLocks noGrp="1"/>
          </p:cNvSpPr>
          <p:nvPr>
            <p:ph type="title"/>
          </p:nvPr>
        </p:nvSpPr>
        <p:spPr>
          <a:xfrm>
            <a:off x="838200" y="377072"/>
            <a:ext cx="10515600" cy="961534"/>
          </a:xfrm>
        </p:spPr>
        <p:txBody>
          <a:bodyPr>
            <a:normAutofit fontScale="90000"/>
          </a:bodyPr>
          <a:lstStyle/>
          <a:p>
            <a:r>
              <a:rPr lang="en-US" dirty="0"/>
              <a:t>OVERVIEW:  APOSTLE TO APOSTATE PATTERN</a:t>
            </a:r>
            <a:br>
              <a:rPr lang="en-US" dirty="0"/>
            </a:br>
            <a:r>
              <a:rPr lang="en-US" dirty="0"/>
              <a:t>Christology Debate: </a:t>
            </a:r>
            <a:r>
              <a:rPr lang="en-US" dirty="0" err="1"/>
              <a:t>Theoanthropic</a:t>
            </a:r>
            <a:r>
              <a:rPr lang="en-US" dirty="0"/>
              <a:t> Gnosticism</a:t>
            </a:r>
          </a:p>
        </p:txBody>
      </p:sp>
      <p:sp>
        <p:nvSpPr>
          <p:cNvPr id="3" name="Content Placeholder 2">
            <a:extLst>
              <a:ext uri="{FF2B5EF4-FFF2-40B4-BE49-F238E27FC236}">
                <a16:creationId xmlns:a16="http://schemas.microsoft.com/office/drawing/2014/main" id="{FCC7C1A9-41A8-49B6-BA03-B42477A6FD3D}"/>
              </a:ext>
            </a:extLst>
          </p:cNvPr>
          <p:cNvSpPr>
            <a:spLocks noGrp="1"/>
          </p:cNvSpPr>
          <p:nvPr>
            <p:ph idx="1"/>
          </p:nvPr>
        </p:nvSpPr>
        <p:spPr>
          <a:xfrm>
            <a:off x="952106" y="1762812"/>
            <a:ext cx="10401693" cy="4958499"/>
          </a:xfrm>
        </p:spPr>
        <p:txBody>
          <a:bodyPr>
            <a:normAutofit/>
          </a:bodyPr>
          <a:lstStyle/>
          <a:p>
            <a:r>
              <a:rPr lang="en-US" dirty="0" err="1"/>
              <a:t>Ebonites</a:t>
            </a:r>
            <a:endParaRPr lang="en-US" dirty="0"/>
          </a:p>
          <a:p>
            <a:r>
              <a:rPr lang="en-US" dirty="0" err="1"/>
              <a:t>Processionists</a:t>
            </a:r>
            <a:endParaRPr lang="en-US" dirty="0"/>
          </a:p>
          <a:p>
            <a:r>
              <a:rPr lang="en-US" dirty="0"/>
              <a:t>Subordinationism</a:t>
            </a:r>
          </a:p>
          <a:p>
            <a:r>
              <a:rPr lang="en-US" dirty="0"/>
              <a:t>Monarchianism</a:t>
            </a:r>
          </a:p>
          <a:p>
            <a:r>
              <a:rPr lang="en-US" dirty="0" err="1"/>
              <a:t>Cerinthianism</a:t>
            </a:r>
            <a:endParaRPr lang="en-US" dirty="0"/>
          </a:p>
          <a:p>
            <a:r>
              <a:rPr lang="en-US" dirty="0" err="1"/>
              <a:t>Adoptionism</a:t>
            </a:r>
            <a:endParaRPr lang="en-US" dirty="0"/>
          </a:p>
          <a:p>
            <a:r>
              <a:rPr lang="en-US" dirty="0"/>
              <a:t>Modalism</a:t>
            </a:r>
          </a:p>
          <a:p>
            <a:r>
              <a:rPr lang="en-US" dirty="0"/>
              <a:t>Sabellianism</a:t>
            </a:r>
          </a:p>
          <a:p>
            <a:r>
              <a:rPr lang="en-US" dirty="0" err="1"/>
              <a:t>Patripassianism</a:t>
            </a:r>
            <a:endParaRPr lang="en-US" dirty="0"/>
          </a:p>
        </p:txBody>
      </p:sp>
    </p:spTree>
    <p:extLst>
      <p:ext uri="{BB962C8B-B14F-4D97-AF65-F5344CB8AC3E}">
        <p14:creationId xmlns:p14="http://schemas.microsoft.com/office/powerpoint/2010/main" val="3703774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6" name="Picture 2" descr="I:\DEPTCOMM\Zamcomm\Jody\ChartsEPS\60 copy.jpg"/>
          <p:cNvPicPr>
            <a:picLocks noChangeAspect="1" noChangeArrowheads="1"/>
          </p:cNvPicPr>
          <p:nvPr/>
        </p:nvPicPr>
        <p:blipFill>
          <a:blip r:embed="rId3" cstate="print"/>
          <a:srcRect/>
          <a:stretch>
            <a:fillRect/>
          </a:stretch>
        </p:blipFill>
        <p:spPr bwMode="auto">
          <a:xfrm>
            <a:off x="1480008" y="0"/>
            <a:ext cx="9191133" cy="6858000"/>
          </a:xfrm>
          <a:prstGeom prst="rect">
            <a:avLst/>
          </a:prstGeom>
          <a:noFill/>
        </p:spPr>
      </p:pic>
    </p:spTree>
    <p:extLst>
      <p:ext uri="{BB962C8B-B14F-4D97-AF65-F5344CB8AC3E}">
        <p14:creationId xmlns:p14="http://schemas.microsoft.com/office/powerpoint/2010/main" val="643865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4" name="Picture 2" descr="I:\DEPTCOMM\Zamcomm\Jody\ChartsEPS\46 copy.jpg"/>
          <p:cNvPicPr>
            <a:picLocks noChangeAspect="1" noChangeArrowheads="1"/>
          </p:cNvPicPr>
          <p:nvPr/>
        </p:nvPicPr>
        <p:blipFill>
          <a:blip r:embed="rId3" cstate="print"/>
          <a:srcRect/>
          <a:stretch>
            <a:fillRect/>
          </a:stretch>
        </p:blipFill>
        <p:spPr bwMode="auto">
          <a:xfrm>
            <a:off x="1659118" y="0"/>
            <a:ext cx="8964891" cy="6858000"/>
          </a:xfrm>
          <a:prstGeom prst="rect">
            <a:avLst/>
          </a:prstGeom>
          <a:noFill/>
        </p:spPr>
      </p:pic>
      <p:sp>
        <p:nvSpPr>
          <p:cNvPr id="1277955" name="WordArt 3"/>
          <p:cNvSpPr>
            <a:spLocks noChangeArrowheads="1" noChangeShapeType="1" noTextEdit="1"/>
          </p:cNvSpPr>
          <p:nvPr/>
        </p:nvSpPr>
        <p:spPr bwMode="auto">
          <a:xfrm rot="5400000">
            <a:off x="3695700" y="3390900"/>
            <a:ext cx="4876800" cy="8382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DITHEISM</a:t>
            </a:r>
          </a:p>
        </p:txBody>
      </p:sp>
    </p:spTree>
    <p:extLst>
      <p:ext uri="{BB962C8B-B14F-4D97-AF65-F5344CB8AC3E}">
        <p14:creationId xmlns:p14="http://schemas.microsoft.com/office/powerpoint/2010/main" val="40351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77955"/>
                                        </p:tgtEl>
                                        <p:attrNameLst>
                                          <p:attrName>style.visibility</p:attrName>
                                        </p:attrNameLst>
                                      </p:cBhvr>
                                      <p:to>
                                        <p:strVal val="visible"/>
                                      </p:to>
                                    </p:set>
                                    <p:anim calcmode="lin" valueType="num">
                                      <p:cBhvr>
                                        <p:cTn id="7" dur="5000" fill="hold"/>
                                        <p:tgtEl>
                                          <p:spTgt spid="1277955"/>
                                        </p:tgtEl>
                                        <p:attrNameLst>
                                          <p:attrName>ppt_w</p:attrName>
                                        </p:attrNameLst>
                                      </p:cBhvr>
                                      <p:tavLst>
                                        <p:tav tm="0" fmla="#ppt_w*sin(2.5*pi*$)">
                                          <p:val>
                                            <p:fltVal val="0"/>
                                          </p:val>
                                        </p:tav>
                                        <p:tav tm="100000">
                                          <p:val>
                                            <p:fltVal val="1"/>
                                          </p:val>
                                        </p:tav>
                                      </p:tavLst>
                                    </p:anim>
                                    <p:anim calcmode="lin" valueType="num">
                                      <p:cBhvr>
                                        <p:cTn id="8" dur="5000" fill="hold"/>
                                        <p:tgtEl>
                                          <p:spTgt spid="12779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306626" name="Picture 2" descr="I:\DEPTCOMM\Zamcomm\Jody\ChartsEPS\66 copy.jpg"/>
          <p:cNvPicPr>
            <a:picLocks noChangeAspect="1" noChangeArrowheads="1"/>
          </p:cNvPicPr>
          <p:nvPr/>
        </p:nvPicPr>
        <p:blipFill>
          <a:blip r:embed="rId3" cstate="print"/>
          <a:srcRect/>
          <a:stretch>
            <a:fillRect/>
          </a:stretch>
        </p:blipFill>
        <p:spPr bwMode="auto">
          <a:xfrm>
            <a:off x="606391" y="442762"/>
            <a:ext cx="10905423" cy="7084193"/>
          </a:xfrm>
          <a:prstGeom prst="rect">
            <a:avLst/>
          </a:prstGeom>
          <a:noFill/>
        </p:spPr>
      </p:pic>
    </p:spTree>
    <p:extLst>
      <p:ext uri="{BB962C8B-B14F-4D97-AF65-F5344CB8AC3E}">
        <p14:creationId xmlns:p14="http://schemas.microsoft.com/office/powerpoint/2010/main" val="3517346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Trinity Diagram"/>
          <p:cNvPicPr>
            <a:picLocks noChangeAspect="1" noChangeArrowheads="1"/>
          </p:cNvPicPr>
          <p:nvPr/>
        </p:nvPicPr>
        <p:blipFill>
          <a:blip r:embed="rId3" cstate="print">
            <a:lum bright="-6000" contrast="40000"/>
          </a:blip>
          <a:srcRect/>
          <a:stretch>
            <a:fillRect/>
          </a:stretch>
        </p:blipFill>
        <p:spPr bwMode="auto">
          <a:xfrm>
            <a:off x="3425826" y="762000"/>
            <a:ext cx="5491163" cy="5486400"/>
          </a:xfrm>
          <a:prstGeom prst="rect">
            <a:avLst/>
          </a:prstGeom>
          <a:noFill/>
          <a:ln w="9525">
            <a:noFill/>
            <a:miter lim="800000"/>
            <a:headEnd/>
            <a:tailEnd/>
          </a:ln>
        </p:spPr>
      </p:pic>
      <p:sp>
        <p:nvSpPr>
          <p:cNvPr id="674819" name="WordArt 3"/>
          <p:cNvSpPr>
            <a:spLocks noChangeArrowheads="1" noChangeShapeType="1" noTextEdit="1"/>
          </p:cNvSpPr>
          <p:nvPr/>
        </p:nvSpPr>
        <p:spPr bwMode="auto">
          <a:xfrm>
            <a:off x="1847850" y="6096000"/>
            <a:ext cx="84963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 </a:t>
            </a:r>
            <a:r>
              <a:rPr kumimoji="0" lang="en-US" sz="3600" b="0" i="0" u="none" strike="noStrike" kern="10" cap="none" spc="0" normalizeH="0" baseline="0" noProof="0" dirty="0" err="1">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Theoanthropic</a:t>
            </a: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Debate </a:t>
            </a:r>
            <a:r>
              <a:rPr lang="en-US" sz="3600" kern="10" noProof="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Continued</a:t>
            </a:r>
            <a:endPar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endParaRPr>
          </a:p>
        </p:txBody>
      </p:sp>
      <p:sp>
        <p:nvSpPr>
          <p:cNvPr id="674820" name="WordArt 4"/>
          <p:cNvSpPr>
            <a:spLocks noChangeArrowheads="1" noChangeShapeType="1" noTextEdit="1"/>
          </p:cNvSpPr>
          <p:nvPr/>
        </p:nvSpPr>
        <p:spPr bwMode="auto">
          <a:xfrm>
            <a:off x="1828800" y="152400"/>
            <a:ext cx="8458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"My Echo, My Shadow,  &amp; Me" ?</a:t>
            </a:r>
          </a:p>
        </p:txBody>
      </p:sp>
      <p:sp>
        <p:nvSpPr>
          <p:cNvPr id="674821" name="WordArt 5"/>
          <p:cNvSpPr>
            <a:spLocks noChangeArrowheads="1" noChangeShapeType="1" noTextEdit="1"/>
          </p:cNvSpPr>
          <p:nvPr/>
        </p:nvSpPr>
        <p:spPr bwMode="auto">
          <a:xfrm>
            <a:off x="4724400" y="2590800"/>
            <a:ext cx="2895600" cy="1752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Study Review: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MANICHAEAN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uLnTx/>
                <a:uFillTx/>
                <a:latin typeface="Arial Black"/>
                <a:ea typeface="+mn-ea"/>
                <a:cs typeface="+mn-cs"/>
              </a:rPr>
              <a:t>C A T H A R S</a:t>
            </a:r>
          </a:p>
        </p:txBody>
      </p:sp>
      <p:sp>
        <p:nvSpPr>
          <p:cNvPr id="674822" name="Comment 6"/>
          <p:cNvSpPr>
            <a:spLocks noChangeArrowheads="1"/>
          </p:cNvSpPr>
          <p:nvPr/>
        </p:nvSpPr>
        <p:spPr bwMode="auto">
          <a:xfrm>
            <a:off x="1539876" y="-1828800"/>
            <a:ext cx="9128125"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Doctrine Of Novatian – the “pure ones” – they refused to fellowship those who had committed heinous crimes after baptism regardless of their repentance. They withdrew themselves from other churches who practiced contrary to them and refused to fellowship those who came from other churches without rebaptizing them.</a:t>
            </a:r>
          </a:p>
        </p:txBody>
      </p:sp>
    </p:spTree>
    <p:extLst>
      <p:ext uri="{BB962C8B-B14F-4D97-AF65-F5344CB8AC3E}">
        <p14:creationId xmlns:p14="http://schemas.microsoft.com/office/powerpoint/2010/main" val="2255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4820"/>
                                        </p:tgtEl>
                                        <p:attrNameLst>
                                          <p:attrName>style.visibility</p:attrName>
                                        </p:attrNameLst>
                                      </p:cBhvr>
                                      <p:to>
                                        <p:strVal val="visible"/>
                                      </p:to>
                                    </p:set>
                                    <p:anim calcmode="lin" valueType="num">
                                      <p:cBhvr>
                                        <p:cTn id="7" dur="1000" fill="hold"/>
                                        <p:tgtEl>
                                          <p:spTgt spid="674820"/>
                                        </p:tgtEl>
                                        <p:attrNameLst>
                                          <p:attrName>ppt_w</p:attrName>
                                        </p:attrNameLst>
                                      </p:cBhvr>
                                      <p:tavLst>
                                        <p:tav tm="0">
                                          <p:val>
                                            <p:fltVal val="0"/>
                                          </p:val>
                                        </p:tav>
                                        <p:tav tm="100000">
                                          <p:val>
                                            <p:strVal val="#ppt_w"/>
                                          </p:val>
                                        </p:tav>
                                      </p:tavLst>
                                    </p:anim>
                                    <p:anim calcmode="lin" valueType="num">
                                      <p:cBhvr>
                                        <p:cTn id="8" dur="1000" fill="hold"/>
                                        <p:tgtEl>
                                          <p:spTgt spid="674820"/>
                                        </p:tgtEl>
                                        <p:attrNameLst>
                                          <p:attrName>ppt_h</p:attrName>
                                        </p:attrNameLst>
                                      </p:cBhvr>
                                      <p:tavLst>
                                        <p:tav tm="0">
                                          <p:val>
                                            <p:fltVal val="0"/>
                                          </p:val>
                                        </p:tav>
                                        <p:tav tm="100000">
                                          <p:val>
                                            <p:strVal val="#ppt_h"/>
                                          </p:val>
                                        </p:tav>
                                      </p:tavLst>
                                    </p:anim>
                                    <p:anim calcmode="lin" valueType="num">
                                      <p:cBhvr>
                                        <p:cTn id="9" dur="1000" fill="hold"/>
                                        <p:tgtEl>
                                          <p:spTgt spid="6748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4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674818"/>
                                        </p:tgtEl>
                                        <p:attrNameLst>
                                          <p:attrName>style.visibility</p:attrName>
                                        </p:attrNameLst>
                                      </p:cBhvr>
                                      <p:to>
                                        <p:strVal val="visible"/>
                                      </p:to>
                                    </p:set>
                                    <p:anim calcmode="lin" valueType="num">
                                      <p:cBhvr>
                                        <p:cTn id="15" dur="5000" fill="hold"/>
                                        <p:tgtEl>
                                          <p:spTgt spid="674818"/>
                                        </p:tgtEl>
                                        <p:attrNameLst>
                                          <p:attrName>ppt_w</p:attrName>
                                        </p:attrNameLst>
                                      </p:cBhvr>
                                      <p:tavLst>
                                        <p:tav tm="0" fmla="#ppt_w*sin(2.5*pi*$)">
                                          <p:val>
                                            <p:fltVal val="0"/>
                                          </p:val>
                                        </p:tav>
                                        <p:tav tm="100000">
                                          <p:val>
                                            <p:fltVal val="1"/>
                                          </p:val>
                                        </p:tav>
                                      </p:tavLst>
                                    </p:anim>
                                    <p:anim calcmode="lin" valueType="num">
                                      <p:cBhvr>
                                        <p:cTn id="16" dur="5000" fill="hold"/>
                                        <p:tgtEl>
                                          <p:spTgt spid="67481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74819"/>
                                        </p:tgtEl>
                                        <p:attrNameLst>
                                          <p:attrName>style.visibility</p:attrName>
                                        </p:attrNameLst>
                                      </p:cBhvr>
                                      <p:to>
                                        <p:strVal val="visible"/>
                                      </p:to>
                                    </p:set>
                                    <p:anim calcmode="lin" valueType="num">
                                      <p:cBhvr>
                                        <p:cTn id="21" dur="500" fill="hold"/>
                                        <p:tgtEl>
                                          <p:spTgt spid="674819"/>
                                        </p:tgtEl>
                                        <p:attrNameLst>
                                          <p:attrName>ppt_w</p:attrName>
                                        </p:attrNameLst>
                                      </p:cBhvr>
                                      <p:tavLst>
                                        <p:tav tm="0">
                                          <p:val>
                                            <p:fltVal val="0"/>
                                          </p:val>
                                        </p:tav>
                                        <p:tav tm="100000">
                                          <p:val>
                                            <p:strVal val="#ppt_w"/>
                                          </p:val>
                                        </p:tav>
                                      </p:tavLst>
                                    </p:anim>
                                    <p:anim calcmode="lin" valueType="num">
                                      <p:cBhvr>
                                        <p:cTn id="22" dur="500" fill="hold"/>
                                        <p:tgtEl>
                                          <p:spTgt spid="67481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74821"/>
                                        </p:tgtEl>
                                        <p:attrNameLst>
                                          <p:attrName>style.visibility</p:attrName>
                                        </p:attrNameLst>
                                      </p:cBhvr>
                                      <p:to>
                                        <p:strVal val="visible"/>
                                      </p:to>
                                    </p:set>
                                    <p:animEffect transition="in" filter="dissolve">
                                      <p:cBhvr>
                                        <p:cTn id="27" dur="500"/>
                                        <p:tgtEl>
                                          <p:spTgt spid="67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9" grpId="0" animBg="1"/>
      <p:bldP spid="674820" grpId="0" animBg="1"/>
      <p:bldP spid="6748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6BCA-26B6-4A89-9F62-95057C3E5911}"/>
              </a:ext>
            </a:extLst>
          </p:cNvPr>
          <p:cNvSpPr>
            <a:spLocks noGrp="1"/>
          </p:cNvSpPr>
          <p:nvPr>
            <p:ph type="title"/>
          </p:nvPr>
        </p:nvSpPr>
        <p:spPr>
          <a:xfrm>
            <a:off x="838200" y="136689"/>
            <a:ext cx="10515600" cy="1418734"/>
          </a:xfrm>
        </p:spPr>
        <p:txBody>
          <a:bodyPr>
            <a:normAutofit fontScale="90000"/>
          </a:bodyPr>
          <a:lstStyle/>
          <a:p>
            <a:r>
              <a:rPr lang="en-US" dirty="0"/>
              <a:t>OVERVIEW:  APOSTLE TO APOSTATE PATTERN</a:t>
            </a:r>
            <a:br>
              <a:rPr lang="en-US" dirty="0"/>
            </a:br>
            <a:r>
              <a:rPr lang="en-US" dirty="0"/>
              <a:t>Christology Debate: </a:t>
            </a:r>
            <a:r>
              <a:rPr lang="en-US" dirty="0" err="1"/>
              <a:t>Theoanthropic</a:t>
            </a:r>
            <a:r>
              <a:rPr lang="en-US" dirty="0"/>
              <a:t> Gnosticism</a:t>
            </a:r>
          </a:p>
        </p:txBody>
      </p:sp>
      <p:sp>
        <p:nvSpPr>
          <p:cNvPr id="3" name="Content Placeholder 2">
            <a:extLst>
              <a:ext uri="{FF2B5EF4-FFF2-40B4-BE49-F238E27FC236}">
                <a16:creationId xmlns:a16="http://schemas.microsoft.com/office/drawing/2014/main" id="{FCC7C1A9-41A8-49B6-BA03-B42477A6FD3D}"/>
              </a:ext>
            </a:extLst>
          </p:cNvPr>
          <p:cNvSpPr>
            <a:spLocks noGrp="1"/>
          </p:cNvSpPr>
          <p:nvPr>
            <p:ph idx="1"/>
          </p:nvPr>
        </p:nvSpPr>
        <p:spPr>
          <a:xfrm>
            <a:off x="952106" y="1800520"/>
            <a:ext cx="10401693" cy="4628560"/>
          </a:xfrm>
        </p:spPr>
        <p:txBody>
          <a:bodyPr>
            <a:noAutofit/>
          </a:bodyPr>
          <a:lstStyle/>
          <a:p>
            <a:r>
              <a:rPr lang="en-US" sz="3200" dirty="0" err="1"/>
              <a:t>Marcionism</a:t>
            </a:r>
            <a:endParaRPr lang="en-US" sz="3200" dirty="0"/>
          </a:p>
          <a:p>
            <a:r>
              <a:rPr lang="en-US" sz="3200" dirty="0"/>
              <a:t>Docetism</a:t>
            </a:r>
          </a:p>
          <a:p>
            <a:r>
              <a:rPr lang="en-US" sz="3200" dirty="0"/>
              <a:t>Ditheism</a:t>
            </a:r>
          </a:p>
          <a:p>
            <a:r>
              <a:rPr lang="en-US" sz="3200" dirty="0" err="1"/>
              <a:t>Manicheaism</a:t>
            </a:r>
            <a:endParaRPr lang="en-US" sz="3200" dirty="0"/>
          </a:p>
          <a:p>
            <a:r>
              <a:rPr lang="en-US" sz="3200" dirty="0"/>
              <a:t>Catharism</a:t>
            </a:r>
          </a:p>
          <a:p>
            <a:r>
              <a:rPr lang="en-US" sz="3200" b="1" dirty="0"/>
              <a:t>ARIANISM</a:t>
            </a:r>
          </a:p>
          <a:p>
            <a:r>
              <a:rPr lang="en-US" sz="3200" dirty="0"/>
              <a:t>Apollinarianism</a:t>
            </a:r>
          </a:p>
          <a:p>
            <a:r>
              <a:rPr lang="en-US" sz="3200" dirty="0"/>
              <a:t>Nestorianism</a:t>
            </a:r>
          </a:p>
        </p:txBody>
      </p:sp>
      <p:pic>
        <p:nvPicPr>
          <p:cNvPr id="4" name="Picture 3">
            <a:extLst>
              <a:ext uri="{FF2B5EF4-FFF2-40B4-BE49-F238E27FC236}">
                <a16:creationId xmlns:a16="http://schemas.microsoft.com/office/drawing/2014/main" id="{881544BA-CC4F-4348-9185-9D99F702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506" y="2112433"/>
            <a:ext cx="5303520" cy="4004733"/>
          </a:xfrm>
          <a:prstGeom prst="rect">
            <a:avLst/>
          </a:prstGeom>
        </p:spPr>
      </p:pic>
    </p:spTree>
    <p:extLst>
      <p:ext uri="{BB962C8B-B14F-4D97-AF65-F5344CB8AC3E}">
        <p14:creationId xmlns:p14="http://schemas.microsoft.com/office/powerpoint/2010/main" val="12979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p:txBody>
          <a:bodyPr/>
          <a:lstStyle/>
          <a:p>
            <a:r>
              <a:rPr lang="en-US"/>
              <a:t>Persecution and Aftermath</a:t>
            </a:r>
          </a:p>
        </p:txBody>
      </p:sp>
      <p:sp>
        <p:nvSpPr>
          <p:cNvPr id="133125" name="Rectangle 5"/>
          <p:cNvSpPr>
            <a:spLocks noGrp="1" noChangeArrowheads="1"/>
          </p:cNvSpPr>
          <p:nvPr>
            <p:ph type="body" idx="1"/>
          </p:nvPr>
        </p:nvSpPr>
        <p:spPr/>
        <p:txBody>
          <a:bodyPr/>
          <a:lstStyle/>
          <a:p>
            <a:r>
              <a:rPr lang="en-US" sz="3600" b="1" dirty="0"/>
              <a:t>This persecution ended with the death of Emperor Decius in AD 251.</a:t>
            </a:r>
          </a:p>
          <a:p>
            <a:r>
              <a:rPr lang="en-US" sz="3600" b="1" dirty="0"/>
              <a:t>The effects of the persecution lasted for decades:</a:t>
            </a:r>
          </a:p>
          <a:p>
            <a:pPr lvl="1"/>
            <a:r>
              <a:rPr lang="en-US" sz="3600" u="sng" dirty="0"/>
              <a:t>During the persecution, many church members sacrificed to Roman gods.</a:t>
            </a:r>
          </a:p>
          <a:p>
            <a:pPr lvl="1"/>
            <a:r>
              <a:rPr lang="en-US" sz="3600" u="sng" dirty="0"/>
              <a:t>Others obtained fake sacrifice certificates.</a:t>
            </a:r>
          </a:p>
          <a:p>
            <a:pPr lvl="1"/>
            <a:r>
              <a:rPr lang="en-US" sz="3600" u="sng" dirty="0"/>
              <a:t>Still others fled and hid from persecution.</a:t>
            </a:r>
          </a:p>
        </p:txBody>
      </p:sp>
    </p:spTree>
    <p:extLst>
      <p:ext uri="{BB962C8B-B14F-4D97-AF65-F5344CB8AC3E}">
        <p14:creationId xmlns:p14="http://schemas.microsoft.com/office/powerpoint/2010/main" val="393084640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descr="I:\DEPTCOMM\Zamcomm\Jody\ChartsEPS\61 copy.jpg"/>
          <p:cNvPicPr>
            <a:picLocks noChangeAspect="1" noChangeArrowheads="1"/>
          </p:cNvPicPr>
          <p:nvPr/>
        </p:nvPicPr>
        <p:blipFill>
          <a:blip r:embed="rId3" cstate="print"/>
          <a:srcRect/>
          <a:stretch>
            <a:fillRect/>
          </a:stretch>
        </p:blipFill>
        <p:spPr bwMode="auto">
          <a:xfrm>
            <a:off x="0" y="0"/>
            <a:ext cx="12191999" cy="6858000"/>
          </a:xfrm>
          <a:prstGeom prst="rect">
            <a:avLst/>
          </a:prstGeom>
          <a:noFill/>
        </p:spPr>
      </p:pic>
    </p:spTree>
    <p:extLst>
      <p:ext uri="{BB962C8B-B14F-4D97-AF65-F5344CB8AC3E}">
        <p14:creationId xmlns:p14="http://schemas.microsoft.com/office/powerpoint/2010/main" val="4133184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Battle Over An </a:t>
            </a:r>
            <a:r>
              <a:rPr lang="en-US" b="1"/>
              <a:t>“i”</a:t>
            </a:r>
            <a:r>
              <a:rPr lang="en-US"/>
              <a:t>:  </a:t>
            </a:r>
            <a:br>
              <a:rPr lang="en-US"/>
            </a:br>
            <a:r>
              <a:rPr lang="en-US">
                <a:latin typeface="Tempus Sans ITC" pitchFamily="82" charset="0"/>
              </a:rPr>
              <a:t>Homoousios</a:t>
            </a:r>
            <a:r>
              <a:rPr lang="en-US"/>
              <a:t> or </a:t>
            </a:r>
            <a:r>
              <a:rPr lang="en-US">
                <a:latin typeface="Tempus Sans ITC" pitchFamily="82" charset="0"/>
              </a:rPr>
              <a:t>Homoiousios</a:t>
            </a:r>
            <a:r>
              <a:rPr lang="en-US"/>
              <a:t>?</a:t>
            </a:r>
          </a:p>
        </p:txBody>
      </p:sp>
      <p:sp>
        <p:nvSpPr>
          <p:cNvPr id="49155" name="Rectangle 3"/>
          <p:cNvSpPr>
            <a:spLocks noGrp="1" noChangeArrowheads="1"/>
          </p:cNvSpPr>
          <p:nvPr>
            <p:ph sz="half" idx="1"/>
          </p:nvPr>
        </p:nvSpPr>
        <p:spPr>
          <a:ln>
            <a:solidFill>
              <a:schemeClr val="bg2"/>
            </a:solidFill>
          </a:ln>
        </p:spPr>
        <p:txBody>
          <a:bodyPr/>
          <a:lstStyle/>
          <a:p>
            <a:pPr>
              <a:buFontTx/>
              <a:buNone/>
            </a:pPr>
            <a:r>
              <a:rPr lang="en-US" sz="2800"/>
              <a:t>    Father God &amp; God’s Son “Identical or Similar”?  Gregory of Nyssa said of  Constantinople in 378: “In this city if you ask anyone for change,  he will discuss with you whether the Son is begotten  …   </a:t>
            </a:r>
          </a:p>
        </p:txBody>
      </p:sp>
      <p:sp>
        <p:nvSpPr>
          <p:cNvPr id="49156" name="Rectangle 4"/>
          <p:cNvSpPr>
            <a:spLocks noGrp="1" noChangeArrowheads="1"/>
          </p:cNvSpPr>
          <p:nvPr>
            <p:ph type="body" sz="half" idx="2"/>
          </p:nvPr>
        </p:nvSpPr>
        <p:spPr/>
        <p:txBody>
          <a:bodyPr/>
          <a:lstStyle/>
          <a:p>
            <a:pPr>
              <a:lnSpc>
                <a:spcPct val="90000"/>
              </a:lnSpc>
            </a:pPr>
            <a:r>
              <a:rPr lang="en-US" sz="2400" dirty="0" err="1"/>
              <a:t>AriansWatchword</a:t>
            </a:r>
            <a:r>
              <a:rPr lang="en-US" sz="2400" dirty="0"/>
              <a:t>:                </a:t>
            </a:r>
            <a:r>
              <a:rPr lang="en-US" sz="2400" b="1" dirty="0"/>
              <a:t>“dissimilar”</a:t>
            </a:r>
            <a:r>
              <a:rPr lang="en-US" sz="2400" dirty="0"/>
              <a:t> (</a:t>
            </a:r>
            <a:r>
              <a:rPr lang="en-US" sz="2400" dirty="0" err="1"/>
              <a:t>anomoios</a:t>
            </a:r>
            <a:r>
              <a:rPr lang="en-US" sz="2400" dirty="0"/>
              <a:t>)</a:t>
            </a:r>
          </a:p>
          <a:p>
            <a:pPr>
              <a:lnSpc>
                <a:spcPct val="90000"/>
              </a:lnSpc>
            </a:pPr>
            <a:r>
              <a:rPr lang="en-US" sz="2400" dirty="0"/>
              <a:t>Semi-Arians Watchword:      </a:t>
            </a:r>
            <a:r>
              <a:rPr lang="en-US" sz="2400" b="1" dirty="0"/>
              <a:t>“similar”</a:t>
            </a:r>
            <a:r>
              <a:rPr lang="en-US" sz="2400" dirty="0"/>
              <a:t> (</a:t>
            </a:r>
            <a:r>
              <a:rPr lang="en-US" sz="2400" dirty="0" err="1"/>
              <a:t>homoios</a:t>
            </a:r>
            <a:r>
              <a:rPr lang="en-US" sz="2400" dirty="0"/>
              <a:t>)</a:t>
            </a:r>
          </a:p>
          <a:p>
            <a:pPr>
              <a:lnSpc>
                <a:spcPct val="90000"/>
              </a:lnSpc>
            </a:pPr>
            <a:r>
              <a:rPr lang="en-US" sz="2400" dirty="0" err="1"/>
              <a:t>Nicaeans</a:t>
            </a:r>
            <a:r>
              <a:rPr lang="en-US" sz="2400" dirty="0"/>
              <a:t> Watchword:           </a:t>
            </a:r>
            <a:r>
              <a:rPr lang="en-US" sz="2400" b="1" dirty="0">
                <a:solidFill>
                  <a:srgbClr val="CC00CC"/>
                </a:solidFill>
              </a:rPr>
              <a:t>“of identical substance”</a:t>
            </a:r>
            <a:r>
              <a:rPr lang="en-US" sz="2400" dirty="0"/>
              <a:t> (</a:t>
            </a:r>
            <a:r>
              <a:rPr lang="en-US" sz="2400" dirty="0" err="1"/>
              <a:t>homoousios</a:t>
            </a:r>
            <a:r>
              <a:rPr lang="en-US" sz="2400" dirty="0"/>
              <a:t>)</a:t>
            </a:r>
          </a:p>
          <a:p>
            <a:pPr>
              <a:lnSpc>
                <a:spcPct val="90000"/>
              </a:lnSpc>
            </a:pPr>
            <a:r>
              <a:rPr lang="en-US" sz="2400" dirty="0"/>
              <a:t>Cappadocians Watchword:   </a:t>
            </a:r>
            <a:r>
              <a:rPr lang="en-US" sz="2400" b="1" dirty="0"/>
              <a:t>“of like substance”</a:t>
            </a:r>
            <a:r>
              <a:rPr lang="en-US" sz="2400" dirty="0"/>
              <a:t> (</a:t>
            </a:r>
            <a:r>
              <a:rPr lang="en-US" sz="2400" dirty="0" err="1"/>
              <a:t>homoiousios</a:t>
            </a:r>
            <a:r>
              <a:rPr lang="en-US" sz="2400" dirty="0"/>
              <a:t>)</a:t>
            </a:r>
          </a:p>
          <a:p>
            <a:pPr>
              <a:lnSpc>
                <a:spcPct val="90000"/>
              </a:lnSpc>
            </a:pPr>
            <a:endParaRPr lang="en-US" sz="2400" dirty="0"/>
          </a:p>
        </p:txBody>
      </p:sp>
      <p:sp>
        <p:nvSpPr>
          <p:cNvPr id="49157" name="Comment 5"/>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Begins Innocent Enough But Ends Questioning Bible’s Inclusion Of Birth Narrative</a:t>
            </a:r>
          </a:p>
        </p:txBody>
      </p:sp>
    </p:spTree>
    <p:extLst>
      <p:ext uri="{BB962C8B-B14F-4D97-AF65-F5344CB8AC3E}">
        <p14:creationId xmlns:p14="http://schemas.microsoft.com/office/powerpoint/2010/main" val="3431036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comixologyssl.sslcs.cdngc.net/i/0721/21520/fa54a8907feff674a52a5e2d5eb75a22.jpg?h=8eb931c478190789991aeb6de93ce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39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457200"/>
            <a:ext cx="7772400" cy="1295400"/>
          </a:xfrm>
          <a:solidFill>
            <a:srgbClr val="FF5050"/>
          </a:solidFill>
          <a:ln>
            <a:solidFill>
              <a:schemeClr val="bg1"/>
            </a:solidFill>
          </a:ln>
        </p:spPr>
        <p:txBody>
          <a:bodyPr/>
          <a:lstStyle/>
          <a:p>
            <a:r>
              <a:rPr lang="en-US" b="1">
                <a:solidFill>
                  <a:srgbClr val="FFFFFF"/>
                </a:solidFill>
              </a:rPr>
              <a:t>Arian Or Nicaean “Or Else”: </a:t>
            </a:r>
            <a:br>
              <a:rPr lang="en-US" b="1">
                <a:solidFill>
                  <a:srgbClr val="FFFFFF"/>
                </a:solidFill>
              </a:rPr>
            </a:br>
            <a:r>
              <a:rPr lang="en-US" sz="4800" b="1">
                <a:solidFill>
                  <a:srgbClr val="000000"/>
                </a:solidFill>
              </a:rPr>
              <a:t>The Debate “Unto Death”</a:t>
            </a:r>
          </a:p>
        </p:txBody>
      </p:sp>
      <p:sp>
        <p:nvSpPr>
          <p:cNvPr id="51203" name="Rectangle 3" descr="Papyrus"/>
          <p:cNvSpPr>
            <a:spLocks noGrp="1" noChangeArrowheads="1"/>
          </p:cNvSpPr>
          <p:nvPr>
            <p:ph type="body" idx="1"/>
          </p:nvPr>
        </p:nvSpPr>
        <p:spPr>
          <a:xfrm>
            <a:off x="1905000" y="2362200"/>
            <a:ext cx="8382000" cy="3810000"/>
          </a:xfrm>
          <a:blipFill dpi="0" rotWithShape="0">
            <a:blip r:embed="rId3" cstate="print"/>
            <a:srcRect/>
            <a:tile tx="0" ty="0" sx="100000" sy="100000" flip="none" algn="tl"/>
          </a:blipFill>
          <a:ln>
            <a:solidFill>
              <a:srgbClr val="000000"/>
            </a:solidFill>
          </a:ln>
        </p:spPr>
        <p:txBody>
          <a:bodyPr/>
          <a:lstStyle/>
          <a:p>
            <a:r>
              <a:rPr lang="en-US" b="1" u="sng">
                <a:solidFill>
                  <a:srgbClr val="000000"/>
                </a:solidFill>
                <a:effectLst>
                  <a:outerShdw blurRad="38100" dist="38100" dir="2700000" algn="tl">
                    <a:srgbClr val="FFFFFF"/>
                  </a:outerShdw>
                </a:effectLst>
              </a:rPr>
              <a:t>Foxes Book Of Martyrs</a:t>
            </a:r>
            <a:r>
              <a:rPr lang="en-US" b="1">
                <a:solidFill>
                  <a:srgbClr val="000000"/>
                </a:solidFill>
                <a:effectLst>
                  <a:outerShdw blurRad="38100" dist="38100" dir="2700000" algn="tl">
                    <a:srgbClr val="FFFFFF"/>
                  </a:outerShdw>
                </a:effectLst>
              </a:rPr>
              <a:t> Notes From 363 a.d.:</a:t>
            </a:r>
          </a:p>
          <a:p>
            <a:endParaRPr lang="en-US" sz="800" b="1">
              <a:effectLst>
                <a:outerShdw blurRad="38100" dist="38100" dir="2700000" algn="tl">
                  <a:srgbClr val="FFFFFF"/>
                </a:outerShdw>
              </a:effectLst>
            </a:endParaRPr>
          </a:p>
          <a:p>
            <a:pPr>
              <a:buFontTx/>
              <a:buNone/>
            </a:pPr>
            <a:r>
              <a:rPr lang="en-US" sz="2800" b="1">
                <a:solidFill>
                  <a:srgbClr val="FF0066"/>
                </a:solidFill>
                <a:effectLst>
                  <a:outerShdw blurRad="38100" dist="38100" dir="2700000" algn="tl">
                    <a:srgbClr val="000000"/>
                  </a:outerShdw>
                </a:effectLst>
              </a:rPr>
              <a:t>  “In Alexandria, innumerable were the martyrs who suffered by the sword, burning, crucifixion, and stoning.  In Arethusa, several were ripped open &amp; corn being put in their bellies, swine were brought to feed therein,  which in devouring the grain, likewise devoured the entrails of the martyrs…”</a:t>
            </a:r>
            <a:r>
              <a:rPr lang="en-US" sz="2800" b="1"/>
              <a:t>  </a:t>
            </a:r>
          </a:p>
        </p:txBody>
      </p:sp>
      <p:sp>
        <p:nvSpPr>
          <p:cNvPr id="51204" name="Comment 4"/>
          <p:cNvSpPr>
            <a:spLocks noChangeArrowheads="1"/>
          </p:cNvSpPr>
          <p:nvPr/>
        </p:nvSpPr>
        <p:spPr bwMode="auto">
          <a:xfrm>
            <a:off x="1539876" y="-10668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Shakespeare – “We Few,  We Happy Few,  We Band Of Brothers;  For Whoever Has Shed His Blood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With Me</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Shall Be My Brother” [Henry V];  It Is About Christ’s Blood Not Ours</a:t>
            </a:r>
          </a:p>
        </p:txBody>
      </p:sp>
    </p:spTree>
    <p:extLst>
      <p:ext uri="{BB962C8B-B14F-4D97-AF65-F5344CB8AC3E}">
        <p14:creationId xmlns:p14="http://schemas.microsoft.com/office/powerpoint/2010/main" val="38491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300" fill="hold"/>
                                        <p:tgtEl>
                                          <p:spTgt spid="51203">
                                            <p:txEl>
                                              <p:pRg st="0" end="0"/>
                                            </p:txEl>
                                          </p:spTgt>
                                        </p:tgtEl>
                                        <p:attrNameLst>
                                          <p:attrName>ppt_w</p:attrName>
                                        </p:attrNameLst>
                                      </p:cBhvr>
                                      <p:tavLst>
                                        <p:tav tm="0">
                                          <p:val>
                                            <p:strVal val="4*#ppt_w"/>
                                          </p:val>
                                        </p:tav>
                                        <p:tav tm="100000">
                                          <p:val>
                                            <p:strVal val="#ppt_w"/>
                                          </p:val>
                                        </p:tav>
                                      </p:tavLst>
                                    </p:anim>
                                    <p:anim calcmode="lin" valueType="num">
                                      <p:cBhvr>
                                        <p:cTn id="8" dur="300" fill="hold"/>
                                        <p:tgtEl>
                                          <p:spTgt spid="51203">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51203">
                                            <p:txEl>
                                              <p:pRg st="2" end="2"/>
                                            </p:txEl>
                                          </p:spTgt>
                                        </p:tgtEl>
                                        <p:attrNameLst>
                                          <p:attrName>style.visibility</p:attrName>
                                        </p:attrNameLst>
                                      </p:cBhvr>
                                      <p:to>
                                        <p:strVal val="visible"/>
                                      </p:to>
                                    </p:set>
                                    <p:anim calcmode="lin" valueType="num">
                                      <p:cBhvr>
                                        <p:cTn id="13" dur="300" fill="hold"/>
                                        <p:tgtEl>
                                          <p:spTgt spid="51203">
                                            <p:txEl>
                                              <p:pRg st="2" end="2"/>
                                            </p:txEl>
                                          </p:spTgt>
                                        </p:tgtEl>
                                        <p:attrNameLst>
                                          <p:attrName>ppt_w</p:attrName>
                                        </p:attrNameLst>
                                      </p:cBhvr>
                                      <p:tavLst>
                                        <p:tav tm="0">
                                          <p:val>
                                            <p:strVal val="4*#ppt_w"/>
                                          </p:val>
                                        </p:tav>
                                        <p:tav tm="100000">
                                          <p:val>
                                            <p:strVal val="#ppt_w"/>
                                          </p:val>
                                        </p:tav>
                                      </p:tavLst>
                                    </p:anim>
                                    <p:anim calcmode="lin" valueType="num">
                                      <p:cBhvr>
                                        <p:cTn id="14" dur="300" fill="hold"/>
                                        <p:tgtEl>
                                          <p:spTgt spid="51203">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r>
              <a:rPr lang="en-US" sz="2200" b="1" i="1" dirty="0">
                <a:solidFill>
                  <a:srgbClr val="C00000"/>
                </a:solidFill>
              </a:rPr>
              <a:t>The Godhead Three: Thee Trinitarian Controversy</a:t>
            </a:r>
          </a:p>
          <a:p>
            <a:r>
              <a:rPr lang="en-US" sz="2200" b="1" i="1" dirty="0">
                <a:solidFill>
                  <a:srgbClr val="C00000"/>
                </a:solidFill>
              </a:rPr>
              <a:t>Orthodoxy/Orthopraxy Brand Vs. Heretical Label</a:t>
            </a: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2072979484"/>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spid="_x0000_s7267"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187568" y="1335987"/>
            <a:ext cx="13387673" cy="42266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Orthodox Versus HERETIC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3970216"/>
            <a:ext cx="9785686" cy="219810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Heresies are inaccurate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choices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in light of non-negotiable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realities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“Heresy is an opinion or doctrine in philosophy, politics, science, art, etc., at variance with those generally accepted as authoritative” (Oxford English Dictionary)</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Heresies are incorrect choices, based on some generally accepted authority.  From a Christian perspective, heresies are claims contradicting the clear objective truths described in the Bible.  </a:t>
            </a:r>
            <a:r>
              <a:rPr kumimoji="0" lang="en-US"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Irenaeus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(the ancient apologist and disciple of Ignatius and Polycarp) made careful distinctions between heresies and apostolic truth.  In “Against Heresies”, </a:t>
            </a:r>
            <a:r>
              <a:rPr kumimoji="0" lang="en-US"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Irenaeus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laid out the heretical claims of some of his errant contemporaries, and compared these claims to the truths he had been taught by Polycarp (the disciple of the Apostle John).  Irenaeus referred to his own beliefs as “orthodox”.  This word is derived from two Greek root words: Orthodox = Ortho (Right) + Dox (Belief)  In essence, </a:t>
            </a:r>
            <a:r>
              <a:rPr kumimoji="0" lang="en-US"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hlinkClick r:id="rId8">
                  <a:extLst>
                    <a:ext uri="{A12FA001-AC4F-418D-AE19-62706E023703}">
                      <ahyp:hlinkClr xmlns:ahyp="http://schemas.microsoft.com/office/drawing/2018/hyperlinkcolor" val="tx"/>
                    </a:ext>
                  </a:extLst>
                </a:hlinkClick>
              </a:rPr>
              <a:t>Irenaeus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hlinkClick r:id="rId8">
                  <a:extLst>
                    <a:ext uri="{A12FA001-AC4F-418D-AE19-62706E023703}">
                      <ahyp:hlinkClr xmlns:ahyp="http://schemas.microsoft.com/office/drawing/2018/hyperlinkcolor" val="tx"/>
                    </a:ext>
                  </a:extLst>
                </a:hlinkClick>
              </a:rPr>
              <a:t> used the word to describe those beliefs supported by the apostolic, Biblical teaching</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The idea of a “right belief” presumes there are objectively accurate Christian truths,  and the Bible is the authority upon  which we discover these “right beliefs”.  Like all humans, Christians ground truths in an authoritative text.   -  COLD CASE CHRISTIANITY</a:t>
            </a:r>
          </a:p>
        </p:txBody>
      </p:sp>
    </p:spTree>
    <p:extLst>
      <p:ext uri="{BB962C8B-B14F-4D97-AF65-F5344CB8AC3E}">
        <p14:creationId xmlns:p14="http://schemas.microsoft.com/office/powerpoint/2010/main" val="29176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345" y="2209800"/>
            <a:ext cx="8630055" cy="4648200"/>
          </a:xfrm>
        </p:spPr>
        <p:txBody>
          <a:bodyPr/>
          <a:lstStyle/>
          <a:p>
            <a:pPr fontAlgn="auto">
              <a:spcBef>
                <a:spcPts val="0"/>
              </a:spcBef>
              <a:spcAft>
                <a:spcPts val="0"/>
              </a:spcAft>
            </a:pPr>
            <a:r>
              <a:rPr lang="en-US" sz="5400" b="1" kern="1200" dirty="0">
                <a:solidFill>
                  <a:srgbClr val="C00000"/>
                </a:solidFill>
                <a:latin typeface="Calibri"/>
                <a:ea typeface="+mn-ea"/>
                <a:cs typeface="+mn-cs"/>
              </a:rPr>
              <a:t>Doctrinal Developments:</a:t>
            </a:r>
            <a:br>
              <a:rPr lang="en-US" sz="4800" b="1" kern="1200" dirty="0">
                <a:solidFill>
                  <a:srgbClr val="C00000"/>
                </a:solidFill>
                <a:latin typeface="Calibri"/>
                <a:ea typeface="+mn-ea"/>
                <a:cs typeface="+mn-cs"/>
              </a:rPr>
            </a:br>
            <a:r>
              <a:rPr lang="en-US" sz="4800" b="1" kern="1200" dirty="0">
                <a:solidFill>
                  <a:srgbClr val="C00000"/>
                </a:solidFill>
                <a:latin typeface="Calibri"/>
                <a:ea typeface="+mn-ea"/>
                <a:cs typeface="+mn-cs"/>
              </a:rPr>
              <a:t>Thesis – Anti-Thesis-Synthesis</a:t>
            </a:r>
            <a:br>
              <a:rPr lang="en-US" b="1" kern="1200" dirty="0">
                <a:solidFill>
                  <a:srgbClr val="C00000"/>
                </a:solidFill>
                <a:latin typeface="Calibri"/>
                <a:ea typeface="+mn-ea"/>
                <a:cs typeface="+mn-cs"/>
              </a:rPr>
            </a:br>
            <a:br>
              <a:rPr lang="en-US" sz="2800" b="1" kern="1200" dirty="0">
                <a:solidFill>
                  <a:srgbClr val="C00000"/>
                </a:solidFill>
                <a:latin typeface="Calibri"/>
                <a:ea typeface="+mn-ea"/>
                <a:cs typeface="+mn-cs"/>
              </a:rPr>
            </a:br>
            <a:r>
              <a:rPr lang="en-US" sz="1800" b="1" kern="1200" dirty="0">
                <a:solidFill>
                  <a:prstClr val="black"/>
                </a:solidFill>
                <a:latin typeface="Calibri"/>
                <a:ea typeface="+mn-ea"/>
                <a:cs typeface="+mn-cs"/>
              </a:rPr>
              <a:t> </a:t>
            </a:r>
            <a:r>
              <a:rPr lang="en-US" sz="8000" b="1" kern="1200" dirty="0">
                <a:solidFill>
                  <a:prstClr val="black"/>
                </a:solidFill>
                <a:latin typeface="Calibri"/>
                <a:ea typeface="+mn-ea"/>
                <a:cs typeface="+mn-cs"/>
              </a:rPr>
              <a:t>Canon</a:t>
            </a:r>
            <a:br>
              <a:rPr lang="en-US" sz="8000" b="1" kern="1200" dirty="0">
                <a:solidFill>
                  <a:prstClr val="black"/>
                </a:solidFill>
                <a:latin typeface="Calibri"/>
                <a:ea typeface="+mn-ea"/>
                <a:cs typeface="+mn-cs"/>
              </a:rPr>
            </a:br>
            <a:r>
              <a:rPr lang="en-US" sz="8000" b="1" kern="1200" dirty="0">
                <a:solidFill>
                  <a:prstClr val="black"/>
                </a:solidFill>
                <a:latin typeface="Calibri"/>
                <a:ea typeface="+mn-ea"/>
                <a:cs typeface="+mn-cs"/>
              </a:rPr>
              <a:t> </a:t>
            </a:r>
            <a:r>
              <a:rPr lang="en-US" sz="8800" b="1" kern="1200" dirty="0">
                <a:solidFill>
                  <a:prstClr val="black"/>
                </a:solidFill>
                <a:latin typeface="Calibri"/>
                <a:ea typeface="+mn-ea"/>
                <a:cs typeface="+mn-cs"/>
              </a:rPr>
              <a:t>Creeds</a:t>
            </a:r>
            <a:br>
              <a:rPr lang="en-US" sz="8000" b="1" kern="1200" dirty="0">
                <a:solidFill>
                  <a:prstClr val="black"/>
                </a:solidFill>
                <a:latin typeface="Calibri"/>
                <a:ea typeface="+mn-ea"/>
                <a:cs typeface="+mn-cs"/>
              </a:rPr>
            </a:br>
            <a:r>
              <a:rPr lang="en-US" sz="9600" b="1" kern="1200" dirty="0">
                <a:solidFill>
                  <a:prstClr val="black"/>
                </a:solidFill>
                <a:latin typeface="Calibri"/>
                <a:ea typeface="+mn-ea"/>
                <a:cs typeface="+mn-cs"/>
              </a:rPr>
              <a:t>  Councils</a:t>
            </a:r>
            <a:br>
              <a:rPr lang="en-US" sz="3200" b="1" kern="1200" dirty="0">
                <a:solidFill>
                  <a:prstClr val="black"/>
                </a:solidFill>
                <a:latin typeface="Calibri"/>
                <a:ea typeface="+mn-ea"/>
                <a:cs typeface="+mn-cs"/>
              </a:rPr>
            </a:br>
            <a:r>
              <a:rPr lang="en-US" sz="3200" b="1" kern="1200" dirty="0">
                <a:solidFill>
                  <a:prstClr val="black"/>
                </a:solidFill>
                <a:latin typeface="Calibri"/>
                <a:ea typeface="+mn-ea"/>
                <a:cs typeface="+mn-cs"/>
              </a:rPr>
              <a:t>  </a:t>
            </a:r>
            <a:br>
              <a:rPr lang="en-US" sz="3200" b="1" kern="1200" dirty="0">
                <a:solidFill>
                  <a:prstClr val="black"/>
                </a:solidFill>
                <a:latin typeface="Calibri"/>
                <a:ea typeface="+mn-ea"/>
                <a:cs typeface="+mn-cs"/>
              </a:rPr>
            </a:br>
            <a:br>
              <a:rPr lang="en-US" sz="3200" b="1" kern="1200" dirty="0">
                <a:solidFill>
                  <a:prstClr val="black"/>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endParaRPr lang="en-US" dirty="0"/>
          </a:p>
        </p:txBody>
      </p:sp>
    </p:spTree>
    <p:extLst>
      <p:ext uri="{BB962C8B-B14F-4D97-AF65-F5344CB8AC3E}">
        <p14:creationId xmlns:p14="http://schemas.microsoft.com/office/powerpoint/2010/main" val="73138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81795" name="WordArt 3"/>
          <p:cNvSpPr>
            <a:spLocks noChangeArrowheads="1" noChangeShapeType="1" noTextEdit="1"/>
          </p:cNvSpPr>
          <p:nvPr/>
        </p:nvSpPr>
        <p:spPr bwMode="auto">
          <a:xfrm>
            <a:off x="2743200" y="5486400"/>
            <a:ext cx="6858000" cy="914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ustralian Sunrise"/>
              </a:rPr>
              <a:t>The Primary Versus Plenary Sense Of Scripture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281795"/>
                                        </p:tgtEl>
                                        <p:attrNameLst>
                                          <p:attrName>style.visibility</p:attrName>
                                        </p:attrNameLst>
                                      </p:cBhvr>
                                      <p:to>
                                        <p:strVal val="visible"/>
                                      </p:to>
                                    </p:set>
                                    <p:anim calcmode="lin" valueType="num">
                                      <p:cBhvr>
                                        <p:cTn id="7" dur="500" fill="hold"/>
                                        <p:tgtEl>
                                          <p:spTgt spid="5281795"/>
                                        </p:tgtEl>
                                        <p:attrNameLst>
                                          <p:attrName>ppt_w</p:attrName>
                                        </p:attrNameLst>
                                      </p:cBhvr>
                                      <p:tavLst>
                                        <p:tav tm="0">
                                          <p:val>
                                            <p:strVal val="4/3*#ppt_w"/>
                                          </p:val>
                                        </p:tav>
                                        <p:tav tm="100000">
                                          <p:val>
                                            <p:strVal val="#ppt_w"/>
                                          </p:val>
                                        </p:tav>
                                      </p:tavLst>
                                    </p:anim>
                                    <p:anim calcmode="lin" valueType="num">
                                      <p:cBhvr>
                                        <p:cTn id="8" dur="500" fill="hold"/>
                                        <p:tgtEl>
                                          <p:spTgt spid="528179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t>How Did the Churches Respond?</a:t>
            </a:r>
          </a:p>
        </p:txBody>
      </p:sp>
      <p:sp>
        <p:nvSpPr>
          <p:cNvPr id="86019" name="Rectangle 3"/>
          <p:cNvSpPr>
            <a:spLocks noGrp="1" noChangeArrowheads="1"/>
          </p:cNvSpPr>
          <p:nvPr>
            <p:ph type="body" idx="1"/>
          </p:nvPr>
        </p:nvSpPr>
        <p:spPr/>
        <p:txBody>
          <a:bodyPr/>
          <a:lstStyle/>
          <a:p>
            <a:pPr marL="533400" indent="-533400"/>
            <a:r>
              <a:rPr lang="en-US" sz="4400" b="1" dirty="0"/>
              <a:t>Christians responded by:</a:t>
            </a:r>
            <a:endParaRPr lang="en-US" sz="4400" dirty="0"/>
          </a:p>
          <a:p>
            <a:pPr marL="914400" lvl="1" indent="-457200">
              <a:buNone/>
            </a:pPr>
            <a:r>
              <a:rPr lang="en-US" dirty="0"/>
              <a:t>1</a:t>
            </a:r>
            <a:r>
              <a:rPr lang="en-US" sz="3600" dirty="0"/>
              <a:t>. Clarifying what sort of Christian writings should be authoritative or canonical.</a:t>
            </a:r>
          </a:p>
          <a:p>
            <a:pPr marL="914400" lvl="1" indent="-457200">
              <a:buNone/>
            </a:pPr>
            <a:r>
              <a:rPr lang="en-US" sz="3600" dirty="0"/>
              <a:t>2. Summarizing their faith in a confession known as the </a:t>
            </a:r>
            <a:r>
              <a:rPr lang="en-US" sz="3600" i="1" dirty="0"/>
              <a:t>Rule of Faith</a:t>
            </a:r>
            <a:r>
              <a:rPr lang="en-US" sz="3600" dirty="0"/>
              <a:t>.</a:t>
            </a:r>
          </a:p>
          <a:p>
            <a:pPr marL="914400" lvl="1" indent="-457200">
              <a:buNone/>
            </a:pPr>
            <a:r>
              <a:rPr lang="en-US" sz="3600" dirty="0"/>
              <a:t>3. Giving bishops (overseers) in certain cities the responsibility for maintaining doctrinal integrity in their churches. </a:t>
            </a:r>
          </a:p>
        </p:txBody>
      </p:sp>
    </p:spTree>
    <p:extLst>
      <p:ext uri="{BB962C8B-B14F-4D97-AF65-F5344CB8AC3E}">
        <p14:creationId xmlns:p14="http://schemas.microsoft.com/office/powerpoint/2010/main" val="123985161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98306" name="Picture 2" descr=" Icthus"/>
          <p:cNvPicPr>
            <a:picLocks noChangeAspect="1" noChangeArrowheads="1"/>
          </p:cNvPicPr>
          <p:nvPr/>
        </p:nvPicPr>
        <p:blipFill>
          <a:blip r:embed="rId4" cstate="print">
            <a:lum contrast="2000"/>
          </a:blip>
          <a:srcRect l="12233" t="10243" r="19566" b="133"/>
          <a:stretch>
            <a:fillRect/>
          </a:stretch>
        </p:blipFill>
        <p:spPr bwMode="auto">
          <a:xfrm rot="1664">
            <a:off x="6781800" y="2895601"/>
            <a:ext cx="3352800" cy="2938463"/>
          </a:xfrm>
          <a:prstGeom prst="rect">
            <a:avLst/>
          </a:prstGeom>
          <a:noFill/>
          <a:ln w="9525">
            <a:noFill/>
            <a:miter lim="800000"/>
            <a:headEnd/>
            <a:tailEnd/>
          </a:ln>
          <a:effectLst>
            <a:outerShdw dist="38095" dir="12659961" algn="ctr" rotWithShape="0">
              <a:srgbClr val="808080">
                <a:alpha val="73000"/>
              </a:srgbClr>
            </a:outerShdw>
          </a:effectLst>
        </p:spPr>
      </p:pic>
      <p:sp>
        <p:nvSpPr>
          <p:cNvPr id="98307" name="Rectangle 3"/>
          <p:cNvSpPr>
            <a:spLocks noGrp="1" noChangeArrowheads="1"/>
          </p:cNvSpPr>
          <p:nvPr>
            <p:ph type="title"/>
          </p:nvPr>
        </p:nvSpPr>
        <p:spPr/>
        <p:txBody>
          <a:bodyPr/>
          <a:lstStyle/>
          <a:p>
            <a:r>
              <a:rPr lang="en-US"/>
              <a:t>Confessions of Faith</a:t>
            </a:r>
          </a:p>
        </p:txBody>
      </p:sp>
      <p:sp>
        <p:nvSpPr>
          <p:cNvPr id="98308" name="Rectangle 4"/>
          <p:cNvSpPr>
            <a:spLocks noGrp="1" noChangeArrowheads="1"/>
          </p:cNvSpPr>
          <p:nvPr>
            <p:ph type="body" idx="1"/>
          </p:nvPr>
        </p:nvSpPr>
        <p:spPr/>
        <p:txBody>
          <a:bodyPr/>
          <a:lstStyle/>
          <a:p>
            <a:r>
              <a:rPr lang="en-US" sz="3600" dirty="0"/>
              <a:t>The Greek word for fish (</a:t>
            </a:r>
            <a:r>
              <a:rPr lang="en-US" sz="3600" b="1" i="1" dirty="0" err="1">
                <a:solidFill>
                  <a:srgbClr val="23481A"/>
                </a:solidFill>
              </a:rPr>
              <a:t>ichthus</a:t>
            </a:r>
            <a:r>
              <a:rPr lang="en-US" sz="3600" dirty="0"/>
              <a:t>) represented a confession of faith among early Christians:</a:t>
            </a:r>
          </a:p>
          <a:p>
            <a:pPr lvl="1"/>
            <a:r>
              <a:rPr lang="en-US" sz="4000" b="1" dirty="0" err="1">
                <a:solidFill>
                  <a:srgbClr val="23481A"/>
                </a:solidFill>
              </a:rPr>
              <a:t>I</a:t>
            </a:r>
            <a:r>
              <a:rPr lang="en-US" sz="4000" dirty="0" err="1"/>
              <a:t>esous</a:t>
            </a:r>
            <a:r>
              <a:rPr lang="en-US" sz="4000" dirty="0"/>
              <a:t> (Jesus)</a:t>
            </a:r>
          </a:p>
          <a:p>
            <a:pPr lvl="1"/>
            <a:r>
              <a:rPr lang="en-US" sz="4000" b="1" dirty="0">
                <a:solidFill>
                  <a:srgbClr val="23481A"/>
                </a:solidFill>
              </a:rPr>
              <a:t>Ch</a:t>
            </a:r>
            <a:r>
              <a:rPr lang="en-US" sz="4000" dirty="0"/>
              <a:t>ristos (Christ)</a:t>
            </a:r>
          </a:p>
          <a:p>
            <a:pPr lvl="1"/>
            <a:r>
              <a:rPr lang="en-US" sz="4000" b="1" dirty="0" err="1">
                <a:solidFill>
                  <a:srgbClr val="23481A"/>
                </a:solidFill>
              </a:rPr>
              <a:t>Th</a:t>
            </a:r>
            <a:r>
              <a:rPr lang="en-US" sz="4000" dirty="0" err="1"/>
              <a:t>eou</a:t>
            </a:r>
            <a:r>
              <a:rPr lang="en-US" sz="4000" dirty="0"/>
              <a:t> (Divine)</a:t>
            </a:r>
          </a:p>
          <a:p>
            <a:pPr lvl="1"/>
            <a:r>
              <a:rPr lang="en-US" sz="4000" b="1" dirty="0" err="1">
                <a:solidFill>
                  <a:srgbClr val="23481A"/>
                </a:solidFill>
              </a:rPr>
              <a:t>U</a:t>
            </a:r>
            <a:r>
              <a:rPr lang="en-US" sz="4000" dirty="0" err="1"/>
              <a:t>ios</a:t>
            </a:r>
            <a:r>
              <a:rPr lang="en-US" sz="4000" dirty="0"/>
              <a:t> (Son)</a:t>
            </a:r>
          </a:p>
          <a:p>
            <a:pPr lvl="1"/>
            <a:r>
              <a:rPr lang="en-US" sz="4000" b="1" dirty="0" err="1">
                <a:solidFill>
                  <a:srgbClr val="23481A"/>
                </a:solidFill>
              </a:rPr>
              <a:t>S</a:t>
            </a:r>
            <a:r>
              <a:rPr lang="en-US" sz="4000" dirty="0" err="1"/>
              <a:t>oter</a:t>
            </a:r>
            <a:r>
              <a:rPr lang="en-US" sz="4000" dirty="0"/>
              <a:t> (Savior)</a:t>
            </a:r>
          </a:p>
        </p:txBody>
      </p:sp>
    </p:spTree>
    <p:extLst>
      <p:ext uri="{BB962C8B-B14F-4D97-AF65-F5344CB8AC3E}">
        <p14:creationId xmlns:p14="http://schemas.microsoft.com/office/powerpoint/2010/main" val="1747165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1+#ppt_w/2"/>
                                          </p:val>
                                        </p:tav>
                                        <p:tav tm="100000">
                                          <p:val>
                                            <p:strVal val="#ppt_x"/>
                                          </p:val>
                                        </p:tav>
                                      </p:tavLst>
                                    </p:anim>
                                    <p:anim calcmode="lin" valueType="num">
                                      <p:cBhvr additive="base">
                                        <p:cTn id="8" dur="500" fill="hold"/>
                                        <p:tgtEl>
                                          <p:spTgt spid="983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135271" name="Group 103"/>
          <p:cNvGraphicFramePr>
            <a:graphicFrameLocks noGrp="1"/>
          </p:cNvGraphicFramePr>
          <p:nvPr>
            <p:ph sz="half" idx="4294967295"/>
          </p:nvPr>
        </p:nvGraphicFramePr>
        <p:xfrm>
          <a:off x="2895600" y="2362200"/>
          <a:ext cx="7467600" cy="3257550"/>
        </p:xfrm>
        <a:graphic>
          <a:graphicData uri="http://schemas.openxmlformats.org/drawingml/2006/table">
            <a:tbl>
              <a:tblPr/>
              <a:tblGrid>
                <a:gridCol w="36576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457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pitchFamily="124" charset="-128"/>
                        </a:rPr>
                        <a:t>CYPRIAN SAID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Arial" charset="0"/>
                          <a:ea typeface="ＭＳ Ｐゴシック" pitchFamily="124" charset="-128"/>
                        </a:rPr>
                        <a:t>DONATUS SAID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33"/>
                    </a:solidFill>
                  </a:tcPr>
                </a:tc>
                <a:extLst>
                  <a:ext uri="{0D108BD9-81ED-4DB2-BD59-A6C34878D82A}">
                    <a16:rowId xmlns:a16="http://schemas.microsoft.com/office/drawing/2014/main" val="10000"/>
                  </a:ext>
                </a:extLst>
              </a:tr>
              <a:tr h="28003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pitchFamily="124" charset="-128"/>
                        </a:rPr>
                        <a:t>These church members should be given a second chance; re-admit them to the church after they show the authenticity of their repentance through prayer and fasting.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pitchFamily="124" charset="-128"/>
                        </a:rPr>
                        <a:t>These church members were never true believers; furthermore, if one of them had been a pastor, every baptism or ordination ever performed by that pastor was invalid.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35183" name="Rectangle 15"/>
          <p:cNvSpPr>
            <a:spLocks noGrp="1" noChangeArrowheads="1"/>
          </p:cNvSpPr>
          <p:nvPr>
            <p:ph type="title"/>
          </p:nvPr>
        </p:nvSpPr>
        <p:spPr/>
        <p:txBody>
          <a:bodyPr/>
          <a:lstStyle/>
          <a:p>
            <a:r>
              <a:rPr lang="en-US"/>
              <a:t>Persecution and Aftermath</a:t>
            </a:r>
          </a:p>
        </p:txBody>
      </p:sp>
      <p:sp>
        <p:nvSpPr>
          <p:cNvPr id="135184" name="Rectangle 16"/>
          <p:cNvSpPr>
            <a:spLocks noGrp="1" noChangeArrowheads="1"/>
          </p:cNvSpPr>
          <p:nvPr>
            <p:ph type="body" idx="1"/>
          </p:nvPr>
        </p:nvSpPr>
        <p:spPr/>
        <p:txBody>
          <a:bodyPr/>
          <a:lstStyle/>
          <a:p>
            <a:r>
              <a:rPr lang="en-US" sz="4000" b="1" dirty="0"/>
              <a:t>What about church members who obtained false certificates?</a:t>
            </a:r>
            <a:endParaRPr lang="en-US" sz="4000" dirty="0"/>
          </a:p>
        </p:txBody>
      </p:sp>
    </p:spTree>
    <p:extLst>
      <p:ext uri="{BB962C8B-B14F-4D97-AF65-F5344CB8AC3E}">
        <p14:creationId xmlns:p14="http://schemas.microsoft.com/office/powerpoint/2010/main" val="317576605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Confessions of Faith</a:t>
            </a:r>
          </a:p>
        </p:txBody>
      </p:sp>
      <p:sp>
        <p:nvSpPr>
          <p:cNvPr id="100355" name="Rectangle 3"/>
          <p:cNvSpPr>
            <a:spLocks noGrp="1" noChangeArrowheads="1"/>
          </p:cNvSpPr>
          <p:nvPr>
            <p:ph type="body" idx="1"/>
          </p:nvPr>
        </p:nvSpPr>
        <p:spPr/>
        <p:txBody>
          <a:bodyPr/>
          <a:lstStyle/>
          <a:p>
            <a:r>
              <a:rPr lang="en-US" sz="3600" b="1" dirty="0"/>
              <a:t>In the 2nd century, a more comprehensive confession of faith emerged.</a:t>
            </a:r>
          </a:p>
          <a:p>
            <a:r>
              <a:rPr lang="en-US" sz="3600" b="1" dirty="0"/>
              <a:t>This confession of faith was repeated when a new believer was baptized to distinguish between faithful Christians and Gnostics.</a:t>
            </a:r>
          </a:p>
          <a:p>
            <a:r>
              <a:rPr lang="en-US" sz="3600" b="1" dirty="0"/>
              <a:t>It became known as the Rule of Faith, later as the </a:t>
            </a:r>
            <a:r>
              <a:rPr lang="en-US" sz="3600" b="1" i="1" dirty="0"/>
              <a:t>Apostles’ Creed</a:t>
            </a:r>
            <a:r>
              <a:rPr lang="en-US" sz="3600" b="1" dirty="0"/>
              <a:t>.</a:t>
            </a:r>
          </a:p>
        </p:txBody>
      </p:sp>
    </p:spTree>
    <p:extLst>
      <p:ext uri="{BB962C8B-B14F-4D97-AF65-F5344CB8AC3E}">
        <p14:creationId xmlns:p14="http://schemas.microsoft.com/office/powerpoint/2010/main" val="11785448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971800" y="1143000"/>
            <a:ext cx="7467600" cy="5791200"/>
          </a:xfrm>
          <a:prstGeom prst="rect">
            <a:avLst/>
          </a:prstGeom>
          <a:noFill/>
          <a:ln w="9525">
            <a:noFill/>
            <a:miter lim="800000"/>
            <a:headEnd/>
            <a:tailEnd/>
          </a:ln>
          <a:effectLst>
            <a:outerShdw dist="17961" dir="2700000" algn="ctr" rotWithShape="0">
              <a:schemeClr val="bg1">
                <a:alpha val="50000"/>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800" b="1" i="1" u="none" strike="noStrike" kern="1200" cap="none" spc="0" normalizeH="0" baseline="0" noProof="0">
              <a:ln>
                <a:noFill/>
              </a:ln>
              <a:solidFill>
                <a:srgbClr val="000000"/>
              </a:solidFill>
              <a:effectLst/>
              <a:uLnTx/>
              <a:uFillTx/>
              <a:latin typeface="Arial" charset="0"/>
              <a:ea typeface="ＭＳ Ｐゴシック"/>
              <a:cs typeface="Arial" charset="0"/>
            </a:endParaRPr>
          </a:p>
        </p:txBody>
      </p:sp>
      <p:sp>
        <p:nvSpPr>
          <p:cNvPr id="118792" name="Rectangle 8"/>
          <p:cNvSpPr>
            <a:spLocks noGrp="1" noChangeArrowheads="1"/>
          </p:cNvSpPr>
          <p:nvPr>
            <p:ph type="title"/>
          </p:nvPr>
        </p:nvSpPr>
        <p:spPr/>
        <p:txBody>
          <a:bodyPr/>
          <a:lstStyle/>
          <a:p>
            <a:r>
              <a:rPr lang="en-US"/>
              <a:t>The Rule of Faith</a:t>
            </a:r>
          </a:p>
        </p:txBody>
      </p:sp>
      <p:sp>
        <p:nvSpPr>
          <p:cNvPr id="118793" name="Rectangle 9"/>
          <p:cNvSpPr>
            <a:spLocks noGrp="1" noChangeArrowheads="1"/>
          </p:cNvSpPr>
          <p:nvPr>
            <p:ph type="body" idx="1"/>
          </p:nvPr>
        </p:nvSpPr>
        <p:spPr/>
        <p:txBody>
          <a:bodyPr/>
          <a:lstStyle/>
          <a:p>
            <a:pPr>
              <a:lnSpc>
                <a:spcPct val="90000"/>
              </a:lnSpc>
            </a:pPr>
            <a:r>
              <a:rPr lang="en-US"/>
              <a:t>Do you believe in God the Father, the Ruler of all things? Do you believe in Christ Jesus, God’s Son, who was born by the Holy Spirit through the virgin Mary; was crucified under Pontius Pilate; died, was buried, and rose again on the third day alive from the dead; ascended into heaven; sat at the Father’s right hand; and will come again to judge the living and the dead? Do you believe in the Holy Spirit, the holy church, and the resurrection of the flesh?</a:t>
            </a:r>
          </a:p>
        </p:txBody>
      </p:sp>
    </p:spTree>
    <p:extLst>
      <p:ext uri="{BB962C8B-B14F-4D97-AF65-F5344CB8AC3E}">
        <p14:creationId xmlns:p14="http://schemas.microsoft.com/office/powerpoint/2010/main" val="256818755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9510" name="Rectangle 6"/>
          <p:cNvSpPr>
            <a:spLocks noGrp="1" noChangeArrowheads="1"/>
          </p:cNvSpPr>
          <p:nvPr>
            <p:ph type="title"/>
          </p:nvPr>
        </p:nvSpPr>
        <p:spPr/>
        <p:txBody>
          <a:bodyPr/>
          <a:lstStyle/>
          <a:p>
            <a:r>
              <a:rPr lang="en-US"/>
              <a:t>The Council of Nicaea—AD 325</a:t>
            </a:r>
          </a:p>
        </p:txBody>
      </p:sp>
      <p:sp>
        <p:nvSpPr>
          <p:cNvPr id="149511" name="Rectangle 7"/>
          <p:cNvSpPr>
            <a:spLocks noGrp="1" noChangeArrowheads="1"/>
          </p:cNvSpPr>
          <p:nvPr>
            <p:ph type="body" idx="1"/>
          </p:nvPr>
        </p:nvSpPr>
        <p:spPr/>
        <p:txBody>
          <a:bodyPr/>
          <a:lstStyle/>
          <a:p>
            <a:r>
              <a:rPr lang="en-US" sz="4800" dirty="0"/>
              <a:t>In the early 4th century, Arius of Alexandria began to teach that Jesus was not eternal God.</a:t>
            </a:r>
          </a:p>
          <a:p>
            <a:r>
              <a:rPr lang="en-US" sz="4800" b="1" dirty="0"/>
              <a:t>The followers of Arius sang in the streets,</a:t>
            </a:r>
            <a:r>
              <a:rPr lang="en-US" sz="4800" dirty="0"/>
              <a:t> “There was a time when the Son did not exist!”</a:t>
            </a:r>
          </a:p>
        </p:txBody>
      </p:sp>
    </p:spTree>
    <p:extLst>
      <p:ext uri="{BB962C8B-B14F-4D97-AF65-F5344CB8AC3E}">
        <p14:creationId xmlns:p14="http://schemas.microsoft.com/office/powerpoint/2010/main" val="66670476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1558" name="Rectangle 6"/>
          <p:cNvSpPr>
            <a:spLocks noGrp="1" noChangeArrowheads="1"/>
          </p:cNvSpPr>
          <p:nvPr>
            <p:ph type="title"/>
          </p:nvPr>
        </p:nvSpPr>
        <p:spPr/>
        <p:txBody>
          <a:bodyPr/>
          <a:lstStyle/>
          <a:p>
            <a:r>
              <a:rPr lang="en-US"/>
              <a:t>The Council of Nicaea—AD 325</a:t>
            </a:r>
          </a:p>
        </p:txBody>
      </p:sp>
      <p:sp>
        <p:nvSpPr>
          <p:cNvPr id="151559" name="Rectangle 7"/>
          <p:cNvSpPr>
            <a:spLocks noGrp="1" noChangeArrowheads="1"/>
          </p:cNvSpPr>
          <p:nvPr>
            <p:ph type="body" idx="1"/>
          </p:nvPr>
        </p:nvSpPr>
        <p:spPr/>
        <p:txBody>
          <a:bodyPr/>
          <a:lstStyle/>
          <a:p>
            <a:r>
              <a:rPr lang="en-US" b="1" dirty="0"/>
              <a:t>Those who rejected Arius responded with the Gloria </a:t>
            </a:r>
            <a:r>
              <a:rPr lang="en-US" b="1" dirty="0" err="1"/>
              <a:t>Patri</a:t>
            </a:r>
            <a:r>
              <a:rPr lang="en-US" b="1" dirty="0"/>
              <a:t>:</a:t>
            </a:r>
            <a:r>
              <a:rPr lang="en-US" dirty="0"/>
              <a:t> “Glory be to the Father and to the Son and to the Holy Ghost; as it was in the beginning, is now and ever shall be, world without end.”</a:t>
            </a:r>
          </a:p>
          <a:p>
            <a:r>
              <a:rPr lang="en-US" dirty="0"/>
              <a:t>To maintain peace, Constantine convened a council in the village of Nicaea, in northern Asia Minor.</a:t>
            </a:r>
          </a:p>
        </p:txBody>
      </p:sp>
      <p:sp>
        <p:nvSpPr>
          <p:cNvPr id="2" name="Rectangle 1"/>
          <p:cNvSpPr/>
          <p:nvPr/>
        </p:nvSpPr>
        <p:spPr>
          <a:xfrm>
            <a:off x="2253006" y="4637989"/>
            <a:ext cx="8338794" cy="138499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C00000"/>
                </a:solidFill>
                <a:effectLst/>
                <a:uLnTx/>
                <a:uFillTx/>
                <a:latin typeface="Arial"/>
                <a:ea typeface="ＭＳ Ｐゴシック"/>
                <a:cs typeface="+mn-cs"/>
              </a:rPr>
              <a:t>More than 300 bishops made their way to Nicaea; many elders and deacons—including </a:t>
            </a: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ＭＳ Ｐゴシック"/>
                <a:cs typeface="+mn-cs"/>
              </a:rPr>
              <a:t>Athanasius of Alexandria</a:t>
            </a:r>
            <a:r>
              <a:rPr kumimoji="0" lang="en-US" sz="2800" b="1" i="0" u="none" strike="noStrike" kern="1200" cap="none" spc="0" normalizeH="0" baseline="0" noProof="0" dirty="0">
                <a:ln>
                  <a:noFill/>
                </a:ln>
                <a:solidFill>
                  <a:srgbClr val="C00000"/>
                </a:solidFill>
                <a:effectLst/>
                <a:uLnTx/>
                <a:uFillTx/>
                <a:latin typeface="Arial"/>
                <a:ea typeface="ＭＳ Ｐゴシック"/>
                <a:cs typeface="+mn-cs"/>
              </a:rPr>
              <a:t>—were also present.</a:t>
            </a:r>
          </a:p>
        </p:txBody>
      </p:sp>
    </p:spTree>
    <p:extLst>
      <p:ext uri="{BB962C8B-B14F-4D97-AF65-F5344CB8AC3E}">
        <p14:creationId xmlns:p14="http://schemas.microsoft.com/office/powerpoint/2010/main" val="130380104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5650" name="Picture 2" descr="Council_of_Nicea"/>
          <p:cNvPicPr>
            <a:picLocks noChangeAspect="1" noChangeArrowheads="1"/>
          </p:cNvPicPr>
          <p:nvPr/>
        </p:nvPicPr>
        <p:blipFill>
          <a:blip r:embed="rId4" cstate="print"/>
          <a:srcRect/>
          <a:stretch>
            <a:fillRect/>
          </a:stretch>
        </p:blipFill>
        <p:spPr bwMode="auto">
          <a:xfrm>
            <a:off x="2667000" y="1295401"/>
            <a:ext cx="2882900" cy="3908425"/>
          </a:xfrm>
          <a:prstGeom prst="rect">
            <a:avLst/>
          </a:prstGeom>
          <a:noFill/>
          <a:effectLst>
            <a:outerShdw dist="35921" dir="2700000" algn="ctr" rotWithShape="0">
              <a:srgbClr val="808080"/>
            </a:outerShdw>
          </a:effectLst>
        </p:spPr>
      </p:pic>
      <p:sp>
        <p:nvSpPr>
          <p:cNvPr id="155651" name="Text Box 3"/>
          <p:cNvSpPr txBox="1">
            <a:spLocks noChangeArrowheads="1"/>
          </p:cNvSpPr>
          <p:nvPr/>
        </p:nvSpPr>
        <p:spPr bwMode="auto">
          <a:xfrm>
            <a:off x="2590800" y="5334000"/>
            <a:ext cx="2971800" cy="91598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Emperor Constantine </a:t>
            </a:r>
            <a:b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and the First Council </a:t>
            </a:r>
            <a:b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of Nicaea</a:t>
            </a:r>
            <a:endParaRPr kumimoji="0" lang="en-US" sz="2000" b="0" i="0" u="none" strike="noStrike" kern="1200" cap="none" spc="0" normalizeH="0" baseline="0" noProof="0">
              <a:ln>
                <a:noFill/>
              </a:ln>
              <a:solidFill>
                <a:srgbClr val="000000"/>
              </a:solidFill>
              <a:effectLst/>
              <a:uLnTx/>
              <a:uFillTx/>
              <a:latin typeface="Arial"/>
              <a:ea typeface="ＭＳ Ｐゴシック"/>
              <a:cs typeface="Arial" charset="0"/>
            </a:endParaRPr>
          </a:p>
        </p:txBody>
      </p:sp>
      <p:sp>
        <p:nvSpPr>
          <p:cNvPr id="155654" name="Rectangle 6"/>
          <p:cNvSpPr>
            <a:spLocks noGrp="1" noChangeArrowheads="1"/>
          </p:cNvSpPr>
          <p:nvPr>
            <p:ph type="title"/>
          </p:nvPr>
        </p:nvSpPr>
        <p:spPr/>
        <p:txBody>
          <a:bodyPr/>
          <a:lstStyle/>
          <a:p>
            <a:r>
              <a:rPr lang="en-US"/>
              <a:t>The Council of Nicaea—AD 325</a:t>
            </a:r>
          </a:p>
        </p:txBody>
      </p:sp>
      <p:sp>
        <p:nvSpPr>
          <p:cNvPr id="155655" name="Rectangle 7"/>
          <p:cNvSpPr>
            <a:spLocks noGrp="1" noChangeArrowheads="1"/>
          </p:cNvSpPr>
          <p:nvPr>
            <p:ph type="body" idx="1"/>
          </p:nvPr>
        </p:nvSpPr>
        <p:spPr>
          <a:xfrm>
            <a:off x="5562600" y="2590800"/>
            <a:ext cx="5249944" cy="4267200"/>
          </a:xfrm>
        </p:spPr>
        <p:txBody>
          <a:bodyPr/>
          <a:lstStyle/>
          <a:p>
            <a:r>
              <a:rPr lang="en-US" dirty="0"/>
              <a:t>When Arius stated that Jesus had not existed eternally, </a:t>
            </a:r>
            <a:r>
              <a:rPr lang="en-US" b="1" dirty="0"/>
              <a:t>all but two bishops agreed that this contradicted Scripture.</a:t>
            </a:r>
          </a:p>
          <a:p>
            <a:r>
              <a:rPr lang="en-US" sz="3600" dirty="0"/>
              <a:t>The Nicaea Council Creed responded to Arius’ heresy.</a:t>
            </a:r>
          </a:p>
        </p:txBody>
      </p:sp>
      <p:sp>
        <p:nvSpPr>
          <p:cNvPr id="2" name="Rectangle 1"/>
          <p:cNvSpPr/>
          <p:nvPr/>
        </p:nvSpPr>
        <p:spPr>
          <a:xfrm>
            <a:off x="5562600" y="838200"/>
            <a:ext cx="5105400" cy="1815882"/>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a:cs typeface="+mn-cs"/>
              </a:rPr>
              <a:t>On July 4, 325, Constantine called the council to order and declared himself a bishop and an apostle.</a:t>
            </a:r>
          </a:p>
        </p:txBody>
      </p:sp>
    </p:spTree>
    <p:extLst>
      <p:ext uri="{BB962C8B-B14F-4D97-AF65-F5344CB8AC3E}">
        <p14:creationId xmlns:p14="http://schemas.microsoft.com/office/powerpoint/2010/main" val="145785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slide(fromBottom)">
                                      <p:cBhvr>
                                        <p:cTn id="7" dur="1000"/>
                                        <p:tgtEl>
                                          <p:spTgt spid="15565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descr="DaVinci PP bg1">
            <a:extLst>
              <a:ext uri="{FF2B5EF4-FFF2-40B4-BE49-F238E27FC236}">
                <a16:creationId xmlns:a16="http://schemas.microsoft.com/office/drawing/2014/main" id="{984788EF-C3A8-42FE-9DEC-5039F4291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228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3">
            <a:extLst>
              <a:ext uri="{FF2B5EF4-FFF2-40B4-BE49-F238E27FC236}">
                <a16:creationId xmlns:a16="http://schemas.microsoft.com/office/drawing/2014/main" id="{3D2239F1-6A5A-4BE7-9F82-303D1926C65F}"/>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306180" name="Rectangle 4">
            <a:extLst>
              <a:ext uri="{FF2B5EF4-FFF2-40B4-BE49-F238E27FC236}">
                <a16:creationId xmlns:a16="http://schemas.microsoft.com/office/drawing/2014/main" id="{66D99A09-AE15-40AD-AF74-DE7CC0D9980E}"/>
              </a:ext>
            </a:extLst>
          </p:cNvPr>
          <p:cNvSpPr>
            <a:spLocks noChangeArrowheads="1"/>
          </p:cNvSpPr>
          <p:nvPr/>
        </p:nvSpPr>
        <p:spPr bwMode="auto">
          <a:xfrm>
            <a:off x="2057400" y="2667000"/>
            <a:ext cx="81534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Was the recognition of Jesus as God really the result of a vote?</a:t>
            </a:r>
            <a:r>
              <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cs typeface="Arial" panose="020B0604020202020204" pitchFamily="34" charset="0"/>
              </a:rPr>
              <a:t> </a:t>
            </a:r>
          </a:p>
        </p:txBody>
      </p:sp>
    </p:spTree>
    <p:extLst>
      <p:ext uri="{BB962C8B-B14F-4D97-AF65-F5344CB8AC3E}">
        <p14:creationId xmlns:p14="http://schemas.microsoft.com/office/powerpoint/2010/main" val="4070202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6180">
                                            <p:txEl>
                                              <p:pRg st="0" end="0"/>
                                            </p:txEl>
                                          </p:spTgt>
                                        </p:tgtEl>
                                        <p:attrNameLst>
                                          <p:attrName>style.visibility</p:attrName>
                                        </p:attrNameLst>
                                      </p:cBhvr>
                                      <p:to>
                                        <p:strVal val="visible"/>
                                      </p:to>
                                    </p:set>
                                    <p:animEffect transition="in" filter="dissolve">
                                      <p:cBhvr>
                                        <p:cTn id="7" dur="2000"/>
                                        <p:tgtEl>
                                          <p:spTgt spid="306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DaVinci PP bg1">
            <a:extLst>
              <a:ext uri="{FF2B5EF4-FFF2-40B4-BE49-F238E27FC236}">
                <a16:creationId xmlns:a16="http://schemas.microsoft.com/office/drawing/2014/main" id="{E22BA17D-DE4F-4A0C-A560-A7F9FFBD9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a:extLst>
              <a:ext uri="{FF2B5EF4-FFF2-40B4-BE49-F238E27FC236}">
                <a16:creationId xmlns:a16="http://schemas.microsoft.com/office/drawing/2014/main" id="{E7B3D4AE-929C-428A-BFCE-C94952DC4297}"/>
              </a:ext>
            </a:extLst>
          </p:cNvPr>
          <p:cNvSpPr>
            <a:spLocks noGrp="1" noChangeArrowheads="1"/>
          </p:cNvSpPr>
          <p:nvPr>
            <p:ph type="title"/>
          </p:nvPr>
        </p:nvSpPr>
        <p:spPr>
          <a:xfrm>
            <a:off x="2209800" y="76200"/>
            <a:ext cx="7772400" cy="1143000"/>
          </a:xfrm>
          <a:effectLst>
            <a:outerShdw dist="35921" dir="2700000" algn="ctr" rotWithShape="0">
              <a:schemeClr val="bg2"/>
            </a:outerShdw>
          </a:effectLst>
        </p:spPr>
        <p:txBody>
          <a:bodyPr/>
          <a:lstStyle/>
          <a:p>
            <a:pPr>
              <a:defRPr/>
            </a:pPr>
            <a:r>
              <a:rPr lang="en-US" sz="5800">
                <a:solidFill>
                  <a:srgbClr val="EFE4BB"/>
                </a:solidFill>
                <a:latin typeface="Times New Roman" pitchFamily="84" charset="0"/>
                <a:cs typeface="+mj-cs"/>
              </a:rPr>
              <a:t>The Nature of Jesus</a:t>
            </a:r>
            <a:endParaRPr lang="en-US">
              <a:cs typeface="+mj-cs"/>
            </a:endParaRPr>
          </a:p>
        </p:txBody>
      </p:sp>
      <p:sp>
        <p:nvSpPr>
          <p:cNvPr id="803844" name="Rectangle 4">
            <a:extLst>
              <a:ext uri="{FF2B5EF4-FFF2-40B4-BE49-F238E27FC236}">
                <a16:creationId xmlns:a16="http://schemas.microsoft.com/office/drawing/2014/main" id="{A3126CB0-D4FA-4765-9690-7B5F3106B1DF}"/>
              </a:ext>
            </a:extLst>
          </p:cNvPr>
          <p:cNvSpPr>
            <a:spLocks noGrp="1" noChangeArrowheads="1"/>
          </p:cNvSpPr>
          <p:nvPr>
            <p:ph type="body" idx="1"/>
          </p:nvPr>
        </p:nvSpPr>
        <p:spPr>
          <a:xfrm>
            <a:off x="2209800" y="1600200"/>
            <a:ext cx="4648200" cy="838200"/>
          </a:xfrm>
        </p:spPr>
        <p:txBody>
          <a:bodyPr/>
          <a:lstStyle/>
          <a:p>
            <a:pPr>
              <a:buFontTx/>
              <a:buNone/>
            </a:pPr>
            <a:r>
              <a:rPr lang="en-US" altLang="en-US" sz="4000">
                <a:latin typeface="Times New Roman" panose="02020603050405020304" pitchFamily="18" charset="0"/>
              </a:rPr>
              <a:t>Jesus as God</a:t>
            </a:r>
            <a:endParaRPr lang="en-US" altLang="en-US" sz="2800">
              <a:latin typeface="Times New Roman" panose="02020603050405020304" pitchFamily="18" charset="0"/>
            </a:endParaRPr>
          </a:p>
        </p:txBody>
      </p:sp>
      <p:grpSp>
        <p:nvGrpSpPr>
          <p:cNvPr id="2" name="Group 5">
            <a:extLst>
              <a:ext uri="{FF2B5EF4-FFF2-40B4-BE49-F238E27FC236}">
                <a16:creationId xmlns:a16="http://schemas.microsoft.com/office/drawing/2014/main" id="{DDB2F6E2-BB11-4613-BB15-71FA0F5E9F80}"/>
              </a:ext>
            </a:extLst>
          </p:cNvPr>
          <p:cNvGrpSpPr>
            <a:grpSpLocks/>
          </p:cNvGrpSpPr>
          <p:nvPr/>
        </p:nvGrpSpPr>
        <p:grpSpPr bwMode="auto">
          <a:xfrm>
            <a:off x="6891338" y="2667000"/>
            <a:ext cx="3167062" cy="3581400"/>
            <a:chOff x="3381" y="1680"/>
            <a:chExt cx="1995" cy="2256"/>
          </a:xfrm>
        </p:grpSpPr>
        <p:pic>
          <p:nvPicPr>
            <p:cNvPr id="803848" name="Picture 6">
              <a:extLst>
                <a:ext uri="{FF2B5EF4-FFF2-40B4-BE49-F238E27FC236}">
                  <a16:creationId xmlns:a16="http://schemas.microsoft.com/office/drawing/2014/main" id="{EF07D19C-4A3B-4D0E-B4F2-957428059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589" t="19783" r="11368" b="17508"/>
            <a:stretch>
              <a:fillRect/>
            </a:stretch>
          </p:blipFill>
          <p:spPr bwMode="auto">
            <a:xfrm>
              <a:off x="3381" y="1680"/>
              <a:ext cx="1995" cy="2256"/>
            </a:xfrm>
            <a:prstGeom prst="rect">
              <a:avLst/>
            </a:prstGeom>
            <a:noFill/>
            <a:ln w="28575">
              <a:solidFill>
                <a:srgbClr val="7E7F00">
                  <a:alpha val="50195"/>
                </a:srgbClr>
              </a:solidFill>
              <a:miter lim="800000"/>
              <a:headEnd/>
              <a:tailEnd/>
            </a:ln>
            <a:extLst>
              <a:ext uri="{909E8E84-426E-40DD-AFC4-6F175D3DCCD1}">
                <a14:hiddenFill xmlns:a14="http://schemas.microsoft.com/office/drawing/2010/main">
                  <a:solidFill>
                    <a:srgbClr val="FFFFFF"/>
                  </a:solidFill>
                </a14:hiddenFill>
              </a:ext>
            </a:extLst>
          </p:spPr>
        </p:pic>
        <p:pic>
          <p:nvPicPr>
            <p:cNvPr id="803849" name="Picture 7">
              <a:extLst>
                <a:ext uri="{FF2B5EF4-FFF2-40B4-BE49-F238E27FC236}">
                  <a16:creationId xmlns:a16="http://schemas.microsoft.com/office/drawing/2014/main" id="{F31429E2-A8FE-4629-9D6C-213AF88FD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90" t="73743" r="55208" b="17508"/>
            <a:stretch>
              <a:fillRect/>
            </a:stretch>
          </p:blipFill>
          <p:spPr bwMode="auto">
            <a:xfrm>
              <a:off x="4032" y="3504"/>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0280" name="Oval 8">
            <a:extLst>
              <a:ext uri="{FF2B5EF4-FFF2-40B4-BE49-F238E27FC236}">
                <a16:creationId xmlns:a16="http://schemas.microsoft.com/office/drawing/2014/main" id="{6967A287-B88E-4B23-9344-A9CCE2424A0A}"/>
              </a:ext>
            </a:extLst>
          </p:cNvPr>
          <p:cNvSpPr>
            <a:spLocks noChangeArrowheads="1"/>
          </p:cNvSpPr>
          <p:nvPr/>
        </p:nvSpPr>
        <p:spPr bwMode="auto">
          <a:xfrm>
            <a:off x="7924800" y="2857500"/>
            <a:ext cx="762000" cy="304800"/>
          </a:xfrm>
          <a:prstGeom prst="ellipse">
            <a:avLst/>
          </a:prstGeom>
          <a:noFill/>
          <a:ln w="38100">
            <a:solidFill>
              <a:srgbClr val="6C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cs typeface="Arial" panose="020B0604020202020204" pitchFamily="34" charset="0"/>
            </a:endParaRPr>
          </a:p>
        </p:txBody>
      </p:sp>
      <p:sp>
        <p:nvSpPr>
          <p:cNvPr id="310281" name="Rectangle 9">
            <a:extLst>
              <a:ext uri="{FF2B5EF4-FFF2-40B4-BE49-F238E27FC236}">
                <a16:creationId xmlns:a16="http://schemas.microsoft.com/office/drawing/2014/main" id="{762E9363-5099-4D80-B242-20B6A612F4AD}"/>
              </a:ext>
            </a:extLst>
          </p:cNvPr>
          <p:cNvSpPr>
            <a:spLocks noChangeArrowheads="1"/>
          </p:cNvSpPr>
          <p:nvPr/>
        </p:nvSpPr>
        <p:spPr bwMode="auto">
          <a:xfrm>
            <a:off x="2209800" y="2286000"/>
            <a:ext cx="4648200" cy="4191000"/>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20000"/>
              </a:spcBef>
              <a:spcAft>
                <a:spcPct val="0"/>
              </a:spcAft>
              <a:buClr>
                <a:srgbClr val="7E7F00"/>
              </a:buClr>
              <a:buSzTx/>
              <a:buFontTx/>
              <a:buNone/>
              <a:tabLst/>
              <a:defRPr/>
            </a:pPr>
            <a:r>
              <a:rPr kumimoji="0" lang="en-US" sz="3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84" charset="0"/>
                <a:cs typeface="Arial" panose="020B0604020202020204" pitchFamily="34" charset="0"/>
              </a:rPr>
              <a:t>The Facts:</a:t>
            </a:r>
            <a:r>
              <a:rPr kumimoji="0" lang="en-US"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A council of more than 300 church leaders met in the city of Nicaea, nearly 300 years after Jesus’ death. </a:t>
            </a:r>
          </a:p>
          <a:p>
            <a:pPr marL="342900" marR="0" lvl="0" indent="-342900" algn="ctr" defTabSz="914400" rtl="0" eaLnBrk="1" fontAlgn="base" latinLnBrk="0" hangingPunct="1">
              <a:lnSpc>
                <a:spcPct val="100000"/>
              </a:lnSpc>
              <a:spcBef>
                <a:spcPct val="20000"/>
              </a:spcBef>
              <a:spcAft>
                <a:spcPct val="0"/>
              </a:spcAft>
              <a:buClr>
                <a:srgbClr val="7E7F00"/>
              </a:buClr>
              <a:buSzTx/>
              <a:buFont typeface="Wingdings" pitchFamily="84" charset="2"/>
              <a:buChar char="X"/>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rPr>
              <a:t>Their purpose was not to declare Jesus divine. </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84" charset="0"/>
              <a:cs typeface="Arial" panose="020B0604020202020204" pitchFamily="34" charset="0"/>
            </a:endParaRPr>
          </a:p>
        </p:txBody>
      </p:sp>
    </p:spTree>
    <p:extLst>
      <p:ext uri="{BB962C8B-B14F-4D97-AF65-F5344CB8AC3E}">
        <p14:creationId xmlns:p14="http://schemas.microsoft.com/office/powerpoint/2010/main" val="3595316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028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02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0280"/>
                                        </p:tgtEl>
                                        <p:attrNameLst>
                                          <p:attrName>style.visibility</p:attrName>
                                        </p:attrNameLst>
                                      </p:cBhvr>
                                      <p:to>
                                        <p:strVal val="visible"/>
                                      </p:to>
                                    </p:set>
                                    <p:animEffect transition="in" filter="wipe(left)">
                                      <p:cBhvr>
                                        <p:cTn id="20" dur="500"/>
                                        <p:tgtEl>
                                          <p:spTgt spid="3102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102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80" grpId="0" animBg="1"/>
      <p:bldP spid="31028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6133" name="Text Box 5"/>
          <p:cNvSpPr txBox="1">
            <a:spLocks noChangeArrowheads="1"/>
          </p:cNvSpPr>
          <p:nvPr/>
        </p:nvSpPr>
        <p:spPr bwMode="auto">
          <a:xfrm>
            <a:off x="7086600" y="6262688"/>
            <a:ext cx="3124200" cy="36671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AF7246"/>
                </a:solidFill>
                <a:effectLst/>
                <a:uLnTx/>
                <a:uFillTx/>
                <a:latin typeface="Arial"/>
                <a:ea typeface="ＭＳ Ｐゴシック"/>
                <a:cs typeface="Arial" charset="0"/>
              </a:rPr>
              <a:t>(Continued on Next Slide)</a:t>
            </a:r>
          </a:p>
        </p:txBody>
      </p:sp>
      <p:sp>
        <p:nvSpPr>
          <p:cNvPr id="176134" name="Rectangle 6"/>
          <p:cNvSpPr>
            <a:spLocks noGrp="1" noChangeArrowheads="1"/>
          </p:cNvSpPr>
          <p:nvPr>
            <p:ph type="title"/>
          </p:nvPr>
        </p:nvSpPr>
        <p:spPr/>
        <p:txBody>
          <a:bodyPr/>
          <a:lstStyle/>
          <a:p>
            <a:r>
              <a:rPr lang="en-US" sz="4400" dirty="0"/>
              <a:t>The Creed of Nicaea</a:t>
            </a:r>
          </a:p>
        </p:txBody>
      </p:sp>
      <p:sp>
        <p:nvSpPr>
          <p:cNvPr id="176135" name="Rectangle 7"/>
          <p:cNvSpPr>
            <a:spLocks noGrp="1" noChangeArrowheads="1"/>
          </p:cNvSpPr>
          <p:nvPr>
            <p:ph type="body" idx="1"/>
          </p:nvPr>
        </p:nvSpPr>
        <p:spPr>
          <a:xfrm>
            <a:off x="1422400" y="2052320"/>
            <a:ext cx="9550400" cy="4043680"/>
          </a:xfrm>
        </p:spPr>
        <p:txBody>
          <a:bodyPr/>
          <a:lstStyle/>
          <a:p>
            <a:r>
              <a:rPr lang="en-US" dirty="0"/>
              <a:t>“We believe in one God, the Father, almighty creator of all things visible and invisible. We believe in one Lord, Jesus Christ, God’s Son, begotten from the Father, uniquely begotten from the Father’s essence; God from God, Light from Light, very God from very God; begotten not created, of one essence with the Father.</a:t>
            </a:r>
          </a:p>
        </p:txBody>
      </p:sp>
    </p:spTree>
    <p:extLst>
      <p:ext uri="{BB962C8B-B14F-4D97-AF65-F5344CB8AC3E}">
        <p14:creationId xmlns:p14="http://schemas.microsoft.com/office/powerpoint/2010/main" val="11674254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590800" y="609600"/>
            <a:ext cx="7162800" cy="762000"/>
          </a:xfrm>
        </p:spPr>
        <p:txBody>
          <a:bodyPr/>
          <a:lstStyle/>
          <a:p>
            <a:r>
              <a:rPr lang="en-US" dirty="0"/>
              <a:t>The Creed of Nicaea</a:t>
            </a:r>
          </a:p>
        </p:txBody>
      </p:sp>
      <p:sp>
        <p:nvSpPr>
          <p:cNvPr id="178179" name="Rectangle 3"/>
          <p:cNvSpPr>
            <a:spLocks noGrp="1" noChangeArrowheads="1"/>
          </p:cNvSpPr>
          <p:nvPr>
            <p:ph type="body" idx="1"/>
          </p:nvPr>
        </p:nvSpPr>
        <p:spPr>
          <a:xfrm>
            <a:off x="2590800" y="1371600"/>
            <a:ext cx="7162800" cy="4724400"/>
          </a:xfrm>
        </p:spPr>
        <p:txBody>
          <a:bodyPr/>
          <a:lstStyle/>
          <a:p>
            <a:r>
              <a:rPr lang="en-US" dirty="0"/>
              <a:t>Through him all things were made, in heaven and earth; for us humans and for our salvation, he came down and was made flesh—was made human—suffered, and rose again the third day;</a:t>
            </a:r>
            <a:r>
              <a:rPr lang="en-US" dirty="0">
                <a:solidFill>
                  <a:schemeClr val="accent3"/>
                </a:solidFill>
              </a:rPr>
              <a:t>*</a:t>
            </a:r>
            <a:r>
              <a:rPr lang="en-US" dirty="0"/>
              <a:t> he ascended into heaven and is coming to judge the living and the dead. </a:t>
            </a:r>
          </a:p>
        </p:txBody>
      </p:sp>
      <p:sp>
        <p:nvSpPr>
          <p:cNvPr id="178183" name="Text Box 7"/>
          <p:cNvSpPr txBox="1">
            <a:spLocks noChangeArrowheads="1"/>
          </p:cNvSpPr>
          <p:nvPr/>
        </p:nvSpPr>
        <p:spPr bwMode="auto">
          <a:xfrm>
            <a:off x="7086600" y="6262688"/>
            <a:ext cx="3124200" cy="36671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AF7246"/>
                </a:solidFill>
                <a:effectLst/>
                <a:uLnTx/>
                <a:uFillTx/>
                <a:latin typeface="Arial"/>
                <a:ea typeface="ＭＳ Ｐゴシック"/>
                <a:cs typeface="Arial" charset="0"/>
              </a:rPr>
              <a:t>(Continued on Next Slide)</a:t>
            </a:r>
          </a:p>
        </p:txBody>
      </p:sp>
      <p:sp>
        <p:nvSpPr>
          <p:cNvPr id="3" name="Rectangle 2"/>
          <p:cNvSpPr/>
          <p:nvPr/>
        </p:nvSpPr>
        <p:spPr>
          <a:xfrm>
            <a:off x="1828800" y="4495800"/>
            <a:ext cx="8077200" cy="1938992"/>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Arial"/>
                <a:ea typeface="ＭＳ Ｐゴシック"/>
                <a:cs typeface="+mn-cs"/>
              </a:rPr>
              <a:t>  </a:t>
            </a:r>
            <a:r>
              <a:rPr kumimoji="0" lang="en-US" sz="4000" b="1" i="0" u="none" strike="noStrike" kern="1200" cap="none" spc="0" normalizeH="0" baseline="0" noProof="0" dirty="0">
                <a:ln>
                  <a:prstDash val="solid"/>
                </a:ln>
                <a:solidFill>
                  <a:srgbClr val="FFFFFF"/>
                </a:solidFill>
                <a:effectLst>
                  <a:outerShdw blurRad="88000" dist="50800" dir="5040000" algn="tl">
                    <a:srgbClr val="000000">
                      <a:tint val="80000"/>
                      <a:satMod val="250000"/>
                      <a:alpha val="45000"/>
                    </a:srgbClr>
                  </a:outerShdw>
                </a:effectLst>
                <a:uLnTx/>
                <a:uFillTx/>
                <a:latin typeface="Arial"/>
                <a:ea typeface="ＭＳ Ｐゴシック"/>
                <a:cs typeface="+mn-cs"/>
              </a:rPr>
              <a:t>*</a:t>
            </a:r>
            <a:r>
              <a:rPr kumimoji="0" lang="en-US" sz="40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Arial"/>
                <a:ea typeface="ＭＳ Ｐゴシック"/>
                <a:cs typeface="+mn-cs"/>
              </a:rPr>
              <a:t> Apostle’s Creed States Christ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Arial"/>
                <a:ea typeface="ＭＳ Ｐゴシック"/>
                <a:cs typeface="+mn-cs"/>
              </a:rPr>
              <a:t>     Before Descended Into Hell;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Arial"/>
                <a:ea typeface="ＭＳ Ｐゴシック"/>
                <a:cs typeface="+mn-cs"/>
              </a:rPr>
              <a:t>     Tenet of Error Compounded         </a:t>
            </a:r>
          </a:p>
        </p:txBody>
      </p:sp>
    </p:spTree>
    <p:extLst>
      <p:ext uri="{BB962C8B-B14F-4D97-AF65-F5344CB8AC3E}">
        <p14:creationId xmlns:p14="http://schemas.microsoft.com/office/powerpoint/2010/main" val="1055196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0227" name="Rectangle 3"/>
          <p:cNvSpPr>
            <a:spLocks noGrp="1" noChangeArrowheads="1"/>
          </p:cNvSpPr>
          <p:nvPr>
            <p:ph type="title"/>
          </p:nvPr>
        </p:nvSpPr>
        <p:spPr/>
        <p:txBody>
          <a:bodyPr/>
          <a:lstStyle/>
          <a:p>
            <a:r>
              <a:rPr lang="en-US" sz="4400" dirty="0"/>
              <a:t>The Creed of Nicaea</a:t>
            </a:r>
          </a:p>
        </p:txBody>
      </p:sp>
      <p:sp>
        <p:nvSpPr>
          <p:cNvPr id="180228" name="Rectangle 4"/>
          <p:cNvSpPr>
            <a:spLocks noGrp="1" noChangeArrowheads="1"/>
          </p:cNvSpPr>
          <p:nvPr>
            <p:ph type="body" idx="1"/>
          </p:nvPr>
        </p:nvSpPr>
        <p:spPr/>
        <p:txBody>
          <a:bodyPr/>
          <a:lstStyle/>
          <a:p>
            <a:r>
              <a:rPr lang="en-US" sz="3600" dirty="0"/>
              <a:t>We believe in the Holy Spirit. The universal apostolic church curses all who say, ‘There was a time when he was not’ and ‘Before he was begotten, he was not’ and ‘He came out of nothing,’ or those who pretend God’s Son is of another substance or essence or created or variable or changeable.”</a:t>
            </a:r>
          </a:p>
        </p:txBody>
      </p:sp>
    </p:spTree>
    <p:extLst>
      <p:ext uri="{BB962C8B-B14F-4D97-AF65-F5344CB8AC3E}">
        <p14:creationId xmlns:p14="http://schemas.microsoft.com/office/powerpoint/2010/main" val="26190075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p:txBody>
          <a:bodyPr/>
          <a:lstStyle/>
          <a:p>
            <a:r>
              <a:rPr lang="en-US"/>
              <a:t>The Last Roman Persecution</a:t>
            </a:r>
          </a:p>
        </p:txBody>
      </p:sp>
      <p:sp>
        <p:nvSpPr>
          <p:cNvPr id="137221" name="Rectangle 5"/>
          <p:cNvSpPr>
            <a:spLocks noGrp="1" noChangeArrowheads="1"/>
          </p:cNvSpPr>
          <p:nvPr>
            <p:ph type="body" idx="1"/>
          </p:nvPr>
        </p:nvSpPr>
        <p:spPr/>
        <p:txBody>
          <a:bodyPr/>
          <a:lstStyle/>
          <a:p>
            <a:r>
              <a:rPr lang="en-US" sz="4000" b="1" dirty="0"/>
              <a:t>In the early 4th century, Emperor Galerius recognized that, despite harsh persecution, most Christians still refused to worship the gods.</a:t>
            </a:r>
          </a:p>
          <a:p>
            <a:r>
              <a:rPr lang="en-US" sz="4000" b="1" dirty="0"/>
              <a:t>On his deathbed in AD 311, Galerius declared that it was legal for Christians to worship Jesus alone “as long as they don’t disturb the public order.”</a:t>
            </a:r>
          </a:p>
        </p:txBody>
      </p:sp>
    </p:spTree>
    <p:extLst>
      <p:ext uri="{BB962C8B-B14F-4D97-AF65-F5344CB8AC3E}">
        <p14:creationId xmlns:p14="http://schemas.microsoft.com/office/powerpoint/2010/main" val="82159347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81794" name="Rectangle 2"/>
          <p:cNvSpPr>
            <a:spLocks noGrp="1" noChangeArrowheads="1"/>
          </p:cNvSpPr>
          <p:nvPr>
            <p:ph type="title"/>
          </p:nvPr>
        </p:nvSpPr>
        <p:spPr/>
        <p:txBody>
          <a:bodyPr/>
          <a:lstStyle/>
          <a:p>
            <a:endParaRPr lang="en-US"/>
          </a:p>
        </p:txBody>
      </p:sp>
      <p:sp>
        <p:nvSpPr>
          <p:cNvPr id="5281795" name="WordArt 3"/>
          <p:cNvSpPr>
            <a:spLocks noChangeArrowheads="1" noChangeShapeType="1" noTextEdit="1"/>
          </p:cNvSpPr>
          <p:nvPr/>
        </p:nvSpPr>
        <p:spPr bwMode="auto">
          <a:xfrm>
            <a:off x="2743200" y="5486400"/>
            <a:ext cx="6858000" cy="914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ustralian Sunrise"/>
                <a:ea typeface="+mn-ea"/>
                <a:cs typeface="+mn-cs"/>
              </a:rPr>
              <a:t>Determining Tradition</a:t>
            </a:r>
          </a:p>
        </p:txBody>
      </p:sp>
    </p:spTree>
    <p:extLst>
      <p:ext uri="{BB962C8B-B14F-4D97-AF65-F5344CB8AC3E}">
        <p14:creationId xmlns:p14="http://schemas.microsoft.com/office/powerpoint/2010/main" val="28862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281795"/>
                                        </p:tgtEl>
                                        <p:attrNameLst>
                                          <p:attrName>style.visibility</p:attrName>
                                        </p:attrNameLst>
                                      </p:cBhvr>
                                      <p:to>
                                        <p:strVal val="visible"/>
                                      </p:to>
                                    </p:set>
                                    <p:anim calcmode="lin" valueType="num">
                                      <p:cBhvr>
                                        <p:cTn id="7" dur="500" fill="hold"/>
                                        <p:tgtEl>
                                          <p:spTgt spid="5281795"/>
                                        </p:tgtEl>
                                        <p:attrNameLst>
                                          <p:attrName>ppt_w</p:attrName>
                                        </p:attrNameLst>
                                      </p:cBhvr>
                                      <p:tavLst>
                                        <p:tav tm="0">
                                          <p:val>
                                            <p:strVal val="4/3*#ppt_w"/>
                                          </p:val>
                                        </p:tav>
                                        <p:tav tm="100000">
                                          <p:val>
                                            <p:strVal val="#ppt_w"/>
                                          </p:val>
                                        </p:tav>
                                      </p:tavLst>
                                    </p:anim>
                                    <p:anim calcmode="lin" valueType="num">
                                      <p:cBhvr>
                                        <p:cTn id="8" dur="500" fill="hold"/>
                                        <p:tgtEl>
                                          <p:spTgt spid="528179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2" descr="Papyrus"/>
          <p:cNvSpPr>
            <a:spLocks noGrp="1" noChangeArrowheads="1"/>
          </p:cNvSpPr>
          <p:nvPr>
            <p:ph type="title"/>
          </p:nvPr>
        </p:nvSpPr>
        <p:spPr>
          <a:xfrm>
            <a:off x="2133600" y="457200"/>
            <a:ext cx="7848600" cy="1219200"/>
          </a:xfrm>
          <a:blipFill dpi="0" rotWithShape="0">
            <a:blip r:embed="rId4" cstate="print"/>
            <a:srcRect/>
            <a:tile tx="0" ty="0" sx="100000" sy="100000" flip="none" algn="tl"/>
          </a:blipFill>
        </p:spPr>
        <p:txBody>
          <a:bodyPr/>
          <a:lstStyle/>
          <a:p>
            <a:r>
              <a:rPr lang="en-US" b="1" i="1" u="sng">
                <a:effectLst>
                  <a:outerShdw blurRad="38100" dist="38100" dir="2700000" algn="tl">
                    <a:srgbClr val="FFFFFF"/>
                  </a:outerShdw>
                </a:effectLst>
              </a:rPr>
              <a:t>3 COUNCILS</a:t>
            </a:r>
            <a:r>
              <a:rPr lang="en-US" b="1" i="1">
                <a:effectLst>
                  <a:outerShdw blurRad="38100" dist="38100" dir="2700000" algn="tl">
                    <a:srgbClr val="FFFFFF"/>
                  </a:outerShdw>
                </a:effectLst>
              </a:rPr>
              <a:t> W/ </a:t>
            </a:r>
            <a:r>
              <a:rPr lang="en-US" b="1" i="1" u="sng">
                <a:effectLst>
                  <a:outerShdw blurRad="38100" dist="38100" dir="2700000" algn="tl">
                    <a:srgbClr val="FFFFFF"/>
                  </a:outerShdw>
                </a:effectLst>
              </a:rPr>
              <a:t>3 CREEDS</a:t>
            </a:r>
          </a:p>
        </p:txBody>
      </p:sp>
      <p:sp>
        <p:nvSpPr>
          <p:cNvPr id="50179" name="Rectangle 3"/>
          <p:cNvSpPr>
            <a:spLocks noGrp="1" noChangeArrowheads="1"/>
          </p:cNvSpPr>
          <p:nvPr>
            <p:ph type="body" sz="half" idx="1"/>
          </p:nvPr>
        </p:nvSpPr>
        <p:spPr>
          <a:xfrm>
            <a:off x="2133600" y="2133600"/>
            <a:ext cx="3886200" cy="3962400"/>
          </a:xfrm>
          <a:solidFill>
            <a:srgbClr val="FFFFFF"/>
          </a:solidFill>
          <a:ln>
            <a:solidFill>
              <a:schemeClr val="bg2"/>
            </a:solidFill>
          </a:ln>
        </p:spPr>
        <p:txBody>
          <a:bodyPr/>
          <a:lstStyle/>
          <a:p>
            <a:pPr>
              <a:lnSpc>
                <a:spcPct val="90000"/>
              </a:lnSpc>
            </a:pPr>
            <a:r>
              <a:rPr lang="en-US" sz="2400" b="1"/>
              <a:t>@ NICAEA</a:t>
            </a:r>
            <a:r>
              <a:rPr lang="en-US" sz="2400"/>
              <a:t>(325 a.d.)  Arius Found Heretic</a:t>
            </a:r>
          </a:p>
          <a:p>
            <a:pPr>
              <a:lnSpc>
                <a:spcPct val="90000"/>
              </a:lnSpc>
            </a:pPr>
            <a:r>
              <a:rPr lang="en-US"/>
              <a:t>@ </a:t>
            </a:r>
            <a:r>
              <a:rPr lang="en-US" b="1"/>
              <a:t>Constantinople</a:t>
            </a:r>
            <a:r>
              <a:rPr lang="en-US" sz="2400" b="1"/>
              <a:t> </a:t>
            </a:r>
            <a:r>
              <a:rPr lang="en-US" sz="2400"/>
              <a:t>(381 a.d.) East Evolve   Triune Conventional</a:t>
            </a:r>
          </a:p>
          <a:p>
            <a:pPr>
              <a:lnSpc>
                <a:spcPct val="90000"/>
              </a:lnSpc>
            </a:pPr>
            <a:endParaRPr lang="en-US" sz="700"/>
          </a:p>
          <a:p>
            <a:pPr>
              <a:lnSpc>
                <a:spcPct val="90000"/>
              </a:lnSpc>
            </a:pPr>
            <a:r>
              <a:rPr lang="en-US"/>
              <a:t>@ </a:t>
            </a:r>
            <a:r>
              <a:rPr lang="en-US" b="1"/>
              <a:t>Chalcedon</a:t>
            </a:r>
            <a:r>
              <a:rPr lang="en-US"/>
              <a:t>(451) </a:t>
            </a:r>
            <a:r>
              <a:rPr lang="en-US" sz="2400"/>
              <a:t>Rome Second Class</a:t>
            </a:r>
            <a:endParaRPr lang="en-US"/>
          </a:p>
          <a:p>
            <a:pPr>
              <a:lnSpc>
                <a:spcPct val="90000"/>
              </a:lnSpc>
              <a:buFontTx/>
              <a:buNone/>
            </a:pPr>
            <a:endParaRPr lang="en-US" sz="1800"/>
          </a:p>
          <a:p>
            <a:pPr>
              <a:lnSpc>
                <a:spcPct val="90000"/>
              </a:lnSpc>
              <a:buFontTx/>
              <a:buNone/>
            </a:pPr>
            <a:r>
              <a:rPr lang="en-US" sz="2000"/>
              <a:t>     </a:t>
            </a:r>
            <a:r>
              <a:rPr lang="en-US" u="sng">
                <a:solidFill>
                  <a:srgbClr val="FF0066"/>
                </a:solidFill>
              </a:rPr>
              <a:t>Separate Christologies</a:t>
            </a:r>
            <a:r>
              <a:rPr lang="en-US" u="sng">
                <a:solidFill>
                  <a:srgbClr val="FFFFFF"/>
                </a:solidFill>
              </a:rPr>
              <a:t>:</a:t>
            </a:r>
            <a:r>
              <a:rPr lang="en-US" b="1"/>
              <a:t>   </a:t>
            </a:r>
            <a:r>
              <a:rPr lang="en-US"/>
              <a:t>Incarnate Terminology</a:t>
            </a:r>
            <a:r>
              <a:rPr lang="en-US" sz="2000"/>
              <a:t> </a:t>
            </a:r>
          </a:p>
        </p:txBody>
      </p:sp>
      <p:sp>
        <p:nvSpPr>
          <p:cNvPr id="50180" name="Rectangle 4"/>
          <p:cNvSpPr>
            <a:spLocks noGrp="1" noChangeArrowheads="1"/>
          </p:cNvSpPr>
          <p:nvPr>
            <p:ph type="body" sz="half" idx="2"/>
          </p:nvPr>
        </p:nvSpPr>
        <p:spPr>
          <a:xfrm>
            <a:off x="6172200" y="2133600"/>
            <a:ext cx="3810000" cy="3962400"/>
          </a:xfrm>
          <a:solidFill>
            <a:srgbClr val="FFFFFF"/>
          </a:solidFill>
          <a:ln>
            <a:solidFill>
              <a:schemeClr val="bg2"/>
            </a:solidFill>
          </a:ln>
        </p:spPr>
        <p:txBody>
          <a:bodyPr/>
          <a:lstStyle/>
          <a:p>
            <a:pPr>
              <a:lnSpc>
                <a:spcPct val="90000"/>
              </a:lnSpc>
            </a:pPr>
            <a:r>
              <a:rPr lang="en-US" sz="2400"/>
              <a:t>Nicene Creed: Ancient Addition To Apostles;     In 3 part for Godhead.</a:t>
            </a:r>
          </a:p>
          <a:p>
            <a:pPr>
              <a:lnSpc>
                <a:spcPct val="90000"/>
              </a:lnSpc>
            </a:pPr>
            <a:r>
              <a:rPr lang="en-US" sz="2400"/>
              <a:t>Formal Adoption Of Refined Creedal Of Athanasius Of Egypt. </a:t>
            </a:r>
          </a:p>
          <a:p>
            <a:pPr>
              <a:lnSpc>
                <a:spcPct val="90000"/>
              </a:lnSpc>
            </a:pPr>
            <a:r>
              <a:rPr lang="en-US" sz="2400"/>
              <a:t>Creed Further Formulated: Phrase “in two natures”;     East word person=nature;</a:t>
            </a:r>
          </a:p>
          <a:p>
            <a:pPr>
              <a:lnSpc>
                <a:spcPct val="90000"/>
              </a:lnSpc>
              <a:buFontTx/>
              <a:buNone/>
            </a:pPr>
            <a:r>
              <a:rPr lang="en-US" sz="2400">
                <a:solidFill>
                  <a:srgbClr val="FF0066"/>
                </a:solidFill>
              </a:rPr>
              <a:t>    </a:t>
            </a:r>
            <a:r>
              <a:rPr lang="en-US" sz="2400" u="sng">
                <a:solidFill>
                  <a:srgbClr val="FF0066"/>
                </a:solidFill>
              </a:rPr>
              <a:t>Start Point Church Split:</a:t>
            </a:r>
            <a:r>
              <a:rPr lang="en-US" sz="2400"/>
              <a:t> Chalcedonian/Eutychian</a:t>
            </a:r>
          </a:p>
          <a:p>
            <a:pPr>
              <a:lnSpc>
                <a:spcPct val="90000"/>
              </a:lnSpc>
              <a:buFontTx/>
              <a:buNone/>
            </a:pPr>
            <a:r>
              <a:rPr lang="en-US" sz="2400"/>
              <a:t>  </a:t>
            </a:r>
          </a:p>
        </p:txBody>
      </p:sp>
      <p:sp>
        <p:nvSpPr>
          <p:cNvPr id="50181" name="Comment 5"/>
          <p:cNvSpPr>
            <a:spLocks noChangeArrowheads="1"/>
          </p:cNvSpPr>
          <p:nvPr/>
        </p:nvSpPr>
        <p:spPr bwMode="auto">
          <a:xfrm>
            <a:off x="1524001" y="-990600"/>
            <a:ext cx="4251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Trials Of Belief;  Synod = Court Of Jesus</a:t>
            </a:r>
          </a:p>
        </p:txBody>
      </p:sp>
    </p:spTree>
    <p:extLst>
      <p:ext uri="{BB962C8B-B14F-4D97-AF65-F5344CB8AC3E}">
        <p14:creationId xmlns:p14="http://schemas.microsoft.com/office/powerpoint/2010/main" val="851141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3236" name="Rectangle 4"/>
          <p:cNvSpPr>
            <a:spLocks noGrp="1" noChangeArrowheads="1"/>
          </p:cNvSpPr>
          <p:nvPr>
            <p:ph type="title"/>
          </p:nvPr>
        </p:nvSpPr>
        <p:spPr/>
        <p:txBody>
          <a:bodyPr/>
          <a:lstStyle/>
          <a:p>
            <a:r>
              <a:rPr lang="en-US"/>
              <a:t>Council of Chalcedon (451)</a:t>
            </a:r>
          </a:p>
        </p:txBody>
      </p:sp>
      <p:sp>
        <p:nvSpPr>
          <p:cNvPr id="223237" name="Rectangle 5"/>
          <p:cNvSpPr>
            <a:spLocks noGrp="1" noChangeArrowheads="1"/>
          </p:cNvSpPr>
          <p:nvPr>
            <p:ph type="body" idx="1"/>
          </p:nvPr>
        </p:nvSpPr>
        <p:spPr/>
        <p:txBody>
          <a:bodyPr/>
          <a:lstStyle/>
          <a:p>
            <a:r>
              <a:rPr lang="en-US" sz="3600" b="1" dirty="0"/>
              <a:t>Why?</a:t>
            </a:r>
            <a:r>
              <a:rPr lang="en-US" sz="3600" dirty="0"/>
              <a:t> </a:t>
            </a:r>
            <a:r>
              <a:rPr lang="en-US" sz="3600" dirty="0" err="1"/>
              <a:t>Monophysites</a:t>
            </a:r>
            <a:r>
              <a:rPr lang="en-US" sz="3600" dirty="0"/>
              <a:t> claimed that Jesus’ divine nature swallowed up his human nature.</a:t>
            </a:r>
          </a:p>
          <a:p>
            <a:r>
              <a:rPr lang="en-US" sz="3600" b="1" dirty="0"/>
              <a:t>What happened?</a:t>
            </a:r>
            <a:r>
              <a:rPr lang="en-US" sz="3600" dirty="0"/>
              <a:t> Bishops affirmed that Jesus was one person with two natures: “Christ [is] ... recognized in two natures, without confusion, division, or separation ... but not as if Christ were parted into two persons.”</a:t>
            </a:r>
          </a:p>
        </p:txBody>
      </p:sp>
    </p:spTree>
    <p:extLst>
      <p:ext uri="{BB962C8B-B14F-4D97-AF65-F5344CB8AC3E}">
        <p14:creationId xmlns:p14="http://schemas.microsoft.com/office/powerpoint/2010/main" val="363312999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5283" name="Text Box 3"/>
          <p:cNvSpPr txBox="1">
            <a:spLocks noChangeArrowheads="1"/>
          </p:cNvSpPr>
          <p:nvPr/>
        </p:nvSpPr>
        <p:spPr bwMode="auto">
          <a:xfrm>
            <a:off x="6400800" y="5867401"/>
            <a:ext cx="3657600" cy="3667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Attila Meeting Leo of Rome</a:t>
            </a:r>
            <a:endParaRPr kumimoji="0" lang="en-US" sz="2000" b="0" i="0" u="none" strike="noStrike" kern="1200" cap="none" spc="0" normalizeH="0" baseline="0" noProof="0">
              <a:ln>
                <a:noFill/>
              </a:ln>
              <a:solidFill>
                <a:srgbClr val="000000"/>
              </a:solidFill>
              <a:effectLst/>
              <a:uLnTx/>
              <a:uFillTx/>
              <a:latin typeface="Arial" charset="0"/>
              <a:ea typeface="ＭＳ Ｐゴシック"/>
              <a:cs typeface="Arial" charset="0"/>
            </a:endParaRPr>
          </a:p>
        </p:txBody>
      </p:sp>
      <p:pic>
        <p:nvPicPr>
          <p:cNvPr id="225286" name="Picture 6" descr="Attila-PopeLeo"/>
          <p:cNvPicPr>
            <a:picLocks noChangeAspect="1" noChangeArrowheads="1"/>
          </p:cNvPicPr>
          <p:nvPr/>
        </p:nvPicPr>
        <p:blipFill>
          <a:blip r:embed="rId4" cstate="print">
            <a:lum bright="-6000" contrast="12000"/>
          </a:blip>
          <a:srcRect/>
          <a:stretch>
            <a:fillRect/>
          </a:stretch>
        </p:blipFill>
        <p:spPr bwMode="auto">
          <a:xfrm>
            <a:off x="6553200" y="2286000"/>
            <a:ext cx="3284538" cy="3429000"/>
          </a:xfrm>
          <a:prstGeom prst="rect">
            <a:avLst/>
          </a:prstGeom>
          <a:noFill/>
          <a:ln w="57150" cmpd="thinThick">
            <a:solidFill>
              <a:schemeClr val="tx1"/>
            </a:solidFill>
            <a:miter lim="800000"/>
            <a:headEnd/>
            <a:tailEnd/>
          </a:ln>
          <a:effectLst/>
        </p:spPr>
      </p:pic>
      <p:sp>
        <p:nvSpPr>
          <p:cNvPr id="225287" name="Rectangle 7"/>
          <p:cNvSpPr>
            <a:spLocks noGrp="1" noChangeArrowheads="1"/>
          </p:cNvSpPr>
          <p:nvPr>
            <p:ph type="title"/>
          </p:nvPr>
        </p:nvSpPr>
        <p:spPr/>
        <p:txBody>
          <a:bodyPr/>
          <a:lstStyle/>
          <a:p>
            <a:r>
              <a:rPr lang="en-US"/>
              <a:t>Council of Chalcedon (451)</a:t>
            </a:r>
          </a:p>
        </p:txBody>
      </p:sp>
      <p:sp>
        <p:nvSpPr>
          <p:cNvPr id="225288" name="Rectangle 8"/>
          <p:cNvSpPr>
            <a:spLocks noGrp="1" noChangeArrowheads="1"/>
          </p:cNvSpPr>
          <p:nvPr>
            <p:ph type="body" idx="1"/>
          </p:nvPr>
        </p:nvSpPr>
        <p:spPr/>
        <p:txBody>
          <a:bodyPr/>
          <a:lstStyle/>
          <a:p>
            <a:r>
              <a:rPr lang="en-US" dirty="0"/>
              <a:t>Bishop Leo of Rome sent a “Tome” to Chalcedon that influenced the decisions there.</a:t>
            </a:r>
          </a:p>
          <a:p>
            <a:r>
              <a:rPr lang="en-US" sz="3600" dirty="0"/>
              <a:t>In 452, Leo also </a:t>
            </a:r>
            <a:br>
              <a:rPr lang="en-US" sz="3600" dirty="0"/>
            </a:br>
            <a:r>
              <a:rPr lang="en-US" sz="3600" dirty="0"/>
              <a:t>convinced Attila </a:t>
            </a:r>
            <a:br>
              <a:rPr lang="en-US" sz="3600" dirty="0"/>
            </a:br>
            <a:r>
              <a:rPr lang="en-US" sz="3600" dirty="0"/>
              <a:t>the Hun not to </a:t>
            </a:r>
            <a:br>
              <a:rPr lang="en-US" sz="3600" dirty="0"/>
            </a:br>
            <a:r>
              <a:rPr lang="en-US" sz="3600" dirty="0"/>
              <a:t>destroy Rome.</a:t>
            </a:r>
          </a:p>
        </p:txBody>
      </p:sp>
    </p:spTree>
    <p:extLst>
      <p:ext uri="{BB962C8B-B14F-4D97-AF65-F5344CB8AC3E}">
        <p14:creationId xmlns:p14="http://schemas.microsoft.com/office/powerpoint/2010/main" val="1304984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5286"/>
                                        </p:tgtEl>
                                        <p:attrNameLst>
                                          <p:attrName>style.visibility</p:attrName>
                                        </p:attrNameLst>
                                      </p:cBhvr>
                                      <p:to>
                                        <p:strVal val="visible"/>
                                      </p:to>
                                    </p:set>
                                    <p:anim calcmode="lin" valueType="num">
                                      <p:cBhvr additive="base">
                                        <p:cTn id="7" dur="1000" fill="hold"/>
                                        <p:tgtEl>
                                          <p:spTgt spid="225286"/>
                                        </p:tgtEl>
                                        <p:attrNameLst>
                                          <p:attrName>ppt_x</p:attrName>
                                        </p:attrNameLst>
                                      </p:cBhvr>
                                      <p:tavLst>
                                        <p:tav tm="0">
                                          <p:val>
                                            <p:strVal val="1+#ppt_w/2"/>
                                          </p:val>
                                        </p:tav>
                                        <p:tav tm="100000">
                                          <p:val>
                                            <p:strVal val="#ppt_x"/>
                                          </p:val>
                                        </p:tav>
                                      </p:tavLst>
                                    </p:anim>
                                    <p:anim calcmode="lin" valueType="num">
                                      <p:cBhvr additive="base">
                                        <p:cTn id="8" dur="1000" fill="hold"/>
                                        <p:tgtEl>
                                          <p:spTgt spid="2252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27330" name="Picture 2" descr="The Council of Chalcedon reached the mature traditional formulation of Christ as both fully human and fully divine, having two natures &quot;without confusion, change, division, or separation.&quot;"/>
          <p:cNvPicPr>
            <a:picLocks noChangeAspect="1" noChangeArrowheads="1"/>
          </p:cNvPicPr>
          <p:nvPr/>
        </p:nvPicPr>
        <p:blipFill>
          <a:blip r:embed="rId4" cstate="print">
            <a:lum contrast="30000"/>
          </a:blip>
          <a:srcRect b="13887"/>
          <a:stretch>
            <a:fillRect/>
          </a:stretch>
        </p:blipFill>
        <p:spPr bwMode="auto">
          <a:xfrm>
            <a:off x="7069138" y="1295400"/>
            <a:ext cx="2913062" cy="4724400"/>
          </a:xfrm>
          <a:prstGeom prst="rect">
            <a:avLst/>
          </a:prstGeom>
          <a:noFill/>
          <a:ln w="57150" cmpd="thinThick">
            <a:solidFill>
              <a:srgbClr val="000000"/>
            </a:solidFill>
            <a:miter lim="800000"/>
            <a:headEnd/>
            <a:tailEnd/>
          </a:ln>
        </p:spPr>
      </p:pic>
      <p:sp>
        <p:nvSpPr>
          <p:cNvPr id="227333" name="Rectangle 5"/>
          <p:cNvSpPr>
            <a:spLocks noGrp="1" noChangeArrowheads="1"/>
          </p:cNvSpPr>
          <p:nvPr>
            <p:ph type="title"/>
          </p:nvPr>
        </p:nvSpPr>
        <p:spPr/>
        <p:txBody>
          <a:bodyPr/>
          <a:lstStyle/>
          <a:p>
            <a:r>
              <a:rPr lang="en-US" sz="3600" dirty="0"/>
              <a:t>Council of Constantinople II (Again 553)</a:t>
            </a:r>
          </a:p>
        </p:txBody>
      </p:sp>
      <p:sp>
        <p:nvSpPr>
          <p:cNvPr id="227334" name="Rectangle 6"/>
          <p:cNvSpPr>
            <a:spLocks noGrp="1" noChangeArrowheads="1"/>
          </p:cNvSpPr>
          <p:nvPr>
            <p:ph type="body" idx="1"/>
          </p:nvPr>
        </p:nvSpPr>
        <p:spPr>
          <a:xfrm>
            <a:off x="2590800" y="990600"/>
            <a:ext cx="4343400" cy="5334000"/>
          </a:xfrm>
        </p:spPr>
        <p:txBody>
          <a:bodyPr/>
          <a:lstStyle/>
          <a:p>
            <a:r>
              <a:rPr lang="en-US" sz="3600" b="1" dirty="0"/>
              <a:t>Why?</a:t>
            </a:r>
            <a:r>
              <a:rPr lang="en-US" sz="3600" dirty="0"/>
              <a:t> </a:t>
            </a:r>
            <a:r>
              <a:rPr lang="en-US" sz="3600" dirty="0" err="1"/>
              <a:t>Monophysite</a:t>
            </a:r>
            <a:r>
              <a:rPr lang="en-US" sz="3600" dirty="0"/>
              <a:t> theology became popular again.</a:t>
            </a:r>
          </a:p>
          <a:p>
            <a:r>
              <a:rPr lang="en-US" sz="3600" b="1" dirty="0"/>
              <a:t>What happened?</a:t>
            </a:r>
            <a:r>
              <a:rPr lang="en-US" sz="3600" dirty="0"/>
              <a:t> The council denounced both Nestorians and </a:t>
            </a:r>
            <a:r>
              <a:rPr lang="en-US" sz="3600" dirty="0" err="1"/>
              <a:t>Monophysites</a:t>
            </a:r>
            <a:r>
              <a:rPr lang="en-US" sz="3600" dirty="0"/>
              <a:t>.</a:t>
            </a:r>
          </a:p>
        </p:txBody>
      </p:sp>
    </p:spTree>
    <p:extLst>
      <p:ext uri="{BB962C8B-B14F-4D97-AF65-F5344CB8AC3E}">
        <p14:creationId xmlns:p14="http://schemas.microsoft.com/office/powerpoint/2010/main" val="40864282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circle(out)">
                                      <p:cBhvr>
                                        <p:cTn id="7" dur="5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62" name="Picture 2" descr="I:\DEPTCOMM\Zamcomm\Jody\ChartsEPS\76 copy.jpg"/>
          <p:cNvPicPr>
            <a:picLocks noChangeAspect="1" noChangeArrowheads="1"/>
          </p:cNvPicPr>
          <p:nvPr/>
        </p:nvPicPr>
        <p:blipFill>
          <a:blip r:embed="rId3" cstate="print"/>
          <a:srcRect/>
          <a:stretch>
            <a:fillRect/>
          </a:stretch>
        </p:blipFill>
        <p:spPr bwMode="auto">
          <a:xfrm>
            <a:off x="2833689" y="0"/>
            <a:ext cx="6524625" cy="6858000"/>
          </a:xfrm>
          <a:prstGeom prst="rect">
            <a:avLst/>
          </a:prstGeom>
          <a:noFill/>
        </p:spPr>
      </p:pic>
      <p:pic>
        <p:nvPicPr>
          <p:cNvPr id="1320963" name="Picture 3" descr="C:\Documents and Settings\Owner\My Documents\Educational Illustrations\Animations, Any &amp; All Others\finger pointing.bmp"/>
          <p:cNvPicPr>
            <a:picLocks noChangeAspect="1" noChangeArrowheads="1"/>
          </p:cNvPicPr>
          <p:nvPr/>
        </p:nvPicPr>
        <p:blipFill>
          <a:blip r:embed="rId4" cstate="print"/>
          <a:srcRect/>
          <a:stretch>
            <a:fillRect/>
          </a:stretch>
        </p:blipFill>
        <p:spPr bwMode="auto">
          <a:xfrm>
            <a:off x="5619750" y="6324600"/>
            <a:ext cx="857250" cy="533400"/>
          </a:xfrm>
          <a:prstGeom prst="rect">
            <a:avLst/>
          </a:prstGeom>
          <a:noFill/>
        </p:spPr>
      </p:pic>
    </p:spTree>
    <p:extLst>
      <p:ext uri="{BB962C8B-B14F-4D97-AF65-F5344CB8AC3E}">
        <p14:creationId xmlns:p14="http://schemas.microsoft.com/office/powerpoint/2010/main" val="19193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1320963"/>
                                        </p:tgtEl>
                                        <p:attrNameLst>
                                          <p:attrName>style.visibility</p:attrName>
                                        </p:attrNameLst>
                                      </p:cBhvr>
                                      <p:to>
                                        <p:strVal val="visible"/>
                                      </p:to>
                                    </p:set>
                                    <p:anim calcmode="lin" valueType="num">
                                      <p:cBhvr>
                                        <p:cTn id="7" dur="500" fill="hold"/>
                                        <p:tgtEl>
                                          <p:spTgt spid="1320963"/>
                                        </p:tgtEl>
                                        <p:attrNameLst>
                                          <p:attrName>ppt_w</p:attrName>
                                        </p:attrNameLst>
                                      </p:cBhvr>
                                      <p:tavLst>
                                        <p:tav tm="0">
                                          <p:val>
                                            <p:strVal val="4/3*#ppt_w"/>
                                          </p:val>
                                        </p:tav>
                                        <p:tav tm="100000">
                                          <p:val>
                                            <p:strVal val="#ppt_w"/>
                                          </p:val>
                                        </p:tav>
                                      </p:tavLst>
                                    </p:anim>
                                    <p:anim calcmode="lin" valueType="num">
                                      <p:cBhvr>
                                        <p:cTn id="8" dur="500" fill="hold"/>
                                        <p:tgtEl>
                                          <p:spTgt spid="132096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9747" name="Rectangle 3"/>
          <p:cNvSpPr>
            <a:spLocks noGrp="1" noChangeArrowheads="1"/>
          </p:cNvSpPr>
          <p:nvPr>
            <p:ph type="body" idx="1"/>
          </p:nvPr>
        </p:nvSpPr>
        <p:spPr>
          <a:xfrm>
            <a:off x="0" y="4343400"/>
            <a:ext cx="12192000" cy="2514600"/>
          </a:xfrm>
          <a:solidFill>
            <a:schemeClr val="accent2"/>
          </a:solidFill>
        </p:spPr>
        <p:txBody>
          <a:bodyPr/>
          <a:lstStyle/>
          <a:p>
            <a:pPr>
              <a:lnSpc>
                <a:spcPct val="90000"/>
              </a:lnSpc>
            </a:pPr>
            <a:endParaRPr lang="en-US" sz="1400" dirty="0"/>
          </a:p>
          <a:p>
            <a:pPr>
              <a:lnSpc>
                <a:spcPct val="90000"/>
              </a:lnSpc>
            </a:pPr>
            <a:endParaRPr lang="en-US" sz="2400" b="1" dirty="0">
              <a:solidFill>
                <a:srgbClr val="FF6600"/>
              </a:solidFill>
              <a:effectLst>
                <a:outerShdw blurRad="38100" dist="38100" dir="2700000" algn="tl">
                  <a:srgbClr val="000000"/>
                </a:outerShdw>
              </a:effectLst>
            </a:endParaRPr>
          </a:p>
          <a:p>
            <a:pPr>
              <a:lnSpc>
                <a:spcPct val="90000"/>
              </a:lnSpc>
              <a:buFontTx/>
              <a:buBlip>
                <a:blip r:embed="rId5"/>
              </a:buBlip>
            </a:pPr>
            <a:r>
              <a:rPr lang="en-US" sz="2400" b="1" dirty="0">
                <a:solidFill>
                  <a:srgbClr val="FF6600"/>
                </a:solidFill>
                <a:effectLst>
                  <a:outerShdw blurRad="38100" dist="38100" dir="2700000" algn="tl">
                    <a:srgbClr val="000000"/>
                  </a:outerShdw>
                </a:effectLst>
              </a:rPr>
              <a:t> THE GREEK ORTHODOX CHURCHES RECOGNIZE THE FIRST SEVEN </a:t>
            </a:r>
          </a:p>
          <a:p>
            <a:pPr>
              <a:lnSpc>
                <a:spcPct val="90000"/>
              </a:lnSpc>
              <a:buFontTx/>
              <a:buBlip>
                <a:blip r:embed="rId5"/>
              </a:buBlip>
            </a:pPr>
            <a:r>
              <a:rPr lang="en-US" sz="2400" b="1" dirty="0">
                <a:solidFill>
                  <a:srgbClr val="FF6600"/>
                </a:solidFill>
                <a:effectLst>
                  <a:outerShdw blurRad="38100" dist="38100" dir="2700000" algn="tl">
                    <a:srgbClr val="000000"/>
                  </a:outerShdw>
                </a:effectLst>
              </a:rPr>
              <a:t> ARMENIAN ORTHODOX CHURCHES  RECOGNIZE THE FIRST THREE</a:t>
            </a:r>
          </a:p>
          <a:p>
            <a:pPr>
              <a:lnSpc>
                <a:spcPct val="90000"/>
              </a:lnSpc>
              <a:buFontTx/>
              <a:buBlip>
                <a:blip r:embed="rId5"/>
              </a:buBlip>
            </a:pPr>
            <a:r>
              <a:rPr lang="en-US" sz="2400" b="1" dirty="0">
                <a:solidFill>
                  <a:srgbClr val="FF6600"/>
                </a:solidFill>
                <a:effectLst>
                  <a:outerShdw blurRad="38100" dist="38100" dir="2700000" algn="tl">
                    <a:srgbClr val="000000"/>
                  </a:outerShdw>
                </a:effectLst>
              </a:rPr>
              <a:t> THE ETHIOPIAN COPTIC CHURCHES RECOGNIZE THE FIRST THREE</a:t>
            </a:r>
          </a:p>
          <a:p>
            <a:pPr>
              <a:lnSpc>
                <a:spcPct val="90000"/>
              </a:lnSpc>
              <a:buFontTx/>
              <a:buBlip>
                <a:blip r:embed="rId5"/>
              </a:buBlip>
            </a:pPr>
            <a:r>
              <a:rPr lang="en-US" sz="2400" b="1" dirty="0">
                <a:solidFill>
                  <a:srgbClr val="FF6600"/>
                </a:solidFill>
                <a:effectLst>
                  <a:outerShdw blurRad="38100" dist="38100" dir="2700000" algn="tl">
                    <a:srgbClr val="000000"/>
                  </a:outerShdw>
                </a:effectLst>
              </a:rPr>
              <a:t> SCHISMATIC  NESTORIAN  CHURCHES RECOGNIZE THE FIRST TWO</a:t>
            </a:r>
            <a:endParaRPr lang="en-US" sz="2400" dirty="0"/>
          </a:p>
        </p:txBody>
      </p:sp>
      <p:graphicFrame>
        <p:nvGraphicFramePr>
          <p:cNvPr id="5279748" name="Object 4"/>
          <p:cNvGraphicFramePr>
            <a:graphicFrameLocks noGrp="1" noChangeAspect="1"/>
          </p:cNvGraphicFramePr>
          <p:nvPr>
            <p:ph type="title"/>
          </p:nvPr>
        </p:nvGraphicFramePr>
        <p:xfrm>
          <a:off x="339365" y="160255"/>
          <a:ext cx="11462993" cy="2177591"/>
        </p:xfrm>
        <a:graphic>
          <a:graphicData uri="http://schemas.openxmlformats.org/presentationml/2006/ole">
            <mc:AlternateContent xmlns:mc="http://schemas.openxmlformats.org/markup-compatibility/2006">
              <mc:Choice xmlns:v="urn:schemas-microsoft-com:vml" Requires="v">
                <p:oleObj spid="_x0000_s8225" name="Slide" r:id="rId6" imgW="4572000" imgH="3429000" progId="PowerPoint.Slide.8">
                  <p:embed/>
                </p:oleObj>
              </mc:Choice>
              <mc:Fallback>
                <p:oleObj name="Slide" r:id="rId6" imgW="4572000" imgH="3429000" progId="PowerPoint.Slide.8">
                  <p:embed/>
                  <p:pic>
                    <p:nvPicPr>
                      <p:cNvPr id="52797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65" y="160255"/>
                        <a:ext cx="11462993" cy="2177591"/>
                      </a:xfrm>
                      <a:prstGeom prst="rect">
                        <a:avLst/>
                      </a:prstGeom>
                      <a:noFill/>
                      <a:ln>
                        <a:noFill/>
                      </a:ln>
                      <a:effectLst/>
                    </p:spPr>
                  </p:pic>
                </p:oleObj>
              </mc:Fallback>
            </mc:AlternateContent>
          </a:graphicData>
        </a:graphic>
      </p:graphicFrame>
      <p:sp>
        <p:nvSpPr>
          <p:cNvPr id="5279749" name="WordArt 5"/>
          <p:cNvSpPr>
            <a:spLocks noChangeArrowheads="1" noChangeShapeType="1" noTextEdit="1"/>
          </p:cNvSpPr>
          <p:nvPr/>
        </p:nvSpPr>
        <p:spPr bwMode="auto">
          <a:xfrm>
            <a:off x="339365" y="2514600"/>
            <a:ext cx="11462993"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Different Eastern Churches Accept Different  Councils</a:t>
            </a:r>
          </a:p>
        </p:txBody>
      </p:sp>
    </p:spTree>
    <p:extLst>
      <p:ext uri="{BB962C8B-B14F-4D97-AF65-F5344CB8AC3E}">
        <p14:creationId xmlns:p14="http://schemas.microsoft.com/office/powerpoint/2010/main" val="212431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79749"/>
                                        </p:tgtEl>
                                        <p:attrNameLst>
                                          <p:attrName>style.visibility</p:attrName>
                                        </p:attrNameLst>
                                      </p:cBhvr>
                                      <p:to>
                                        <p:strVal val="visible"/>
                                      </p:to>
                                    </p:set>
                                    <p:anim calcmode="lin" valueType="num">
                                      <p:cBhvr>
                                        <p:cTn id="7" dur="500" fill="hold"/>
                                        <p:tgtEl>
                                          <p:spTgt spid="5279749"/>
                                        </p:tgtEl>
                                        <p:attrNameLst>
                                          <p:attrName>ppt_w</p:attrName>
                                        </p:attrNameLst>
                                      </p:cBhvr>
                                      <p:tavLst>
                                        <p:tav tm="0">
                                          <p:val>
                                            <p:fltVal val="0"/>
                                          </p:val>
                                        </p:tav>
                                        <p:tav tm="100000">
                                          <p:val>
                                            <p:strVal val="#ppt_w"/>
                                          </p:val>
                                        </p:tav>
                                      </p:tavLst>
                                    </p:anim>
                                    <p:anim calcmode="lin" valueType="num">
                                      <p:cBhvr>
                                        <p:cTn id="8" dur="500" fill="hold"/>
                                        <p:tgtEl>
                                          <p:spTgt spid="5279749"/>
                                        </p:tgtEl>
                                        <p:attrNameLst>
                                          <p:attrName>ppt_h</p:attrName>
                                        </p:attrNameLst>
                                      </p:cBhvr>
                                      <p:tavLst>
                                        <p:tav tm="0">
                                          <p:val>
                                            <p:fltVal val="0"/>
                                          </p:val>
                                        </p:tav>
                                        <p:tav tm="100000">
                                          <p:val>
                                            <p:strVal val="#ppt_h"/>
                                          </p:val>
                                        </p:tav>
                                      </p:tavLst>
                                    </p:anim>
                                    <p:anim calcmode="lin" valueType="num">
                                      <p:cBhvr>
                                        <p:cTn id="9" dur="500" fill="hold"/>
                                        <p:tgtEl>
                                          <p:spTgt spid="5279749"/>
                                        </p:tgtEl>
                                        <p:attrNameLst>
                                          <p:attrName>ppt_x</p:attrName>
                                        </p:attrNameLst>
                                      </p:cBhvr>
                                      <p:tavLst>
                                        <p:tav tm="0">
                                          <p:val>
                                            <p:fltVal val="0.5"/>
                                          </p:val>
                                        </p:tav>
                                        <p:tav tm="100000">
                                          <p:val>
                                            <p:strVal val="#ppt_x"/>
                                          </p:val>
                                        </p:tav>
                                      </p:tavLst>
                                    </p:anim>
                                    <p:anim calcmode="lin" valueType="num">
                                      <p:cBhvr>
                                        <p:cTn id="10" dur="500" fill="hold"/>
                                        <p:tgtEl>
                                          <p:spTgt spid="527974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iterate type="lt">
                                    <p:tmPct val="100000"/>
                                  </p:iterate>
                                  <p:childTnLst>
                                    <p:set>
                                      <p:cBhvr>
                                        <p:cTn id="14" dur="1" fill="hold">
                                          <p:stCondLst>
                                            <p:cond delay="0"/>
                                          </p:stCondLst>
                                        </p:cTn>
                                        <p:tgtEl>
                                          <p:spTgt spid="5279747">
                                            <p:txEl>
                                              <p:pRg st="2" end="2"/>
                                            </p:txEl>
                                          </p:spTgt>
                                        </p:tgtEl>
                                        <p:attrNameLst>
                                          <p:attrName>style.visibility</p:attrName>
                                        </p:attrNameLst>
                                      </p:cBhvr>
                                      <p:to>
                                        <p:strVal val="visible"/>
                                      </p:to>
                                    </p:set>
                                    <p:anim calcmode="lin" valueType="num">
                                      <p:cBhvr additive="base">
                                        <p:cTn id="15" dur="75" fill="hold"/>
                                        <p:tgtEl>
                                          <p:spTgt spid="5279747">
                                            <p:txEl>
                                              <p:pRg st="2" end="2"/>
                                            </p:txEl>
                                          </p:spTgt>
                                        </p:tgtEl>
                                        <p:attrNameLst>
                                          <p:attrName>ppt_x</p:attrName>
                                        </p:attrNameLst>
                                      </p:cBhvr>
                                      <p:tavLst>
                                        <p:tav tm="0">
                                          <p:val>
                                            <p:strVal val="#ppt_x"/>
                                          </p:val>
                                        </p:tav>
                                        <p:tav tm="100000">
                                          <p:val>
                                            <p:strVal val="#ppt_x"/>
                                          </p:val>
                                        </p:tav>
                                      </p:tavLst>
                                    </p:anim>
                                    <p:anim calcmode="lin" valueType="num">
                                      <p:cBhvr additive="base">
                                        <p:cTn id="16" dur="75" fill="hold"/>
                                        <p:tgtEl>
                                          <p:spTgt spid="527974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laser.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iterate type="lt">
                                    <p:tmPct val="100000"/>
                                  </p:iterate>
                                  <p:childTnLst>
                                    <p:set>
                                      <p:cBhvr>
                                        <p:cTn id="20" dur="1" fill="hold">
                                          <p:stCondLst>
                                            <p:cond delay="0"/>
                                          </p:stCondLst>
                                        </p:cTn>
                                        <p:tgtEl>
                                          <p:spTgt spid="5279747">
                                            <p:txEl>
                                              <p:pRg st="3" end="3"/>
                                            </p:txEl>
                                          </p:spTgt>
                                        </p:tgtEl>
                                        <p:attrNameLst>
                                          <p:attrName>style.visibility</p:attrName>
                                        </p:attrNameLst>
                                      </p:cBhvr>
                                      <p:to>
                                        <p:strVal val="visible"/>
                                      </p:to>
                                    </p:set>
                                    <p:anim calcmode="lin" valueType="num">
                                      <p:cBhvr additive="base">
                                        <p:cTn id="21" dur="75" fill="hold"/>
                                        <p:tgtEl>
                                          <p:spTgt spid="5279747">
                                            <p:txEl>
                                              <p:pRg st="3" end="3"/>
                                            </p:txEl>
                                          </p:spTgt>
                                        </p:tgtEl>
                                        <p:attrNameLst>
                                          <p:attrName>ppt_x</p:attrName>
                                        </p:attrNameLst>
                                      </p:cBhvr>
                                      <p:tavLst>
                                        <p:tav tm="0">
                                          <p:val>
                                            <p:strVal val="#ppt_x"/>
                                          </p:val>
                                        </p:tav>
                                        <p:tav tm="100000">
                                          <p:val>
                                            <p:strVal val="#ppt_x"/>
                                          </p:val>
                                        </p:tav>
                                      </p:tavLst>
                                    </p:anim>
                                    <p:anim calcmode="lin" valueType="num">
                                      <p:cBhvr additive="base">
                                        <p:cTn id="22" dur="75" fill="hold"/>
                                        <p:tgtEl>
                                          <p:spTgt spid="527974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iterate type="lt">
                                    <p:tmPct val="100000"/>
                                  </p:iterate>
                                  <p:childTnLst>
                                    <p:set>
                                      <p:cBhvr>
                                        <p:cTn id="26" dur="1" fill="hold">
                                          <p:stCondLst>
                                            <p:cond delay="0"/>
                                          </p:stCondLst>
                                        </p:cTn>
                                        <p:tgtEl>
                                          <p:spTgt spid="5279747">
                                            <p:txEl>
                                              <p:pRg st="4" end="4"/>
                                            </p:txEl>
                                          </p:spTgt>
                                        </p:tgtEl>
                                        <p:attrNameLst>
                                          <p:attrName>style.visibility</p:attrName>
                                        </p:attrNameLst>
                                      </p:cBhvr>
                                      <p:to>
                                        <p:strVal val="visible"/>
                                      </p:to>
                                    </p:set>
                                    <p:anim calcmode="lin" valueType="num">
                                      <p:cBhvr additive="base">
                                        <p:cTn id="27" dur="75" fill="hold"/>
                                        <p:tgtEl>
                                          <p:spTgt spid="5279747">
                                            <p:txEl>
                                              <p:pRg st="4" end="4"/>
                                            </p:txEl>
                                          </p:spTgt>
                                        </p:tgtEl>
                                        <p:attrNameLst>
                                          <p:attrName>ppt_x</p:attrName>
                                        </p:attrNameLst>
                                      </p:cBhvr>
                                      <p:tavLst>
                                        <p:tav tm="0">
                                          <p:val>
                                            <p:strVal val="#ppt_x"/>
                                          </p:val>
                                        </p:tav>
                                        <p:tav tm="100000">
                                          <p:val>
                                            <p:strVal val="#ppt_x"/>
                                          </p:val>
                                        </p:tav>
                                      </p:tavLst>
                                    </p:anim>
                                    <p:anim calcmode="lin" valueType="num">
                                      <p:cBhvr additive="base">
                                        <p:cTn id="28" dur="75" fill="hold"/>
                                        <p:tgtEl>
                                          <p:spTgt spid="527974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laser.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iterate type="lt">
                                    <p:tmPct val="100000"/>
                                  </p:iterate>
                                  <p:childTnLst>
                                    <p:set>
                                      <p:cBhvr>
                                        <p:cTn id="32" dur="1" fill="hold">
                                          <p:stCondLst>
                                            <p:cond delay="0"/>
                                          </p:stCondLst>
                                        </p:cTn>
                                        <p:tgtEl>
                                          <p:spTgt spid="5279747">
                                            <p:txEl>
                                              <p:pRg st="5" end="5"/>
                                            </p:txEl>
                                          </p:spTgt>
                                        </p:tgtEl>
                                        <p:attrNameLst>
                                          <p:attrName>style.visibility</p:attrName>
                                        </p:attrNameLst>
                                      </p:cBhvr>
                                      <p:to>
                                        <p:strVal val="visible"/>
                                      </p:to>
                                    </p:set>
                                    <p:anim calcmode="lin" valueType="num">
                                      <p:cBhvr additive="base">
                                        <p:cTn id="33" dur="75" fill="hold"/>
                                        <p:tgtEl>
                                          <p:spTgt spid="5279747">
                                            <p:txEl>
                                              <p:pRg st="5" end="5"/>
                                            </p:txEl>
                                          </p:spTgt>
                                        </p:tgtEl>
                                        <p:attrNameLst>
                                          <p:attrName>ppt_x</p:attrName>
                                        </p:attrNameLst>
                                      </p:cBhvr>
                                      <p:tavLst>
                                        <p:tav tm="0">
                                          <p:val>
                                            <p:strVal val="#ppt_x"/>
                                          </p:val>
                                        </p:tav>
                                        <p:tav tm="100000">
                                          <p:val>
                                            <p:strVal val="#ppt_x"/>
                                          </p:val>
                                        </p:tav>
                                      </p:tavLst>
                                    </p:anim>
                                    <p:anim calcmode="lin" valueType="num">
                                      <p:cBhvr additive="base">
                                        <p:cTn id="34" dur="75" fill="hold"/>
                                        <p:tgtEl>
                                          <p:spTgt spid="5279747">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9747" grpId="0" build="p" autoUpdateAnimBg="0"/>
      <p:bldP spid="527974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8178" name="Picture 2" descr="I:\DEPTCOMM\Zamcomm\Jody\ChartsEPS\57copy.jpg"/>
          <p:cNvPicPr>
            <a:picLocks noChangeAspect="1" noChangeArrowheads="1"/>
          </p:cNvPicPr>
          <p:nvPr/>
        </p:nvPicPr>
        <p:blipFill>
          <a:blip r:embed="rId3" cstate="print"/>
          <a:srcRect/>
          <a:stretch>
            <a:fillRect/>
          </a:stretch>
        </p:blipFill>
        <p:spPr bwMode="auto">
          <a:xfrm>
            <a:off x="2133600" y="0"/>
            <a:ext cx="7848600" cy="6635750"/>
          </a:xfrm>
          <a:prstGeom prst="rect">
            <a:avLst/>
          </a:prstGeom>
          <a:solidFill>
            <a:srgbClr val="FFFFFF"/>
          </a:solidFill>
        </p:spPr>
      </p:pic>
      <p:sp>
        <p:nvSpPr>
          <p:cNvPr id="5298179" name="WordArt 3"/>
          <p:cNvSpPr>
            <a:spLocks noChangeArrowheads="1" noChangeShapeType="1" noTextEdit="1"/>
          </p:cNvSpPr>
          <p:nvPr/>
        </p:nvSpPr>
        <p:spPr bwMode="auto">
          <a:xfrm>
            <a:off x="1524000" y="6400800"/>
            <a:ext cx="91440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After 1123, Councils Are For Purposes Of The Pope</a:t>
            </a:r>
          </a:p>
        </p:txBody>
      </p:sp>
      <p:sp>
        <p:nvSpPr>
          <p:cNvPr id="5298180" name="Rectangle 4"/>
          <p:cNvSpPr>
            <a:spLocks noGrp="1" noChangeArrowheads="1"/>
          </p:cNvSpPr>
          <p:nvPr>
            <p:ph type="title"/>
          </p:nvPr>
        </p:nvSpPr>
        <p:spPr>
          <a:xfrm>
            <a:off x="2209800" y="6019800"/>
            <a:ext cx="7772400" cy="381000"/>
          </a:xfrm>
          <a:solidFill>
            <a:srgbClr val="FFFFFF"/>
          </a:solidFill>
        </p:spPr>
        <p:txBody>
          <a:bodyPr/>
          <a:lstStyle/>
          <a:p>
            <a:endParaRPr lang="en-US"/>
          </a:p>
        </p:txBody>
      </p:sp>
      <p:sp>
        <p:nvSpPr>
          <p:cNvPr id="5298181" name="WordArt 5"/>
          <p:cNvSpPr>
            <a:spLocks noChangeArrowheads="1" noChangeShapeType="1" noTextEdit="1"/>
          </p:cNvSpPr>
          <p:nvPr/>
        </p:nvSpPr>
        <p:spPr bwMode="auto">
          <a:xfrm>
            <a:off x="2743200" y="5943600"/>
            <a:ext cx="66294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solidFill>
                  <a:srgbClr val="336699"/>
                </a:solidFill>
                <a:effectLst>
                  <a:outerShdw dist="45791" dir="2021404" algn="ctr" rotWithShape="0">
                    <a:srgbClr val="C0C0C0"/>
                  </a:outerShdw>
                </a:effectLst>
                <a:latin typeface="Times New Roman"/>
                <a:cs typeface="Times New Roman"/>
              </a:rPr>
              <a:t>* 2nd Nicaea Last Ecumenical Of Eastern Church</a:t>
            </a:r>
          </a:p>
        </p:txBody>
      </p:sp>
      <p:pic>
        <p:nvPicPr>
          <p:cNvPr id="2" name="Picture 1">
            <a:extLst>
              <a:ext uri="{FF2B5EF4-FFF2-40B4-BE49-F238E27FC236}">
                <a16:creationId xmlns:a16="http://schemas.microsoft.com/office/drawing/2014/main" id="{96A33B88-0608-4E68-B23B-9284E70026A8}"/>
              </a:ext>
            </a:extLst>
          </p:cNvPr>
          <p:cNvPicPr>
            <a:picLocks noChangeAspect="1"/>
          </p:cNvPicPr>
          <p:nvPr/>
        </p:nvPicPr>
        <p:blipFill>
          <a:blip r:embed="rId4"/>
          <a:stretch>
            <a:fillRect/>
          </a:stretch>
        </p:blipFill>
        <p:spPr>
          <a:xfrm>
            <a:off x="2779488" y="1867300"/>
            <a:ext cx="6633023" cy="3416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5298181"/>
                                        </p:tgtEl>
                                        <p:attrNameLst>
                                          <p:attrName>style.visibility</p:attrName>
                                        </p:attrNameLst>
                                      </p:cBhvr>
                                      <p:to>
                                        <p:strVal val="visible"/>
                                      </p:to>
                                    </p:set>
                                    <p:anim calcmode="lin" valueType="num">
                                      <p:cBhvr>
                                        <p:cTn id="12" dur="5000" fill="hold"/>
                                        <p:tgtEl>
                                          <p:spTgt spid="5298181"/>
                                        </p:tgtEl>
                                        <p:attrNameLst>
                                          <p:attrName>ppt_w</p:attrName>
                                        </p:attrNameLst>
                                      </p:cBhvr>
                                      <p:tavLst>
                                        <p:tav tm="0" fmla="#ppt_w*sin(2.5*pi*$)">
                                          <p:val>
                                            <p:fltVal val="0"/>
                                          </p:val>
                                        </p:tav>
                                        <p:tav tm="100000">
                                          <p:val>
                                            <p:fltVal val="1"/>
                                          </p:val>
                                        </p:tav>
                                      </p:tavLst>
                                    </p:anim>
                                    <p:anim calcmode="lin" valueType="num">
                                      <p:cBhvr>
                                        <p:cTn id="13" dur="5000" fill="hold"/>
                                        <p:tgtEl>
                                          <p:spTgt spid="5298181"/>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298179"/>
                                        </p:tgtEl>
                                        <p:attrNameLst>
                                          <p:attrName>style.visibility</p:attrName>
                                        </p:attrNameLst>
                                      </p:cBhvr>
                                      <p:to>
                                        <p:strVal val="visible"/>
                                      </p:to>
                                    </p:set>
                                    <p:anim calcmode="lin" valueType="num">
                                      <p:cBhvr additive="base">
                                        <p:cTn id="18" dur="5000" fill="hold"/>
                                        <p:tgtEl>
                                          <p:spTgt spid="5298179"/>
                                        </p:tgtEl>
                                        <p:attrNameLst>
                                          <p:attrName>ppt_x</p:attrName>
                                        </p:attrNameLst>
                                      </p:cBhvr>
                                      <p:tavLst>
                                        <p:tav tm="0">
                                          <p:val>
                                            <p:strVal val="#ppt_x"/>
                                          </p:val>
                                        </p:tav>
                                        <p:tav tm="100000">
                                          <p:val>
                                            <p:strVal val="#ppt_x"/>
                                          </p:val>
                                        </p:tav>
                                      </p:tavLst>
                                    </p:anim>
                                    <p:anim calcmode="lin" valueType="num">
                                      <p:cBhvr additive="base">
                                        <p:cTn id="19" dur="5000" fill="hold"/>
                                        <p:tgtEl>
                                          <p:spTgt spid="5298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8179" grpId="0" animBg="1"/>
      <p:bldP spid="529818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CD7AB39-CA66-4B30-802F-3730189870BF}"/>
              </a:ext>
            </a:extLst>
          </p:cNvPr>
          <p:cNvSpPr>
            <a:spLocks noGrp="1" noChangeArrowheads="1"/>
          </p:cNvSpPr>
          <p:nvPr>
            <p:ph type="body" idx="1"/>
          </p:nvPr>
        </p:nvSpPr>
        <p:spPr>
          <a:xfrm>
            <a:off x="2209800" y="533400"/>
            <a:ext cx="7848600" cy="5867400"/>
          </a:xfrm>
          <a:ln w="76200" cmpd="tri">
            <a:solidFill>
              <a:schemeClr val="tx1"/>
            </a:solidFill>
            <a:miter lim="800000"/>
            <a:headEnd/>
            <a:tailEnd/>
          </a:ln>
        </p:spPr>
        <p:txBody>
          <a:bodyPr/>
          <a:lstStyle/>
          <a:p>
            <a:r>
              <a:rPr lang="en-US" altLang="en-US"/>
              <a:t> </a:t>
            </a:r>
            <a:r>
              <a:rPr lang="en-US" altLang="en-US" b="1"/>
              <a:t>A creed, sometimes called a confession or rule of faith is an authoritative statement in a precise written form.</a:t>
            </a:r>
          </a:p>
          <a:p>
            <a:r>
              <a:rPr lang="en-US" altLang="en-US" b="1"/>
              <a:t> They declare religious beliefs established by other men of other times</a:t>
            </a:r>
          </a:p>
          <a:p>
            <a:r>
              <a:rPr lang="en-US" altLang="en-US" b="1"/>
              <a:t> Many people value the teachings and precepts of men as though they were the voice of God speaking through men.</a:t>
            </a:r>
          </a:p>
          <a:p>
            <a:r>
              <a:rPr lang="en-US" altLang="en-US" b="1"/>
              <a:t> When men regard the teachings of men as having authority in religion, they often follow them banking their salvation on it.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8">
                                            <p:bg/>
                                          </p:spTgt>
                                        </p:tgtEl>
                                        <p:attrNameLst>
                                          <p:attrName>style.visibility</p:attrName>
                                        </p:attrNameLst>
                                      </p:cBhvr>
                                      <p:to>
                                        <p:strVal val="visible"/>
                                      </p:to>
                                    </p:set>
                                    <p:animEffect transition="in" filter="dissolve">
                                      <p:cBhvr>
                                        <p:cTn id="7" dur="1000"/>
                                        <p:tgtEl>
                                          <p:spTgt spid="2457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8">
                                            <p:txEl>
                                              <p:pRg st="0" end="0"/>
                                            </p:txEl>
                                          </p:spTgt>
                                        </p:tgtEl>
                                        <p:attrNameLst>
                                          <p:attrName>style.visibility</p:attrName>
                                        </p:attrNameLst>
                                      </p:cBhvr>
                                      <p:to>
                                        <p:strVal val="visible"/>
                                      </p:to>
                                    </p:set>
                                    <p:animEffect transition="in" filter="dissolve">
                                      <p:cBhvr>
                                        <p:cTn id="12" dur="1000"/>
                                        <p:tgtEl>
                                          <p:spTgt spid="2457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8">
                                            <p:txEl>
                                              <p:pRg st="1" end="1"/>
                                            </p:txEl>
                                          </p:spTgt>
                                        </p:tgtEl>
                                        <p:attrNameLst>
                                          <p:attrName>style.visibility</p:attrName>
                                        </p:attrNameLst>
                                      </p:cBhvr>
                                      <p:to>
                                        <p:strVal val="visible"/>
                                      </p:to>
                                    </p:set>
                                    <p:animEffect transition="in" filter="dissolve">
                                      <p:cBhvr>
                                        <p:cTn id="17" dur="1000"/>
                                        <p:tgtEl>
                                          <p:spTgt spid="2457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8">
                                            <p:txEl>
                                              <p:pRg st="2" end="2"/>
                                            </p:txEl>
                                          </p:spTgt>
                                        </p:tgtEl>
                                        <p:attrNameLst>
                                          <p:attrName>style.visibility</p:attrName>
                                        </p:attrNameLst>
                                      </p:cBhvr>
                                      <p:to>
                                        <p:strVal val="visible"/>
                                      </p:to>
                                    </p:set>
                                    <p:animEffect transition="in" filter="dissolve">
                                      <p:cBhvr>
                                        <p:cTn id="22" dur="1000"/>
                                        <p:tgtEl>
                                          <p:spTgt spid="2457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8">
                                            <p:txEl>
                                              <p:pRg st="3" end="3"/>
                                            </p:txEl>
                                          </p:spTgt>
                                        </p:tgtEl>
                                        <p:attrNameLst>
                                          <p:attrName>style.visibility</p:attrName>
                                        </p:attrNameLst>
                                      </p:cBhvr>
                                      <p:to>
                                        <p:strVal val="visible"/>
                                      </p:to>
                                    </p:set>
                                    <p:animEffect transition="in" filter="dissolve">
                                      <p:cBhvr>
                                        <p:cTn id="27" dur="1000"/>
                                        <p:tgtEl>
                                          <p:spTgt spid="24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18D964C-BC79-4667-9A3E-23C174B4AD4E}"/>
              </a:ext>
            </a:extLst>
          </p:cNvPr>
          <p:cNvSpPr>
            <a:spLocks noGrp="1" noChangeArrowheads="1"/>
          </p:cNvSpPr>
          <p:nvPr>
            <p:ph type="title"/>
          </p:nvPr>
        </p:nvSpPr>
        <p:spPr>
          <a:xfrm>
            <a:off x="1981200" y="457200"/>
            <a:ext cx="8229600" cy="838200"/>
          </a:xfrm>
        </p:spPr>
        <p:txBody>
          <a:bodyPr/>
          <a:lstStyle/>
          <a:p>
            <a:r>
              <a:rPr lang="en-US" altLang="en-US" sz="3600" b="1">
                <a:solidFill>
                  <a:srgbClr val="008000"/>
                </a:solidFill>
              </a:rPr>
              <a:t>Explaining The Meaning of Scripture !</a:t>
            </a:r>
          </a:p>
        </p:txBody>
      </p:sp>
      <p:sp>
        <p:nvSpPr>
          <p:cNvPr id="28675" name="Rectangle 3">
            <a:extLst>
              <a:ext uri="{FF2B5EF4-FFF2-40B4-BE49-F238E27FC236}">
                <a16:creationId xmlns:a16="http://schemas.microsoft.com/office/drawing/2014/main" id="{C97CE0BD-3C20-4ED0-8626-479C290D3F71}"/>
              </a:ext>
            </a:extLst>
          </p:cNvPr>
          <p:cNvSpPr>
            <a:spLocks noGrp="1" noChangeArrowheads="1"/>
          </p:cNvSpPr>
          <p:nvPr>
            <p:ph type="body" idx="1"/>
          </p:nvPr>
        </p:nvSpPr>
        <p:spPr>
          <a:xfrm>
            <a:off x="2209800" y="1447800"/>
            <a:ext cx="7848600" cy="4953000"/>
          </a:xfrm>
        </p:spPr>
        <p:txBody>
          <a:bodyPr/>
          <a:lstStyle/>
          <a:p>
            <a:r>
              <a:rPr lang="en-US" altLang="en-US" sz="3000" b="1"/>
              <a:t>Many today look at their creeds as scripture</a:t>
            </a:r>
          </a:p>
          <a:p>
            <a:r>
              <a:rPr lang="en-US" altLang="en-US" sz="3000" b="1"/>
              <a:t> They use their creeds to explain their beliefs to their own followers as a means of understanding scriptures</a:t>
            </a:r>
          </a:p>
          <a:p>
            <a:r>
              <a:rPr lang="en-US" altLang="en-US" sz="3000" b="1"/>
              <a:t> Most of the Bible is too hard for a lay person to even grasp or understand and you need us to explain it to you.</a:t>
            </a:r>
          </a:p>
          <a:p>
            <a:r>
              <a:rPr lang="en-US" altLang="en-US" sz="3000" b="1"/>
              <a:t> Most denominations have a group that tell it’s members what they are to believe and follow.</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p:cTn id="13"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86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p:cTn id="19"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86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p:cTn id="25" dur="5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86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82338" name="Rectangle 2"/>
          <p:cNvSpPr>
            <a:spLocks noGrp="1" noChangeArrowheads="1"/>
          </p:cNvSpPr>
          <p:nvPr>
            <p:ph type="title"/>
          </p:nvPr>
        </p:nvSpPr>
        <p:spPr>
          <a:xfrm>
            <a:off x="1828800" y="457200"/>
            <a:ext cx="8534400" cy="7620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“Getting Certified”</a:t>
            </a:r>
          </a:p>
        </p:txBody>
      </p:sp>
      <p:sp>
        <p:nvSpPr>
          <p:cNvPr id="3982339" name="Rectangle 3"/>
          <p:cNvSpPr>
            <a:spLocks noGrp="1" noChangeArrowheads="1"/>
          </p:cNvSpPr>
          <p:nvPr>
            <p:ph type="body" idx="1"/>
          </p:nvPr>
        </p:nvSpPr>
        <p:spPr>
          <a:xfrm>
            <a:off x="2057400" y="1447800"/>
            <a:ext cx="7772400" cy="4876800"/>
          </a:xfrm>
        </p:spPr>
        <p:txBody>
          <a:bodyPr/>
          <a:lstStyle/>
          <a:p>
            <a:pPr>
              <a:buFontTx/>
              <a:buBlip>
                <a:blip r:embed="rId4"/>
              </a:buBlip>
            </a:pPr>
            <a:r>
              <a:rPr lang="en-US" b="1">
                <a:solidFill>
                  <a:srgbClr val="FFFF99"/>
                </a:solidFill>
                <a:effectLst>
                  <a:outerShdw blurRad="38100" dist="38100" dir="2700000" algn="tl">
                    <a:srgbClr val="C0C0C0"/>
                  </a:outerShdw>
                </a:effectLst>
              </a:rPr>
              <a:t> “There were two all-out empire-wide persecutions intended to utterly destroy the church.  The first,  under Decius,  began in December, 249.  Everyone in  the empire had to get a certificate from   a government officer verifying that he   or she had offered a sacrifice to the gods – an act that most Christians in good conscience could not do.”</a:t>
            </a:r>
            <a:endParaRPr lang="en-US" b="1" i="1" u="sng">
              <a:effectLst>
                <a:outerShdw blurRad="38100" dist="38100" dir="2700000" algn="tl">
                  <a:srgbClr val="C0C0C0"/>
                </a:outerShdw>
              </a:effectLst>
            </a:endParaRPr>
          </a:p>
        </p:txBody>
      </p:sp>
    </p:spTree>
    <p:extLst>
      <p:ext uri="{BB962C8B-B14F-4D97-AF65-F5344CB8AC3E}">
        <p14:creationId xmlns:p14="http://schemas.microsoft.com/office/powerpoint/2010/main" val="12770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82338">
                                            <p:txEl>
                                              <p:pRg st="0" end="0"/>
                                            </p:txEl>
                                          </p:spTgt>
                                        </p:tgtEl>
                                        <p:attrNameLst>
                                          <p:attrName>style.visibility</p:attrName>
                                        </p:attrNameLst>
                                      </p:cBhvr>
                                      <p:to>
                                        <p:strVal val="visible"/>
                                      </p:to>
                                    </p:set>
                                    <p:anim calcmode="lin" valueType="num">
                                      <p:cBhvr additive="base">
                                        <p:cTn id="7" dur="300" fill="hold"/>
                                        <p:tgtEl>
                                          <p:spTgt spid="39823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823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82339">
                                            <p:txEl>
                                              <p:pRg st="0" end="0"/>
                                            </p:txEl>
                                          </p:spTgt>
                                        </p:tgtEl>
                                        <p:attrNameLst>
                                          <p:attrName>style.visibility</p:attrName>
                                        </p:attrNameLst>
                                      </p:cBhvr>
                                      <p:to>
                                        <p:strVal val="visible"/>
                                      </p:to>
                                    </p:set>
                                    <p:anim calcmode="lin" valueType="num">
                                      <p:cBhvr>
                                        <p:cTn id="13" dur="300" fill="hold"/>
                                        <p:tgtEl>
                                          <p:spTgt spid="398233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823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2338" grpId="0" build="p" autoUpdateAnimBg="0"/>
      <p:bldP spid="398233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81D01F0-2578-438E-81C4-E346A551F2FD}"/>
              </a:ext>
            </a:extLst>
          </p:cNvPr>
          <p:cNvSpPr>
            <a:spLocks noGrp="1" noChangeArrowheads="1"/>
          </p:cNvSpPr>
          <p:nvPr>
            <p:ph type="title"/>
          </p:nvPr>
        </p:nvSpPr>
        <p:spPr>
          <a:xfrm>
            <a:off x="1981200" y="457200"/>
            <a:ext cx="8229600" cy="838200"/>
          </a:xfrm>
        </p:spPr>
        <p:txBody>
          <a:bodyPr/>
          <a:lstStyle/>
          <a:p>
            <a:r>
              <a:rPr lang="en-US" altLang="en-US" sz="3600" b="1">
                <a:solidFill>
                  <a:srgbClr val="0000FF"/>
                </a:solidFill>
              </a:rPr>
              <a:t>Creeds Used To Establish Consensus !</a:t>
            </a:r>
          </a:p>
        </p:txBody>
      </p:sp>
      <p:sp>
        <p:nvSpPr>
          <p:cNvPr id="30723" name="Rectangle 3">
            <a:extLst>
              <a:ext uri="{FF2B5EF4-FFF2-40B4-BE49-F238E27FC236}">
                <a16:creationId xmlns:a16="http://schemas.microsoft.com/office/drawing/2014/main" id="{0ED77F59-B76E-4943-A22D-4368AC8CEEC3}"/>
              </a:ext>
            </a:extLst>
          </p:cNvPr>
          <p:cNvSpPr>
            <a:spLocks noGrp="1" noChangeArrowheads="1"/>
          </p:cNvSpPr>
          <p:nvPr>
            <p:ph type="body" idx="1"/>
          </p:nvPr>
        </p:nvSpPr>
        <p:spPr>
          <a:xfrm>
            <a:off x="2209800" y="1447800"/>
            <a:ext cx="7848600" cy="4953000"/>
          </a:xfrm>
        </p:spPr>
        <p:txBody>
          <a:bodyPr/>
          <a:lstStyle/>
          <a:p>
            <a:pPr>
              <a:lnSpc>
                <a:spcPct val="90000"/>
              </a:lnSpc>
            </a:pPr>
            <a:r>
              <a:rPr lang="en-US" altLang="en-US" sz="3400" b="1"/>
              <a:t>Creeds are often written with the goal to establish a consensus or general agreement in what is believed by all the members of a certain group</a:t>
            </a:r>
          </a:p>
          <a:p>
            <a:pPr>
              <a:lnSpc>
                <a:spcPct val="90000"/>
              </a:lnSpc>
            </a:pPr>
            <a:r>
              <a:rPr lang="en-US" altLang="en-US" sz="3400" b="1"/>
              <a:t> Creeds are given to maintain unity and group solidarity as a congregation or denomination</a:t>
            </a:r>
          </a:p>
          <a:p>
            <a:pPr>
              <a:lnSpc>
                <a:spcPct val="90000"/>
              </a:lnSpc>
            </a:pPr>
            <a:r>
              <a:rPr lang="en-US" altLang="en-US" sz="3400" b="1"/>
              <a:t> This is our position as it relates to women preachers, homosexuality, marriage, divorce or diversity.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20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07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p:cTn id="13" dur="20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07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p:cTn id="19" dur="20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072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2BA3D96-34DD-4CEC-BF24-B228CAA53B84}"/>
              </a:ext>
            </a:extLst>
          </p:cNvPr>
          <p:cNvSpPr>
            <a:spLocks noGrp="1" noChangeArrowheads="1"/>
          </p:cNvSpPr>
          <p:nvPr>
            <p:ph type="title"/>
          </p:nvPr>
        </p:nvSpPr>
        <p:spPr>
          <a:xfrm>
            <a:off x="1981200" y="457200"/>
            <a:ext cx="8229600" cy="838200"/>
          </a:xfrm>
        </p:spPr>
        <p:txBody>
          <a:bodyPr/>
          <a:lstStyle/>
          <a:p>
            <a:r>
              <a:rPr lang="en-US" altLang="en-US" sz="3600" b="1">
                <a:solidFill>
                  <a:srgbClr val="008000"/>
                </a:solidFill>
              </a:rPr>
              <a:t>Why Do People Follow Creeds of Men</a:t>
            </a:r>
            <a:r>
              <a:rPr lang="en-US" altLang="en-US" sz="3600" b="1"/>
              <a:t> !</a:t>
            </a:r>
          </a:p>
        </p:txBody>
      </p:sp>
      <p:sp>
        <p:nvSpPr>
          <p:cNvPr id="31747" name="Rectangle 3">
            <a:extLst>
              <a:ext uri="{FF2B5EF4-FFF2-40B4-BE49-F238E27FC236}">
                <a16:creationId xmlns:a16="http://schemas.microsoft.com/office/drawing/2014/main" id="{06E53BBE-5CA4-4656-BE23-A499FDC9FB7B}"/>
              </a:ext>
            </a:extLst>
          </p:cNvPr>
          <p:cNvSpPr>
            <a:spLocks noGrp="1" noChangeArrowheads="1"/>
          </p:cNvSpPr>
          <p:nvPr>
            <p:ph type="body" idx="1"/>
          </p:nvPr>
        </p:nvSpPr>
        <p:spPr>
          <a:xfrm>
            <a:off x="2057400" y="1371600"/>
            <a:ext cx="8001000" cy="5029200"/>
          </a:xfrm>
        </p:spPr>
        <p:txBody>
          <a:bodyPr/>
          <a:lstStyle/>
          <a:p>
            <a:r>
              <a:rPr lang="en-US" altLang="en-US" sz="3000" b="1"/>
              <a:t>They fail to study the Bible for themselves and depend on others for their knowledge – check with my pastor</a:t>
            </a:r>
          </a:p>
          <a:p>
            <a:r>
              <a:rPr lang="en-US" altLang="en-US" sz="3000" b="1"/>
              <a:t> They want quick answers to tough questions that bother them</a:t>
            </a:r>
          </a:p>
          <a:p>
            <a:r>
              <a:rPr lang="en-US" altLang="en-US" sz="3000" b="1"/>
              <a:t> They put more trust in men than God</a:t>
            </a:r>
          </a:p>
          <a:p>
            <a:r>
              <a:rPr lang="en-US" altLang="en-US" sz="3000" b="1"/>
              <a:t> Creeds, commentaries, magazines, internet sites, well known preachers are not a formidable replacement for the sacred scriptures inspired by almighty God.</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47">
                                            <p:txEl>
                                              <p:pRg st="0" end="0"/>
                                            </p:txEl>
                                          </p:spTgt>
                                        </p:tgtEl>
                                        <p:attrNameLst>
                                          <p:attrName>style.visibility</p:attrName>
                                        </p:attrNameLst>
                                      </p:cBhvr>
                                      <p:to>
                                        <p:strVal val="visible"/>
                                      </p:to>
                                    </p:set>
                                    <p:anim calcmode="discrete" valueType="clr">
                                      <p:cBhvr override="childStyle">
                                        <p:cTn id="7" dur="120"/>
                                        <p:tgtEl>
                                          <p:spTgt spid="31747">
                                            <p:txEl>
                                              <p:pRg st="0" end="0"/>
                                            </p:txEl>
                                          </p:spTgt>
                                        </p:tgtEl>
                                        <p:attrNameLst>
                                          <p:attrName>style.color</p:attrName>
                                        </p:attrNameLst>
                                      </p:cBhvr>
                                      <p:tavLst>
                                        <p:tav tm="0">
                                          <p:val>
                                            <p:clrVal>
                                              <a:srgbClr val="008000"/>
                                            </p:clrVal>
                                          </p:val>
                                        </p:tav>
                                        <p:tav tm="50000">
                                          <p:val>
                                            <p:clrVal>
                                              <a:srgbClr val="0000FF"/>
                                            </p:clrVal>
                                          </p:val>
                                        </p:tav>
                                      </p:tavLst>
                                    </p:anim>
                                    <p:anim calcmode="discrete" valueType="clr">
                                      <p:cBhvr>
                                        <p:cTn id="8" dur="120"/>
                                        <p:tgtEl>
                                          <p:spTgt spid="31747">
                                            <p:txEl>
                                              <p:pRg st="0" end="0"/>
                                            </p:txEl>
                                          </p:spTgt>
                                        </p:tgtEl>
                                        <p:attrNameLst>
                                          <p:attrName>fillcolor</p:attrName>
                                        </p:attrNameLst>
                                      </p:cBhvr>
                                      <p:tavLst>
                                        <p:tav tm="0">
                                          <p:val>
                                            <p:clrVal>
                                              <a:schemeClr val="accent2"/>
                                            </p:clrVal>
                                          </p:val>
                                        </p:tav>
                                        <p:tav tm="50000">
                                          <p:val>
                                            <p:clrVal>
                                              <a:schemeClr val="hlink"/>
                                            </p:clrVal>
                                          </p:val>
                                        </p:tav>
                                      </p:tavLst>
                                    </p:anim>
                                    <p:set>
                                      <p:cBhvr>
                                        <p:cTn id="9" dur="120"/>
                                        <p:tgtEl>
                                          <p:spTgt spid="3174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1747">
                                            <p:txEl>
                                              <p:pRg st="1" end="1"/>
                                            </p:txEl>
                                          </p:spTgt>
                                        </p:tgtEl>
                                        <p:attrNameLst>
                                          <p:attrName>style.visibility</p:attrName>
                                        </p:attrNameLst>
                                      </p:cBhvr>
                                      <p:to>
                                        <p:strVal val="visible"/>
                                      </p:to>
                                    </p:set>
                                    <p:anim calcmode="discrete" valueType="clr">
                                      <p:cBhvr override="childStyle">
                                        <p:cTn id="14" dur="120"/>
                                        <p:tgtEl>
                                          <p:spTgt spid="31747">
                                            <p:txEl>
                                              <p:pRg st="1" end="1"/>
                                            </p:txEl>
                                          </p:spTgt>
                                        </p:tgtEl>
                                        <p:attrNameLst>
                                          <p:attrName>style.color</p:attrName>
                                        </p:attrNameLst>
                                      </p:cBhvr>
                                      <p:tavLst>
                                        <p:tav tm="0">
                                          <p:val>
                                            <p:clrVal>
                                              <a:srgbClr val="008000"/>
                                            </p:clrVal>
                                          </p:val>
                                        </p:tav>
                                        <p:tav tm="50000">
                                          <p:val>
                                            <p:clrVal>
                                              <a:srgbClr val="0000FF"/>
                                            </p:clrVal>
                                          </p:val>
                                        </p:tav>
                                      </p:tavLst>
                                    </p:anim>
                                    <p:anim calcmode="discrete" valueType="clr">
                                      <p:cBhvr>
                                        <p:cTn id="15" dur="120"/>
                                        <p:tgtEl>
                                          <p:spTgt spid="31747">
                                            <p:txEl>
                                              <p:pRg st="1" end="1"/>
                                            </p:txEl>
                                          </p:spTgt>
                                        </p:tgtEl>
                                        <p:attrNameLst>
                                          <p:attrName>fillcolor</p:attrName>
                                        </p:attrNameLst>
                                      </p:cBhvr>
                                      <p:tavLst>
                                        <p:tav tm="0">
                                          <p:val>
                                            <p:clrVal>
                                              <a:schemeClr val="accent2"/>
                                            </p:clrVal>
                                          </p:val>
                                        </p:tav>
                                        <p:tav tm="50000">
                                          <p:val>
                                            <p:clrVal>
                                              <a:schemeClr val="hlink"/>
                                            </p:clrVal>
                                          </p:val>
                                        </p:tav>
                                      </p:tavLst>
                                    </p:anim>
                                    <p:set>
                                      <p:cBhvr>
                                        <p:cTn id="16" dur="120"/>
                                        <p:tgtEl>
                                          <p:spTgt spid="3174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1747">
                                            <p:txEl>
                                              <p:pRg st="2" end="2"/>
                                            </p:txEl>
                                          </p:spTgt>
                                        </p:tgtEl>
                                        <p:attrNameLst>
                                          <p:attrName>style.visibility</p:attrName>
                                        </p:attrNameLst>
                                      </p:cBhvr>
                                      <p:to>
                                        <p:strVal val="visible"/>
                                      </p:to>
                                    </p:set>
                                    <p:anim calcmode="discrete" valueType="clr">
                                      <p:cBhvr override="childStyle">
                                        <p:cTn id="21" dur="120"/>
                                        <p:tgtEl>
                                          <p:spTgt spid="31747">
                                            <p:txEl>
                                              <p:pRg st="2" end="2"/>
                                            </p:txEl>
                                          </p:spTgt>
                                        </p:tgtEl>
                                        <p:attrNameLst>
                                          <p:attrName>style.color</p:attrName>
                                        </p:attrNameLst>
                                      </p:cBhvr>
                                      <p:tavLst>
                                        <p:tav tm="0">
                                          <p:val>
                                            <p:clrVal>
                                              <a:srgbClr val="008000"/>
                                            </p:clrVal>
                                          </p:val>
                                        </p:tav>
                                        <p:tav tm="50000">
                                          <p:val>
                                            <p:clrVal>
                                              <a:srgbClr val="0000FF"/>
                                            </p:clrVal>
                                          </p:val>
                                        </p:tav>
                                      </p:tavLst>
                                    </p:anim>
                                    <p:anim calcmode="discrete" valueType="clr">
                                      <p:cBhvr>
                                        <p:cTn id="22" dur="120"/>
                                        <p:tgtEl>
                                          <p:spTgt spid="31747">
                                            <p:txEl>
                                              <p:pRg st="2" end="2"/>
                                            </p:txEl>
                                          </p:spTgt>
                                        </p:tgtEl>
                                        <p:attrNameLst>
                                          <p:attrName>fillcolor</p:attrName>
                                        </p:attrNameLst>
                                      </p:cBhvr>
                                      <p:tavLst>
                                        <p:tav tm="0">
                                          <p:val>
                                            <p:clrVal>
                                              <a:schemeClr val="accent2"/>
                                            </p:clrVal>
                                          </p:val>
                                        </p:tav>
                                        <p:tav tm="50000">
                                          <p:val>
                                            <p:clrVal>
                                              <a:schemeClr val="hlink"/>
                                            </p:clrVal>
                                          </p:val>
                                        </p:tav>
                                      </p:tavLst>
                                    </p:anim>
                                    <p:set>
                                      <p:cBhvr>
                                        <p:cTn id="23" dur="120"/>
                                        <p:tgtEl>
                                          <p:spTgt spid="31747">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1747">
                                            <p:txEl>
                                              <p:pRg st="3" end="3"/>
                                            </p:txEl>
                                          </p:spTgt>
                                        </p:tgtEl>
                                        <p:attrNameLst>
                                          <p:attrName>style.visibility</p:attrName>
                                        </p:attrNameLst>
                                      </p:cBhvr>
                                      <p:to>
                                        <p:strVal val="visible"/>
                                      </p:to>
                                    </p:set>
                                    <p:anim calcmode="discrete" valueType="clr">
                                      <p:cBhvr override="childStyle">
                                        <p:cTn id="28" dur="120"/>
                                        <p:tgtEl>
                                          <p:spTgt spid="31747">
                                            <p:txEl>
                                              <p:pRg st="3" end="3"/>
                                            </p:txEl>
                                          </p:spTgt>
                                        </p:tgtEl>
                                        <p:attrNameLst>
                                          <p:attrName>style.color</p:attrName>
                                        </p:attrNameLst>
                                      </p:cBhvr>
                                      <p:tavLst>
                                        <p:tav tm="0">
                                          <p:val>
                                            <p:clrVal>
                                              <a:srgbClr val="008000"/>
                                            </p:clrVal>
                                          </p:val>
                                        </p:tav>
                                        <p:tav tm="50000">
                                          <p:val>
                                            <p:clrVal>
                                              <a:srgbClr val="0000FF"/>
                                            </p:clrVal>
                                          </p:val>
                                        </p:tav>
                                      </p:tavLst>
                                    </p:anim>
                                    <p:anim calcmode="discrete" valueType="clr">
                                      <p:cBhvr>
                                        <p:cTn id="29" dur="120"/>
                                        <p:tgtEl>
                                          <p:spTgt spid="31747">
                                            <p:txEl>
                                              <p:pRg st="3" end="3"/>
                                            </p:txEl>
                                          </p:spTgt>
                                        </p:tgtEl>
                                        <p:attrNameLst>
                                          <p:attrName>fillcolor</p:attrName>
                                        </p:attrNameLst>
                                      </p:cBhvr>
                                      <p:tavLst>
                                        <p:tav tm="0">
                                          <p:val>
                                            <p:clrVal>
                                              <a:schemeClr val="accent2"/>
                                            </p:clrVal>
                                          </p:val>
                                        </p:tav>
                                        <p:tav tm="50000">
                                          <p:val>
                                            <p:clrVal>
                                              <a:schemeClr val="hlink"/>
                                            </p:clrVal>
                                          </p:val>
                                        </p:tav>
                                      </p:tavLst>
                                    </p:anim>
                                    <p:set>
                                      <p:cBhvr>
                                        <p:cTn id="30" dur="120"/>
                                        <p:tgtEl>
                                          <p:spTgt spid="3174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04596B6-5B80-410F-8301-5B36A5931998}"/>
              </a:ext>
            </a:extLst>
          </p:cNvPr>
          <p:cNvSpPr>
            <a:spLocks noGrp="1" noChangeArrowheads="1"/>
          </p:cNvSpPr>
          <p:nvPr>
            <p:ph type="title"/>
          </p:nvPr>
        </p:nvSpPr>
        <p:spPr>
          <a:xfrm>
            <a:off x="1981200" y="457200"/>
            <a:ext cx="8229600" cy="838200"/>
          </a:xfrm>
        </p:spPr>
        <p:txBody>
          <a:bodyPr/>
          <a:lstStyle/>
          <a:p>
            <a:r>
              <a:rPr lang="en-US" altLang="en-US" sz="3600" b="1">
                <a:solidFill>
                  <a:srgbClr val="FF0000"/>
                </a:solidFill>
              </a:rPr>
              <a:t>The Obvious Weaknesses of Creeds !</a:t>
            </a:r>
          </a:p>
        </p:txBody>
      </p:sp>
      <p:sp>
        <p:nvSpPr>
          <p:cNvPr id="32771" name="Rectangle 3">
            <a:extLst>
              <a:ext uri="{FF2B5EF4-FFF2-40B4-BE49-F238E27FC236}">
                <a16:creationId xmlns:a16="http://schemas.microsoft.com/office/drawing/2014/main" id="{7B9A0B1A-8580-4F20-A08C-C1F1EF25A600}"/>
              </a:ext>
            </a:extLst>
          </p:cNvPr>
          <p:cNvSpPr>
            <a:spLocks noGrp="1" noChangeArrowheads="1"/>
          </p:cNvSpPr>
          <p:nvPr>
            <p:ph type="body" idx="1"/>
          </p:nvPr>
        </p:nvSpPr>
        <p:spPr>
          <a:xfrm>
            <a:off x="2057400" y="1371600"/>
            <a:ext cx="8001000" cy="5029200"/>
          </a:xfrm>
        </p:spPr>
        <p:txBody>
          <a:bodyPr/>
          <a:lstStyle/>
          <a:p>
            <a:pPr>
              <a:lnSpc>
                <a:spcPct val="80000"/>
              </a:lnSpc>
            </a:pPr>
            <a:r>
              <a:rPr lang="en-US" altLang="en-US" sz="3000" b="1"/>
              <a:t>They are </a:t>
            </a:r>
            <a:r>
              <a:rPr lang="en-US" altLang="en-US" sz="3000" b="1">
                <a:solidFill>
                  <a:srgbClr val="0000FF"/>
                </a:solidFill>
              </a:rPr>
              <a:t>not inspired</a:t>
            </a:r>
            <a:r>
              <a:rPr lang="en-US" altLang="en-US" sz="3000" b="1"/>
              <a:t> – they are from men not God</a:t>
            </a:r>
          </a:p>
          <a:p>
            <a:pPr>
              <a:lnSpc>
                <a:spcPct val="80000"/>
              </a:lnSpc>
            </a:pPr>
            <a:r>
              <a:rPr lang="en-US" altLang="en-US" sz="3000" b="1"/>
              <a:t> They are </a:t>
            </a:r>
            <a:r>
              <a:rPr lang="en-US" altLang="en-US" sz="3000" b="1">
                <a:solidFill>
                  <a:srgbClr val="0000FF"/>
                </a:solidFill>
              </a:rPr>
              <a:t>grossly insufficient</a:t>
            </a:r>
            <a:r>
              <a:rPr lang="en-US" altLang="en-US" sz="3000" b="1"/>
              <a:t> when it comes to the needs of the believer as it provides either too much or too little</a:t>
            </a:r>
          </a:p>
          <a:p>
            <a:pPr>
              <a:lnSpc>
                <a:spcPct val="80000"/>
              </a:lnSpc>
            </a:pPr>
            <a:r>
              <a:rPr lang="en-US" altLang="en-US" sz="3000" b="1"/>
              <a:t> They do not build genuine faith – remember </a:t>
            </a:r>
            <a:r>
              <a:rPr lang="en-US" altLang="en-US" sz="3000" b="1">
                <a:solidFill>
                  <a:srgbClr val="0000FF"/>
                </a:solidFill>
              </a:rPr>
              <a:t>without</a:t>
            </a:r>
            <a:r>
              <a:rPr lang="en-US" altLang="en-US" sz="3000" b="1"/>
              <a:t> knowledge of scripture, people will </a:t>
            </a:r>
            <a:r>
              <a:rPr lang="en-US" altLang="en-US" sz="3000" b="1">
                <a:solidFill>
                  <a:srgbClr val="0000FF"/>
                </a:solidFill>
              </a:rPr>
              <a:t>lack</a:t>
            </a:r>
            <a:r>
              <a:rPr lang="en-US" altLang="en-US" sz="3000" b="1"/>
              <a:t> saving faith.</a:t>
            </a:r>
          </a:p>
          <a:p>
            <a:pPr>
              <a:lnSpc>
                <a:spcPct val="80000"/>
              </a:lnSpc>
            </a:pPr>
            <a:r>
              <a:rPr lang="en-US" altLang="en-US" sz="3000" b="1"/>
              <a:t> They </a:t>
            </a:r>
            <a:r>
              <a:rPr lang="en-US" altLang="en-US" sz="3000" b="1">
                <a:solidFill>
                  <a:srgbClr val="0000FF"/>
                </a:solidFill>
              </a:rPr>
              <a:t>promote division-</a:t>
            </a:r>
            <a:r>
              <a:rPr lang="en-US" altLang="en-US" sz="3000" b="1"/>
              <a:t> unity comes from all believing the same thing and being perfectly joined together in the same mind and judgment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edg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wedg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wedg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wedge">
                                      <p:cBhvr>
                                        <p:cTn id="22" dur="2000"/>
                                        <p:tgtEl>
                                          <p:spTgt spid="32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67353445-DCEB-4410-87E4-E1968097ECA6}"/>
              </a:ext>
            </a:extLst>
          </p:cNvPr>
          <p:cNvSpPr>
            <a:spLocks noGrp="1" noChangeArrowheads="1"/>
          </p:cNvSpPr>
          <p:nvPr>
            <p:ph type="ctrTitle"/>
          </p:nvPr>
        </p:nvSpPr>
        <p:spPr>
          <a:xfrm>
            <a:off x="2133600" y="1219200"/>
            <a:ext cx="7772400" cy="3505200"/>
          </a:xfrm>
        </p:spPr>
        <p:txBody>
          <a:bodyPr anchor="ctr"/>
          <a:lstStyle/>
          <a:p>
            <a:r>
              <a:rPr lang="en-US" altLang="en-US" sz="7200" b="1">
                <a:solidFill>
                  <a:srgbClr val="FF0000"/>
                </a:solidFill>
              </a:rPr>
              <a:t>Taking a look at</a:t>
            </a:r>
            <a:br>
              <a:rPr lang="en-US" altLang="en-US" sz="7200" b="1">
                <a:solidFill>
                  <a:srgbClr val="0000FF"/>
                </a:solidFill>
              </a:rPr>
            </a:br>
            <a:r>
              <a:rPr lang="en-US" altLang="en-US" sz="7200" b="1">
                <a:solidFill>
                  <a:srgbClr val="0000FF"/>
                </a:solidFill>
              </a:rPr>
              <a:t>“Creeds of Men”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ox(in)">
                                      <p:cBhvr>
                                        <p:cTn id="7" dur="3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8" name="Group 8">
            <a:extLst>
              <a:ext uri="{FF2B5EF4-FFF2-40B4-BE49-F238E27FC236}">
                <a16:creationId xmlns:a16="http://schemas.microsoft.com/office/drawing/2014/main" id="{FD8630C4-4AA7-497E-B2B4-8591B729F5FD}"/>
              </a:ext>
            </a:extLst>
          </p:cNvPr>
          <p:cNvGrpSpPr>
            <a:grpSpLocks/>
          </p:cNvGrpSpPr>
          <p:nvPr/>
        </p:nvGrpSpPr>
        <p:grpSpPr bwMode="auto">
          <a:xfrm>
            <a:off x="-4581525" y="2470151"/>
            <a:ext cx="1333500" cy="866775"/>
            <a:chOff x="0" y="0"/>
            <a:chExt cx="840" cy="546"/>
          </a:xfrm>
        </p:grpSpPr>
        <p:pic>
          <p:nvPicPr>
            <p:cNvPr id="15369" name="Picture 9" descr="Home">
              <a:extLst>
                <a:ext uri="{FF2B5EF4-FFF2-40B4-BE49-F238E27FC236}">
                  <a16:creationId xmlns:a16="http://schemas.microsoft.com/office/drawing/2014/main" id="{E2428C1F-58BE-4728-B1E8-A74E7CC50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0" cy="546"/>
            </a:xfrm>
            <a:prstGeom prst="rect">
              <a:avLst/>
            </a:prstGeom>
            <a:noFill/>
            <a:extLst>
              <a:ext uri="{909E8E84-426E-40DD-AFC4-6F175D3DCCD1}">
                <a14:hiddenFill xmlns:a14="http://schemas.microsoft.com/office/drawing/2010/main">
                  <a:solidFill>
                    <a:srgbClr val="FFFFFF"/>
                  </a:solidFill>
                </a14:hiddenFill>
              </a:ext>
            </a:extLst>
          </p:spPr>
        </p:pic>
        <p:sp>
          <p:nvSpPr>
            <p:cNvPr id="15370" name="Rectangle 10">
              <a:hlinkClick r:id="rId3"/>
              <a:hlinkHover r:id="rId4"/>
              <a:extLst>
                <a:ext uri="{FF2B5EF4-FFF2-40B4-BE49-F238E27FC236}">
                  <a16:creationId xmlns:a16="http://schemas.microsoft.com/office/drawing/2014/main" id="{6FCCBFA6-4845-415A-8DA2-86852359F11E}"/>
                </a:ext>
              </a:extLst>
            </p:cNvPr>
            <p:cNvSpPr>
              <a:spLocks noChangeArrowheads="1"/>
            </p:cNvSpPr>
            <p:nvPr/>
          </p:nvSpPr>
          <p:spPr bwMode="auto">
            <a:xfrm>
              <a:off x="114" y="126"/>
              <a:ext cx="624"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pSp>
      <p:grpSp>
        <p:nvGrpSpPr>
          <p:cNvPr id="15367" name="Group 7">
            <a:extLst>
              <a:ext uri="{FF2B5EF4-FFF2-40B4-BE49-F238E27FC236}">
                <a16:creationId xmlns:a16="http://schemas.microsoft.com/office/drawing/2014/main" id="{D0A251C7-895E-4F7A-8345-FE9C5D32D93A}"/>
              </a:ext>
            </a:extLst>
          </p:cNvPr>
          <p:cNvGrpSpPr>
            <a:grpSpLocks/>
          </p:cNvGrpSpPr>
          <p:nvPr/>
        </p:nvGrpSpPr>
        <p:grpSpPr bwMode="auto">
          <a:xfrm>
            <a:off x="-4581525" y="2470151"/>
            <a:ext cx="1333500" cy="866775"/>
            <a:chOff x="0" y="0"/>
            <a:chExt cx="840" cy="546"/>
          </a:xfrm>
        </p:grpSpPr>
        <p:pic>
          <p:nvPicPr>
            <p:cNvPr id="15371" name="Picture 11" descr="Beliefs">
              <a:extLst>
                <a:ext uri="{FF2B5EF4-FFF2-40B4-BE49-F238E27FC236}">
                  <a16:creationId xmlns:a16="http://schemas.microsoft.com/office/drawing/2014/main" id="{4417C2A6-DFD1-4441-949D-7B0581F0A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40" cy="546"/>
            </a:xfrm>
            <a:prstGeom prst="rect">
              <a:avLst/>
            </a:prstGeom>
            <a:noFill/>
            <a:extLst>
              <a:ext uri="{909E8E84-426E-40DD-AFC4-6F175D3DCCD1}">
                <a14:hiddenFill xmlns:a14="http://schemas.microsoft.com/office/drawing/2010/main">
                  <a:solidFill>
                    <a:srgbClr val="FFFFFF"/>
                  </a:solidFill>
                </a14:hiddenFill>
              </a:ext>
            </a:extLst>
          </p:spPr>
        </p:pic>
        <p:sp>
          <p:nvSpPr>
            <p:cNvPr id="15372" name="Rectangle 12">
              <a:hlinkClick r:id="rId6"/>
              <a:hlinkHover r:id="rId7"/>
              <a:extLst>
                <a:ext uri="{FF2B5EF4-FFF2-40B4-BE49-F238E27FC236}">
                  <a16:creationId xmlns:a16="http://schemas.microsoft.com/office/drawing/2014/main" id="{6F15411E-ECE7-43B2-902D-5980189789A1}"/>
                </a:ext>
              </a:extLst>
            </p:cNvPr>
            <p:cNvSpPr>
              <a:spLocks noChangeArrowheads="1"/>
            </p:cNvSpPr>
            <p:nvPr/>
          </p:nvSpPr>
          <p:spPr bwMode="auto">
            <a:xfrm>
              <a:off x="114" y="126"/>
              <a:ext cx="624"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pSp>
      <p:grpSp>
        <p:nvGrpSpPr>
          <p:cNvPr id="15366" name="Group 6">
            <a:extLst>
              <a:ext uri="{FF2B5EF4-FFF2-40B4-BE49-F238E27FC236}">
                <a16:creationId xmlns:a16="http://schemas.microsoft.com/office/drawing/2014/main" id="{B9CD880C-1BCD-4919-81B7-8D7855FC4751}"/>
              </a:ext>
            </a:extLst>
          </p:cNvPr>
          <p:cNvGrpSpPr>
            <a:grpSpLocks/>
          </p:cNvGrpSpPr>
          <p:nvPr/>
        </p:nvGrpSpPr>
        <p:grpSpPr bwMode="auto">
          <a:xfrm>
            <a:off x="-4581525" y="2470151"/>
            <a:ext cx="1333500" cy="866775"/>
            <a:chOff x="0" y="0"/>
            <a:chExt cx="840" cy="546"/>
          </a:xfrm>
        </p:grpSpPr>
        <p:pic>
          <p:nvPicPr>
            <p:cNvPr id="15373" name="Picture 13" descr="Doctrine">
              <a:extLst>
                <a:ext uri="{FF2B5EF4-FFF2-40B4-BE49-F238E27FC236}">
                  <a16:creationId xmlns:a16="http://schemas.microsoft.com/office/drawing/2014/main" id="{5CA1EE5A-65FE-464A-A02D-39E03B8EAF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40" cy="546"/>
            </a:xfrm>
            <a:prstGeom prst="rect">
              <a:avLst/>
            </a:prstGeom>
            <a:noFill/>
            <a:extLst>
              <a:ext uri="{909E8E84-426E-40DD-AFC4-6F175D3DCCD1}">
                <a14:hiddenFill xmlns:a14="http://schemas.microsoft.com/office/drawing/2010/main">
                  <a:solidFill>
                    <a:srgbClr val="FFFFFF"/>
                  </a:solidFill>
                </a14:hiddenFill>
              </a:ext>
            </a:extLst>
          </p:spPr>
        </p:pic>
        <p:sp>
          <p:nvSpPr>
            <p:cNvPr id="15374" name="Rectangle 14">
              <a:hlinkClick r:id="rId9"/>
              <a:hlinkHover r:id="rId10"/>
              <a:extLst>
                <a:ext uri="{FF2B5EF4-FFF2-40B4-BE49-F238E27FC236}">
                  <a16:creationId xmlns:a16="http://schemas.microsoft.com/office/drawing/2014/main" id="{FBBC8B90-D873-443F-91EB-6E7AD01F462B}"/>
                </a:ext>
              </a:extLst>
            </p:cNvPr>
            <p:cNvSpPr>
              <a:spLocks noChangeArrowheads="1"/>
            </p:cNvSpPr>
            <p:nvPr/>
          </p:nvSpPr>
          <p:spPr bwMode="auto">
            <a:xfrm>
              <a:off x="114" y="126"/>
              <a:ext cx="624"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pSp>
      <p:grpSp>
        <p:nvGrpSpPr>
          <p:cNvPr id="15365" name="Group 5">
            <a:extLst>
              <a:ext uri="{FF2B5EF4-FFF2-40B4-BE49-F238E27FC236}">
                <a16:creationId xmlns:a16="http://schemas.microsoft.com/office/drawing/2014/main" id="{5C5DBD80-2D31-4C35-B0EB-27763AD0E683}"/>
              </a:ext>
            </a:extLst>
          </p:cNvPr>
          <p:cNvGrpSpPr>
            <a:grpSpLocks/>
          </p:cNvGrpSpPr>
          <p:nvPr/>
        </p:nvGrpSpPr>
        <p:grpSpPr bwMode="auto">
          <a:xfrm>
            <a:off x="-4581525" y="2470151"/>
            <a:ext cx="1333500" cy="866775"/>
            <a:chOff x="0" y="0"/>
            <a:chExt cx="840" cy="546"/>
          </a:xfrm>
        </p:grpSpPr>
        <p:pic>
          <p:nvPicPr>
            <p:cNvPr id="15375" name="Picture 15" descr="Athanasian Creed">
              <a:extLst>
                <a:ext uri="{FF2B5EF4-FFF2-40B4-BE49-F238E27FC236}">
                  <a16:creationId xmlns:a16="http://schemas.microsoft.com/office/drawing/2014/main" id="{B400FEF5-0705-488E-A30F-ABCF6053F5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840" cy="546"/>
            </a:xfrm>
            <a:prstGeom prst="rect">
              <a:avLst/>
            </a:prstGeom>
            <a:noFill/>
            <a:extLst>
              <a:ext uri="{909E8E84-426E-40DD-AFC4-6F175D3DCCD1}">
                <a14:hiddenFill xmlns:a14="http://schemas.microsoft.com/office/drawing/2010/main">
                  <a:solidFill>
                    <a:srgbClr val="FFFFFF"/>
                  </a:solidFill>
                </a14:hiddenFill>
              </a:ext>
            </a:extLst>
          </p:spPr>
        </p:pic>
        <p:sp>
          <p:nvSpPr>
            <p:cNvPr id="15376" name="Rectangle 16">
              <a:hlinkClick r:id="rId12"/>
              <a:hlinkHover r:id="rId13"/>
              <a:extLst>
                <a:ext uri="{FF2B5EF4-FFF2-40B4-BE49-F238E27FC236}">
                  <a16:creationId xmlns:a16="http://schemas.microsoft.com/office/drawing/2014/main" id="{D49CB711-C47B-424D-91CD-4672BDF006EC}"/>
                </a:ext>
              </a:extLst>
            </p:cNvPr>
            <p:cNvSpPr>
              <a:spLocks noChangeArrowheads="1"/>
            </p:cNvSpPr>
            <p:nvPr/>
          </p:nvSpPr>
          <p:spPr bwMode="auto">
            <a:xfrm>
              <a:off x="114" y="126"/>
              <a:ext cx="624"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pSp>
      <p:grpSp>
        <p:nvGrpSpPr>
          <p:cNvPr id="15364" name="Group 4">
            <a:extLst>
              <a:ext uri="{FF2B5EF4-FFF2-40B4-BE49-F238E27FC236}">
                <a16:creationId xmlns:a16="http://schemas.microsoft.com/office/drawing/2014/main" id="{0C99CE3A-42B7-4671-8BA0-D7A31283506E}"/>
              </a:ext>
            </a:extLst>
          </p:cNvPr>
          <p:cNvGrpSpPr>
            <a:grpSpLocks/>
          </p:cNvGrpSpPr>
          <p:nvPr/>
        </p:nvGrpSpPr>
        <p:grpSpPr bwMode="auto">
          <a:xfrm>
            <a:off x="-4581525" y="2470151"/>
            <a:ext cx="1333500" cy="866775"/>
            <a:chOff x="0" y="0"/>
            <a:chExt cx="840" cy="546"/>
          </a:xfrm>
        </p:grpSpPr>
        <p:pic>
          <p:nvPicPr>
            <p:cNvPr id="15377" name="Picture 17" descr="Nicene Creed">
              <a:extLst>
                <a:ext uri="{FF2B5EF4-FFF2-40B4-BE49-F238E27FC236}">
                  <a16:creationId xmlns:a16="http://schemas.microsoft.com/office/drawing/2014/main" id="{B5E75BD4-BC64-4C8F-9266-98D5087357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840" cy="546"/>
            </a:xfrm>
            <a:prstGeom prst="rect">
              <a:avLst/>
            </a:prstGeom>
            <a:noFill/>
            <a:extLst>
              <a:ext uri="{909E8E84-426E-40DD-AFC4-6F175D3DCCD1}">
                <a14:hiddenFill xmlns:a14="http://schemas.microsoft.com/office/drawing/2010/main">
                  <a:solidFill>
                    <a:srgbClr val="FFFFFF"/>
                  </a:solidFill>
                </a14:hiddenFill>
              </a:ext>
            </a:extLst>
          </p:spPr>
        </p:pic>
        <p:sp>
          <p:nvSpPr>
            <p:cNvPr id="15378" name="Rectangle 18">
              <a:hlinkClick r:id="rId15"/>
              <a:hlinkHover r:id="rId16"/>
              <a:extLst>
                <a:ext uri="{FF2B5EF4-FFF2-40B4-BE49-F238E27FC236}">
                  <a16:creationId xmlns:a16="http://schemas.microsoft.com/office/drawing/2014/main" id="{F6E29B4F-EA16-4E7A-970B-DF477869501D}"/>
                </a:ext>
              </a:extLst>
            </p:cNvPr>
            <p:cNvSpPr>
              <a:spLocks noChangeArrowheads="1"/>
            </p:cNvSpPr>
            <p:nvPr/>
          </p:nvSpPr>
          <p:spPr bwMode="auto">
            <a:xfrm>
              <a:off x="114" y="126"/>
              <a:ext cx="624"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pSp>
      <p:sp>
        <p:nvSpPr>
          <p:cNvPr id="15379" name="Rectangle 19">
            <a:extLst>
              <a:ext uri="{FF2B5EF4-FFF2-40B4-BE49-F238E27FC236}">
                <a16:creationId xmlns:a16="http://schemas.microsoft.com/office/drawing/2014/main" id="{82143613-C947-418B-9814-80B065F10BB7}"/>
              </a:ext>
            </a:extLst>
          </p:cNvPr>
          <p:cNvSpPr>
            <a:spLocks noChangeArrowheads="1"/>
          </p:cNvSpPr>
          <p:nvPr/>
        </p:nvSpPr>
        <p:spPr bwMode="auto">
          <a:xfrm>
            <a:off x="2057400" y="195453"/>
            <a:ext cx="807720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r>
              <a:rPr lang="en-US" altLang="en-US" sz="3200" b="1">
                <a:solidFill>
                  <a:srgbClr val="000000"/>
                </a:solidFill>
                <a:latin typeface="Times" panose="02020603050405020304" pitchFamily="18" charset="0"/>
              </a:rPr>
              <a:t>Of the three great Ecumenical Creeds of Christianity (Apostles’ Creed, </a:t>
            </a:r>
            <a:r>
              <a:rPr lang="en-US" altLang="en-US" sz="3200" b="1">
                <a:solidFill>
                  <a:srgbClr val="000000"/>
                </a:solidFill>
                <a:latin typeface="Times" panose="02020603050405020304" pitchFamily="18" charset="0"/>
                <a:hlinkClick r:id="rId17"/>
              </a:rPr>
              <a:t>Nicene Creed</a:t>
            </a:r>
            <a:r>
              <a:rPr lang="en-US" altLang="en-US" sz="3200" b="1">
                <a:solidFill>
                  <a:srgbClr val="000000"/>
                </a:solidFill>
                <a:latin typeface="Times" panose="02020603050405020304" pitchFamily="18" charset="0"/>
              </a:rPr>
              <a:t>, and the </a:t>
            </a:r>
            <a:r>
              <a:rPr lang="en-US" altLang="en-US" sz="3200" b="1">
                <a:solidFill>
                  <a:srgbClr val="000000"/>
                </a:solidFill>
                <a:latin typeface="Times" panose="02020603050405020304" pitchFamily="18" charset="0"/>
                <a:hlinkClick r:id="rId18"/>
              </a:rPr>
              <a:t>Athanasian Creed</a:t>
            </a:r>
            <a:r>
              <a:rPr lang="en-US" altLang="en-US" sz="3200" b="1">
                <a:solidFill>
                  <a:srgbClr val="000000"/>
                </a:solidFill>
                <a:latin typeface="Times" panose="02020603050405020304" pitchFamily="18" charset="0"/>
              </a:rPr>
              <a:t>) the simplest, and at least in the Western Church, also the most widely accepted one is the Apostles’ Creed.</a:t>
            </a:r>
          </a:p>
          <a:p>
            <a:pPr eaLnBrk="0" fontAlgn="base" hangingPunct="0">
              <a:spcBef>
                <a:spcPct val="0"/>
              </a:spcBef>
              <a:spcAft>
                <a:spcPct val="0"/>
              </a:spcAft>
            </a:pPr>
            <a:r>
              <a:rPr lang="en-US" altLang="en-US" sz="3200" b="1">
                <a:solidFill>
                  <a:srgbClr val="FF0000"/>
                </a:solidFill>
                <a:latin typeface="Times" panose="02020603050405020304" pitchFamily="18" charset="0"/>
              </a:rPr>
              <a:t>We can trace the Creeds' roots to Jesus himself.</a:t>
            </a:r>
            <a:r>
              <a:rPr lang="en-US" altLang="en-US" sz="3200" b="1">
                <a:solidFill>
                  <a:srgbClr val="000000"/>
                </a:solidFill>
                <a:latin typeface="Times" panose="02020603050405020304" pitchFamily="18" charset="0"/>
              </a:rPr>
              <a:t> In their efforts to carry out the Savior's commission to “Baptize in the name of the Father and of the Son and of the Holy Spirit” (Matthew 28 :19,20), early Christians </a:t>
            </a:r>
            <a:r>
              <a:rPr lang="en-US" altLang="en-US" sz="3200" b="1">
                <a:solidFill>
                  <a:srgbClr val="FF0000"/>
                </a:solidFill>
                <a:latin typeface="Times" panose="02020603050405020304" pitchFamily="18" charset="0"/>
              </a:rPr>
              <a:t>usually asked candidates</a:t>
            </a:r>
            <a:r>
              <a:rPr lang="en-US" altLang="en-US" sz="3200" b="1">
                <a:solidFill>
                  <a:srgbClr val="000000"/>
                </a:solidFill>
                <a:latin typeface="Times" panose="02020603050405020304" pitchFamily="18" charset="0"/>
              </a:rPr>
              <a:t> </a:t>
            </a:r>
            <a:r>
              <a:rPr lang="en-US" altLang="en-US" sz="3200" b="1">
                <a:solidFill>
                  <a:srgbClr val="FF0000"/>
                </a:solidFill>
                <a:latin typeface="Times" panose="02020603050405020304" pitchFamily="18" charset="0"/>
              </a:rPr>
              <a:t>for baptism to confess what they believed about the Holy Trinity.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79">
                                            <p:txEl>
                                              <p:pRg st="0" end="0"/>
                                            </p:txEl>
                                          </p:spTgt>
                                        </p:tgtEl>
                                        <p:attrNameLst>
                                          <p:attrName>style.visibility</p:attrName>
                                        </p:attrNameLst>
                                      </p:cBhvr>
                                      <p:to>
                                        <p:strVal val="visible"/>
                                      </p:to>
                                    </p:set>
                                    <p:anim calcmode="lin" valueType="num">
                                      <p:cBhvr additive="base">
                                        <p:cTn id="7" dur="5000" fill="hold"/>
                                        <p:tgtEl>
                                          <p:spTgt spid="1537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53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79">
                                            <p:txEl>
                                              <p:pRg st="1" end="1"/>
                                            </p:txEl>
                                          </p:spTgt>
                                        </p:tgtEl>
                                        <p:attrNameLst>
                                          <p:attrName>style.visibility</p:attrName>
                                        </p:attrNameLst>
                                      </p:cBhvr>
                                      <p:to>
                                        <p:strVal val="visible"/>
                                      </p:to>
                                    </p:set>
                                    <p:anim calcmode="lin" valueType="num">
                                      <p:cBhvr additive="base">
                                        <p:cTn id="11" dur="5000" fill="hold"/>
                                        <p:tgtEl>
                                          <p:spTgt spid="15379">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53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062D2332-89D2-4580-A17B-504CF4359749}"/>
              </a:ext>
            </a:extLst>
          </p:cNvPr>
          <p:cNvSpPr>
            <a:spLocks noGrp="1" noChangeArrowheads="1"/>
          </p:cNvSpPr>
          <p:nvPr>
            <p:ph type="body" idx="1"/>
          </p:nvPr>
        </p:nvSpPr>
        <p:spPr>
          <a:xfrm>
            <a:off x="1905000" y="304800"/>
            <a:ext cx="8382000" cy="6248400"/>
          </a:xfrm>
        </p:spPr>
        <p:txBody>
          <a:bodyPr/>
          <a:lstStyle/>
          <a:p>
            <a:pPr>
              <a:lnSpc>
                <a:spcPct val="80000"/>
              </a:lnSpc>
            </a:pPr>
            <a:r>
              <a:rPr lang="en-US" altLang="en-US" sz="2600" b="1" i="1">
                <a:solidFill>
                  <a:srgbClr val="008000"/>
                </a:solidFill>
              </a:rPr>
              <a:t>History of the Nicene Creed</a:t>
            </a:r>
            <a:endParaRPr lang="en-US" altLang="en-US" sz="2600" b="1">
              <a:solidFill>
                <a:srgbClr val="008000"/>
              </a:solidFill>
            </a:endParaRPr>
          </a:p>
          <a:p>
            <a:pPr>
              <a:lnSpc>
                <a:spcPct val="80000"/>
              </a:lnSpc>
            </a:pPr>
            <a:r>
              <a:rPr lang="en-US" altLang="en-US" sz="2600" b="1"/>
              <a:t>In 325A.D. Emperor Constantine the Great called together a Council at a city called Nicaea (present-day northwest Turkey ). The task assigned to this council was to address a controversy brought up by a man named Arius who said that Jesus Christ was only a man, not true God.</a:t>
            </a:r>
          </a:p>
          <a:p>
            <a:pPr>
              <a:lnSpc>
                <a:spcPct val="80000"/>
              </a:lnSpc>
            </a:pPr>
            <a:r>
              <a:rPr lang="en-US" altLang="en-US" sz="2600" b="1"/>
              <a:t>The words of the Nicene Creed, therefore, highlight the fact that Jesus Christ is true God. This Creed describes Jesus as “God from God, Light from light; true God from true God… of one being with the Father.” It focuses on who Jesus is: he is not a separate entity from God or an addition to God. He is the true God.</a:t>
            </a:r>
          </a:p>
          <a:p>
            <a:pPr>
              <a:lnSpc>
                <a:spcPct val="80000"/>
              </a:lnSpc>
            </a:pPr>
            <a:r>
              <a:rPr lang="en-US" altLang="en-US" sz="2600" b="1"/>
              <a:t>Since this Creed highlights who Jesus is, we speak the Creed on Communion Sundays when we partake of the true body and blood of Christ in, with, and under the bread and wine. Both in the Supper and in the Nicene Creed we confess that Jesus Christ is “God in flesh.”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37"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1000"/>
                                        <p:tgtEl>
                                          <p:spTgt spid="19459">
                                            <p:txEl>
                                              <p:pRg st="1" end="1"/>
                                            </p:txEl>
                                          </p:spTgt>
                                        </p:tgtEl>
                                      </p:cBhvr>
                                    </p:animEffect>
                                    <p:anim calcmode="lin" valueType="num">
                                      <p:cBhvr>
                                        <p:cTn id="11"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2" dur="900" decel="100000" fill="hold"/>
                                        <p:tgtEl>
                                          <p:spTgt spid="19459">
                                            <p:txEl>
                                              <p:pRg st="1" end="1"/>
                                            </p:txEl>
                                          </p:spTgt>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945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nodeType="click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Effect transition="in" filter="fade">
                                      <p:cBhvr>
                                        <p:cTn id="18" dur="1000"/>
                                        <p:tgtEl>
                                          <p:spTgt spid="19459">
                                            <p:txEl>
                                              <p:pRg st="2" end="2"/>
                                            </p:txEl>
                                          </p:spTgt>
                                        </p:tgtEl>
                                      </p:cBhvr>
                                    </p:animEffect>
                                    <p:anim calcmode="lin" valueType="num">
                                      <p:cBhvr>
                                        <p:cTn id="19"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19459">
                                            <p:txEl>
                                              <p:pRg st="2" end="2"/>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45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fade">
                                      <p:cBhvr>
                                        <p:cTn id="26" dur="1000"/>
                                        <p:tgtEl>
                                          <p:spTgt spid="19459">
                                            <p:txEl>
                                              <p:pRg st="3" end="3"/>
                                            </p:txEl>
                                          </p:spTgt>
                                        </p:tgtEl>
                                      </p:cBhvr>
                                    </p:animEffect>
                                    <p:anim calcmode="lin" valueType="num">
                                      <p:cBhvr>
                                        <p:cTn id="27"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19459">
                                            <p:txEl>
                                              <p:pRg st="3" end="3"/>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945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CFC8FC22-DC6E-45C8-8563-97AF15B2785A}"/>
              </a:ext>
            </a:extLst>
          </p:cNvPr>
          <p:cNvSpPr>
            <a:spLocks noChangeArrowheads="1"/>
          </p:cNvSpPr>
          <p:nvPr/>
        </p:nvSpPr>
        <p:spPr bwMode="auto">
          <a:xfrm>
            <a:off x="1905000" y="1"/>
            <a:ext cx="8382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2000">
              <a:solidFill>
                <a:srgbClr val="000000"/>
              </a:solidFill>
              <a:latin typeface="Times" panose="02020603050405020304" pitchFamily="18" charset="0"/>
            </a:endParaRPr>
          </a:p>
          <a:p>
            <a:pPr eaLnBrk="0" fontAlgn="base" hangingPunct="0">
              <a:spcBef>
                <a:spcPct val="0"/>
              </a:spcBef>
              <a:spcAft>
                <a:spcPct val="0"/>
              </a:spcAft>
            </a:pPr>
            <a:r>
              <a:rPr lang="en-US" altLang="en-US" sz="2000" b="1">
                <a:solidFill>
                  <a:srgbClr val="008000"/>
                </a:solidFill>
                <a:latin typeface="Times" panose="02020603050405020304" pitchFamily="18" charset="0"/>
              </a:rPr>
              <a:t>NICENE CREED</a:t>
            </a:r>
            <a:r>
              <a:rPr lang="en-US" altLang="en-US" sz="2000" b="1">
                <a:solidFill>
                  <a:srgbClr val="000000"/>
                </a:solidFill>
                <a:latin typeface="Times" panose="02020603050405020304" pitchFamily="18" charset="0"/>
              </a:rPr>
              <a:t>         </a:t>
            </a:r>
            <a:r>
              <a:rPr lang="en-US" altLang="en-US" sz="2000" b="1">
                <a:solidFill>
                  <a:srgbClr val="008000"/>
                </a:solidFill>
                <a:latin typeface="Times" panose="02020603050405020304" pitchFamily="18" charset="0"/>
              </a:rPr>
              <a:t>325 A.D.</a:t>
            </a:r>
          </a:p>
          <a:p>
            <a:pPr eaLnBrk="0" fontAlgn="base" hangingPunct="0">
              <a:spcBef>
                <a:spcPct val="0"/>
              </a:spcBef>
              <a:spcAft>
                <a:spcPct val="0"/>
              </a:spcAft>
            </a:pPr>
            <a:r>
              <a:rPr lang="en-US" altLang="en-US" sz="2000" b="1">
                <a:solidFill>
                  <a:srgbClr val="000000"/>
                </a:solidFill>
                <a:latin typeface="Times" panose="02020603050405020304" pitchFamily="18" charset="0"/>
              </a:rPr>
              <a:t>I believe in one God, the Father Almighty, Maker of heaven and earth, and of all things visible and invisible.</a:t>
            </a:r>
          </a:p>
          <a:p>
            <a:pPr eaLnBrk="0" fontAlgn="base" hangingPunct="0">
              <a:spcBef>
                <a:spcPct val="0"/>
              </a:spcBef>
              <a:spcAft>
                <a:spcPct val="0"/>
              </a:spcAft>
            </a:pPr>
            <a:r>
              <a:rPr lang="en-US" altLang="en-US" sz="2000" b="1">
                <a:solidFill>
                  <a:srgbClr val="000000"/>
                </a:solidFill>
                <a:latin typeface="Times" panose="02020603050405020304" pitchFamily="18" charset="0"/>
              </a:rPr>
              <a:t>And in one Lord Jesus Christ, the only-begotten Son of God, begotten of the Father before all worlds; God of God, Light of Light, very God of very God; begotten, not made, being of one substance with the Father, by whom all things were made.</a:t>
            </a:r>
          </a:p>
          <a:p>
            <a:pPr eaLnBrk="0" fontAlgn="base" hangingPunct="0">
              <a:spcBef>
                <a:spcPct val="0"/>
              </a:spcBef>
              <a:spcAft>
                <a:spcPct val="0"/>
              </a:spcAft>
            </a:pPr>
            <a:r>
              <a:rPr lang="en-US" altLang="en-US" sz="2000" b="1">
                <a:solidFill>
                  <a:srgbClr val="000000"/>
                </a:solidFill>
                <a:latin typeface="Times" panose="02020603050405020304" pitchFamily="18" charset="0"/>
              </a:rPr>
              <a:t>Who, for us men for our salvation, came down from heaven, and was incarnate by the Holy Spirit of the virgin Mary, and was made man; and was crucified also for us under Pontius Pilate; He suffered and was buried; and the third day He rose again, according to the Scriptures; and ascended into heaven, and sits on the right hand of the Father; and He shall come again, with glory, to judge the quick and the dead; whose kingdom shall have no end.</a:t>
            </a:r>
          </a:p>
          <a:p>
            <a:pPr eaLnBrk="0" fontAlgn="base" hangingPunct="0">
              <a:spcBef>
                <a:spcPct val="0"/>
              </a:spcBef>
              <a:spcAft>
                <a:spcPct val="0"/>
              </a:spcAft>
            </a:pPr>
            <a:r>
              <a:rPr lang="en-US" altLang="en-US" sz="2000" b="1">
                <a:solidFill>
                  <a:srgbClr val="000000"/>
                </a:solidFill>
                <a:latin typeface="Times" panose="02020603050405020304" pitchFamily="18" charset="0"/>
              </a:rPr>
              <a:t>And I believe in the Holy Ghost, the Lord and Giver of Life; who proceeds from the Father and the Son; who with the Father and the Son together is worshipped and glorified; who spoke by the prophets. And I believe one holy catholic and apostolic Church. I acknowledge one baptism for the remission of sins; and I look for the resurrection of the dead, and the life of the world to come. Amen.       (from Creeds of the Church)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124">
                                            <p:txEl>
                                              <p:pRg st="1" end="1"/>
                                            </p:txEl>
                                          </p:spTgt>
                                        </p:tgtEl>
                                        <p:attrNameLst>
                                          <p:attrName>style.visibility</p:attrName>
                                        </p:attrNameLst>
                                      </p:cBhvr>
                                      <p:to>
                                        <p:strVal val="visible"/>
                                      </p:to>
                                    </p:set>
                                    <p:anim calcmode="lin" valueType="num">
                                      <p:cBhvr>
                                        <p:cTn id="7" dur="5000" fill="hold"/>
                                        <p:tgtEl>
                                          <p:spTgt spid="5124">
                                            <p:txEl>
                                              <p:pRg st="1" end="1"/>
                                            </p:txEl>
                                          </p:spTgt>
                                        </p:tgtEl>
                                        <p:attrNameLst>
                                          <p:attrName>ppt_w</p:attrName>
                                        </p:attrNameLst>
                                      </p:cBhvr>
                                      <p:tavLst>
                                        <p:tav tm="0">
                                          <p:val>
                                            <p:fltVal val="0"/>
                                          </p:val>
                                        </p:tav>
                                        <p:tav tm="100000">
                                          <p:val>
                                            <p:strVal val="#ppt_w"/>
                                          </p:val>
                                        </p:tav>
                                      </p:tavLst>
                                    </p:anim>
                                    <p:anim calcmode="lin" valueType="num">
                                      <p:cBhvr>
                                        <p:cTn id="8" dur="5000" fill="hold"/>
                                        <p:tgtEl>
                                          <p:spTgt spid="5124">
                                            <p:txEl>
                                              <p:pRg st="1" end="1"/>
                                            </p:txEl>
                                          </p:spTgt>
                                        </p:tgtEl>
                                        <p:attrNameLst>
                                          <p:attrName>ppt_h</p:attrName>
                                        </p:attrNameLst>
                                      </p:cBhvr>
                                      <p:tavLst>
                                        <p:tav tm="0">
                                          <p:val>
                                            <p:fltVal val="0"/>
                                          </p:val>
                                        </p:tav>
                                        <p:tav tm="100000">
                                          <p:val>
                                            <p:strVal val="#ppt_h"/>
                                          </p:val>
                                        </p:tav>
                                      </p:tavLst>
                                    </p:anim>
                                    <p:anim calcmode="lin" valueType="num">
                                      <p:cBhvr>
                                        <p:cTn id="9" dur="5000" fill="hold"/>
                                        <p:tgtEl>
                                          <p:spTgt spid="51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5000" fill="hold"/>
                                        <p:tgtEl>
                                          <p:spTgt spid="5124">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124">
                                            <p:txEl>
                                              <p:pRg st="2" end="2"/>
                                            </p:txEl>
                                          </p:spTgt>
                                        </p:tgtEl>
                                        <p:attrNameLst>
                                          <p:attrName>style.visibility</p:attrName>
                                        </p:attrNameLst>
                                      </p:cBhvr>
                                      <p:to>
                                        <p:strVal val="visible"/>
                                      </p:to>
                                    </p:set>
                                    <p:anim calcmode="lin" valueType="num">
                                      <p:cBhvr>
                                        <p:cTn id="13" dur="5000" fill="hold"/>
                                        <p:tgtEl>
                                          <p:spTgt spid="5124">
                                            <p:txEl>
                                              <p:pRg st="2" end="2"/>
                                            </p:txEl>
                                          </p:spTgt>
                                        </p:tgtEl>
                                        <p:attrNameLst>
                                          <p:attrName>ppt_w</p:attrName>
                                        </p:attrNameLst>
                                      </p:cBhvr>
                                      <p:tavLst>
                                        <p:tav tm="0">
                                          <p:val>
                                            <p:fltVal val="0"/>
                                          </p:val>
                                        </p:tav>
                                        <p:tav tm="100000">
                                          <p:val>
                                            <p:strVal val="#ppt_w"/>
                                          </p:val>
                                        </p:tav>
                                      </p:tavLst>
                                    </p:anim>
                                    <p:anim calcmode="lin" valueType="num">
                                      <p:cBhvr>
                                        <p:cTn id="14" dur="5000" fill="hold"/>
                                        <p:tgtEl>
                                          <p:spTgt spid="5124">
                                            <p:txEl>
                                              <p:pRg st="2" end="2"/>
                                            </p:txEl>
                                          </p:spTgt>
                                        </p:tgtEl>
                                        <p:attrNameLst>
                                          <p:attrName>ppt_h</p:attrName>
                                        </p:attrNameLst>
                                      </p:cBhvr>
                                      <p:tavLst>
                                        <p:tav tm="0">
                                          <p:val>
                                            <p:fltVal val="0"/>
                                          </p:val>
                                        </p:tav>
                                        <p:tav tm="100000">
                                          <p:val>
                                            <p:strVal val="#ppt_h"/>
                                          </p:val>
                                        </p:tav>
                                      </p:tavLst>
                                    </p:anim>
                                    <p:anim calcmode="lin" valueType="num">
                                      <p:cBhvr>
                                        <p:cTn id="15" dur="5000" fill="hold"/>
                                        <p:tgtEl>
                                          <p:spTgt spid="512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5000" fill="hold"/>
                                        <p:tgtEl>
                                          <p:spTgt spid="5124">
                                            <p:txEl>
                                              <p:pRg st="2" end="2"/>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anim calcmode="lin" valueType="num">
                                      <p:cBhvr>
                                        <p:cTn id="19" dur="5000" fill="hold"/>
                                        <p:tgtEl>
                                          <p:spTgt spid="5124">
                                            <p:txEl>
                                              <p:pRg st="3" end="3"/>
                                            </p:txEl>
                                          </p:spTgt>
                                        </p:tgtEl>
                                        <p:attrNameLst>
                                          <p:attrName>ppt_w</p:attrName>
                                        </p:attrNameLst>
                                      </p:cBhvr>
                                      <p:tavLst>
                                        <p:tav tm="0">
                                          <p:val>
                                            <p:fltVal val="0"/>
                                          </p:val>
                                        </p:tav>
                                        <p:tav tm="100000">
                                          <p:val>
                                            <p:strVal val="#ppt_w"/>
                                          </p:val>
                                        </p:tav>
                                      </p:tavLst>
                                    </p:anim>
                                    <p:anim calcmode="lin" valueType="num">
                                      <p:cBhvr>
                                        <p:cTn id="20" dur="5000" fill="hold"/>
                                        <p:tgtEl>
                                          <p:spTgt spid="5124">
                                            <p:txEl>
                                              <p:pRg st="3" end="3"/>
                                            </p:txEl>
                                          </p:spTgt>
                                        </p:tgtEl>
                                        <p:attrNameLst>
                                          <p:attrName>ppt_h</p:attrName>
                                        </p:attrNameLst>
                                      </p:cBhvr>
                                      <p:tavLst>
                                        <p:tav tm="0">
                                          <p:val>
                                            <p:fltVal val="0"/>
                                          </p:val>
                                        </p:tav>
                                        <p:tav tm="100000">
                                          <p:val>
                                            <p:strVal val="#ppt_h"/>
                                          </p:val>
                                        </p:tav>
                                      </p:tavLst>
                                    </p:anim>
                                    <p:anim calcmode="lin" valueType="num">
                                      <p:cBhvr>
                                        <p:cTn id="21" dur="5000" fill="hold"/>
                                        <p:tgtEl>
                                          <p:spTgt spid="512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2" dur="5000" fill="hold"/>
                                        <p:tgtEl>
                                          <p:spTgt spid="5124">
                                            <p:txEl>
                                              <p:pRg st="3" end="3"/>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5124">
                                            <p:txEl>
                                              <p:pRg st="4" end="4"/>
                                            </p:txEl>
                                          </p:spTgt>
                                        </p:tgtEl>
                                        <p:attrNameLst>
                                          <p:attrName>style.visibility</p:attrName>
                                        </p:attrNameLst>
                                      </p:cBhvr>
                                      <p:to>
                                        <p:strVal val="visible"/>
                                      </p:to>
                                    </p:set>
                                    <p:anim calcmode="lin" valueType="num">
                                      <p:cBhvr>
                                        <p:cTn id="25" dur="5000" fill="hold"/>
                                        <p:tgtEl>
                                          <p:spTgt spid="5124">
                                            <p:txEl>
                                              <p:pRg st="4" end="4"/>
                                            </p:txEl>
                                          </p:spTgt>
                                        </p:tgtEl>
                                        <p:attrNameLst>
                                          <p:attrName>ppt_w</p:attrName>
                                        </p:attrNameLst>
                                      </p:cBhvr>
                                      <p:tavLst>
                                        <p:tav tm="0">
                                          <p:val>
                                            <p:fltVal val="0"/>
                                          </p:val>
                                        </p:tav>
                                        <p:tav tm="100000">
                                          <p:val>
                                            <p:strVal val="#ppt_w"/>
                                          </p:val>
                                        </p:tav>
                                      </p:tavLst>
                                    </p:anim>
                                    <p:anim calcmode="lin" valueType="num">
                                      <p:cBhvr>
                                        <p:cTn id="26" dur="5000" fill="hold"/>
                                        <p:tgtEl>
                                          <p:spTgt spid="5124">
                                            <p:txEl>
                                              <p:pRg st="4" end="4"/>
                                            </p:txEl>
                                          </p:spTgt>
                                        </p:tgtEl>
                                        <p:attrNameLst>
                                          <p:attrName>ppt_h</p:attrName>
                                        </p:attrNameLst>
                                      </p:cBhvr>
                                      <p:tavLst>
                                        <p:tav tm="0">
                                          <p:val>
                                            <p:fltVal val="0"/>
                                          </p:val>
                                        </p:tav>
                                        <p:tav tm="100000">
                                          <p:val>
                                            <p:strVal val="#ppt_h"/>
                                          </p:val>
                                        </p:tav>
                                      </p:tavLst>
                                    </p:anim>
                                    <p:anim calcmode="lin" valueType="num">
                                      <p:cBhvr>
                                        <p:cTn id="27" dur="5000" fill="hold"/>
                                        <p:tgtEl>
                                          <p:spTgt spid="512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8" dur="5000" fill="hold"/>
                                        <p:tgtEl>
                                          <p:spTgt spid="5124">
                                            <p:txEl>
                                              <p:pRg st="4" end="4"/>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124">
                                            <p:txEl>
                                              <p:pRg st="5" end="5"/>
                                            </p:txEl>
                                          </p:spTgt>
                                        </p:tgtEl>
                                        <p:attrNameLst>
                                          <p:attrName>style.visibility</p:attrName>
                                        </p:attrNameLst>
                                      </p:cBhvr>
                                      <p:to>
                                        <p:strVal val="visible"/>
                                      </p:to>
                                    </p:set>
                                    <p:anim calcmode="lin" valueType="num">
                                      <p:cBhvr>
                                        <p:cTn id="31" dur="5000" fill="hold"/>
                                        <p:tgtEl>
                                          <p:spTgt spid="5124">
                                            <p:txEl>
                                              <p:pRg st="5" end="5"/>
                                            </p:txEl>
                                          </p:spTgt>
                                        </p:tgtEl>
                                        <p:attrNameLst>
                                          <p:attrName>ppt_w</p:attrName>
                                        </p:attrNameLst>
                                      </p:cBhvr>
                                      <p:tavLst>
                                        <p:tav tm="0">
                                          <p:val>
                                            <p:fltVal val="0"/>
                                          </p:val>
                                        </p:tav>
                                        <p:tav tm="100000">
                                          <p:val>
                                            <p:strVal val="#ppt_w"/>
                                          </p:val>
                                        </p:tav>
                                      </p:tavLst>
                                    </p:anim>
                                    <p:anim calcmode="lin" valueType="num">
                                      <p:cBhvr>
                                        <p:cTn id="32" dur="5000" fill="hold"/>
                                        <p:tgtEl>
                                          <p:spTgt spid="5124">
                                            <p:txEl>
                                              <p:pRg st="5" end="5"/>
                                            </p:txEl>
                                          </p:spTgt>
                                        </p:tgtEl>
                                        <p:attrNameLst>
                                          <p:attrName>ppt_h</p:attrName>
                                        </p:attrNameLst>
                                      </p:cBhvr>
                                      <p:tavLst>
                                        <p:tav tm="0">
                                          <p:val>
                                            <p:fltVal val="0"/>
                                          </p:val>
                                        </p:tav>
                                        <p:tav tm="100000">
                                          <p:val>
                                            <p:strVal val="#ppt_h"/>
                                          </p:val>
                                        </p:tav>
                                      </p:tavLst>
                                    </p:anim>
                                    <p:anim calcmode="lin" valueType="num">
                                      <p:cBhvr>
                                        <p:cTn id="33" dur="5000" fill="hold"/>
                                        <p:tgtEl>
                                          <p:spTgt spid="512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5000" fill="hold"/>
                                        <p:tgtEl>
                                          <p:spTgt spid="5124">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4E9FB2B-C5E7-419D-8D23-45A1808F41D2}"/>
              </a:ext>
            </a:extLst>
          </p:cNvPr>
          <p:cNvSpPr>
            <a:spLocks noGrp="1" noChangeArrowheads="1"/>
          </p:cNvSpPr>
          <p:nvPr>
            <p:ph type="title"/>
          </p:nvPr>
        </p:nvSpPr>
        <p:spPr/>
        <p:txBody>
          <a:bodyPr/>
          <a:lstStyle/>
          <a:p>
            <a:r>
              <a:rPr lang="en-US" altLang="en-US" b="1">
                <a:solidFill>
                  <a:srgbClr val="0000FF"/>
                </a:solidFill>
              </a:rPr>
              <a:t>The Bible Can Make Us Perfect</a:t>
            </a:r>
          </a:p>
        </p:txBody>
      </p:sp>
      <p:sp>
        <p:nvSpPr>
          <p:cNvPr id="21507" name="Rectangle 3">
            <a:extLst>
              <a:ext uri="{FF2B5EF4-FFF2-40B4-BE49-F238E27FC236}">
                <a16:creationId xmlns:a16="http://schemas.microsoft.com/office/drawing/2014/main" id="{A5B90296-0F91-4774-BFC3-E8F3C225A868}"/>
              </a:ext>
            </a:extLst>
          </p:cNvPr>
          <p:cNvSpPr>
            <a:spLocks noGrp="1" noChangeArrowheads="1"/>
          </p:cNvSpPr>
          <p:nvPr>
            <p:ph type="body" idx="1"/>
          </p:nvPr>
        </p:nvSpPr>
        <p:spPr/>
        <p:txBody>
          <a:bodyPr/>
          <a:lstStyle/>
          <a:p>
            <a:r>
              <a:rPr lang="en-US" altLang="en-US" sz="2800" b="1"/>
              <a:t>2 Peter 1:3 According as his divine power hath given unto us all things that pertain unto life and godliness, through the knowledge of him that hath called us to glory and virtue:</a:t>
            </a:r>
          </a:p>
          <a:p>
            <a:r>
              <a:rPr lang="en-US" altLang="en-US" sz="2800" b="1"/>
              <a:t>4 Whereby are given unto us exceeding great and precious promises: that by these ye might be partakers of the divine nature, having escaped the corruption that is in the world through lust.</a:t>
            </a:r>
          </a:p>
          <a:p>
            <a:endParaRPr lang="en-US" altLang="en-US" sz="2800" b="1"/>
          </a:p>
        </p:txBody>
      </p:sp>
      <p:sp>
        <p:nvSpPr>
          <p:cNvPr id="21508" name="AutoShape 4">
            <a:extLst>
              <a:ext uri="{FF2B5EF4-FFF2-40B4-BE49-F238E27FC236}">
                <a16:creationId xmlns:a16="http://schemas.microsoft.com/office/drawing/2014/main" id="{752486F5-FE28-42E5-A9E9-D9AA7734BF41}"/>
              </a:ext>
            </a:extLst>
          </p:cNvPr>
          <p:cNvSpPr>
            <a:spLocks noChangeArrowheads="1"/>
          </p:cNvSpPr>
          <p:nvPr/>
        </p:nvSpPr>
        <p:spPr bwMode="auto">
          <a:xfrm rot="10800000">
            <a:off x="2667000" y="4038600"/>
            <a:ext cx="6553200" cy="1981200"/>
          </a:xfrm>
          <a:prstGeom prst="wedgeRoundRectCallout">
            <a:avLst>
              <a:gd name="adj1" fmla="val -24639"/>
              <a:gd name="adj2" fmla="val 90463"/>
              <a:gd name="adj3" fmla="val 16667"/>
            </a:avLst>
          </a:prstGeom>
          <a:solidFill>
            <a:srgbClr val="0000FF"/>
          </a:solidFill>
          <a:ln w="76200" cmpd="tri">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0" fontAlgn="base" hangingPunct="0">
              <a:spcBef>
                <a:spcPct val="0"/>
              </a:spcBef>
              <a:spcAft>
                <a:spcPct val="0"/>
              </a:spcAft>
            </a:pPr>
            <a:r>
              <a:rPr lang="en-US" altLang="en-US" sz="2400" b="1">
                <a:solidFill>
                  <a:srgbClr val="000000"/>
                </a:solidFill>
                <a:latin typeface="Times" panose="02020603050405020304" pitchFamily="18" charset="0"/>
              </a:rPr>
              <a:t> </a:t>
            </a:r>
            <a:r>
              <a:rPr lang="en-US" altLang="en-US" sz="2400" b="1">
                <a:solidFill>
                  <a:srgbClr val="FFFFFF"/>
                </a:solidFill>
                <a:latin typeface="Times" panose="02020603050405020304" pitchFamily="18" charset="0"/>
              </a:rPr>
              <a:t>Tim 2:4-5 Who will have all men to be saved, and to come unto the knowledge of the truth. 5 For there is one God, and one mediator between God and men, the man Christ Jesus;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3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p:cTn id="13" dur="500" fill="hold"/>
                                        <p:tgtEl>
                                          <p:spTgt spid="21508"/>
                                        </p:tgtEl>
                                        <p:attrNameLst>
                                          <p:attrName>ppt_w</p:attrName>
                                        </p:attrNameLst>
                                      </p:cBhvr>
                                      <p:tavLst>
                                        <p:tav tm="0">
                                          <p:val>
                                            <p:fltVal val="0"/>
                                          </p:val>
                                        </p:tav>
                                        <p:tav tm="100000">
                                          <p:val>
                                            <p:strVal val="#ppt_w"/>
                                          </p:val>
                                        </p:tav>
                                      </p:tavLst>
                                    </p:anim>
                                    <p:anim calcmode="lin" valueType="num">
                                      <p:cBhvr>
                                        <p:cTn id="14" dur="500" fill="hold"/>
                                        <p:tgtEl>
                                          <p:spTgt spid="2150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xit" presetSubtype="16" fill="hold" grpId="1" nodeType="clickEffect">
                                  <p:stCondLst>
                                    <p:cond delay="0"/>
                                  </p:stCondLst>
                                  <p:childTnLst>
                                    <p:animEffect transition="out" filter="circle(in)">
                                      <p:cBhvr>
                                        <p:cTn id="18" dur="2000"/>
                                        <p:tgtEl>
                                          <p:spTgt spid="21508"/>
                                        </p:tgtEl>
                                      </p:cBhvr>
                                    </p:animEffect>
                                    <p:set>
                                      <p:cBhvr>
                                        <p:cTn id="19" dur="1" fill="hold">
                                          <p:stCondLst>
                                            <p:cond delay="1999"/>
                                          </p:stCondLst>
                                        </p:cTn>
                                        <p:tgtEl>
                                          <p:spTgt spid="21508"/>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 calcmode="lin" valueType="num">
                                      <p:cBhvr additive="base">
                                        <p:cTn id="22" dur="2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a:extLst>
              <a:ext uri="{FF2B5EF4-FFF2-40B4-BE49-F238E27FC236}">
                <a16:creationId xmlns:a16="http://schemas.microsoft.com/office/drawing/2014/main" id="{DBD3D5D8-5087-4636-9630-B9C764257FE6}"/>
              </a:ext>
            </a:extLst>
          </p:cNvPr>
          <p:cNvSpPr>
            <a:spLocks noGrp="1" noChangeArrowheads="1"/>
          </p:cNvSpPr>
          <p:nvPr>
            <p:ph type="body" idx="1"/>
          </p:nvPr>
        </p:nvSpPr>
        <p:spPr>
          <a:xfrm>
            <a:off x="1828800" y="304800"/>
            <a:ext cx="8458200" cy="5791200"/>
          </a:xfrm>
        </p:spPr>
        <p:txBody>
          <a:bodyPr/>
          <a:lstStyle/>
          <a:p>
            <a:pPr>
              <a:buFontTx/>
              <a:buNone/>
            </a:pPr>
            <a:endParaRPr lang="en-US" altLang="en-US" sz="2800"/>
          </a:p>
          <a:p>
            <a:pPr algn="just"/>
            <a:r>
              <a:rPr lang="en-US" altLang="en-US" sz="2800" b="1"/>
              <a:t>The Athanasian Creed was the last of the three Ecumenical Creeds to be written. This Creed, like the Nicene Creed, was written in defense of the true teachings of Scripture and to reject doctrinal errors that were present at the time. This Creed is a strong statement that the faith of the Christian rests on the clear statements of Scripture alone even when we are not able to rationalize them. The following is a brief history of how the Athanasian Creed came to be and a short explanation of why it was written.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1270">
                                            <p:txEl>
                                              <p:pRg st="1" end="1"/>
                                            </p:txEl>
                                          </p:spTgt>
                                        </p:tgtEl>
                                        <p:attrNameLst>
                                          <p:attrName>style.visibility</p:attrName>
                                        </p:attrNameLst>
                                      </p:cBhvr>
                                      <p:to>
                                        <p:strVal val="visible"/>
                                      </p:to>
                                    </p:set>
                                    <p:anim calcmode="lin" valueType="num">
                                      <p:cBhvr>
                                        <p:cTn id="7" dur="10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270">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12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6596CB3-3D68-4DE5-B41D-CC67E2CA8448}"/>
              </a:ext>
            </a:extLst>
          </p:cNvPr>
          <p:cNvSpPr>
            <a:spLocks noGrp="1" noChangeArrowheads="1"/>
          </p:cNvSpPr>
          <p:nvPr>
            <p:ph type="title"/>
          </p:nvPr>
        </p:nvSpPr>
        <p:spPr>
          <a:xfrm>
            <a:off x="2209800" y="381000"/>
            <a:ext cx="7772400" cy="1143000"/>
          </a:xfrm>
        </p:spPr>
        <p:txBody>
          <a:bodyPr/>
          <a:lstStyle/>
          <a:p>
            <a:r>
              <a:rPr lang="en-US" altLang="en-US" b="1"/>
              <a:t>ATHANASIAN CREED</a:t>
            </a:r>
          </a:p>
        </p:txBody>
      </p:sp>
      <p:sp>
        <p:nvSpPr>
          <p:cNvPr id="14339" name="Rectangle 3">
            <a:extLst>
              <a:ext uri="{FF2B5EF4-FFF2-40B4-BE49-F238E27FC236}">
                <a16:creationId xmlns:a16="http://schemas.microsoft.com/office/drawing/2014/main" id="{04E6AC15-051A-4436-82D3-B21A419C752E}"/>
              </a:ext>
            </a:extLst>
          </p:cNvPr>
          <p:cNvSpPr>
            <a:spLocks noGrp="1" noChangeArrowheads="1"/>
          </p:cNvSpPr>
          <p:nvPr>
            <p:ph type="body" idx="1"/>
          </p:nvPr>
        </p:nvSpPr>
        <p:spPr>
          <a:xfrm>
            <a:off x="1981200" y="1524000"/>
            <a:ext cx="8001000" cy="4953000"/>
          </a:xfrm>
        </p:spPr>
        <p:txBody>
          <a:bodyPr/>
          <a:lstStyle/>
          <a:p>
            <a:pPr>
              <a:lnSpc>
                <a:spcPct val="80000"/>
              </a:lnSpc>
            </a:pPr>
            <a:r>
              <a:rPr lang="en-US" altLang="en-US" sz="2800"/>
              <a:t> </a:t>
            </a:r>
            <a:r>
              <a:rPr lang="en-US" altLang="en-US" sz="2800" b="1"/>
              <a:t>Named after Athanasian but not thought that he penned it</a:t>
            </a:r>
          </a:p>
          <a:p>
            <a:pPr>
              <a:lnSpc>
                <a:spcPct val="80000"/>
              </a:lnSpc>
            </a:pPr>
            <a:r>
              <a:rPr lang="en-US" altLang="en-US" sz="2800" b="1"/>
              <a:t> Written between 450 and 670 AD</a:t>
            </a:r>
          </a:p>
          <a:p>
            <a:pPr>
              <a:lnSpc>
                <a:spcPct val="80000"/>
              </a:lnSpc>
            </a:pPr>
            <a:r>
              <a:rPr lang="en-US" altLang="en-US" sz="2800" b="1"/>
              <a:t> Written in defense of the Triune of God</a:t>
            </a:r>
          </a:p>
          <a:p>
            <a:pPr>
              <a:lnSpc>
                <a:spcPct val="80000"/>
              </a:lnSpc>
            </a:pPr>
            <a:r>
              <a:rPr lang="en-US" altLang="en-US" sz="2800" b="1"/>
              <a:t> Written also to prove that Jesus was both divine and human</a:t>
            </a:r>
          </a:p>
          <a:p>
            <a:pPr>
              <a:lnSpc>
                <a:spcPct val="80000"/>
              </a:lnSpc>
            </a:pPr>
            <a:r>
              <a:rPr lang="en-US" altLang="en-US" sz="2800" b="1"/>
              <a:t> Written to give assurance of the redemption of man by Christ</a:t>
            </a:r>
          </a:p>
          <a:p>
            <a:pPr>
              <a:lnSpc>
                <a:spcPct val="80000"/>
              </a:lnSpc>
            </a:pPr>
            <a:r>
              <a:rPr lang="en-US" altLang="en-US" sz="2800" b="1"/>
              <a:t> Whoever wishes to be saved must, above all else, hold true to the Christian faith.  Whoever does not keep this faith true in all points will certainly perish forever.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 calcmode="lin" valueType="num">
                                      <p:cBhvr>
                                        <p:cTn id="9" dur="1000" fill="hold"/>
                                        <p:tgtEl>
                                          <p:spTgt spid="143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4339">
                                            <p:txEl>
                                              <p:pRg st="0" end="0"/>
                                            </p:txEl>
                                          </p:spTgt>
                                        </p:tgtEl>
                                        <p:attrNameLst>
                                          <p:attrName>style.visibility</p:attrName>
                                        </p:attrNameLst>
                                      </p:cBhvr>
                                      <p:to>
                                        <p:strVal val="visible"/>
                                      </p:to>
                                    </p:set>
                                    <p:anim calcmode="lin" valueType="num">
                                      <p:cBhvr>
                                        <p:cTn id="15" dur="10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4339">
                                            <p:txEl>
                                              <p:pRg st="1" end="1"/>
                                            </p:txEl>
                                          </p:spTgt>
                                        </p:tgtEl>
                                        <p:attrNameLst>
                                          <p:attrName>style.visibility</p:attrName>
                                        </p:attrNameLst>
                                      </p:cBhvr>
                                      <p:to>
                                        <p:strVal val="visible"/>
                                      </p:to>
                                    </p:set>
                                    <p:anim calcmode="lin" valueType="num">
                                      <p:cBhvr>
                                        <p:cTn id="23" dur="10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433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433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433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4339">
                                            <p:txEl>
                                              <p:pRg st="2" end="2"/>
                                            </p:txEl>
                                          </p:spTgt>
                                        </p:tgtEl>
                                        <p:attrNameLst>
                                          <p:attrName>style.visibility</p:attrName>
                                        </p:attrNameLst>
                                      </p:cBhvr>
                                      <p:to>
                                        <p:strVal val="visible"/>
                                      </p:to>
                                    </p:set>
                                    <p:anim calcmode="lin" valueType="num">
                                      <p:cBhvr>
                                        <p:cTn id="31" dur="10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433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433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33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4339">
                                            <p:txEl>
                                              <p:pRg st="3" end="3"/>
                                            </p:txEl>
                                          </p:spTgt>
                                        </p:tgtEl>
                                        <p:attrNameLst>
                                          <p:attrName>style.visibility</p:attrName>
                                        </p:attrNameLst>
                                      </p:cBhvr>
                                      <p:to>
                                        <p:strVal val="visible"/>
                                      </p:to>
                                    </p:set>
                                    <p:anim calcmode="lin" valueType="num">
                                      <p:cBhvr>
                                        <p:cTn id="39" dur="10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4339">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433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33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4339">
                                            <p:txEl>
                                              <p:pRg st="4" end="4"/>
                                            </p:txEl>
                                          </p:spTgt>
                                        </p:tgtEl>
                                        <p:attrNameLst>
                                          <p:attrName>style.visibility</p:attrName>
                                        </p:attrNameLst>
                                      </p:cBhvr>
                                      <p:to>
                                        <p:strVal val="visible"/>
                                      </p:to>
                                    </p:set>
                                    <p:anim calcmode="lin" valueType="num">
                                      <p:cBhvr>
                                        <p:cTn id="47" dur="10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4339">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433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433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4339">
                                            <p:txEl>
                                              <p:pRg st="5" end="5"/>
                                            </p:txEl>
                                          </p:spTgt>
                                        </p:tgtEl>
                                        <p:attrNameLst>
                                          <p:attrName>style.visibility</p:attrName>
                                        </p:attrNameLst>
                                      </p:cBhvr>
                                      <p:to>
                                        <p:strVal val="visible"/>
                                      </p:to>
                                    </p:set>
                                    <p:anim calcmode="lin" valueType="num">
                                      <p:cBhvr>
                                        <p:cTn id="55" dur="1000" fill="hold"/>
                                        <p:tgtEl>
                                          <p:spTgt spid="14339">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14339">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1433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433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exposed weakness     in the church after years of prosperity.  When the decree was announced in </a:t>
            </a:r>
            <a:r>
              <a:rPr lang="en-US" b="1" i="1" dirty="0">
                <a:solidFill>
                  <a:srgbClr val="FFFF99"/>
                </a:solidFill>
                <a:effectLst>
                  <a:outerShdw blurRad="38100" dist="38100" dir="2700000" algn="tl">
                    <a:srgbClr val="C0C0C0"/>
                  </a:outerShdw>
                </a:effectLst>
              </a:rPr>
              <a:t>Antioch</a:t>
            </a:r>
            <a:r>
              <a:rPr lang="en-US" b="1" dirty="0">
                <a:solidFill>
                  <a:srgbClr val="FFFF99"/>
                </a:solidFill>
                <a:effectLst>
                  <a:outerShdw blurRad="38100" dist="38100" dir="2700000" algn="tl">
                    <a:srgbClr val="C0C0C0"/>
                  </a:outerShdw>
                </a:effectLst>
              </a:rPr>
              <a:t>, thousands of Christians surged forward in their eagerness to absolve themselves.  In one North African town,  there were so many applicants on the appointed day that officials had to ask many of them to return the next day. </a:t>
            </a:r>
            <a:endParaRPr lang="en-US" u="sng" dirty="0"/>
          </a:p>
        </p:txBody>
      </p:sp>
    </p:spTree>
    <p:extLst>
      <p:ext uri="{BB962C8B-B14F-4D97-AF65-F5344CB8AC3E}">
        <p14:creationId xmlns:p14="http://schemas.microsoft.com/office/powerpoint/2010/main" val="6629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B6AE148F-CA93-4CFC-8E53-4B8304D9B17F}"/>
              </a:ext>
            </a:extLst>
          </p:cNvPr>
          <p:cNvSpPr>
            <a:spLocks noChangeArrowheads="1"/>
          </p:cNvSpPr>
          <p:nvPr/>
        </p:nvSpPr>
        <p:spPr bwMode="auto">
          <a:xfrm>
            <a:off x="1905000" y="0"/>
            <a:ext cx="8458200"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a:solidFill>
                <a:srgbClr val="000000"/>
              </a:solidFill>
              <a:latin typeface="Times" panose="02020603050405020304" pitchFamily="18" charset="0"/>
            </a:endParaRPr>
          </a:p>
          <a:p>
            <a:pPr eaLnBrk="0" fontAlgn="base" hangingPunct="0">
              <a:spcBef>
                <a:spcPct val="0"/>
              </a:spcBef>
              <a:spcAft>
                <a:spcPct val="0"/>
              </a:spcAft>
            </a:pPr>
            <a:r>
              <a:rPr lang="en-US" altLang="en-US" sz="3200" b="1">
                <a:solidFill>
                  <a:srgbClr val="008000"/>
                </a:solidFill>
                <a:latin typeface="Times" panose="02020603050405020304" pitchFamily="18" charset="0"/>
              </a:rPr>
              <a:t>ATHANASIAN CREED</a:t>
            </a:r>
          </a:p>
          <a:p>
            <a:pPr eaLnBrk="0" fontAlgn="base" hangingPunct="0">
              <a:spcBef>
                <a:spcPct val="0"/>
              </a:spcBef>
              <a:spcAft>
                <a:spcPct val="0"/>
              </a:spcAft>
            </a:pPr>
            <a:r>
              <a:rPr lang="en-US" altLang="en-US" sz="2400" b="1">
                <a:solidFill>
                  <a:srgbClr val="000000"/>
                </a:solidFill>
                <a:latin typeface="Times" panose="02020603050405020304" pitchFamily="18" charset="0"/>
              </a:rPr>
              <a:t>1  Whosoever will be saved, before all things it is necessary that </a:t>
            </a:r>
            <a:r>
              <a:rPr lang="en-US" altLang="en-US" sz="2400" b="1">
                <a:solidFill>
                  <a:srgbClr val="008000"/>
                </a:solidFill>
                <a:latin typeface="Times" panose="02020603050405020304" pitchFamily="18" charset="0"/>
              </a:rPr>
              <a:t>he hold the catholic faith</a:t>
            </a:r>
            <a:r>
              <a:rPr lang="en-US" altLang="en-US" sz="2400" b="1">
                <a:solidFill>
                  <a:srgbClr val="000000"/>
                </a:solidFill>
                <a:latin typeface="Times" panose="02020603050405020304" pitchFamily="18" charset="0"/>
              </a:rPr>
              <a:t>; 2. Which faith except every one do keep whole and undefiled, without doubt he shall </a:t>
            </a:r>
            <a:r>
              <a:rPr lang="en-US" altLang="en-US" sz="2400" b="1" u="sng">
                <a:solidFill>
                  <a:srgbClr val="008000"/>
                </a:solidFill>
                <a:latin typeface="Times" panose="02020603050405020304" pitchFamily="18" charset="0"/>
              </a:rPr>
              <a:t>perish everlastingly</a:t>
            </a:r>
            <a:r>
              <a:rPr lang="en-US" altLang="en-US" sz="2400" b="1">
                <a:solidFill>
                  <a:srgbClr val="000000"/>
                </a:solidFill>
                <a:latin typeface="Times" panose="02020603050405020304" pitchFamily="18" charset="0"/>
              </a:rPr>
              <a:t>. 3. And the catholic faith is this: That we worship one God in Trinity, and Trinity in Unity; 4. Neither confounding the persons nor dividing the substance. 5. For there is one person of the Father, another of the Son, and another of the Holy Spirit. 6. But the Godhead of the Father, of the Son, and of the Holy Spirit is all one, the glory equal, the majesty coeternal. 7. Such as the Father is, such is the Son, and such is the Holy Spirit. 8. The Father uncreated, the Son uncreated, and the Holy Spirit uncreated. 9. The Father incomprehensible, the Son incomprehensible, and the Holy Spirit incomprehensible. 10. The Father eternal, the Son eternal, and the Holy Spirit eternal. 11. And yet they are not three eternals but one eternal.  (from Creeds of the Church)</a:t>
            </a:r>
          </a:p>
        </p:txBody>
      </p:sp>
      <p:sp>
        <p:nvSpPr>
          <p:cNvPr id="6149" name="AutoShape 5">
            <a:extLst>
              <a:ext uri="{FF2B5EF4-FFF2-40B4-BE49-F238E27FC236}">
                <a16:creationId xmlns:a16="http://schemas.microsoft.com/office/drawing/2014/main" id="{D026953A-4BCE-4150-9AA9-22C90437D824}"/>
              </a:ext>
            </a:extLst>
          </p:cNvPr>
          <p:cNvSpPr>
            <a:spLocks noChangeArrowheads="1"/>
          </p:cNvSpPr>
          <p:nvPr/>
        </p:nvSpPr>
        <p:spPr bwMode="auto">
          <a:xfrm rot="10384146">
            <a:off x="2552700" y="2668588"/>
            <a:ext cx="5562600" cy="3048000"/>
          </a:xfrm>
          <a:prstGeom prst="wedgeRectCallout">
            <a:avLst>
              <a:gd name="adj1" fmla="val 13481"/>
              <a:gd name="adj2" fmla="val 94606"/>
            </a:avLst>
          </a:prstGeom>
          <a:solidFill>
            <a:srgbClr val="008000"/>
          </a:solidFill>
          <a:ln w="76200" cmpd="tri">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eaLnBrk="0" fontAlgn="base" hangingPunct="0">
              <a:spcBef>
                <a:spcPct val="0"/>
              </a:spcBef>
              <a:spcAft>
                <a:spcPct val="0"/>
              </a:spcAft>
            </a:pPr>
            <a:r>
              <a:rPr lang="en-US" altLang="en-US" sz="2400" b="1">
                <a:solidFill>
                  <a:srgbClr val="FFFFFF"/>
                </a:solidFill>
                <a:latin typeface="Times" panose="02020603050405020304" pitchFamily="18" charset="0"/>
              </a:rPr>
              <a:t>So if you want to be saved, you have to hold to the catholic faith which faith except every one do keep whole and undefiled, without doubt </a:t>
            </a:r>
          </a:p>
          <a:p>
            <a:pPr algn="ctr" eaLnBrk="0" fontAlgn="base" hangingPunct="0">
              <a:spcBef>
                <a:spcPct val="0"/>
              </a:spcBef>
              <a:spcAft>
                <a:spcPct val="0"/>
              </a:spcAft>
            </a:pPr>
            <a:r>
              <a:rPr lang="en-US" altLang="en-US" sz="2400" b="1">
                <a:solidFill>
                  <a:srgbClr val="FFFFFF"/>
                </a:solidFill>
                <a:latin typeface="Times" panose="02020603050405020304" pitchFamily="18" charset="0"/>
              </a:rPr>
              <a:t>he shall perish everlasting !</a:t>
            </a:r>
          </a:p>
          <a:p>
            <a:pPr algn="ctr" eaLnBrk="0" fontAlgn="base" hangingPunct="0">
              <a:spcBef>
                <a:spcPct val="0"/>
              </a:spcBef>
              <a:spcAft>
                <a:spcPct val="0"/>
              </a:spcAft>
            </a:pPr>
            <a:endParaRPr lang="en-US" altLang="en-US" sz="2400" b="1">
              <a:solidFill>
                <a:srgbClr val="FFFFFF"/>
              </a:solidFill>
              <a:latin typeface="Times" panose="02020603050405020304" pitchFamily="18" charset="0"/>
            </a:endParaRPr>
          </a:p>
          <a:p>
            <a:pPr algn="ctr" eaLnBrk="0" fontAlgn="base" hangingPunct="0">
              <a:spcBef>
                <a:spcPct val="0"/>
              </a:spcBef>
              <a:spcAft>
                <a:spcPct val="0"/>
              </a:spcAft>
            </a:pPr>
            <a:r>
              <a:rPr lang="en-US" altLang="en-US" sz="2400" b="1">
                <a:solidFill>
                  <a:srgbClr val="FFFFFF"/>
                </a:solidFill>
                <a:latin typeface="Times" panose="02020603050405020304" pitchFamily="18" charset="0"/>
              </a:rPr>
              <a:t>And they say, we think we are the only ones going to heaven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148">
                                            <p:txEl>
                                              <p:pRg st="1" end="1"/>
                                            </p:txEl>
                                          </p:spTgt>
                                        </p:tgtEl>
                                        <p:attrNameLst>
                                          <p:attrName>style.visibility</p:attrName>
                                        </p:attrNameLst>
                                      </p:cBhvr>
                                      <p:to>
                                        <p:strVal val="visible"/>
                                      </p:to>
                                    </p:set>
                                    <p:anim calcmode="lin" valueType="num">
                                      <p:cBhvr>
                                        <p:cTn id="7" dur="3000" fill="hold"/>
                                        <p:tgtEl>
                                          <p:spTgt spid="6148">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6148">
                                            <p:txEl>
                                              <p:pRg st="1" end="1"/>
                                            </p:txEl>
                                          </p:spTgt>
                                        </p:tgtEl>
                                        <p:attrNameLst>
                                          <p:attrName>ppt_h</p:attrName>
                                        </p:attrNameLst>
                                      </p:cBhvr>
                                      <p:tavLst>
                                        <p:tav tm="0">
                                          <p:val>
                                            <p:fltVal val="0"/>
                                          </p:val>
                                        </p:tav>
                                        <p:tav tm="100000">
                                          <p:val>
                                            <p:strVal val="#ppt_h"/>
                                          </p:val>
                                        </p:tav>
                                      </p:tavLst>
                                    </p:anim>
                                    <p:anim calcmode="lin" valueType="num">
                                      <p:cBhvr>
                                        <p:cTn id="9" dur="3000" fill="hold"/>
                                        <p:tgtEl>
                                          <p:spTgt spid="61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6148">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p:cTn id="13" dur="3000" fill="hold"/>
                                        <p:tgtEl>
                                          <p:spTgt spid="6148">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6148">
                                            <p:txEl>
                                              <p:pRg st="2" end="2"/>
                                            </p:txEl>
                                          </p:spTgt>
                                        </p:tgtEl>
                                        <p:attrNameLst>
                                          <p:attrName>ppt_h</p:attrName>
                                        </p:attrNameLst>
                                      </p:cBhvr>
                                      <p:tavLst>
                                        <p:tav tm="0">
                                          <p:val>
                                            <p:fltVal val="0"/>
                                          </p:val>
                                        </p:tav>
                                        <p:tav tm="100000">
                                          <p:val>
                                            <p:strVal val="#ppt_h"/>
                                          </p:val>
                                        </p:tav>
                                      </p:tavLst>
                                    </p:anim>
                                    <p:anim calcmode="lin" valueType="num">
                                      <p:cBhvr>
                                        <p:cTn id="15" dur="3000" fill="hold"/>
                                        <p:tgtEl>
                                          <p:spTgt spid="61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61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149">
                                            <p:bg/>
                                          </p:spTgt>
                                        </p:tgtEl>
                                        <p:attrNameLst>
                                          <p:attrName>style.visibility</p:attrName>
                                        </p:attrNameLst>
                                      </p:cBhvr>
                                      <p:to>
                                        <p:strVal val="visible"/>
                                      </p:to>
                                    </p:set>
                                    <p:anim calcmode="lin" valueType="num">
                                      <p:cBhvr>
                                        <p:cTn id="21" dur="3000" fill="hold"/>
                                        <p:tgtEl>
                                          <p:spTgt spid="6149">
                                            <p:bg/>
                                          </p:spTgt>
                                        </p:tgtEl>
                                        <p:attrNameLst>
                                          <p:attrName>ppt_w</p:attrName>
                                        </p:attrNameLst>
                                      </p:cBhvr>
                                      <p:tavLst>
                                        <p:tav tm="0">
                                          <p:val>
                                            <p:fltVal val="0"/>
                                          </p:val>
                                        </p:tav>
                                        <p:tav tm="100000">
                                          <p:val>
                                            <p:strVal val="#ppt_w"/>
                                          </p:val>
                                        </p:tav>
                                      </p:tavLst>
                                    </p:anim>
                                    <p:anim calcmode="lin" valueType="num">
                                      <p:cBhvr>
                                        <p:cTn id="22" dur="3000" fill="hold"/>
                                        <p:tgtEl>
                                          <p:spTgt spid="6149">
                                            <p:bg/>
                                          </p:spTgt>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6149">
                                            <p:txEl>
                                              <p:pRg st="0" end="0"/>
                                            </p:txEl>
                                          </p:spTgt>
                                        </p:tgtEl>
                                        <p:attrNameLst>
                                          <p:attrName>style.visibility</p:attrName>
                                        </p:attrNameLst>
                                      </p:cBhvr>
                                      <p:to>
                                        <p:strVal val="visible"/>
                                      </p:to>
                                    </p:set>
                                    <p:anim calcmode="lin" valueType="num">
                                      <p:cBhvr>
                                        <p:cTn id="25" dur="3000" fill="hold"/>
                                        <p:tgtEl>
                                          <p:spTgt spid="6149">
                                            <p:txEl>
                                              <p:pRg st="0" end="0"/>
                                            </p:txEl>
                                          </p:spTgt>
                                        </p:tgtEl>
                                        <p:attrNameLst>
                                          <p:attrName>ppt_w</p:attrName>
                                        </p:attrNameLst>
                                      </p:cBhvr>
                                      <p:tavLst>
                                        <p:tav tm="0">
                                          <p:val>
                                            <p:fltVal val="0"/>
                                          </p:val>
                                        </p:tav>
                                        <p:tav tm="100000">
                                          <p:val>
                                            <p:strVal val="#ppt_w"/>
                                          </p:val>
                                        </p:tav>
                                      </p:tavLst>
                                    </p:anim>
                                    <p:anim calcmode="lin" valueType="num">
                                      <p:cBhvr>
                                        <p:cTn id="26" dur="3000" fill="hold"/>
                                        <p:tgtEl>
                                          <p:spTgt spid="6149">
                                            <p:txEl>
                                              <p:pRg st="0" end="0"/>
                                            </p:txEl>
                                          </p:spTgt>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6149">
                                            <p:txEl>
                                              <p:pRg st="1" end="1"/>
                                            </p:txEl>
                                          </p:spTgt>
                                        </p:tgtEl>
                                        <p:attrNameLst>
                                          <p:attrName>style.visibility</p:attrName>
                                        </p:attrNameLst>
                                      </p:cBhvr>
                                      <p:to>
                                        <p:strVal val="visible"/>
                                      </p:to>
                                    </p:set>
                                    <p:anim calcmode="lin" valueType="num">
                                      <p:cBhvr>
                                        <p:cTn id="29" dur="3000" fill="hold"/>
                                        <p:tgtEl>
                                          <p:spTgt spid="6149">
                                            <p:txEl>
                                              <p:pRg st="1" end="1"/>
                                            </p:txEl>
                                          </p:spTgt>
                                        </p:tgtEl>
                                        <p:attrNameLst>
                                          <p:attrName>ppt_w</p:attrName>
                                        </p:attrNameLst>
                                      </p:cBhvr>
                                      <p:tavLst>
                                        <p:tav tm="0">
                                          <p:val>
                                            <p:fltVal val="0"/>
                                          </p:val>
                                        </p:tav>
                                        <p:tav tm="100000">
                                          <p:val>
                                            <p:strVal val="#ppt_w"/>
                                          </p:val>
                                        </p:tav>
                                      </p:tavLst>
                                    </p:anim>
                                    <p:anim calcmode="lin" valueType="num">
                                      <p:cBhvr>
                                        <p:cTn id="30" dur="3000" fill="hold"/>
                                        <p:tgtEl>
                                          <p:spTgt spid="6149">
                                            <p:txEl>
                                              <p:pRg st="1" end="1"/>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6149">
                                            <p:txEl>
                                              <p:pRg st="3" end="3"/>
                                            </p:txEl>
                                          </p:spTgt>
                                        </p:tgtEl>
                                        <p:attrNameLst>
                                          <p:attrName>style.visibility</p:attrName>
                                        </p:attrNameLst>
                                      </p:cBhvr>
                                      <p:to>
                                        <p:strVal val="visible"/>
                                      </p:to>
                                    </p:set>
                                    <p:anim calcmode="lin" valueType="num">
                                      <p:cBhvr>
                                        <p:cTn id="33" dur="3000" fill="hold"/>
                                        <p:tgtEl>
                                          <p:spTgt spid="6149">
                                            <p:txEl>
                                              <p:pRg st="3" end="3"/>
                                            </p:txEl>
                                          </p:spTgt>
                                        </p:tgtEl>
                                        <p:attrNameLst>
                                          <p:attrName>ppt_w</p:attrName>
                                        </p:attrNameLst>
                                      </p:cBhvr>
                                      <p:tavLst>
                                        <p:tav tm="0">
                                          <p:val>
                                            <p:fltVal val="0"/>
                                          </p:val>
                                        </p:tav>
                                        <p:tav tm="100000">
                                          <p:val>
                                            <p:strVal val="#ppt_w"/>
                                          </p:val>
                                        </p:tav>
                                      </p:tavLst>
                                    </p:anim>
                                    <p:anim calcmode="lin" valueType="num">
                                      <p:cBhvr>
                                        <p:cTn id="34" dur="3000" fill="hold"/>
                                        <p:tgtEl>
                                          <p:spTgt spid="614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xit" presetSubtype="16" fill="hold" grpId="1" nodeType="clickEffect">
                                  <p:stCondLst>
                                    <p:cond delay="0"/>
                                  </p:stCondLst>
                                  <p:childTnLst>
                                    <p:animEffect transition="out" filter="circle(in)">
                                      <p:cBhvr>
                                        <p:cTn id="38" dur="2000"/>
                                        <p:tgtEl>
                                          <p:spTgt spid="6149">
                                            <p:txEl>
                                              <p:pRg st="0" end="0"/>
                                            </p:txEl>
                                          </p:spTgt>
                                        </p:tgtEl>
                                      </p:cBhvr>
                                    </p:animEffect>
                                    <p:set>
                                      <p:cBhvr>
                                        <p:cTn id="39" dur="1" fill="hold">
                                          <p:stCondLst>
                                            <p:cond delay="1999"/>
                                          </p:stCondLst>
                                        </p:cTn>
                                        <p:tgtEl>
                                          <p:spTgt spid="6149">
                                            <p:txEl>
                                              <p:pRg st="0" end="0"/>
                                            </p:txEl>
                                          </p:spTgt>
                                        </p:tgtEl>
                                        <p:attrNameLst>
                                          <p:attrName>style.visibility</p:attrName>
                                        </p:attrNameLst>
                                      </p:cBhvr>
                                      <p:to>
                                        <p:strVal val="hidden"/>
                                      </p:to>
                                    </p:set>
                                  </p:childTnLst>
                                </p:cTn>
                              </p:par>
                              <p:par>
                                <p:cTn id="40" presetID="6" presetClass="exit" presetSubtype="16" fill="hold" grpId="1" nodeType="withEffect">
                                  <p:stCondLst>
                                    <p:cond delay="0"/>
                                  </p:stCondLst>
                                  <p:childTnLst>
                                    <p:animEffect transition="out" filter="circle(in)">
                                      <p:cBhvr>
                                        <p:cTn id="41" dur="2000"/>
                                        <p:tgtEl>
                                          <p:spTgt spid="6149">
                                            <p:txEl>
                                              <p:pRg st="1" end="1"/>
                                            </p:txEl>
                                          </p:spTgt>
                                        </p:tgtEl>
                                      </p:cBhvr>
                                    </p:animEffect>
                                    <p:set>
                                      <p:cBhvr>
                                        <p:cTn id="42" dur="1" fill="hold">
                                          <p:stCondLst>
                                            <p:cond delay="1999"/>
                                          </p:stCondLst>
                                        </p:cTn>
                                        <p:tgtEl>
                                          <p:spTgt spid="6149">
                                            <p:txEl>
                                              <p:pRg st="1" end="1"/>
                                            </p:txEl>
                                          </p:spTgt>
                                        </p:tgtEl>
                                        <p:attrNameLst>
                                          <p:attrName>style.visibility</p:attrName>
                                        </p:attrNameLst>
                                      </p:cBhvr>
                                      <p:to>
                                        <p:strVal val="hidden"/>
                                      </p:to>
                                    </p:set>
                                  </p:childTnLst>
                                </p:cTn>
                              </p:par>
                              <p:par>
                                <p:cTn id="43" presetID="6" presetClass="exit" presetSubtype="16" fill="hold" grpId="1" nodeType="withEffect">
                                  <p:stCondLst>
                                    <p:cond delay="0"/>
                                  </p:stCondLst>
                                  <p:childTnLst>
                                    <p:animEffect transition="out" filter="circle(in)">
                                      <p:cBhvr>
                                        <p:cTn id="44" dur="2000"/>
                                        <p:tgtEl>
                                          <p:spTgt spid="6149">
                                            <p:txEl>
                                              <p:pRg st="3" end="3"/>
                                            </p:txEl>
                                          </p:spTgt>
                                        </p:tgtEl>
                                      </p:cBhvr>
                                    </p:animEffect>
                                    <p:set>
                                      <p:cBhvr>
                                        <p:cTn id="45" dur="1" fill="hold">
                                          <p:stCondLst>
                                            <p:cond delay="1999"/>
                                          </p:stCondLst>
                                        </p:cTn>
                                        <p:tgtEl>
                                          <p:spTgt spid="6149">
                                            <p:txEl>
                                              <p:pRg st="3" end="3"/>
                                            </p:txEl>
                                          </p:spTgt>
                                        </p:tgtEl>
                                        <p:attrNameLst>
                                          <p:attrName>style.visibility</p:attrName>
                                        </p:attrNameLst>
                                      </p:cBhvr>
                                      <p:to>
                                        <p:strVal val="hidden"/>
                                      </p:to>
                                    </p:set>
                                  </p:childTnLst>
                                </p:cTn>
                              </p:par>
                              <p:par>
                                <p:cTn id="46" presetID="6" presetClass="exit" presetSubtype="16" fill="hold" grpId="1" nodeType="withEffect">
                                  <p:stCondLst>
                                    <p:cond delay="0"/>
                                  </p:stCondLst>
                                  <p:childTnLst>
                                    <p:animEffect transition="out" filter="circle(in)">
                                      <p:cBhvr>
                                        <p:cTn id="47" dur="2000"/>
                                        <p:tgtEl>
                                          <p:spTgt spid="6149">
                                            <p:bg/>
                                          </p:spTgt>
                                        </p:tgtEl>
                                      </p:cBhvr>
                                    </p:animEffect>
                                    <p:set>
                                      <p:cBhvr>
                                        <p:cTn id="48" dur="1" fill="hold">
                                          <p:stCondLst>
                                            <p:cond delay="1999"/>
                                          </p:stCondLst>
                                        </p:cTn>
                                        <p:tgtEl>
                                          <p:spTgt spid="6149">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allAtOnce" animBg="1"/>
      <p:bldP spid="6149" grpId="1" build="allAtOnce"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D9AD784D-A752-4C77-8C29-8CD77B92AAAA}"/>
              </a:ext>
            </a:extLst>
          </p:cNvPr>
          <p:cNvSpPr>
            <a:spLocks noChangeArrowheads="1"/>
          </p:cNvSpPr>
          <p:nvPr/>
        </p:nvSpPr>
        <p:spPr bwMode="auto">
          <a:xfrm>
            <a:off x="1981200" y="457201"/>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12. As also there are not three uncreated nor three incomprehensible, but one uncreated and one incomprehensible. 13. So likewise the Father is almighty, the Son almighty, and the Holy Spirit almighty. 14.And yet they are not three almighties, but one almighty. 15. So the Father is God, the Son is God, and the Holy Spirit is God; 16. And yet they are not three Gods, but one God. 17. So likewise the Father is Lord, the Son Lord, and the Holy Spirit Lord; 18. And yet they are not three Lords but one Lord. 19. For like as we are compelled by the Christian verity to acknowledge every Person by himself to be God and Lord; 20.So are we forbidden by the catholic religion to say; There are three Gods or three Lords.</a:t>
            </a:r>
          </a:p>
          <a:p>
            <a:pPr eaLnBrk="0" fontAlgn="base" hangingPunct="0">
              <a:spcBef>
                <a:spcPct val="0"/>
              </a:spcBef>
              <a:spcAft>
                <a:spcPct val="0"/>
              </a:spcAft>
            </a:pPr>
            <a:r>
              <a:rPr lang="en-US" altLang="en-US" sz="2400" b="1">
                <a:solidFill>
                  <a:srgbClr val="000000"/>
                </a:solidFill>
                <a:latin typeface="Times" panose="02020603050405020304" pitchFamily="18" charset="0"/>
              </a:rPr>
              <a:t>(from Creeds of the Church)</a:t>
            </a:r>
          </a:p>
        </p:txBody>
      </p:sp>
      <p:sp>
        <p:nvSpPr>
          <p:cNvPr id="10245" name="AutoShape 5">
            <a:extLst>
              <a:ext uri="{FF2B5EF4-FFF2-40B4-BE49-F238E27FC236}">
                <a16:creationId xmlns:a16="http://schemas.microsoft.com/office/drawing/2014/main" id="{517623D3-37E9-406B-BC72-8A2A834D2496}"/>
              </a:ext>
            </a:extLst>
          </p:cNvPr>
          <p:cNvSpPr>
            <a:spLocks noChangeArrowheads="1"/>
          </p:cNvSpPr>
          <p:nvPr/>
        </p:nvSpPr>
        <p:spPr bwMode="auto">
          <a:xfrm rot="-1432377">
            <a:off x="3130550" y="955675"/>
            <a:ext cx="5486400" cy="2133600"/>
          </a:xfrm>
          <a:prstGeom prst="cloudCallout">
            <a:avLst>
              <a:gd name="adj1" fmla="val 25727"/>
              <a:gd name="adj2" fmla="val 132620"/>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r>
              <a:rPr lang="en-US" altLang="en-US" sz="2800" b="1">
                <a:solidFill>
                  <a:srgbClr val="000000"/>
                </a:solidFill>
                <a:latin typeface="Times" panose="02020603050405020304" pitchFamily="18" charset="0"/>
              </a:rPr>
              <a:t>So we are forbidden by the</a:t>
            </a:r>
          </a:p>
          <a:p>
            <a:pPr algn="ctr" eaLnBrk="0" fontAlgn="base" hangingPunct="0">
              <a:spcBef>
                <a:spcPct val="0"/>
              </a:spcBef>
              <a:spcAft>
                <a:spcPct val="0"/>
              </a:spcAft>
            </a:pPr>
            <a:r>
              <a:rPr lang="en-US" altLang="en-US" sz="2800" b="1">
                <a:solidFill>
                  <a:srgbClr val="000000"/>
                </a:solidFill>
                <a:latin typeface="Times" panose="02020603050405020304" pitchFamily="18" charset="0"/>
              </a:rPr>
              <a:t>Catholic Church …..</a:t>
            </a:r>
          </a:p>
        </p:txBody>
      </p:sp>
      <p:pic>
        <p:nvPicPr>
          <p:cNvPr id="10247" name="Picture 7">
            <a:extLst>
              <a:ext uri="{FF2B5EF4-FFF2-40B4-BE49-F238E27FC236}">
                <a16:creationId xmlns:a16="http://schemas.microsoft.com/office/drawing/2014/main" id="{94AA8D1A-3AE6-4DE6-BA35-65016DB9E4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876801"/>
            <a:ext cx="2438400" cy="1577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3000" fill="hold"/>
                                        <p:tgtEl>
                                          <p:spTgt spid="10244">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10244">
                                            <p:txEl>
                                              <p:pRg st="0" end="0"/>
                                            </p:txEl>
                                          </p:spTgt>
                                        </p:tgtEl>
                                        <p:attrNameLst>
                                          <p:attrName>ppt_h</p:attrName>
                                        </p:attrNameLst>
                                      </p:cBhvr>
                                      <p:tavLst>
                                        <p:tav tm="0">
                                          <p:val>
                                            <p:fltVal val="0"/>
                                          </p:val>
                                        </p:tav>
                                        <p:tav tm="100000">
                                          <p:val>
                                            <p:strVal val="#ppt_h"/>
                                          </p:val>
                                        </p:tav>
                                      </p:tavLst>
                                    </p:anim>
                                    <p:anim calcmode="lin" valueType="num">
                                      <p:cBhvr>
                                        <p:cTn id="9" dur="3000" fill="hold"/>
                                        <p:tgtEl>
                                          <p:spTgt spid="1024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10244">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244">
                                            <p:txEl>
                                              <p:pRg st="1" end="1"/>
                                            </p:txEl>
                                          </p:spTgt>
                                        </p:tgtEl>
                                        <p:attrNameLst>
                                          <p:attrName>style.visibility</p:attrName>
                                        </p:attrNameLst>
                                      </p:cBhvr>
                                      <p:to>
                                        <p:strVal val="visible"/>
                                      </p:to>
                                    </p:set>
                                    <p:anim calcmode="lin" valueType="num">
                                      <p:cBhvr>
                                        <p:cTn id="13" dur="3000" fill="hold"/>
                                        <p:tgtEl>
                                          <p:spTgt spid="10244">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10244">
                                            <p:txEl>
                                              <p:pRg st="1" end="1"/>
                                            </p:txEl>
                                          </p:spTgt>
                                        </p:tgtEl>
                                        <p:attrNameLst>
                                          <p:attrName>ppt_h</p:attrName>
                                        </p:attrNameLst>
                                      </p:cBhvr>
                                      <p:tavLst>
                                        <p:tav tm="0">
                                          <p:val>
                                            <p:fltVal val="0"/>
                                          </p:val>
                                        </p:tav>
                                        <p:tav tm="100000">
                                          <p:val>
                                            <p:strVal val="#ppt_h"/>
                                          </p:val>
                                        </p:tav>
                                      </p:tavLst>
                                    </p:anim>
                                    <p:anim calcmode="lin" valueType="num">
                                      <p:cBhvr>
                                        <p:cTn id="15" dur="3000" fill="hold"/>
                                        <p:tgtEl>
                                          <p:spTgt spid="1024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1024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3000" fill="hold"/>
                                        <p:tgtEl>
                                          <p:spTgt spid="10245"/>
                                        </p:tgtEl>
                                        <p:attrNameLst>
                                          <p:attrName>ppt_w</p:attrName>
                                        </p:attrNameLst>
                                      </p:cBhvr>
                                      <p:tavLst>
                                        <p:tav tm="0">
                                          <p:val>
                                            <p:fltVal val="0"/>
                                          </p:val>
                                        </p:tav>
                                        <p:tav tm="100000">
                                          <p:val>
                                            <p:strVal val="#ppt_w"/>
                                          </p:val>
                                        </p:tav>
                                      </p:tavLst>
                                    </p:anim>
                                    <p:anim calcmode="lin" valueType="num">
                                      <p:cBhvr>
                                        <p:cTn id="22" dur="3000" fill="hold"/>
                                        <p:tgtEl>
                                          <p:spTgt spid="1024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0247"/>
                                        </p:tgtEl>
                                        <p:attrNameLst>
                                          <p:attrName>style.visibility</p:attrName>
                                        </p:attrNameLst>
                                      </p:cBhvr>
                                      <p:to>
                                        <p:strVal val="visible"/>
                                      </p:to>
                                    </p:set>
                                    <p:anim calcmode="lin" valueType="num">
                                      <p:cBhvr>
                                        <p:cTn id="27" dur="5000" fill="hold"/>
                                        <p:tgtEl>
                                          <p:spTgt spid="10247"/>
                                        </p:tgtEl>
                                        <p:attrNameLst>
                                          <p:attrName>ppt_w</p:attrName>
                                        </p:attrNameLst>
                                      </p:cBhvr>
                                      <p:tavLst>
                                        <p:tav tm="0">
                                          <p:val>
                                            <p:fltVal val="0"/>
                                          </p:val>
                                        </p:tav>
                                        <p:tav tm="100000">
                                          <p:val>
                                            <p:strVal val="#ppt_w"/>
                                          </p:val>
                                        </p:tav>
                                      </p:tavLst>
                                    </p:anim>
                                    <p:anim calcmode="lin" valueType="num">
                                      <p:cBhvr>
                                        <p:cTn id="28" dur="5000" fill="hold"/>
                                        <p:tgtEl>
                                          <p:spTgt spid="10247"/>
                                        </p:tgtEl>
                                        <p:attrNameLst>
                                          <p:attrName>ppt_h</p:attrName>
                                        </p:attrNameLst>
                                      </p:cBhvr>
                                      <p:tavLst>
                                        <p:tav tm="0">
                                          <p:val>
                                            <p:fltVal val="0"/>
                                          </p:val>
                                        </p:tav>
                                        <p:tav tm="100000">
                                          <p:val>
                                            <p:strVal val="#ppt_h"/>
                                          </p:val>
                                        </p:tav>
                                      </p:tavLst>
                                    </p:anim>
                                    <p:anim calcmode="lin" valueType="num">
                                      <p:cBhvr>
                                        <p:cTn id="29" dur="5000" fill="hold"/>
                                        <p:tgtEl>
                                          <p:spTgt spid="10247"/>
                                        </p:tgtEl>
                                        <p:attrNameLst>
                                          <p:attrName>ppt_x</p:attrName>
                                        </p:attrNameLst>
                                      </p:cBhvr>
                                      <p:tavLst>
                                        <p:tav tm="0" fmla="#ppt_x+(cos(-2*pi*(1-$))*-#ppt_x-sin(-2*pi*(1-$))*(1-#ppt_y))*(1-$)">
                                          <p:val>
                                            <p:fltVal val="0"/>
                                          </p:val>
                                        </p:tav>
                                        <p:tav tm="100000">
                                          <p:val>
                                            <p:fltVal val="1"/>
                                          </p:val>
                                        </p:tav>
                                      </p:tavLst>
                                    </p:anim>
                                    <p:anim calcmode="lin" valueType="num">
                                      <p:cBhvr>
                                        <p:cTn id="30" dur="5000" fill="hold"/>
                                        <p:tgtEl>
                                          <p:spTgt spid="102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C28F568C-4633-4164-8202-5B0E7C0F641F}"/>
              </a:ext>
            </a:extLst>
          </p:cNvPr>
          <p:cNvSpPr>
            <a:spLocks noChangeArrowheads="1"/>
          </p:cNvSpPr>
          <p:nvPr/>
        </p:nvSpPr>
        <p:spPr bwMode="auto">
          <a:xfrm>
            <a:off x="1905000" y="1"/>
            <a:ext cx="8382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sz="2400">
              <a:solidFill>
                <a:srgbClr val="000000"/>
              </a:solidFill>
              <a:latin typeface="Times" panose="02020603050405020304" pitchFamily="18" charset="0"/>
            </a:endParaRPr>
          </a:p>
          <a:p>
            <a:pPr eaLnBrk="0" fontAlgn="base" hangingPunct="0">
              <a:spcBef>
                <a:spcPct val="0"/>
              </a:spcBef>
              <a:spcAft>
                <a:spcPct val="0"/>
              </a:spcAft>
            </a:pPr>
            <a:r>
              <a:rPr lang="en-US" altLang="en-US" sz="2400" b="1">
                <a:solidFill>
                  <a:srgbClr val="000000"/>
                </a:solidFill>
                <a:latin typeface="Times" panose="02020603050405020304" pitchFamily="18" charset="0"/>
              </a:rPr>
              <a:t>21. The Father is made of none, neither created nor begotten. 22. The Son is of the Father alone; not made nor created, but begotten. 23. The Holy Spirit is of the Father and of the Son; neither made, nor created, nor begotten, but proceeding. 24. So there is one Father, not three Fathers; one Son, not three Sons; one Holy Spirit, not three Holy Spirits. 25. And in this Trinity none is afore or after another; none is greater or less than another. 26. But the whole three persons are coeternal, and coequal. 27. So that in all things, as aforesaid, the Unity in Trinity and the Trinity in Unity is to be worshipped. 28. He therefore that will be saved must thus think of the Trinity. 29. Furthermore it is necessary to everlasting salvation that he also believe rightly the incarnation of our Lord Jesus Christ. </a:t>
            </a:r>
          </a:p>
          <a:p>
            <a:pPr eaLnBrk="0" fontAlgn="base" hangingPunct="0">
              <a:spcBef>
                <a:spcPct val="0"/>
              </a:spcBef>
              <a:spcAft>
                <a:spcPct val="0"/>
              </a:spcAft>
            </a:pPr>
            <a:r>
              <a:rPr lang="en-US" altLang="en-US" sz="2400" b="1">
                <a:solidFill>
                  <a:srgbClr val="000000"/>
                </a:solidFill>
                <a:latin typeface="Times" panose="02020603050405020304" pitchFamily="18" charset="0"/>
              </a:rPr>
              <a:t>(from Creeds of the Church)</a:t>
            </a:r>
          </a:p>
        </p:txBody>
      </p:sp>
      <p:sp>
        <p:nvSpPr>
          <p:cNvPr id="7173" name="AutoShape 5">
            <a:extLst>
              <a:ext uri="{FF2B5EF4-FFF2-40B4-BE49-F238E27FC236}">
                <a16:creationId xmlns:a16="http://schemas.microsoft.com/office/drawing/2014/main" id="{F0481CBE-792A-440D-A591-712EE52D9655}"/>
              </a:ext>
            </a:extLst>
          </p:cNvPr>
          <p:cNvSpPr>
            <a:spLocks noChangeArrowheads="1"/>
          </p:cNvSpPr>
          <p:nvPr/>
        </p:nvSpPr>
        <p:spPr bwMode="auto">
          <a:xfrm>
            <a:off x="3048000" y="914400"/>
            <a:ext cx="5486400" cy="3352800"/>
          </a:xfrm>
          <a:prstGeom prst="wedgeRectCallout">
            <a:avLst>
              <a:gd name="adj1" fmla="val -45139"/>
              <a:gd name="adj2" fmla="val 66810"/>
            </a:avLst>
          </a:prstGeom>
          <a:solidFill>
            <a:srgbClr val="FF0000"/>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r>
              <a:rPr lang="en-US" altLang="en-US" sz="2800" b="1">
                <a:solidFill>
                  <a:srgbClr val="FFFFFF"/>
                </a:solidFill>
                <a:latin typeface="Times" panose="02020603050405020304" pitchFamily="18" charset="0"/>
              </a:rPr>
              <a:t>Clever words should not</a:t>
            </a:r>
          </a:p>
          <a:p>
            <a:pPr algn="ctr" eaLnBrk="0" fontAlgn="base" hangingPunct="0">
              <a:spcBef>
                <a:spcPct val="0"/>
              </a:spcBef>
              <a:spcAft>
                <a:spcPct val="0"/>
              </a:spcAft>
            </a:pPr>
            <a:r>
              <a:rPr lang="en-US" altLang="en-US" sz="2800" b="1">
                <a:solidFill>
                  <a:srgbClr val="FFFFFF"/>
                </a:solidFill>
                <a:latin typeface="Times" panose="02020603050405020304" pitchFamily="18" charset="0"/>
              </a:rPr>
              <a:t>influence the minds of </a:t>
            </a:r>
          </a:p>
          <a:p>
            <a:pPr algn="ctr" eaLnBrk="0" fontAlgn="base" hangingPunct="0">
              <a:spcBef>
                <a:spcPct val="0"/>
              </a:spcBef>
              <a:spcAft>
                <a:spcPct val="0"/>
              </a:spcAft>
            </a:pPr>
            <a:r>
              <a:rPr lang="en-US" altLang="en-US" sz="2800" b="1">
                <a:solidFill>
                  <a:srgbClr val="FFFFFF"/>
                </a:solidFill>
                <a:latin typeface="Times" panose="02020603050405020304" pitchFamily="18" charset="0"/>
              </a:rPr>
              <a:t>followers of our Lord.</a:t>
            </a:r>
          </a:p>
          <a:p>
            <a:pPr algn="ctr" eaLnBrk="0" fontAlgn="base" hangingPunct="0">
              <a:spcBef>
                <a:spcPct val="0"/>
              </a:spcBef>
              <a:spcAft>
                <a:spcPct val="0"/>
              </a:spcAft>
            </a:pPr>
            <a:endParaRPr lang="en-US" altLang="en-US" sz="2800" b="1">
              <a:solidFill>
                <a:srgbClr val="FFFFFF"/>
              </a:solidFill>
              <a:latin typeface="Times" panose="02020603050405020304" pitchFamily="18" charset="0"/>
            </a:endParaRPr>
          </a:p>
          <a:p>
            <a:pPr algn="ctr" eaLnBrk="0" fontAlgn="base" hangingPunct="0">
              <a:spcBef>
                <a:spcPct val="0"/>
              </a:spcBef>
              <a:spcAft>
                <a:spcPct val="0"/>
              </a:spcAft>
            </a:pPr>
            <a:r>
              <a:rPr lang="en-US" altLang="en-US" sz="2800" b="1">
                <a:solidFill>
                  <a:srgbClr val="FFFFFF"/>
                </a:solidFill>
                <a:latin typeface="Times" panose="02020603050405020304" pitchFamily="18" charset="0"/>
              </a:rPr>
              <a:t>People everywhere should </a:t>
            </a:r>
          </a:p>
          <a:p>
            <a:pPr algn="ctr" eaLnBrk="0" fontAlgn="base" hangingPunct="0">
              <a:spcBef>
                <a:spcPct val="0"/>
              </a:spcBef>
              <a:spcAft>
                <a:spcPct val="0"/>
              </a:spcAft>
            </a:pPr>
            <a:r>
              <a:rPr lang="en-US" altLang="en-US" sz="2800" b="1">
                <a:solidFill>
                  <a:srgbClr val="FFFFFF"/>
                </a:solidFill>
                <a:latin typeface="Times" panose="02020603050405020304" pitchFamily="18" charset="0"/>
              </a:rPr>
              <a:t>devote themselves to learning</a:t>
            </a:r>
          </a:p>
          <a:p>
            <a:pPr algn="ctr" eaLnBrk="0" fontAlgn="base" hangingPunct="0">
              <a:spcBef>
                <a:spcPct val="0"/>
              </a:spcBef>
              <a:spcAft>
                <a:spcPct val="0"/>
              </a:spcAft>
            </a:pPr>
            <a:r>
              <a:rPr lang="en-US" altLang="en-US" sz="2800" b="1">
                <a:solidFill>
                  <a:srgbClr val="FFFFFF"/>
                </a:solidFill>
                <a:latin typeface="Times" panose="02020603050405020304" pitchFamily="18" charset="0"/>
              </a:rPr>
              <a:t>the will of God for themselves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 calcmode="lin" valueType="num">
                                      <p:cBhvr>
                                        <p:cTn id="7" dur="3000" fill="hold"/>
                                        <p:tgtEl>
                                          <p:spTgt spid="7172">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7172">
                                            <p:txEl>
                                              <p:pRg st="1" end="1"/>
                                            </p:txEl>
                                          </p:spTgt>
                                        </p:tgtEl>
                                        <p:attrNameLst>
                                          <p:attrName>ppt_h</p:attrName>
                                        </p:attrNameLst>
                                      </p:cBhvr>
                                      <p:tavLst>
                                        <p:tav tm="0">
                                          <p:val>
                                            <p:fltVal val="0"/>
                                          </p:val>
                                        </p:tav>
                                        <p:tav tm="100000">
                                          <p:val>
                                            <p:strVal val="#ppt_h"/>
                                          </p:val>
                                        </p:tav>
                                      </p:tavLst>
                                    </p:anim>
                                    <p:anim calcmode="lin" valueType="num">
                                      <p:cBhvr>
                                        <p:cTn id="9" dur="3000" fill="hold"/>
                                        <p:tgtEl>
                                          <p:spTgt spid="71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7172">
                                            <p:txEl>
                                              <p:pRg st="1" end="1"/>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 calcmode="lin" valueType="num">
                                      <p:cBhvr>
                                        <p:cTn id="13" dur="3000" fill="hold"/>
                                        <p:tgtEl>
                                          <p:spTgt spid="7172">
                                            <p:txEl>
                                              <p:pRg st="2" end="2"/>
                                            </p:txEl>
                                          </p:spTgt>
                                        </p:tgtEl>
                                        <p:attrNameLst>
                                          <p:attrName>ppt_w</p:attrName>
                                        </p:attrNameLst>
                                      </p:cBhvr>
                                      <p:tavLst>
                                        <p:tav tm="0">
                                          <p:val>
                                            <p:fltVal val="0"/>
                                          </p:val>
                                        </p:tav>
                                        <p:tav tm="100000">
                                          <p:val>
                                            <p:strVal val="#ppt_w"/>
                                          </p:val>
                                        </p:tav>
                                      </p:tavLst>
                                    </p:anim>
                                    <p:anim calcmode="lin" valueType="num">
                                      <p:cBhvr>
                                        <p:cTn id="14" dur="3000" fill="hold"/>
                                        <p:tgtEl>
                                          <p:spTgt spid="7172">
                                            <p:txEl>
                                              <p:pRg st="2" end="2"/>
                                            </p:txEl>
                                          </p:spTgt>
                                        </p:tgtEl>
                                        <p:attrNameLst>
                                          <p:attrName>ppt_h</p:attrName>
                                        </p:attrNameLst>
                                      </p:cBhvr>
                                      <p:tavLst>
                                        <p:tav tm="0">
                                          <p:val>
                                            <p:fltVal val="0"/>
                                          </p:val>
                                        </p:tav>
                                        <p:tav tm="100000">
                                          <p:val>
                                            <p:strVal val="#ppt_h"/>
                                          </p:val>
                                        </p:tav>
                                      </p:tavLst>
                                    </p:anim>
                                    <p:anim calcmode="lin" valueType="num">
                                      <p:cBhvr>
                                        <p:cTn id="15" dur="3000" fill="hold"/>
                                        <p:tgtEl>
                                          <p:spTgt spid="71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71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7173"/>
                                        </p:tgtEl>
                                        <p:attrNameLst>
                                          <p:attrName>style.visibility</p:attrName>
                                        </p:attrNameLst>
                                      </p:cBhvr>
                                      <p:to>
                                        <p:strVal val="visible"/>
                                      </p:to>
                                    </p:set>
                                    <p:animEffect transition="in" filter="wedge">
                                      <p:cBhvr>
                                        <p:cTn id="21"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D695A712-BA45-42D8-9856-953F0F70CF53}"/>
              </a:ext>
            </a:extLst>
          </p:cNvPr>
          <p:cNvSpPr>
            <a:spLocks noChangeArrowheads="1"/>
          </p:cNvSpPr>
          <p:nvPr/>
        </p:nvSpPr>
        <p:spPr bwMode="auto">
          <a:xfrm>
            <a:off x="1905000" y="304800"/>
            <a:ext cx="83820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600" b="1">
                <a:solidFill>
                  <a:srgbClr val="000000"/>
                </a:solidFill>
                <a:latin typeface="Times" panose="02020603050405020304" pitchFamily="18" charset="0"/>
              </a:rPr>
              <a:t>30. For the right faith is that we believe and confess that our Lord Jesus Christ, the Son of God, is God and man. 31. God of the substance of the Father, begotten before the worlds; and man of substance of His mother, born in the world. 32. Perfect God and perfect man, of a reasonable soul and human flesh subsisting. 33. Equal to the Father as touching His Godhead, and inferior to the Father as touching His manhood. 34.	Who, although He is God and man, yet He is not two, but one Christ. 35. One, not by conversion of the Godhead into flesh, but by taking of that manhood into God. 36. One altogether, not by confusion of substance, but by unity of person. 37. For as the reasonable soul and flesh is one man, so God and man is one Christ; </a:t>
            </a:r>
          </a:p>
          <a:p>
            <a:pPr eaLnBrk="0" fontAlgn="base" hangingPunct="0">
              <a:spcBef>
                <a:spcPct val="0"/>
              </a:spcBef>
              <a:spcAft>
                <a:spcPct val="0"/>
              </a:spcAft>
            </a:pPr>
            <a:r>
              <a:rPr lang="en-US" altLang="en-US" sz="2600" b="1">
                <a:solidFill>
                  <a:srgbClr val="000000"/>
                </a:solidFill>
                <a:latin typeface="Times" panose="02020603050405020304" pitchFamily="18" charset="0"/>
              </a:rPr>
              <a:t>(from Creeds of the Church)</a:t>
            </a:r>
          </a:p>
          <a:p>
            <a:pPr eaLnBrk="0" fontAlgn="base" hangingPunct="0">
              <a:spcBef>
                <a:spcPct val="0"/>
              </a:spcBef>
              <a:spcAft>
                <a:spcPct val="0"/>
              </a:spcAft>
            </a:pPr>
            <a:endParaRPr lang="en-US" altLang="en-US" sz="2800">
              <a:solidFill>
                <a:srgbClr val="000000"/>
              </a:solidFill>
              <a:latin typeface="Times" panose="02020603050405020304" pitchFamily="18" charset="0"/>
            </a:endParaRPr>
          </a:p>
        </p:txBody>
      </p:sp>
      <p:sp>
        <p:nvSpPr>
          <p:cNvPr id="8197" name="AutoShape 5">
            <a:extLst>
              <a:ext uri="{FF2B5EF4-FFF2-40B4-BE49-F238E27FC236}">
                <a16:creationId xmlns:a16="http://schemas.microsoft.com/office/drawing/2014/main" id="{6E0D77FF-D249-4438-9A21-A29D81DD85BA}"/>
              </a:ext>
            </a:extLst>
          </p:cNvPr>
          <p:cNvSpPr>
            <a:spLocks noChangeArrowheads="1"/>
          </p:cNvSpPr>
          <p:nvPr/>
        </p:nvSpPr>
        <p:spPr bwMode="auto">
          <a:xfrm>
            <a:off x="2590800" y="2209800"/>
            <a:ext cx="7239000" cy="3429000"/>
          </a:xfrm>
          <a:prstGeom prst="wedgeEllipseCallout">
            <a:avLst>
              <a:gd name="adj1" fmla="val -41208"/>
              <a:gd name="adj2" fmla="val -82824"/>
            </a:avLst>
          </a:prstGeom>
          <a:solidFill>
            <a:srgbClr val="0080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r>
              <a:rPr lang="en-US" altLang="en-US" sz="2800" b="1">
                <a:solidFill>
                  <a:srgbClr val="FFFFFF"/>
                </a:solidFill>
                <a:latin typeface="Times" panose="02020603050405020304" pitchFamily="18" charset="0"/>
              </a:rPr>
              <a:t>If you believe the Bible, you already  believe all these things.</a:t>
            </a:r>
          </a:p>
          <a:p>
            <a:pPr algn="ctr" eaLnBrk="0" fontAlgn="base" hangingPunct="0">
              <a:spcBef>
                <a:spcPct val="0"/>
              </a:spcBef>
              <a:spcAft>
                <a:spcPct val="0"/>
              </a:spcAft>
            </a:pPr>
            <a:endParaRPr lang="en-US" altLang="en-US" sz="2800" b="1">
              <a:solidFill>
                <a:srgbClr val="FFFFFF"/>
              </a:solidFill>
              <a:latin typeface="Times" panose="02020603050405020304" pitchFamily="18" charset="0"/>
            </a:endParaRPr>
          </a:p>
          <a:p>
            <a:pPr algn="ctr" eaLnBrk="0" fontAlgn="base" hangingPunct="0">
              <a:spcBef>
                <a:spcPct val="0"/>
              </a:spcBef>
              <a:spcAft>
                <a:spcPct val="0"/>
              </a:spcAft>
            </a:pPr>
            <a:r>
              <a:rPr lang="en-US" altLang="en-US" sz="2800" b="1">
                <a:solidFill>
                  <a:srgbClr val="FFFFFF"/>
                </a:solidFill>
                <a:latin typeface="Times" panose="02020603050405020304" pitchFamily="18" charset="0"/>
              </a:rPr>
              <a:t>Why Not Make It Simple and teach, “Just Believe The Bible” !</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30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8196">
                                            <p:txEl>
                                              <p:pRg st="0" end="0"/>
                                            </p:txEl>
                                          </p:spTgt>
                                        </p:tgtEl>
                                        <p:attrNameLst>
                                          <p:attrName>ppt_h</p:attrName>
                                        </p:attrNameLst>
                                      </p:cBhvr>
                                      <p:tavLst>
                                        <p:tav tm="0">
                                          <p:val>
                                            <p:fltVal val="0"/>
                                          </p:val>
                                        </p:tav>
                                        <p:tav tm="100000">
                                          <p:val>
                                            <p:strVal val="#ppt_h"/>
                                          </p:val>
                                        </p:tav>
                                      </p:tavLst>
                                    </p:anim>
                                    <p:anim calcmode="lin" valueType="num">
                                      <p:cBhvr>
                                        <p:cTn id="9" dur="3000" fill="hold"/>
                                        <p:tgtEl>
                                          <p:spTgt spid="819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819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8196">
                                            <p:txEl>
                                              <p:pRg st="1" end="1"/>
                                            </p:txEl>
                                          </p:spTgt>
                                        </p:tgtEl>
                                        <p:attrNameLst>
                                          <p:attrName>style.visibility</p:attrName>
                                        </p:attrNameLst>
                                      </p:cBhvr>
                                      <p:to>
                                        <p:strVal val="visible"/>
                                      </p:to>
                                    </p:set>
                                    <p:anim calcmode="lin" valueType="num">
                                      <p:cBhvr>
                                        <p:cTn id="13" dur="30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8196">
                                            <p:txEl>
                                              <p:pRg st="1" end="1"/>
                                            </p:txEl>
                                          </p:spTgt>
                                        </p:tgtEl>
                                        <p:attrNameLst>
                                          <p:attrName>ppt_h</p:attrName>
                                        </p:attrNameLst>
                                      </p:cBhvr>
                                      <p:tavLst>
                                        <p:tav tm="0">
                                          <p:val>
                                            <p:fltVal val="0"/>
                                          </p:val>
                                        </p:tav>
                                        <p:tav tm="100000">
                                          <p:val>
                                            <p:strVal val="#ppt_h"/>
                                          </p:val>
                                        </p:tav>
                                      </p:tavLst>
                                    </p:anim>
                                    <p:anim calcmode="lin" valueType="num">
                                      <p:cBhvr>
                                        <p:cTn id="15" dur="3000" fill="hold"/>
                                        <p:tgtEl>
                                          <p:spTgt spid="819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819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circle(out)">
                                      <p:cBhvr>
                                        <p:cTn id="21"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043592C6-9403-419F-B1B0-10B18ABC14A6}"/>
              </a:ext>
            </a:extLst>
          </p:cNvPr>
          <p:cNvSpPr>
            <a:spLocks noChangeArrowheads="1"/>
          </p:cNvSpPr>
          <p:nvPr/>
        </p:nvSpPr>
        <p:spPr bwMode="auto">
          <a:xfrm>
            <a:off x="1981200" y="381000"/>
            <a:ext cx="8229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38. Who suffered for our salvation, descended into hell, rose again the third day from the dead; 39. He ascended into heaven, He sits on the right hand of the Father, God, Almighty; 40. From thence He shall come to judge the quick and the dead.41. At whose coming all men shall rise again with their bodies; 42 and shall give account of their own works. 43. And they that have done good shall go into life everlasting and they that have done evil into everlasting fire. 44. </a:t>
            </a:r>
            <a:r>
              <a:rPr lang="en-US" altLang="en-US" sz="2800" b="1">
                <a:solidFill>
                  <a:srgbClr val="000000"/>
                </a:solidFill>
                <a:latin typeface="Times" panose="02020603050405020304" pitchFamily="18" charset="0"/>
              </a:rPr>
              <a:t>This is the </a:t>
            </a:r>
            <a:r>
              <a:rPr lang="en-US" altLang="en-US" sz="2800" b="1" u="sng">
                <a:solidFill>
                  <a:srgbClr val="FF0000"/>
                </a:solidFill>
                <a:latin typeface="Times" panose="02020603050405020304" pitchFamily="18" charset="0"/>
              </a:rPr>
              <a:t>catholic faith</a:t>
            </a:r>
            <a:r>
              <a:rPr lang="en-US" altLang="en-US" sz="2800" b="1">
                <a:solidFill>
                  <a:srgbClr val="000000"/>
                </a:solidFill>
                <a:latin typeface="Times" panose="02020603050405020304" pitchFamily="18" charset="0"/>
              </a:rPr>
              <a:t>, </a:t>
            </a:r>
            <a:r>
              <a:rPr lang="en-US" altLang="en-US" sz="2800" b="1" u="sng">
                <a:solidFill>
                  <a:srgbClr val="0000FF"/>
                </a:solidFill>
                <a:latin typeface="Times" panose="02020603050405020304" pitchFamily="18" charset="0"/>
              </a:rPr>
              <a:t>which except a man believe faithfully he cannot be saved.</a:t>
            </a:r>
          </a:p>
        </p:txBody>
      </p:sp>
      <p:sp>
        <p:nvSpPr>
          <p:cNvPr id="9221" name="Rectangle 5">
            <a:extLst>
              <a:ext uri="{FF2B5EF4-FFF2-40B4-BE49-F238E27FC236}">
                <a16:creationId xmlns:a16="http://schemas.microsoft.com/office/drawing/2014/main" id="{4D1B3C70-DC31-40E4-8FB7-68D00578C312}"/>
              </a:ext>
            </a:extLst>
          </p:cNvPr>
          <p:cNvSpPr>
            <a:spLocks noChangeArrowheads="1"/>
          </p:cNvSpPr>
          <p:nvPr/>
        </p:nvSpPr>
        <p:spPr bwMode="auto">
          <a:xfrm>
            <a:off x="2133601" y="4572000"/>
            <a:ext cx="3910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b="1">
                <a:solidFill>
                  <a:srgbClr val="000000"/>
                </a:solidFill>
                <a:latin typeface="Times" panose="02020603050405020304" pitchFamily="18" charset="0"/>
              </a:rPr>
              <a:t>(from Creeds of the Church)</a:t>
            </a:r>
          </a:p>
        </p:txBody>
      </p:sp>
      <p:sp>
        <p:nvSpPr>
          <p:cNvPr id="9222" name="AutoShape 6">
            <a:extLst>
              <a:ext uri="{FF2B5EF4-FFF2-40B4-BE49-F238E27FC236}">
                <a16:creationId xmlns:a16="http://schemas.microsoft.com/office/drawing/2014/main" id="{F2E0F6E2-9B34-4B78-9ECD-AB1EDD88E342}"/>
              </a:ext>
            </a:extLst>
          </p:cNvPr>
          <p:cNvSpPr>
            <a:spLocks noChangeArrowheads="1"/>
          </p:cNvSpPr>
          <p:nvPr/>
        </p:nvSpPr>
        <p:spPr bwMode="auto">
          <a:xfrm>
            <a:off x="2667000" y="304800"/>
            <a:ext cx="6858000" cy="2362200"/>
          </a:xfrm>
          <a:prstGeom prst="cloudCallout">
            <a:avLst>
              <a:gd name="adj1" fmla="val -18287"/>
              <a:gd name="adj2" fmla="val 76949"/>
            </a:avLst>
          </a:prstGeom>
          <a:solidFill>
            <a:srgbClr val="0000FF"/>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r>
              <a:rPr lang="en-US" altLang="en-US" sz="2400" b="1">
                <a:solidFill>
                  <a:srgbClr val="FFFFFF"/>
                </a:solidFill>
                <a:latin typeface="Times" panose="02020603050405020304" pitchFamily="18" charset="0"/>
              </a:rPr>
              <a:t>You should believe it because it is the  “Catholic Faith” or because it is</a:t>
            </a:r>
          </a:p>
          <a:p>
            <a:pPr algn="ctr" eaLnBrk="0" fontAlgn="base" hangingPunct="0">
              <a:spcBef>
                <a:spcPct val="0"/>
              </a:spcBef>
              <a:spcAft>
                <a:spcPct val="0"/>
              </a:spcAft>
            </a:pPr>
            <a:r>
              <a:rPr lang="en-US" altLang="en-US" sz="3200" b="1">
                <a:solidFill>
                  <a:srgbClr val="FF0000"/>
                </a:solidFill>
                <a:latin typeface="Times" panose="02020603050405020304" pitchFamily="18" charset="0"/>
              </a:rPr>
              <a:t>“The Word Of GOD”!</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p:cTn id="7" dur="5000" fill="hold"/>
                                        <p:tgtEl>
                                          <p:spTgt spid="9221">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9221">
                                            <p:txEl>
                                              <p:pRg st="0" end="0"/>
                                            </p:txEl>
                                          </p:spTgt>
                                        </p:tgtEl>
                                        <p:attrNameLst>
                                          <p:attrName>ppt_h</p:attrName>
                                        </p:attrNameLst>
                                      </p:cBhvr>
                                      <p:tavLst>
                                        <p:tav tm="0">
                                          <p:val>
                                            <p:fltVal val="0"/>
                                          </p:val>
                                        </p:tav>
                                        <p:tav tm="100000">
                                          <p:val>
                                            <p:strVal val="#ppt_h"/>
                                          </p:val>
                                        </p:tav>
                                      </p:tavLst>
                                    </p:anim>
                                    <p:anim calcmode="lin" valueType="num">
                                      <p:cBhvr>
                                        <p:cTn id="9" dur="5000" fill="hold"/>
                                        <p:tgtEl>
                                          <p:spTgt spid="922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0" fill="hold"/>
                                        <p:tgtEl>
                                          <p:spTgt spid="9221">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220">
                                            <p:txEl>
                                              <p:pRg st="0" end="0"/>
                                            </p:txEl>
                                          </p:spTgt>
                                        </p:tgtEl>
                                        <p:attrNameLst>
                                          <p:attrName>style.visibility</p:attrName>
                                        </p:attrNameLst>
                                      </p:cBhvr>
                                      <p:to>
                                        <p:strVal val="visible"/>
                                      </p:to>
                                    </p:set>
                                    <p:anim calcmode="lin" valueType="num">
                                      <p:cBhvr>
                                        <p:cTn id="13" dur="30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9220">
                                            <p:txEl>
                                              <p:pRg st="0" end="0"/>
                                            </p:txEl>
                                          </p:spTgt>
                                        </p:tgtEl>
                                        <p:attrNameLst>
                                          <p:attrName>ppt_h</p:attrName>
                                        </p:attrNameLst>
                                      </p:cBhvr>
                                      <p:tavLst>
                                        <p:tav tm="0">
                                          <p:val>
                                            <p:fltVal val="0"/>
                                          </p:val>
                                        </p:tav>
                                        <p:tav tm="100000">
                                          <p:val>
                                            <p:strVal val="#ppt_h"/>
                                          </p:val>
                                        </p:tav>
                                      </p:tavLst>
                                    </p:anim>
                                    <p:anim calcmode="lin" valueType="num">
                                      <p:cBhvr>
                                        <p:cTn id="15" dur="3000" fill="hold"/>
                                        <p:tgtEl>
                                          <p:spTgt spid="92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3000" fill="hold"/>
                                        <p:tgtEl>
                                          <p:spTgt spid="92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barn(outVertical)">
                                      <p:cBhvr>
                                        <p:cTn id="21" dur="5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613945" y="828135"/>
            <a:ext cx="7143313" cy="724620"/>
          </a:xfrm>
        </p:spPr>
        <p:txBody>
          <a:bodyPr>
            <a:noAutofit/>
          </a:bodyPr>
          <a:lstStyle/>
          <a:p>
            <a:r>
              <a:rPr lang="en-US" sz="3600" b="1" dirty="0">
                <a:solidFill>
                  <a:srgbClr val="008A3E"/>
                </a:solidFill>
                <a:effectLst>
                  <a:outerShdw blurRad="38100" dist="38100" dir="2700000" algn="tl">
                    <a:srgbClr val="000000">
                      <a:alpha val="43137"/>
                    </a:srgbClr>
                  </a:outerShdw>
                </a:effectLst>
              </a:rPr>
              <a:t>SACRAMENTS &amp; SOTERIOLOGY</a:t>
            </a:r>
            <a:endParaRPr lang="en-US" sz="3600" b="1" dirty="0">
              <a:solidFill>
                <a:srgbClr val="C00000"/>
              </a:solidFill>
              <a:effectLst>
                <a:outerShdw blurRad="38100" dist="38100" dir="2700000" algn="tl">
                  <a:srgbClr val="000000">
                    <a:alpha val="43137"/>
                  </a:srgbClr>
                </a:outerShdw>
              </a:effectLst>
            </a:endParaRPr>
          </a:p>
        </p:txBody>
      </p:sp>
      <p:sp>
        <p:nvSpPr>
          <p:cNvPr id="6" name="Content Placeholder 2">
            <a:extLst>
              <a:ext uri="{FF2B5EF4-FFF2-40B4-BE49-F238E27FC236}">
                <a16:creationId xmlns:a16="http://schemas.microsoft.com/office/drawing/2014/main" id="{C5392E06-D743-4CD5-9D8F-2C40B5CB1F4D}"/>
              </a:ext>
            </a:extLst>
          </p:cNvPr>
          <p:cNvSpPr>
            <a:spLocks noGrp="1"/>
          </p:cNvSpPr>
          <p:nvPr>
            <p:ph idx="1"/>
          </p:nvPr>
        </p:nvSpPr>
        <p:spPr>
          <a:xfrm>
            <a:off x="4530055" y="1897811"/>
            <a:ext cx="7105475" cy="4444266"/>
          </a:xfrm>
        </p:spPr>
        <p:txBody>
          <a:bodyPr>
            <a:normAutofit/>
          </a:bodyPr>
          <a:lstStyle/>
          <a:p>
            <a:r>
              <a:rPr lang="en-US" sz="2200" b="1" i="1" dirty="0">
                <a:solidFill>
                  <a:srgbClr val="C00000"/>
                </a:solidFill>
              </a:rPr>
              <a:t>Classic Apologetics to Theological Systematizing</a:t>
            </a:r>
          </a:p>
          <a:p>
            <a:r>
              <a:rPr lang="en-US" sz="2200" b="1" i="1" dirty="0">
                <a:solidFill>
                  <a:srgbClr val="C00000"/>
                </a:solidFill>
              </a:rPr>
              <a:t>Alexandrian School Versus Antiochene School</a:t>
            </a:r>
          </a:p>
          <a:p>
            <a:r>
              <a:rPr lang="en-US" sz="2200" b="1" i="1" dirty="0">
                <a:solidFill>
                  <a:srgbClr val="C00000"/>
                </a:solidFill>
              </a:rPr>
              <a:t>Changes in Worship: Lord’s Supper @Sacrament</a:t>
            </a:r>
          </a:p>
          <a:p>
            <a:r>
              <a:rPr lang="en-US" sz="2200" b="1" i="1" dirty="0">
                <a:solidFill>
                  <a:srgbClr val="C00000"/>
                </a:solidFill>
              </a:rPr>
              <a:t>Changes in Doctrine: Believer Baptism @Salvation</a:t>
            </a:r>
          </a:p>
          <a:p>
            <a:r>
              <a:rPr lang="en-US" sz="2200" b="1" i="1" dirty="0">
                <a:solidFill>
                  <a:srgbClr val="C00000"/>
                </a:solidFill>
              </a:rPr>
              <a:t>Historicity: Catholic Confessional-Treasury of Merit</a:t>
            </a:r>
          </a:p>
          <a:p>
            <a:r>
              <a:rPr lang="en-US" sz="2200" b="1" i="1" dirty="0">
                <a:solidFill>
                  <a:srgbClr val="C00000"/>
                </a:solidFill>
              </a:rPr>
              <a:t>The Godhead Three: Thee Trinitarian Controversy</a:t>
            </a:r>
          </a:p>
          <a:p>
            <a:r>
              <a:rPr lang="en-US" sz="2200" b="1" i="1" dirty="0">
                <a:solidFill>
                  <a:srgbClr val="C00000"/>
                </a:solidFill>
              </a:rPr>
              <a:t>Orthodoxy/Orthopraxy Brand Vs. Heretical Label</a:t>
            </a:r>
          </a:p>
          <a:p>
            <a:r>
              <a:rPr lang="en-US" sz="2200" b="1" i="1" dirty="0">
                <a:solidFill>
                  <a:srgbClr val="C00000"/>
                </a:solidFill>
              </a:rPr>
              <a:t>Magisterium: Canon Text–Law–Courts–Legal Curia</a:t>
            </a:r>
          </a:p>
          <a:p>
            <a:endParaRPr lang="en-US" sz="2200" b="1" i="1" dirty="0">
              <a:solidFill>
                <a:srgbClr val="C00000"/>
              </a:solidFill>
            </a:endParaRPr>
          </a:p>
          <a:p>
            <a:endParaRPr lang="en-US" sz="2200" b="1" i="1" dirty="0">
              <a:solidFill>
                <a:srgbClr val="C00000"/>
              </a:solidFill>
            </a:endParaRPr>
          </a:p>
          <a:p>
            <a:endParaRPr lang="en-US" sz="2800" b="1" i="1" dirty="0">
              <a:solidFill>
                <a:srgbClr val="C00000"/>
              </a:solidFill>
            </a:endParaRPr>
          </a:p>
        </p:txBody>
      </p:sp>
    </p:spTree>
    <p:extLst>
      <p:ext uri="{BB962C8B-B14F-4D97-AF65-F5344CB8AC3E}">
        <p14:creationId xmlns:p14="http://schemas.microsoft.com/office/powerpoint/2010/main" val="4025361705"/>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4994" name="Rectangle 2" descr="Purple mesh"/>
          <p:cNvSpPr>
            <a:spLocks noGrp="1" noChangeArrowheads="1"/>
          </p:cNvSpPr>
          <p:nvPr>
            <p:ph type="body" idx="1"/>
          </p:nvPr>
        </p:nvSpPr>
        <p:spPr>
          <a:xfrm>
            <a:off x="2209800" y="1219200"/>
            <a:ext cx="7696200" cy="49530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dirty="0">
                <a:solidFill>
                  <a:srgbClr val="FFFF00"/>
                </a:solidFill>
                <a:effectLst>
                  <a:outerShdw blurRad="38100" dist="38100" dir="2700000" algn="tl">
                    <a:srgbClr val="000000"/>
                  </a:outerShdw>
                </a:effectLst>
                <a:latin typeface="Old English Text MT" pitchFamily="66" charset="0"/>
              </a:rPr>
              <a:t> “The prerogative of the church to proclaim and teach the good news about Jesus.  In many church bodies the term refers more specifically to the group of persons, generally vocational theologians and church officials,  who together possess the authority to determine the content of and to pass    on to others the official doctrine,  teachings,  &amp; practices of the church.”</a:t>
            </a:r>
            <a:endParaRPr lang="en-US" sz="3600" dirty="0"/>
          </a:p>
        </p:txBody>
      </p:sp>
      <p:sp>
        <p:nvSpPr>
          <p:cNvPr id="3284995"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MAGISTERIUM</a:t>
            </a:r>
          </a:p>
        </p:txBody>
      </p:sp>
      <p:sp>
        <p:nvSpPr>
          <p:cNvPr id="328499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0096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4995"/>
                                        </p:tgtEl>
                                        <p:attrNameLst>
                                          <p:attrName>style.visibility</p:attrName>
                                        </p:attrNameLst>
                                      </p:cBhvr>
                                      <p:to>
                                        <p:strVal val="visible"/>
                                      </p:to>
                                    </p:set>
                                    <p:anim calcmode="lin" valueType="num">
                                      <p:cBhvr>
                                        <p:cTn id="7" dur="5000" fill="hold"/>
                                        <p:tgtEl>
                                          <p:spTgt spid="3284995"/>
                                        </p:tgtEl>
                                        <p:attrNameLst>
                                          <p:attrName>ppt_w</p:attrName>
                                        </p:attrNameLst>
                                      </p:cBhvr>
                                      <p:tavLst>
                                        <p:tav tm="0" fmla="#ppt_w*sin(2.5*pi*$)">
                                          <p:val>
                                            <p:fltVal val="0"/>
                                          </p:val>
                                        </p:tav>
                                        <p:tav tm="100000">
                                          <p:val>
                                            <p:fltVal val="1"/>
                                          </p:val>
                                        </p:tav>
                                      </p:tavLst>
                                    </p:anim>
                                    <p:anim calcmode="lin" valueType="num">
                                      <p:cBhvr>
                                        <p:cTn id="8" dur="5000" fill="hold"/>
                                        <p:tgtEl>
                                          <p:spTgt spid="328499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4994">
                                            <p:txEl>
                                              <p:pRg st="0" end="0"/>
                                            </p:txEl>
                                          </p:spTgt>
                                        </p:tgtEl>
                                        <p:attrNameLst>
                                          <p:attrName>style.visibility</p:attrName>
                                        </p:attrNameLst>
                                      </p:cBhvr>
                                      <p:to>
                                        <p:strVal val="visible"/>
                                      </p:to>
                                    </p:set>
                                    <p:animEffect transition="in" filter="wipe(left)">
                                      <p:cBhvr>
                                        <p:cTn id="13" dur="500"/>
                                        <p:tgtEl>
                                          <p:spTgt spid="328499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84996"/>
                                        </p:tgtEl>
                                        <p:attrNameLst>
                                          <p:attrName>style.visibility</p:attrName>
                                        </p:attrNameLst>
                                      </p:cBhvr>
                                      <p:to>
                                        <p:strVal val="visible"/>
                                      </p:to>
                                    </p:set>
                                    <p:anim calcmode="lin" valueType="num">
                                      <p:cBhvr>
                                        <p:cTn id="18" dur="500" fill="hold"/>
                                        <p:tgtEl>
                                          <p:spTgt spid="3284996"/>
                                        </p:tgtEl>
                                        <p:attrNameLst>
                                          <p:attrName>ppt_w</p:attrName>
                                        </p:attrNameLst>
                                      </p:cBhvr>
                                      <p:tavLst>
                                        <p:tav tm="0">
                                          <p:val>
                                            <p:fltVal val="0"/>
                                          </p:val>
                                        </p:tav>
                                        <p:tav tm="100000">
                                          <p:val>
                                            <p:strVal val="#ppt_w"/>
                                          </p:val>
                                        </p:tav>
                                      </p:tavLst>
                                    </p:anim>
                                    <p:anim calcmode="lin" valueType="num">
                                      <p:cBhvr>
                                        <p:cTn id="19" dur="500" fill="hold"/>
                                        <p:tgtEl>
                                          <p:spTgt spid="3284996"/>
                                        </p:tgtEl>
                                        <p:attrNameLst>
                                          <p:attrName>ppt_h</p:attrName>
                                        </p:attrNameLst>
                                      </p:cBhvr>
                                      <p:tavLst>
                                        <p:tav tm="0">
                                          <p:val>
                                            <p:fltVal val="0"/>
                                          </p:val>
                                        </p:tav>
                                        <p:tav tm="100000">
                                          <p:val>
                                            <p:strVal val="#ppt_h"/>
                                          </p:val>
                                        </p:tav>
                                      </p:tavLst>
                                    </p:anim>
                                    <p:anim calcmode="lin" valueType="num">
                                      <p:cBhvr>
                                        <p:cTn id="20" dur="500" fill="hold"/>
                                        <p:tgtEl>
                                          <p:spTgt spid="3284996"/>
                                        </p:tgtEl>
                                        <p:attrNameLst>
                                          <p:attrName>ppt_x</p:attrName>
                                        </p:attrNameLst>
                                      </p:cBhvr>
                                      <p:tavLst>
                                        <p:tav tm="0">
                                          <p:val>
                                            <p:fltVal val="0.5"/>
                                          </p:val>
                                        </p:tav>
                                        <p:tav tm="100000">
                                          <p:val>
                                            <p:strVal val="#ppt_x"/>
                                          </p:val>
                                        </p:tav>
                                      </p:tavLst>
                                    </p:anim>
                                    <p:anim calcmode="lin" valueType="num">
                                      <p:cBhvr>
                                        <p:cTn id="21" dur="500" fill="hold"/>
                                        <p:tgtEl>
                                          <p:spTgt spid="32849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994" grpId="0" build="p" autoUpdateAnimBg="0" rev="1"/>
      <p:bldP spid="3284995" grpId="0" animBg="1"/>
      <p:bldP spid="3284996"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7042"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120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“Magisterium is used in a more limited sense to refer to the authoritative teaching body within the Roman Catholic Church,  consisting of the bishops under the authority of the pope.  The bishops fulfill ‘ordinary’ magisterium in an ongoing manner.  The ‘extraordinary’ magisterium  emerges when the bishops are assembled into a council or the pope proclaims new dogma(ex cathedra).”</a:t>
            </a:r>
          </a:p>
          <a:p>
            <a:pPr>
              <a:lnSpc>
                <a:spcPct val="90000"/>
              </a:lnSpc>
              <a:buFont typeface="Wingdings" pitchFamily="2" charset="2"/>
              <a:buNone/>
            </a:pPr>
            <a:r>
              <a:rPr lang="en-US">
                <a:solidFill>
                  <a:srgbClr val="FFFF00"/>
                </a:solidFill>
                <a:effectLst>
                  <a:outerShdw blurRad="38100" dist="38100" dir="2700000" algn="tl">
                    <a:srgbClr val="000000"/>
                  </a:outerShdw>
                </a:effectLst>
                <a:latin typeface="Old English Text MT" pitchFamily="66" charset="0"/>
              </a:rPr>
              <a:t> </a:t>
            </a:r>
            <a:endParaRPr lang="en-US"/>
          </a:p>
        </p:txBody>
      </p:sp>
      <p:sp>
        <p:nvSpPr>
          <p:cNvPr id="3287043"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MAGISTERIUM</a:t>
            </a:r>
          </a:p>
        </p:txBody>
      </p:sp>
      <p:sp>
        <p:nvSpPr>
          <p:cNvPr id="328704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76419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7043"/>
                                        </p:tgtEl>
                                        <p:attrNameLst>
                                          <p:attrName>style.visibility</p:attrName>
                                        </p:attrNameLst>
                                      </p:cBhvr>
                                      <p:to>
                                        <p:strVal val="visible"/>
                                      </p:to>
                                    </p:set>
                                    <p:anim calcmode="lin" valueType="num">
                                      <p:cBhvr>
                                        <p:cTn id="7" dur="5000" fill="hold"/>
                                        <p:tgtEl>
                                          <p:spTgt spid="3287043"/>
                                        </p:tgtEl>
                                        <p:attrNameLst>
                                          <p:attrName>ppt_w</p:attrName>
                                        </p:attrNameLst>
                                      </p:cBhvr>
                                      <p:tavLst>
                                        <p:tav tm="0" fmla="#ppt_w*sin(2.5*pi*$)">
                                          <p:val>
                                            <p:fltVal val="0"/>
                                          </p:val>
                                        </p:tav>
                                        <p:tav tm="100000">
                                          <p:val>
                                            <p:fltVal val="1"/>
                                          </p:val>
                                        </p:tav>
                                      </p:tavLst>
                                    </p:anim>
                                    <p:anim calcmode="lin" valueType="num">
                                      <p:cBhvr>
                                        <p:cTn id="8" dur="5000" fill="hold"/>
                                        <p:tgtEl>
                                          <p:spTgt spid="328704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7042">
                                            <p:txEl>
                                              <p:pRg st="2" end="2"/>
                                            </p:txEl>
                                          </p:spTgt>
                                        </p:tgtEl>
                                        <p:attrNameLst>
                                          <p:attrName>style.visibility</p:attrName>
                                        </p:attrNameLst>
                                      </p:cBhvr>
                                      <p:to>
                                        <p:strVal val="visible"/>
                                      </p:to>
                                    </p:set>
                                    <p:animEffect transition="in" filter="wipe(left)">
                                      <p:cBhvr>
                                        <p:cTn id="13" dur="500"/>
                                        <p:tgtEl>
                                          <p:spTgt spid="328704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87042">
                                            <p:txEl>
                                              <p:pRg st="1" end="1"/>
                                            </p:txEl>
                                          </p:spTgt>
                                        </p:tgtEl>
                                        <p:attrNameLst>
                                          <p:attrName>style.visibility</p:attrName>
                                        </p:attrNameLst>
                                      </p:cBhvr>
                                      <p:to>
                                        <p:strVal val="visible"/>
                                      </p:to>
                                    </p:set>
                                    <p:animEffect transition="in" filter="wipe(left)">
                                      <p:cBhvr>
                                        <p:cTn id="18" dur="500"/>
                                        <p:tgtEl>
                                          <p:spTgt spid="32870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87044"/>
                                        </p:tgtEl>
                                        <p:attrNameLst>
                                          <p:attrName>style.visibility</p:attrName>
                                        </p:attrNameLst>
                                      </p:cBhvr>
                                      <p:to>
                                        <p:strVal val="visible"/>
                                      </p:to>
                                    </p:set>
                                    <p:anim calcmode="lin" valueType="num">
                                      <p:cBhvr>
                                        <p:cTn id="23" dur="500" fill="hold"/>
                                        <p:tgtEl>
                                          <p:spTgt spid="3287044"/>
                                        </p:tgtEl>
                                        <p:attrNameLst>
                                          <p:attrName>ppt_w</p:attrName>
                                        </p:attrNameLst>
                                      </p:cBhvr>
                                      <p:tavLst>
                                        <p:tav tm="0">
                                          <p:val>
                                            <p:fltVal val="0"/>
                                          </p:val>
                                        </p:tav>
                                        <p:tav tm="100000">
                                          <p:val>
                                            <p:strVal val="#ppt_w"/>
                                          </p:val>
                                        </p:tav>
                                      </p:tavLst>
                                    </p:anim>
                                    <p:anim calcmode="lin" valueType="num">
                                      <p:cBhvr>
                                        <p:cTn id="24" dur="500" fill="hold"/>
                                        <p:tgtEl>
                                          <p:spTgt spid="3287044"/>
                                        </p:tgtEl>
                                        <p:attrNameLst>
                                          <p:attrName>ppt_h</p:attrName>
                                        </p:attrNameLst>
                                      </p:cBhvr>
                                      <p:tavLst>
                                        <p:tav tm="0">
                                          <p:val>
                                            <p:fltVal val="0"/>
                                          </p:val>
                                        </p:tav>
                                        <p:tav tm="100000">
                                          <p:val>
                                            <p:strVal val="#ppt_h"/>
                                          </p:val>
                                        </p:tav>
                                      </p:tavLst>
                                    </p:anim>
                                    <p:anim calcmode="lin" valueType="num">
                                      <p:cBhvr>
                                        <p:cTn id="25" dur="500" fill="hold"/>
                                        <p:tgtEl>
                                          <p:spTgt spid="3287044"/>
                                        </p:tgtEl>
                                        <p:attrNameLst>
                                          <p:attrName>ppt_x</p:attrName>
                                        </p:attrNameLst>
                                      </p:cBhvr>
                                      <p:tavLst>
                                        <p:tav tm="0">
                                          <p:val>
                                            <p:fltVal val="0.5"/>
                                          </p:val>
                                        </p:tav>
                                        <p:tav tm="100000">
                                          <p:val>
                                            <p:strVal val="#ppt_x"/>
                                          </p:val>
                                        </p:tav>
                                      </p:tavLst>
                                    </p:anim>
                                    <p:anim calcmode="lin" valueType="num">
                                      <p:cBhvr>
                                        <p:cTn id="26" dur="500" fill="hold"/>
                                        <p:tgtEl>
                                          <p:spTgt spid="32870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42" grpId="0" build="p" autoUpdateAnimBg="0" rev="1"/>
      <p:bldP spid="3287043" grpId="0" animBg="1"/>
      <p:bldP spid="328704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96610"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96611" name="Rectangle 3"/>
          <p:cNvSpPr>
            <a:spLocks noGrp="1" noChangeArrowheads="1"/>
          </p:cNvSpPr>
          <p:nvPr>
            <p:ph type="body" idx="1"/>
          </p:nvPr>
        </p:nvSpPr>
        <p:spPr>
          <a:xfrm>
            <a:off x="2667000" y="2209800"/>
            <a:ext cx="8001000" cy="4648200"/>
          </a:xfrm>
        </p:spPr>
        <p:txBody>
          <a:bodyPr/>
          <a:lstStyle/>
          <a:p>
            <a:pPr>
              <a:lnSpc>
                <a:spcPct val="90000"/>
              </a:lnSpc>
              <a:buClr>
                <a:srgbClr val="FFFF00"/>
              </a:buClr>
              <a:buFont typeface="Wingdings" pitchFamily="2" charset="2"/>
              <a:buChar char="Ø"/>
            </a:pPr>
            <a:r>
              <a:rPr lang="en-US">
                <a:solidFill>
                  <a:srgbClr val="FFFFFF"/>
                </a:solidFill>
                <a:effectLst>
                  <a:outerShdw blurRad="38100" dist="38100" dir="2700000" algn="tl">
                    <a:srgbClr val="C0C0C0"/>
                  </a:outerShdw>
                </a:effectLst>
              </a:rPr>
              <a:t>  “Collections were forged during the controversies of the eleventh century.  In    the 1140’s,  a monk named Gratian produced the </a:t>
            </a:r>
            <a:r>
              <a:rPr lang="en-US" u="sng">
                <a:solidFill>
                  <a:srgbClr val="FFFFFF"/>
                </a:solidFill>
                <a:effectLst>
                  <a:outerShdw blurRad="38100" dist="38100" dir="2700000" algn="tl">
                    <a:srgbClr val="C0C0C0"/>
                  </a:outerShdw>
                </a:effectLst>
              </a:rPr>
              <a:t>Concordance of the Discordant Canons</a:t>
            </a:r>
            <a:r>
              <a:rPr lang="en-US">
                <a:solidFill>
                  <a:srgbClr val="FFFFFF"/>
                </a:solidFill>
                <a:effectLst>
                  <a:outerShdw blurRad="38100" dist="38100" dir="2700000" algn="tl">
                    <a:srgbClr val="C0C0C0"/>
                  </a:outerShdw>
                </a:effectLst>
              </a:rPr>
              <a:t>,  or the </a:t>
            </a:r>
            <a:r>
              <a:rPr lang="en-US" i="1">
                <a:solidFill>
                  <a:srgbClr val="FFFFFF"/>
                </a:solidFill>
                <a:effectLst>
                  <a:outerShdw blurRad="38100" dist="38100" dir="2700000" algn="tl">
                    <a:srgbClr val="C0C0C0"/>
                  </a:outerShdw>
                </a:effectLst>
              </a:rPr>
              <a:t>Decretum</a:t>
            </a:r>
            <a:r>
              <a:rPr lang="en-US">
                <a:solidFill>
                  <a:srgbClr val="FFFFFF"/>
                </a:solidFill>
                <a:effectLst>
                  <a:outerShdw blurRad="38100" dist="38100" dir="2700000" algn="tl">
                    <a:srgbClr val="C0C0C0"/>
                  </a:outerShdw>
                </a:effectLst>
              </a:rPr>
              <a:t>.  This became the standard compilation. Canon law, based on principles of Roman Law,  was more comprehensive and sophisticated than any secular laws.  It was also the law that regulated more assets,  leading to many practitioners.”</a:t>
            </a:r>
          </a:p>
        </p:txBody>
      </p:sp>
      <p:sp>
        <p:nvSpPr>
          <p:cNvPr id="3396612"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FROM CANON FORM TO CANON LAW!</a:t>
            </a:r>
          </a:p>
        </p:txBody>
      </p:sp>
    </p:spTree>
    <p:extLst>
      <p:ext uri="{BB962C8B-B14F-4D97-AF65-F5344CB8AC3E}">
        <p14:creationId xmlns:p14="http://schemas.microsoft.com/office/powerpoint/2010/main" val="38743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96612"/>
                                        </p:tgtEl>
                                        <p:attrNameLst>
                                          <p:attrName>style.visibility</p:attrName>
                                        </p:attrNameLst>
                                      </p:cBhvr>
                                      <p:to>
                                        <p:strVal val="visible"/>
                                      </p:to>
                                    </p:set>
                                    <p:anim calcmode="lin" valueType="num">
                                      <p:cBhvr>
                                        <p:cTn id="7" dur="500" fill="hold"/>
                                        <p:tgtEl>
                                          <p:spTgt spid="3396612"/>
                                        </p:tgtEl>
                                        <p:attrNameLst>
                                          <p:attrName>ppt_w</p:attrName>
                                        </p:attrNameLst>
                                      </p:cBhvr>
                                      <p:tavLst>
                                        <p:tav tm="0">
                                          <p:val>
                                            <p:strVal val="4/3*#ppt_w"/>
                                          </p:val>
                                        </p:tav>
                                        <p:tav tm="100000">
                                          <p:val>
                                            <p:strVal val="#ppt_w"/>
                                          </p:val>
                                        </p:tav>
                                      </p:tavLst>
                                    </p:anim>
                                    <p:anim calcmode="lin" valueType="num">
                                      <p:cBhvr>
                                        <p:cTn id="8" dur="500" fill="hold"/>
                                        <p:tgtEl>
                                          <p:spTgt spid="339661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96610">
                                            <p:txEl>
                                              <p:pRg st="0" end="0"/>
                                            </p:txEl>
                                          </p:spTgt>
                                        </p:tgtEl>
                                        <p:attrNameLst>
                                          <p:attrName>style.visibility</p:attrName>
                                        </p:attrNameLst>
                                      </p:cBhvr>
                                      <p:to>
                                        <p:strVal val="visible"/>
                                      </p:to>
                                    </p:set>
                                    <p:anim calcmode="lin" valueType="num">
                                      <p:cBhvr additive="base">
                                        <p:cTn id="13" dur="300" fill="hold"/>
                                        <p:tgtEl>
                                          <p:spTgt spid="339661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96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96611">
                                            <p:txEl>
                                              <p:pRg st="0" end="0"/>
                                            </p:txEl>
                                          </p:spTgt>
                                        </p:tgtEl>
                                        <p:attrNameLst>
                                          <p:attrName>style.visibility</p:attrName>
                                        </p:attrNameLst>
                                      </p:cBhvr>
                                      <p:to>
                                        <p:strVal val="visible"/>
                                      </p:to>
                                    </p:set>
                                    <p:animEffect transition="in" filter="wipe(left)">
                                      <p:cBhvr>
                                        <p:cTn id="19" dur="500"/>
                                        <p:tgtEl>
                                          <p:spTgt spid="3396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6610" grpId="0" build="p" autoUpdateAnimBg="0"/>
      <p:bldP spid="3396611" grpId="0" build="p" autoUpdateAnimBg="0" rev="1"/>
      <p:bldP spid="3396612"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98658"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98659" name="Rectangle 3"/>
          <p:cNvSpPr>
            <a:spLocks noGrp="1" noChangeArrowheads="1"/>
          </p:cNvSpPr>
          <p:nvPr>
            <p:ph type="body" idx="1"/>
          </p:nvPr>
        </p:nvSpPr>
        <p:spPr>
          <a:xfrm>
            <a:off x="2667000" y="1905000"/>
            <a:ext cx="8001000" cy="5562600"/>
          </a:xfrm>
        </p:spPr>
        <p:txBody>
          <a:bodyPr/>
          <a:lstStyle/>
          <a:p>
            <a:pPr>
              <a:buClr>
                <a:srgbClr val="FFFF00"/>
              </a:buClr>
              <a:buFont typeface="Wingdings" pitchFamily="2" charset="2"/>
              <a:buChar char="Ø"/>
            </a:pPr>
            <a:r>
              <a:rPr lang="en-US">
                <a:solidFill>
                  <a:srgbClr val="FFFFFF"/>
                </a:solidFill>
                <a:effectLst>
                  <a:outerShdw blurRad="38100" dist="38100" dir="2700000" algn="tl">
                    <a:srgbClr val="C0C0C0"/>
                  </a:outerShdw>
                </a:effectLst>
              </a:rPr>
              <a:t>  “Canon law was appended and amended by new papal decretals,  which were usually in response to court cases. These were added to the corpus.  The pope was the only one who could offer dispensations from canonical norms.  This brought floods of requests.  Ecclesiastical courts were extremely busy. Appeals could be made all the way to Rome,  which caused the expansion of the curia.”  </a:t>
            </a:r>
            <a:r>
              <a:rPr lang="en-US" sz="2800">
                <a:solidFill>
                  <a:srgbClr val="FFFFFF"/>
                </a:solidFill>
                <a:effectLst>
                  <a:outerShdw blurRad="38100" dist="38100" dir="2700000" algn="tl">
                    <a:srgbClr val="C0C0C0"/>
                  </a:outerShdw>
                </a:effectLst>
              </a:rPr>
              <a:t>{Curia Number In Rome Equals All Other Priests}</a:t>
            </a:r>
          </a:p>
        </p:txBody>
      </p:sp>
      <p:sp>
        <p:nvSpPr>
          <p:cNvPr id="3398660" name="WordArt 4"/>
          <p:cNvSpPr>
            <a:spLocks noChangeArrowheads="1" noChangeShapeType="1" noTextEdit="1"/>
          </p:cNvSpPr>
          <p:nvPr/>
        </p:nvSpPr>
        <p:spPr bwMode="auto">
          <a:xfrm>
            <a:off x="3048000" y="228600"/>
            <a:ext cx="72390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FROM CANON LAW TO COURTS &amp; CURIA! </a:t>
            </a:r>
          </a:p>
        </p:txBody>
      </p:sp>
      <p:sp>
        <p:nvSpPr>
          <p:cNvPr id="3398661" name="WordArt 5" descr="Sand"/>
          <p:cNvSpPr>
            <a:spLocks noChangeArrowheads="1" noChangeShapeType="1" noTextEdit="1"/>
          </p:cNvSpPr>
          <p:nvPr/>
        </p:nvSpPr>
        <p:spPr bwMode="auto">
          <a:xfrm rot="5400000">
            <a:off x="-1371600" y="2895600"/>
            <a:ext cx="6858000" cy="1066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C4B596"/>
                  </a:solidFill>
                  <a:round/>
                  <a:headEnd/>
                  <a:tailEnd/>
                </a:ln>
                <a:blipFill dpi="0" rotWithShape="0">
                  <a:blip r:embed="rId4"/>
                  <a:srcRect/>
                  <a:tile tx="0" ty="0" sx="100000" sy="100000" flip="none" algn="tl"/>
                </a:blipFill>
                <a:effectLst>
                  <a:outerShdw dist="53882" dir="2700000" algn="ctr" rotWithShape="0">
                    <a:srgbClr val="CBCBCB"/>
                  </a:outerShdw>
                </a:effectLst>
                <a:uLnTx/>
                <a:uFillTx/>
                <a:latin typeface="Times New Roman"/>
                <a:ea typeface="+mn-ea"/>
                <a:cs typeface="Times New Roman"/>
              </a:rPr>
              <a:t>LUKE 11: 46 &amp; 52</a:t>
            </a:r>
          </a:p>
        </p:txBody>
      </p:sp>
      <p:sp>
        <p:nvSpPr>
          <p:cNvPr id="3398662" name="Comment 6"/>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Curia is divided into nine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congregations</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three tribunals ,  and eleven councils.  Each congregation meets in congress monthly and is headed by a powerful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prefect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t>
            </a:r>
          </a:p>
        </p:txBody>
      </p:sp>
    </p:spTree>
    <p:extLst>
      <p:ext uri="{BB962C8B-B14F-4D97-AF65-F5344CB8AC3E}">
        <p14:creationId xmlns:p14="http://schemas.microsoft.com/office/powerpoint/2010/main" val="312733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98660"/>
                                        </p:tgtEl>
                                        <p:attrNameLst>
                                          <p:attrName>style.visibility</p:attrName>
                                        </p:attrNameLst>
                                      </p:cBhvr>
                                      <p:to>
                                        <p:strVal val="visible"/>
                                      </p:to>
                                    </p:set>
                                    <p:anim calcmode="lin" valueType="num">
                                      <p:cBhvr>
                                        <p:cTn id="7" dur="500" fill="hold"/>
                                        <p:tgtEl>
                                          <p:spTgt spid="3398660"/>
                                        </p:tgtEl>
                                        <p:attrNameLst>
                                          <p:attrName>ppt_w</p:attrName>
                                        </p:attrNameLst>
                                      </p:cBhvr>
                                      <p:tavLst>
                                        <p:tav tm="0">
                                          <p:val>
                                            <p:strVal val="4/3*#ppt_w"/>
                                          </p:val>
                                        </p:tav>
                                        <p:tav tm="100000">
                                          <p:val>
                                            <p:strVal val="#ppt_w"/>
                                          </p:val>
                                        </p:tav>
                                      </p:tavLst>
                                    </p:anim>
                                    <p:anim calcmode="lin" valueType="num">
                                      <p:cBhvr>
                                        <p:cTn id="8" dur="500" fill="hold"/>
                                        <p:tgtEl>
                                          <p:spTgt spid="339866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98658">
                                            <p:txEl>
                                              <p:pRg st="0" end="0"/>
                                            </p:txEl>
                                          </p:spTgt>
                                        </p:tgtEl>
                                        <p:attrNameLst>
                                          <p:attrName>style.visibility</p:attrName>
                                        </p:attrNameLst>
                                      </p:cBhvr>
                                      <p:to>
                                        <p:strVal val="visible"/>
                                      </p:to>
                                    </p:set>
                                    <p:anim calcmode="lin" valueType="num">
                                      <p:cBhvr additive="base">
                                        <p:cTn id="13" dur="300" fill="hold"/>
                                        <p:tgtEl>
                                          <p:spTgt spid="339865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98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98659">
                                            <p:txEl>
                                              <p:pRg st="0" end="0"/>
                                            </p:txEl>
                                          </p:spTgt>
                                        </p:tgtEl>
                                        <p:attrNameLst>
                                          <p:attrName>style.visibility</p:attrName>
                                        </p:attrNameLst>
                                      </p:cBhvr>
                                      <p:to>
                                        <p:strVal val="visible"/>
                                      </p:to>
                                    </p:set>
                                    <p:animEffect transition="in" filter="wipe(left)">
                                      <p:cBhvr>
                                        <p:cTn id="19" dur="500"/>
                                        <p:tgtEl>
                                          <p:spTgt spid="339865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8" fill="hold" grpId="0" nodeType="clickEffect">
                                  <p:stCondLst>
                                    <p:cond delay="0"/>
                                  </p:stCondLst>
                                  <p:childTnLst>
                                    <p:set>
                                      <p:cBhvr>
                                        <p:cTn id="23" dur="1" fill="hold">
                                          <p:stCondLst>
                                            <p:cond delay="0"/>
                                          </p:stCondLst>
                                        </p:cTn>
                                        <p:tgtEl>
                                          <p:spTgt spid="3398661"/>
                                        </p:tgtEl>
                                        <p:attrNameLst>
                                          <p:attrName>style.visibility</p:attrName>
                                        </p:attrNameLst>
                                      </p:cBhvr>
                                      <p:to>
                                        <p:strVal val="visible"/>
                                      </p:to>
                                    </p:set>
                                    <p:anim calcmode="lin" valueType="num">
                                      <p:cBhvr additive="base">
                                        <p:cTn id="24" dur="5000" fill="hold"/>
                                        <p:tgtEl>
                                          <p:spTgt spid="3398661"/>
                                        </p:tgtEl>
                                        <p:attrNameLst>
                                          <p:attrName>ppt_x</p:attrName>
                                        </p:attrNameLst>
                                      </p:cBhvr>
                                      <p:tavLst>
                                        <p:tav tm="0">
                                          <p:val>
                                            <p:strVal val="0-#ppt_w/2"/>
                                          </p:val>
                                        </p:tav>
                                        <p:tav tm="100000">
                                          <p:val>
                                            <p:strVal val="#ppt_x"/>
                                          </p:val>
                                        </p:tav>
                                      </p:tavLst>
                                    </p:anim>
                                    <p:anim calcmode="lin" valueType="num">
                                      <p:cBhvr additive="base">
                                        <p:cTn id="25" dur="5000" fill="hold"/>
                                        <p:tgtEl>
                                          <p:spTgt spid="3398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8658" grpId="0" build="p" autoUpdateAnimBg="0"/>
      <p:bldP spid="3398659" grpId="0" build="p" autoUpdateAnimBg="0" rev="1"/>
      <p:bldP spid="3398660" grpId="0" animBg="1"/>
      <p:bldP spid="339866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01F14"/>
      </a:hlink>
      <a:folHlink>
        <a:srgbClr val="B0B113"/>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efault Design">
  <a:themeElements>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808080"/>
        </a:dk1>
        <a:lt1>
          <a:srgbClr val="CCCCFF"/>
        </a:lt1>
        <a:dk2>
          <a:srgbClr val="000000"/>
        </a:dk2>
        <a:lt2>
          <a:srgbClr val="FFFFCC"/>
        </a:lt2>
        <a:accent1>
          <a:srgbClr val="9966FF"/>
        </a:accent1>
        <a:accent2>
          <a:srgbClr val="CCFFFF"/>
        </a:accent2>
        <a:accent3>
          <a:srgbClr val="AAAAAA"/>
        </a:accent3>
        <a:accent4>
          <a:srgbClr val="AEAEDA"/>
        </a:accent4>
        <a:accent5>
          <a:srgbClr val="CAB8FF"/>
        </a:accent5>
        <a:accent6>
          <a:srgbClr val="B9E7E7"/>
        </a:accent6>
        <a:hlink>
          <a:srgbClr val="CC00CC"/>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_Default Design">
  <a:themeElements>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{13E23A4D-BDF0-40B0-B592-70781667C120}tf56410444</Template>
  <TotalTime>0</TotalTime>
  <Words>16076</Words>
  <Application>Microsoft Office PowerPoint</Application>
  <PresentationFormat>Widescreen</PresentationFormat>
  <Paragraphs>1080</Paragraphs>
  <Slides>197</Slides>
  <Notes>148</Notes>
  <HiddenSlides>0</HiddenSlides>
  <MMClips>1</MMClips>
  <ScaleCrop>false</ScaleCrop>
  <HeadingPairs>
    <vt:vector size="8" baseType="variant">
      <vt:variant>
        <vt:lpstr>Fonts Used</vt:lpstr>
      </vt:variant>
      <vt:variant>
        <vt:i4>22</vt:i4>
      </vt:variant>
      <vt:variant>
        <vt:lpstr>Theme</vt:lpstr>
      </vt:variant>
      <vt:variant>
        <vt:i4>26</vt:i4>
      </vt:variant>
      <vt:variant>
        <vt:lpstr>Embedded OLE Servers</vt:lpstr>
      </vt:variant>
      <vt:variant>
        <vt:i4>1</vt:i4>
      </vt:variant>
      <vt:variant>
        <vt:lpstr>Slide Titles</vt:lpstr>
      </vt:variant>
      <vt:variant>
        <vt:i4>197</vt:i4>
      </vt:variant>
    </vt:vector>
  </HeadingPairs>
  <TitlesOfParts>
    <vt:vector size="246" baseType="lpstr">
      <vt:lpstr>Arial</vt:lpstr>
      <vt:lpstr>Arial Black</vt:lpstr>
      <vt:lpstr>Australian Sunrise</vt:lpstr>
      <vt:lpstr>Avenir Next LT Pro</vt:lpstr>
      <vt:lpstr>Avenir Next LT Pro Light</vt:lpstr>
      <vt:lpstr>Banner</vt:lpstr>
      <vt:lpstr>Calibri</vt:lpstr>
      <vt:lpstr>Calibri Light</vt:lpstr>
      <vt:lpstr>Calligrapher</vt:lpstr>
      <vt:lpstr>Comic Sans MS</vt:lpstr>
      <vt:lpstr>Garamond</vt:lpstr>
      <vt:lpstr>Impact</vt:lpstr>
      <vt:lpstr>Magneto</vt:lpstr>
      <vt:lpstr>Old English Text MT</vt:lpstr>
      <vt:lpstr>Ravie</vt:lpstr>
      <vt:lpstr>Stencil</vt:lpstr>
      <vt:lpstr>Storybook</vt:lpstr>
      <vt:lpstr>Tempus Sans ITC</vt:lpstr>
      <vt:lpstr>Times</vt:lpstr>
      <vt:lpstr>Times New Roman</vt:lpstr>
      <vt:lpstr>Verdana</vt:lpstr>
      <vt:lpstr>Wingdings</vt:lpstr>
      <vt:lpstr>SavonVTI</vt:lpstr>
      <vt:lpstr>Office Theme</vt:lpstr>
      <vt:lpstr>3_Powerpoint 1 - CLASSIC PHILOSOPHICAL, HUMAN RELIGIOUS, AND CHURCH</vt:lpstr>
      <vt:lpstr>2_Office Theme</vt:lpstr>
      <vt:lpstr>ppt43EE</vt:lpstr>
      <vt:lpstr>Red</vt:lpstr>
      <vt:lpstr>5_ppt43EE</vt:lpstr>
      <vt:lpstr>18_Powerpoint 1 - CLASSIC PHILOSOPHICAL, HUMAN RELIGIOUS, AND CHURCH</vt:lpstr>
      <vt:lpstr>33_Powerpoint 1 - CLASSIC PHILOSOPHICAL, HUMAN RELIGIOUS, AND CHURCH</vt:lpstr>
      <vt:lpstr>26_Powerpoint 1 - CLASSIC PHILOSOPHICAL, HUMAN RELIGIOUS, AND CHURCH</vt:lpstr>
      <vt:lpstr>19_Powerpoint 1 - CLASSIC PHILOSOPHICAL, HUMAN RELIGIOUS, AND CHURCH</vt:lpstr>
      <vt:lpstr>1_Green</vt:lpstr>
      <vt:lpstr>1_Blank Presentation</vt:lpstr>
      <vt:lpstr>1_Gray</vt:lpstr>
      <vt:lpstr>46_Powerpoint 1 - CLASSIC PHILOSOPHICAL, HUMAN RELIGIOUS, AND CHURCH</vt:lpstr>
      <vt:lpstr>15_Powerpoint 1 - CLASSIC PHILOSOPHICAL, HUMAN RELIGIOUS, AND CHURCH</vt:lpstr>
      <vt:lpstr>Gray</vt:lpstr>
      <vt:lpstr>2_Blank Presentation</vt:lpstr>
      <vt:lpstr>Blank Presentation</vt:lpstr>
      <vt:lpstr>Powerpoint 1 - CLASSIC PHILOSOPHICAL, HUMAN RELIGIOUS, AND CHURCH</vt:lpstr>
      <vt:lpstr>1_Office Theme</vt:lpstr>
      <vt:lpstr>5_Office Theme</vt:lpstr>
      <vt:lpstr>12_Powerpoint 1 - CLASSIC PHILOSOPHICAL, HUMAN RELIGIOUS, AND CHURCH</vt:lpstr>
      <vt:lpstr>Default Design</vt:lpstr>
      <vt:lpstr>1_Default Design</vt:lpstr>
      <vt:lpstr>Presentation12</vt:lpstr>
      <vt:lpstr>Slide</vt:lpstr>
      <vt:lpstr>03. RELIGIOUS HISTORY OF THE CHRISTIAN ERA</vt:lpstr>
      <vt:lpstr>Relgious History of the Christian Era Ppt. Series</vt:lpstr>
      <vt:lpstr>SACRAMENTS &amp; SOTERIOLOGY</vt:lpstr>
      <vt:lpstr>SACRAMENTS &amp; SOTERIOLOGY</vt:lpstr>
      <vt:lpstr>Persecution and Aftermath</vt:lpstr>
      <vt:lpstr>Persecution and Aftermath</vt:lpstr>
      <vt:lpstr>The Last Roman Persecution</vt:lpstr>
      <vt:lpstr>Roman Persecution: “Getting Certified”</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PowerPoint Presentation</vt:lpstr>
      <vt:lpstr>PowerPoint Presentation</vt:lpstr>
      <vt:lpstr>PowerPoint Presentation</vt:lpstr>
      <vt:lpstr>PowerPoint Presentation</vt:lpstr>
      <vt:lpstr>Dominant Augustinian Paradigm The Doctrine Of Penance</vt:lpstr>
      <vt:lpstr>SACRAMENTS &amp; SOTERIOLOGY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Theology of the Christian Era  </vt:lpstr>
      <vt:lpstr>“Philip opened his mouth,  and beginning at this Scripture, preached Jesus to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MESSAGE WAS OVER      TIME MISUNDERSTOOD &amp;   CONVEYED INCORRECT                 IN COPTIC CHURCHES!</vt:lpstr>
      <vt:lpstr>PowerPoint Presentation</vt:lpstr>
      <vt:lpstr>PowerPoint Presentation</vt:lpstr>
      <vt:lpstr>PowerPoint Presentation</vt:lpstr>
      <vt:lpstr>OVERVIEW: APOSTLE TO APOSTATE PATTERN</vt:lpstr>
      <vt:lpstr> From Origen A False Controversy</vt:lpstr>
      <vt:lpstr>The Filioque Controversy</vt:lpstr>
      <vt:lpstr>PowerPoint Presentation</vt:lpstr>
      <vt:lpstr>OVERVIEW:  APOSTLE TO APOSTATE PATTERN Christology Debate: Theoanthropic Gnosticism</vt:lpstr>
      <vt:lpstr>PowerPoint Presentation</vt:lpstr>
      <vt:lpstr>PowerPoint Presentation</vt:lpstr>
      <vt:lpstr>PowerPoint Presentation</vt:lpstr>
      <vt:lpstr>PowerPoint Presentation</vt:lpstr>
      <vt:lpstr>OVERVIEW:  APOSTLE TO APOSTATE PATTERN Christology Debate: Theoanthropic Gnosticism</vt:lpstr>
      <vt:lpstr>PowerPoint Presentation</vt:lpstr>
      <vt:lpstr>Battle Over An “i”:   Homoousios or Homoiousios?</vt:lpstr>
      <vt:lpstr>PowerPoint Presentation</vt:lpstr>
      <vt:lpstr>Arian Or Nicaean “Or Else”:  The Debate “Unto Death”</vt:lpstr>
      <vt:lpstr>SACRAMENTS &amp; SOTERIOLOGY</vt:lpstr>
      <vt:lpstr>PowerPoint Presentation</vt:lpstr>
      <vt:lpstr>Doctrinal Developments: Thesis – Anti-Thesis-Synthesis   Canon  Creeds   Councils       </vt:lpstr>
      <vt:lpstr>PowerPoint Presentation</vt:lpstr>
      <vt:lpstr>How Did the Churches Respond?</vt:lpstr>
      <vt:lpstr>Confessions of Faith</vt:lpstr>
      <vt:lpstr>Confessions of Faith</vt:lpstr>
      <vt:lpstr>The Rule of Faith</vt:lpstr>
      <vt:lpstr>The Council of Nicaea—AD 325</vt:lpstr>
      <vt:lpstr>The Council of Nicaea—AD 325</vt:lpstr>
      <vt:lpstr>The Council of Nicaea—AD 325</vt:lpstr>
      <vt:lpstr>The Nature of Jesus</vt:lpstr>
      <vt:lpstr>The Nature of Jesus</vt:lpstr>
      <vt:lpstr>The Creed of Nicaea</vt:lpstr>
      <vt:lpstr>The Creed of Nicaea</vt:lpstr>
      <vt:lpstr>The Creed of Nicaea</vt:lpstr>
      <vt:lpstr>PowerPoint Presentation</vt:lpstr>
      <vt:lpstr>3 COUNCILS W/ 3 CREEDS</vt:lpstr>
      <vt:lpstr>Council of Chalcedon (451)</vt:lpstr>
      <vt:lpstr>Council of Chalcedon (451)</vt:lpstr>
      <vt:lpstr>Council of Constantinople II (Again 553)</vt:lpstr>
      <vt:lpstr>PowerPoint Presentation</vt:lpstr>
      <vt:lpstr>PowerPoint Presentation</vt:lpstr>
      <vt:lpstr>PowerPoint Presentation</vt:lpstr>
      <vt:lpstr>PowerPoint Presentation</vt:lpstr>
      <vt:lpstr>Explaining The Meaning of Scripture !</vt:lpstr>
      <vt:lpstr>Creeds Used To Establish Consensus !</vt:lpstr>
      <vt:lpstr>Why Do People Follow Creeds of Men !</vt:lpstr>
      <vt:lpstr>The Obvious Weaknesses of Creeds !</vt:lpstr>
      <vt:lpstr>Taking a look at “Creeds of Men”</vt:lpstr>
      <vt:lpstr>PowerPoint Presentation</vt:lpstr>
      <vt:lpstr>PowerPoint Presentation</vt:lpstr>
      <vt:lpstr>PowerPoint Presentation</vt:lpstr>
      <vt:lpstr>The Bible Can Make Us Perfect</vt:lpstr>
      <vt:lpstr>PowerPoint Presentation</vt:lpstr>
      <vt:lpstr>ATHANASIAN CREED</vt:lpstr>
      <vt:lpstr>PowerPoint Presentation</vt:lpstr>
      <vt:lpstr>PowerPoint Presentation</vt:lpstr>
      <vt:lpstr>PowerPoint Presentation</vt:lpstr>
      <vt:lpstr>PowerPoint Presentation</vt:lpstr>
      <vt:lpstr>PowerPoint Presentation</vt:lpstr>
      <vt:lpstr>SACRAMENTS &amp; SOTERIOLOGY</vt:lpstr>
      <vt:lpstr>PowerPoint Presentation</vt:lpstr>
      <vt:lpstr>PowerPoint Presentation</vt:lpstr>
      <vt:lpstr>From The Modern Scholar Course Guide: “One, Holy, Catholic, &amp; Apostolic” </vt:lpstr>
      <vt:lpstr>From The Modern Scholar Course Guide: “One, Holy, Catholic, &amp; Apostolic” </vt:lpstr>
      <vt:lpstr>PowerPoint Presentation</vt:lpstr>
      <vt:lpstr>Dominant Augustinian Paradigm Doctrine Of Indulgences</vt:lpstr>
      <vt:lpstr>THERE IS NOTHING SO USELESS AS DOING EFFICIENTLY THAT WHICH SHOULD NOT  BE DONE AT ALL! </vt:lpstr>
      <vt:lpstr>THE CURIA CHURCH/STATE COURT SYSTEM BUILT UPON TWO FRAUDS:</vt:lpstr>
      <vt:lpstr>PowerPoint Presentation</vt:lpstr>
      <vt:lpstr>FABRICATED CONSTANTINE DONATION </vt:lpstr>
      <vt:lpstr>CITED PRECEDENT MELDING  </vt:lpstr>
      <vt:lpstr>SPIRITUAL &amp; TEMPORAL SWORDS   </vt:lpstr>
      <vt:lpstr>Once False Donation Precedent Established Pope Leo Crowns The Frankish King Charles Charlemagne:  The First Holy Roman Emperor </vt:lpstr>
      <vt:lpstr>Genesis 1: 16 – Church Of Light Direct</vt:lpstr>
      <vt:lpstr>Genesis 1: 16 – State Of Reflected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LATER CHURCH PRE-TEST Q-1</vt:lpstr>
      <vt:lpstr>LATER CHURCH PRE-TEST Q-2</vt:lpstr>
      <vt:lpstr>LATER CHURCH PRE-TEST Q-3</vt:lpstr>
      <vt:lpstr>LATER CHURCH PRE-TEST Q-4</vt:lpstr>
      <vt:lpstr>LATER CHURCH PRE-TEST Q-5</vt:lpstr>
      <vt:lpstr>“How The Story Might Have Ended”  by  Rabbi Harold Kushner </vt:lpstr>
      <vt:lpstr>LATER CHURCH PRE-TEST Q-6</vt:lpstr>
      <vt:lpstr>LATER CHURCH PRE-TEST Q-7</vt:lpstr>
      <vt:lpstr>LATER CHURCH PRE-TEST Q-8</vt:lpstr>
      <vt:lpstr>LATER CHURCH PRE-TEST Q-9</vt:lpstr>
      <vt:lpstr>LATER CHURCH PRE-TEST Q-10</vt:lpstr>
      <vt:lpstr>LATER CHURCH PRE-TEST Q-11</vt:lpstr>
      <vt:lpstr>LATER CHURCH PRE-TEST Q-12</vt:lpstr>
      <vt:lpstr>LATER CHURCH PRE-TEST Q-13</vt:lpstr>
      <vt:lpstr>LATER CHURCH PRE-TEST Q-14</vt:lpstr>
      <vt:lpstr>LATER CHURCH PRE-TEST Q-15</vt:lpstr>
      <vt:lpstr>LATER CHURCH PRE-TEST Q-16</vt:lpstr>
      <vt:lpstr>LATER CHURCH PRE-TEST Q-17</vt:lpstr>
      <vt:lpstr>LATER CHURCH PRE-TEST Q-18</vt:lpstr>
      <vt:lpstr>LATER CHURCH PRE-TEST Q-19</vt:lpstr>
      <vt:lpstr>LATER CHURCH PRE-TEST Q-20</vt:lpstr>
      <vt:lpstr>LATER CHURCH PRE-TEST Q-21</vt:lpstr>
      <vt:lpstr>LATER CHURCH PRE-TEST Q-22</vt:lpstr>
      <vt:lpstr>LATER CHURCH PRE-TEST Q-23</vt:lpstr>
      <vt:lpstr>LATER CHURCH PRE-TEST Q-24</vt:lpstr>
      <vt:lpstr>LATER CHURCH PRE-TEST Q-25</vt:lpstr>
      <vt:lpstr>Later Church Struggles Were With:</vt:lpstr>
      <vt:lpstr>SACRAMENTS &amp; SOTERIOLOGY</vt:lpstr>
      <vt:lpstr>PowerPoint Presentation</vt:lpstr>
      <vt:lpstr>POPESS JOHN VIII HISTORICITY </vt:lpstr>
      <vt:lpstr>PowerPoint Presentation</vt:lpstr>
      <vt:lpstr>POPESS JOHN VIII HISTORICITY </vt:lpstr>
      <vt:lpstr>PowerPoint Presentation</vt:lpstr>
      <vt:lpstr>PowerPoint Presentation</vt:lpstr>
      <vt:lpstr>March 0f 896:  The Synod Horrenda Quoting Pages 19 - 20,  The Bad Popes by E. R. Chamberlin </vt:lpstr>
      <vt:lpstr>PowerPoint Presentation</vt:lpstr>
      <vt:lpstr>PowerPoint Presentation</vt:lpstr>
      <vt:lpstr>The Medieval Church Scandals chapter in book by charles franklin</vt:lpstr>
      <vt:lpstr>PowerPoint Presentation</vt:lpstr>
      <vt:lpstr>PowerPoint Presentation</vt:lpstr>
      <vt:lpstr>PowerPoint Presentation</vt:lpstr>
      <vt:lpstr>PowerPoint Presentation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PowerPoint Presentation</vt:lpstr>
      <vt:lpstr>The Medieval Church Scandals chapter in book by charles franklin</vt:lpstr>
      <vt:lpstr>PowerPoint Presentation</vt:lpstr>
      <vt:lpstr>The Priest the Woman and the Confessional chapter in book by Father Charles Chiniquy</vt:lpstr>
      <vt:lpstr>PowerPoint Presentation</vt:lpstr>
      <vt:lpstr>PowerPoint Presentation</vt:lpstr>
      <vt:lpstr>PowerPoint Presentation</vt:lpstr>
      <vt:lpstr>The Medieval Church Scandals chapter in book by charles franklin</vt:lpstr>
      <vt:lpstr>The Medieval Church Scandals chapter in book by charles franklin</vt:lpstr>
      <vt:lpstr>MOVEMENTS TO REFORM &amp; RESET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‘YOUNG MAN LUTHER’ PAGE 216: </vt:lpstr>
      <vt:lpstr>PowerPoint Presentation</vt:lpstr>
      <vt:lpstr>It is the supreme art of the devil that he can make the law out of the gospel.  If I can hold on to the distinction between law &amp; gospel,  I can say to him any and every time that he should kiss my backside!      </vt:lpstr>
      <vt:lpstr>PowerPoint Presentation</vt:lpstr>
      <vt:lpstr>PowerPoint Presentation</vt:lpstr>
      <vt:lpstr>PowerPoint Presentation</vt:lpstr>
      <vt:lpstr>Dominant Augustinian Paradigm 1,000 Year Fruit: Italy &amp; Germany </vt:lpstr>
      <vt:lpstr>Sentence Launching Reformation Public                     Papal Reply Sending Luther Over The Edge Luther Responds: “The Pope’s The Anti-Christ”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2020-05-30T14:05:59Z</dcterms:created>
  <dcterms:modified xsi:type="dcterms:W3CDTF">2020-06-26T14:56:37Z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