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5.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2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2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media1.WAV" ContentType="audio/x-wav"/>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media/media2.WAV" ContentType="audio/x-wav"/>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media/media3.WAV" ContentType="audio/x-wav"/>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4" r:id="rId5"/>
    <p:sldMasterId id="2147483686" r:id="rId6"/>
    <p:sldMasterId id="2147483698" r:id="rId7"/>
    <p:sldMasterId id="2147483721" r:id="rId8"/>
    <p:sldMasterId id="2147483733" r:id="rId9"/>
    <p:sldMasterId id="2147483754" r:id="rId10"/>
    <p:sldMasterId id="2147483777" r:id="rId11"/>
    <p:sldMasterId id="2147483798" r:id="rId12"/>
    <p:sldMasterId id="2147483810" r:id="rId13"/>
    <p:sldMasterId id="2147483835" r:id="rId14"/>
    <p:sldMasterId id="2147483847" r:id="rId15"/>
    <p:sldMasterId id="2147483868" r:id="rId16"/>
    <p:sldMasterId id="2147483881" r:id="rId17"/>
    <p:sldMasterId id="2147483902" r:id="rId18"/>
    <p:sldMasterId id="2147483935" r:id="rId19"/>
    <p:sldMasterId id="2147483959" r:id="rId20"/>
    <p:sldMasterId id="2147483995" r:id="rId21"/>
    <p:sldMasterId id="2147484100" r:id="rId22"/>
    <p:sldMasterId id="2147484118" r:id="rId23"/>
    <p:sldMasterId id="2147484130" r:id="rId24"/>
    <p:sldMasterId id="2147484302" r:id="rId25"/>
    <p:sldMasterId id="2147484325" r:id="rId26"/>
    <p:sldMasterId id="2147484337" r:id="rId27"/>
    <p:sldMasterId id="2147484355" r:id="rId28"/>
    <p:sldMasterId id="2147484378" r:id="rId29"/>
    <p:sldMasterId id="2147484391" r:id="rId30"/>
    <p:sldMasterId id="2147484412" r:id="rId31"/>
  </p:sldMasterIdLst>
  <p:notesMasterIdLst>
    <p:notesMasterId r:id="rId217"/>
  </p:notesMasterIdLst>
  <p:sldIdLst>
    <p:sldId id="257" r:id="rId32"/>
    <p:sldId id="260" r:id="rId33"/>
    <p:sldId id="3710" r:id="rId34"/>
    <p:sldId id="259" r:id="rId35"/>
    <p:sldId id="1115" r:id="rId36"/>
    <p:sldId id="1139" r:id="rId37"/>
    <p:sldId id="1114" r:id="rId38"/>
    <p:sldId id="1112" r:id="rId39"/>
    <p:sldId id="1113" r:id="rId40"/>
    <p:sldId id="1336" r:id="rId41"/>
    <p:sldId id="1095" r:id="rId42"/>
    <p:sldId id="1091" r:id="rId43"/>
    <p:sldId id="1092" r:id="rId44"/>
    <p:sldId id="1093" r:id="rId45"/>
    <p:sldId id="1094" r:id="rId46"/>
    <p:sldId id="3706" r:id="rId47"/>
    <p:sldId id="261" r:id="rId48"/>
    <p:sldId id="381" r:id="rId49"/>
    <p:sldId id="280" r:id="rId50"/>
    <p:sldId id="282" r:id="rId51"/>
    <p:sldId id="258" r:id="rId52"/>
    <p:sldId id="1562" r:id="rId53"/>
    <p:sldId id="1090" r:id="rId54"/>
    <p:sldId id="1181" r:id="rId55"/>
    <p:sldId id="1654" r:id="rId56"/>
    <p:sldId id="1013" r:id="rId57"/>
    <p:sldId id="1690" r:id="rId58"/>
    <p:sldId id="1012" r:id="rId59"/>
    <p:sldId id="1151" r:id="rId60"/>
    <p:sldId id="1152" r:id="rId61"/>
    <p:sldId id="1153" r:id="rId62"/>
    <p:sldId id="1154" r:id="rId63"/>
    <p:sldId id="1155" r:id="rId64"/>
    <p:sldId id="1156" r:id="rId65"/>
    <p:sldId id="370" r:id="rId66"/>
    <p:sldId id="877" r:id="rId67"/>
    <p:sldId id="366" r:id="rId68"/>
    <p:sldId id="303" r:id="rId69"/>
    <p:sldId id="549" r:id="rId70"/>
    <p:sldId id="1364" r:id="rId71"/>
    <p:sldId id="2820" r:id="rId72"/>
    <p:sldId id="1649" r:id="rId73"/>
    <p:sldId id="1650" r:id="rId74"/>
    <p:sldId id="371" r:id="rId75"/>
    <p:sldId id="1030" r:id="rId76"/>
    <p:sldId id="961" r:id="rId77"/>
    <p:sldId id="2818" r:id="rId78"/>
    <p:sldId id="963" r:id="rId79"/>
    <p:sldId id="964" r:id="rId80"/>
    <p:sldId id="940" r:id="rId81"/>
    <p:sldId id="966" r:id="rId82"/>
    <p:sldId id="1021" r:id="rId83"/>
    <p:sldId id="1022" r:id="rId84"/>
    <p:sldId id="2817" r:id="rId85"/>
    <p:sldId id="2819" r:id="rId86"/>
    <p:sldId id="376" r:id="rId87"/>
    <p:sldId id="375" r:id="rId88"/>
    <p:sldId id="389" r:id="rId89"/>
    <p:sldId id="377" r:id="rId90"/>
    <p:sldId id="380" r:id="rId91"/>
    <p:sldId id="1032" r:id="rId92"/>
    <p:sldId id="1033" r:id="rId93"/>
    <p:sldId id="1034" r:id="rId94"/>
    <p:sldId id="1035" r:id="rId95"/>
    <p:sldId id="1655" r:id="rId96"/>
    <p:sldId id="1160" r:id="rId97"/>
    <p:sldId id="1167" r:id="rId98"/>
    <p:sldId id="362" r:id="rId99"/>
    <p:sldId id="1543" r:id="rId100"/>
    <p:sldId id="1542" r:id="rId101"/>
    <p:sldId id="1545" r:id="rId102"/>
    <p:sldId id="1544" r:id="rId103"/>
    <p:sldId id="1161" r:id="rId104"/>
    <p:sldId id="1171" r:id="rId105"/>
    <p:sldId id="1168" r:id="rId106"/>
    <p:sldId id="615" r:id="rId107"/>
    <p:sldId id="1656" r:id="rId108"/>
    <p:sldId id="1178" r:id="rId109"/>
    <p:sldId id="1177" r:id="rId110"/>
    <p:sldId id="1379" r:id="rId111"/>
    <p:sldId id="1173" r:id="rId112"/>
    <p:sldId id="1179" r:id="rId113"/>
    <p:sldId id="1482" r:id="rId114"/>
    <p:sldId id="1193" r:id="rId115"/>
    <p:sldId id="616" r:id="rId116"/>
    <p:sldId id="1068" r:id="rId117"/>
    <p:sldId id="620" r:id="rId118"/>
    <p:sldId id="621" r:id="rId119"/>
    <p:sldId id="547" r:id="rId120"/>
    <p:sldId id="1657" r:id="rId121"/>
    <p:sldId id="1176" r:id="rId122"/>
    <p:sldId id="905" r:id="rId123"/>
    <p:sldId id="1174" r:id="rId124"/>
    <p:sldId id="1175" r:id="rId125"/>
    <p:sldId id="1664" r:id="rId126"/>
    <p:sldId id="3707" r:id="rId127"/>
    <p:sldId id="1666" r:id="rId128"/>
    <p:sldId id="1667" r:id="rId129"/>
    <p:sldId id="1668" r:id="rId130"/>
    <p:sldId id="1233" r:id="rId131"/>
    <p:sldId id="1234" r:id="rId132"/>
    <p:sldId id="1484" r:id="rId133"/>
    <p:sldId id="1483" r:id="rId134"/>
    <p:sldId id="1485" r:id="rId135"/>
    <p:sldId id="1020" r:id="rId136"/>
    <p:sldId id="993" r:id="rId137"/>
    <p:sldId id="1366" r:id="rId138"/>
    <p:sldId id="1368" r:id="rId139"/>
    <p:sldId id="1454" r:id="rId140"/>
    <p:sldId id="1274" r:id="rId141"/>
    <p:sldId id="1244" r:id="rId142"/>
    <p:sldId id="1123" r:id="rId143"/>
    <p:sldId id="657" r:id="rId144"/>
    <p:sldId id="3930" r:id="rId145"/>
    <p:sldId id="3085" r:id="rId146"/>
    <p:sldId id="3931" r:id="rId147"/>
    <p:sldId id="529" r:id="rId148"/>
    <p:sldId id="1770" r:id="rId149"/>
    <p:sldId id="2766" r:id="rId150"/>
    <p:sldId id="3921" r:id="rId151"/>
    <p:sldId id="848" r:id="rId152"/>
    <p:sldId id="851" r:id="rId153"/>
    <p:sldId id="1316" r:id="rId154"/>
    <p:sldId id="3925" r:id="rId155"/>
    <p:sldId id="850" r:id="rId156"/>
    <p:sldId id="3922" r:id="rId157"/>
    <p:sldId id="3926" r:id="rId158"/>
    <p:sldId id="3924" r:id="rId159"/>
    <p:sldId id="847" r:id="rId160"/>
    <p:sldId id="849" r:id="rId161"/>
    <p:sldId id="630" r:id="rId162"/>
    <p:sldId id="1320" r:id="rId163"/>
    <p:sldId id="1451" r:id="rId164"/>
    <p:sldId id="1306" r:id="rId165"/>
    <p:sldId id="1308" r:id="rId166"/>
    <p:sldId id="1309" r:id="rId167"/>
    <p:sldId id="1312" r:id="rId168"/>
    <p:sldId id="1390" r:id="rId169"/>
    <p:sldId id="1314" r:id="rId170"/>
    <p:sldId id="1104" r:id="rId171"/>
    <p:sldId id="1281" r:id="rId172"/>
    <p:sldId id="1389" r:id="rId173"/>
    <p:sldId id="1283" r:id="rId174"/>
    <p:sldId id="1282" r:id="rId175"/>
    <p:sldId id="1284" r:id="rId176"/>
    <p:sldId id="1322" r:id="rId177"/>
    <p:sldId id="1528" r:id="rId178"/>
    <p:sldId id="1536" r:id="rId179"/>
    <p:sldId id="1513" r:id="rId180"/>
    <p:sldId id="1286" r:id="rId181"/>
    <p:sldId id="1287" r:id="rId182"/>
    <p:sldId id="1518" r:id="rId183"/>
    <p:sldId id="1509" r:id="rId184"/>
    <p:sldId id="1288" r:id="rId185"/>
    <p:sldId id="1294" r:id="rId186"/>
    <p:sldId id="1290" r:id="rId187"/>
    <p:sldId id="1285" r:id="rId188"/>
    <p:sldId id="1299" r:id="rId189"/>
    <p:sldId id="1300" r:id="rId190"/>
    <p:sldId id="1111" r:id="rId191"/>
    <p:sldId id="1110" r:id="rId192"/>
    <p:sldId id="1652" r:id="rId193"/>
    <p:sldId id="1529" r:id="rId194"/>
    <p:sldId id="1653" r:id="rId195"/>
    <p:sldId id="1651" r:id="rId196"/>
    <p:sldId id="844" r:id="rId197"/>
    <p:sldId id="707" r:id="rId198"/>
    <p:sldId id="1517" r:id="rId199"/>
    <p:sldId id="920" r:id="rId200"/>
    <p:sldId id="1109" r:id="rId201"/>
    <p:sldId id="1521" r:id="rId202"/>
    <p:sldId id="1106" r:id="rId203"/>
    <p:sldId id="699" r:id="rId204"/>
    <p:sldId id="701" r:id="rId205"/>
    <p:sldId id="702" r:id="rId206"/>
    <p:sldId id="703" r:id="rId207"/>
    <p:sldId id="704" r:id="rId208"/>
    <p:sldId id="1613" r:id="rId209"/>
    <p:sldId id="705" r:id="rId210"/>
    <p:sldId id="3708" r:id="rId211"/>
    <p:sldId id="1393" r:id="rId212"/>
    <p:sldId id="2054" r:id="rId213"/>
    <p:sldId id="2056" r:id="rId214"/>
    <p:sldId id="2622" r:id="rId215"/>
    <p:sldId id="2640" r:id="rId2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102"/>
      </p:cViewPr>
      <p:guideLst/>
    </p:cSldViewPr>
  </p:slideViewPr>
  <p:notesTextViewPr>
    <p:cViewPr>
      <p:scale>
        <a:sx n="1" d="1"/>
        <a:sy n="1" d="1"/>
      </p:scale>
      <p:origin x="0" y="0"/>
    </p:cViewPr>
  </p:notesTextViewPr>
  <p:sorterViewPr>
    <p:cViewPr varScale="1">
      <p:scale>
        <a:sx n="100" d="100"/>
        <a:sy n="100" d="100"/>
      </p:scale>
      <p:origin x="0" y="-117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18.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slide" Target="slides/slide160.xml"/><Relationship Id="rId205" Type="http://schemas.openxmlformats.org/officeDocument/2006/relationships/slide" Target="slides/slide174.xml"/><Relationship Id="rId107" Type="http://schemas.openxmlformats.org/officeDocument/2006/relationships/slide" Target="slides/slide76.xml"/><Relationship Id="rId11" Type="http://schemas.openxmlformats.org/officeDocument/2006/relationships/slideMaster" Target="slideMasters/slideMaster8.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59.xml"/><Relationship Id="rId95" Type="http://schemas.openxmlformats.org/officeDocument/2006/relationships/slide" Target="slides/slide64.xml"/><Relationship Id="rId160" Type="http://schemas.openxmlformats.org/officeDocument/2006/relationships/slide" Target="slides/slide129.xml"/><Relationship Id="rId165" Type="http://schemas.openxmlformats.org/officeDocument/2006/relationships/slide" Target="slides/slide134.xml"/><Relationship Id="rId181" Type="http://schemas.openxmlformats.org/officeDocument/2006/relationships/slide" Target="slides/slide150.xml"/><Relationship Id="rId186" Type="http://schemas.openxmlformats.org/officeDocument/2006/relationships/slide" Target="slides/slide155.xml"/><Relationship Id="rId216" Type="http://schemas.openxmlformats.org/officeDocument/2006/relationships/slide" Target="slides/slide185.xml"/><Relationship Id="rId211" Type="http://schemas.openxmlformats.org/officeDocument/2006/relationships/slide" Target="slides/slide180.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50" Type="http://schemas.openxmlformats.org/officeDocument/2006/relationships/slide" Target="slides/slide119.xml"/><Relationship Id="rId155" Type="http://schemas.openxmlformats.org/officeDocument/2006/relationships/slide" Target="slides/slide124.xml"/><Relationship Id="rId171" Type="http://schemas.openxmlformats.org/officeDocument/2006/relationships/slide" Target="slides/slide140.xml"/><Relationship Id="rId176" Type="http://schemas.openxmlformats.org/officeDocument/2006/relationships/slide" Target="slides/slide145.xml"/><Relationship Id="rId192" Type="http://schemas.openxmlformats.org/officeDocument/2006/relationships/slide" Target="slides/slide161.xml"/><Relationship Id="rId197" Type="http://schemas.openxmlformats.org/officeDocument/2006/relationships/slide" Target="slides/slide166.xml"/><Relationship Id="rId206" Type="http://schemas.openxmlformats.org/officeDocument/2006/relationships/slide" Target="slides/slide175.xml"/><Relationship Id="rId201" Type="http://schemas.openxmlformats.org/officeDocument/2006/relationships/slide" Target="slides/slide170.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slide" Target="slides/slide130.xml"/><Relationship Id="rId166" Type="http://schemas.openxmlformats.org/officeDocument/2006/relationships/slide" Target="slides/slide135.xml"/><Relationship Id="rId182" Type="http://schemas.openxmlformats.org/officeDocument/2006/relationships/slide" Target="slides/slide151.xml"/><Relationship Id="rId187" Type="http://schemas.openxmlformats.org/officeDocument/2006/relationships/slide" Target="slides/slide156.xml"/><Relationship Id="rId217"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81.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172" Type="http://schemas.openxmlformats.org/officeDocument/2006/relationships/slide" Target="slides/slide141.xml"/><Relationship Id="rId193" Type="http://schemas.openxmlformats.org/officeDocument/2006/relationships/slide" Target="slides/slide162.xml"/><Relationship Id="rId202" Type="http://schemas.openxmlformats.org/officeDocument/2006/relationships/slide" Target="slides/slide171.xml"/><Relationship Id="rId207" Type="http://schemas.openxmlformats.org/officeDocument/2006/relationships/slide" Target="slides/slide17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 Type="http://schemas.openxmlformats.org/officeDocument/2006/relationships/slideMaster" Target="slideMasters/slideMaster4.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183" Type="http://schemas.openxmlformats.org/officeDocument/2006/relationships/slide" Target="slides/slide152.xml"/><Relationship Id="rId213" Type="http://schemas.openxmlformats.org/officeDocument/2006/relationships/slide" Target="slides/slide182.xml"/><Relationship Id="rId218"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199" Type="http://schemas.openxmlformats.org/officeDocument/2006/relationships/slide" Target="slides/slide168.xml"/><Relationship Id="rId203" Type="http://schemas.openxmlformats.org/officeDocument/2006/relationships/slide" Target="slides/slide172.xml"/><Relationship Id="rId208" Type="http://schemas.openxmlformats.org/officeDocument/2006/relationships/slide" Target="slides/slide17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189" Type="http://schemas.openxmlformats.org/officeDocument/2006/relationships/slide" Target="slides/slide158.xml"/><Relationship Id="rId219"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 Target="slides/slide183.xml"/><Relationship Id="rId25" Type="http://schemas.openxmlformats.org/officeDocument/2006/relationships/slideMaster" Target="slideMasters/slideMaster22.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17.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5" Type="http://schemas.openxmlformats.org/officeDocument/2006/relationships/slide" Target="slides/slide164.xml"/><Relationship Id="rId209" Type="http://schemas.openxmlformats.org/officeDocument/2006/relationships/slide" Target="slides/slide178.xml"/><Relationship Id="rId190" Type="http://schemas.openxmlformats.org/officeDocument/2006/relationships/slide" Target="slides/slide159.xml"/><Relationship Id="rId204" Type="http://schemas.openxmlformats.org/officeDocument/2006/relationships/slide" Target="slides/slide173.xml"/><Relationship Id="rId220" Type="http://schemas.openxmlformats.org/officeDocument/2006/relationships/theme" Target="theme/theme1.xml"/><Relationship Id="rId15" Type="http://schemas.openxmlformats.org/officeDocument/2006/relationships/slideMaster" Target="slideMasters/slideMaster12.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49.xml"/><Relationship Id="rId210" Type="http://schemas.openxmlformats.org/officeDocument/2006/relationships/slide" Target="slides/slide179.xml"/><Relationship Id="rId215" Type="http://schemas.openxmlformats.org/officeDocument/2006/relationships/slide" Target="slides/slide184.xml"/><Relationship Id="rId26" Type="http://schemas.openxmlformats.org/officeDocument/2006/relationships/slideMaster" Target="slideMasters/slideMaster23.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slideMaster" Target="slideMasters/slideMaster13.xml"/><Relationship Id="rId221" Type="http://schemas.openxmlformats.org/officeDocument/2006/relationships/tableStyles" Target="tableStyles.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CE801-4DBE-468D-89E1-427DACC10480}" type="datetimeFigureOut">
              <a:rPr lang="en-US" smtClean="0"/>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979E2-243E-4269-805A-48675DAE54AB}" type="slidenum">
              <a:rPr lang="en-US" smtClean="0"/>
              <a:t>‹#›</a:t>
            </a:fld>
            <a:endParaRPr lang="en-US"/>
          </a:p>
        </p:txBody>
      </p:sp>
    </p:spTree>
    <p:extLst>
      <p:ext uri="{BB962C8B-B14F-4D97-AF65-F5344CB8AC3E}">
        <p14:creationId xmlns:p14="http://schemas.microsoft.com/office/powerpoint/2010/main" val="109068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029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6C26-B689-4AD7-A17D-474B7967E6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7875" name="Rectangle 2"/>
          <p:cNvSpPr>
            <a:spLocks noGrp="1" noRot="1" noChangeAspect="1" noChangeArrowheads="1" noTextEdit="1"/>
          </p:cNvSpPr>
          <p:nvPr>
            <p:ph type="sldImg"/>
          </p:nvPr>
        </p:nvSpPr>
        <p:spPr>
          <a:ln/>
        </p:spPr>
      </p:sp>
      <p:sp>
        <p:nvSpPr>
          <p:cNvPr id="1487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21122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B2FF-8912-4320-9546-F962C739D0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36258" name="Rectangle 2"/>
          <p:cNvSpPr>
            <a:spLocks noGrp="1" noRot="1" noChangeAspect="1" noChangeArrowheads="1" noTextEdit="1"/>
          </p:cNvSpPr>
          <p:nvPr>
            <p:ph type="sldImg"/>
          </p:nvPr>
        </p:nvSpPr>
        <p:spPr>
          <a:xfrm>
            <a:off x="381000" y="685800"/>
            <a:ext cx="6096000" cy="3429000"/>
          </a:xfrm>
          <a:ln/>
        </p:spPr>
      </p:sp>
      <p:sp>
        <p:nvSpPr>
          <p:cNvPr id="393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82171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33055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22445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40E517-41EA-45E7-BD8D-026F35F4F8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48290" name="Rectangle 2"/>
          <p:cNvSpPr>
            <a:spLocks noGrp="1" noRot="1" noChangeAspect="1" noChangeArrowheads="1" noTextEdit="1"/>
          </p:cNvSpPr>
          <p:nvPr>
            <p:ph type="sldImg"/>
          </p:nvPr>
        </p:nvSpPr>
        <p:spPr>
          <a:xfrm>
            <a:off x="325438" y="698500"/>
            <a:ext cx="6208712" cy="3492500"/>
          </a:xfrm>
          <a:ln/>
        </p:spPr>
      </p:sp>
      <p:sp>
        <p:nvSpPr>
          <p:cNvPr id="474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550106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9B01D-091D-440C-B673-4EB4DD67027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9618" name="Rectangle 2"/>
          <p:cNvSpPr>
            <a:spLocks noGrp="1" noRot="1" noChangeAspect="1" noChangeArrowheads="1" noTextEdit="1"/>
          </p:cNvSpPr>
          <p:nvPr>
            <p:ph type="sldImg"/>
          </p:nvPr>
        </p:nvSpPr>
        <p:spPr>
          <a:xfrm>
            <a:off x="325438" y="698500"/>
            <a:ext cx="6208712" cy="3492500"/>
          </a:xfrm>
          <a:ln/>
        </p:spPr>
      </p:sp>
      <p:sp>
        <p:nvSpPr>
          <p:cNvPr id="279961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4548872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C5ACAD-E2EE-4861-B2E2-9763F13B0D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3714" name="Rectangle 2"/>
          <p:cNvSpPr>
            <a:spLocks noGrp="1" noRot="1" noChangeAspect="1" noChangeArrowheads="1" noTextEdit="1"/>
          </p:cNvSpPr>
          <p:nvPr>
            <p:ph type="sldImg"/>
          </p:nvPr>
        </p:nvSpPr>
        <p:spPr>
          <a:xfrm>
            <a:off x="325438" y="698500"/>
            <a:ext cx="6208712" cy="3492500"/>
          </a:xfrm>
          <a:ln/>
        </p:spPr>
      </p:sp>
      <p:sp>
        <p:nvSpPr>
          <p:cNvPr id="28037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86960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7C519-D7F5-4481-8AFA-9D3B89F5E0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1666" name="Rectangle 2"/>
          <p:cNvSpPr>
            <a:spLocks noGrp="1" noRot="1" noChangeAspect="1" noChangeArrowheads="1" noTextEdit="1"/>
          </p:cNvSpPr>
          <p:nvPr>
            <p:ph type="sldImg"/>
          </p:nvPr>
        </p:nvSpPr>
        <p:spPr>
          <a:xfrm>
            <a:off x="325438" y="698500"/>
            <a:ext cx="6208712" cy="3492500"/>
          </a:xfrm>
          <a:ln/>
        </p:spPr>
      </p:sp>
      <p:sp>
        <p:nvSpPr>
          <p:cNvPr id="280166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30260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16625C-2C97-427B-8D66-2FA3CE7B7C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18594" name="Rectangle 2"/>
          <p:cNvSpPr>
            <a:spLocks noGrp="1" noRot="1" noChangeAspect="1" noChangeArrowheads="1" noTextEdit="1"/>
          </p:cNvSpPr>
          <p:nvPr>
            <p:ph type="sldImg"/>
          </p:nvPr>
        </p:nvSpPr>
        <p:spPr>
          <a:xfrm>
            <a:off x="325438" y="698500"/>
            <a:ext cx="6208712" cy="3492500"/>
          </a:xfrm>
          <a:ln/>
        </p:spPr>
      </p:sp>
      <p:sp>
        <p:nvSpPr>
          <p:cNvPr id="1518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868336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1989E-4FAF-41B9-B958-6854D00244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83384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6449-EFDA-4B13-A127-76EABEAAB6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295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336943-A0EB-4C80-B218-26C7E49896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3122" name="Rectangle 2"/>
          <p:cNvSpPr>
            <a:spLocks noGrp="1" noRot="1" noChangeAspect="1" noChangeArrowheads="1" noTextEdit="1"/>
          </p:cNvSpPr>
          <p:nvPr>
            <p:ph type="sldImg"/>
          </p:nvPr>
        </p:nvSpPr>
        <p:spPr>
          <a:ln/>
        </p:spPr>
      </p:sp>
      <p:sp>
        <p:nvSpPr>
          <p:cNvPr id="33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35507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FF5F-43CC-4902-BE50-4867964DFE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1442" name="Rectangle 2"/>
          <p:cNvSpPr>
            <a:spLocks noGrp="1" noRot="1" noChangeAspect="1" noChangeArrowheads="1" noTextEdit="1"/>
          </p:cNvSpPr>
          <p:nvPr>
            <p:ph type="sldImg"/>
          </p:nvPr>
        </p:nvSpPr>
        <p:spPr>
          <a:ln/>
        </p:spPr>
      </p:sp>
      <p:sp>
        <p:nvSpPr>
          <p:cNvPr id="32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7151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BFED5-437B-4013-B9E7-53D65367F60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5634" name="Rectangle 1026"/>
          <p:cNvSpPr>
            <a:spLocks noGrp="1" noRot="1" noChangeAspect="1" noChangeArrowheads="1" noTextEdit="1"/>
          </p:cNvSpPr>
          <p:nvPr>
            <p:ph type="sldImg"/>
          </p:nvPr>
        </p:nvSpPr>
        <p:spPr>
          <a:ln/>
        </p:spPr>
      </p:sp>
      <p:sp>
        <p:nvSpPr>
          <p:cNvPr id="3256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3871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1F2A6-0017-491B-B242-989672835A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47106" name="Rectangle 2"/>
          <p:cNvSpPr>
            <a:spLocks noGrp="1" noRot="1" noChangeAspect="1" noChangeArrowheads="1" noTextEdit="1"/>
          </p:cNvSpPr>
          <p:nvPr>
            <p:ph type="sldImg"/>
          </p:nvPr>
        </p:nvSpPr>
        <p:spPr>
          <a:ln/>
        </p:spPr>
      </p:sp>
      <p:sp>
        <p:nvSpPr>
          <p:cNvPr id="32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8139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1583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9F564-2B2D-4C0B-B182-FFAB84C3D0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50338" name="Rectangle 2"/>
          <p:cNvSpPr>
            <a:spLocks noGrp="1" noRot="1" noChangeAspect="1" noChangeArrowheads="1" noTextEdit="1"/>
          </p:cNvSpPr>
          <p:nvPr>
            <p:ph type="sldImg"/>
          </p:nvPr>
        </p:nvSpPr>
        <p:spPr>
          <a:ln/>
        </p:spPr>
      </p:sp>
      <p:sp>
        <p:nvSpPr>
          <p:cNvPr id="475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03873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53471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152BD-F302-49E4-A2B6-70D967D6EB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58212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22182-B760-453D-82A6-CB936123FA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0642" name="Rectangle 2"/>
          <p:cNvSpPr>
            <a:spLocks noGrp="1" noRot="1" noChangeAspect="1" noChangeArrowheads="1" noTextEdit="1"/>
          </p:cNvSpPr>
          <p:nvPr>
            <p:ph type="sldImg"/>
          </p:nvPr>
        </p:nvSpPr>
        <p:spPr>
          <a:xfrm>
            <a:off x="382588" y="685800"/>
            <a:ext cx="6094412" cy="3429000"/>
          </a:xfrm>
          <a:ln/>
        </p:spPr>
      </p:sp>
      <p:sp>
        <p:nvSpPr>
          <p:cNvPr id="15206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74420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9D3D8-5922-4CA3-9474-6817C5C86C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37317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1308C-31F7-4F31-A26B-F3FE1C657E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1682" name="Rectangle 2"/>
          <p:cNvSpPr>
            <a:spLocks noGrp="1" noRot="1" noChangeAspect="1" noChangeArrowheads="1" noTextEdit="1"/>
          </p:cNvSpPr>
          <p:nvPr>
            <p:ph type="sldImg"/>
          </p:nvPr>
        </p:nvSpPr>
        <p:spPr>
          <a:ln/>
        </p:spPr>
      </p:sp>
      <p:sp>
        <p:nvSpPr>
          <p:cNvPr id="32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846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4104C-8376-4F2A-99A2-6026EB6E44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65026" name="Rectangle 2"/>
          <p:cNvSpPr>
            <a:spLocks noGrp="1" noRot="1" noChangeAspect="1" noChangeArrowheads="1" noTextEdit="1"/>
          </p:cNvSpPr>
          <p:nvPr>
            <p:ph type="sldImg"/>
          </p:nvPr>
        </p:nvSpPr>
        <p:spPr>
          <a:ln/>
        </p:spPr>
      </p:sp>
      <p:sp>
        <p:nvSpPr>
          <p:cNvPr id="16650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42FDD-2A41-46C8-8D40-35B4065DD5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39221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7A7C1-7A88-46F6-9CF4-26510B2147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94306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E0DD98-620A-4387-975A-7C8850F3663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0914" name="Rectangle 2"/>
          <p:cNvSpPr>
            <a:spLocks noGrp="1" noRot="1" noChangeAspect="1" noChangeArrowheads="1" noTextEdit="1"/>
          </p:cNvSpPr>
          <p:nvPr>
            <p:ph type="sldImg"/>
          </p:nvPr>
        </p:nvSpPr>
        <p:spPr>
          <a:ln/>
        </p:spPr>
      </p:sp>
      <p:sp>
        <p:nvSpPr>
          <p:cNvPr id="3750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34731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2E2199-FFA8-488A-8055-066B670214D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09762" name="Rectangle 2"/>
          <p:cNvSpPr>
            <a:spLocks noGrp="1" noRot="1" noChangeAspect="1" noChangeArrowheads="1" noTextEdit="1"/>
          </p:cNvSpPr>
          <p:nvPr>
            <p:ph type="sldImg"/>
          </p:nvPr>
        </p:nvSpPr>
        <p:spPr>
          <a:ln/>
        </p:spPr>
      </p:sp>
      <p:sp>
        <p:nvSpPr>
          <p:cNvPr id="190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74015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3E1D51-D216-48AC-BC19-FBF6C6E7C9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28290" name="Rectangle 2"/>
          <p:cNvSpPr>
            <a:spLocks noGrp="1" noRot="1" noChangeAspect="1" noChangeArrowheads="1" noTextEdit="1"/>
          </p:cNvSpPr>
          <p:nvPr>
            <p:ph type="sldImg"/>
          </p:nvPr>
        </p:nvSpPr>
        <p:spPr>
          <a:xfrm>
            <a:off x="325438" y="698500"/>
            <a:ext cx="6208712" cy="3492500"/>
          </a:xfrm>
          <a:ln/>
        </p:spPr>
      </p:sp>
      <p:sp>
        <p:nvSpPr>
          <p:cNvPr id="282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370428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65E8E2-A0FB-437F-8642-A079ECC39D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18402" name="Rectangle 2"/>
          <p:cNvSpPr>
            <a:spLocks noGrp="1" noRot="1" noChangeAspect="1" noChangeArrowheads="1" noTextEdit="1"/>
          </p:cNvSpPr>
          <p:nvPr>
            <p:ph type="sldImg"/>
          </p:nvPr>
        </p:nvSpPr>
        <p:spPr>
          <a:xfrm>
            <a:off x="325438" y="698500"/>
            <a:ext cx="6208712" cy="3492500"/>
          </a:xfrm>
          <a:ln/>
        </p:spPr>
      </p:sp>
      <p:sp>
        <p:nvSpPr>
          <p:cNvPr id="291840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311954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D4FD6-EE2D-43B2-9614-9EFD26C044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74993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905C2-9800-431A-AC6C-564D053DE7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514535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E13FD-8E24-4B14-8ABA-8AD2F80D60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13858" name="Rectangle 2"/>
          <p:cNvSpPr>
            <a:spLocks noGrp="1" noRot="1" noChangeAspect="1" noChangeArrowheads="1" noTextEdit="1"/>
          </p:cNvSpPr>
          <p:nvPr>
            <p:ph type="sldImg"/>
          </p:nvPr>
        </p:nvSpPr>
        <p:spPr>
          <a:xfrm>
            <a:off x="1143000" y="685800"/>
            <a:ext cx="4572000" cy="3429000"/>
          </a:xfrm>
          <a:ln/>
        </p:spPr>
      </p:sp>
      <p:sp>
        <p:nvSpPr>
          <p:cNvPr id="191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6424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33D6E9-FEC1-4592-B219-F65BF2F681D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B64B6-02F9-4193-84C0-B87B06913B4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8419" name="Rectangle 2">
            <a:extLst>
              <a:ext uri="{FF2B5EF4-FFF2-40B4-BE49-F238E27FC236}">
                <a16:creationId xmlns:a16="http://schemas.microsoft.com/office/drawing/2014/main" id="{BCABB5C5-B0DD-4B97-9D44-89E082B8C58B}"/>
              </a:ext>
            </a:extLst>
          </p:cNvPr>
          <p:cNvSpPr>
            <a:spLocks noGrp="1" noRot="1" noChangeAspect="1" noChangeArrowheads="1" noTextEdit="1"/>
          </p:cNvSpPr>
          <p:nvPr>
            <p:ph type="sldImg"/>
          </p:nvPr>
        </p:nvSpPr>
        <p:spPr>
          <a:xfrm>
            <a:off x="1101725" y="698500"/>
            <a:ext cx="4656138" cy="3492500"/>
          </a:xfrm>
          <a:ln/>
        </p:spPr>
      </p:sp>
      <p:sp>
        <p:nvSpPr>
          <p:cNvPr id="2108420" name="Rectangle 3">
            <a:extLst>
              <a:ext uri="{FF2B5EF4-FFF2-40B4-BE49-F238E27FC236}">
                <a16:creationId xmlns:a16="http://schemas.microsoft.com/office/drawing/2014/main" id="{BAB90010-6178-4FA7-99A9-50B53B8BE34E}"/>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1122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0BBA5F-C1C0-4C9D-A3F8-0776110F67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8434" name="Rectangle 2"/>
          <p:cNvSpPr>
            <a:spLocks noGrp="1" noRot="1" noChangeAspect="1" noChangeArrowheads="1" noTextEdit="1"/>
          </p:cNvSpPr>
          <p:nvPr>
            <p:ph type="sldImg"/>
          </p:nvPr>
        </p:nvSpPr>
        <p:spPr>
          <a:ln/>
        </p:spPr>
      </p:sp>
      <p:sp>
        <p:nvSpPr>
          <p:cNvPr id="32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94947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62A03D-E2DC-48E4-A9C1-E7DF876506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897474" name="Rectangle 2"/>
          <p:cNvSpPr>
            <a:spLocks noGrp="1" noRot="1" noChangeAspect="1" noChangeArrowheads="1" noTextEdit="1"/>
          </p:cNvSpPr>
          <p:nvPr>
            <p:ph type="sldImg"/>
          </p:nvPr>
        </p:nvSpPr>
        <p:spPr>
          <a:ln/>
        </p:spPr>
      </p:sp>
      <p:sp>
        <p:nvSpPr>
          <p:cNvPr id="18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39177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71B68-D3B5-48E7-881E-D17CAFB499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16930" name="Rectangle 1026"/>
          <p:cNvSpPr>
            <a:spLocks noGrp="1" noRot="1" noChangeAspect="1" noChangeArrowheads="1" noTextEdit="1"/>
          </p:cNvSpPr>
          <p:nvPr>
            <p:ph type="sldImg"/>
          </p:nvPr>
        </p:nvSpPr>
        <p:spPr>
          <a:ln/>
        </p:spPr>
      </p:sp>
      <p:sp>
        <p:nvSpPr>
          <p:cNvPr id="1916931"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548042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F97DF-D2DC-413E-97A4-A1F5064BAC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90306" name="Rectangle 1026"/>
          <p:cNvSpPr>
            <a:spLocks noGrp="1" noRot="1" noChangeAspect="1" noChangeArrowheads="1" noTextEdit="1"/>
          </p:cNvSpPr>
          <p:nvPr>
            <p:ph type="sldImg"/>
          </p:nvPr>
        </p:nvSpPr>
        <p:spPr>
          <a:xfrm>
            <a:off x="1143000" y="685800"/>
            <a:ext cx="4572000" cy="3429000"/>
          </a:xfrm>
          <a:ln/>
        </p:spPr>
      </p:sp>
      <p:sp>
        <p:nvSpPr>
          <p:cNvPr id="189030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10569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55E56-2B75-4CD8-BE8A-98607F2C7D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4162" name="Rectangle 2"/>
          <p:cNvSpPr>
            <a:spLocks noGrp="1" noRot="1" noChangeAspect="1" noChangeArrowheads="1" noTextEdit="1"/>
          </p:cNvSpPr>
          <p:nvPr>
            <p:ph type="sldImg"/>
          </p:nvPr>
        </p:nvSpPr>
        <p:spPr>
          <a:xfrm>
            <a:off x="1143000" y="685800"/>
            <a:ext cx="4572000" cy="3429000"/>
          </a:xfrm>
          <a:ln/>
        </p:spPr>
      </p:sp>
      <p:sp>
        <p:nvSpPr>
          <p:cNvPr id="1884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79071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D752-B353-41A1-9281-961E1301B4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5186" name="Rectangle 2"/>
          <p:cNvSpPr>
            <a:spLocks noGrp="1" noRot="1" noChangeAspect="1" noChangeArrowheads="1" noTextEdit="1"/>
          </p:cNvSpPr>
          <p:nvPr>
            <p:ph type="sldImg"/>
          </p:nvPr>
        </p:nvSpPr>
        <p:spPr>
          <a:xfrm>
            <a:off x="1143000" y="685800"/>
            <a:ext cx="4572000" cy="3429000"/>
          </a:xfrm>
          <a:ln/>
        </p:spPr>
      </p:sp>
      <p:sp>
        <p:nvSpPr>
          <p:cNvPr id="1885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5361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435B-1A1E-4AE7-889E-3192881D93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6210" name="Rectangle 1026"/>
          <p:cNvSpPr>
            <a:spLocks noGrp="1" noRot="1" noChangeAspect="1" noChangeArrowheads="1" noTextEdit="1"/>
          </p:cNvSpPr>
          <p:nvPr>
            <p:ph type="sldImg"/>
          </p:nvPr>
        </p:nvSpPr>
        <p:spPr>
          <a:xfrm>
            <a:off x="1143000" y="685800"/>
            <a:ext cx="4572000" cy="3429000"/>
          </a:xfrm>
          <a:ln/>
        </p:spPr>
      </p:sp>
      <p:sp>
        <p:nvSpPr>
          <p:cNvPr id="18862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72477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336B-1628-4887-959F-CB3B827D9D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7234" name="Rectangle 1026"/>
          <p:cNvSpPr>
            <a:spLocks noGrp="1" noRot="1" noChangeAspect="1" noChangeArrowheads="1" noTextEdit="1"/>
          </p:cNvSpPr>
          <p:nvPr>
            <p:ph type="sldImg"/>
          </p:nvPr>
        </p:nvSpPr>
        <p:spPr>
          <a:xfrm>
            <a:off x="1143000" y="685800"/>
            <a:ext cx="4572000" cy="3429000"/>
          </a:xfrm>
          <a:ln/>
        </p:spPr>
      </p:sp>
      <p:sp>
        <p:nvSpPr>
          <p:cNvPr id="18872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40189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28460-5227-4B5A-B904-764BDE93ED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8258" name="Rectangle 2"/>
          <p:cNvSpPr>
            <a:spLocks noGrp="1" noRot="1" noChangeAspect="1" noChangeArrowheads="1" noTextEdit="1"/>
          </p:cNvSpPr>
          <p:nvPr>
            <p:ph type="sldImg"/>
          </p:nvPr>
        </p:nvSpPr>
        <p:spPr>
          <a:xfrm>
            <a:off x="1143000" y="685800"/>
            <a:ext cx="4572000" cy="3429000"/>
          </a:xfrm>
          <a:ln/>
        </p:spPr>
      </p:sp>
      <p:sp>
        <p:nvSpPr>
          <p:cNvPr id="1888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33371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22FDD-51E6-4238-8B72-2852F4D89F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16546" name="Rectangle 2"/>
          <p:cNvSpPr>
            <a:spLocks noGrp="1" noRot="1" noChangeAspect="1" noChangeArrowheads="1" noTextEdit="1"/>
          </p:cNvSpPr>
          <p:nvPr>
            <p:ph type="sldImg"/>
          </p:nvPr>
        </p:nvSpPr>
        <p:spPr>
          <a:xfrm>
            <a:off x="325438" y="698500"/>
            <a:ext cx="6208712" cy="3492500"/>
          </a:xfrm>
          <a:ln/>
        </p:spPr>
      </p:sp>
      <p:sp>
        <p:nvSpPr>
          <p:cNvPr id="15165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439237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FFD414-99CD-400E-8880-B07DAD3EEEF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46498" name="Rectangle 2"/>
          <p:cNvSpPr>
            <a:spLocks noGrp="1" noRot="1" noChangeAspect="1" noChangeArrowheads="1" noTextEdit="1"/>
          </p:cNvSpPr>
          <p:nvPr>
            <p:ph type="sldImg"/>
          </p:nvPr>
        </p:nvSpPr>
        <p:spPr>
          <a:ln/>
        </p:spPr>
      </p:sp>
      <p:sp>
        <p:nvSpPr>
          <p:cNvPr id="394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ED231-3DF1-418D-B63F-3B2A77C4C0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6386" name="Rectangle 2"/>
          <p:cNvSpPr>
            <a:spLocks noGrp="1" noRot="1" noChangeAspect="1" noChangeArrowheads="1" noTextEdit="1"/>
          </p:cNvSpPr>
          <p:nvPr>
            <p:ph type="sldImg"/>
          </p:nvPr>
        </p:nvSpPr>
        <p:spPr>
          <a:ln/>
        </p:spPr>
      </p:sp>
      <p:sp>
        <p:nvSpPr>
          <p:cNvPr id="3216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394127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46019-58FF-48EC-A587-1E39C6FA21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0594" name="Rectangle 2"/>
          <p:cNvSpPr>
            <a:spLocks noGrp="1" noRot="1" noChangeAspect="1" noChangeArrowheads="1" noTextEdit="1"/>
          </p:cNvSpPr>
          <p:nvPr>
            <p:ph type="sldImg"/>
          </p:nvPr>
        </p:nvSpPr>
        <p:spPr>
          <a:ln/>
        </p:spPr>
      </p:sp>
      <p:sp>
        <p:nvSpPr>
          <p:cNvPr id="39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ECED2-40C6-4F4C-B5E7-9E232A0B0C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4514" name="Rectangle 2"/>
          <p:cNvSpPr>
            <a:spLocks noGrp="1" noRot="1" noChangeAspect="1" noChangeArrowheads="1" noTextEdit="1"/>
          </p:cNvSpPr>
          <p:nvPr>
            <p:ph type="sldImg"/>
          </p:nvPr>
        </p:nvSpPr>
        <p:spPr>
          <a:ln/>
        </p:spPr>
      </p:sp>
      <p:sp>
        <p:nvSpPr>
          <p:cNvPr id="518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4E454A-9A50-4EE3-9DC5-40A0CA8C32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9570" name="Rectangle 2"/>
          <p:cNvSpPr>
            <a:spLocks noGrp="1" noRot="1" noChangeAspect="1" noChangeArrowheads="1" noTextEdit="1"/>
          </p:cNvSpPr>
          <p:nvPr>
            <p:ph type="sldImg"/>
          </p:nvPr>
        </p:nvSpPr>
        <p:spPr>
          <a:ln/>
        </p:spPr>
      </p:sp>
      <p:sp>
        <p:nvSpPr>
          <p:cNvPr id="522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C85DF-53AE-4520-8A2C-04AA4C6716C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961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9033B-887E-41CB-A96D-79165E96F4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5866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5BF454-2ED1-45F8-86FB-443288612E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91618" name="Rectangle 2"/>
          <p:cNvSpPr>
            <a:spLocks noGrp="1" noRot="1" noChangeAspect="1" noChangeArrowheads="1" noTextEdit="1"/>
          </p:cNvSpPr>
          <p:nvPr>
            <p:ph type="sldImg"/>
          </p:nvPr>
        </p:nvSpPr>
        <p:spPr>
          <a:xfrm>
            <a:off x="325438" y="698500"/>
            <a:ext cx="6208712" cy="3492500"/>
          </a:xfrm>
          <a:ln/>
        </p:spPr>
      </p:sp>
      <p:sp>
        <p:nvSpPr>
          <p:cNvPr id="139161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428293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539BCE-95AE-4C05-8B6D-A3D1F930E478}"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097474" name="Rectangle 2"/>
          <p:cNvSpPr>
            <a:spLocks noGrp="1" noRot="1" noChangeAspect="1" noChangeArrowheads="1" noTextEdit="1"/>
          </p:cNvSpPr>
          <p:nvPr>
            <p:ph type="sldImg"/>
          </p:nvPr>
        </p:nvSpPr>
        <p:spPr>
          <a:ln/>
        </p:spPr>
      </p:sp>
      <p:sp>
        <p:nvSpPr>
          <p:cNvPr id="50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307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2F4A8-7B86-45CA-A10A-90143E34A9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53346" name="Rectangle 2"/>
          <p:cNvSpPr>
            <a:spLocks noGrp="1" noRot="1" noChangeAspect="1" noChangeArrowheads="1" noTextEdit="1"/>
          </p:cNvSpPr>
          <p:nvPr>
            <p:ph type="sldImg"/>
          </p:nvPr>
        </p:nvSpPr>
        <p:spPr>
          <a:ln/>
        </p:spPr>
      </p:sp>
      <p:sp>
        <p:nvSpPr>
          <p:cNvPr id="4153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720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339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4BF81-5A42-4E93-910D-1D5529965A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3970" name="Rectangle 2"/>
          <p:cNvSpPr>
            <a:spLocks noGrp="1" noRot="1" noChangeAspect="1" noChangeArrowheads="1" noTextEdit="1"/>
          </p:cNvSpPr>
          <p:nvPr>
            <p:ph type="sldImg"/>
          </p:nvPr>
        </p:nvSpPr>
        <p:spPr>
          <a:ln/>
        </p:spPr>
      </p:sp>
      <p:sp>
        <p:nvSpPr>
          <p:cNvPr id="32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7655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20260B-0CCD-4B04-B9D7-2E66C70244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3044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F72D7-64D8-4287-812C-1A0EB67297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917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422033-297F-4AB0-9AC9-B066CDFA64F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8978" name="Rectangle 2"/>
          <p:cNvSpPr>
            <a:spLocks noGrp="1" noRot="1" noChangeAspect="1" noChangeArrowheads="1" noTextEdit="1"/>
          </p:cNvSpPr>
          <p:nvPr>
            <p:ph type="sldImg"/>
          </p:nvPr>
        </p:nvSpPr>
        <p:spPr>
          <a:xfrm>
            <a:off x="325438" y="698500"/>
            <a:ext cx="6208712" cy="3492500"/>
          </a:xfrm>
          <a:ln/>
        </p:spPr>
      </p:sp>
      <p:sp>
        <p:nvSpPr>
          <p:cNvPr id="127897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134692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8964E-F0CB-4A80-8F13-C61218C3776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407746" name="Rectangle 2"/>
          <p:cNvSpPr>
            <a:spLocks noGrp="1" noRot="1" noChangeAspect="1" noChangeArrowheads="1" noTextEdit="1"/>
          </p:cNvSpPr>
          <p:nvPr>
            <p:ph type="sldImg"/>
          </p:nvPr>
        </p:nvSpPr>
        <p:spPr>
          <a:ln/>
        </p:spPr>
      </p:sp>
      <p:sp>
        <p:nvSpPr>
          <p:cNvPr id="540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9650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A356F-AFDF-465B-B407-7BF15CFDDA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94771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327EC-3E3C-4F7F-B951-3171B55DCB0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7058" name="Rectangle 2"/>
          <p:cNvSpPr>
            <a:spLocks noGrp="1" noRot="1" noChangeAspect="1" noChangeArrowheads="1" noTextEdit="1"/>
          </p:cNvSpPr>
          <p:nvPr>
            <p:ph type="sldImg"/>
          </p:nvPr>
        </p:nvSpPr>
        <p:spPr>
          <a:ln/>
        </p:spPr>
      </p:sp>
      <p:sp>
        <p:nvSpPr>
          <p:cNvPr id="3117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6540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257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667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0FDBDC-A135-4235-B4B5-F6489F35F1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9090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C2D143-02F3-4911-862F-710847538A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30178" name="Rectangle 1026"/>
          <p:cNvSpPr>
            <a:spLocks noGrp="1" noRot="1" noChangeAspect="1" noChangeArrowheads="1" noTextEdit="1"/>
          </p:cNvSpPr>
          <p:nvPr>
            <p:ph type="sldImg"/>
          </p:nvPr>
        </p:nvSpPr>
        <p:spPr>
          <a:xfrm>
            <a:off x="325438" y="698500"/>
            <a:ext cx="6208712" cy="3492500"/>
          </a:xfrm>
          <a:ln/>
        </p:spPr>
      </p:sp>
      <p:sp>
        <p:nvSpPr>
          <p:cNvPr id="1330179"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814261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2336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F132F-24D7-4822-B981-BD13246E4D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79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3088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806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E1399127-6597-42F2-99D4-930414898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622738-F668-4B19-88D1-C583A1987CB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390595" name="Rectangle 2">
            <a:extLst>
              <a:ext uri="{FF2B5EF4-FFF2-40B4-BE49-F238E27FC236}">
                <a16:creationId xmlns:a16="http://schemas.microsoft.com/office/drawing/2014/main" id="{8A487057-37B3-4ABF-9D72-12E884C4741D}"/>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0FC512ED-C290-4451-8596-AEA551E26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548321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94175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52A5DD-FD9C-48E5-91C1-D2840E089C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197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184426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7F4832-41B6-4C0E-8F05-7EC506054C3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1401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Tiberiu Stan</a:t>
            </a:r>
          </a:p>
        </p:txBody>
      </p:sp>
    </p:spTree>
    <p:extLst>
      <p:ext uri="{BB962C8B-B14F-4D97-AF65-F5344CB8AC3E}">
        <p14:creationId xmlns:p14="http://schemas.microsoft.com/office/powerpoint/2010/main" val="54426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641BB1-BEAB-41B6-936E-A9AC948C6EA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47490" name="Rectangle 2"/>
          <p:cNvSpPr>
            <a:spLocks noGrp="1" noRot="1" noChangeAspect="1" noChangeArrowheads="1" noTextEdit="1"/>
          </p:cNvSpPr>
          <p:nvPr>
            <p:ph type="sldImg"/>
          </p:nvPr>
        </p:nvSpPr>
        <p:spPr>
          <a:ln/>
        </p:spPr>
      </p:sp>
      <p:sp>
        <p:nvSpPr>
          <p:cNvPr id="3647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2241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F4832-41B6-4C0E-8F05-7EC506054C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401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Tiberiu Stan</a:t>
            </a:r>
          </a:p>
        </p:txBody>
      </p:sp>
    </p:spTree>
    <p:extLst>
      <p:ext uri="{BB962C8B-B14F-4D97-AF65-F5344CB8AC3E}">
        <p14:creationId xmlns:p14="http://schemas.microsoft.com/office/powerpoint/2010/main" val="192518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F4832-41B6-4C0E-8F05-7EC506054C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401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Tiberiu Stan</a:t>
            </a:r>
          </a:p>
        </p:txBody>
      </p:sp>
    </p:spTree>
    <p:extLst>
      <p:ext uri="{BB962C8B-B14F-4D97-AF65-F5344CB8AC3E}">
        <p14:creationId xmlns:p14="http://schemas.microsoft.com/office/powerpoint/2010/main" val="2692094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D888E-5A73-455E-B942-553B2D76E2A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2307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C95406-1E75-4D2D-B9C7-E8A75434458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26082" name="Rectangle 2"/>
          <p:cNvSpPr>
            <a:spLocks noGrp="1" noRot="1" noChangeAspect="1" noChangeArrowheads="1" noTextEdit="1"/>
          </p:cNvSpPr>
          <p:nvPr>
            <p:ph type="sldImg"/>
          </p:nvPr>
        </p:nvSpPr>
        <p:spPr>
          <a:xfrm>
            <a:off x="325438" y="698500"/>
            <a:ext cx="6208712" cy="3492500"/>
          </a:xfrm>
          <a:ln/>
        </p:spPr>
      </p:sp>
      <p:sp>
        <p:nvSpPr>
          <p:cNvPr id="13260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24076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26B56-A4B8-44FD-AE81-C94EEB3DBD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98690" name="Rectangle 2"/>
          <p:cNvSpPr>
            <a:spLocks noGrp="1" noRot="1" noChangeAspect="1" noChangeArrowheads="1" noTextEdit="1"/>
          </p:cNvSpPr>
          <p:nvPr>
            <p:ph type="sldImg"/>
          </p:nvPr>
        </p:nvSpPr>
        <p:spPr>
          <a:ln/>
        </p:spPr>
      </p:sp>
      <p:sp>
        <p:nvSpPr>
          <p:cNvPr id="36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2819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F2230-EE86-46B9-BFC6-230522A994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32226" name="Rectangle 2"/>
          <p:cNvSpPr>
            <a:spLocks noGrp="1" noRot="1" noChangeAspect="1" noChangeArrowheads="1" noTextEdit="1"/>
          </p:cNvSpPr>
          <p:nvPr>
            <p:ph type="sldImg"/>
          </p:nvPr>
        </p:nvSpPr>
        <p:spPr>
          <a:xfrm>
            <a:off x="382588" y="685800"/>
            <a:ext cx="6094412" cy="3429000"/>
          </a:xfrm>
          <a:ln/>
        </p:spPr>
      </p:sp>
      <p:sp>
        <p:nvSpPr>
          <p:cNvPr id="13322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27980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4352A-FDC0-4202-ADDF-380D314B83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2290" name="Rectangle 2"/>
          <p:cNvSpPr>
            <a:spLocks noGrp="1" noRot="1" noChangeAspect="1" noChangeArrowheads="1" noTextEdit="1"/>
          </p:cNvSpPr>
          <p:nvPr>
            <p:ph type="sldImg"/>
          </p:nvPr>
        </p:nvSpPr>
        <p:spPr>
          <a:ln/>
        </p:spPr>
      </p:sp>
      <p:sp>
        <p:nvSpPr>
          <p:cNvPr id="513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4121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95905-63FA-4487-A10F-1D332B9ADBE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8130" name="Rectangle 2"/>
          <p:cNvSpPr>
            <a:spLocks noGrp="1" noRot="1" noChangeAspect="1" noChangeArrowheads="1" noTextEdit="1"/>
          </p:cNvSpPr>
          <p:nvPr>
            <p:ph type="sldImg"/>
          </p:nvPr>
        </p:nvSpPr>
        <p:spPr>
          <a:xfrm>
            <a:off x="382588" y="685800"/>
            <a:ext cx="6094412" cy="3429000"/>
          </a:xfrm>
          <a:ln/>
        </p:spPr>
      </p:sp>
      <p:sp>
        <p:nvSpPr>
          <p:cNvPr id="13281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044004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EACED-6D34-4734-8F56-B4C59E178C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79394" name="Rectangle 2"/>
          <p:cNvSpPr>
            <a:spLocks noGrp="1" noRot="1" noChangeAspect="1" noChangeArrowheads="1" noTextEdit="1"/>
          </p:cNvSpPr>
          <p:nvPr>
            <p:ph type="sldImg"/>
          </p:nvPr>
        </p:nvSpPr>
        <p:spPr>
          <a:ln/>
        </p:spPr>
      </p:sp>
      <p:sp>
        <p:nvSpPr>
          <p:cNvPr id="517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475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B2CE0-32AD-417E-97BF-128350B927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208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9935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09842A-EB58-455C-9617-EDBF78ED52C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4092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B702FA-CA7B-4055-BBD5-A1EF443D4C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7542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C2679-6D9F-4669-9C5D-CA0D0B2B37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67042" name="Rectangle 2"/>
          <p:cNvSpPr>
            <a:spLocks noGrp="1" noRot="1" noChangeAspect="1" noChangeArrowheads="1" noTextEdit="1"/>
          </p:cNvSpPr>
          <p:nvPr>
            <p:ph type="sldImg"/>
          </p:nvPr>
        </p:nvSpPr>
        <p:spPr>
          <a:xfrm>
            <a:off x="382588" y="685800"/>
            <a:ext cx="6094412" cy="3429000"/>
          </a:xfrm>
          <a:ln/>
        </p:spPr>
      </p:sp>
      <p:sp>
        <p:nvSpPr>
          <p:cNvPr id="13670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983574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F2A408-28A7-494E-BEEA-41A246ABE89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959234" name="Rectangle 2"/>
          <p:cNvSpPr>
            <a:spLocks noGrp="1" noRot="1" noChangeAspect="1" noChangeArrowheads="1" noTextEdit="1"/>
          </p:cNvSpPr>
          <p:nvPr>
            <p:ph type="sldImg"/>
          </p:nvPr>
        </p:nvSpPr>
        <p:spPr>
          <a:ln/>
        </p:spPr>
      </p:sp>
      <p:sp>
        <p:nvSpPr>
          <p:cNvPr id="495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3378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41EE7-CEBE-4ACA-BC70-6EB92D5A04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53090" name="Rectangle 2"/>
          <p:cNvSpPr>
            <a:spLocks noGrp="1" noRot="1" noChangeAspect="1" noChangeArrowheads="1" noTextEdit="1"/>
          </p:cNvSpPr>
          <p:nvPr>
            <p:ph type="sldImg"/>
          </p:nvPr>
        </p:nvSpPr>
        <p:spPr>
          <a:ln/>
        </p:spPr>
      </p:sp>
      <p:sp>
        <p:nvSpPr>
          <p:cNvPr id="495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8494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3A437-780C-4C1E-AC93-9C49B511CA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99202" name="Rectangle 2"/>
          <p:cNvSpPr>
            <a:spLocks noGrp="1" noRot="1" noChangeAspect="1" noChangeArrowheads="1" noTextEdit="1"/>
          </p:cNvSpPr>
          <p:nvPr>
            <p:ph type="sldImg"/>
          </p:nvPr>
        </p:nvSpPr>
        <p:spPr>
          <a:ln/>
        </p:spPr>
      </p:sp>
      <p:sp>
        <p:nvSpPr>
          <p:cNvPr id="209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41523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60C-45EB-45E9-A473-C28B486656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7522" name="Rectangle 2"/>
          <p:cNvSpPr>
            <a:spLocks noGrp="1" noRot="1" noChangeAspect="1" noChangeArrowheads="1" noTextEdit="1"/>
          </p:cNvSpPr>
          <p:nvPr>
            <p:ph type="sldImg"/>
          </p:nvPr>
        </p:nvSpPr>
        <p:spPr>
          <a:xfrm>
            <a:off x="381000" y="685800"/>
            <a:ext cx="6096000" cy="3429000"/>
          </a:xfrm>
          <a:ln/>
        </p:spPr>
      </p:sp>
      <p:sp>
        <p:nvSpPr>
          <p:cNvPr id="522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9513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60C-45EB-45E9-A473-C28B486656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7522" name="Rectangle 2"/>
          <p:cNvSpPr>
            <a:spLocks noGrp="1" noRot="1" noChangeAspect="1" noChangeArrowheads="1" noTextEdit="1"/>
          </p:cNvSpPr>
          <p:nvPr>
            <p:ph type="sldImg"/>
          </p:nvPr>
        </p:nvSpPr>
        <p:spPr>
          <a:ln/>
        </p:spPr>
      </p:sp>
      <p:sp>
        <p:nvSpPr>
          <p:cNvPr id="522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7904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41EE7-CEBE-4ACA-BC70-6EB92D5A04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53090" name="Rectangle 2"/>
          <p:cNvSpPr>
            <a:spLocks noGrp="1" noRot="1" noChangeAspect="1" noChangeArrowheads="1" noTextEdit="1"/>
          </p:cNvSpPr>
          <p:nvPr>
            <p:ph type="sldImg"/>
          </p:nvPr>
        </p:nvSpPr>
        <p:spPr>
          <a:ln/>
        </p:spPr>
      </p:sp>
      <p:sp>
        <p:nvSpPr>
          <p:cNvPr id="495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644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E04D-115B-4045-B600-7540326EB77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a:t>“Portrait of St. Thomas” by Joos van Ghent (c. 1475)</a:t>
            </a:r>
          </a:p>
        </p:txBody>
      </p:sp>
    </p:spTree>
    <p:extLst>
      <p:ext uri="{BB962C8B-B14F-4D97-AF65-F5344CB8AC3E}">
        <p14:creationId xmlns:p14="http://schemas.microsoft.com/office/powerpoint/2010/main" val="25267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D42C6-EFE5-4A2D-B6B2-806F391DD9D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65347" name="Rectangle 2"/>
          <p:cNvSpPr>
            <a:spLocks noGrp="1" noRot="1" noChangeAspect="1" noChangeArrowheads="1" noTextEdit="1"/>
          </p:cNvSpPr>
          <p:nvPr>
            <p:ph type="sldImg"/>
          </p:nvPr>
        </p:nvSpPr>
        <p:spPr>
          <a:ln/>
        </p:spPr>
      </p:sp>
      <p:sp>
        <p:nvSpPr>
          <p:cNvPr id="1465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69231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3D6A7-1A01-4CA2-9D90-F24335F1F3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8482" name="Rectangle 2"/>
          <p:cNvSpPr>
            <a:spLocks noGrp="1" noRot="1" noChangeAspect="1" noChangeArrowheads="1" noTextEdit="1"/>
          </p:cNvSpPr>
          <p:nvPr>
            <p:ph type="sldImg"/>
          </p:nvPr>
        </p:nvSpPr>
        <p:spPr>
          <a:xfrm>
            <a:off x="382588" y="685800"/>
            <a:ext cx="6094412" cy="3429000"/>
          </a:xfrm>
          <a:ln/>
        </p:spPr>
      </p:sp>
      <p:sp>
        <p:nvSpPr>
          <p:cNvPr id="142848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97892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CBB56F-9EDD-4C29-973D-B62BD81721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26434" name="Rectangle 2"/>
          <p:cNvSpPr>
            <a:spLocks noGrp="1" noRot="1" noChangeAspect="1" noChangeArrowheads="1" noTextEdit="1"/>
          </p:cNvSpPr>
          <p:nvPr>
            <p:ph type="sldImg"/>
          </p:nvPr>
        </p:nvSpPr>
        <p:spPr>
          <a:xfrm>
            <a:off x="325438" y="698500"/>
            <a:ext cx="6208712" cy="3492500"/>
          </a:xfrm>
          <a:ln/>
        </p:spPr>
      </p:sp>
      <p:sp>
        <p:nvSpPr>
          <p:cNvPr id="142643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21983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5778C2-3D55-4E5E-A93B-AD32A7A91D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8242" name="Rectangle 2"/>
          <p:cNvSpPr>
            <a:spLocks noGrp="1" noRot="1" noChangeAspect="1" noChangeArrowheads="1" noTextEdit="1"/>
          </p:cNvSpPr>
          <p:nvPr>
            <p:ph type="sldImg"/>
          </p:nvPr>
        </p:nvSpPr>
        <p:spPr>
          <a:xfrm>
            <a:off x="382588" y="685800"/>
            <a:ext cx="6094412" cy="3429000"/>
          </a:xfrm>
          <a:ln/>
        </p:spPr>
      </p:sp>
      <p:sp>
        <p:nvSpPr>
          <p:cNvPr id="14182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559192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CA08E-8227-4E8F-BCA1-273355EA75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0290" name="Rectangle 2050"/>
          <p:cNvSpPr>
            <a:spLocks noGrp="1" noRot="1" noChangeAspect="1" noChangeArrowheads="1" noTextEdit="1"/>
          </p:cNvSpPr>
          <p:nvPr>
            <p:ph type="sldImg"/>
          </p:nvPr>
        </p:nvSpPr>
        <p:spPr>
          <a:xfrm>
            <a:off x="382588" y="685800"/>
            <a:ext cx="6094412" cy="3429000"/>
          </a:xfrm>
          <a:ln/>
        </p:spPr>
      </p:sp>
      <p:sp>
        <p:nvSpPr>
          <p:cNvPr id="1420291" name="Rectangle 2051"/>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4214321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03D3F-D60F-45FF-AB9F-BE88B24E6B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03458" name="Rectangle 2"/>
          <p:cNvSpPr>
            <a:spLocks noGrp="1" noRot="1" noChangeAspect="1" noChangeArrowheads="1" noTextEdit="1"/>
          </p:cNvSpPr>
          <p:nvPr>
            <p:ph type="sldImg"/>
          </p:nvPr>
        </p:nvSpPr>
        <p:spPr>
          <a:ln/>
        </p:spPr>
      </p:sp>
      <p:sp>
        <p:nvSpPr>
          <p:cNvPr id="360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0337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41715-F670-4EE6-8CA9-FD4F182DB6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6418" name="Rectangle 2"/>
          <p:cNvSpPr>
            <a:spLocks noGrp="1" noRot="1" noChangeAspect="1" noChangeArrowheads="1" noTextEdit="1"/>
          </p:cNvSpPr>
          <p:nvPr>
            <p:ph type="sldImg"/>
          </p:nvPr>
        </p:nvSpPr>
        <p:spPr>
          <a:xfrm>
            <a:off x="381000" y="685800"/>
            <a:ext cx="6096000" cy="3429000"/>
          </a:xfrm>
          <a:ln/>
        </p:spPr>
      </p:sp>
      <p:sp>
        <p:nvSpPr>
          <p:cNvPr id="3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46958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B36DAF-4EDD-48AE-AC93-458077624D7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55106" name="Rectangle 2"/>
          <p:cNvSpPr>
            <a:spLocks noGrp="1" noRot="1" noChangeAspect="1" noChangeArrowheads="1" noTextEdit="1"/>
          </p:cNvSpPr>
          <p:nvPr>
            <p:ph type="sldImg"/>
          </p:nvPr>
        </p:nvSpPr>
        <p:spPr>
          <a:xfrm>
            <a:off x="325438" y="698500"/>
            <a:ext cx="6208712" cy="3492500"/>
          </a:xfrm>
          <a:ln/>
        </p:spPr>
      </p:sp>
      <p:sp>
        <p:nvSpPr>
          <p:cNvPr id="14551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6EC62-2E62-40C5-B8B4-538E7FCCAF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9330"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4683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2248D9-2DB9-4C92-A2C9-BB9723F255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0162" name="Rectangle 2"/>
          <p:cNvSpPr>
            <a:spLocks noGrp="1" noRot="1" noChangeAspect="1" noChangeArrowheads="1" noTextEdit="1"/>
          </p:cNvSpPr>
          <p:nvPr>
            <p:ph type="sldImg"/>
          </p:nvPr>
        </p:nvSpPr>
        <p:spPr>
          <a:ln/>
        </p:spPr>
      </p:sp>
      <p:sp>
        <p:nvSpPr>
          <p:cNvPr id="534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99604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03CE-2F0E-4B46-8CB0-138B30E617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67395" name="Rectangle 2"/>
          <p:cNvSpPr>
            <a:spLocks noGrp="1" noRot="1" noChangeAspect="1" noChangeArrowheads="1" noTextEdit="1"/>
          </p:cNvSpPr>
          <p:nvPr>
            <p:ph type="sldImg"/>
          </p:nvPr>
        </p:nvSpPr>
        <p:spPr>
          <a:ln/>
        </p:spPr>
      </p:sp>
      <p:sp>
        <p:nvSpPr>
          <p:cNvPr id="1467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677829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0866B-F12E-4B01-8A26-CE32732E7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64033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58C69E-FAC5-4A29-A80D-49C179DAF2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1878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4D0AAC1-FB5E-4EA8-A016-1991A4D9FA02}"/>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E3FA5-57D9-47E5-8C43-5BB53083866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3" name="Rectangle 2">
            <a:extLst>
              <a:ext uri="{FF2B5EF4-FFF2-40B4-BE49-F238E27FC236}">
                <a16:creationId xmlns:a16="http://schemas.microsoft.com/office/drawing/2014/main" id="{5429DE1D-B53E-4D18-8A35-DD72A94243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FF4F6422-11C2-4D45-8F31-4C44AC98F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I would use the zoom facility of my interactive whiteboard to zoom in on the different sections of this picture.</a:t>
            </a:r>
          </a:p>
          <a:p>
            <a:pPr eaLnBrk="1" hangingPunct="1">
              <a:spcBef>
                <a:spcPct val="0"/>
              </a:spcBef>
            </a:pPr>
            <a:endParaRPr lang="en-GB" altLang="en-US"/>
          </a:p>
          <a:p>
            <a:pPr eaLnBrk="1" hangingPunct="1">
              <a:spcBef>
                <a:spcPct val="0"/>
              </a:spcBef>
            </a:pPr>
            <a:r>
              <a:rPr lang="en-GB" altLang="en-US"/>
              <a:t>If you haven’t got this facility then you could crop the picture to the scene you  prefered</a:t>
            </a:r>
          </a:p>
        </p:txBody>
      </p:sp>
    </p:spTree>
    <p:extLst>
      <p:ext uri="{BB962C8B-B14F-4D97-AF65-F5344CB8AC3E}">
        <p14:creationId xmlns:p14="http://schemas.microsoft.com/office/powerpoint/2010/main" val="1249680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41FFFDB-EC25-41AB-9C36-D4C4F7AFD03C}"/>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CEFD11-B305-4632-92DD-BE8C9D4018F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7" name="Rectangle 2">
            <a:extLst>
              <a:ext uri="{FF2B5EF4-FFF2-40B4-BE49-F238E27FC236}">
                <a16:creationId xmlns:a16="http://schemas.microsoft.com/office/drawing/2014/main" id="{C0D00D0E-F28D-4B55-9749-2294F5E52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FC6E0BD4-1C14-4895-8E53-EC5C68718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would be a good point to play the Blackadder video: The Archbishop of Canterbury – The scene to do with the selling of relics</a:t>
            </a:r>
          </a:p>
        </p:txBody>
      </p:sp>
    </p:spTree>
    <p:extLst>
      <p:ext uri="{BB962C8B-B14F-4D97-AF65-F5344CB8AC3E}">
        <p14:creationId xmlns:p14="http://schemas.microsoft.com/office/powerpoint/2010/main" val="4162532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56BAD-820F-4F0D-8620-795D315DBD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06192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9621A6-347D-4515-B36D-436F1A54FB6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16298938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BE51F-F9C8-4417-8F38-7675B779D6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9427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9427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Image: Pope Leo X, File:Ara Coeli (12).jpg available at www.wikipedia.com</a:t>
            </a:r>
          </a:p>
        </p:txBody>
      </p:sp>
    </p:spTree>
    <p:extLst>
      <p:ext uri="{BB962C8B-B14F-4D97-AF65-F5344CB8AC3E}">
        <p14:creationId xmlns:p14="http://schemas.microsoft.com/office/powerpoint/2010/main" val="1987540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6D239-714B-4139-AAA5-73644BBCA6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12642" name="Rectangle 2"/>
          <p:cNvSpPr>
            <a:spLocks noGrp="1" noRot="1" noChangeAspect="1" noChangeArrowheads="1" noTextEdit="1"/>
          </p:cNvSpPr>
          <p:nvPr>
            <p:ph type="sldImg"/>
          </p:nvPr>
        </p:nvSpPr>
        <p:spPr>
          <a:ln/>
        </p:spPr>
      </p:sp>
      <p:sp>
        <p:nvSpPr>
          <p:cNvPr id="33126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8901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7840D-77C1-4068-A670-C5001C1EAC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70467" name="Rectangle 2"/>
          <p:cNvSpPr>
            <a:spLocks noGrp="1" noRot="1" noChangeAspect="1" noChangeArrowheads="1" noTextEdit="1"/>
          </p:cNvSpPr>
          <p:nvPr>
            <p:ph type="sldImg"/>
          </p:nvPr>
        </p:nvSpPr>
        <p:spPr>
          <a:ln/>
        </p:spPr>
      </p:sp>
      <p:sp>
        <p:nvSpPr>
          <p:cNvPr id="1470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6256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B48967-F777-4B12-8C79-09C9756A928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7544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C4FE80-476E-4499-9A53-EFADE5EEC04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2402" name="Rectangle 2"/>
          <p:cNvSpPr>
            <a:spLocks noGrp="1" noRot="1" noChangeAspect="1" noChangeArrowheads="1" noTextEdit="1"/>
          </p:cNvSpPr>
          <p:nvPr>
            <p:ph type="sldImg"/>
          </p:nvPr>
        </p:nvSpPr>
        <p:spPr>
          <a:ln/>
        </p:spPr>
      </p:sp>
      <p:sp>
        <p:nvSpPr>
          <p:cNvPr id="33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7728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3869A-8BAA-4E00-8A5C-93D18E118D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8066" name="Rectangle 2"/>
          <p:cNvSpPr>
            <a:spLocks noGrp="1" noRot="1" noChangeAspect="1" noChangeArrowheads="1" noTextEdit="1"/>
          </p:cNvSpPr>
          <p:nvPr>
            <p:ph type="sldImg"/>
          </p:nvPr>
        </p:nvSpPr>
        <p:spPr>
          <a:xfrm>
            <a:off x="381000" y="685800"/>
            <a:ext cx="6096000" cy="3429000"/>
          </a:xfrm>
          <a:ln/>
        </p:spPr>
      </p:sp>
      <p:sp>
        <p:nvSpPr>
          <p:cNvPr id="728067" name="Rectangle 3"/>
          <p:cNvSpPr>
            <a:spLocks noGrp="1" noChangeArrowheads="1"/>
          </p:cNvSpPr>
          <p:nvPr>
            <p:ph type="body" idx="1"/>
          </p:nvPr>
        </p:nvSpPr>
        <p:spPr/>
        <p:txBody>
          <a:bodyPr/>
          <a:lstStyle/>
          <a:p>
            <a:r>
              <a:rPr lang="en-US"/>
              <a:t>Image: © David Crooks</a:t>
            </a:r>
          </a:p>
        </p:txBody>
      </p:sp>
    </p:spTree>
    <p:extLst>
      <p:ext uri="{BB962C8B-B14F-4D97-AF65-F5344CB8AC3E}">
        <p14:creationId xmlns:p14="http://schemas.microsoft.com/office/powerpoint/2010/main" val="27948055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1101725" y="698500"/>
            <a:ext cx="4656138"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56D777-82B3-4F98-93A2-E5B3627B30E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72FA50-40EB-4746-8358-EE94474CF3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0594" name="Rectangle 1026"/>
          <p:cNvSpPr>
            <a:spLocks noGrp="1" noRot="1" noChangeAspect="1" noChangeArrowheads="1" noTextEdit="1"/>
          </p:cNvSpPr>
          <p:nvPr>
            <p:ph type="sldImg"/>
          </p:nvPr>
        </p:nvSpPr>
        <p:spPr>
          <a:ln/>
        </p:spPr>
      </p:sp>
      <p:sp>
        <p:nvSpPr>
          <p:cNvPr id="33105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34414F-DF7B-45DE-8467-F3FCA3D6E9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06050" name="Rectangle 2"/>
          <p:cNvSpPr>
            <a:spLocks noGrp="1" noRot="1" noChangeAspect="1" noChangeArrowheads="1" noTextEdit="1"/>
          </p:cNvSpPr>
          <p:nvPr>
            <p:ph type="sldImg"/>
          </p:nvPr>
        </p:nvSpPr>
        <p:spPr>
          <a:ln/>
        </p:spPr>
      </p:sp>
      <p:sp>
        <p:nvSpPr>
          <p:cNvPr id="550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4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DDBF8-0A69-4564-B624-B96F5DD9198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71491" name="Rectangle 2"/>
          <p:cNvSpPr>
            <a:spLocks noGrp="1" noRot="1" noChangeAspect="1" noChangeArrowheads="1" noTextEdit="1"/>
          </p:cNvSpPr>
          <p:nvPr>
            <p:ph type="sldImg"/>
          </p:nvPr>
        </p:nvSpPr>
        <p:spPr>
          <a:ln/>
        </p:spPr>
      </p:sp>
      <p:sp>
        <p:nvSpPr>
          <p:cNvPr id="1471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66830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474D2-67F2-4FC9-A4F2-9E7820DE813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7154" name="Rectangle 2"/>
          <p:cNvSpPr>
            <a:spLocks noGrp="1" noRot="1" noChangeAspect="1" noChangeArrowheads="1" noTextEdit="1"/>
          </p:cNvSpPr>
          <p:nvPr>
            <p:ph type="sldImg"/>
          </p:nvPr>
        </p:nvSpPr>
        <p:spPr>
          <a:xfrm>
            <a:off x="382588" y="685800"/>
            <a:ext cx="6094412" cy="3429000"/>
          </a:xfrm>
          <a:ln/>
        </p:spPr>
      </p:sp>
      <p:sp>
        <p:nvSpPr>
          <p:cNvPr id="145715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2133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78CBD-D220-4491-9F71-4FA1CC7FD7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9202" name="Rectangle 2"/>
          <p:cNvSpPr>
            <a:spLocks noGrp="1" noRot="1" noChangeAspect="1" noChangeArrowheads="1" noTextEdit="1"/>
          </p:cNvSpPr>
          <p:nvPr>
            <p:ph type="sldImg"/>
          </p:nvPr>
        </p:nvSpPr>
        <p:spPr>
          <a:xfrm>
            <a:off x="382588" y="685800"/>
            <a:ext cx="6094412" cy="3429000"/>
          </a:xfrm>
          <a:ln/>
        </p:spPr>
      </p:sp>
      <p:sp>
        <p:nvSpPr>
          <p:cNvPr id="145920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8135407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37328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618ECD-AD03-4862-A9D7-B2998C43C32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50818" name="Rectangle 1026"/>
          <p:cNvSpPr>
            <a:spLocks noGrp="1" noRot="1" noChangeAspect="1" noChangeArrowheads="1" noTextEdit="1"/>
          </p:cNvSpPr>
          <p:nvPr>
            <p:ph type="sldImg"/>
          </p:nvPr>
        </p:nvSpPr>
        <p:spPr>
          <a:xfrm>
            <a:off x="325438" y="698500"/>
            <a:ext cx="6208712" cy="3492500"/>
          </a:xfrm>
          <a:ln/>
        </p:spPr>
      </p:sp>
      <p:sp>
        <p:nvSpPr>
          <p:cNvPr id="2850819"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4A9E5-C113-4D7A-A4EA-7CCC817D7C1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11906" name="Rectangle 2"/>
          <p:cNvSpPr>
            <a:spLocks noGrp="1" noRot="1" noChangeAspect="1" noChangeArrowheads="1" noTextEdit="1"/>
          </p:cNvSpPr>
          <p:nvPr>
            <p:ph type="sldImg"/>
          </p:nvPr>
        </p:nvSpPr>
        <p:spPr>
          <a:xfrm>
            <a:off x="382588" y="685800"/>
            <a:ext cx="6094412" cy="3429000"/>
          </a:xfrm>
          <a:ln/>
        </p:spPr>
      </p:sp>
      <p:sp>
        <p:nvSpPr>
          <p:cNvPr id="281190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916238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32029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C17B3-246C-4BFA-B25C-85040D57BF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91718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79015-AC85-43E2-9944-F47D5A36F0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143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6/26/2020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940576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967637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9192010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2898666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964768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1791089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600171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34874418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9875601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83602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102094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358648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986529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032791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6808787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7458828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628236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93039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127816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91436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982F476-2AEE-4B79-9507-01FF3A4BFF0E}"/>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8931FCA5-8346-4888-9D51-44AC27D38C76}"/>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7706B520-7FED-4538-88CC-72613635758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9" name="Freeform 5">
                <a:extLst>
                  <a:ext uri="{FF2B5EF4-FFF2-40B4-BE49-F238E27FC236}">
                    <a16:creationId xmlns:a16="http://schemas.microsoft.com/office/drawing/2014/main" id="{68E2E26C-8BBC-4FF8-89DC-A23F06BE81D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0" name="Freeform 6">
                <a:extLst>
                  <a:ext uri="{FF2B5EF4-FFF2-40B4-BE49-F238E27FC236}">
                    <a16:creationId xmlns:a16="http://schemas.microsoft.com/office/drawing/2014/main" id="{E9E92396-3AA3-4F44-BEA0-6D2EB237529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1" name="Freeform 7">
                <a:extLst>
                  <a:ext uri="{FF2B5EF4-FFF2-40B4-BE49-F238E27FC236}">
                    <a16:creationId xmlns:a16="http://schemas.microsoft.com/office/drawing/2014/main" id="{F07D46CD-DAE1-40EF-95D8-5700E9582667}"/>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2" name="Freeform 8">
                <a:extLst>
                  <a:ext uri="{FF2B5EF4-FFF2-40B4-BE49-F238E27FC236}">
                    <a16:creationId xmlns:a16="http://schemas.microsoft.com/office/drawing/2014/main" id="{E559A81F-8863-49CD-AFB7-720BB31031DE}"/>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6" name="Freeform 9">
              <a:extLst>
                <a:ext uri="{FF2B5EF4-FFF2-40B4-BE49-F238E27FC236}">
                  <a16:creationId xmlns:a16="http://schemas.microsoft.com/office/drawing/2014/main" id="{5178CE94-0F9C-498B-AE62-8789ECF2E0E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7" name="Freeform 10">
              <a:extLst>
                <a:ext uri="{FF2B5EF4-FFF2-40B4-BE49-F238E27FC236}">
                  <a16:creationId xmlns:a16="http://schemas.microsoft.com/office/drawing/2014/main" id="{1340DBD5-8509-425D-A58E-E002F75DDB05}"/>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2347"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14234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9102D947-65A2-478F-97B1-F0EE7D85EAE8}"/>
              </a:ext>
            </a:extLst>
          </p:cNvPr>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A6EAAE6A-F555-416F-A906-E7F883B6D321}"/>
              </a:ext>
            </a:extLst>
          </p:cNvPr>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24EEEDBD-384E-4EB3-91EF-BF0E37CAB656}"/>
              </a:ext>
            </a:extLst>
          </p:cNvPr>
          <p:cNvSpPr>
            <a:spLocks noGrp="1" noChangeArrowheads="1"/>
          </p:cNvSpPr>
          <p:nvPr>
            <p:ph type="sldNum" sz="quarter" idx="12"/>
          </p:nvPr>
        </p:nvSpPr>
        <p:spPr>
          <a:xfrm>
            <a:off x="8737600" y="6254750"/>
            <a:ext cx="2844800" cy="476250"/>
          </a:xfrm>
        </p:spPr>
        <p:txBody>
          <a:bodyPr/>
          <a:lstStyle>
            <a:lvl1pPr>
              <a:defRPr/>
            </a:lvl1pPr>
          </a:lstStyle>
          <a:p>
            <a:fld id="{4DE7DBFE-A582-4BED-B310-836EC749F528}" type="slidenum">
              <a:rPr lang="en-US" altLang="en-US"/>
              <a:pPr/>
              <a:t>‹#›</a:t>
            </a:fld>
            <a:endParaRPr lang="en-US" altLang="en-US"/>
          </a:p>
        </p:txBody>
      </p:sp>
    </p:spTree>
    <p:extLst>
      <p:ext uri="{BB962C8B-B14F-4D97-AF65-F5344CB8AC3E}">
        <p14:creationId xmlns:p14="http://schemas.microsoft.com/office/powerpoint/2010/main" val="19488492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13069001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856637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6162477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117459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941852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783022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0747218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6103826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8690661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3137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DEEDA44-785D-4685-A4E9-CC7D897F5C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16A421C-CA35-409C-A957-951902D5323B}"/>
              </a:ext>
            </a:extLst>
          </p:cNvPr>
          <p:cNvSpPr>
            <a:spLocks noGrp="1" noChangeArrowheads="1"/>
          </p:cNvSpPr>
          <p:nvPr>
            <p:ph type="sldNum" sz="quarter" idx="11"/>
          </p:nvPr>
        </p:nvSpPr>
        <p:spPr>
          <a:ln/>
        </p:spPr>
        <p:txBody>
          <a:bodyPr/>
          <a:lstStyle>
            <a:lvl1pPr>
              <a:defRPr/>
            </a:lvl1pPr>
          </a:lstStyle>
          <a:p>
            <a:fld id="{6123D362-63FD-44D7-B94C-40D44DC821AF}" type="slidenum">
              <a:rPr lang="en-US" altLang="en-US"/>
              <a:pPr/>
              <a:t>‹#›</a:t>
            </a:fld>
            <a:endParaRPr lang="en-US" altLang="en-US"/>
          </a:p>
        </p:txBody>
      </p:sp>
      <p:sp>
        <p:nvSpPr>
          <p:cNvPr id="6" name="Rectangle 14">
            <a:extLst>
              <a:ext uri="{FF2B5EF4-FFF2-40B4-BE49-F238E27FC236}">
                <a16:creationId xmlns:a16="http://schemas.microsoft.com/office/drawing/2014/main" id="{8D4EFD6E-2FEC-4A4A-BA6B-B1C4BD253EC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0481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61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0200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4133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79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207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95997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23019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3788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505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455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2D6B380-C2C9-4E05-A514-722DF0CC85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8EF9E68-8D73-4B0F-99B7-9F44942FE1A8}"/>
              </a:ext>
            </a:extLst>
          </p:cNvPr>
          <p:cNvSpPr>
            <a:spLocks noGrp="1" noChangeArrowheads="1"/>
          </p:cNvSpPr>
          <p:nvPr>
            <p:ph type="sldNum" sz="quarter" idx="11"/>
          </p:nvPr>
        </p:nvSpPr>
        <p:spPr>
          <a:ln/>
        </p:spPr>
        <p:txBody>
          <a:bodyPr/>
          <a:lstStyle>
            <a:lvl1pPr>
              <a:defRPr/>
            </a:lvl1pPr>
          </a:lstStyle>
          <a:p>
            <a:fld id="{E691ED85-11B6-40A8-BAAF-170102D0F8C0}" type="slidenum">
              <a:rPr lang="en-US" altLang="en-US"/>
              <a:pPr/>
              <a:t>‹#›</a:t>
            </a:fld>
            <a:endParaRPr lang="en-US" altLang="en-US"/>
          </a:p>
        </p:txBody>
      </p:sp>
      <p:sp>
        <p:nvSpPr>
          <p:cNvPr id="6" name="Rectangle 14">
            <a:extLst>
              <a:ext uri="{FF2B5EF4-FFF2-40B4-BE49-F238E27FC236}">
                <a16:creationId xmlns:a16="http://schemas.microsoft.com/office/drawing/2014/main" id="{2B051101-8571-4E33-B2DB-2FF6F2356D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7954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963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962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343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198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3237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386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5215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715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416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43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F25A84B7-557D-41A2-8356-1F1AB88F73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0FEF6CE-36BC-4B2D-A2D5-5909AED8A131}"/>
              </a:ext>
            </a:extLst>
          </p:cNvPr>
          <p:cNvSpPr>
            <a:spLocks noGrp="1" noChangeArrowheads="1"/>
          </p:cNvSpPr>
          <p:nvPr>
            <p:ph type="sldNum" sz="quarter" idx="11"/>
          </p:nvPr>
        </p:nvSpPr>
        <p:spPr>
          <a:ln/>
        </p:spPr>
        <p:txBody>
          <a:bodyPr/>
          <a:lstStyle>
            <a:lvl1pPr>
              <a:defRPr/>
            </a:lvl1pPr>
          </a:lstStyle>
          <a:p>
            <a:fld id="{69D091F4-2BDD-4CEF-9E14-5F19B4B05531}" type="slidenum">
              <a:rPr lang="en-US" altLang="en-US"/>
              <a:pPr/>
              <a:t>‹#›</a:t>
            </a:fld>
            <a:endParaRPr lang="en-US" altLang="en-US"/>
          </a:p>
        </p:txBody>
      </p:sp>
      <p:sp>
        <p:nvSpPr>
          <p:cNvPr id="7" name="Rectangle 14">
            <a:extLst>
              <a:ext uri="{FF2B5EF4-FFF2-40B4-BE49-F238E27FC236}">
                <a16:creationId xmlns:a16="http://schemas.microsoft.com/office/drawing/2014/main" id="{351452FF-5210-42D2-9E5F-590E98069C1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1564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993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20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1781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27346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1412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3948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3990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66581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4346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1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4B255448-FD67-4445-A3EA-3F251C8C2C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42CAF8BF-01CF-498A-AC2D-D4E6181E50A3}"/>
              </a:ext>
            </a:extLst>
          </p:cNvPr>
          <p:cNvSpPr>
            <a:spLocks noGrp="1" noChangeArrowheads="1"/>
          </p:cNvSpPr>
          <p:nvPr>
            <p:ph type="sldNum" sz="quarter" idx="11"/>
          </p:nvPr>
        </p:nvSpPr>
        <p:spPr>
          <a:ln/>
        </p:spPr>
        <p:txBody>
          <a:bodyPr/>
          <a:lstStyle>
            <a:lvl1pPr>
              <a:defRPr/>
            </a:lvl1pPr>
          </a:lstStyle>
          <a:p>
            <a:fld id="{08999A9B-C6A9-4033-AEAD-B5B9637F1B01}" type="slidenum">
              <a:rPr lang="en-US" altLang="en-US"/>
              <a:pPr/>
              <a:t>‹#›</a:t>
            </a:fld>
            <a:endParaRPr lang="en-US" altLang="en-US"/>
          </a:p>
        </p:txBody>
      </p:sp>
      <p:sp>
        <p:nvSpPr>
          <p:cNvPr id="9" name="Rectangle 14">
            <a:extLst>
              <a:ext uri="{FF2B5EF4-FFF2-40B4-BE49-F238E27FC236}">
                <a16:creationId xmlns:a16="http://schemas.microsoft.com/office/drawing/2014/main" id="{18E4FCBD-DE53-44BD-9127-1EEA07152AE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15799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595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76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4417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2297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7139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540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2326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8453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4115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79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6D49393-5DAF-4649-B177-7B0DCDCFE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082863FC-A574-441D-9151-6B12AC755055}"/>
              </a:ext>
            </a:extLst>
          </p:cNvPr>
          <p:cNvSpPr>
            <a:spLocks noGrp="1" noChangeArrowheads="1"/>
          </p:cNvSpPr>
          <p:nvPr>
            <p:ph type="sldNum" sz="quarter" idx="11"/>
          </p:nvPr>
        </p:nvSpPr>
        <p:spPr>
          <a:ln/>
        </p:spPr>
        <p:txBody>
          <a:bodyPr/>
          <a:lstStyle>
            <a:lvl1pPr>
              <a:defRPr/>
            </a:lvl1pPr>
          </a:lstStyle>
          <a:p>
            <a:fld id="{0AB898A4-FC35-455A-92A1-A34CB32705C8}" type="slidenum">
              <a:rPr lang="en-US" altLang="en-US"/>
              <a:pPr/>
              <a:t>‹#›</a:t>
            </a:fld>
            <a:endParaRPr lang="en-US" altLang="en-US"/>
          </a:p>
        </p:txBody>
      </p:sp>
      <p:sp>
        <p:nvSpPr>
          <p:cNvPr id="5" name="Rectangle 14">
            <a:extLst>
              <a:ext uri="{FF2B5EF4-FFF2-40B4-BE49-F238E27FC236}">
                <a16:creationId xmlns:a16="http://schemas.microsoft.com/office/drawing/2014/main" id="{0E8B5D43-7400-4B12-85E2-C935F3F554D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0064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1897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056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675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9204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0844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751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1089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0442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858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50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7D4C-37A7-44D4-BC31-2401D52B08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84A7F00D-7E6C-4CEB-BD10-E6F683AB6CF1}"/>
              </a:ext>
            </a:extLst>
          </p:cNvPr>
          <p:cNvSpPr>
            <a:spLocks noGrp="1" noChangeArrowheads="1"/>
          </p:cNvSpPr>
          <p:nvPr>
            <p:ph type="sldNum" sz="quarter" idx="11"/>
          </p:nvPr>
        </p:nvSpPr>
        <p:spPr>
          <a:ln/>
        </p:spPr>
        <p:txBody>
          <a:bodyPr/>
          <a:lstStyle>
            <a:lvl1pPr>
              <a:defRPr/>
            </a:lvl1pPr>
          </a:lstStyle>
          <a:p>
            <a:fld id="{438E07D2-CB15-4CF8-A813-27B0F5EB31B4}" type="slidenum">
              <a:rPr lang="en-US" altLang="en-US"/>
              <a:pPr/>
              <a:t>‹#›</a:t>
            </a:fld>
            <a:endParaRPr lang="en-US" altLang="en-US"/>
          </a:p>
        </p:txBody>
      </p:sp>
      <p:sp>
        <p:nvSpPr>
          <p:cNvPr id="4" name="Rectangle 14">
            <a:extLst>
              <a:ext uri="{FF2B5EF4-FFF2-40B4-BE49-F238E27FC236}">
                <a16:creationId xmlns:a16="http://schemas.microsoft.com/office/drawing/2014/main" id="{2F6DE7E0-0306-478D-9FD8-B42C64BA96B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06147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8993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805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1723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8284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9462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4093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985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534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029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452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7DDCDCD-A4FB-4695-87D7-E92A94D857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31FDD18E-B54E-49A3-8F11-C431B64C5546}"/>
              </a:ext>
            </a:extLst>
          </p:cNvPr>
          <p:cNvSpPr>
            <a:spLocks noGrp="1" noChangeArrowheads="1"/>
          </p:cNvSpPr>
          <p:nvPr>
            <p:ph type="sldNum" sz="quarter" idx="11"/>
          </p:nvPr>
        </p:nvSpPr>
        <p:spPr>
          <a:ln/>
        </p:spPr>
        <p:txBody>
          <a:bodyPr/>
          <a:lstStyle>
            <a:lvl1pPr>
              <a:defRPr/>
            </a:lvl1pPr>
          </a:lstStyle>
          <a:p>
            <a:fld id="{C9D229DB-0635-4760-9B03-AA28DEFBDA4F}" type="slidenum">
              <a:rPr lang="en-US" altLang="en-US"/>
              <a:pPr/>
              <a:t>‹#›</a:t>
            </a:fld>
            <a:endParaRPr lang="en-US" altLang="en-US"/>
          </a:p>
        </p:txBody>
      </p:sp>
      <p:sp>
        <p:nvSpPr>
          <p:cNvPr id="7" name="Rectangle 14">
            <a:extLst>
              <a:ext uri="{FF2B5EF4-FFF2-40B4-BE49-F238E27FC236}">
                <a16:creationId xmlns:a16="http://schemas.microsoft.com/office/drawing/2014/main" id="{1F0649FD-3064-44E6-AC25-4E2E6AC76B2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73507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5030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4891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8808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D7D9B20-E06E-41F0-A1AD-28D3CA2FA4F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998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541790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376118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18260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710397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68717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797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5771745-699D-4C91-889D-D4891D9629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CA08C5D-6EEF-4E71-8D6D-F42D7701ABBA}"/>
              </a:ext>
            </a:extLst>
          </p:cNvPr>
          <p:cNvSpPr>
            <a:spLocks noGrp="1" noChangeArrowheads="1"/>
          </p:cNvSpPr>
          <p:nvPr>
            <p:ph type="sldNum" sz="quarter" idx="11"/>
          </p:nvPr>
        </p:nvSpPr>
        <p:spPr>
          <a:ln/>
        </p:spPr>
        <p:txBody>
          <a:bodyPr/>
          <a:lstStyle>
            <a:lvl1pPr>
              <a:defRPr/>
            </a:lvl1pPr>
          </a:lstStyle>
          <a:p>
            <a:fld id="{B7A338F3-DAAF-4205-9109-6B9F0E0BC8DE}" type="slidenum">
              <a:rPr lang="en-US" altLang="en-US"/>
              <a:pPr/>
              <a:t>‹#›</a:t>
            </a:fld>
            <a:endParaRPr lang="en-US" altLang="en-US"/>
          </a:p>
        </p:txBody>
      </p:sp>
      <p:sp>
        <p:nvSpPr>
          <p:cNvPr id="7" name="Rectangle 14">
            <a:extLst>
              <a:ext uri="{FF2B5EF4-FFF2-40B4-BE49-F238E27FC236}">
                <a16:creationId xmlns:a16="http://schemas.microsoft.com/office/drawing/2014/main" id="{A03A2CF7-5195-412C-8B50-33494D42344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121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21283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32054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87822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15098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010780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761821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739008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198585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153935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6521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10BB620-D132-417B-AD38-5EA90A8E6E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CDA3A7A-F140-4E42-8448-B3BB72B700EA}"/>
              </a:ext>
            </a:extLst>
          </p:cNvPr>
          <p:cNvSpPr>
            <a:spLocks noGrp="1" noChangeArrowheads="1"/>
          </p:cNvSpPr>
          <p:nvPr>
            <p:ph type="sldNum" sz="quarter" idx="11"/>
          </p:nvPr>
        </p:nvSpPr>
        <p:spPr>
          <a:ln/>
        </p:spPr>
        <p:txBody>
          <a:bodyPr/>
          <a:lstStyle>
            <a:lvl1pPr>
              <a:defRPr/>
            </a:lvl1pPr>
          </a:lstStyle>
          <a:p>
            <a:fld id="{E8DFAA42-126A-40C4-9EBF-3013C4D9DC5E}" type="slidenum">
              <a:rPr lang="en-US" altLang="en-US"/>
              <a:pPr/>
              <a:t>‹#›</a:t>
            </a:fld>
            <a:endParaRPr lang="en-US" altLang="en-US"/>
          </a:p>
        </p:txBody>
      </p:sp>
      <p:sp>
        <p:nvSpPr>
          <p:cNvPr id="6" name="Rectangle 14">
            <a:extLst>
              <a:ext uri="{FF2B5EF4-FFF2-40B4-BE49-F238E27FC236}">
                <a16:creationId xmlns:a16="http://schemas.microsoft.com/office/drawing/2014/main" id="{5E73D7C9-566D-4B21-BEA0-EE72898F81A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87047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839867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939014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773796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801042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6188499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1142345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1591893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0186237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9247451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329021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988D997-4959-498E-8458-FDB3D874FC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22C8FD7-2DD3-4147-B2E3-EF31A6468057}"/>
              </a:ext>
            </a:extLst>
          </p:cNvPr>
          <p:cNvSpPr>
            <a:spLocks noGrp="1" noChangeArrowheads="1"/>
          </p:cNvSpPr>
          <p:nvPr>
            <p:ph type="sldNum" sz="quarter" idx="11"/>
          </p:nvPr>
        </p:nvSpPr>
        <p:spPr>
          <a:ln/>
        </p:spPr>
        <p:txBody>
          <a:bodyPr/>
          <a:lstStyle>
            <a:lvl1pPr>
              <a:defRPr/>
            </a:lvl1pPr>
          </a:lstStyle>
          <a:p>
            <a:fld id="{E5D079EB-DD1D-41E3-9510-245F0E979AF8}" type="slidenum">
              <a:rPr lang="en-US" altLang="en-US"/>
              <a:pPr/>
              <a:t>‹#›</a:t>
            </a:fld>
            <a:endParaRPr lang="en-US" altLang="en-US"/>
          </a:p>
        </p:txBody>
      </p:sp>
      <p:sp>
        <p:nvSpPr>
          <p:cNvPr id="6" name="Rectangle 14">
            <a:extLst>
              <a:ext uri="{FF2B5EF4-FFF2-40B4-BE49-F238E27FC236}">
                <a16:creationId xmlns:a16="http://schemas.microsoft.com/office/drawing/2014/main" id="{0CC472F8-B28A-42E5-8974-413DBF81A5F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65867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247133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6255484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9192306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41615052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702893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8141489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0693255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3341034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5764182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323797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DD25B6A-06F7-481D-91D9-2455C4C31C5F}"/>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4EEB3F68-FB82-422C-B9D1-A9F258C4265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6" name="Freeform 4">
              <a:extLst>
                <a:ext uri="{FF2B5EF4-FFF2-40B4-BE49-F238E27FC236}">
                  <a16:creationId xmlns:a16="http://schemas.microsoft.com/office/drawing/2014/main" id="{74C3B1A6-CE1D-4B19-B9E2-CEB4C1289B11}"/>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latin typeface="Arial" charset="0"/>
              </a:endParaRPr>
            </a:p>
          </p:txBody>
        </p:sp>
        <p:sp>
          <p:nvSpPr>
            <p:cNvPr id="7" name="Freeform 5">
              <a:extLst>
                <a:ext uri="{FF2B5EF4-FFF2-40B4-BE49-F238E27FC236}">
                  <a16:creationId xmlns:a16="http://schemas.microsoft.com/office/drawing/2014/main" id="{19049F8D-858E-4A61-B1CB-ABA9B5CFB89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8" name="Freeform 6">
              <a:extLst>
                <a:ext uri="{FF2B5EF4-FFF2-40B4-BE49-F238E27FC236}">
                  <a16:creationId xmlns:a16="http://schemas.microsoft.com/office/drawing/2014/main" id="{FD4845ED-3638-451D-BEBD-9EE0F52351D0}"/>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9" name="Oval 7">
              <a:extLst>
                <a:ext uri="{FF2B5EF4-FFF2-40B4-BE49-F238E27FC236}">
                  <a16:creationId xmlns:a16="http://schemas.microsoft.com/office/drawing/2014/main" id="{9BED10ED-9972-47E0-98A6-50FC88BD561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sp>
          <p:nvSpPr>
            <p:cNvPr id="10" name="Oval 8">
              <a:extLst>
                <a:ext uri="{FF2B5EF4-FFF2-40B4-BE49-F238E27FC236}">
                  <a16:creationId xmlns:a16="http://schemas.microsoft.com/office/drawing/2014/main" id="{11ED1A24-7F58-4F51-8B47-2D7D49441AE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latin typeface="Arial" charset="0"/>
              </a:endParaRPr>
            </a:p>
          </p:txBody>
        </p:sp>
        <p:sp>
          <p:nvSpPr>
            <p:cNvPr id="11" name="Oval 9">
              <a:extLst>
                <a:ext uri="{FF2B5EF4-FFF2-40B4-BE49-F238E27FC236}">
                  <a16:creationId xmlns:a16="http://schemas.microsoft.com/office/drawing/2014/main" id="{63378CA0-EB32-4FF0-8111-F0491F9CF50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grpSp>
      <p:sp>
        <p:nvSpPr>
          <p:cNvPr id="13322" name="Rectangle 10"/>
          <p:cNvSpPr>
            <a:spLocks noGrp="1" noChangeArrowheads="1"/>
          </p:cNvSpPr>
          <p:nvPr>
            <p:ph type="ctrTitle" sz="quarter"/>
          </p:nvPr>
        </p:nvSpPr>
        <p:spPr>
          <a:xfrm>
            <a:off x="914400" y="1873250"/>
            <a:ext cx="10363200" cy="1555750"/>
          </a:xfrm>
        </p:spPr>
        <p:txBody>
          <a:bodyPr/>
          <a:lstStyle>
            <a:lvl1pPr>
              <a:defRPr sz="4800"/>
            </a:lvl1pPr>
          </a:lstStyle>
          <a:p>
            <a:r>
              <a:rPr lang="en-US"/>
              <a:t>Click to edit Master title style</a:t>
            </a:r>
          </a:p>
        </p:txBody>
      </p:sp>
      <p:sp>
        <p:nvSpPr>
          <p:cNvPr id="1332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a:extLst>
              <a:ext uri="{FF2B5EF4-FFF2-40B4-BE49-F238E27FC236}">
                <a16:creationId xmlns:a16="http://schemas.microsoft.com/office/drawing/2014/main" id="{45C1BC17-5D19-44D6-8245-567C38AD3966}"/>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3">
            <a:extLst>
              <a:ext uri="{FF2B5EF4-FFF2-40B4-BE49-F238E27FC236}">
                <a16:creationId xmlns:a16="http://schemas.microsoft.com/office/drawing/2014/main" id="{9B476732-F6F9-430E-BCC9-4769C28C3663}"/>
              </a:ext>
            </a:extLst>
          </p:cNvPr>
          <p:cNvSpPr>
            <a:spLocks noGrp="1" noChangeArrowheads="1"/>
          </p:cNvSpPr>
          <p:nvPr>
            <p:ph type="ftr" sz="quarter" idx="11"/>
          </p:nvPr>
        </p:nvSpPr>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8EE144F1-2BDE-4468-8B80-71DAC68FC3FC}"/>
              </a:ext>
            </a:extLst>
          </p:cNvPr>
          <p:cNvSpPr>
            <a:spLocks noGrp="1" noChangeArrowheads="1"/>
          </p:cNvSpPr>
          <p:nvPr>
            <p:ph type="sldNum" sz="quarter" idx="12"/>
          </p:nvPr>
        </p:nvSpPr>
        <p:spPr/>
        <p:txBody>
          <a:bodyPr/>
          <a:lstStyle>
            <a:lvl1pPr>
              <a:defRPr/>
            </a:lvl1pPr>
          </a:lstStyle>
          <a:p>
            <a:fld id="{2675B6D1-6A11-417D-9826-4F6516B69201}" type="slidenum">
              <a:rPr lang="en-US" altLang="en-US"/>
              <a:pPr/>
              <a:t>‹#›</a:t>
            </a:fld>
            <a:endParaRPr lang="en-US" altLang="en-US"/>
          </a:p>
        </p:txBody>
      </p:sp>
    </p:spTree>
    <p:extLst>
      <p:ext uri="{BB962C8B-B14F-4D97-AF65-F5344CB8AC3E}">
        <p14:creationId xmlns:p14="http://schemas.microsoft.com/office/powerpoint/2010/main" val="1995451323"/>
      </p:ext>
    </p:extLst>
  </p:cSld>
  <p:clrMapOvr>
    <a:masterClrMapping/>
  </p:clrMapOvr>
  <p:transition>
    <p:wedg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8696973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124467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3662487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7876832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8685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3789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6835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6409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911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985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6E598235-D1AF-4716-BF13-0B79F75BCD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72AE20C-FC94-4C76-A567-D84F1455E9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D667FBF-304C-4F8E-B708-C58ED171E252}"/>
              </a:ext>
            </a:extLst>
          </p:cNvPr>
          <p:cNvSpPr>
            <a:spLocks noGrp="1" noChangeArrowheads="1"/>
          </p:cNvSpPr>
          <p:nvPr>
            <p:ph type="sldNum" sz="quarter" idx="12"/>
          </p:nvPr>
        </p:nvSpPr>
        <p:spPr>
          <a:ln/>
        </p:spPr>
        <p:txBody>
          <a:bodyPr/>
          <a:lstStyle>
            <a:lvl1pPr>
              <a:defRPr/>
            </a:lvl1pPr>
          </a:lstStyle>
          <a:p>
            <a:fld id="{A986C84B-2DEE-44FE-9F8E-2628A33FB9A1}" type="slidenum">
              <a:rPr lang="en-US" altLang="en-US"/>
              <a:pPr/>
              <a:t>‹#›</a:t>
            </a:fld>
            <a:endParaRPr lang="en-US" altLang="en-US"/>
          </a:p>
        </p:txBody>
      </p:sp>
    </p:spTree>
    <p:extLst>
      <p:ext uri="{BB962C8B-B14F-4D97-AF65-F5344CB8AC3E}">
        <p14:creationId xmlns:p14="http://schemas.microsoft.com/office/powerpoint/2010/main" val="3847469545"/>
      </p:ext>
    </p:extLst>
  </p:cSld>
  <p:clrMapOvr>
    <a:masterClrMapping/>
  </p:clrMapOvr>
  <p:transition>
    <p:wedg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7920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60959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88596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851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634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1768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6975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20400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2784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636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A328283B-1D8A-46F7-8C7F-297F480C1B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CE9AD734-5D4F-47A5-B4F0-9D4732C6D7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271AA4DE-25C6-4865-A2F6-13EB514C0152}"/>
              </a:ext>
            </a:extLst>
          </p:cNvPr>
          <p:cNvSpPr>
            <a:spLocks noGrp="1" noChangeArrowheads="1"/>
          </p:cNvSpPr>
          <p:nvPr>
            <p:ph type="sldNum" sz="quarter" idx="12"/>
          </p:nvPr>
        </p:nvSpPr>
        <p:spPr>
          <a:ln/>
        </p:spPr>
        <p:txBody>
          <a:bodyPr/>
          <a:lstStyle>
            <a:lvl1pPr>
              <a:defRPr/>
            </a:lvl1pPr>
          </a:lstStyle>
          <a:p>
            <a:fld id="{28BBD407-870C-4703-8850-9E29F7E46846}" type="slidenum">
              <a:rPr lang="en-US" altLang="en-US"/>
              <a:pPr/>
              <a:t>‹#›</a:t>
            </a:fld>
            <a:endParaRPr lang="en-US" altLang="en-US"/>
          </a:p>
        </p:txBody>
      </p:sp>
    </p:spTree>
    <p:extLst>
      <p:ext uri="{BB962C8B-B14F-4D97-AF65-F5344CB8AC3E}">
        <p14:creationId xmlns:p14="http://schemas.microsoft.com/office/powerpoint/2010/main" val="1481593657"/>
      </p:ext>
    </p:extLst>
  </p:cSld>
  <p:clrMapOvr>
    <a:masterClrMapping/>
  </p:clrMapOvr>
  <p:transition>
    <p:wedg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6406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4141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9412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3801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118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30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3357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1614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50320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4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2">
            <a:extLst>
              <a:ext uri="{FF2B5EF4-FFF2-40B4-BE49-F238E27FC236}">
                <a16:creationId xmlns:a16="http://schemas.microsoft.com/office/drawing/2014/main" id="{44DD0853-0583-4BB7-A729-1AA8FDB99F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6A1C327-ABB6-4DBC-BC64-B24008EA6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C1CD7DA-7ADA-4CCF-AADF-FDEFA6C18FA3}"/>
              </a:ext>
            </a:extLst>
          </p:cNvPr>
          <p:cNvSpPr>
            <a:spLocks noGrp="1" noChangeArrowheads="1"/>
          </p:cNvSpPr>
          <p:nvPr>
            <p:ph type="sldNum" sz="quarter" idx="12"/>
          </p:nvPr>
        </p:nvSpPr>
        <p:spPr>
          <a:ln/>
        </p:spPr>
        <p:txBody>
          <a:bodyPr/>
          <a:lstStyle>
            <a:lvl1pPr>
              <a:defRPr/>
            </a:lvl1pPr>
          </a:lstStyle>
          <a:p>
            <a:fld id="{EC562127-09BF-4AC0-AD58-169EE725EDB1}" type="slidenum">
              <a:rPr lang="en-US" altLang="en-US"/>
              <a:pPr/>
              <a:t>‹#›</a:t>
            </a:fld>
            <a:endParaRPr lang="en-US" altLang="en-US"/>
          </a:p>
        </p:txBody>
      </p:sp>
    </p:spTree>
    <p:extLst>
      <p:ext uri="{BB962C8B-B14F-4D97-AF65-F5344CB8AC3E}">
        <p14:creationId xmlns:p14="http://schemas.microsoft.com/office/powerpoint/2010/main" val="4142108207"/>
      </p:ext>
    </p:extLst>
  </p:cSld>
  <p:clrMapOvr>
    <a:masterClrMapping/>
  </p:clrMapOvr>
  <p:transition>
    <p:wedg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359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1514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1876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4647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4193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09937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000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3295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306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167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2">
            <a:extLst>
              <a:ext uri="{FF2B5EF4-FFF2-40B4-BE49-F238E27FC236}">
                <a16:creationId xmlns:a16="http://schemas.microsoft.com/office/drawing/2014/main" id="{5398FD4A-9F3C-46A9-A486-52679FBE9D5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5D9C9B82-CBC0-427D-99DF-5D6F94D81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C136C8E2-0B74-4FBA-BE7A-ED012182A415}"/>
              </a:ext>
            </a:extLst>
          </p:cNvPr>
          <p:cNvSpPr>
            <a:spLocks noGrp="1" noChangeArrowheads="1"/>
          </p:cNvSpPr>
          <p:nvPr>
            <p:ph type="sldNum" sz="quarter" idx="12"/>
          </p:nvPr>
        </p:nvSpPr>
        <p:spPr>
          <a:ln/>
        </p:spPr>
        <p:txBody>
          <a:bodyPr/>
          <a:lstStyle>
            <a:lvl1pPr>
              <a:defRPr/>
            </a:lvl1pPr>
          </a:lstStyle>
          <a:p>
            <a:fld id="{8373A682-E134-4D7E-826E-743D4A91F648}" type="slidenum">
              <a:rPr lang="en-US" altLang="en-US"/>
              <a:pPr/>
              <a:t>‹#›</a:t>
            </a:fld>
            <a:endParaRPr lang="en-US" altLang="en-US"/>
          </a:p>
        </p:txBody>
      </p:sp>
    </p:spTree>
    <p:extLst>
      <p:ext uri="{BB962C8B-B14F-4D97-AF65-F5344CB8AC3E}">
        <p14:creationId xmlns:p14="http://schemas.microsoft.com/office/powerpoint/2010/main" val="3711237013"/>
      </p:ext>
    </p:extLst>
  </p:cSld>
  <p:clrMapOvr>
    <a:masterClrMapping/>
  </p:clrMapOvr>
  <p:transition>
    <p:wedg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8867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2017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7140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3033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7796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18756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6738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0862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8524624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203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2">
            <a:extLst>
              <a:ext uri="{FF2B5EF4-FFF2-40B4-BE49-F238E27FC236}">
                <a16:creationId xmlns:a16="http://schemas.microsoft.com/office/drawing/2014/main" id="{6C29059C-8FB3-43B9-B49D-22798107EA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26530398-820D-4128-8A2C-9367A904AA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55F66580-1029-47E0-B1DD-1DF6F125AA8C}"/>
              </a:ext>
            </a:extLst>
          </p:cNvPr>
          <p:cNvSpPr>
            <a:spLocks noGrp="1" noChangeArrowheads="1"/>
          </p:cNvSpPr>
          <p:nvPr>
            <p:ph type="sldNum" sz="quarter" idx="12"/>
          </p:nvPr>
        </p:nvSpPr>
        <p:spPr>
          <a:ln/>
        </p:spPr>
        <p:txBody>
          <a:bodyPr/>
          <a:lstStyle>
            <a:lvl1pPr>
              <a:defRPr/>
            </a:lvl1pPr>
          </a:lstStyle>
          <a:p>
            <a:fld id="{975AA6D6-CA2A-4211-9CD2-4091E2386492}" type="slidenum">
              <a:rPr lang="en-US" altLang="en-US"/>
              <a:pPr/>
              <a:t>‹#›</a:t>
            </a:fld>
            <a:endParaRPr lang="en-US" altLang="en-US"/>
          </a:p>
        </p:txBody>
      </p:sp>
    </p:spTree>
    <p:extLst>
      <p:ext uri="{BB962C8B-B14F-4D97-AF65-F5344CB8AC3E}">
        <p14:creationId xmlns:p14="http://schemas.microsoft.com/office/powerpoint/2010/main" val="690771475"/>
      </p:ext>
    </p:extLst>
  </p:cSld>
  <p:clrMapOvr>
    <a:masterClrMapping/>
  </p:clrMapOvr>
  <p:transition>
    <p:wedg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015828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3055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529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7645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472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8298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05435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3963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8644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31996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E7B44C7-4768-4504-83C8-1A38D49A78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0FF53A95-7A34-4B6D-A087-84899B060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7AABA74A-1B84-48FE-9FE6-FD72A1A515B6}"/>
              </a:ext>
            </a:extLst>
          </p:cNvPr>
          <p:cNvSpPr>
            <a:spLocks noGrp="1" noChangeArrowheads="1"/>
          </p:cNvSpPr>
          <p:nvPr>
            <p:ph type="sldNum" sz="quarter" idx="12"/>
          </p:nvPr>
        </p:nvSpPr>
        <p:spPr>
          <a:ln/>
        </p:spPr>
        <p:txBody>
          <a:bodyPr/>
          <a:lstStyle>
            <a:lvl1pPr>
              <a:defRPr/>
            </a:lvl1pPr>
          </a:lstStyle>
          <a:p>
            <a:fld id="{2CE468DA-6E6C-419C-80A8-0A3954DF36AA}" type="slidenum">
              <a:rPr lang="en-US" altLang="en-US"/>
              <a:pPr/>
              <a:t>‹#›</a:t>
            </a:fld>
            <a:endParaRPr lang="en-US" altLang="en-US"/>
          </a:p>
        </p:txBody>
      </p:sp>
    </p:spTree>
    <p:extLst>
      <p:ext uri="{BB962C8B-B14F-4D97-AF65-F5344CB8AC3E}">
        <p14:creationId xmlns:p14="http://schemas.microsoft.com/office/powerpoint/2010/main" val="4271078415"/>
      </p:ext>
    </p:extLst>
  </p:cSld>
  <p:clrMapOvr>
    <a:masterClrMapping/>
  </p:clrMapOvr>
  <p:transition>
    <p:wedg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3965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627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3500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9381183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34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6705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1706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1051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2088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17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6/26/2020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10B2F1D-9842-445F-A44B-5ECB50C8C5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2C58DBF1-AE8D-4178-9541-4B395985C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EAEBC27-B48A-4411-99E5-718AEC0445B9}"/>
              </a:ext>
            </a:extLst>
          </p:cNvPr>
          <p:cNvSpPr>
            <a:spLocks noGrp="1" noChangeArrowheads="1"/>
          </p:cNvSpPr>
          <p:nvPr>
            <p:ph type="sldNum" sz="quarter" idx="12"/>
          </p:nvPr>
        </p:nvSpPr>
        <p:spPr>
          <a:ln/>
        </p:spPr>
        <p:txBody>
          <a:bodyPr/>
          <a:lstStyle>
            <a:lvl1pPr>
              <a:defRPr/>
            </a:lvl1pPr>
          </a:lstStyle>
          <a:p>
            <a:fld id="{2D05E16C-821F-43C2-95FC-DDAA24B5F2F0}" type="slidenum">
              <a:rPr lang="en-US" altLang="en-US"/>
              <a:pPr/>
              <a:t>‹#›</a:t>
            </a:fld>
            <a:endParaRPr lang="en-US" altLang="en-US"/>
          </a:p>
        </p:txBody>
      </p:sp>
    </p:spTree>
    <p:extLst>
      <p:ext uri="{BB962C8B-B14F-4D97-AF65-F5344CB8AC3E}">
        <p14:creationId xmlns:p14="http://schemas.microsoft.com/office/powerpoint/2010/main" val="1595726992"/>
      </p:ext>
    </p:extLst>
  </p:cSld>
  <p:clrMapOvr>
    <a:masterClrMapping/>
  </p:clrMapOvr>
  <p:transition>
    <p:wedg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56991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1072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7888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339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04100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5019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CA0378F-816D-46E9-A3D1-D921AB513F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3195528"/>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B263CD8-A40C-4C8F-AC9B-AA2F3F770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151373"/>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62B07C2-CE4F-4D1D-9C5D-70488048D6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084133"/>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D354614-4F06-4BB5-A1E9-09803017C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802592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FB9927E-02A2-4206-93EE-BF954F14CD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CCAEA82-5CAF-4B3D-B467-8CFFCFE4B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C4CB2DF-A1EA-46DF-9990-51A9A78B5D17}"/>
              </a:ext>
            </a:extLst>
          </p:cNvPr>
          <p:cNvSpPr>
            <a:spLocks noGrp="1" noChangeArrowheads="1"/>
          </p:cNvSpPr>
          <p:nvPr>
            <p:ph type="sldNum" sz="quarter" idx="12"/>
          </p:nvPr>
        </p:nvSpPr>
        <p:spPr>
          <a:ln/>
        </p:spPr>
        <p:txBody>
          <a:bodyPr/>
          <a:lstStyle>
            <a:lvl1pPr>
              <a:defRPr/>
            </a:lvl1pPr>
          </a:lstStyle>
          <a:p>
            <a:fld id="{432E7CF5-A03C-4DD4-8377-3201CEBC7777}" type="slidenum">
              <a:rPr lang="en-US" altLang="en-US"/>
              <a:pPr/>
              <a:t>‹#›</a:t>
            </a:fld>
            <a:endParaRPr lang="en-US" altLang="en-US"/>
          </a:p>
        </p:txBody>
      </p:sp>
    </p:spTree>
    <p:extLst>
      <p:ext uri="{BB962C8B-B14F-4D97-AF65-F5344CB8AC3E}">
        <p14:creationId xmlns:p14="http://schemas.microsoft.com/office/powerpoint/2010/main" val="4174098463"/>
      </p:ext>
    </p:extLst>
  </p:cSld>
  <p:clrMapOvr>
    <a:masterClrMapping/>
  </p:clrMapOvr>
  <p:transition>
    <p:wedg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003AA41-9202-4C1F-8509-51EA610ED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297783"/>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8CC25706-E4BB-47D9-B16D-ACFC80693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576351"/>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3CDEC7E-F9FC-4260-A12D-EB25EB7D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861472"/>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A3D3AEC-03B2-49B1-A052-CD2176BD0E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480788"/>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5646325-82E1-4C4E-84B7-40227236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129616"/>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855A274-8A30-460B-BD77-48D400A20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285732"/>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3807D0A-C446-4BBD-8E7F-1BD5F9EB4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744248"/>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927E1163-45C8-4CDC-9D07-6949A4358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041428"/>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D1F4464-985F-4E71-A323-E314F5503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568708"/>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52882D3-7AC5-47F7-95C3-19FA3E404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89478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A1571157-C98E-4C55-BC4C-753D525965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2217679-CE64-4432-886D-4E47819F26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844E121-F330-4589-85C2-D6D0BAA07193}"/>
              </a:ext>
            </a:extLst>
          </p:cNvPr>
          <p:cNvSpPr>
            <a:spLocks noGrp="1" noChangeArrowheads="1"/>
          </p:cNvSpPr>
          <p:nvPr>
            <p:ph type="sldNum" sz="quarter" idx="12"/>
          </p:nvPr>
        </p:nvSpPr>
        <p:spPr>
          <a:ln/>
        </p:spPr>
        <p:txBody>
          <a:bodyPr/>
          <a:lstStyle>
            <a:lvl1pPr>
              <a:defRPr/>
            </a:lvl1pPr>
          </a:lstStyle>
          <a:p>
            <a:fld id="{17E772CF-E13F-4478-8C05-043CB25C1F18}" type="slidenum">
              <a:rPr lang="en-US" altLang="en-US"/>
              <a:pPr/>
              <a:t>‹#›</a:t>
            </a:fld>
            <a:endParaRPr lang="en-US" altLang="en-US"/>
          </a:p>
        </p:txBody>
      </p:sp>
    </p:spTree>
    <p:extLst>
      <p:ext uri="{BB962C8B-B14F-4D97-AF65-F5344CB8AC3E}">
        <p14:creationId xmlns:p14="http://schemas.microsoft.com/office/powerpoint/2010/main" val="3042691016"/>
      </p:ext>
    </p:extLst>
  </p:cSld>
  <p:clrMapOvr>
    <a:masterClrMapping/>
  </p:clrMapOvr>
  <p:transition>
    <p:wedg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F75F23E8-D73C-4303-8011-D272A67A3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882734"/>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F983E5-8538-42D2-BA1C-B9B6776A0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7391"/>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7B49C63-85A7-4411-83E7-34EBEF4CA7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3104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831212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218654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843333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056989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73214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90902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69423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77A0F986-F174-4867-A917-043553D6D1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82F29CA-09CF-4D2C-8997-776B08C7B6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362E236-4CB3-4D49-8904-7A4CBDB22E8B}"/>
              </a:ext>
            </a:extLst>
          </p:cNvPr>
          <p:cNvSpPr>
            <a:spLocks noGrp="1" noChangeArrowheads="1"/>
          </p:cNvSpPr>
          <p:nvPr>
            <p:ph type="sldNum" sz="quarter" idx="12"/>
          </p:nvPr>
        </p:nvSpPr>
        <p:spPr>
          <a:ln/>
        </p:spPr>
        <p:txBody>
          <a:bodyPr/>
          <a:lstStyle>
            <a:lvl1pPr>
              <a:defRPr/>
            </a:lvl1pPr>
          </a:lstStyle>
          <a:p>
            <a:fld id="{3E32E0E8-66DB-44C0-93F7-6F80D7F58756}" type="slidenum">
              <a:rPr lang="en-US" altLang="en-US"/>
              <a:pPr/>
              <a:t>‹#›</a:t>
            </a:fld>
            <a:endParaRPr lang="en-US" altLang="en-US"/>
          </a:p>
        </p:txBody>
      </p:sp>
    </p:spTree>
    <p:extLst>
      <p:ext uri="{BB962C8B-B14F-4D97-AF65-F5344CB8AC3E}">
        <p14:creationId xmlns:p14="http://schemas.microsoft.com/office/powerpoint/2010/main" val="3449509317"/>
      </p:ext>
    </p:extLst>
  </p:cSld>
  <p:clrMapOvr>
    <a:masterClrMapping/>
  </p:clrMapOvr>
  <p:transition>
    <p:wedg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435839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940284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606651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093422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236415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8958976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424670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5799592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318091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82603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2850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80200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532626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1152491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755599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899849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2041149"/>
      </p:ext>
    </p:extLst>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060091"/>
      </p:ext>
    </p:extLst>
  </p:cSld>
  <p:clrMapOvr>
    <a:masterClrMapping/>
  </p:clrMapOvr>
  <p:transition>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5350813"/>
      </p:ext>
    </p:extLst>
  </p:cSld>
  <p:clrMapOvr>
    <a:masterClrMapping/>
  </p:clrMapOvr>
  <p:transition>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925106"/>
      </p:ext>
    </p:extLst>
  </p:cSld>
  <p:clrMapOvr>
    <a:masterClrMapping/>
  </p:clrMapOvr>
  <p:transition>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841462"/>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34627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298475"/>
      </p:ext>
    </p:extLst>
  </p:cSld>
  <p:clrMapOvr>
    <a:masterClrMapping/>
  </p:clrMapOvr>
  <p:transition>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04689"/>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6721925"/>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0764017"/>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351810"/>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23377"/>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489085"/>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03907"/>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806417"/>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35678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01234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186943"/>
      </p:ext>
    </p:extLst>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151991"/>
      </p:ext>
    </p:extLst>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96553"/>
      </p:ext>
    </p:extLst>
  </p:cSld>
  <p:clrMapOvr>
    <a:masterClrMapping/>
  </p:clrMapOvr>
  <p:transition>
    <p:rand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080422"/>
      </p:ext>
    </p:extLst>
  </p:cSld>
  <p:clrMapOvr>
    <a:masterClrMapping/>
  </p:clrMapOvr>
  <p:transition>
    <p:rand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996396"/>
      </p:ext>
    </p:extLst>
  </p:cSld>
  <p:clrMapOvr>
    <a:masterClrMapping/>
  </p:clrMapOvr>
  <p:transition>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22825"/>
      </p:ext>
    </p:extLst>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58135"/>
      </p:ext>
    </p:extLst>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049462"/>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911380"/>
      </p:ext>
    </p:extLst>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5998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053112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046744"/>
      </p:ext>
    </p:extLst>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525395"/>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227303"/>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40491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20329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4263615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847922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5859237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408644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02084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56916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614296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808822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7250275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803046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120253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90885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651487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0957410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957046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07321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9934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9441874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20761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610991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7537965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8372072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a:extLst>
              <a:ext uri="{FF2B5EF4-FFF2-40B4-BE49-F238E27FC236}">
                <a16:creationId xmlns:a16="http://schemas.microsoft.com/office/drawing/2014/main" id="{E1419244-3D62-4E30-BC18-923256118797}"/>
              </a:ext>
            </a:extLst>
          </p:cNvPr>
          <p:cNvSpPr>
            <a:spLocks noGrp="1"/>
          </p:cNvSpPr>
          <p:nvPr>
            <p:ph type="dt" sz="half" idx="10"/>
          </p:nvPr>
        </p:nvSpPr>
        <p:spPr/>
        <p:txBody>
          <a:bodyPr/>
          <a:lstStyle>
            <a:lvl1pPr>
              <a:defRPr/>
            </a:lvl1pPr>
          </a:lstStyle>
          <a:p>
            <a:pPr>
              <a:defRPr/>
            </a:pPr>
            <a:fld id="{E777D38A-448A-4098-8CF3-AE3C9C47E042}" type="datetimeFigureOut">
              <a:rPr lang="en-US"/>
              <a:pPr>
                <a:defRPr/>
              </a:pPr>
              <a:t>6/26/2020</a:t>
            </a:fld>
            <a:endParaRPr lang="en-US"/>
          </a:p>
        </p:txBody>
      </p:sp>
      <p:sp>
        <p:nvSpPr>
          <p:cNvPr id="5" name="Footer Placeholder 2">
            <a:extLst>
              <a:ext uri="{FF2B5EF4-FFF2-40B4-BE49-F238E27FC236}">
                <a16:creationId xmlns:a16="http://schemas.microsoft.com/office/drawing/2014/main" id="{012F6805-82CD-430B-AEA9-40EF5DE381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EDBFC5C-4C68-4A3C-814B-13402315E71F}"/>
              </a:ext>
            </a:extLst>
          </p:cNvPr>
          <p:cNvSpPr>
            <a:spLocks noGrp="1"/>
          </p:cNvSpPr>
          <p:nvPr>
            <p:ph type="sldNum" sz="quarter" idx="12"/>
          </p:nvPr>
        </p:nvSpPr>
        <p:spPr/>
        <p:txBody>
          <a:bodyPr/>
          <a:lstStyle>
            <a:lvl1pPr>
              <a:defRPr/>
            </a:lvl1pPr>
          </a:lstStyle>
          <a:p>
            <a:fld id="{9120C636-B9A2-4565-9ACB-4372ECC88F4A}" type="slidenum">
              <a:rPr lang="en-US" altLang="en-US"/>
              <a:pPr/>
              <a:t>‹#›</a:t>
            </a:fld>
            <a:endParaRPr lang="en-US" altLang="en-US"/>
          </a:p>
        </p:txBody>
      </p:sp>
    </p:spTree>
    <p:extLst>
      <p:ext uri="{BB962C8B-B14F-4D97-AF65-F5344CB8AC3E}">
        <p14:creationId xmlns:p14="http://schemas.microsoft.com/office/powerpoint/2010/main" val="20739422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6F422A9-B92C-410D-9EE2-F72457174FEB}"/>
              </a:ext>
            </a:extLst>
          </p:cNvPr>
          <p:cNvSpPr>
            <a:spLocks noGrp="1"/>
          </p:cNvSpPr>
          <p:nvPr>
            <p:ph type="dt" sz="half" idx="10"/>
          </p:nvPr>
        </p:nvSpPr>
        <p:spPr/>
        <p:txBody>
          <a:bodyPr/>
          <a:lstStyle>
            <a:lvl1pPr>
              <a:defRPr/>
            </a:lvl1pPr>
          </a:lstStyle>
          <a:p>
            <a:pPr>
              <a:defRPr/>
            </a:pPr>
            <a:fld id="{312D1440-8603-4799-AC86-03DC243D7FD7}" type="datetimeFigureOut">
              <a:rPr lang="en-US"/>
              <a:pPr>
                <a:defRPr/>
              </a:pPr>
              <a:t>6/26/2020</a:t>
            </a:fld>
            <a:endParaRPr lang="en-US"/>
          </a:p>
        </p:txBody>
      </p:sp>
      <p:sp>
        <p:nvSpPr>
          <p:cNvPr id="5" name="Footer Placeholder 2">
            <a:extLst>
              <a:ext uri="{FF2B5EF4-FFF2-40B4-BE49-F238E27FC236}">
                <a16:creationId xmlns:a16="http://schemas.microsoft.com/office/drawing/2014/main" id="{9AE0F53A-ECF1-4578-AD1E-C92574FAF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61C0646-965D-456B-8905-D8A5E80B78F0}"/>
              </a:ext>
            </a:extLst>
          </p:cNvPr>
          <p:cNvSpPr>
            <a:spLocks noGrp="1"/>
          </p:cNvSpPr>
          <p:nvPr>
            <p:ph type="sldNum" sz="quarter" idx="12"/>
          </p:nvPr>
        </p:nvSpPr>
        <p:spPr/>
        <p:txBody>
          <a:bodyPr/>
          <a:lstStyle>
            <a:lvl1pPr>
              <a:defRPr/>
            </a:lvl1pPr>
          </a:lstStyle>
          <a:p>
            <a:fld id="{42582724-D972-4C9E-B867-CF70051D4496}" type="slidenum">
              <a:rPr lang="en-US" altLang="en-US"/>
              <a:pPr/>
              <a:t>‹#›</a:t>
            </a:fld>
            <a:endParaRPr lang="en-US" altLang="en-US"/>
          </a:p>
        </p:txBody>
      </p:sp>
    </p:spTree>
    <p:extLst>
      <p:ext uri="{BB962C8B-B14F-4D97-AF65-F5344CB8AC3E}">
        <p14:creationId xmlns:p14="http://schemas.microsoft.com/office/powerpoint/2010/main" val="26495895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A4CF9F5B-8A45-4A06-8A6F-EF17FB43B5AF}"/>
              </a:ext>
            </a:extLst>
          </p:cNvPr>
          <p:cNvSpPr>
            <a:spLocks noGrp="1"/>
          </p:cNvSpPr>
          <p:nvPr>
            <p:ph type="dt" sz="half" idx="10"/>
          </p:nvPr>
        </p:nvSpPr>
        <p:spPr/>
        <p:txBody>
          <a:bodyPr/>
          <a:lstStyle>
            <a:lvl1pPr>
              <a:defRPr/>
            </a:lvl1pPr>
          </a:lstStyle>
          <a:p>
            <a:pPr>
              <a:defRPr/>
            </a:pPr>
            <a:fld id="{1840F133-E468-4C06-A029-17C7531F2864}" type="datetimeFigureOut">
              <a:rPr lang="en-US"/>
              <a:pPr>
                <a:defRPr/>
              </a:pPr>
              <a:t>6/26/2020</a:t>
            </a:fld>
            <a:endParaRPr lang="en-US"/>
          </a:p>
        </p:txBody>
      </p:sp>
      <p:sp>
        <p:nvSpPr>
          <p:cNvPr id="5" name="Footer Placeholder 4">
            <a:extLst>
              <a:ext uri="{FF2B5EF4-FFF2-40B4-BE49-F238E27FC236}">
                <a16:creationId xmlns:a16="http://schemas.microsoft.com/office/drawing/2014/main" id="{0C583AE0-ACD0-4FBA-B328-8BD4D5D611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3495DD-DA78-44B4-9D3C-5EDCF97E8302}"/>
              </a:ext>
            </a:extLst>
          </p:cNvPr>
          <p:cNvSpPr>
            <a:spLocks noGrp="1"/>
          </p:cNvSpPr>
          <p:nvPr>
            <p:ph type="sldNum" sz="quarter" idx="12"/>
          </p:nvPr>
        </p:nvSpPr>
        <p:spPr/>
        <p:txBody>
          <a:bodyPr/>
          <a:lstStyle>
            <a:lvl1pPr>
              <a:defRPr/>
            </a:lvl1pPr>
          </a:lstStyle>
          <a:p>
            <a:fld id="{2E96F00A-A852-4091-BD01-4F2F26B00B34}" type="slidenum">
              <a:rPr lang="en-US" altLang="en-US"/>
              <a:pPr/>
              <a:t>‹#›</a:t>
            </a:fld>
            <a:endParaRPr lang="en-US" altLang="en-US"/>
          </a:p>
        </p:txBody>
      </p:sp>
    </p:spTree>
    <p:extLst>
      <p:ext uri="{BB962C8B-B14F-4D97-AF65-F5344CB8AC3E}">
        <p14:creationId xmlns:p14="http://schemas.microsoft.com/office/powerpoint/2010/main" val="1078343203"/>
      </p:ext>
    </p:extLst>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5C8CC84-7544-4F6F-AF3E-FCDEE51902E6}"/>
              </a:ext>
            </a:extLst>
          </p:cNvPr>
          <p:cNvSpPr>
            <a:spLocks noGrp="1"/>
          </p:cNvSpPr>
          <p:nvPr>
            <p:ph type="dt" sz="half" idx="10"/>
          </p:nvPr>
        </p:nvSpPr>
        <p:spPr/>
        <p:txBody>
          <a:bodyPr/>
          <a:lstStyle>
            <a:lvl1pPr>
              <a:defRPr/>
            </a:lvl1pPr>
          </a:lstStyle>
          <a:p>
            <a:pPr>
              <a:defRPr/>
            </a:pPr>
            <a:fld id="{DA8171DB-0F3A-4EEC-AA76-9C16B4768B41}" type="datetimeFigureOut">
              <a:rPr lang="en-US"/>
              <a:pPr>
                <a:defRPr/>
              </a:pPr>
              <a:t>6/26/2020</a:t>
            </a:fld>
            <a:endParaRPr lang="en-US"/>
          </a:p>
        </p:txBody>
      </p:sp>
      <p:sp>
        <p:nvSpPr>
          <p:cNvPr id="6" name="Footer Placeholder 2">
            <a:extLst>
              <a:ext uri="{FF2B5EF4-FFF2-40B4-BE49-F238E27FC236}">
                <a16:creationId xmlns:a16="http://schemas.microsoft.com/office/drawing/2014/main" id="{26D545C7-DBFF-4F20-ADB3-02B9B43938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FF64F2E-7B43-4EC9-B34F-98D06ECF3E7C}"/>
              </a:ext>
            </a:extLst>
          </p:cNvPr>
          <p:cNvSpPr>
            <a:spLocks noGrp="1"/>
          </p:cNvSpPr>
          <p:nvPr>
            <p:ph type="sldNum" sz="quarter" idx="12"/>
          </p:nvPr>
        </p:nvSpPr>
        <p:spPr/>
        <p:txBody>
          <a:bodyPr/>
          <a:lstStyle>
            <a:lvl1pPr>
              <a:defRPr/>
            </a:lvl1pPr>
          </a:lstStyle>
          <a:p>
            <a:fld id="{A5BD8C89-EEFB-4BDC-A686-DE32555A2E32}" type="slidenum">
              <a:rPr lang="en-US" altLang="en-US"/>
              <a:pPr/>
              <a:t>‹#›</a:t>
            </a:fld>
            <a:endParaRPr lang="en-US" altLang="en-US"/>
          </a:p>
        </p:txBody>
      </p:sp>
    </p:spTree>
    <p:extLst>
      <p:ext uri="{BB962C8B-B14F-4D97-AF65-F5344CB8AC3E}">
        <p14:creationId xmlns:p14="http://schemas.microsoft.com/office/powerpoint/2010/main" val="37409897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097056FE-1B73-4D73-97F1-142FE95978E1}"/>
              </a:ext>
            </a:extLst>
          </p:cNvPr>
          <p:cNvSpPr>
            <a:spLocks noGrp="1"/>
          </p:cNvSpPr>
          <p:nvPr>
            <p:ph type="dt" sz="half" idx="10"/>
          </p:nvPr>
        </p:nvSpPr>
        <p:spPr/>
        <p:txBody>
          <a:bodyPr/>
          <a:lstStyle>
            <a:lvl1pPr>
              <a:defRPr/>
            </a:lvl1pPr>
          </a:lstStyle>
          <a:p>
            <a:pPr>
              <a:defRPr/>
            </a:pPr>
            <a:fld id="{FBA3DD02-680D-4B9E-AB87-9537D3D173E0}" type="datetimeFigureOut">
              <a:rPr lang="en-US"/>
              <a:pPr>
                <a:defRPr/>
              </a:pPr>
              <a:t>6/26/2020</a:t>
            </a:fld>
            <a:endParaRPr lang="en-US"/>
          </a:p>
        </p:txBody>
      </p:sp>
      <p:sp>
        <p:nvSpPr>
          <p:cNvPr id="8" name="Footer Placeholder 2">
            <a:extLst>
              <a:ext uri="{FF2B5EF4-FFF2-40B4-BE49-F238E27FC236}">
                <a16:creationId xmlns:a16="http://schemas.microsoft.com/office/drawing/2014/main" id="{A28308C6-EFB0-46EB-B3C0-160D6A21BC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3A60A580-30F7-4007-A323-56F4BF87F34C}"/>
              </a:ext>
            </a:extLst>
          </p:cNvPr>
          <p:cNvSpPr>
            <a:spLocks noGrp="1"/>
          </p:cNvSpPr>
          <p:nvPr>
            <p:ph type="sldNum" sz="quarter" idx="12"/>
          </p:nvPr>
        </p:nvSpPr>
        <p:spPr/>
        <p:txBody>
          <a:bodyPr/>
          <a:lstStyle>
            <a:lvl1pPr>
              <a:defRPr/>
            </a:lvl1pPr>
          </a:lstStyle>
          <a:p>
            <a:fld id="{0BB913AD-1A23-42E9-92D4-68A744CF8C53}" type="slidenum">
              <a:rPr lang="en-US" altLang="en-US"/>
              <a:pPr/>
              <a:t>‹#›</a:t>
            </a:fld>
            <a:endParaRPr lang="en-US" altLang="en-US"/>
          </a:p>
        </p:txBody>
      </p:sp>
    </p:spTree>
    <p:extLst>
      <p:ext uri="{BB962C8B-B14F-4D97-AF65-F5344CB8AC3E}">
        <p14:creationId xmlns:p14="http://schemas.microsoft.com/office/powerpoint/2010/main" val="95550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2149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DA731E8C-C825-478D-B016-8888FB2D36AC}"/>
              </a:ext>
            </a:extLst>
          </p:cNvPr>
          <p:cNvSpPr>
            <a:spLocks noGrp="1"/>
          </p:cNvSpPr>
          <p:nvPr>
            <p:ph type="dt" sz="half" idx="10"/>
          </p:nvPr>
        </p:nvSpPr>
        <p:spPr/>
        <p:txBody>
          <a:bodyPr/>
          <a:lstStyle>
            <a:lvl1pPr>
              <a:defRPr/>
            </a:lvl1pPr>
          </a:lstStyle>
          <a:p>
            <a:pPr>
              <a:defRPr/>
            </a:pPr>
            <a:fld id="{147007BF-51D3-414C-ACEE-A6E1101D2798}" type="datetimeFigureOut">
              <a:rPr lang="en-US"/>
              <a:pPr>
                <a:defRPr/>
              </a:pPr>
              <a:t>6/26/2020</a:t>
            </a:fld>
            <a:endParaRPr lang="en-US"/>
          </a:p>
        </p:txBody>
      </p:sp>
      <p:sp>
        <p:nvSpPr>
          <p:cNvPr id="4" name="Footer Placeholder 2">
            <a:extLst>
              <a:ext uri="{FF2B5EF4-FFF2-40B4-BE49-F238E27FC236}">
                <a16:creationId xmlns:a16="http://schemas.microsoft.com/office/drawing/2014/main" id="{45B57A8B-FBBF-4589-9DD8-E7393E57A2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0F2181C-5254-440C-90B2-C57E37D03BB7}"/>
              </a:ext>
            </a:extLst>
          </p:cNvPr>
          <p:cNvSpPr>
            <a:spLocks noGrp="1"/>
          </p:cNvSpPr>
          <p:nvPr>
            <p:ph type="sldNum" sz="quarter" idx="12"/>
          </p:nvPr>
        </p:nvSpPr>
        <p:spPr/>
        <p:txBody>
          <a:bodyPr/>
          <a:lstStyle>
            <a:lvl1pPr>
              <a:defRPr/>
            </a:lvl1pPr>
          </a:lstStyle>
          <a:p>
            <a:fld id="{12620369-E27C-4EDD-A5E1-092940283564}" type="slidenum">
              <a:rPr lang="en-US" altLang="en-US"/>
              <a:pPr/>
              <a:t>‹#›</a:t>
            </a:fld>
            <a:endParaRPr lang="en-US" altLang="en-US"/>
          </a:p>
        </p:txBody>
      </p:sp>
    </p:spTree>
    <p:extLst>
      <p:ext uri="{BB962C8B-B14F-4D97-AF65-F5344CB8AC3E}">
        <p14:creationId xmlns:p14="http://schemas.microsoft.com/office/powerpoint/2010/main" val="41260532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EC8980F-75B2-4BF2-A13E-B07E91F4CFC0}"/>
              </a:ext>
            </a:extLst>
          </p:cNvPr>
          <p:cNvSpPr>
            <a:spLocks noGrp="1"/>
          </p:cNvSpPr>
          <p:nvPr>
            <p:ph type="dt" sz="half" idx="10"/>
          </p:nvPr>
        </p:nvSpPr>
        <p:spPr/>
        <p:txBody>
          <a:bodyPr/>
          <a:lstStyle>
            <a:lvl1pPr>
              <a:defRPr/>
            </a:lvl1pPr>
          </a:lstStyle>
          <a:p>
            <a:pPr>
              <a:defRPr/>
            </a:pPr>
            <a:fld id="{BB31D2D7-4FDD-445E-BF71-B8BFCC59E526}" type="datetimeFigureOut">
              <a:rPr lang="en-US"/>
              <a:pPr>
                <a:defRPr/>
              </a:pPr>
              <a:t>6/26/2020</a:t>
            </a:fld>
            <a:endParaRPr lang="en-US"/>
          </a:p>
        </p:txBody>
      </p:sp>
      <p:sp>
        <p:nvSpPr>
          <p:cNvPr id="3" name="Footer Placeholder 2">
            <a:extLst>
              <a:ext uri="{FF2B5EF4-FFF2-40B4-BE49-F238E27FC236}">
                <a16:creationId xmlns:a16="http://schemas.microsoft.com/office/drawing/2014/main" id="{F7FC5AF8-2272-4138-B9A8-1E8C674461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E559831-52BE-4A03-98A2-944531972FC8}"/>
              </a:ext>
            </a:extLst>
          </p:cNvPr>
          <p:cNvSpPr>
            <a:spLocks noGrp="1"/>
          </p:cNvSpPr>
          <p:nvPr>
            <p:ph type="sldNum" sz="quarter" idx="12"/>
          </p:nvPr>
        </p:nvSpPr>
        <p:spPr/>
        <p:txBody>
          <a:bodyPr/>
          <a:lstStyle>
            <a:lvl1pPr>
              <a:defRPr/>
            </a:lvl1pPr>
          </a:lstStyle>
          <a:p>
            <a:fld id="{2C6F1407-4DD6-489A-9DE6-9C4CF88E0E86}" type="slidenum">
              <a:rPr lang="en-US" altLang="en-US"/>
              <a:pPr/>
              <a:t>‹#›</a:t>
            </a:fld>
            <a:endParaRPr lang="en-US" altLang="en-US"/>
          </a:p>
        </p:txBody>
      </p:sp>
    </p:spTree>
    <p:extLst>
      <p:ext uri="{BB962C8B-B14F-4D97-AF65-F5344CB8AC3E}">
        <p14:creationId xmlns:p14="http://schemas.microsoft.com/office/powerpoint/2010/main" val="4278631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F813B98-5FC4-4258-B46A-9808B578052F}"/>
              </a:ext>
            </a:extLst>
          </p:cNvPr>
          <p:cNvSpPr>
            <a:spLocks noGrp="1"/>
          </p:cNvSpPr>
          <p:nvPr>
            <p:ph type="dt" sz="half" idx="10"/>
          </p:nvPr>
        </p:nvSpPr>
        <p:spPr/>
        <p:txBody>
          <a:bodyPr/>
          <a:lstStyle>
            <a:lvl1pPr>
              <a:defRPr/>
            </a:lvl1pPr>
          </a:lstStyle>
          <a:p>
            <a:pPr>
              <a:defRPr/>
            </a:pPr>
            <a:fld id="{0E655A23-D3D2-457E-9DC6-BF38312A9BB6}" type="datetimeFigureOut">
              <a:rPr lang="en-US"/>
              <a:pPr>
                <a:defRPr/>
              </a:pPr>
              <a:t>6/26/2020</a:t>
            </a:fld>
            <a:endParaRPr lang="en-US"/>
          </a:p>
        </p:txBody>
      </p:sp>
      <p:sp>
        <p:nvSpPr>
          <p:cNvPr id="6" name="Footer Placeholder 2">
            <a:extLst>
              <a:ext uri="{FF2B5EF4-FFF2-40B4-BE49-F238E27FC236}">
                <a16:creationId xmlns:a16="http://schemas.microsoft.com/office/drawing/2014/main" id="{C2474626-D0C3-48CF-8934-7E16444D56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7FD42CE-C98D-4171-892B-63D3A307730C}"/>
              </a:ext>
            </a:extLst>
          </p:cNvPr>
          <p:cNvSpPr>
            <a:spLocks noGrp="1"/>
          </p:cNvSpPr>
          <p:nvPr>
            <p:ph type="sldNum" sz="quarter" idx="12"/>
          </p:nvPr>
        </p:nvSpPr>
        <p:spPr/>
        <p:txBody>
          <a:bodyPr/>
          <a:lstStyle>
            <a:lvl1pPr>
              <a:defRPr/>
            </a:lvl1pPr>
          </a:lstStyle>
          <a:p>
            <a:fld id="{9EEABE4E-5E99-47F7-A1A2-994859366D46}" type="slidenum">
              <a:rPr lang="en-US" altLang="en-US"/>
              <a:pPr/>
              <a:t>‹#›</a:t>
            </a:fld>
            <a:endParaRPr lang="en-US" altLang="en-US"/>
          </a:p>
        </p:txBody>
      </p:sp>
    </p:spTree>
    <p:extLst>
      <p:ext uri="{BB962C8B-B14F-4D97-AF65-F5344CB8AC3E}">
        <p14:creationId xmlns:p14="http://schemas.microsoft.com/office/powerpoint/2010/main" val="6327193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767FFF9B-8041-41CB-AB72-303B0A24A0D0}"/>
              </a:ext>
            </a:extLst>
          </p:cNvPr>
          <p:cNvSpPr>
            <a:spLocks noGrp="1"/>
          </p:cNvSpPr>
          <p:nvPr>
            <p:ph type="dt" sz="half" idx="10"/>
          </p:nvPr>
        </p:nvSpPr>
        <p:spPr/>
        <p:txBody>
          <a:bodyPr/>
          <a:lstStyle>
            <a:lvl1pPr>
              <a:defRPr/>
            </a:lvl1pPr>
          </a:lstStyle>
          <a:p>
            <a:pPr>
              <a:defRPr/>
            </a:pPr>
            <a:fld id="{F3801397-5094-41EC-B070-AB03C87B7157}" type="datetimeFigureOut">
              <a:rPr lang="en-US"/>
              <a:pPr>
                <a:defRPr/>
              </a:pPr>
              <a:t>6/26/2020</a:t>
            </a:fld>
            <a:endParaRPr lang="en-US"/>
          </a:p>
        </p:txBody>
      </p:sp>
      <p:sp>
        <p:nvSpPr>
          <p:cNvPr id="6" name="Footer Placeholder 2">
            <a:extLst>
              <a:ext uri="{FF2B5EF4-FFF2-40B4-BE49-F238E27FC236}">
                <a16:creationId xmlns:a16="http://schemas.microsoft.com/office/drawing/2014/main" id="{D07AED50-9B43-4201-9A21-F2C80DB23D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0D80713-B159-4E8F-9FAD-67567887300B}"/>
              </a:ext>
            </a:extLst>
          </p:cNvPr>
          <p:cNvSpPr>
            <a:spLocks noGrp="1"/>
          </p:cNvSpPr>
          <p:nvPr>
            <p:ph type="sldNum" sz="quarter" idx="12"/>
          </p:nvPr>
        </p:nvSpPr>
        <p:spPr/>
        <p:txBody>
          <a:bodyPr/>
          <a:lstStyle>
            <a:lvl1pPr>
              <a:defRPr/>
            </a:lvl1pPr>
          </a:lstStyle>
          <a:p>
            <a:fld id="{6C8BAB76-5718-46C1-8072-105C6EAC1B2D}" type="slidenum">
              <a:rPr lang="en-US" altLang="en-US"/>
              <a:pPr/>
              <a:t>‹#›</a:t>
            </a:fld>
            <a:endParaRPr lang="en-US" altLang="en-US"/>
          </a:p>
        </p:txBody>
      </p:sp>
    </p:spTree>
    <p:extLst>
      <p:ext uri="{BB962C8B-B14F-4D97-AF65-F5344CB8AC3E}">
        <p14:creationId xmlns:p14="http://schemas.microsoft.com/office/powerpoint/2010/main" val="15995302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4E5E0A4-7B43-4094-8D0A-652C144C13EA}"/>
              </a:ext>
            </a:extLst>
          </p:cNvPr>
          <p:cNvSpPr>
            <a:spLocks noGrp="1"/>
          </p:cNvSpPr>
          <p:nvPr>
            <p:ph type="dt" sz="half" idx="10"/>
          </p:nvPr>
        </p:nvSpPr>
        <p:spPr/>
        <p:txBody>
          <a:bodyPr/>
          <a:lstStyle>
            <a:lvl1pPr>
              <a:defRPr/>
            </a:lvl1pPr>
          </a:lstStyle>
          <a:p>
            <a:pPr>
              <a:defRPr/>
            </a:pPr>
            <a:fld id="{7D1DB3B8-3DC6-41B6-98B0-B877A3AB7E3E}" type="datetimeFigureOut">
              <a:rPr lang="en-US"/>
              <a:pPr>
                <a:defRPr/>
              </a:pPr>
              <a:t>6/26/2020</a:t>
            </a:fld>
            <a:endParaRPr lang="en-US"/>
          </a:p>
        </p:txBody>
      </p:sp>
      <p:sp>
        <p:nvSpPr>
          <p:cNvPr id="5" name="Footer Placeholder 2">
            <a:extLst>
              <a:ext uri="{FF2B5EF4-FFF2-40B4-BE49-F238E27FC236}">
                <a16:creationId xmlns:a16="http://schemas.microsoft.com/office/drawing/2014/main" id="{512DE00F-5E15-4D1A-BD4A-9CDBE94E2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EE3CD33-2FC9-404A-8718-F8F19EFA248C}"/>
              </a:ext>
            </a:extLst>
          </p:cNvPr>
          <p:cNvSpPr>
            <a:spLocks noGrp="1"/>
          </p:cNvSpPr>
          <p:nvPr>
            <p:ph type="sldNum" sz="quarter" idx="12"/>
          </p:nvPr>
        </p:nvSpPr>
        <p:spPr/>
        <p:txBody>
          <a:bodyPr/>
          <a:lstStyle>
            <a:lvl1pPr>
              <a:defRPr/>
            </a:lvl1pPr>
          </a:lstStyle>
          <a:p>
            <a:fld id="{138F32C1-CEF7-4BC5-9FE4-10C5A293B78E}" type="slidenum">
              <a:rPr lang="en-US" altLang="en-US"/>
              <a:pPr/>
              <a:t>‹#›</a:t>
            </a:fld>
            <a:endParaRPr lang="en-US" altLang="en-US"/>
          </a:p>
        </p:txBody>
      </p:sp>
    </p:spTree>
    <p:extLst>
      <p:ext uri="{BB962C8B-B14F-4D97-AF65-F5344CB8AC3E}">
        <p14:creationId xmlns:p14="http://schemas.microsoft.com/office/powerpoint/2010/main" val="21082602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DBD9A6E-1D09-46A5-AE68-7C753EF08CF7}"/>
              </a:ext>
            </a:extLst>
          </p:cNvPr>
          <p:cNvSpPr>
            <a:spLocks noGrp="1"/>
          </p:cNvSpPr>
          <p:nvPr>
            <p:ph type="dt" sz="half" idx="10"/>
          </p:nvPr>
        </p:nvSpPr>
        <p:spPr/>
        <p:txBody>
          <a:bodyPr/>
          <a:lstStyle>
            <a:lvl1pPr>
              <a:defRPr/>
            </a:lvl1pPr>
          </a:lstStyle>
          <a:p>
            <a:pPr>
              <a:defRPr/>
            </a:pPr>
            <a:fld id="{9BBC72F9-0600-42C3-AAC3-6D6758A1E8BD}" type="datetimeFigureOut">
              <a:rPr lang="en-US"/>
              <a:pPr>
                <a:defRPr/>
              </a:pPr>
              <a:t>6/26/2020</a:t>
            </a:fld>
            <a:endParaRPr lang="en-US"/>
          </a:p>
        </p:txBody>
      </p:sp>
      <p:sp>
        <p:nvSpPr>
          <p:cNvPr id="5" name="Footer Placeholder 2">
            <a:extLst>
              <a:ext uri="{FF2B5EF4-FFF2-40B4-BE49-F238E27FC236}">
                <a16:creationId xmlns:a16="http://schemas.microsoft.com/office/drawing/2014/main" id="{60B591A4-AF47-4264-967D-C8D74A497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C206F52-04EC-44F5-8444-728A1581C9A7}"/>
              </a:ext>
            </a:extLst>
          </p:cNvPr>
          <p:cNvSpPr>
            <a:spLocks noGrp="1"/>
          </p:cNvSpPr>
          <p:nvPr>
            <p:ph type="sldNum" sz="quarter" idx="12"/>
          </p:nvPr>
        </p:nvSpPr>
        <p:spPr/>
        <p:txBody>
          <a:bodyPr/>
          <a:lstStyle>
            <a:lvl1pPr>
              <a:defRPr/>
            </a:lvl1pPr>
          </a:lstStyle>
          <a:p>
            <a:fld id="{113208C5-EFFE-463C-8AF5-30217CE8F2BB}" type="slidenum">
              <a:rPr lang="en-US" altLang="en-US"/>
              <a:pPr/>
              <a:t>‹#›</a:t>
            </a:fld>
            <a:endParaRPr lang="en-US" altLang="en-US"/>
          </a:p>
        </p:txBody>
      </p:sp>
    </p:spTree>
    <p:extLst>
      <p:ext uri="{BB962C8B-B14F-4D97-AF65-F5344CB8AC3E}">
        <p14:creationId xmlns:p14="http://schemas.microsoft.com/office/powerpoint/2010/main" val="9888463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ClipArt Placeholder 2"/>
          <p:cNvSpPr>
            <a:spLocks noGrp="1"/>
          </p:cNvSpPr>
          <p:nvPr>
            <p:ph type="clipArt" sz="half" idx="1"/>
          </p:nvPr>
        </p:nvSpPr>
        <p:spPr>
          <a:xfrm>
            <a:off x="914400" y="2514600"/>
            <a:ext cx="5080000" cy="3581400"/>
          </a:xfrm>
        </p:spPr>
        <p:txBody>
          <a:bodyPr>
            <a:normAutofit/>
          </a:bodyPr>
          <a:lstStyle/>
          <a:p>
            <a:pPr lvl="0"/>
            <a:endParaRPr lang="en-US" noProof="0"/>
          </a:p>
        </p:txBody>
      </p:sp>
      <p:sp>
        <p:nvSpPr>
          <p:cNvPr id="4" name="Text Placeholder 3"/>
          <p:cNvSpPr>
            <a:spLocks noGrp="1"/>
          </p:cNvSpPr>
          <p:nvPr>
            <p:ph type="body" sz="half" idx="2"/>
          </p:nvPr>
        </p:nvSpPr>
        <p:spPr>
          <a:xfrm>
            <a:off x="6197600" y="2514600"/>
            <a:ext cx="50800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5F26B0CB-0C0F-4F29-8B5B-9B18DA20D5B1}"/>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1029">
            <a:extLst>
              <a:ext uri="{FF2B5EF4-FFF2-40B4-BE49-F238E27FC236}">
                <a16:creationId xmlns:a16="http://schemas.microsoft.com/office/drawing/2014/main" id="{D18426DF-3F90-4C91-AE32-034CAC88ADDE}"/>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1030">
            <a:extLst>
              <a:ext uri="{FF2B5EF4-FFF2-40B4-BE49-F238E27FC236}">
                <a16:creationId xmlns:a16="http://schemas.microsoft.com/office/drawing/2014/main" id="{E2BDB1FD-F983-4BFB-B3F6-3C4B9AC73252}"/>
              </a:ext>
            </a:extLst>
          </p:cNvPr>
          <p:cNvSpPr>
            <a:spLocks noGrp="1" noChangeArrowheads="1"/>
          </p:cNvSpPr>
          <p:nvPr>
            <p:ph type="sldNum" sz="quarter" idx="12"/>
          </p:nvPr>
        </p:nvSpPr>
        <p:spPr/>
        <p:txBody>
          <a:bodyPr/>
          <a:lstStyle>
            <a:lvl1pPr>
              <a:defRPr/>
            </a:lvl1pPr>
          </a:lstStyle>
          <a:p>
            <a:fld id="{14D291E7-99CE-4A82-B51B-3EB8990438EB}" type="slidenum">
              <a:rPr lang="en-GB" altLang="en-US"/>
              <a:pPr/>
              <a:t>‹#›</a:t>
            </a:fld>
            <a:endParaRPr lang="en-GB" altLang="en-US"/>
          </a:p>
        </p:txBody>
      </p:sp>
    </p:spTree>
    <p:extLst>
      <p:ext uri="{BB962C8B-B14F-4D97-AF65-F5344CB8AC3E}">
        <p14:creationId xmlns:p14="http://schemas.microsoft.com/office/powerpoint/2010/main" val="5174466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FAB707-F0FC-40F6-A0E2-6CC6080595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D9DAFE-5C5D-4AFB-A06A-58B818AB53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D1090-AC20-408F-89A9-9E23BF2E2DBB}"/>
              </a:ext>
            </a:extLst>
          </p:cNvPr>
          <p:cNvSpPr>
            <a:spLocks noGrp="1" noChangeArrowheads="1"/>
          </p:cNvSpPr>
          <p:nvPr>
            <p:ph type="sldNum" sz="quarter" idx="12"/>
          </p:nvPr>
        </p:nvSpPr>
        <p:spPr>
          <a:ln/>
        </p:spPr>
        <p:txBody>
          <a:bodyPr/>
          <a:lstStyle>
            <a:lvl1pPr>
              <a:defRPr/>
            </a:lvl1pPr>
          </a:lstStyle>
          <a:p>
            <a:fld id="{92D3E52E-9D4C-4474-9F5D-4DE25D6FC671}" type="slidenum">
              <a:rPr lang="en-US" altLang="en-US"/>
              <a:pPr/>
              <a:t>‹#›</a:t>
            </a:fld>
            <a:endParaRPr lang="en-US" altLang="en-US"/>
          </a:p>
        </p:txBody>
      </p:sp>
    </p:spTree>
    <p:extLst>
      <p:ext uri="{BB962C8B-B14F-4D97-AF65-F5344CB8AC3E}">
        <p14:creationId xmlns:p14="http://schemas.microsoft.com/office/powerpoint/2010/main" val="41058096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43C9C9-F6B1-4FA4-9263-845DAF516F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75A93-A93C-4513-A514-C8D6B3C890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D77187-D81E-4883-B32B-5D8DC7E9A24D}"/>
              </a:ext>
            </a:extLst>
          </p:cNvPr>
          <p:cNvSpPr>
            <a:spLocks noGrp="1" noChangeArrowheads="1"/>
          </p:cNvSpPr>
          <p:nvPr>
            <p:ph type="sldNum" sz="quarter" idx="12"/>
          </p:nvPr>
        </p:nvSpPr>
        <p:spPr>
          <a:ln/>
        </p:spPr>
        <p:txBody>
          <a:bodyPr/>
          <a:lstStyle>
            <a:lvl1pPr>
              <a:defRPr/>
            </a:lvl1pPr>
          </a:lstStyle>
          <a:p>
            <a:fld id="{ECD97562-5460-4127-9F0F-5F7A529EC169}" type="slidenum">
              <a:rPr lang="en-US" altLang="en-US"/>
              <a:pPr/>
              <a:t>‹#›</a:t>
            </a:fld>
            <a:endParaRPr lang="en-US" altLang="en-US"/>
          </a:p>
        </p:txBody>
      </p:sp>
    </p:spTree>
    <p:extLst>
      <p:ext uri="{BB962C8B-B14F-4D97-AF65-F5344CB8AC3E}">
        <p14:creationId xmlns:p14="http://schemas.microsoft.com/office/powerpoint/2010/main" val="13391866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151638-EB9A-44DB-8FE5-58341F479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D1D9CF-A589-4507-8543-6B24ED68C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636903-0CD2-440E-A13A-B02423A5B2B5}"/>
              </a:ext>
            </a:extLst>
          </p:cNvPr>
          <p:cNvSpPr>
            <a:spLocks noGrp="1" noChangeArrowheads="1"/>
          </p:cNvSpPr>
          <p:nvPr>
            <p:ph type="sldNum" sz="quarter" idx="12"/>
          </p:nvPr>
        </p:nvSpPr>
        <p:spPr>
          <a:ln/>
        </p:spPr>
        <p:txBody>
          <a:bodyPr/>
          <a:lstStyle>
            <a:lvl1pPr>
              <a:defRPr/>
            </a:lvl1pPr>
          </a:lstStyle>
          <a:p>
            <a:fld id="{BDB58C88-BC0A-4914-A7A5-8086CCB7AA82}" type="slidenum">
              <a:rPr lang="en-US" altLang="en-US"/>
              <a:pPr/>
              <a:t>‹#›</a:t>
            </a:fld>
            <a:endParaRPr lang="en-US" altLang="en-US"/>
          </a:p>
        </p:txBody>
      </p:sp>
    </p:spTree>
    <p:extLst>
      <p:ext uri="{BB962C8B-B14F-4D97-AF65-F5344CB8AC3E}">
        <p14:creationId xmlns:p14="http://schemas.microsoft.com/office/powerpoint/2010/main" val="1046221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07757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32C680-D5E7-4D45-A900-C4E136A784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3DEF03-9ED7-4AA9-9E7F-40DE87F1FC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8A183D-9F96-4C97-9BB8-319CF4ED7C5B}"/>
              </a:ext>
            </a:extLst>
          </p:cNvPr>
          <p:cNvSpPr>
            <a:spLocks noGrp="1" noChangeArrowheads="1"/>
          </p:cNvSpPr>
          <p:nvPr>
            <p:ph type="sldNum" sz="quarter" idx="12"/>
          </p:nvPr>
        </p:nvSpPr>
        <p:spPr>
          <a:ln/>
        </p:spPr>
        <p:txBody>
          <a:bodyPr/>
          <a:lstStyle>
            <a:lvl1pPr>
              <a:defRPr/>
            </a:lvl1pPr>
          </a:lstStyle>
          <a:p>
            <a:fld id="{0C7688C1-AC9E-4FAB-9698-1A5F51B930FE}" type="slidenum">
              <a:rPr lang="en-US" altLang="en-US"/>
              <a:pPr/>
              <a:t>‹#›</a:t>
            </a:fld>
            <a:endParaRPr lang="en-US" altLang="en-US"/>
          </a:p>
        </p:txBody>
      </p:sp>
    </p:spTree>
    <p:extLst>
      <p:ext uri="{BB962C8B-B14F-4D97-AF65-F5344CB8AC3E}">
        <p14:creationId xmlns:p14="http://schemas.microsoft.com/office/powerpoint/2010/main" val="118228471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9CF067-F84B-451F-A9D4-DA588B0685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43D57B-A313-4D43-9464-FEAD3E303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EDD5CBA-EE4A-49CB-888B-FA39C10C3785}"/>
              </a:ext>
            </a:extLst>
          </p:cNvPr>
          <p:cNvSpPr>
            <a:spLocks noGrp="1" noChangeArrowheads="1"/>
          </p:cNvSpPr>
          <p:nvPr>
            <p:ph type="sldNum" sz="quarter" idx="12"/>
          </p:nvPr>
        </p:nvSpPr>
        <p:spPr>
          <a:ln/>
        </p:spPr>
        <p:txBody>
          <a:bodyPr/>
          <a:lstStyle>
            <a:lvl1pPr>
              <a:defRPr/>
            </a:lvl1pPr>
          </a:lstStyle>
          <a:p>
            <a:fld id="{6F8A4D25-2CAE-4EC0-91BD-21155A2A686F}" type="slidenum">
              <a:rPr lang="en-US" altLang="en-US"/>
              <a:pPr/>
              <a:t>‹#›</a:t>
            </a:fld>
            <a:endParaRPr lang="en-US" altLang="en-US"/>
          </a:p>
        </p:txBody>
      </p:sp>
    </p:spTree>
    <p:extLst>
      <p:ext uri="{BB962C8B-B14F-4D97-AF65-F5344CB8AC3E}">
        <p14:creationId xmlns:p14="http://schemas.microsoft.com/office/powerpoint/2010/main" val="258268495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A946E9-CDA1-43B1-A460-ED32CFB34F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91B0CF-F2D4-4535-A9E4-27EB0E8AE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EF68F2-2A5D-4AAA-AB45-EB905C6BA5EF}"/>
              </a:ext>
            </a:extLst>
          </p:cNvPr>
          <p:cNvSpPr>
            <a:spLocks noGrp="1" noChangeArrowheads="1"/>
          </p:cNvSpPr>
          <p:nvPr>
            <p:ph type="sldNum" sz="quarter" idx="12"/>
          </p:nvPr>
        </p:nvSpPr>
        <p:spPr>
          <a:ln/>
        </p:spPr>
        <p:txBody>
          <a:bodyPr/>
          <a:lstStyle>
            <a:lvl1pPr>
              <a:defRPr/>
            </a:lvl1pPr>
          </a:lstStyle>
          <a:p>
            <a:fld id="{45CB6A99-B199-4B6F-AD4E-FF7008FA42DA}" type="slidenum">
              <a:rPr lang="en-US" altLang="en-US"/>
              <a:pPr/>
              <a:t>‹#›</a:t>
            </a:fld>
            <a:endParaRPr lang="en-US" altLang="en-US"/>
          </a:p>
        </p:txBody>
      </p:sp>
    </p:spTree>
    <p:extLst>
      <p:ext uri="{BB962C8B-B14F-4D97-AF65-F5344CB8AC3E}">
        <p14:creationId xmlns:p14="http://schemas.microsoft.com/office/powerpoint/2010/main" val="2256996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47F0FA-4908-496A-A303-3CD5E2D521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5DD94C-8B31-4FB1-BC6E-3900269559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A63222-E8D2-4918-BEC1-05D305254C68}"/>
              </a:ext>
            </a:extLst>
          </p:cNvPr>
          <p:cNvSpPr>
            <a:spLocks noGrp="1" noChangeArrowheads="1"/>
          </p:cNvSpPr>
          <p:nvPr>
            <p:ph type="sldNum" sz="quarter" idx="12"/>
          </p:nvPr>
        </p:nvSpPr>
        <p:spPr>
          <a:ln/>
        </p:spPr>
        <p:txBody>
          <a:bodyPr/>
          <a:lstStyle>
            <a:lvl1pPr>
              <a:defRPr/>
            </a:lvl1pPr>
          </a:lstStyle>
          <a:p>
            <a:fld id="{A9EADB64-DBE8-4D43-B4FD-CAFF2E2672DB}" type="slidenum">
              <a:rPr lang="en-US" altLang="en-US"/>
              <a:pPr/>
              <a:t>‹#›</a:t>
            </a:fld>
            <a:endParaRPr lang="en-US" altLang="en-US"/>
          </a:p>
        </p:txBody>
      </p:sp>
    </p:spTree>
    <p:extLst>
      <p:ext uri="{BB962C8B-B14F-4D97-AF65-F5344CB8AC3E}">
        <p14:creationId xmlns:p14="http://schemas.microsoft.com/office/powerpoint/2010/main" val="106297287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42E75B-3B38-4B83-808A-218D00231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5A3EC8-B84D-42B2-B89C-4698C0057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3153D4-725E-43CE-9A25-0D5BD1DD6085}"/>
              </a:ext>
            </a:extLst>
          </p:cNvPr>
          <p:cNvSpPr>
            <a:spLocks noGrp="1" noChangeArrowheads="1"/>
          </p:cNvSpPr>
          <p:nvPr>
            <p:ph type="sldNum" sz="quarter" idx="12"/>
          </p:nvPr>
        </p:nvSpPr>
        <p:spPr>
          <a:ln/>
        </p:spPr>
        <p:txBody>
          <a:bodyPr/>
          <a:lstStyle>
            <a:lvl1pPr>
              <a:defRPr/>
            </a:lvl1pPr>
          </a:lstStyle>
          <a:p>
            <a:fld id="{B367552F-1466-404B-A47D-6764B689E5CE}" type="slidenum">
              <a:rPr lang="en-US" altLang="en-US"/>
              <a:pPr/>
              <a:t>‹#›</a:t>
            </a:fld>
            <a:endParaRPr lang="en-US" altLang="en-US"/>
          </a:p>
        </p:txBody>
      </p:sp>
    </p:spTree>
    <p:extLst>
      <p:ext uri="{BB962C8B-B14F-4D97-AF65-F5344CB8AC3E}">
        <p14:creationId xmlns:p14="http://schemas.microsoft.com/office/powerpoint/2010/main" val="15418467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C78B26-7835-4BBF-8E9C-21867BDF9F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A2B56D-6F9B-4290-8EF7-E43BC34AC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3B8305-CFB3-4D85-8688-CF9D5C1B58F3}"/>
              </a:ext>
            </a:extLst>
          </p:cNvPr>
          <p:cNvSpPr>
            <a:spLocks noGrp="1" noChangeArrowheads="1"/>
          </p:cNvSpPr>
          <p:nvPr>
            <p:ph type="sldNum" sz="quarter" idx="12"/>
          </p:nvPr>
        </p:nvSpPr>
        <p:spPr>
          <a:ln/>
        </p:spPr>
        <p:txBody>
          <a:bodyPr/>
          <a:lstStyle>
            <a:lvl1pPr>
              <a:defRPr/>
            </a:lvl1pPr>
          </a:lstStyle>
          <a:p>
            <a:fld id="{4FC441D3-B639-42F2-8241-3317703F23AA}" type="slidenum">
              <a:rPr lang="en-US" altLang="en-US"/>
              <a:pPr/>
              <a:t>‹#›</a:t>
            </a:fld>
            <a:endParaRPr lang="en-US" altLang="en-US"/>
          </a:p>
        </p:txBody>
      </p:sp>
    </p:spTree>
    <p:extLst>
      <p:ext uri="{BB962C8B-B14F-4D97-AF65-F5344CB8AC3E}">
        <p14:creationId xmlns:p14="http://schemas.microsoft.com/office/powerpoint/2010/main" val="27369250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2463FE-2129-4464-8F15-10492A2FB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771479-4B77-4A6D-9E67-C4B7F3D8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2C4CD-5EAB-4882-8C93-F04EF2C8A535}"/>
              </a:ext>
            </a:extLst>
          </p:cNvPr>
          <p:cNvSpPr>
            <a:spLocks noGrp="1" noChangeArrowheads="1"/>
          </p:cNvSpPr>
          <p:nvPr>
            <p:ph type="sldNum" sz="quarter" idx="12"/>
          </p:nvPr>
        </p:nvSpPr>
        <p:spPr>
          <a:ln/>
        </p:spPr>
        <p:txBody>
          <a:bodyPr/>
          <a:lstStyle>
            <a:lvl1pPr>
              <a:defRPr/>
            </a:lvl1pPr>
          </a:lstStyle>
          <a:p>
            <a:fld id="{97E3CCBE-E7EF-4A05-B979-4EEBF0EDF8EE}" type="slidenum">
              <a:rPr lang="en-US" altLang="en-US"/>
              <a:pPr/>
              <a:t>‹#›</a:t>
            </a:fld>
            <a:endParaRPr lang="en-US" altLang="en-US"/>
          </a:p>
        </p:txBody>
      </p:sp>
    </p:spTree>
    <p:extLst>
      <p:ext uri="{BB962C8B-B14F-4D97-AF65-F5344CB8AC3E}">
        <p14:creationId xmlns:p14="http://schemas.microsoft.com/office/powerpoint/2010/main" val="280031748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C28662-7BB2-494F-8BAB-0269C19C8B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B8193-C490-4392-9587-58C45EB05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A8F30A-7B65-411E-9563-693223B7623C}"/>
              </a:ext>
            </a:extLst>
          </p:cNvPr>
          <p:cNvSpPr>
            <a:spLocks noGrp="1" noChangeArrowheads="1"/>
          </p:cNvSpPr>
          <p:nvPr>
            <p:ph type="sldNum" sz="quarter" idx="12"/>
          </p:nvPr>
        </p:nvSpPr>
        <p:spPr>
          <a:ln/>
        </p:spPr>
        <p:txBody>
          <a:bodyPr/>
          <a:lstStyle>
            <a:lvl1pPr>
              <a:defRPr/>
            </a:lvl1pPr>
          </a:lstStyle>
          <a:p>
            <a:fld id="{17FE3A28-1420-461B-8FBC-F47EBD322ECE}" type="slidenum">
              <a:rPr lang="en-US" altLang="en-US"/>
              <a:pPr/>
              <a:t>‹#›</a:t>
            </a:fld>
            <a:endParaRPr lang="en-US" altLang="en-US"/>
          </a:p>
        </p:txBody>
      </p:sp>
    </p:spTree>
    <p:extLst>
      <p:ext uri="{BB962C8B-B14F-4D97-AF65-F5344CB8AC3E}">
        <p14:creationId xmlns:p14="http://schemas.microsoft.com/office/powerpoint/2010/main" val="78835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8FE349B-3D98-4E8B-8B30-A4B72E0097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0C517-F918-4B56-AFD7-4511438C41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B89F4A-3B7F-4B85-B38D-04C637B694D7}"/>
              </a:ext>
            </a:extLst>
          </p:cNvPr>
          <p:cNvSpPr>
            <a:spLocks noGrp="1" noChangeArrowheads="1"/>
          </p:cNvSpPr>
          <p:nvPr>
            <p:ph type="sldNum" sz="quarter" idx="12"/>
          </p:nvPr>
        </p:nvSpPr>
        <p:spPr>
          <a:ln/>
        </p:spPr>
        <p:txBody>
          <a:bodyPr/>
          <a:lstStyle>
            <a:lvl1pPr>
              <a:defRPr/>
            </a:lvl1pPr>
          </a:lstStyle>
          <a:p>
            <a:fld id="{BEE4D069-148A-4B92-ABB5-24C842DF4A72}" type="slidenum">
              <a:rPr lang="en-US" altLang="en-US"/>
              <a:pPr/>
              <a:t>‹#›</a:t>
            </a:fld>
            <a:endParaRPr lang="en-US" altLang="en-US"/>
          </a:p>
        </p:txBody>
      </p:sp>
    </p:spTree>
    <p:extLst>
      <p:ext uri="{BB962C8B-B14F-4D97-AF65-F5344CB8AC3E}">
        <p14:creationId xmlns:p14="http://schemas.microsoft.com/office/powerpoint/2010/main" val="23613649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E9D037-8F98-4CE2-AD27-AC8899F4A5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B4AF5E-7F3E-4835-8CF2-857948F434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7481-F2FB-4472-B6EA-C950C79F9A8C}"/>
              </a:ext>
            </a:extLst>
          </p:cNvPr>
          <p:cNvSpPr>
            <a:spLocks noGrp="1" noChangeArrowheads="1"/>
          </p:cNvSpPr>
          <p:nvPr>
            <p:ph type="sldNum" sz="quarter" idx="12"/>
          </p:nvPr>
        </p:nvSpPr>
        <p:spPr>
          <a:ln/>
        </p:spPr>
        <p:txBody>
          <a:bodyPr/>
          <a:lstStyle>
            <a:lvl1pPr>
              <a:defRPr/>
            </a:lvl1pPr>
          </a:lstStyle>
          <a:p>
            <a:fld id="{9270CFCD-275A-4DFB-A200-0AF27E58DDEE}" type="slidenum">
              <a:rPr lang="en-US" altLang="en-US"/>
              <a:pPr/>
              <a:t>‹#›</a:t>
            </a:fld>
            <a:endParaRPr lang="en-US" altLang="en-US"/>
          </a:p>
        </p:txBody>
      </p:sp>
    </p:spTree>
    <p:extLst>
      <p:ext uri="{BB962C8B-B14F-4D97-AF65-F5344CB8AC3E}">
        <p14:creationId xmlns:p14="http://schemas.microsoft.com/office/powerpoint/2010/main" val="3176913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7050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EFB5BD-B0B2-40DD-9441-89FAD3EA2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BF3FECC-F236-44AE-8A40-490B480A4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5321077-3413-49B8-BCD5-4F2D78148C52}"/>
              </a:ext>
            </a:extLst>
          </p:cNvPr>
          <p:cNvSpPr>
            <a:spLocks noGrp="1" noChangeArrowheads="1"/>
          </p:cNvSpPr>
          <p:nvPr>
            <p:ph type="sldNum" sz="quarter" idx="12"/>
          </p:nvPr>
        </p:nvSpPr>
        <p:spPr>
          <a:ln/>
        </p:spPr>
        <p:txBody>
          <a:bodyPr/>
          <a:lstStyle>
            <a:lvl1pPr>
              <a:defRPr/>
            </a:lvl1pPr>
          </a:lstStyle>
          <a:p>
            <a:fld id="{E22FEEB9-DF9A-4B7A-A8D9-39A3B18D4721}" type="slidenum">
              <a:rPr lang="en-US" altLang="en-US"/>
              <a:pPr/>
              <a:t>‹#›</a:t>
            </a:fld>
            <a:endParaRPr lang="en-US" altLang="en-US"/>
          </a:p>
        </p:txBody>
      </p:sp>
    </p:spTree>
    <p:extLst>
      <p:ext uri="{BB962C8B-B14F-4D97-AF65-F5344CB8AC3E}">
        <p14:creationId xmlns:p14="http://schemas.microsoft.com/office/powerpoint/2010/main" val="413375569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4E96AA1-514D-42B5-A4D1-FE6F734F07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2C3B92-A90E-4A1D-96B7-4C63B66551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AFAA9C-2350-420F-99D0-DE2F97530CE7}"/>
              </a:ext>
            </a:extLst>
          </p:cNvPr>
          <p:cNvSpPr>
            <a:spLocks noGrp="1" noChangeArrowheads="1"/>
          </p:cNvSpPr>
          <p:nvPr>
            <p:ph type="sldNum" sz="quarter" idx="12"/>
          </p:nvPr>
        </p:nvSpPr>
        <p:spPr>
          <a:ln/>
        </p:spPr>
        <p:txBody>
          <a:bodyPr/>
          <a:lstStyle>
            <a:lvl1pPr>
              <a:defRPr/>
            </a:lvl1pPr>
          </a:lstStyle>
          <a:p>
            <a:fld id="{A8A20B93-84C9-4858-8E74-61D3F80BC6EB}" type="slidenum">
              <a:rPr lang="en-US" altLang="en-US"/>
              <a:pPr/>
              <a:t>‹#›</a:t>
            </a:fld>
            <a:endParaRPr lang="en-US" altLang="en-US"/>
          </a:p>
        </p:txBody>
      </p:sp>
    </p:spTree>
    <p:extLst>
      <p:ext uri="{BB962C8B-B14F-4D97-AF65-F5344CB8AC3E}">
        <p14:creationId xmlns:p14="http://schemas.microsoft.com/office/powerpoint/2010/main" val="25603753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8BF019-D045-4B13-9FC7-896EECC02D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3C01C0-4BAF-446F-8277-B4662AABC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D07CC2-42E2-4EF1-B21E-43A5403D4931}"/>
              </a:ext>
            </a:extLst>
          </p:cNvPr>
          <p:cNvSpPr>
            <a:spLocks noGrp="1" noChangeArrowheads="1"/>
          </p:cNvSpPr>
          <p:nvPr>
            <p:ph type="sldNum" sz="quarter" idx="12"/>
          </p:nvPr>
        </p:nvSpPr>
        <p:spPr>
          <a:ln/>
        </p:spPr>
        <p:txBody>
          <a:bodyPr/>
          <a:lstStyle>
            <a:lvl1pPr>
              <a:defRPr/>
            </a:lvl1pPr>
          </a:lstStyle>
          <a:p>
            <a:fld id="{26AC8B61-ECE5-4A18-9E81-6CB1DDBF5EB8}" type="slidenum">
              <a:rPr lang="en-US" altLang="en-US"/>
              <a:pPr/>
              <a:t>‹#›</a:t>
            </a:fld>
            <a:endParaRPr lang="en-US" altLang="en-US"/>
          </a:p>
        </p:txBody>
      </p:sp>
    </p:spTree>
    <p:extLst>
      <p:ext uri="{BB962C8B-B14F-4D97-AF65-F5344CB8AC3E}">
        <p14:creationId xmlns:p14="http://schemas.microsoft.com/office/powerpoint/2010/main" val="20018991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BF8A4B3-02F7-4D20-87AE-9E8AA5A751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97095A-154B-422E-83AB-06C670970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58F28A-29B7-4DA5-84EE-366ED9926554}"/>
              </a:ext>
            </a:extLst>
          </p:cNvPr>
          <p:cNvSpPr>
            <a:spLocks noGrp="1" noChangeArrowheads="1"/>
          </p:cNvSpPr>
          <p:nvPr>
            <p:ph type="sldNum" sz="quarter" idx="12"/>
          </p:nvPr>
        </p:nvSpPr>
        <p:spPr>
          <a:ln/>
        </p:spPr>
        <p:txBody>
          <a:bodyPr/>
          <a:lstStyle>
            <a:lvl1pPr>
              <a:defRPr/>
            </a:lvl1pPr>
          </a:lstStyle>
          <a:p>
            <a:fld id="{5B59A64F-2235-4BA2-B1BE-FF676E5D49A3}" type="slidenum">
              <a:rPr lang="en-US" altLang="en-US"/>
              <a:pPr/>
              <a:t>‹#›</a:t>
            </a:fld>
            <a:endParaRPr lang="en-US" altLang="en-US"/>
          </a:p>
        </p:txBody>
      </p:sp>
    </p:spTree>
    <p:extLst>
      <p:ext uri="{BB962C8B-B14F-4D97-AF65-F5344CB8AC3E}">
        <p14:creationId xmlns:p14="http://schemas.microsoft.com/office/powerpoint/2010/main" val="93778860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C681CC-9766-4169-B08D-56A05DCB44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D56C56-9933-4F20-9C80-5439C20969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E5F65-DA9F-416D-86F9-07EE992E8690}"/>
              </a:ext>
            </a:extLst>
          </p:cNvPr>
          <p:cNvSpPr>
            <a:spLocks noGrp="1" noChangeArrowheads="1"/>
          </p:cNvSpPr>
          <p:nvPr>
            <p:ph type="sldNum" sz="quarter" idx="12"/>
          </p:nvPr>
        </p:nvSpPr>
        <p:spPr>
          <a:ln/>
        </p:spPr>
        <p:txBody>
          <a:bodyPr/>
          <a:lstStyle>
            <a:lvl1pPr>
              <a:defRPr/>
            </a:lvl1pPr>
          </a:lstStyle>
          <a:p>
            <a:fld id="{22ECCE56-661D-4F4A-AB1C-1BF985227A0D}" type="slidenum">
              <a:rPr lang="en-US" altLang="en-US"/>
              <a:pPr/>
              <a:t>‹#›</a:t>
            </a:fld>
            <a:endParaRPr lang="en-US" altLang="en-US"/>
          </a:p>
        </p:txBody>
      </p:sp>
    </p:spTree>
    <p:extLst>
      <p:ext uri="{BB962C8B-B14F-4D97-AF65-F5344CB8AC3E}">
        <p14:creationId xmlns:p14="http://schemas.microsoft.com/office/powerpoint/2010/main" val="57216734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29480F-F59E-45EE-9874-F5FFCD9C74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C4508-1E1C-4990-8BCA-2DF4D0A6A2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032E83-2671-44C7-B8CB-FA52D5A0E5D7}"/>
              </a:ext>
            </a:extLst>
          </p:cNvPr>
          <p:cNvSpPr>
            <a:spLocks noGrp="1" noChangeArrowheads="1"/>
          </p:cNvSpPr>
          <p:nvPr>
            <p:ph type="sldNum" sz="quarter" idx="12"/>
          </p:nvPr>
        </p:nvSpPr>
        <p:spPr>
          <a:ln/>
        </p:spPr>
        <p:txBody>
          <a:bodyPr/>
          <a:lstStyle>
            <a:lvl1pPr>
              <a:defRPr/>
            </a:lvl1pPr>
          </a:lstStyle>
          <a:p>
            <a:fld id="{4467701C-C815-4ECF-AE99-49CB392A59B3}" type="slidenum">
              <a:rPr lang="en-US" altLang="en-US"/>
              <a:pPr/>
              <a:t>‹#›</a:t>
            </a:fld>
            <a:endParaRPr lang="en-US" altLang="en-US"/>
          </a:p>
        </p:txBody>
      </p:sp>
    </p:spTree>
    <p:extLst>
      <p:ext uri="{BB962C8B-B14F-4D97-AF65-F5344CB8AC3E}">
        <p14:creationId xmlns:p14="http://schemas.microsoft.com/office/powerpoint/2010/main" val="7269385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A7D03A-40D4-430E-BC01-B491607FDB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EDA136-8627-4ACB-B81F-9E7D668E3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7BE349-D9E4-422D-A596-B8EF77FDDA48}"/>
              </a:ext>
            </a:extLst>
          </p:cNvPr>
          <p:cNvSpPr>
            <a:spLocks noGrp="1" noChangeArrowheads="1"/>
          </p:cNvSpPr>
          <p:nvPr>
            <p:ph type="sldNum" sz="quarter" idx="12"/>
          </p:nvPr>
        </p:nvSpPr>
        <p:spPr>
          <a:ln/>
        </p:spPr>
        <p:txBody>
          <a:bodyPr/>
          <a:lstStyle>
            <a:lvl1pPr>
              <a:defRPr/>
            </a:lvl1pPr>
          </a:lstStyle>
          <a:p>
            <a:fld id="{5712CDCF-4F0F-4158-8697-12F8C98D876F}" type="slidenum">
              <a:rPr lang="en-US" altLang="en-US"/>
              <a:pPr/>
              <a:t>‹#›</a:t>
            </a:fld>
            <a:endParaRPr lang="en-US" altLang="en-US"/>
          </a:p>
        </p:txBody>
      </p:sp>
    </p:spTree>
    <p:extLst>
      <p:ext uri="{BB962C8B-B14F-4D97-AF65-F5344CB8AC3E}">
        <p14:creationId xmlns:p14="http://schemas.microsoft.com/office/powerpoint/2010/main" val="203403845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6FCBCB84-3CD0-42D3-8A4D-761CBCC0CF5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716458472"/>
      </p:ext>
    </p:extLst>
  </p:cSld>
  <p:clrMapOvr>
    <a:masterClrMapping/>
  </p:clrMapOvr>
  <p:transition spd="slow">
    <p:cu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20812123-C8CB-4CBC-88BA-A6CF5C18AF2F}"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783282335"/>
      </p:ext>
    </p:extLst>
  </p:cSld>
  <p:clrMapOvr>
    <a:masterClrMapping/>
  </p:clrMapOvr>
  <p:transition spd="slow">
    <p:cu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C762170F-D35A-4FA0-BA2D-658F12614AE4}"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726504216"/>
      </p:ext>
    </p:extLst>
  </p:cSld>
  <p:clrMapOvr>
    <a:masterClrMapping/>
  </p:clrMapOvr>
  <p:transition spd="slow">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93663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551CD1A7-2E40-4F49-9D1E-7B24D2ABB56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810270232"/>
      </p:ext>
    </p:extLst>
  </p:cSld>
  <p:clrMapOvr>
    <a:masterClrMapping/>
  </p:clrMapOvr>
  <p:transition spd="slow">
    <p:cu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eaLnBrk="0" hangingPunct="0"/>
            <a:fld id="{FFECFE22-81F8-4787-ABF8-05579511CE1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703210681"/>
      </p:ext>
    </p:extLst>
  </p:cSld>
  <p:clrMapOvr>
    <a:masterClrMapping/>
  </p:clrMapOvr>
  <p:transition spd="slow">
    <p:cu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eaLnBrk="0" hangingPunct="0"/>
            <a:fld id="{5EA30D3D-085C-405A-8B2C-FDEA22FB37F7}"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671767148"/>
      </p:ext>
    </p:extLst>
  </p:cSld>
  <p:clrMapOvr>
    <a:masterClrMapping/>
  </p:clrMapOvr>
  <p:transition spd="slow">
    <p:cu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eaLnBrk="0" hangingPunct="0"/>
            <a:fld id="{1A94A308-8E47-4790-BC25-1A8DD38A27C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426990347"/>
      </p:ext>
    </p:extLst>
  </p:cSld>
  <p:clrMapOvr>
    <a:masterClrMapping/>
  </p:clrMapOvr>
  <p:transition spd="slow">
    <p:cu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AD898862-E530-494C-B5D8-A819077D230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186368621"/>
      </p:ext>
    </p:extLst>
  </p:cSld>
  <p:clrMapOvr>
    <a:masterClrMapping/>
  </p:clrMapOvr>
  <p:transition spd="slow">
    <p:cu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B5BFB17B-1ECA-4071-B51B-6992B1949E8D}"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17773676"/>
      </p:ext>
    </p:extLst>
  </p:cSld>
  <p:clrMapOvr>
    <a:masterClrMapping/>
  </p:clrMapOvr>
  <p:transition spd="slow">
    <p:cu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3ED160E6-9368-4AEF-A1A5-9B6FA0C2ED9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4266919074"/>
      </p:ext>
    </p:extLst>
  </p:cSld>
  <p:clrMapOvr>
    <a:masterClrMapping/>
  </p:clrMapOvr>
  <p:transition spd="slow">
    <p:cu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DC2BB615-3121-40E0-9A63-154753F0A619}"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006746149"/>
      </p:ext>
    </p:extLst>
  </p:cSld>
  <p:clrMapOvr>
    <a:masterClrMapping/>
  </p:clrMapOvr>
  <p:transition spd="slow">
    <p:cu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AD6EEC7F-5018-47F5-9AA6-615CFBF4FAE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01983079"/>
      </p:ext>
    </p:extLst>
  </p:cSld>
  <p:clrMapOvr>
    <a:masterClrMapping/>
  </p:clrMapOvr>
  <p:transition spd="slow">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543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919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878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189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542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18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4788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889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915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591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687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040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823154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7093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01524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7096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763758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490649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7193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114279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140873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641218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60704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728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1033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161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23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090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696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9108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324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483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511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0643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933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83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6/26/2020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021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580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271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238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45047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400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958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7588670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52921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98737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6/26/2020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61996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2715294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152781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387997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9346674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25906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413839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444744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3618974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1263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0.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1.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1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3.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theme" Target="../theme/theme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theme" Target="../theme/theme15.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1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theme" Target="../theme/theme18.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theme" Target="../theme/theme19.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10" Type="http://schemas.openxmlformats.org/officeDocument/2006/relationships/slideLayout" Target="../slideLayouts/slideLayout287.xml"/><Relationship Id="rId19" Type="http://schemas.openxmlformats.org/officeDocument/2006/relationships/image" Target="../media/image2.jpeg"/><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0.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theme" Target="../theme/theme21.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image" Target="../media/image3.jpeg"/><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heme" Target="../theme/theme22.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4.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2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18" Type="http://schemas.openxmlformats.org/officeDocument/2006/relationships/theme" Target="../theme/theme2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17" Type="http://schemas.openxmlformats.org/officeDocument/2006/relationships/slideLayout" Target="../slideLayouts/slideLayout372.xml"/><Relationship Id="rId2" Type="http://schemas.openxmlformats.org/officeDocument/2006/relationships/slideLayout" Target="../slideLayouts/slideLayout357.xml"/><Relationship Id="rId16" Type="http://schemas.openxmlformats.org/officeDocument/2006/relationships/slideLayout" Target="../slideLayouts/slideLayout371.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10" Type="http://schemas.openxmlformats.org/officeDocument/2006/relationships/slideLayout" Target="../slideLayouts/slideLayout365.xml"/><Relationship Id="rId19" Type="http://schemas.openxmlformats.org/officeDocument/2006/relationships/image" Target="../media/image3.jpeg"/><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3" Type="http://schemas.openxmlformats.org/officeDocument/2006/relationships/slideLayout" Target="../slideLayouts/slideLayout375.xml"/><Relationship Id="rId21" Type="http://schemas.openxmlformats.org/officeDocument/2006/relationships/slideLayout" Target="../slideLayouts/slideLayout393.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slideLayout" Target="../slideLayouts/slideLayout392.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23" Type="http://schemas.openxmlformats.org/officeDocument/2006/relationships/theme" Target="../theme/theme25.xml"/><Relationship Id="rId10" Type="http://schemas.openxmlformats.org/officeDocument/2006/relationships/slideLayout" Target="../slideLayouts/slideLayout382.xml"/><Relationship Id="rId19" Type="http://schemas.openxmlformats.org/officeDocument/2006/relationships/slideLayout" Target="../slideLayouts/slideLayout391.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 Id="rId22" Type="http://schemas.openxmlformats.org/officeDocument/2006/relationships/slideLayout" Target="../slideLayouts/slideLayout39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theme" Target="../theme/theme26.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image" Target="../media/image6.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18" Type="http://schemas.openxmlformats.org/officeDocument/2006/relationships/slideLayout" Target="../slideLayouts/slideLayout424.xml"/><Relationship Id="rId3" Type="http://schemas.openxmlformats.org/officeDocument/2006/relationships/slideLayout" Target="../slideLayouts/slideLayout409.xml"/><Relationship Id="rId21" Type="http://schemas.openxmlformats.org/officeDocument/2006/relationships/theme" Target="../theme/theme27.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17" Type="http://schemas.openxmlformats.org/officeDocument/2006/relationships/slideLayout" Target="../slideLayouts/slideLayout423.xml"/><Relationship Id="rId2" Type="http://schemas.openxmlformats.org/officeDocument/2006/relationships/slideLayout" Target="../slideLayouts/slideLayout408.xml"/><Relationship Id="rId16" Type="http://schemas.openxmlformats.org/officeDocument/2006/relationships/slideLayout" Target="../slideLayouts/slideLayout422.xml"/><Relationship Id="rId20" Type="http://schemas.openxmlformats.org/officeDocument/2006/relationships/slideLayout" Target="../slideLayouts/slideLayout426.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10" Type="http://schemas.openxmlformats.org/officeDocument/2006/relationships/slideLayout" Target="../slideLayouts/slideLayout416.xml"/><Relationship Id="rId19" Type="http://schemas.openxmlformats.org/officeDocument/2006/relationships/slideLayout" Target="../slideLayouts/slideLayout425.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theme" Target="../theme/theme28.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6.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7.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theme" Target="../theme/theme8.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9.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6/26/2020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8408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34793091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6746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3B7B-FEC9-4938-996F-4CD32549F1B0}" type="datetimeFigureOut">
              <a:rPr lang="en-US" smtClean="0">
                <a:solidFill>
                  <a:prstClr val="black">
                    <a:tint val="75000"/>
                  </a:prstClr>
                </a:solidFill>
                <a:cs typeface="Arial" charset="0"/>
              </a:rPr>
              <a:pPr/>
              <a:t>6/26/2020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F6421-8203-4FED-AA4F-6DF721D4976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14222855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4113608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10422360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18347418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4479604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592329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205080-D715-4E98-9FB7-847C21331381}"/>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F373635-339C-4602-99DF-12E32E886824}"/>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454572"/>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EB10F477-07C3-470C-9BBE-8FF681E81785}"/>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smtClean="0">
                <a:latin typeface="+mj-lt"/>
              </a:defRPr>
            </a:lvl1pPr>
          </a:lstStyle>
          <a:p>
            <a:pPr>
              <a:defRPr/>
            </a:pPr>
            <a:endParaRPr lang="en-US"/>
          </a:p>
        </p:txBody>
      </p:sp>
      <p:sp>
        <p:nvSpPr>
          <p:cNvPr id="141315" name="Rectangle 3">
            <a:extLst>
              <a:ext uri="{FF2B5EF4-FFF2-40B4-BE49-F238E27FC236}">
                <a16:creationId xmlns:a16="http://schemas.microsoft.com/office/drawing/2014/main" id="{8CDD254C-901F-4275-80A7-78E09C7C6395}"/>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20446953-6115-462F-80BC-3169DC914271}" type="slidenum">
              <a:rPr lang="en-US" altLang="en-US"/>
              <a:pPr/>
              <a:t>‹#›</a:t>
            </a:fld>
            <a:endParaRPr lang="en-US" altLang="en-US"/>
          </a:p>
        </p:txBody>
      </p:sp>
      <p:grpSp>
        <p:nvGrpSpPr>
          <p:cNvPr id="1028" name="Group 4">
            <a:extLst>
              <a:ext uri="{FF2B5EF4-FFF2-40B4-BE49-F238E27FC236}">
                <a16:creationId xmlns:a16="http://schemas.microsoft.com/office/drawing/2014/main" id="{4E631F3F-73A4-4087-8732-E5E5567BD78A}"/>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3DCD0CD7-9950-4F75-80F4-C8CFC3B10360}"/>
                </a:ext>
              </a:extLst>
            </p:cNvPr>
            <p:cNvGrpSpPr>
              <a:grpSpLocks/>
            </p:cNvGrpSpPr>
            <p:nvPr userDrawn="1"/>
          </p:nvGrpSpPr>
          <p:grpSpPr bwMode="auto">
            <a:xfrm>
              <a:off x="1728" y="2230"/>
              <a:ext cx="4027" cy="2085"/>
              <a:chOff x="1728" y="2230"/>
              <a:chExt cx="4027" cy="2085"/>
            </a:xfrm>
          </p:grpSpPr>
          <p:sp>
            <p:nvSpPr>
              <p:cNvPr id="141318" name="Freeform 6">
                <a:extLst>
                  <a:ext uri="{FF2B5EF4-FFF2-40B4-BE49-F238E27FC236}">
                    <a16:creationId xmlns:a16="http://schemas.microsoft.com/office/drawing/2014/main" id="{6F5D2CCE-3950-4363-AFC9-6E94EBC475ED}"/>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141319" name="Freeform 7">
                <a:extLst>
                  <a:ext uri="{FF2B5EF4-FFF2-40B4-BE49-F238E27FC236}">
                    <a16:creationId xmlns:a16="http://schemas.microsoft.com/office/drawing/2014/main" id="{DD8184EB-0F83-48FE-9F10-86465798BFF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41320" name="Freeform 8">
                <a:extLst>
                  <a:ext uri="{FF2B5EF4-FFF2-40B4-BE49-F238E27FC236}">
                    <a16:creationId xmlns:a16="http://schemas.microsoft.com/office/drawing/2014/main" id="{450BB9BB-D238-47ED-A264-213B905CE2D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41321" name="Freeform 9">
                <a:extLst>
                  <a:ext uri="{FF2B5EF4-FFF2-40B4-BE49-F238E27FC236}">
                    <a16:creationId xmlns:a16="http://schemas.microsoft.com/office/drawing/2014/main" id="{852AB7B7-4CD6-4336-BDA6-CED8F40797D2}"/>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41322" name="Freeform 10">
                <a:extLst>
                  <a:ext uri="{FF2B5EF4-FFF2-40B4-BE49-F238E27FC236}">
                    <a16:creationId xmlns:a16="http://schemas.microsoft.com/office/drawing/2014/main" id="{77CBC221-7D2A-406A-88E1-D3258B6E5862}"/>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141323" name="Freeform 11">
              <a:extLst>
                <a:ext uri="{FF2B5EF4-FFF2-40B4-BE49-F238E27FC236}">
                  <a16:creationId xmlns:a16="http://schemas.microsoft.com/office/drawing/2014/main" id="{D5D25723-4AF9-4BB5-8D13-4E406E88672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141324" name="Freeform 12">
              <a:extLst>
                <a:ext uri="{FF2B5EF4-FFF2-40B4-BE49-F238E27FC236}">
                  <a16:creationId xmlns:a16="http://schemas.microsoft.com/office/drawing/2014/main" id="{043A469A-B8A8-481D-980A-2DD43D9DB374}"/>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1325" name="Rectangle 13">
            <a:extLst>
              <a:ext uri="{FF2B5EF4-FFF2-40B4-BE49-F238E27FC236}">
                <a16:creationId xmlns:a16="http://schemas.microsoft.com/office/drawing/2014/main" id="{B4E05E61-1F25-42B3-B751-2D8759C80E5A}"/>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26" name="Rectangle 14">
            <a:extLst>
              <a:ext uri="{FF2B5EF4-FFF2-40B4-BE49-F238E27FC236}">
                <a16:creationId xmlns:a16="http://schemas.microsoft.com/office/drawing/2014/main" id="{55BDEAE0-89F7-4192-B9BE-5FA2B7E43B4A}"/>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smtClean="0">
                <a:latin typeface="+mj-lt"/>
              </a:defRPr>
            </a:lvl1pPr>
          </a:lstStyle>
          <a:p>
            <a:pPr>
              <a:defRPr/>
            </a:pPr>
            <a:endParaRPr lang="en-US"/>
          </a:p>
        </p:txBody>
      </p:sp>
      <p:sp>
        <p:nvSpPr>
          <p:cNvPr id="141327" name="Rectangle 15">
            <a:extLst>
              <a:ext uri="{FF2B5EF4-FFF2-40B4-BE49-F238E27FC236}">
                <a16:creationId xmlns:a16="http://schemas.microsoft.com/office/drawing/2014/main" id="{4DB1B266-61B9-4DB5-89FA-E6DB7554BECB}"/>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501"/>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9C5B08B-ABE5-442A-AC98-A32578F5832A}"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7879101"/>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hangingPunct="0">
              <a:defRPr/>
            </a:pPr>
            <a:fld id="{235FF6A0-E137-42C6-90B9-AFD5FB8EAAC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5421050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840968591"/>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 id="2147484324"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889164973"/>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fontAlgn="base" hangingPunct="0">
              <a:spcBef>
                <a:spcPct val="0"/>
              </a:spcBef>
              <a:spcAft>
                <a:spcPct val="0"/>
              </a:spcAft>
              <a:defRPr/>
            </a:pPr>
            <a:fld id="{E596839D-749D-42E2-9A7D-8EC1F1032C2A}"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1021475"/>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 id="2147484352" r:id="rId15"/>
    <p:sldLayoutId id="2147484353" r:id="rId16"/>
    <p:sldLayoutId id="214748435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latin typeface="Times New Roman"/>
              </a:rPr>
              <a:pPr fontAlgn="base">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289832374"/>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 id="2147484375" r:id="rId20"/>
    <p:sldLayoutId id="2147484376" r:id="rId21"/>
    <p:sldLayoutId id="2147484377"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98388CB0-553A-45A5-9AFE-E7D2DD157B44}"/>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a:extLst>
              <a:ext uri="{FF2B5EF4-FFF2-40B4-BE49-F238E27FC236}">
                <a16:creationId xmlns:a16="http://schemas.microsoft.com/office/drawing/2014/main" id="{A5043F82-AF5D-40B0-A2E4-3CFB7D95819C}"/>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CD25BFA-CE98-4A55-AD7D-2BBC39AF4740}"/>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467627BB-1A66-45F7-9AF7-676265DEC4F6}" type="datetimeFigureOut">
              <a:rPr lang="en-US"/>
              <a:pPr>
                <a:defRPr/>
              </a:pPr>
              <a:t>6/26/2020</a:t>
            </a:fld>
            <a:endParaRPr lang="en-US"/>
          </a:p>
        </p:txBody>
      </p:sp>
      <p:sp>
        <p:nvSpPr>
          <p:cNvPr id="3" name="Footer Placeholder 2">
            <a:extLst>
              <a:ext uri="{FF2B5EF4-FFF2-40B4-BE49-F238E27FC236}">
                <a16:creationId xmlns:a16="http://schemas.microsoft.com/office/drawing/2014/main" id="{7599D795-6D22-4DB3-8539-5AA2B9F6EE0F}"/>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en-US"/>
          </a:p>
        </p:txBody>
      </p:sp>
      <p:sp>
        <p:nvSpPr>
          <p:cNvPr id="23" name="Slide Number Placeholder 22">
            <a:extLst>
              <a:ext uri="{FF2B5EF4-FFF2-40B4-BE49-F238E27FC236}">
                <a16:creationId xmlns:a16="http://schemas.microsoft.com/office/drawing/2014/main" id="{03DD7621-A43F-43C8-98AA-8205DDF5EB40}"/>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latin typeface="Book Antiqua" panose="02040602050305030304" pitchFamily="18" charset="0"/>
              </a:defRPr>
            </a:lvl1pPr>
          </a:lstStyle>
          <a:p>
            <a:fld id="{E6E6E6CD-D144-487C-A66C-0263F8CF6573}" type="slidenum">
              <a:rPr lang="en-US" altLang="en-US"/>
              <a:pPr/>
              <a:t>‹#›</a:t>
            </a:fld>
            <a:endParaRPr lang="en-US" altLang="en-US"/>
          </a:p>
        </p:txBody>
      </p:sp>
    </p:spTree>
    <p:extLst>
      <p:ext uri="{BB962C8B-B14F-4D97-AF65-F5344CB8AC3E}">
        <p14:creationId xmlns:p14="http://schemas.microsoft.com/office/powerpoint/2010/main" val="3627555402"/>
      </p:ext>
    </p:extLst>
  </p:cSld>
  <p:clrMap bg1="dk1" tx1="lt1" bg2="dk2"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257253-987A-494B-833C-2488B519A25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A337A0-1321-45DC-9F63-AA0FC866737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F0C4D8-9859-4054-9DA4-D4506673E68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6BC6FE3D-70F3-4B49-A5BE-43CE2ED10C8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CB8E4EE-F858-4910-89ED-622451CB3C7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53110CF-62AF-4E85-9299-23867F30A0D1}" type="slidenum">
              <a:rPr lang="en-US" altLang="en-US"/>
              <a:pPr/>
              <a:t>‹#›</a:t>
            </a:fld>
            <a:endParaRPr lang="en-US" altLang="en-US"/>
          </a:p>
        </p:txBody>
      </p:sp>
    </p:spTree>
    <p:extLst>
      <p:ext uri="{BB962C8B-B14F-4D97-AF65-F5344CB8AC3E}">
        <p14:creationId xmlns:p14="http://schemas.microsoft.com/office/powerpoint/2010/main" val="118633682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eaLnBrk="0" hangingPunct="0"/>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eaLnBrk="0" hangingPunct="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eaLnBrk="0" hangingPunct="0"/>
            <a:fld id="{5551D818-C2D2-408C-B992-124D5C7B72C2}" type="slidenum">
              <a:rPr lang="en-US">
                <a:solidFill>
                  <a:srgbClr val="000000"/>
                </a:solidFill>
              </a:rPr>
              <a:pPr eaLnBrk="0" hangingPunct="0"/>
              <a:t>‹#›</a:t>
            </a:fld>
            <a:endParaRPr lang="en-US">
              <a:solidFill>
                <a:srgbClr val="000000"/>
              </a:solidFill>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grpSp>
    </p:spTree>
    <p:extLst>
      <p:ext uri="{BB962C8B-B14F-4D97-AF65-F5344CB8AC3E}">
        <p14:creationId xmlns:p14="http://schemas.microsoft.com/office/powerpoint/2010/main" val="3499328942"/>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EA7E255-F389-42A7-B53B-96FC426A7151}"/>
              </a:ext>
            </a:extLst>
          </p:cNvPr>
          <p:cNvGrpSpPr>
            <a:grpSpLocks/>
          </p:cNvGrpSpPr>
          <p:nvPr/>
        </p:nvGrpSpPr>
        <p:grpSpPr bwMode="auto">
          <a:xfrm>
            <a:off x="1" y="3902076"/>
            <a:ext cx="4533900" cy="2949575"/>
            <a:chOff x="0" y="2458"/>
            <a:chExt cx="2142" cy="1858"/>
          </a:xfrm>
        </p:grpSpPr>
        <p:sp>
          <p:nvSpPr>
            <p:cNvPr id="12291" name="Freeform 3">
              <a:extLst>
                <a:ext uri="{FF2B5EF4-FFF2-40B4-BE49-F238E27FC236}">
                  <a16:creationId xmlns:a16="http://schemas.microsoft.com/office/drawing/2014/main" id="{D9137AB4-9D48-47AC-8440-404850F62CB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2" name="Freeform 4">
              <a:extLst>
                <a:ext uri="{FF2B5EF4-FFF2-40B4-BE49-F238E27FC236}">
                  <a16:creationId xmlns:a16="http://schemas.microsoft.com/office/drawing/2014/main" id="{F834A4AE-84E3-4708-931F-9B56ABFEA1A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latin typeface="Arial" charset="0"/>
              </a:endParaRPr>
            </a:p>
          </p:txBody>
        </p:sp>
        <p:sp>
          <p:nvSpPr>
            <p:cNvPr id="12293" name="Freeform 5">
              <a:extLst>
                <a:ext uri="{FF2B5EF4-FFF2-40B4-BE49-F238E27FC236}">
                  <a16:creationId xmlns:a16="http://schemas.microsoft.com/office/drawing/2014/main" id="{FF0A7E63-30BF-4A2D-8446-A6B98F9750E3}"/>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4" name="Freeform 6">
              <a:extLst>
                <a:ext uri="{FF2B5EF4-FFF2-40B4-BE49-F238E27FC236}">
                  <a16:creationId xmlns:a16="http://schemas.microsoft.com/office/drawing/2014/main" id="{BC451EF9-B05D-4282-8EF2-7B45835C05A9}"/>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5" name="Oval 7">
              <a:extLst>
                <a:ext uri="{FF2B5EF4-FFF2-40B4-BE49-F238E27FC236}">
                  <a16:creationId xmlns:a16="http://schemas.microsoft.com/office/drawing/2014/main" id="{C267BFAE-CD2A-4B42-8B50-C646DBAF13C5}"/>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sp>
          <p:nvSpPr>
            <p:cNvPr id="12296" name="Oval 8">
              <a:extLst>
                <a:ext uri="{FF2B5EF4-FFF2-40B4-BE49-F238E27FC236}">
                  <a16:creationId xmlns:a16="http://schemas.microsoft.com/office/drawing/2014/main" id="{D7931AFC-E7B7-4A57-84E3-CFA1511508F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latin typeface="Arial" charset="0"/>
              </a:endParaRPr>
            </a:p>
          </p:txBody>
        </p:sp>
        <p:sp>
          <p:nvSpPr>
            <p:cNvPr id="12297" name="Oval 9">
              <a:extLst>
                <a:ext uri="{FF2B5EF4-FFF2-40B4-BE49-F238E27FC236}">
                  <a16:creationId xmlns:a16="http://schemas.microsoft.com/office/drawing/2014/main" id="{B4B2BE55-2394-49E5-AFD9-CDF1E72EA78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grpSp>
      <p:sp>
        <p:nvSpPr>
          <p:cNvPr id="12298" name="Rectangle 10">
            <a:extLst>
              <a:ext uri="{FF2B5EF4-FFF2-40B4-BE49-F238E27FC236}">
                <a16:creationId xmlns:a16="http://schemas.microsoft.com/office/drawing/2014/main" id="{8BACA0B7-68AF-431B-AC61-E03190BFB4A4}"/>
              </a:ext>
            </a:extLst>
          </p:cNvPr>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9" name="Rectangle 11">
            <a:extLst>
              <a:ext uri="{FF2B5EF4-FFF2-40B4-BE49-F238E27FC236}">
                <a16:creationId xmlns:a16="http://schemas.microsoft.com/office/drawing/2014/main" id="{B51F8949-48D4-45F4-AE47-B333C633E50C}"/>
              </a:ext>
            </a:extLst>
          </p:cNvPr>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00" name="Rectangle 12">
            <a:extLst>
              <a:ext uri="{FF2B5EF4-FFF2-40B4-BE49-F238E27FC236}">
                <a16:creationId xmlns:a16="http://schemas.microsoft.com/office/drawing/2014/main" id="{B2276247-377D-4FF7-937F-C7653CE7AF01}"/>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2301" name="Rectangle 13">
            <a:extLst>
              <a:ext uri="{FF2B5EF4-FFF2-40B4-BE49-F238E27FC236}">
                <a16:creationId xmlns:a16="http://schemas.microsoft.com/office/drawing/2014/main" id="{21C0F3DA-1D72-4D1B-A38C-4B8BDB1DCA3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2302" name="Rectangle 14">
            <a:extLst>
              <a:ext uri="{FF2B5EF4-FFF2-40B4-BE49-F238E27FC236}">
                <a16:creationId xmlns:a16="http://schemas.microsoft.com/office/drawing/2014/main" id="{C7070BBF-5852-4A32-81E8-A15084100616}"/>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58D9D366-B776-42C1-B1BA-D4E814E125AA}" type="slidenum">
              <a:rPr lang="en-US" altLang="en-US"/>
              <a:pPr/>
              <a:t>‹#›</a:t>
            </a:fld>
            <a:endParaRPr lang="en-US" altLang="en-US"/>
          </a:p>
        </p:txBody>
      </p:sp>
    </p:spTree>
    <p:extLst>
      <p:ext uri="{BB962C8B-B14F-4D97-AF65-F5344CB8AC3E}">
        <p14:creationId xmlns:p14="http://schemas.microsoft.com/office/powerpoint/2010/main" val="3234535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fade">
                                      <p:cBhvr>
                                        <p:cTn id="7" dur="768" decel="100000"/>
                                        <p:tgtEl>
                                          <p:spTgt spid="12298"/>
                                        </p:tgtEl>
                                      </p:cBhvr>
                                    </p:animEffect>
                                    <p:animScale>
                                      <p:cBhvr>
                                        <p:cTn id="8" dur="768" decel="100000"/>
                                        <p:tgtEl>
                                          <p:spTgt spid="12298"/>
                                        </p:tgtEl>
                                      </p:cBhvr>
                                      <p:from x="10000" y="10000"/>
                                      <p:to x="200000" y="450000"/>
                                    </p:animScale>
                                    <p:animScale>
                                      <p:cBhvr>
                                        <p:cTn id="9" dur="1230" accel="100000" fill="hold">
                                          <p:stCondLst>
                                            <p:cond delay="768"/>
                                          </p:stCondLst>
                                        </p:cTn>
                                        <p:tgtEl>
                                          <p:spTgt spid="12298"/>
                                        </p:tgtEl>
                                      </p:cBhvr>
                                      <p:from x="200000" y="450000"/>
                                      <p:to x="100000" y="100000"/>
                                    </p:animScale>
                                    <p:set>
                                      <p:cBhvr>
                                        <p:cTn id="10" dur="768" fill="hold"/>
                                        <p:tgtEl>
                                          <p:spTgt spid="12298"/>
                                        </p:tgtEl>
                                        <p:attrNameLst>
                                          <p:attrName>ppt_x</p:attrName>
                                        </p:attrNameLst>
                                      </p:cBhvr>
                                      <p:to>
                                        <p:strVal val="(0.5)"/>
                                      </p:to>
                                    </p:set>
                                    <p:anim from="(0.5)" to="(#ppt_x)" calcmode="lin" valueType="num">
                                      <p:cBhvr>
                                        <p:cTn id="11" dur="1230" accel="100000" fill="hold">
                                          <p:stCondLst>
                                            <p:cond delay="768"/>
                                          </p:stCondLst>
                                        </p:cTn>
                                        <p:tgtEl>
                                          <p:spTgt spid="12298"/>
                                        </p:tgtEl>
                                        <p:attrNameLst>
                                          <p:attrName>ppt_x</p:attrName>
                                        </p:attrNameLst>
                                      </p:cBhvr>
                                    </p:anim>
                                    <p:set>
                                      <p:cBhvr>
                                        <p:cTn id="12" dur="768" fill="hold"/>
                                        <p:tgtEl>
                                          <p:spTgt spid="12298"/>
                                        </p:tgtEl>
                                        <p:attrNameLst>
                                          <p:attrName>ppt_y</p:attrName>
                                        </p:attrNameLst>
                                      </p:cBhvr>
                                      <p:to>
                                        <p:strVal val="(#ppt_y+0.4)"/>
                                      </p:to>
                                    </p:set>
                                    <p:anim from="(#ppt_y+0.4)" to="(#ppt_y)" calcmode="lin" valueType="num">
                                      <p:cBhvr>
                                        <p:cTn id="13" dur="1230" accel="100000" fill="hold">
                                          <p:stCondLst>
                                            <p:cond delay="768"/>
                                          </p:stCondLst>
                                        </p:cTn>
                                        <p:tgtEl>
                                          <p:spTgt spid="1229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2299">
                                            <p:txEl>
                                              <p:pRg st="0" end="0"/>
                                            </p:txEl>
                                          </p:spTgt>
                                        </p:tgtEl>
                                        <p:attrNameLst>
                                          <p:attrName>style.visibility</p:attrName>
                                        </p:attrNameLst>
                                      </p:cBhvr>
                                      <p:to>
                                        <p:strVal val="visible"/>
                                      </p:to>
                                    </p:set>
                                    <p:anim calcmode="lin" valueType="num">
                                      <p:cBhvr>
                                        <p:cTn id="18" dur="500" fill="hold"/>
                                        <p:tgtEl>
                                          <p:spTgt spid="1229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229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2299">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2299">
                                            <p:txEl>
                                              <p:pRg st="1" end="1"/>
                                            </p:txEl>
                                          </p:spTgt>
                                        </p:tgtEl>
                                        <p:attrNameLst>
                                          <p:attrName>style.visibility</p:attrName>
                                        </p:attrNameLst>
                                      </p:cBhvr>
                                      <p:to>
                                        <p:strVal val="visible"/>
                                      </p:to>
                                    </p:set>
                                    <p:anim calcmode="lin" valueType="num">
                                      <p:cBhvr>
                                        <p:cTn id="23" dur="500" fill="hold"/>
                                        <p:tgtEl>
                                          <p:spTgt spid="122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229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2299">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2299">
                                            <p:txEl>
                                              <p:pRg st="2" end="2"/>
                                            </p:txEl>
                                          </p:spTgt>
                                        </p:tgtEl>
                                        <p:attrNameLst>
                                          <p:attrName>style.visibility</p:attrName>
                                        </p:attrNameLst>
                                      </p:cBhvr>
                                      <p:to>
                                        <p:strVal val="visible"/>
                                      </p:to>
                                    </p:set>
                                    <p:anim calcmode="lin" valueType="num">
                                      <p:cBhvr>
                                        <p:cTn id="28" dur="500" fill="hold"/>
                                        <p:tgtEl>
                                          <p:spTgt spid="1229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229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2299">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2299">
                                            <p:txEl>
                                              <p:pRg st="3" end="3"/>
                                            </p:txEl>
                                          </p:spTgt>
                                        </p:tgtEl>
                                        <p:attrNameLst>
                                          <p:attrName>style.visibility</p:attrName>
                                        </p:attrNameLst>
                                      </p:cBhvr>
                                      <p:to>
                                        <p:strVal val="visible"/>
                                      </p:to>
                                    </p:set>
                                    <p:anim calcmode="lin" valueType="num">
                                      <p:cBhvr>
                                        <p:cTn id="33" dur="500" fill="hold"/>
                                        <p:tgtEl>
                                          <p:spTgt spid="1229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229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2299">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2299">
                                            <p:txEl>
                                              <p:pRg st="4" end="4"/>
                                            </p:txEl>
                                          </p:spTgt>
                                        </p:tgtEl>
                                        <p:attrNameLst>
                                          <p:attrName>style.visibility</p:attrName>
                                        </p:attrNameLst>
                                      </p:cBhvr>
                                      <p:to>
                                        <p:strVal val="visible"/>
                                      </p:to>
                                    </p:set>
                                    <p:anim calcmode="lin" valueType="num">
                                      <p:cBhvr>
                                        <p:cTn id="38" dur="500" fill="hold"/>
                                        <p:tgtEl>
                                          <p:spTgt spid="1229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229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12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299" grpId="0" build="p">
        <p:tmplLst>
          <p:tmpl lvl="1">
            <p:tnLst>
              <p:par>
                <p:cTn presetID="53" presetClass="entr" presetSubtype="0" fill="hold" nodeType="click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173892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671314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04716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68100558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48658923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9561418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7.xml"/></Relationships>
</file>

<file path=ppt/slides/_rels/slide10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10.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406.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5.xml"/></Relationships>
</file>

<file path=ppt/slides/_rels/slide10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406.xml"/></Relationships>
</file>

<file path=ppt/slides/_rels/slide10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9.xml"/><Relationship Id="rId7" Type="http://schemas.openxmlformats.org/officeDocument/2006/relationships/image" Target="../media/image7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76.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68.xml"/><Relationship Id="rId1" Type="http://schemas.openxmlformats.org/officeDocument/2006/relationships/video" Target="https://www.youtube.com/embed/WiSCnZ4wSMo"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35.xml"/><Relationship Id="rId4" Type="http://schemas.openxmlformats.org/officeDocument/2006/relationships/image" Target="../media/image74.jpeg"/></Relationships>
</file>

<file path=ppt/slides/_rels/slide10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35.xml"/><Relationship Id="rId4" Type="http://schemas.openxmlformats.org/officeDocument/2006/relationships/image" Target="../media/image75.jpeg"/></Relationships>
</file>

<file path=ppt/slides/_rels/slide10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68.xml"/><Relationship Id="rId1" Type="http://schemas.openxmlformats.org/officeDocument/2006/relationships/video" Target="https://www.youtube.com/embed/smDf7TSNRp8"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46.xml"/></Relationships>
</file>

<file path=ppt/slides/_rels/slide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9.xml"/><Relationship Id="rId1" Type="http://schemas.openxmlformats.org/officeDocument/2006/relationships/slideLayout" Target="../slideLayouts/slideLayout68.xml"/><Relationship Id="rId4" Type="http://schemas.openxmlformats.org/officeDocument/2006/relationships/image" Target="../media/image16.jpeg"/></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199.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1.xml"/><Relationship Id="rId1" Type="http://schemas.openxmlformats.org/officeDocument/2006/relationships/slideLayout" Target="../slideLayouts/slideLayout88.xml"/><Relationship Id="rId4" Type="http://schemas.openxmlformats.org/officeDocument/2006/relationships/image" Target="../media/image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246.xml"/><Relationship Id="rId4" Type="http://schemas.openxmlformats.org/officeDocument/2006/relationships/image" Target="../media/image79.png"/></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115.xml"/><Relationship Id="rId5" Type="http://schemas.openxmlformats.org/officeDocument/2006/relationships/image" Target="../media/image82.png"/><Relationship Id="rId4" Type="http://schemas.openxmlformats.org/officeDocument/2006/relationships/image" Target="../media/image81.jpeg"/></Relationships>
</file>

<file path=ppt/slides/_rels/slide115.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slideLayout" Target="../slideLayouts/slideLayout197.xml"/><Relationship Id="rId7" Type="http://schemas.openxmlformats.org/officeDocument/2006/relationships/image" Target="../media/image8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notesSlide" Target="../notesSlides/notesSlide84.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16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114.xml"/><Relationship Id="rId4" Type="http://schemas.openxmlformats.org/officeDocument/2006/relationships/image" Target="../media/image88.gif"/></Relationships>
</file>

<file path=ppt/slides/_rels/slide1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7.xml"/><Relationship Id="rId1" Type="http://schemas.openxmlformats.org/officeDocument/2006/relationships/slideLayout" Target="../slideLayouts/slideLayout110.xml"/><Relationship Id="rId4" Type="http://schemas.openxmlformats.org/officeDocument/2006/relationships/image" Target="../media/image16.jpeg"/></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6.xml"/></Relationships>
</file>

<file path=ppt/slides/_rels/slide1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33.xml"/><Relationship Id="rId5" Type="http://schemas.openxmlformats.org/officeDocument/2006/relationships/image" Target="../media/image92.jpeg"/><Relationship Id="rId4" Type="http://schemas.openxmlformats.org/officeDocument/2006/relationships/image" Target="../media/image91.png"/></Relationships>
</file>

<file path=ppt/slides/_rels/slide1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3.xml"/><Relationship Id="rId1" Type="http://schemas.openxmlformats.org/officeDocument/2006/relationships/slideLayout" Target="../slideLayouts/slideLayout168.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73.xml"/><Relationship Id="rId4" Type="http://schemas.openxmlformats.org/officeDocument/2006/relationships/image" Target="../media/image95.jpeg"/></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433.xml"/><Relationship Id="rId5" Type="http://schemas.openxmlformats.org/officeDocument/2006/relationships/image" Target="../media/image15.jpeg"/><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433.xml"/><Relationship Id="rId5" Type="http://schemas.openxmlformats.org/officeDocument/2006/relationships/image" Target="../media/image15.jpeg"/><Relationship Id="rId4" Type="http://schemas.openxmlformats.org/officeDocument/2006/relationships/image" Target="../media/image91.png"/></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433.xml"/><Relationship Id="rId5" Type="http://schemas.openxmlformats.org/officeDocument/2006/relationships/image" Target="../media/image15.jpeg"/><Relationship Id="rId4" Type="http://schemas.openxmlformats.org/officeDocument/2006/relationships/image" Target="../media/image91.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0.xml"/><Relationship Id="rId1" Type="http://schemas.openxmlformats.org/officeDocument/2006/relationships/slideLayout" Target="../slideLayouts/slideLayout72.xml"/></Relationships>
</file>

<file path=ppt/slides/_rels/slide1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3.xml"/><Relationship Id="rId1" Type="http://schemas.openxmlformats.org/officeDocument/2006/relationships/slideLayout" Target="../slideLayouts/slideLayout115.xml"/><Relationship Id="rId5" Type="http://schemas.openxmlformats.org/officeDocument/2006/relationships/image" Target="../media/image27.jpeg"/><Relationship Id="rId4" Type="http://schemas.openxmlformats.org/officeDocument/2006/relationships/image" Target="../media/image97.jpeg"/></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115.xml"/></Relationships>
</file>

<file path=ppt/slides/_rels/slide1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115.xml"/><Relationship Id="rId4" Type="http://schemas.openxmlformats.org/officeDocument/2006/relationships/image" Target="../media/image98.jpeg"/></Relationships>
</file>

<file path=ppt/slides/_rels/slide1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0.xml"/></Relationships>
</file>

<file path=ppt/slides/_rels/slide1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6.xml"/><Relationship Id="rId1" Type="http://schemas.openxmlformats.org/officeDocument/2006/relationships/slideLayout" Target="../slideLayouts/slideLayout115.xml"/><Relationship Id="rId4" Type="http://schemas.openxmlformats.org/officeDocument/2006/relationships/image" Target="../media/image10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10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0.xml"/></Relationships>
</file>

<file path=ppt/slides/_rels/slide1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0.xml"/><Relationship Id="rId1" Type="http://schemas.openxmlformats.org/officeDocument/2006/relationships/slideLayout" Target="../slideLayouts/slideLayout68.xml"/><Relationship Id="rId4" Type="http://schemas.openxmlformats.org/officeDocument/2006/relationships/image" Target="../media/image16.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2.xml"/><Relationship Id="rId1" Type="http://schemas.openxmlformats.org/officeDocument/2006/relationships/slideLayout" Target="../slideLayouts/slideLayout110.xml"/><Relationship Id="rId4" Type="http://schemas.openxmlformats.org/officeDocument/2006/relationships/image" Target="../media/image16.jpeg"/></Relationships>
</file>

<file path=ppt/slides/_rels/slide14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10.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0.xml"/></Relationships>
</file>

<file path=ppt/slides/_rels/slide1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72.xml"/><Relationship Id="rId5" Type="http://schemas.openxmlformats.org/officeDocument/2006/relationships/image" Target="../media/image107.png"/><Relationship Id="rId4" Type="http://schemas.openxmlformats.org/officeDocument/2006/relationships/hyperlink" Target="http://americanvision.org/6246/is-there-a-kingdom-context-to-the-olivet-discourse/context/"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8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0.xml"/></Relationships>
</file>

<file path=ppt/slides/_rels/slide1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7.xml"/><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9.xml"/><Relationship Id="rId1" Type="http://schemas.openxmlformats.org/officeDocument/2006/relationships/slideLayout" Target="../slideLayouts/slideLayout68.xml"/><Relationship Id="rId4" Type="http://schemas.openxmlformats.org/officeDocument/2006/relationships/image" Target="../media/image16.jpe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71.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image" Target="../media/image11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notesSlide" Target="../notesSlides/notesSlide122.xml"/></Relationships>
</file>

<file path=ppt/slides/_rels/slide1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3.xml"/><Relationship Id="rId1" Type="http://schemas.openxmlformats.org/officeDocument/2006/relationships/slideLayout" Target="../slideLayouts/slideLayout167.xml"/></Relationships>
</file>

<file path=ppt/slides/_rels/slide16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115.xml"/><Relationship Id="rId4" Type="http://schemas.openxmlformats.org/officeDocument/2006/relationships/image" Target="../media/image114.jpeg"/></Relationships>
</file>

<file path=ppt/slides/_rels/slide1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115.xml"/><Relationship Id="rId4" Type="http://schemas.openxmlformats.org/officeDocument/2006/relationships/image" Target="../media/image115.png"/></Relationships>
</file>

<file path=ppt/slides/_rels/slide1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6.xml"/><Relationship Id="rId1" Type="http://schemas.openxmlformats.org/officeDocument/2006/relationships/slideLayout" Target="../slideLayouts/slideLayout73.xml"/></Relationships>
</file>

<file path=ppt/slides/_rels/slide1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7.xml"/><Relationship Id="rId1" Type="http://schemas.openxmlformats.org/officeDocument/2006/relationships/slideLayout" Target="../slideLayouts/slideLayout68.xml"/></Relationships>
</file>

<file path=ppt/slides/_rels/slide1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8.xml"/><Relationship Id="rId1" Type="http://schemas.openxmlformats.org/officeDocument/2006/relationships/slideLayout" Target="../slideLayouts/slideLayout72.xml"/><Relationship Id="rId4" Type="http://schemas.openxmlformats.org/officeDocument/2006/relationships/image" Target="../media/image118.jpeg"/></Relationships>
</file>

<file path=ppt/slides/_rels/slide16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5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9.xml"/><Relationship Id="rId1" Type="http://schemas.openxmlformats.org/officeDocument/2006/relationships/slideLayout" Target="../slideLayouts/slideLayout408.xml"/><Relationship Id="rId4" Type="http://schemas.openxmlformats.org/officeDocument/2006/relationships/image" Target="../media/image121.gi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16.jpeg"/></Relationships>
</file>

<file path=ppt/slides/_rels/slide1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0.xml"/><Relationship Id="rId1" Type="http://schemas.openxmlformats.org/officeDocument/2006/relationships/slideLayout" Target="../slideLayouts/slideLayout114.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7.xml"/></Relationships>
</file>

<file path=ppt/slides/_rels/slide1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1.xml"/><Relationship Id="rId1" Type="http://schemas.openxmlformats.org/officeDocument/2006/relationships/slideLayout" Target="../slideLayouts/slideLayout114.xml"/><Relationship Id="rId4" Type="http://schemas.openxmlformats.org/officeDocument/2006/relationships/image" Target="../media/image118.jpeg"/></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2.xml"/><Relationship Id="rId1" Type="http://schemas.openxmlformats.org/officeDocument/2006/relationships/slideLayout" Target="../slideLayouts/slideLayout68.xml"/></Relationships>
</file>

<file path=ppt/slides/_rels/slide1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3.xml"/><Relationship Id="rId1" Type="http://schemas.openxmlformats.org/officeDocument/2006/relationships/slideLayout" Target="../slideLayouts/slideLayout72.xml"/><Relationship Id="rId5" Type="http://schemas.openxmlformats.org/officeDocument/2006/relationships/image" Target="../media/image126.gif"/><Relationship Id="rId4" Type="http://schemas.openxmlformats.org/officeDocument/2006/relationships/image" Target="../media/image2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4.xml"/><Relationship Id="rId1" Type="http://schemas.openxmlformats.org/officeDocument/2006/relationships/slideLayout" Target="../slideLayouts/slideLayout6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5.xml"/><Relationship Id="rId1" Type="http://schemas.openxmlformats.org/officeDocument/2006/relationships/slideLayout" Target="../slideLayouts/slideLayout68.xml"/></Relationships>
</file>

<file path=ppt/slides/_rels/slide17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6.xml"/><Relationship Id="rId1" Type="http://schemas.openxmlformats.org/officeDocument/2006/relationships/slideLayout" Target="../slideLayouts/slideLayout68.xml"/><Relationship Id="rId4" Type="http://schemas.openxmlformats.org/officeDocument/2006/relationships/image" Target="../media/image127.jpeg"/></Relationships>
</file>

<file path=ppt/slides/_rels/slide17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8.xml"/></Relationships>
</file>

<file path=ppt/slides/_rels/slide1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7.xml"/><Relationship Id="rId1" Type="http://schemas.openxmlformats.org/officeDocument/2006/relationships/slideLayout" Target="../slideLayouts/slideLayout68.xml"/><Relationship Id="rId5" Type="http://schemas.openxmlformats.org/officeDocument/2006/relationships/image" Target="../media/image127.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19.jpeg"/><Relationship Id="rId5" Type="http://schemas.openxmlformats.org/officeDocument/2006/relationships/hyperlink" Target="http://dbcfaa79b34c8f5dfffa-7d3a62c63519b1618047ef2108473a39.r81.cf2.rackcdn.com/wp-content/uploads/solomon-socrates-and-aristotle-02.jpg" TargetMode="External"/><Relationship Id="rId4" Type="http://schemas.openxmlformats.org/officeDocument/2006/relationships/image" Target="../media/image18.jpeg"/></Relationships>
</file>

<file path=ppt/slides/_rels/slide18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8.xml"/><Relationship Id="rId1" Type="http://schemas.openxmlformats.org/officeDocument/2006/relationships/slideLayout" Target="../slideLayouts/slideLayout120.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9.xml"/><Relationship Id="rId1" Type="http://schemas.openxmlformats.org/officeDocument/2006/relationships/slideLayout" Target="../slideLayouts/slideLayout110.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0.xml"/><Relationship Id="rId1" Type="http://schemas.openxmlformats.org/officeDocument/2006/relationships/slideLayout" Target="../slideLayouts/slideLayout11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2.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0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hyperlink" Target="http://coldcasechristianity.com/2014/why-christians-hold-truth-in-high-regard/" TargetMode="External"/><Relationship Id="rId3" Type="http://schemas.openxmlformats.org/officeDocument/2006/relationships/notesSlide" Target="../notesSlides/notesSlide20.xml"/><Relationship Id="rId7" Type="http://schemas.openxmlformats.org/officeDocument/2006/relationships/image" Target="../media/image27.jpeg"/><Relationship Id="rId2" Type="http://schemas.openxmlformats.org/officeDocument/2006/relationships/slideLayout" Target="../slideLayouts/slideLayout324.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90.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65.xml"/><Relationship Id="rId4" Type="http://schemas.openxmlformats.org/officeDocument/2006/relationships/slide" Target="slide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1.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71.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10.xml"/><Relationship Id="rId1" Type="http://schemas.openxmlformats.org/officeDocument/2006/relationships/video" Target="https://www.youtube.com/embed/MIp5-66a96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24.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8.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3.bin"/><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21.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24.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79.xml"/></Relationships>
</file>

<file path=ppt/slides/_rels/slide5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37.xml"/><Relationship Id="rId7" Type="http://schemas.openxmlformats.org/officeDocument/2006/relationships/image" Target="../media/image25.wmf"/><Relationship Id="rId2" Type="http://schemas.openxmlformats.org/officeDocument/2006/relationships/slideLayout" Target="../slideLayouts/slideLayout324.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image" Target="../media/image26.jpe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296.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9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52.xml"/><Relationship Id="rId5" Type="http://schemas.openxmlformats.org/officeDocument/2006/relationships/image" Target="../media/image42.jpe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96.xml"/><Relationship Id="rId5" Type="http://schemas.openxmlformats.org/officeDocument/2006/relationships/image" Target="../media/image44.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96.xml"/><Relationship Id="rId5" Type="http://schemas.openxmlformats.org/officeDocument/2006/relationships/image" Target="../media/image42.jpe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1.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1.xm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378.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5.xml"/></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image" Target="../media/image16.jpe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16.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6.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215.xm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68.xml"/><Relationship Id="rId4" Type="http://schemas.openxmlformats.org/officeDocument/2006/relationships/image" Target="../media/image12.jpeg"/></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68.xml"/><Relationship Id="rId4" Type="http://schemas.openxmlformats.org/officeDocument/2006/relationships/image" Target="../media/image12.jpeg"/></Relationships>
</file>

<file path=ppt/slides/_rels/slide8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8.xml"/><Relationship Id="rId1" Type="http://schemas.openxmlformats.org/officeDocument/2006/relationships/slideLayout" Target="../slideLayouts/slideLayout80.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30.xml"/><Relationship Id="rId4" Type="http://schemas.openxmlformats.org/officeDocument/2006/relationships/image" Target="../media/image56.jpeg"/></Relationships>
</file>

<file path=ppt/slides/_rels/slide8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7.xml"/><Relationship Id="rId1" Type="http://schemas.openxmlformats.org/officeDocument/2006/relationships/slideLayout" Target="../slideLayouts/slideLayout122.xml"/></Relationships>
</file>

<file path=ppt/slides/_rels/slide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8.xml"/><Relationship Id="rId1" Type="http://schemas.openxmlformats.org/officeDocument/2006/relationships/slideLayout" Target="../slideLayouts/slideLayout122.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hemeOverride" Target="../theme/themeOverride2.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0.xml"/><Relationship Id="rId1" Type="http://schemas.openxmlformats.org/officeDocument/2006/relationships/slideLayout" Target="../slideLayouts/slideLayout195.xml"/></Relationships>
</file>

<file path=ppt/slides/_rels/slide9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6.xml"/></Relationships>
</file>

<file path=ppt/slides/_rels/slide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04.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pic>
        <p:nvPicPr>
          <p:cNvPr id="3" name="Picture 2" descr="greecelightning_artwork.jpg"/>
          <p:cNvPicPr>
            <a:picLocks noChangeAspect="1"/>
          </p:cNvPicPr>
          <p:nvPr/>
        </p:nvPicPr>
        <p:blipFill>
          <a:blip r:embed="rId3" cstate="print"/>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E8D683B5-406C-4B82-ADD7-2AD04FB43992}"/>
              </a:ext>
            </a:extLst>
          </p:cNvPr>
          <p:cNvSpPr/>
          <p:nvPr/>
        </p:nvSpPr>
        <p:spPr>
          <a:xfrm>
            <a:off x="2310350" y="2967335"/>
            <a:ext cx="7571304"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solidFill>
                  <a:srgbClr val="FFFF99"/>
                </a:solidFill>
                <a:effectLst>
                  <a:outerShdw dist="38100" dir="2640000" algn="bl" rotWithShape="0">
                    <a:srgbClr val="000000">
                      <a:lumMod val="75000"/>
                    </a:srgbClr>
                  </a:outerShdw>
                </a:effectLst>
                <a:uLnTx/>
                <a:uFillTx/>
                <a:latin typeface="Times New Roman"/>
                <a:ea typeface="+mn-ea"/>
                <a:cs typeface="+mn-cs"/>
              </a:rPr>
              <a:t>????????????</a:t>
            </a:r>
          </a:p>
        </p:txBody>
      </p:sp>
    </p:spTree>
    <p:extLst>
      <p:ext uri="{BB962C8B-B14F-4D97-AF65-F5344CB8AC3E}">
        <p14:creationId xmlns:p14="http://schemas.microsoft.com/office/powerpoint/2010/main" val="139285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Critique’s Clairvaux: </a:t>
            </a:r>
            <a:r>
              <a:rPr lang="en-US" i="1">
                <a:solidFill>
                  <a:schemeClr val="bg1"/>
                </a:solidFill>
              </a:rPr>
              <a:t>Spiritual Maturity &amp; Progress</a:t>
            </a:r>
            <a:r>
              <a:rPr lang="en-US"/>
              <a:t> </a:t>
            </a:r>
          </a:p>
        </p:txBody>
      </p:sp>
      <p:sp>
        <p:nvSpPr>
          <p:cNvPr id="67587"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r>
              <a:rPr lang="en-US" u="sng">
                <a:solidFill>
                  <a:srgbClr val="0000FF"/>
                </a:solidFill>
                <a:effectLst>
                  <a:outerShdw blurRad="38100" dist="38100" dir="2700000" algn="tl">
                    <a:srgbClr val="C0C0C0"/>
                  </a:outerShdw>
                </a:effectLst>
              </a:rPr>
              <a:t>FIRST</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SECOND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THIRD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God’s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FOURTH</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God’s Sake.</a:t>
            </a:r>
            <a:endParaRPr lang="en-US" u="sng">
              <a:solidFill>
                <a:srgbClr val="0000FF"/>
              </a:solidFill>
              <a:effectLst>
                <a:outerShdw blurRad="38100" dist="38100" dir="2700000" algn="tl">
                  <a:srgbClr val="C0C0C0"/>
                </a:outerShdw>
              </a:effectLst>
            </a:endParaRPr>
          </a:p>
        </p:txBody>
      </p:sp>
    </p:spTree>
    <p:extLst>
      <p:ext uri="{BB962C8B-B14F-4D97-AF65-F5344CB8AC3E}">
        <p14:creationId xmlns:p14="http://schemas.microsoft.com/office/powerpoint/2010/main" val="12509305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43842"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On The Gravity Of Sin: </a:t>
            </a:r>
            <a:r>
              <a:rPr lang="en-US" b="1">
                <a:solidFill>
                  <a:schemeClr val="bg1"/>
                </a:solidFill>
              </a:rPr>
              <a:t>Mankind Is</a:t>
            </a:r>
            <a:r>
              <a:rPr lang="en-US">
                <a:solidFill>
                  <a:schemeClr val="bg1"/>
                </a:solidFill>
                <a:effectLst>
                  <a:outerShdw blurRad="38100" dist="38100" dir="2700000" algn="tl">
                    <a:srgbClr val="000000"/>
                  </a:outerShdw>
                </a:effectLst>
              </a:rPr>
              <a:t>  </a:t>
            </a:r>
            <a:r>
              <a:rPr lang="en-US" b="1" i="1">
                <a:solidFill>
                  <a:schemeClr val="bg1"/>
                </a:solidFill>
                <a:effectLst>
                  <a:outerShdw blurRad="38100" dist="38100" dir="2700000" algn="tl">
                    <a:srgbClr val="000000"/>
                  </a:outerShdw>
                </a:effectLst>
              </a:rPr>
              <a:t>Incurvatus In Se</a:t>
            </a:r>
            <a:r>
              <a:rPr lang="en-US"/>
              <a:t> </a:t>
            </a:r>
          </a:p>
        </p:txBody>
      </p:sp>
      <p:sp>
        <p:nvSpPr>
          <p:cNvPr id="4643843"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endParaRPr lang="en-US" sz="1400" b="1" u="sng">
              <a:solidFill>
                <a:srgbClr val="0000FF"/>
              </a:solidFill>
            </a:endParaRPr>
          </a:p>
          <a:p>
            <a:pPr lvl="1">
              <a:buFontTx/>
              <a:buNone/>
            </a:pPr>
            <a:r>
              <a:rPr lang="en-US" sz="3200" b="1" u="sng">
                <a:solidFill>
                  <a:srgbClr val="0000FF"/>
                </a:solidFill>
              </a:rPr>
              <a:t>Humanity Has </a:t>
            </a:r>
            <a:r>
              <a:rPr lang="en-US" sz="3200" b="1" i="1" u="sng">
                <a:solidFill>
                  <a:srgbClr val="0000FF"/>
                </a:solidFill>
              </a:rPr>
              <a:t>Curved In Upon Itself</a:t>
            </a:r>
            <a:r>
              <a:rPr lang="en-US" sz="3600" u="sng">
                <a:solidFill>
                  <a:srgbClr val="0000FF"/>
                </a:solidFill>
                <a:effectLst>
                  <a:outerShdw blurRad="38100" dist="38100" dir="2700000" algn="tl">
                    <a:srgbClr val="C0C0C0"/>
                  </a:outerShdw>
                </a:effectLst>
              </a:rPr>
              <a:t> </a:t>
            </a:r>
          </a:p>
          <a:p>
            <a:pPr lvl="1">
              <a:buFontTx/>
              <a:buNone/>
            </a:pPr>
            <a:endParaRPr lang="en-US" sz="2000" u="sng">
              <a:solidFill>
                <a:srgbClr val="0000FF"/>
              </a:solidFill>
              <a:effectLst>
                <a:outerShdw blurRad="38100" dist="38100" dir="2700000" algn="tl">
                  <a:srgbClr val="C0C0C0"/>
                </a:outerShdw>
              </a:effectLst>
            </a:endParaRPr>
          </a:p>
          <a:p>
            <a:pPr lvl="1">
              <a:buFontTx/>
              <a:buNone/>
            </a:pPr>
            <a:r>
              <a:rPr lang="en-US" sz="5400" u="sng">
                <a:solidFill>
                  <a:srgbClr val="0000FF"/>
                </a:solidFill>
                <a:effectLst>
                  <a:outerShdw blurRad="38100" dist="38100" dir="2700000" algn="tl">
                    <a:srgbClr val="C0C0C0"/>
                  </a:outerShdw>
                </a:effectLst>
              </a:rPr>
              <a:t>With Meaning Twisted</a:t>
            </a:r>
          </a:p>
          <a:p>
            <a:pPr lvl="1">
              <a:buFontTx/>
              <a:buNone/>
            </a:pPr>
            <a:r>
              <a:rPr lang="en-US" sz="6000" u="sng">
                <a:solidFill>
                  <a:srgbClr val="0000FF"/>
                </a:solidFill>
                <a:effectLst>
                  <a:outerShdw blurRad="38100" dist="38100" dir="2700000" algn="tl">
                    <a:srgbClr val="C0C0C0"/>
                  </a:outerShdw>
                </a:effectLst>
              </a:rPr>
              <a:t>&amp; Our Ideals Warped</a:t>
            </a:r>
            <a:r>
              <a:rPr lang="en-US" u="sng">
                <a:solidFill>
                  <a:srgbClr val="0000FF"/>
                </a:solidFill>
                <a:effectLst>
                  <a:outerShdw blurRad="38100" dist="38100" dir="2700000" algn="tl">
                    <a:srgbClr val="C0C0C0"/>
                  </a:outerShdw>
                </a:effectLst>
              </a:rPr>
              <a:t> </a:t>
            </a:r>
            <a:r>
              <a:rPr lang="en-US">
                <a:solidFill>
                  <a:srgbClr val="0000FF"/>
                </a:solidFill>
                <a:effectLst>
                  <a:outerShdw blurRad="38100" dist="38100" dir="2700000" algn="tl">
                    <a:srgbClr val="C0C0C0"/>
                  </a:outerShdw>
                </a:effectLst>
              </a:rPr>
              <a:t>     </a:t>
            </a:r>
            <a:endParaRPr lang="en-US" u="sng">
              <a:solidFill>
                <a:srgbClr val="0000FF"/>
              </a:solidFill>
              <a:effectLst>
                <a:outerShdw blurRad="38100" dist="38100" dir="2700000" algn="tl">
                  <a:srgbClr val="C0C0C0"/>
                </a:outerShdw>
              </a:effectLst>
            </a:endParaRPr>
          </a:p>
        </p:txBody>
      </p:sp>
      <p:sp>
        <p:nvSpPr>
          <p:cNvPr id="4643844" name="WordArt 4"/>
          <p:cNvSpPr>
            <a:spLocks noChangeArrowheads="1" noChangeShapeType="1" noTextEdit="1"/>
          </p:cNvSpPr>
          <p:nvPr/>
        </p:nvSpPr>
        <p:spPr bwMode="auto">
          <a:xfrm>
            <a:off x="2947988" y="6096000"/>
            <a:ext cx="6424612"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Spiritual Physics Of Heavy Mass</a:t>
            </a:r>
          </a:p>
        </p:txBody>
      </p:sp>
    </p:spTree>
    <p:extLst>
      <p:ext uri="{BB962C8B-B14F-4D97-AF65-F5344CB8AC3E}">
        <p14:creationId xmlns:p14="http://schemas.microsoft.com/office/powerpoint/2010/main" val="160191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43843">
                                            <p:txEl>
                                              <p:pRg st="1" end="1"/>
                                            </p:txEl>
                                          </p:spTgt>
                                        </p:tgtEl>
                                        <p:attrNameLst>
                                          <p:attrName>style.visibility</p:attrName>
                                        </p:attrNameLst>
                                      </p:cBhvr>
                                      <p:to>
                                        <p:strVal val="visible"/>
                                      </p:to>
                                    </p:set>
                                    <p:anim calcmode="lin" valueType="num">
                                      <p:cBhvr additive="base">
                                        <p:cTn id="7" dur="300" fill="hold"/>
                                        <p:tgtEl>
                                          <p:spTgt spid="4643843">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4384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643843">
                                            <p:txEl>
                                              <p:pRg st="3" end="3"/>
                                            </p:txEl>
                                          </p:spTgt>
                                        </p:tgtEl>
                                        <p:attrNameLst>
                                          <p:attrName>style.visibility</p:attrName>
                                        </p:attrNameLst>
                                      </p:cBhvr>
                                      <p:to>
                                        <p:strVal val="visible"/>
                                      </p:to>
                                    </p:set>
                                    <p:anim calcmode="lin" valueType="num">
                                      <p:cBhvr additive="base">
                                        <p:cTn id="11" dur="300" fill="hold"/>
                                        <p:tgtEl>
                                          <p:spTgt spid="4643843">
                                            <p:txEl>
                                              <p:pRg st="3" end="3"/>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64384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643843">
                                            <p:txEl>
                                              <p:pRg st="4" end="4"/>
                                            </p:txEl>
                                          </p:spTgt>
                                        </p:tgtEl>
                                        <p:attrNameLst>
                                          <p:attrName>style.visibility</p:attrName>
                                        </p:attrNameLst>
                                      </p:cBhvr>
                                      <p:to>
                                        <p:strVal val="visible"/>
                                      </p:to>
                                    </p:set>
                                    <p:anim calcmode="lin" valueType="num">
                                      <p:cBhvr additive="base">
                                        <p:cTn id="15" dur="300" fill="hold"/>
                                        <p:tgtEl>
                                          <p:spTgt spid="4643843">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643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643844"/>
                                        </p:tgtEl>
                                        <p:attrNameLst>
                                          <p:attrName>style.visibility</p:attrName>
                                        </p:attrNameLst>
                                      </p:cBhvr>
                                      <p:to>
                                        <p:strVal val="visible"/>
                                      </p:to>
                                    </p:set>
                                    <p:anim calcmode="lin" valueType="num">
                                      <p:cBhvr>
                                        <p:cTn id="21" dur="500" fill="hold"/>
                                        <p:tgtEl>
                                          <p:spTgt spid="4643844"/>
                                        </p:tgtEl>
                                        <p:attrNameLst>
                                          <p:attrName>ppt_w</p:attrName>
                                        </p:attrNameLst>
                                      </p:cBhvr>
                                      <p:tavLst>
                                        <p:tav tm="0">
                                          <p:val>
                                            <p:strVal val="2/3*#ppt_w"/>
                                          </p:val>
                                        </p:tav>
                                        <p:tav tm="100000">
                                          <p:val>
                                            <p:strVal val="#ppt_w"/>
                                          </p:val>
                                        </p:tav>
                                      </p:tavLst>
                                    </p:anim>
                                    <p:anim calcmode="lin" valueType="num">
                                      <p:cBhvr>
                                        <p:cTn id="22" dur="500" fill="hold"/>
                                        <p:tgtEl>
                                          <p:spTgt spid="46438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843" grpId="0" build="p" autoUpdateAnimBg="0"/>
      <p:bldP spid="464384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864985-3058-412B-9983-92DA21A73195}"/>
              </a:ext>
            </a:extLst>
          </p:cNvPr>
          <p:cNvSpPr>
            <a:spLocks noGrp="1" noChangeArrowheads="1"/>
          </p:cNvSpPr>
          <p:nvPr>
            <p:ph type="title"/>
          </p:nvPr>
        </p:nvSpPr>
        <p:spPr>
          <a:xfrm>
            <a:off x="2133600" y="0"/>
            <a:ext cx="7772400" cy="1066800"/>
          </a:xfrm>
        </p:spPr>
        <p:txBody>
          <a:bodyPr>
            <a:normAutofit fontScale="90000"/>
          </a:bodyPr>
          <a:lstStyle/>
          <a:p>
            <a:pPr eaLnBrk="1" fontAlgn="auto" hangingPunct="1">
              <a:spcAft>
                <a:spcPts val="0"/>
              </a:spcAft>
              <a:defRPr/>
            </a:pPr>
            <a:r>
              <a:rPr lang="en-GB" dirty="0"/>
              <a:t>What did People believe at the Start of the 16</a:t>
            </a:r>
            <a:r>
              <a:rPr lang="en-GB" baseline="30000" dirty="0"/>
              <a:t>th</a:t>
            </a:r>
            <a:r>
              <a:rPr lang="en-GB" dirty="0"/>
              <a:t> Century?</a:t>
            </a:r>
          </a:p>
        </p:txBody>
      </p:sp>
      <p:sp>
        <p:nvSpPr>
          <p:cNvPr id="1028" name="Rectangle 4">
            <a:extLst>
              <a:ext uri="{FF2B5EF4-FFF2-40B4-BE49-F238E27FC236}">
                <a16:creationId xmlns:a16="http://schemas.microsoft.com/office/drawing/2014/main" id="{ACCA6ACF-C360-4E78-9831-68A25FFCB04B}"/>
              </a:ext>
            </a:extLst>
          </p:cNvPr>
          <p:cNvSpPr>
            <a:spLocks noGrp="1" noChangeArrowheads="1"/>
          </p:cNvSpPr>
          <p:nvPr>
            <p:ph type="body" sz="half" idx="2"/>
          </p:nvPr>
        </p:nvSpPr>
        <p:spPr>
          <a:xfrm>
            <a:off x="5257800" y="1981200"/>
            <a:ext cx="4953000" cy="4191000"/>
          </a:xfrm>
        </p:spPr>
        <p:txBody>
          <a:bodyPr/>
          <a:lstStyle/>
          <a:p>
            <a:pPr eaLnBrk="1" hangingPunct="1"/>
            <a:r>
              <a:rPr lang="en-GB" altLang="en-US" sz="2400"/>
              <a:t>If you died with a dirty Soul you would go to either Purgatory or straight to hell.</a:t>
            </a:r>
          </a:p>
          <a:p>
            <a:pPr eaLnBrk="1" hangingPunct="1">
              <a:buFontTx/>
              <a:buNone/>
            </a:pPr>
            <a:endParaRPr lang="en-GB" altLang="en-US" sz="2400"/>
          </a:p>
          <a:p>
            <a:pPr eaLnBrk="1" hangingPunct="1"/>
            <a:r>
              <a:rPr lang="en-GB" altLang="en-US" sz="2400"/>
              <a:t>You had to go to Church and get the Priest to clean your Soul.</a:t>
            </a:r>
          </a:p>
          <a:p>
            <a:pPr eaLnBrk="1" hangingPunct="1">
              <a:buFontTx/>
              <a:buNone/>
            </a:pPr>
            <a:endParaRPr lang="en-GB" altLang="en-US" sz="2400"/>
          </a:p>
          <a:p>
            <a:pPr eaLnBrk="1" hangingPunct="1"/>
            <a:r>
              <a:rPr lang="en-GB" altLang="en-US" sz="2400"/>
              <a:t>If you died with a clean Soul you would go to heaven.</a:t>
            </a:r>
          </a:p>
        </p:txBody>
      </p:sp>
      <p:pic>
        <p:nvPicPr>
          <p:cNvPr id="1030" name="Picture 6" descr="Hell">
            <a:extLst>
              <a:ext uri="{FF2B5EF4-FFF2-40B4-BE49-F238E27FC236}">
                <a16:creationId xmlns:a16="http://schemas.microsoft.com/office/drawing/2014/main" id="{A920A1B2-4148-45BB-9FC8-8EC090F556B5}"/>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81200" y="1109664"/>
            <a:ext cx="3200400" cy="5748337"/>
          </a:xfrm>
        </p:spPr>
      </p:pic>
    </p:spTree>
    <p:extLst>
      <p:ext uri="{BB962C8B-B14F-4D97-AF65-F5344CB8AC3E}">
        <p14:creationId xmlns:p14="http://schemas.microsoft.com/office/powerpoint/2010/main" val="2644834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heckerboard(across)">
                                      <p:cBhvr>
                                        <p:cTn id="7" dur="500"/>
                                        <p:tgtEl>
                                          <p:spTgt spid="1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8">
                                            <p:txEl>
                                              <p:pRg st="0" end="0"/>
                                            </p:txEl>
                                          </p:spTgt>
                                        </p:tgtEl>
                                        <p:attrNameLst>
                                          <p:attrName>style.visibility</p:attrName>
                                        </p:attrNameLst>
                                      </p:cBhvr>
                                      <p:to>
                                        <p:strVal val="visible"/>
                                      </p:to>
                                    </p:set>
                                    <p:anim calcmode="lin" valueType="num">
                                      <p:cBhvr additive="base">
                                        <p:cTn id="12" dur="500" fill="hold"/>
                                        <p:tgtEl>
                                          <p:spTgt spid="10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8">
                                            <p:txEl>
                                              <p:pRg st="2" end="2"/>
                                            </p:txEl>
                                          </p:spTgt>
                                        </p:tgtEl>
                                        <p:attrNameLst>
                                          <p:attrName>style.visibility</p:attrName>
                                        </p:attrNameLst>
                                      </p:cBhvr>
                                      <p:to>
                                        <p:strVal val="visible"/>
                                      </p:to>
                                    </p:set>
                                    <p:anim calcmode="lin" valueType="num">
                                      <p:cBhvr additive="base">
                                        <p:cTn id="18" dur="500" fill="hold"/>
                                        <p:tgtEl>
                                          <p:spTgt spid="102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8">
                                            <p:txEl>
                                              <p:pRg st="4" end="4"/>
                                            </p:txEl>
                                          </p:spTgt>
                                        </p:tgtEl>
                                        <p:attrNameLst>
                                          <p:attrName>style.visibility</p:attrName>
                                        </p:attrNameLst>
                                      </p:cBhvr>
                                      <p:to>
                                        <p:strVal val="visible"/>
                                      </p:to>
                                    </p:set>
                                    <p:anim calcmode="lin" valueType="num">
                                      <p:cBhvr additive="base">
                                        <p:cTn id="24" dur="500" fill="hold"/>
                                        <p:tgtEl>
                                          <p:spTgt spid="102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70E17060-C0C9-446E-A65B-D612A5C3AD9B}"/>
              </a:ext>
            </a:extLst>
          </p:cNvPr>
          <p:cNvSpPr>
            <a:spLocks noGrp="1" noChangeArrowheads="1"/>
          </p:cNvSpPr>
          <p:nvPr>
            <p:ph type="ctrTitle"/>
          </p:nvPr>
        </p:nvSpPr>
        <p:spPr>
          <a:xfrm>
            <a:off x="1946275" y="1371600"/>
            <a:ext cx="8229600" cy="1828800"/>
          </a:xfrm>
        </p:spPr>
        <p:txBody>
          <a:bodyPr/>
          <a:lstStyle/>
          <a:p>
            <a:pPr eaLnBrk="1" fontAlgn="auto" hangingPunct="1">
              <a:spcAft>
                <a:spcPts val="0"/>
              </a:spcAft>
              <a:defRPr/>
            </a:pPr>
            <a:endParaRPr lang="en-US"/>
          </a:p>
        </p:txBody>
      </p:sp>
      <p:pic>
        <p:nvPicPr>
          <p:cNvPr id="4099" name="Picture 6" descr="tetzel">
            <a:extLst>
              <a:ext uri="{FF2B5EF4-FFF2-40B4-BE49-F238E27FC236}">
                <a16:creationId xmlns:a16="http://schemas.microsoft.com/office/drawing/2014/main" id="{B226BFC5-3DBF-47B4-A488-D60AB1418CA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7089" t="19588" r="9247" b="37114"/>
          <a:stretch>
            <a:fillRect/>
          </a:stretch>
        </p:blipFill>
        <p:spPr>
          <a:xfrm>
            <a:off x="713065" y="350837"/>
            <a:ext cx="10729518" cy="6117075"/>
          </a:xfrm>
        </p:spPr>
      </p:pic>
    </p:spTree>
    <p:extLst>
      <p:ext uri="{BB962C8B-B14F-4D97-AF65-F5344CB8AC3E}">
        <p14:creationId xmlns:p14="http://schemas.microsoft.com/office/powerpoint/2010/main" val="585017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6442289-041C-4E6C-BFAA-4F46DD234104}"/>
              </a:ext>
            </a:extLst>
          </p:cNvPr>
          <p:cNvSpPr>
            <a:spLocks noGrp="1" noChangeArrowheads="1"/>
          </p:cNvSpPr>
          <p:nvPr>
            <p:ph type="title"/>
          </p:nvPr>
        </p:nvSpPr>
        <p:spPr/>
        <p:txBody>
          <a:bodyPr>
            <a:normAutofit fontScale="90000"/>
          </a:bodyPr>
          <a:lstStyle/>
          <a:p>
            <a:pPr eaLnBrk="1" fontAlgn="auto" hangingPunct="1">
              <a:spcAft>
                <a:spcPts val="0"/>
              </a:spcAft>
              <a:defRPr/>
            </a:pPr>
            <a:r>
              <a:rPr lang="en-GB" dirty="0"/>
              <a:t>What did People believe at the Start of the 16</a:t>
            </a:r>
            <a:r>
              <a:rPr lang="en-GB" baseline="30000" dirty="0"/>
              <a:t>th</a:t>
            </a:r>
            <a:r>
              <a:rPr lang="en-GB" dirty="0"/>
              <a:t> Century?</a:t>
            </a:r>
          </a:p>
        </p:txBody>
      </p:sp>
      <p:sp>
        <p:nvSpPr>
          <p:cNvPr id="9220" name="Rectangle 4">
            <a:extLst>
              <a:ext uri="{FF2B5EF4-FFF2-40B4-BE49-F238E27FC236}">
                <a16:creationId xmlns:a16="http://schemas.microsoft.com/office/drawing/2014/main" id="{1B1505B1-61F3-43D2-9FAC-B37760C7C847}"/>
              </a:ext>
            </a:extLst>
          </p:cNvPr>
          <p:cNvSpPr>
            <a:spLocks noGrp="1" noChangeArrowheads="1"/>
          </p:cNvSpPr>
          <p:nvPr>
            <p:ph type="body" sz="half" idx="2"/>
          </p:nvPr>
        </p:nvSpPr>
        <p:spPr>
          <a:xfrm>
            <a:off x="6172200" y="1981200"/>
            <a:ext cx="4267200" cy="3581400"/>
          </a:xfrm>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en-GB" sz="2400" dirty="0"/>
              <a:t>If you went on a Crusade or a Pilgrimage you could earn time out of Purgatory</a:t>
            </a:r>
          </a:p>
          <a:p>
            <a:pPr marL="548640" indent="-411480" eaLnBrk="1" fontAlgn="auto" hangingPunct="1">
              <a:spcAft>
                <a:spcPts val="0"/>
              </a:spcAft>
              <a:buClr>
                <a:schemeClr val="tx1">
                  <a:shade val="95000"/>
                </a:schemeClr>
              </a:buClr>
              <a:buNone/>
              <a:defRPr/>
            </a:pPr>
            <a:endParaRPr lang="en-GB" sz="2400" dirty="0"/>
          </a:p>
          <a:p>
            <a:pPr marL="548640" indent="-411480" eaLnBrk="1" fontAlgn="auto" hangingPunct="1">
              <a:spcAft>
                <a:spcPts val="0"/>
              </a:spcAft>
              <a:buClr>
                <a:schemeClr val="tx1">
                  <a:shade val="95000"/>
                </a:schemeClr>
              </a:buClr>
              <a:buFont typeface="Wingdings 2"/>
              <a:buChar char=""/>
              <a:defRPr/>
            </a:pPr>
            <a:r>
              <a:rPr lang="en-GB" sz="2400" dirty="0"/>
              <a:t>You could buy a special letter from the Pope called an Indulgence which was like a get out of jail for free card but for Purgatory.</a:t>
            </a:r>
          </a:p>
        </p:txBody>
      </p:sp>
      <p:pic>
        <p:nvPicPr>
          <p:cNvPr id="9222" name="Picture 6" descr="PILGRIMS">
            <a:extLst>
              <a:ext uri="{FF2B5EF4-FFF2-40B4-BE49-F238E27FC236}">
                <a16:creationId xmlns:a16="http://schemas.microsoft.com/office/drawing/2014/main" id="{EAA594D8-424E-4025-ACAE-DD5D5E88E9F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81200" y="2057400"/>
            <a:ext cx="4084638" cy="4191000"/>
          </a:xfrm>
        </p:spPr>
      </p:pic>
    </p:spTree>
    <p:extLst>
      <p:ext uri="{BB962C8B-B14F-4D97-AF65-F5344CB8AC3E}">
        <p14:creationId xmlns:p14="http://schemas.microsoft.com/office/powerpoint/2010/main" val="1354545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dissolve">
                                      <p:cBhvr>
                                        <p:cTn id="7" dur="5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220">
                                            <p:txEl>
                                              <p:pRg st="0" end="0"/>
                                            </p:txEl>
                                          </p:spTgt>
                                        </p:tgtEl>
                                        <p:attrNameLst>
                                          <p:attrName>style.visibility</p:attrName>
                                        </p:attrNameLst>
                                      </p:cBhvr>
                                      <p:to>
                                        <p:strVal val="visible"/>
                                      </p:to>
                                    </p:set>
                                    <p:anim calcmode="lin" valueType="num">
                                      <p:cBhvr additive="base">
                                        <p:cTn id="12"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220">
                                            <p:txEl>
                                              <p:pRg st="2" end="2"/>
                                            </p:txEl>
                                          </p:spTgt>
                                        </p:tgtEl>
                                        <p:attrNameLst>
                                          <p:attrName>style.visibility</p:attrName>
                                        </p:attrNameLst>
                                      </p:cBhvr>
                                      <p:to>
                                        <p:strVal val="visible"/>
                                      </p:to>
                                    </p:set>
                                    <p:anim calcmode="lin" valueType="num">
                                      <p:cBhvr additive="base">
                                        <p:cTn id="18" dur="500" fill="hold"/>
                                        <p:tgtEl>
                                          <p:spTgt spid="9220">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304800"/>
            <a:ext cx="7772400" cy="1143000"/>
          </a:xfrm>
          <a:solidFill>
            <a:schemeClr val="bg1"/>
          </a:solidFill>
        </p:spPr>
        <p:txBody>
          <a:bodyPr/>
          <a:lstStyle/>
          <a:p>
            <a:r>
              <a:rPr lang="en-US">
                <a:effectLst>
                  <a:outerShdw blurRad="38100" dist="38100" dir="2700000" algn="tl">
                    <a:srgbClr val="C0C0C0"/>
                  </a:outerShdw>
                </a:effectLst>
              </a:rPr>
              <a:t>Martin Luther:  Epic Life &amp; Tale</a:t>
            </a:r>
          </a:p>
        </p:txBody>
      </p:sp>
      <p:sp>
        <p:nvSpPr>
          <p:cNvPr id="72707" name="Rectangle 3"/>
          <p:cNvSpPr>
            <a:spLocks noGrp="1" noChangeArrowheads="1"/>
          </p:cNvSpPr>
          <p:nvPr>
            <p:ph type="body" sz="half" idx="1"/>
          </p:nvPr>
        </p:nvSpPr>
        <p:spPr>
          <a:xfrm>
            <a:off x="2209800" y="1676400"/>
            <a:ext cx="3810000" cy="4114800"/>
          </a:xfrm>
        </p:spPr>
        <p:txBody>
          <a:bodyPr/>
          <a:lstStyle/>
          <a:p>
            <a:pPr>
              <a:lnSpc>
                <a:spcPct val="90000"/>
              </a:lnSpc>
            </a:pPr>
            <a:r>
              <a:rPr lang="en-US" sz="2400" u="sng"/>
              <a:t>Thunderous Close Call</a:t>
            </a:r>
            <a:r>
              <a:rPr lang="en-US" sz="2400"/>
              <a:t> </a:t>
            </a:r>
            <a:r>
              <a:rPr lang="en-US" sz="2000"/>
              <a:t> Thinks Divine Numinous           With Deliverance – Change      Career Choice: From Legal Study To Mendicant Scholar</a:t>
            </a:r>
          </a:p>
          <a:p>
            <a:pPr>
              <a:lnSpc>
                <a:spcPct val="90000"/>
              </a:lnSpc>
            </a:pPr>
            <a:r>
              <a:rPr lang="en-US" sz="2400" u="sng"/>
              <a:t>Bad News Theology</a:t>
            </a:r>
            <a:r>
              <a:rPr lang="en-US" sz="2000"/>
              <a:t> Gospel Of Condemnation Salvation: Self-Accusation</a:t>
            </a:r>
          </a:p>
          <a:p>
            <a:pPr>
              <a:lnSpc>
                <a:spcPct val="90000"/>
              </a:lnSpc>
            </a:pPr>
            <a:r>
              <a:rPr lang="en-US" sz="2400" u="sng"/>
              <a:t>Rome Road Trip - </a:t>
            </a:r>
            <a:r>
              <a:rPr lang="en-US" sz="2400" i="1" u="sng"/>
              <a:t>Trip</a:t>
            </a:r>
            <a:r>
              <a:rPr lang="en-US" sz="2400" u="sng"/>
              <a:t>   </a:t>
            </a:r>
          </a:p>
          <a:p>
            <a:pPr>
              <a:lnSpc>
                <a:spcPct val="90000"/>
              </a:lnSpc>
            </a:pPr>
            <a:r>
              <a:rPr lang="en-US" sz="2400" u="sng"/>
              <a:t>Tower Study Event</a:t>
            </a:r>
            <a:r>
              <a:rPr lang="en-US" sz="2400"/>
              <a:t>     </a:t>
            </a:r>
            <a:r>
              <a:rPr lang="en-US" sz="2000"/>
              <a:t>Good News Of  Promise Justification: Faith / Grace</a:t>
            </a:r>
          </a:p>
          <a:p>
            <a:pPr>
              <a:lnSpc>
                <a:spcPct val="90000"/>
              </a:lnSpc>
            </a:pPr>
            <a:r>
              <a:rPr lang="en-US" sz="2400" u="sng"/>
              <a:t>Luther Three Stages</a:t>
            </a:r>
            <a:r>
              <a:rPr lang="en-US" sz="2400"/>
              <a:t>     </a:t>
            </a:r>
            <a:r>
              <a:rPr lang="en-US" sz="2000"/>
              <a:t>1516</a:t>
            </a:r>
            <a:r>
              <a:rPr lang="en-US" sz="2400"/>
              <a:t> – </a:t>
            </a:r>
            <a:r>
              <a:rPr lang="en-US" sz="2000"/>
              <a:t>Negative Young     1520 –  Positive Mature        Late Life  –  Regression</a:t>
            </a:r>
            <a:r>
              <a:rPr lang="en-US" sz="2400"/>
              <a:t>    </a:t>
            </a:r>
            <a:r>
              <a:rPr lang="en-US" sz="2800" u="sng"/>
              <a:t>  </a:t>
            </a:r>
            <a:r>
              <a:rPr lang="en-US" sz="2400"/>
              <a:t>  </a:t>
            </a:r>
            <a:r>
              <a:rPr lang="en-US" sz="2800" u="sng"/>
              <a:t> </a:t>
            </a:r>
            <a:r>
              <a:rPr lang="en-US" sz="2400"/>
              <a:t>  </a:t>
            </a:r>
          </a:p>
        </p:txBody>
      </p:sp>
      <p:pic>
        <p:nvPicPr>
          <p:cNvPr id="72710" name="Picture 6" descr="C:\Documents and Settings\Owner\My Documents\Educational Illustrations\mm.gif"/>
          <p:cNvPicPr>
            <a:picLocks noGrp="1" noChangeAspect="1" noChangeArrowheads="1"/>
          </p:cNvPicPr>
          <p:nvPr>
            <p:ph type="clipArt" sz="half" idx="2"/>
          </p:nvPr>
        </p:nvPicPr>
        <p:blipFill>
          <a:blip r:embed="rId5" cstate="print"/>
          <a:srcRect/>
          <a:stretch>
            <a:fillRect/>
          </a:stretch>
        </p:blipFill>
        <p:spPr>
          <a:xfrm>
            <a:off x="6172200" y="2133600"/>
            <a:ext cx="3810000" cy="4114800"/>
          </a:xfrm>
          <a:noFill/>
          <a:ln/>
        </p:spPr>
      </p:pic>
      <p:pic>
        <p:nvPicPr>
          <p:cNvPr id="7271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6858000"/>
            <a:ext cx="685800" cy="1600200"/>
          </a:xfrm>
          <a:prstGeom prst="rect">
            <a:avLst/>
          </a:prstGeom>
          <a:noFill/>
        </p:spPr>
      </p:pic>
      <p:pic>
        <p:nvPicPr>
          <p:cNvPr id="72713" name="Picture 9" descr="C:\Documents and Settings\Owner\My Documents\Educational Illustrations\Animations, Any &amp; All Others\Weather_Rain_cloud_prv.gif"/>
          <p:cNvPicPr>
            <a:picLocks noChangeAspect="1" noChangeArrowheads="1" noCrop="1"/>
          </p:cNvPicPr>
          <p:nvPr/>
        </p:nvPicPr>
        <p:blipFill>
          <a:blip r:embed="rId7" cstate="print"/>
          <a:srcRect/>
          <a:stretch>
            <a:fillRect/>
          </a:stretch>
        </p:blipFill>
        <p:spPr bwMode="auto">
          <a:xfrm>
            <a:off x="6324600" y="2209800"/>
            <a:ext cx="533400" cy="990600"/>
          </a:xfrm>
          <a:prstGeom prst="rect">
            <a:avLst/>
          </a:prstGeom>
          <a:noFill/>
        </p:spPr>
      </p:pic>
      <p:pic>
        <p:nvPicPr>
          <p:cNvPr id="72714" name="Picture 10" descr="C:\Documents and Settings\Owner\My Documents\Educational Illustrations\church.gif"/>
          <p:cNvPicPr>
            <a:picLocks noChangeAspect="1" noChangeArrowheads="1"/>
          </p:cNvPicPr>
          <p:nvPr/>
        </p:nvPicPr>
        <p:blipFill>
          <a:blip r:embed="rId8" cstate="print"/>
          <a:srcRect/>
          <a:stretch>
            <a:fillRect/>
          </a:stretch>
        </p:blipFill>
        <p:spPr bwMode="auto">
          <a:xfrm>
            <a:off x="1524000" y="2133600"/>
            <a:ext cx="990600" cy="990600"/>
          </a:xfrm>
          <a:prstGeom prst="rect">
            <a:avLst/>
          </a:prstGeom>
          <a:noFill/>
        </p:spPr>
      </p:pic>
      <p:sp>
        <p:nvSpPr>
          <p:cNvPr id="72715" name="Comment 11"/>
          <p:cNvSpPr>
            <a:spLocks noChangeArrowheads="1"/>
          </p:cNvSpPr>
          <p:nvPr/>
        </p:nvSpPr>
        <p:spPr bwMode="auto">
          <a:xfrm>
            <a:off x="1539876" y="-1143000"/>
            <a:ext cx="7146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Later Strong German Resistance To Practical Application Of Lightening Rod Points To Particular Problem Referencing Teutonic Culture. </a:t>
            </a:r>
          </a:p>
        </p:txBody>
      </p:sp>
    </p:spTree>
    <p:extLst>
      <p:ext uri="{BB962C8B-B14F-4D97-AF65-F5344CB8AC3E}">
        <p14:creationId xmlns:p14="http://schemas.microsoft.com/office/powerpoint/2010/main" val="9476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slide(fromLeft)">
                                      <p:cBhvr>
                                        <p:cTn id="7" dur="500"/>
                                        <p:tgtEl>
                                          <p:spTgt spid="727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27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271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609600"/>
            <a:ext cx="10256364" cy="1002384"/>
          </a:xfrm>
        </p:spPr>
        <p:txBody>
          <a:bodyPr/>
          <a:lstStyle/>
          <a:p>
            <a:r>
              <a:rPr lang="en-US" sz="5400" dirty="0">
                <a:solidFill>
                  <a:schemeClr val="bg1"/>
                </a:solidFill>
                <a:effectLst>
                  <a:outerShdw blurRad="38100" dist="38100" dir="2700000" algn="tl">
                    <a:srgbClr val="000000">
                      <a:alpha val="43137"/>
                    </a:srgbClr>
                  </a:outerShdw>
                </a:effectLst>
              </a:rPr>
              <a:t>MARTIN LUTHER VISITS ROME </a:t>
            </a:r>
          </a:p>
        </p:txBody>
      </p:sp>
      <p:pic>
        <p:nvPicPr>
          <p:cNvPr id="4" name="Online Media 3">
            <a:hlinkClick r:id="" action="ppaction://media"/>
            <a:extLst>
              <a:ext uri="{FF2B5EF4-FFF2-40B4-BE49-F238E27FC236}">
                <a16:creationId xmlns:a16="http://schemas.microsoft.com/office/drawing/2014/main" id="{6E774484-1B1A-4006-BCF0-10A1236F21EB}"/>
              </a:ext>
            </a:extLst>
          </p:cNvPr>
          <p:cNvPicPr>
            <a:picLocks noGrp="1" noRot="1" noChangeAspect="1"/>
          </p:cNvPicPr>
          <p:nvPr>
            <p:ph idx="1"/>
            <a:videoFile r:link="rId1"/>
          </p:nvPr>
        </p:nvPicPr>
        <p:blipFill>
          <a:blip r:embed="rId3"/>
          <a:stretch>
            <a:fillRect/>
          </a:stretch>
        </p:blipFill>
        <p:spPr>
          <a:xfrm>
            <a:off x="1781666" y="2026763"/>
            <a:ext cx="8521831" cy="4006392"/>
          </a:xfrm>
          <a:prstGeom prst="rect">
            <a:avLst/>
          </a:prstGeom>
        </p:spPr>
      </p:pic>
    </p:spTree>
    <p:extLst>
      <p:ext uri="{BB962C8B-B14F-4D97-AF65-F5344CB8AC3E}">
        <p14:creationId xmlns:p14="http://schemas.microsoft.com/office/powerpoint/2010/main" val="16794123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2231" name="Rectangle 7"/>
          <p:cNvSpPr>
            <a:spLocks noGrp="1" noChangeArrowheads="1"/>
          </p:cNvSpPr>
          <p:nvPr>
            <p:ph type="title"/>
          </p:nvPr>
        </p:nvSpPr>
        <p:spPr/>
        <p:txBody>
          <a:bodyPr/>
          <a:lstStyle/>
          <a:p>
            <a:r>
              <a:rPr lang="en-US"/>
              <a:t>Martin Luther the Monk</a:t>
            </a:r>
          </a:p>
        </p:txBody>
      </p:sp>
      <p:sp>
        <p:nvSpPr>
          <p:cNvPr id="692232" name="Rectangle 8"/>
          <p:cNvSpPr>
            <a:spLocks noGrp="1" noChangeArrowheads="1"/>
          </p:cNvSpPr>
          <p:nvPr>
            <p:ph type="body" idx="1"/>
          </p:nvPr>
        </p:nvSpPr>
        <p:spPr>
          <a:xfrm>
            <a:off x="5334000" y="990600"/>
            <a:ext cx="5195740" cy="5105400"/>
          </a:xfrm>
        </p:spPr>
        <p:txBody>
          <a:bodyPr/>
          <a:lstStyle/>
          <a:p>
            <a:r>
              <a:rPr lang="en-US" dirty="0"/>
              <a:t>While studying the Greek New Testament, Luther saw that God imputes his righteousness to anyone who truly trusts Jesus.</a:t>
            </a:r>
          </a:p>
          <a:p>
            <a:r>
              <a:rPr lang="en-US" b="1" dirty="0"/>
              <a:t>“The passage of Paul,” Luther said, “became my gateway to heaven.”</a:t>
            </a:r>
          </a:p>
        </p:txBody>
      </p:sp>
      <p:pic>
        <p:nvPicPr>
          <p:cNvPr id="692233" name="Picture 9" descr="Luther-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1" y="1447800"/>
            <a:ext cx="3503613" cy="4572000"/>
          </a:xfrm>
          <a:prstGeom prst="rect">
            <a:avLst/>
          </a:prstGeom>
          <a:noFill/>
        </p:spPr>
      </p:pic>
      <p:sp>
        <p:nvSpPr>
          <p:cNvPr id="692234" name="Rectangle 10"/>
          <p:cNvSpPr>
            <a:spLocks noChangeArrowheads="1"/>
          </p:cNvSpPr>
          <p:nvPr/>
        </p:nvSpPr>
        <p:spPr bwMode="auto">
          <a:xfrm>
            <a:off x="2967038" y="5943601"/>
            <a:ext cx="16811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Martin Luther</a:t>
            </a:r>
          </a:p>
        </p:txBody>
      </p:sp>
    </p:spTree>
    <p:extLst>
      <p:ext uri="{BB962C8B-B14F-4D97-AF65-F5344CB8AC3E}">
        <p14:creationId xmlns:p14="http://schemas.microsoft.com/office/powerpoint/2010/main" val="3613784295"/>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3253" name="Rectangle 5"/>
          <p:cNvSpPr>
            <a:spLocks noChangeArrowheads="1"/>
          </p:cNvSpPr>
          <p:nvPr/>
        </p:nvSpPr>
        <p:spPr bwMode="auto">
          <a:xfrm>
            <a:off x="6934200" y="6223001"/>
            <a:ext cx="1511300"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Pope Leo X</a:t>
            </a:r>
          </a:p>
        </p:txBody>
      </p:sp>
      <p:sp>
        <p:nvSpPr>
          <p:cNvPr id="693255" name="Rectangle 7"/>
          <p:cNvSpPr>
            <a:spLocks noGrp="1" noChangeArrowheads="1"/>
          </p:cNvSpPr>
          <p:nvPr>
            <p:ph type="title"/>
          </p:nvPr>
        </p:nvSpPr>
        <p:spPr/>
        <p:txBody>
          <a:bodyPr/>
          <a:lstStyle/>
          <a:p>
            <a:r>
              <a:rPr lang="en-US"/>
              <a:t>Martin Luther and Indulgences</a:t>
            </a:r>
          </a:p>
        </p:txBody>
      </p:sp>
      <p:sp>
        <p:nvSpPr>
          <p:cNvPr id="693256" name="Rectangle 8"/>
          <p:cNvSpPr>
            <a:spLocks noGrp="1" noChangeArrowheads="1"/>
          </p:cNvSpPr>
          <p:nvPr>
            <p:ph type="body" idx="1"/>
          </p:nvPr>
        </p:nvSpPr>
        <p:spPr>
          <a:xfrm>
            <a:off x="1530350" y="1244338"/>
            <a:ext cx="6851650" cy="5156462"/>
          </a:xfrm>
        </p:spPr>
        <p:txBody>
          <a:bodyPr/>
          <a:lstStyle/>
          <a:p>
            <a:r>
              <a:rPr lang="en-US" sz="3600" dirty="0"/>
              <a:t>In 1517, Pope Leo X allowed alms to be given to the Church in exchange for “indulgences.”</a:t>
            </a:r>
          </a:p>
          <a:p>
            <a:r>
              <a:rPr lang="en-US" sz="3600" dirty="0"/>
              <a:t>It was believed that indulgences released Christians from the temporal punishments for their sins.</a:t>
            </a:r>
          </a:p>
        </p:txBody>
      </p:sp>
      <p:pic>
        <p:nvPicPr>
          <p:cNvPr id="693257" name="Picture 9" descr="PopeLeoX"/>
          <p:cNvPicPr>
            <a:picLocks noChangeAspect="1" noChangeArrowheads="1"/>
          </p:cNvPicPr>
          <p:nvPr/>
        </p:nvPicPr>
        <p:blipFill>
          <a:blip r:embed="rId4" cstate="print"/>
          <a:srcRect l="27777" r="24359"/>
          <a:stretch>
            <a:fillRect/>
          </a:stretch>
        </p:blipFill>
        <p:spPr bwMode="auto">
          <a:xfrm>
            <a:off x="8523288" y="903288"/>
            <a:ext cx="2138362" cy="5954712"/>
          </a:xfrm>
          <a:prstGeom prst="rect">
            <a:avLst/>
          </a:prstGeom>
          <a:noFill/>
        </p:spPr>
      </p:pic>
    </p:spTree>
    <p:extLst>
      <p:ext uri="{BB962C8B-B14F-4D97-AF65-F5344CB8AC3E}">
        <p14:creationId xmlns:p14="http://schemas.microsoft.com/office/powerpoint/2010/main" val="2416515204"/>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MARTIN LUTHER DISPUTES </a:t>
            </a:r>
          </a:p>
        </p:txBody>
      </p:sp>
      <p:pic>
        <p:nvPicPr>
          <p:cNvPr id="7" name="Online Media 6">
            <a:hlinkClick r:id="" action="ppaction://media"/>
            <a:extLst>
              <a:ext uri="{FF2B5EF4-FFF2-40B4-BE49-F238E27FC236}">
                <a16:creationId xmlns:a16="http://schemas.microsoft.com/office/drawing/2014/main" id="{7B1CCE22-47FF-4363-A1C9-0A4ADCA452C7}"/>
              </a:ext>
            </a:extLst>
          </p:cNvPr>
          <p:cNvPicPr>
            <a:picLocks noGrp="1" noRot="1" noChangeAspect="1"/>
          </p:cNvPicPr>
          <p:nvPr>
            <p:ph idx="1"/>
            <a:videoFile r:link="rId1"/>
          </p:nvPr>
        </p:nvPicPr>
        <p:blipFill>
          <a:blip r:embed="rId3"/>
          <a:stretch>
            <a:fillRect/>
          </a:stretch>
        </p:blipFill>
        <p:spPr>
          <a:xfrm>
            <a:off x="1867301" y="1183907"/>
            <a:ext cx="8441356" cy="5515276"/>
          </a:xfrm>
          <a:prstGeom prst="rect">
            <a:avLst/>
          </a:prstGeom>
        </p:spPr>
      </p:pic>
    </p:spTree>
    <p:extLst>
      <p:ext uri="{BB962C8B-B14F-4D97-AF65-F5344CB8AC3E}">
        <p14:creationId xmlns:p14="http://schemas.microsoft.com/office/powerpoint/2010/main" val="369180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465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493571" name="WordArt 8"/>
          <p:cNvSpPr>
            <a:spLocks noChangeArrowheads="1" noChangeShapeType="1" noTextEdit="1"/>
          </p:cNvSpPr>
          <p:nvPr/>
        </p:nvSpPr>
        <p:spPr bwMode="auto">
          <a:xfrm>
            <a:off x="2133600" y="838200"/>
            <a:ext cx="80010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0"/>
            <a:ext cx="4343400" cy="44196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74813" y="2439989"/>
            <a:ext cx="4038600" cy="4238625"/>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05200" y="3087689"/>
            <a:ext cx="1752600" cy="5794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THESIS</a:t>
            </a:r>
          </a:p>
        </p:txBody>
      </p:sp>
      <p:sp>
        <p:nvSpPr>
          <p:cNvPr id="6214674" name="Text Box 18"/>
          <p:cNvSpPr txBox="1">
            <a:spLocks noChangeArrowheads="1"/>
          </p:cNvSpPr>
          <p:nvPr/>
        </p:nvSpPr>
        <p:spPr bwMode="auto">
          <a:xfrm>
            <a:off x="6629400" y="5562600"/>
            <a:ext cx="3100388" cy="5794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41681943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161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dirty="0">
                <a:solidFill>
                  <a:srgbClr val="FFFF00"/>
                </a:solidFill>
                <a:effectLst>
                  <a:outerShdw blurRad="38100" dist="38100" dir="2700000" algn="tl">
                    <a:srgbClr val="000000"/>
                  </a:outerShdw>
                </a:effectLst>
                <a:latin typeface="Old English Text MT" pitchFamily="66" charset="0"/>
              </a:rPr>
              <a:t> “The Protestant principle suggests that believers ought   to read &amp; seek to understand  the scriptures, and that church practice ought be continually subjected to the scrutiny of Scripture.”</a:t>
            </a:r>
            <a:endParaRPr lang="en-US" sz="4800" dirty="0"/>
          </a:p>
        </p:txBody>
      </p:sp>
      <p:sp>
        <p:nvSpPr>
          <p:cNvPr id="3311619" name="WordArt 3"/>
          <p:cNvSpPr>
            <a:spLocks noChangeArrowheads="1" noChangeShapeType="1" noTextEdit="1"/>
          </p:cNvSpPr>
          <p:nvPr/>
        </p:nvSpPr>
        <p:spPr bwMode="auto">
          <a:xfrm>
            <a:off x="2057400" y="152400"/>
            <a:ext cx="79248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Protestant Principle</a:t>
            </a:r>
          </a:p>
        </p:txBody>
      </p:sp>
      <p:sp>
        <p:nvSpPr>
          <p:cNvPr id="33116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47894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1619"/>
                                        </p:tgtEl>
                                        <p:attrNameLst>
                                          <p:attrName>style.visibility</p:attrName>
                                        </p:attrNameLst>
                                      </p:cBhvr>
                                      <p:to>
                                        <p:strVal val="visible"/>
                                      </p:to>
                                    </p:set>
                                    <p:anim calcmode="lin" valueType="num">
                                      <p:cBhvr>
                                        <p:cTn id="7" dur="5000" fill="hold"/>
                                        <p:tgtEl>
                                          <p:spTgt spid="3311619"/>
                                        </p:tgtEl>
                                        <p:attrNameLst>
                                          <p:attrName>ppt_w</p:attrName>
                                        </p:attrNameLst>
                                      </p:cBhvr>
                                      <p:tavLst>
                                        <p:tav tm="0" fmla="#ppt_w*sin(2.5*pi*$)">
                                          <p:val>
                                            <p:fltVal val="0"/>
                                          </p:val>
                                        </p:tav>
                                        <p:tav tm="100000">
                                          <p:val>
                                            <p:fltVal val="1"/>
                                          </p:val>
                                        </p:tav>
                                      </p:tavLst>
                                    </p:anim>
                                    <p:anim calcmode="lin" valueType="num">
                                      <p:cBhvr>
                                        <p:cTn id="8" dur="5000" fill="hold"/>
                                        <p:tgtEl>
                                          <p:spTgt spid="33116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1618">
                                            <p:txEl>
                                              <p:pRg st="0" end="0"/>
                                            </p:txEl>
                                          </p:spTgt>
                                        </p:tgtEl>
                                        <p:attrNameLst>
                                          <p:attrName>style.visibility</p:attrName>
                                        </p:attrNameLst>
                                      </p:cBhvr>
                                      <p:to>
                                        <p:strVal val="visible"/>
                                      </p:to>
                                    </p:set>
                                    <p:animEffect transition="in" filter="wipe(left)">
                                      <p:cBhvr>
                                        <p:cTn id="13" dur="500"/>
                                        <p:tgtEl>
                                          <p:spTgt spid="33116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1620"/>
                                        </p:tgtEl>
                                        <p:attrNameLst>
                                          <p:attrName>style.visibility</p:attrName>
                                        </p:attrNameLst>
                                      </p:cBhvr>
                                      <p:to>
                                        <p:strVal val="visible"/>
                                      </p:to>
                                    </p:set>
                                    <p:anim calcmode="lin" valueType="num">
                                      <p:cBhvr>
                                        <p:cTn id="18" dur="500" fill="hold"/>
                                        <p:tgtEl>
                                          <p:spTgt spid="3311620"/>
                                        </p:tgtEl>
                                        <p:attrNameLst>
                                          <p:attrName>ppt_w</p:attrName>
                                        </p:attrNameLst>
                                      </p:cBhvr>
                                      <p:tavLst>
                                        <p:tav tm="0">
                                          <p:val>
                                            <p:fltVal val="0"/>
                                          </p:val>
                                        </p:tav>
                                        <p:tav tm="100000">
                                          <p:val>
                                            <p:strVal val="#ppt_w"/>
                                          </p:val>
                                        </p:tav>
                                      </p:tavLst>
                                    </p:anim>
                                    <p:anim calcmode="lin" valueType="num">
                                      <p:cBhvr>
                                        <p:cTn id="19" dur="500" fill="hold"/>
                                        <p:tgtEl>
                                          <p:spTgt spid="3311620"/>
                                        </p:tgtEl>
                                        <p:attrNameLst>
                                          <p:attrName>ppt_h</p:attrName>
                                        </p:attrNameLst>
                                      </p:cBhvr>
                                      <p:tavLst>
                                        <p:tav tm="0">
                                          <p:val>
                                            <p:fltVal val="0"/>
                                          </p:val>
                                        </p:tav>
                                        <p:tav tm="100000">
                                          <p:val>
                                            <p:strVal val="#ppt_h"/>
                                          </p:val>
                                        </p:tav>
                                      </p:tavLst>
                                    </p:anim>
                                    <p:anim calcmode="lin" valueType="num">
                                      <p:cBhvr>
                                        <p:cTn id="20" dur="500" fill="hold"/>
                                        <p:tgtEl>
                                          <p:spTgt spid="3311620"/>
                                        </p:tgtEl>
                                        <p:attrNameLst>
                                          <p:attrName>ppt_x</p:attrName>
                                        </p:attrNameLst>
                                      </p:cBhvr>
                                      <p:tavLst>
                                        <p:tav tm="0">
                                          <p:val>
                                            <p:fltVal val="0.5"/>
                                          </p:val>
                                        </p:tav>
                                        <p:tav tm="100000">
                                          <p:val>
                                            <p:strVal val="#ppt_x"/>
                                          </p:val>
                                        </p:tav>
                                      </p:tavLst>
                                    </p:anim>
                                    <p:anim calcmode="lin" valueType="num">
                                      <p:cBhvr>
                                        <p:cTn id="21" dur="500" fill="hold"/>
                                        <p:tgtEl>
                                          <p:spTgt spid="33116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1618" grpId="0" build="p" autoUpdateAnimBg="0" rev="1"/>
      <p:bldP spid="3311619" grpId="0" animBg="1"/>
      <p:bldP spid="331162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77AB94-FEFC-4905-9CA4-5F2C561F9FC9}"/>
              </a:ext>
            </a:extLst>
          </p:cNvPr>
          <p:cNvSpPr/>
          <p:nvPr/>
        </p:nvSpPr>
        <p:spPr>
          <a:xfrm>
            <a:off x="2083324" y="4345757"/>
            <a:ext cx="910629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Was Trained      Philosophically In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Nominalism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a:t>
            </a:r>
          </a:p>
        </p:txBody>
      </p:sp>
      <p:pic>
        <p:nvPicPr>
          <p:cNvPr id="3" name="Picture 2">
            <a:extLst>
              <a:ext uri="{FF2B5EF4-FFF2-40B4-BE49-F238E27FC236}">
                <a16:creationId xmlns:a16="http://schemas.microsoft.com/office/drawing/2014/main" id="{E201935E-AB03-42AF-8E3B-EFB93ADE7DBF}"/>
              </a:ext>
            </a:extLst>
          </p:cNvPr>
          <p:cNvPicPr>
            <a:picLocks noChangeAspect="1"/>
          </p:cNvPicPr>
          <p:nvPr/>
        </p:nvPicPr>
        <p:blipFill>
          <a:blip r:embed="rId4"/>
          <a:stretch>
            <a:fillRect/>
          </a:stretch>
        </p:blipFill>
        <p:spPr>
          <a:xfrm>
            <a:off x="0" y="0"/>
            <a:ext cx="2768367" cy="3716323"/>
          </a:xfrm>
          <a:prstGeom prst="rect">
            <a:avLst/>
          </a:prstGeom>
        </p:spPr>
      </p:pic>
    </p:spTree>
    <p:extLst>
      <p:ext uri="{BB962C8B-B14F-4D97-AF65-F5344CB8AC3E}">
        <p14:creationId xmlns:p14="http://schemas.microsoft.com/office/powerpoint/2010/main" val="19002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137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“Main axiom of </a:t>
            </a:r>
            <a:r>
              <a:rPr lang="en-US" sz="4000" dirty="0" err="1">
                <a:solidFill>
                  <a:srgbClr val="FFFF00"/>
                </a:solidFill>
                <a:effectLst>
                  <a:outerShdw blurRad="38100" dist="38100" dir="2700000" algn="tl">
                    <a:srgbClr val="000000"/>
                  </a:outerShdw>
                </a:effectLst>
                <a:latin typeface="Old English Text MT" pitchFamily="66" charset="0"/>
              </a:rPr>
              <a:t>nominalist</a:t>
            </a:r>
            <a:r>
              <a:rPr lang="en-US" sz="4000" dirty="0">
                <a:solidFill>
                  <a:srgbClr val="FFFF00"/>
                </a:solidFill>
                <a:effectLst>
                  <a:outerShdw blurRad="38100" dist="38100" dir="2700000" algn="tl">
                    <a:srgbClr val="000000"/>
                  </a:outerShdw>
                </a:effectLst>
                <a:latin typeface="Old English Text MT" pitchFamily="66" charset="0"/>
              </a:rPr>
              <a:t> philosopher William of Occam,  namely,  that principles employed  to explain phenomenon should not be multiplied without necessity…  O’ razor was used to eliminate the supernatural from view!”</a:t>
            </a:r>
            <a:endParaRPr lang="en-US" sz="4000" dirty="0"/>
          </a:p>
        </p:txBody>
      </p:sp>
      <p:sp>
        <p:nvSpPr>
          <p:cNvPr id="330137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Okham's Razor</a:t>
            </a:r>
          </a:p>
        </p:txBody>
      </p:sp>
      <p:sp>
        <p:nvSpPr>
          <p:cNvPr id="330138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6177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1379"/>
                                        </p:tgtEl>
                                        <p:attrNameLst>
                                          <p:attrName>style.visibility</p:attrName>
                                        </p:attrNameLst>
                                      </p:cBhvr>
                                      <p:to>
                                        <p:strVal val="visible"/>
                                      </p:to>
                                    </p:set>
                                    <p:anim calcmode="lin" valueType="num">
                                      <p:cBhvr>
                                        <p:cTn id="7" dur="5000" fill="hold"/>
                                        <p:tgtEl>
                                          <p:spTgt spid="3301379"/>
                                        </p:tgtEl>
                                        <p:attrNameLst>
                                          <p:attrName>ppt_w</p:attrName>
                                        </p:attrNameLst>
                                      </p:cBhvr>
                                      <p:tavLst>
                                        <p:tav tm="0" fmla="#ppt_w*sin(2.5*pi*$)">
                                          <p:val>
                                            <p:fltVal val="0"/>
                                          </p:val>
                                        </p:tav>
                                        <p:tav tm="100000">
                                          <p:val>
                                            <p:fltVal val="1"/>
                                          </p:val>
                                        </p:tav>
                                      </p:tavLst>
                                    </p:anim>
                                    <p:anim calcmode="lin" valueType="num">
                                      <p:cBhvr>
                                        <p:cTn id="8" dur="5000" fill="hold"/>
                                        <p:tgtEl>
                                          <p:spTgt spid="330137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1378">
                                            <p:txEl>
                                              <p:pRg st="1" end="1"/>
                                            </p:txEl>
                                          </p:spTgt>
                                        </p:tgtEl>
                                        <p:attrNameLst>
                                          <p:attrName>style.visibility</p:attrName>
                                        </p:attrNameLst>
                                      </p:cBhvr>
                                      <p:to>
                                        <p:strVal val="visible"/>
                                      </p:to>
                                    </p:set>
                                    <p:animEffect transition="in" filter="wipe(left)">
                                      <p:cBhvr>
                                        <p:cTn id="13" dur="500"/>
                                        <p:tgtEl>
                                          <p:spTgt spid="330137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1380"/>
                                        </p:tgtEl>
                                        <p:attrNameLst>
                                          <p:attrName>style.visibility</p:attrName>
                                        </p:attrNameLst>
                                      </p:cBhvr>
                                      <p:to>
                                        <p:strVal val="visible"/>
                                      </p:to>
                                    </p:set>
                                    <p:anim calcmode="lin" valueType="num">
                                      <p:cBhvr>
                                        <p:cTn id="18" dur="500" fill="hold"/>
                                        <p:tgtEl>
                                          <p:spTgt spid="3301380"/>
                                        </p:tgtEl>
                                        <p:attrNameLst>
                                          <p:attrName>ppt_w</p:attrName>
                                        </p:attrNameLst>
                                      </p:cBhvr>
                                      <p:tavLst>
                                        <p:tav tm="0">
                                          <p:val>
                                            <p:fltVal val="0"/>
                                          </p:val>
                                        </p:tav>
                                        <p:tav tm="100000">
                                          <p:val>
                                            <p:strVal val="#ppt_w"/>
                                          </p:val>
                                        </p:tav>
                                      </p:tavLst>
                                    </p:anim>
                                    <p:anim calcmode="lin" valueType="num">
                                      <p:cBhvr>
                                        <p:cTn id="19" dur="500" fill="hold"/>
                                        <p:tgtEl>
                                          <p:spTgt spid="3301380"/>
                                        </p:tgtEl>
                                        <p:attrNameLst>
                                          <p:attrName>ppt_h</p:attrName>
                                        </p:attrNameLst>
                                      </p:cBhvr>
                                      <p:tavLst>
                                        <p:tav tm="0">
                                          <p:val>
                                            <p:fltVal val="0"/>
                                          </p:val>
                                        </p:tav>
                                        <p:tav tm="100000">
                                          <p:val>
                                            <p:strVal val="#ppt_h"/>
                                          </p:val>
                                        </p:tav>
                                      </p:tavLst>
                                    </p:anim>
                                    <p:anim calcmode="lin" valueType="num">
                                      <p:cBhvr>
                                        <p:cTn id="20" dur="500" fill="hold"/>
                                        <p:tgtEl>
                                          <p:spTgt spid="3301380"/>
                                        </p:tgtEl>
                                        <p:attrNameLst>
                                          <p:attrName>ppt_x</p:attrName>
                                        </p:attrNameLst>
                                      </p:cBhvr>
                                      <p:tavLst>
                                        <p:tav tm="0">
                                          <p:val>
                                            <p:fltVal val="0.5"/>
                                          </p:val>
                                        </p:tav>
                                        <p:tav tm="100000">
                                          <p:val>
                                            <p:strVal val="#ppt_x"/>
                                          </p:val>
                                        </p:tav>
                                      </p:tavLst>
                                    </p:anim>
                                    <p:anim calcmode="lin" valueType="num">
                                      <p:cBhvr>
                                        <p:cTn id="21" dur="500" fill="hold"/>
                                        <p:tgtEl>
                                          <p:spTgt spid="33013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1378" grpId="0" build="p" autoUpdateAnimBg="0" rev="1"/>
      <p:bldP spid="3301379" grpId="0" animBg="1"/>
      <p:bldP spid="330138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5307" name="Rectangle 11"/>
          <p:cNvSpPr>
            <a:spLocks noGrp="1" noChangeArrowheads="1"/>
          </p:cNvSpPr>
          <p:nvPr>
            <p:ph type="title"/>
          </p:nvPr>
        </p:nvSpPr>
        <p:spPr/>
        <p:txBody>
          <a:bodyPr/>
          <a:lstStyle/>
          <a:p>
            <a:r>
              <a:rPr lang="en-US"/>
              <a:t>Martin Luther, the Wild Pig</a:t>
            </a:r>
          </a:p>
        </p:txBody>
      </p:sp>
      <p:sp>
        <p:nvSpPr>
          <p:cNvPr id="695308" name="Rectangle 12"/>
          <p:cNvSpPr>
            <a:spLocks noGrp="1" noChangeArrowheads="1"/>
          </p:cNvSpPr>
          <p:nvPr>
            <p:ph type="body" idx="1"/>
          </p:nvPr>
        </p:nvSpPr>
        <p:spPr/>
        <p:txBody>
          <a:bodyPr/>
          <a:lstStyle/>
          <a:p>
            <a:r>
              <a:rPr lang="en-US" dirty="0"/>
              <a:t>Martin Luther wanted to debate the validity of indulgences.</a:t>
            </a:r>
          </a:p>
          <a:p>
            <a:r>
              <a:rPr lang="en-US" dirty="0"/>
              <a:t>On October 31, 1517, Luther nailed a list of 95 theses (topics for debate) on a chapel door in Wittenberg, Germany.</a:t>
            </a:r>
          </a:p>
          <a:p>
            <a:r>
              <a:rPr lang="en-US" b="1" dirty="0"/>
              <a:t>In response Pope Leo X declared,</a:t>
            </a:r>
            <a:r>
              <a:rPr lang="en-US" dirty="0"/>
              <a:t> “Arise, O Lord. A wild (alcoholic) pig has invaded the Lord’s vineyard!”</a:t>
            </a:r>
          </a:p>
        </p:txBody>
      </p:sp>
      <p:pic>
        <p:nvPicPr>
          <p:cNvPr id="695309" name="Picture 13" descr="Wild_Pig"/>
          <p:cNvPicPr>
            <a:picLocks noChangeAspect="1" noChangeArrowheads="1"/>
          </p:cNvPicPr>
          <p:nvPr/>
        </p:nvPicPr>
        <p:blipFill>
          <a:blip r:embed="rId4" cstate="print"/>
          <a:srcRect/>
          <a:stretch>
            <a:fillRect/>
          </a:stretch>
        </p:blipFill>
        <p:spPr bwMode="auto">
          <a:xfrm>
            <a:off x="7696200" y="4953029"/>
            <a:ext cx="2362200" cy="1412875"/>
          </a:xfrm>
          <a:prstGeom prst="rect">
            <a:avLst/>
          </a:prstGeom>
          <a:noFill/>
        </p:spPr>
      </p:pic>
    </p:spTree>
    <p:extLst>
      <p:ext uri="{BB962C8B-B14F-4D97-AF65-F5344CB8AC3E}">
        <p14:creationId xmlns:p14="http://schemas.microsoft.com/office/powerpoint/2010/main" val="1462005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8">
                                            <p:txEl>
                                              <p:pRg st="2" end="2"/>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695309"/>
                                        </p:tgtEl>
                                        <p:attrNameLst>
                                          <p:attrName>style.visibility</p:attrName>
                                        </p:attrNameLst>
                                      </p:cBhvr>
                                      <p:to>
                                        <p:strVal val="visible"/>
                                      </p:to>
                                    </p:set>
                                    <p:animEffect transition="in" filter="wipe(down)">
                                      <p:cBhvr>
                                        <p:cTn id="9" dur="290">
                                          <p:stCondLst>
                                            <p:cond delay="0"/>
                                          </p:stCondLst>
                                        </p:cTn>
                                        <p:tgtEl>
                                          <p:spTgt spid="695309"/>
                                        </p:tgtEl>
                                      </p:cBhvr>
                                    </p:animEffect>
                                    <p:anim calcmode="lin" valueType="num">
                                      <p:cBhvr>
                                        <p:cTn id="10" dur="911" tmFilter="0,0; 0.14,0.36; 0.43,0.73; 0.71,0.91; 1.0,1.0">
                                          <p:stCondLst>
                                            <p:cond delay="0"/>
                                          </p:stCondLst>
                                        </p:cTn>
                                        <p:tgtEl>
                                          <p:spTgt spid="695309"/>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695309"/>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695309"/>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695309"/>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695309"/>
                                        </p:tgtEl>
                                        <p:attrNameLst>
                                          <p:attrName>ppt_y</p:attrName>
                                        </p:attrNameLst>
                                      </p:cBhvr>
                                      <p:tavLst>
                                        <p:tav tm="0" fmla="#ppt_y-sin(pi*$)/81">
                                          <p:val>
                                            <p:fltVal val="0"/>
                                          </p:val>
                                        </p:tav>
                                        <p:tav tm="100000">
                                          <p:val>
                                            <p:fltVal val="1"/>
                                          </p:val>
                                        </p:tav>
                                      </p:tavLst>
                                    </p:anim>
                                    <p:animScale>
                                      <p:cBhvr>
                                        <p:cTn id="15" dur="13">
                                          <p:stCondLst>
                                            <p:cond delay="325"/>
                                          </p:stCondLst>
                                        </p:cTn>
                                        <p:tgtEl>
                                          <p:spTgt spid="695309"/>
                                        </p:tgtEl>
                                      </p:cBhvr>
                                      <p:to x="100000" y="60000"/>
                                    </p:animScale>
                                    <p:animScale>
                                      <p:cBhvr>
                                        <p:cTn id="16" dur="83" decel="50000">
                                          <p:stCondLst>
                                            <p:cond delay="338"/>
                                          </p:stCondLst>
                                        </p:cTn>
                                        <p:tgtEl>
                                          <p:spTgt spid="695309"/>
                                        </p:tgtEl>
                                      </p:cBhvr>
                                      <p:to x="100000" y="100000"/>
                                    </p:animScale>
                                    <p:animScale>
                                      <p:cBhvr>
                                        <p:cTn id="17" dur="13">
                                          <p:stCondLst>
                                            <p:cond delay="656"/>
                                          </p:stCondLst>
                                        </p:cTn>
                                        <p:tgtEl>
                                          <p:spTgt spid="695309"/>
                                        </p:tgtEl>
                                      </p:cBhvr>
                                      <p:to x="100000" y="80000"/>
                                    </p:animScale>
                                    <p:animScale>
                                      <p:cBhvr>
                                        <p:cTn id="18" dur="83" decel="50000">
                                          <p:stCondLst>
                                            <p:cond delay="669"/>
                                          </p:stCondLst>
                                        </p:cTn>
                                        <p:tgtEl>
                                          <p:spTgt spid="695309"/>
                                        </p:tgtEl>
                                      </p:cBhvr>
                                      <p:to x="100000" y="100000"/>
                                    </p:animScale>
                                    <p:animScale>
                                      <p:cBhvr>
                                        <p:cTn id="19" dur="13">
                                          <p:stCondLst>
                                            <p:cond delay="821"/>
                                          </p:stCondLst>
                                        </p:cTn>
                                        <p:tgtEl>
                                          <p:spTgt spid="695309"/>
                                        </p:tgtEl>
                                      </p:cBhvr>
                                      <p:to x="100000" y="90000"/>
                                    </p:animScale>
                                    <p:animScale>
                                      <p:cBhvr>
                                        <p:cTn id="20" dur="83" decel="50000">
                                          <p:stCondLst>
                                            <p:cond delay="834"/>
                                          </p:stCondLst>
                                        </p:cTn>
                                        <p:tgtEl>
                                          <p:spTgt spid="695309"/>
                                        </p:tgtEl>
                                      </p:cBhvr>
                                      <p:to x="100000" y="100000"/>
                                    </p:animScale>
                                    <p:animScale>
                                      <p:cBhvr>
                                        <p:cTn id="21" dur="13">
                                          <p:stCondLst>
                                            <p:cond delay="904"/>
                                          </p:stCondLst>
                                        </p:cTn>
                                        <p:tgtEl>
                                          <p:spTgt spid="695309"/>
                                        </p:tgtEl>
                                      </p:cBhvr>
                                      <p:to x="100000" y="95000"/>
                                    </p:animScale>
                                    <p:animScale>
                                      <p:cBhvr>
                                        <p:cTn id="22" dur="83" decel="50000">
                                          <p:stCondLst>
                                            <p:cond delay="917"/>
                                          </p:stCondLst>
                                        </p:cTn>
                                        <p:tgtEl>
                                          <p:spTgt spid="6953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1519</a:t>
            </a:r>
            <a:endParaRPr lang="en-US" sz="2800">
              <a:solidFill>
                <a:srgbClr val="000000"/>
              </a:solidFill>
              <a:latin typeface="Times New Roman" pitchFamily="18" charset="0"/>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400" dirty="0">
                <a:solidFill>
                  <a:srgbClr val="000000"/>
                </a:solidFill>
                <a:latin typeface="Times New Roman" pitchFamily="18" charset="0"/>
              </a:rPr>
              <a:t>Martin Luther questions </a:t>
            </a:r>
            <a:br>
              <a:rPr lang="en-US" sz="3400" dirty="0">
                <a:solidFill>
                  <a:srgbClr val="000000"/>
                </a:solidFill>
                <a:latin typeface="Times New Roman" pitchFamily="18" charset="0"/>
              </a:rPr>
            </a:br>
            <a:r>
              <a:rPr lang="en-US" sz="3400" dirty="0">
                <a:solidFill>
                  <a:srgbClr val="000000"/>
                </a:solidFill>
                <a:latin typeface="Times New Roman" pitchFamily="18" charset="0"/>
              </a:rPr>
              <a:t>papal infallibility </a:t>
            </a:r>
            <a:br>
              <a:rPr lang="en-US" sz="3400" dirty="0">
                <a:solidFill>
                  <a:srgbClr val="000000"/>
                </a:solidFill>
                <a:latin typeface="Times New Roman" pitchFamily="18" charset="0"/>
              </a:rPr>
            </a:br>
            <a:r>
              <a:rPr lang="en-US" sz="3400" dirty="0">
                <a:solidFill>
                  <a:srgbClr val="000000"/>
                </a:solidFill>
                <a:latin typeface="Times New Roman" pitchFamily="18" charset="0"/>
              </a:rPr>
              <a:t>(belief that the pope is </a:t>
            </a:r>
            <a:br>
              <a:rPr lang="en-US" sz="3400" dirty="0">
                <a:solidFill>
                  <a:srgbClr val="000000"/>
                </a:solidFill>
                <a:latin typeface="Times New Roman" pitchFamily="18" charset="0"/>
              </a:rPr>
            </a:br>
            <a:r>
              <a:rPr lang="en-US" sz="3400" dirty="0">
                <a:solidFill>
                  <a:srgbClr val="000000"/>
                </a:solidFill>
                <a:latin typeface="Times New Roman" pitchFamily="18" charset="0"/>
              </a:rPr>
              <a:t>preserved from error </a:t>
            </a:r>
            <a:br>
              <a:rPr lang="en-US" sz="3400" dirty="0">
                <a:solidFill>
                  <a:srgbClr val="000000"/>
                </a:solidFill>
                <a:latin typeface="Times New Roman" pitchFamily="18" charset="0"/>
              </a:rPr>
            </a:br>
            <a:r>
              <a:rPr lang="en-US" sz="3400" dirty="0">
                <a:solidFill>
                  <a:srgbClr val="000000"/>
                </a:solidFill>
                <a:latin typeface="Times New Roman" pitchFamily="18" charset="0"/>
              </a:rPr>
              <a:t>in matters of faith and </a:t>
            </a:r>
            <a:br>
              <a:rPr lang="en-US" sz="3400" dirty="0">
                <a:solidFill>
                  <a:srgbClr val="000000"/>
                </a:solidFill>
                <a:latin typeface="Times New Roman" pitchFamily="18" charset="0"/>
              </a:rPr>
            </a:br>
            <a:r>
              <a:rPr lang="en-US" sz="3400" dirty="0">
                <a:solidFill>
                  <a:srgbClr val="000000"/>
                </a:solidFill>
                <a:latin typeface="Times New Roman" pitchFamily="18" charset="0"/>
              </a:rPr>
              <a:t>morals) and begins New Testament sermon series, </a:t>
            </a:r>
            <a:r>
              <a:rPr lang="en-US" sz="3400" b="1" dirty="0">
                <a:solidFill>
                  <a:srgbClr val="000000"/>
                </a:solidFill>
                <a:latin typeface="Times New Roman" pitchFamily="18" charset="0"/>
              </a:rPr>
              <a:t>starting a new era of preaching</a:t>
            </a:r>
            <a:endParaRPr lang="en-US" sz="3200" b="1"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algn="ctr" eaLnBrk="0" fontAlgn="base" hangingPunct="0">
                <a:lnSpc>
                  <a:spcPct val="90000"/>
                </a:lnSpc>
                <a:spcBef>
                  <a:spcPct val="50000"/>
                </a:spcBef>
                <a:spcAft>
                  <a:spcPct val="0"/>
                </a:spcAft>
              </a:pPr>
              <a:r>
                <a:rPr lang="en-US" sz="2300" b="1" i="1">
                  <a:solidFill>
                    <a:srgbClr val="000000"/>
                  </a:solidFill>
                  <a:latin typeface="Times New Roman" pitchFamily="18" charset="0"/>
                </a:rPr>
                <a:t>Martin Luther</a:t>
              </a:r>
              <a:endParaRPr lang="en-US" sz="2400" b="1" i="1">
                <a:solidFill>
                  <a:srgbClr val="000000"/>
                </a:solidFill>
                <a:latin typeface="Times New Roman" pitchFamily="18" charset="0"/>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400">
                <a:solidFill>
                  <a:srgbClr val="000000"/>
                </a:solidFill>
                <a:latin typeface="Times New Roman" pitchFamily="18" charset="0"/>
              </a:rPr>
              <a:t>Ulrich Zwingli begins New Testament sermons, thus ushering in the Swiss reformation</a:t>
            </a:r>
            <a:endParaRPr lang="en-US" sz="3200">
              <a:solidFill>
                <a:srgbClr val="000000"/>
              </a:solidFill>
              <a:latin typeface="Times New Roman" pitchFamily="18" charset="0"/>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algn="ctr" eaLnBrk="0" fontAlgn="base" hangingPunct="0">
                <a:lnSpc>
                  <a:spcPct val="90000"/>
                </a:lnSpc>
                <a:spcBef>
                  <a:spcPct val="50000"/>
                </a:spcBef>
                <a:spcAft>
                  <a:spcPct val="0"/>
                </a:spcAft>
              </a:pPr>
              <a:r>
                <a:rPr lang="en-US" sz="2300" b="1" i="1">
                  <a:solidFill>
                    <a:srgbClr val="000000"/>
                  </a:solidFill>
                  <a:latin typeface="Times New Roman" pitchFamily="18" charset="0"/>
                </a:rPr>
                <a:t>Ulrich Zwingli</a:t>
              </a:r>
              <a:endParaRPr lang="en-US" sz="2400" b="1" i="1">
                <a:solidFill>
                  <a:srgbClr val="000000"/>
                </a:solidFill>
                <a:latin typeface="Times New Roman" pitchFamily="18"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62976" y="0"/>
            <a:ext cx="11239130" cy="1066800"/>
          </a:xfrm>
        </p:spPr>
        <p:txBody>
          <a:bodyPr/>
          <a:lstStyle/>
          <a:p>
            <a:r>
              <a:rPr lang="en-US" sz="2800" dirty="0">
                <a:solidFill>
                  <a:srgbClr val="FFFF00"/>
                </a:solidFill>
                <a:effectLst>
                  <a:outerShdw blurRad="38100" dist="38100" dir="2700000" algn="tl">
                    <a:srgbClr val="C0C0C0"/>
                  </a:outerShdw>
                </a:effectLst>
                <a:latin typeface="Wide Latin" pitchFamily="18" charset="0"/>
              </a:rPr>
              <a:t>WHERE DID THEY COME FROM?</a:t>
            </a:r>
            <a:r>
              <a:rPr lang="en-US" sz="2800" dirty="0">
                <a:solidFill>
                  <a:srgbClr val="FFFF00"/>
                </a:solidFill>
              </a:rPr>
              <a:t> </a:t>
            </a:r>
            <a:br>
              <a:rPr lang="en-US" sz="2800" dirty="0">
                <a:solidFill>
                  <a:srgbClr val="FFFF00"/>
                </a:solidFill>
              </a:rPr>
            </a:br>
            <a:r>
              <a:rPr lang="en-US" sz="5400" b="1" dirty="0">
                <a:solidFill>
                  <a:srgbClr val="FFFF00"/>
                </a:solidFill>
                <a:effectLst>
                  <a:outerShdw blurRad="38100" dist="38100" dir="2700000" algn="tl">
                    <a:srgbClr val="C0C0C0"/>
                  </a:outerShdw>
                </a:effectLst>
              </a:rPr>
              <a:t>The Pulpit System</a:t>
            </a:r>
          </a:p>
        </p:txBody>
      </p:sp>
      <p:sp>
        <p:nvSpPr>
          <p:cNvPr id="5363715" name="Rectangle 3"/>
          <p:cNvSpPr>
            <a:spLocks noGrp="1" noChangeArrowheads="1"/>
          </p:cNvSpPr>
          <p:nvPr>
            <p:ph type="body" sz="half" idx="1"/>
          </p:nvPr>
        </p:nvSpPr>
        <p:spPr>
          <a:xfrm>
            <a:off x="2590800" y="914400"/>
            <a:ext cx="3657600" cy="6248400"/>
          </a:xfrm>
        </p:spPr>
        <p:txBody>
          <a:bodyPr/>
          <a:lstStyle/>
          <a:p>
            <a:pPr>
              <a:buFontTx/>
              <a:buNone/>
            </a:pPr>
            <a:r>
              <a:rPr lang="en-US" sz="1800">
                <a:solidFill>
                  <a:srgbClr val="FFFF99"/>
                </a:solidFill>
              </a:rPr>
              <a:t>                                                                        </a:t>
            </a:r>
            <a:endParaRPr lang="en-US" sz="2000">
              <a:solidFill>
                <a:srgbClr val="FFFF99"/>
              </a:solidFill>
            </a:endParaRPr>
          </a:p>
          <a:p>
            <a:pPr>
              <a:buFont typeface="Wingdings" pitchFamily="2" charset="2"/>
              <a:buChar char="Ø"/>
            </a:pPr>
            <a:r>
              <a:rPr lang="en-US" sz="2000" u="sng">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a:solidFill>
                  <a:srgbClr val="CCFF33"/>
                </a:solidFill>
                <a:effectLst>
                  <a:outerShdw blurRad="38100" dist="38100" dir="2700000" algn="tl">
                    <a:srgbClr val="C0C0C0"/>
                  </a:outerShdw>
                </a:effectLst>
              </a:rPr>
              <a:t> </a:t>
            </a:r>
          </a:p>
          <a:p>
            <a:pPr>
              <a:buFont typeface="Wingdings" pitchFamily="2" charset="2"/>
              <a:buChar char="Ø"/>
            </a:pPr>
            <a:r>
              <a:rPr lang="en-US" sz="200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3200" u="sng">
              <a:solidFill>
                <a:srgbClr val="FF3300"/>
              </a:solidFill>
            </a:endParaRPr>
          </a:p>
        </p:txBody>
      </p:sp>
      <p:pic>
        <p:nvPicPr>
          <p:cNvPr id="8" name="oh-ee-o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165746" y="609600"/>
            <a:ext cx="304800" cy="304800"/>
          </a:xfrm>
          <a:prstGeom prst="rect">
            <a:avLst/>
          </a:prstGeom>
        </p:spPr>
      </p:pic>
      <p:pic>
        <p:nvPicPr>
          <p:cNvPr id="6" name="Picture 6" descr="C:\Documents and Settings\Owner\My Documents\Educational Illustrations\2760807298_2b2943d686.jpg">
            <a:extLst>
              <a:ext uri="{FF2B5EF4-FFF2-40B4-BE49-F238E27FC236}">
                <a16:creationId xmlns:a16="http://schemas.microsoft.com/office/drawing/2014/main" id="{850500A6-4E21-4E37-AD8A-18FFE5351FE5}"/>
              </a:ext>
            </a:extLst>
          </p:cNvPr>
          <p:cNvPicPr>
            <a:picLocks noChangeAspect="1" noChangeArrowheads="1"/>
          </p:cNvPicPr>
          <p:nvPr/>
        </p:nvPicPr>
        <p:blipFill>
          <a:blip r:embed="rId7" cstate="print"/>
          <a:srcRect/>
          <a:stretch>
            <a:fillRect/>
          </a:stretch>
        </p:blipFill>
        <p:spPr bwMode="auto">
          <a:xfrm>
            <a:off x="6417579" y="1350627"/>
            <a:ext cx="5340990" cy="5276675"/>
          </a:xfrm>
          <a:prstGeom prst="rect">
            <a:avLst/>
          </a:prstGeom>
          <a:noFill/>
        </p:spPr>
      </p:pic>
      <p:sp>
        <p:nvSpPr>
          <p:cNvPr id="7" name="WordArt 7">
            <a:extLst>
              <a:ext uri="{FF2B5EF4-FFF2-40B4-BE49-F238E27FC236}">
                <a16:creationId xmlns:a16="http://schemas.microsoft.com/office/drawing/2014/main" id="{DD60B97D-38B9-4ECF-80E7-67023DB07EBF}"/>
              </a:ext>
            </a:extLst>
          </p:cNvPr>
          <p:cNvSpPr>
            <a:spLocks noChangeArrowheads="1" noChangeShapeType="1" noTextEdit="1"/>
          </p:cNvSpPr>
          <p:nvPr/>
        </p:nvSpPr>
        <p:spPr bwMode="auto">
          <a:xfrm>
            <a:off x="7029974" y="3095538"/>
            <a:ext cx="4135772" cy="3533862"/>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TODAY'S TEN A.M. TIME FOR</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PROTESTANT SUNDAY SERVICES</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ARE STILL IN ACCOMMODATION</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TO LUTHER'S HEAVY HANGOVERS! </a:t>
            </a:r>
          </a:p>
        </p:txBody>
      </p:sp>
      <p:pic>
        <p:nvPicPr>
          <p:cNvPr id="9" name="Picture 8" descr="securedownload.gif">
            <a:extLst>
              <a:ext uri="{FF2B5EF4-FFF2-40B4-BE49-F238E27FC236}">
                <a16:creationId xmlns:a16="http://schemas.microsoft.com/office/drawing/2014/main" id="{0C3366DF-FC01-4251-86BE-641B98B7B8E4}"/>
              </a:ext>
            </a:extLst>
          </p:cNvPr>
          <p:cNvPicPr>
            <a:picLocks noChangeAspect="1"/>
          </p:cNvPicPr>
          <p:nvPr/>
        </p:nvPicPr>
        <p:blipFill>
          <a:blip r:embed="rId8" cstate="print"/>
          <a:stretch>
            <a:fillRect/>
          </a:stretch>
        </p:blipFill>
        <p:spPr>
          <a:xfrm>
            <a:off x="76200" y="33556"/>
            <a:ext cx="1240872" cy="1033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8112"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ou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p:val>
                                            <p:fltVal val="0.5"/>
                                          </p:val>
                                        </p:tav>
                                        <p:tav tm="100000">
                                          <p:val>
                                            <p:strVal val="#ppt_x"/>
                                          </p:val>
                                        </p:tav>
                                      </p:tavLst>
                                    </p:anim>
                                    <p:anim calcmode="lin" valueType="num">
                                      <p:cBhvr>
                                        <p:cTn id="38"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3"/>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5363715" grpId="0" build="p" autoUpdateAnimBg="0" rev="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91237" y="0"/>
            <a:ext cx="11140580" cy="1066800"/>
          </a:xfrm>
        </p:spPr>
        <p:txBody>
          <a:bodyPr/>
          <a:lstStyle/>
          <a:p>
            <a:r>
              <a:rPr lang="en-US" sz="2800" dirty="0">
                <a:solidFill>
                  <a:srgbClr val="FFFF00"/>
                </a:solidFill>
                <a:effectLst>
                  <a:outerShdw blurRad="38100" dist="38100" dir="2700000" algn="tl">
                    <a:srgbClr val="C0C0C0"/>
                  </a:outerShdw>
                </a:effectLst>
                <a:latin typeface="Wide Latin" pitchFamily="18" charset="0"/>
              </a:rPr>
              <a:t>WHERE DID THEY COME FROM?</a:t>
            </a:r>
            <a:br>
              <a:rPr lang="en-US" sz="2800" dirty="0">
                <a:solidFill>
                  <a:srgbClr val="FFFF00"/>
                </a:solidFill>
                <a:effectLst>
                  <a:outerShdw blurRad="38100" dist="38100" dir="2700000" algn="tl">
                    <a:srgbClr val="C0C0C0"/>
                  </a:outerShdw>
                </a:effectLst>
                <a:latin typeface="Wide Latin" pitchFamily="18" charset="0"/>
              </a:rPr>
            </a:br>
            <a:r>
              <a:rPr lang="en-US" sz="3600" b="1" dirty="0">
                <a:solidFill>
                  <a:srgbClr val="FFFF00"/>
                </a:solidFill>
                <a:effectLst>
                  <a:outerShdw blurRad="38100" dist="38100" dir="2700000" algn="tl">
                    <a:srgbClr val="C0C0C0"/>
                  </a:outerShdw>
                </a:effectLst>
              </a:rPr>
              <a:t>The Pulpit System &amp; Participatory Music </a:t>
            </a:r>
          </a:p>
        </p:txBody>
      </p:sp>
      <p:sp>
        <p:nvSpPr>
          <p:cNvPr id="5363715" name="Rectangle 3"/>
          <p:cNvSpPr>
            <a:spLocks noGrp="1" noChangeArrowheads="1"/>
          </p:cNvSpPr>
          <p:nvPr>
            <p:ph type="body" sz="half" idx="1"/>
          </p:nvPr>
        </p:nvSpPr>
        <p:spPr>
          <a:xfrm>
            <a:off x="2590800" y="914400"/>
            <a:ext cx="3657600" cy="6248400"/>
          </a:xfrm>
        </p:spPr>
        <p:txBody>
          <a:bodyPr/>
          <a:lstStyle/>
          <a:p>
            <a:pPr>
              <a:buFontTx/>
              <a:buNone/>
            </a:pPr>
            <a:r>
              <a:rPr lang="en-US" sz="1800">
                <a:solidFill>
                  <a:srgbClr val="FFFF99"/>
                </a:solidFill>
              </a:rPr>
              <a:t>                                                                        </a:t>
            </a:r>
            <a:endParaRPr lang="en-US" sz="2000">
              <a:solidFill>
                <a:srgbClr val="FFFF99"/>
              </a:solidFill>
            </a:endParaRPr>
          </a:p>
          <a:p>
            <a:pPr>
              <a:buFont typeface="Wingdings" pitchFamily="2" charset="2"/>
              <a:buChar char="Ø"/>
            </a:pPr>
            <a:r>
              <a:rPr lang="en-US" sz="2000" u="sng">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a:solidFill>
                  <a:srgbClr val="CCFF33"/>
                </a:solidFill>
                <a:effectLst>
                  <a:outerShdw blurRad="38100" dist="38100" dir="2700000" algn="tl">
                    <a:srgbClr val="C0C0C0"/>
                  </a:outerShdw>
                </a:effectLst>
              </a:rPr>
              <a:t> </a:t>
            </a:r>
          </a:p>
          <a:p>
            <a:pPr>
              <a:buFont typeface="Wingdings" pitchFamily="2" charset="2"/>
              <a:buChar char="Ø"/>
            </a:pPr>
            <a:r>
              <a:rPr lang="en-US" sz="200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3200" u="sng">
              <a:solidFill>
                <a:srgbClr val="FF3300"/>
              </a:solidFill>
            </a:endParaRPr>
          </a:p>
        </p:txBody>
      </p:sp>
      <p:sp>
        <p:nvSpPr>
          <p:cNvPr id="5363716" name="Rectangle 4"/>
          <p:cNvSpPr>
            <a:spLocks noGrp="1" noChangeArrowheads="1"/>
          </p:cNvSpPr>
          <p:nvPr>
            <p:ph type="body" sz="half" idx="2"/>
          </p:nvPr>
        </p:nvSpPr>
        <p:spPr>
          <a:xfrm>
            <a:off x="6384022" y="1216404"/>
            <a:ext cx="4512578" cy="5489196"/>
          </a:xfrm>
        </p:spPr>
        <p:txBody>
          <a:bodyPr/>
          <a:lstStyle/>
          <a:p>
            <a:pPr>
              <a:lnSpc>
                <a:spcPct val="90000"/>
              </a:lnSpc>
              <a:buFont typeface="Wingdings" pitchFamily="2" charset="2"/>
              <a:buNone/>
            </a:pPr>
            <a:r>
              <a:rPr lang="en-US" b="1" u="sng" dirty="0">
                <a:solidFill>
                  <a:srgbClr val="CCFF33"/>
                </a:solidFill>
                <a:effectLst>
                  <a:outerShdw blurRad="38100" dist="38100" dir="2700000" algn="tl">
                    <a:srgbClr val="C0C0C0"/>
                  </a:outerShdw>
                </a:effectLst>
              </a:rPr>
              <a:t>     Congregational Singing</a:t>
            </a:r>
          </a:p>
          <a:p>
            <a:pPr>
              <a:lnSpc>
                <a:spcPct val="90000"/>
              </a:lnSpc>
              <a:buFont typeface="Wingdings" pitchFamily="2" charset="2"/>
              <a:buNone/>
            </a:pPr>
            <a:r>
              <a:rPr lang="en-US" sz="800" b="1" dirty="0">
                <a:solidFill>
                  <a:srgbClr val="CCFF33"/>
                </a:solidFill>
                <a:effectLst>
                  <a:outerShdw blurRad="38100" dist="38100" dir="2700000" algn="tl">
                    <a:srgbClr val="C0C0C0"/>
                  </a:outerShdw>
                </a:effectLst>
              </a:rPr>
              <a:t> </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 Martin Luther &amp; followers understood the importance that music can play in a healthy spiritual life and encouraged singing in church.</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They also stressed the importance of hymns sung      in the native languages of worshipers as a means for facilitating more personal involvement for churchgoers.</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This led to the creation of a new kind of music, called the </a:t>
            </a:r>
            <a:r>
              <a:rPr lang="en-US" sz="2400" b="1" i="1" dirty="0">
                <a:solidFill>
                  <a:srgbClr val="CCFF33"/>
                </a:solidFill>
                <a:effectLst>
                  <a:outerShdw blurRad="38100" dist="38100" dir="2700000" algn="tl">
                    <a:srgbClr val="C0C0C0"/>
                  </a:outerShdw>
                </a:effectLst>
              </a:rPr>
              <a:t>chorale.  </a:t>
            </a:r>
          </a:p>
          <a:p>
            <a:pPr>
              <a:lnSpc>
                <a:spcPct val="90000"/>
              </a:lnSpc>
              <a:buFont typeface="Wingdings" pitchFamily="2" charset="2"/>
              <a:buChar char="Ø"/>
            </a:pPr>
            <a:endParaRPr lang="en-US" sz="800" b="1" dirty="0">
              <a:solidFill>
                <a:srgbClr val="CCFF33"/>
              </a:solidFill>
              <a:effectLst>
                <a:outerShdw blurRad="38100" dist="38100" dir="2700000" algn="tl">
                  <a:srgbClr val="C0C0C0"/>
                </a:outerShdw>
              </a:effectLst>
            </a:endParaRPr>
          </a:p>
          <a:p>
            <a:pPr>
              <a:lnSpc>
                <a:spcPct val="90000"/>
              </a:lnSpc>
              <a:buFont typeface="Wingdings" pitchFamily="2" charset="2"/>
              <a:buChar char="Ø"/>
            </a:pPr>
            <a:endParaRPr lang="en-US" sz="3200" b="1" dirty="0">
              <a:solidFill>
                <a:srgbClr val="CCFF33"/>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iterate type="wd">
                                    <p:tmPct val="100000"/>
                                  </p:iterate>
                                  <p:childTnLst>
                                    <p:set>
                                      <p:cBhvr>
                                        <p:cTn id="26" dur="1" fill="hold">
                                          <p:stCondLst>
                                            <p:cond delay="0"/>
                                          </p:stCondLst>
                                        </p:cTn>
                                        <p:tgtEl>
                                          <p:spTgt spid="5363716">
                                            <p:txEl>
                                              <p:pRg st="0" end="0"/>
                                            </p:txEl>
                                          </p:spTgt>
                                        </p:tgtEl>
                                        <p:attrNameLst>
                                          <p:attrName>style.visibility</p:attrName>
                                        </p:attrNameLst>
                                      </p:cBhvr>
                                      <p:to>
                                        <p:strVal val="visible"/>
                                      </p:to>
                                    </p:set>
                                    <p:anim calcmode="lin" valueType="num">
                                      <p:cBhvr additive="base">
                                        <p:cTn id="27" dur="300" fill="hold"/>
                                        <p:tgtEl>
                                          <p:spTgt spid="5363716">
                                            <p:txEl>
                                              <p:pRg st="0" end="0"/>
                                            </p:txEl>
                                          </p:spTgt>
                                        </p:tgtEl>
                                        <p:attrNameLst>
                                          <p:attrName>ppt_x</p:attrName>
                                        </p:attrNameLst>
                                      </p:cBhvr>
                                      <p:tavLst>
                                        <p:tav tm="0">
                                          <p:val>
                                            <p:strVal val="#ppt_x"/>
                                          </p:val>
                                        </p:tav>
                                        <p:tav tm="100000">
                                          <p:val>
                                            <p:strVal val="#ppt_x"/>
                                          </p:val>
                                        </p:tav>
                                      </p:tavLst>
                                    </p:anim>
                                    <p:anim calcmode="lin" valueType="num">
                                      <p:cBhvr additive="base">
                                        <p:cTn id="28" dur="300" fill="hold"/>
                                        <p:tgtEl>
                                          <p:spTgt spid="53637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5363716">
                                            <p:txEl>
                                              <p:pRg st="1" end="1"/>
                                            </p:txEl>
                                          </p:spTgt>
                                        </p:tgtEl>
                                        <p:attrNameLst>
                                          <p:attrName>style.visibility</p:attrName>
                                        </p:attrNameLst>
                                      </p:cBhvr>
                                      <p:to>
                                        <p:strVal val="visible"/>
                                      </p:to>
                                    </p:set>
                                    <p:anim calcmode="lin" valueType="num">
                                      <p:cBhvr additive="base">
                                        <p:cTn id="33" dur="300" fill="hold"/>
                                        <p:tgtEl>
                                          <p:spTgt spid="5363716">
                                            <p:txEl>
                                              <p:pRg st="1" end="1"/>
                                            </p:txEl>
                                          </p:spTgt>
                                        </p:tgtEl>
                                        <p:attrNameLst>
                                          <p:attrName>ppt_x</p:attrName>
                                        </p:attrNameLst>
                                      </p:cBhvr>
                                      <p:tavLst>
                                        <p:tav tm="0">
                                          <p:val>
                                            <p:strVal val="#ppt_x"/>
                                          </p:val>
                                        </p:tav>
                                        <p:tav tm="100000">
                                          <p:val>
                                            <p:strVal val="#ppt_x"/>
                                          </p:val>
                                        </p:tav>
                                      </p:tavLst>
                                    </p:anim>
                                    <p:anim calcmode="lin" valueType="num">
                                      <p:cBhvr additive="base">
                                        <p:cTn id="34" dur="300" fill="hold"/>
                                        <p:tgtEl>
                                          <p:spTgt spid="53637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type="wd">
                                    <p:tmPct val="100000"/>
                                  </p:iterate>
                                  <p:childTnLst>
                                    <p:set>
                                      <p:cBhvr>
                                        <p:cTn id="38" dur="1" fill="hold">
                                          <p:stCondLst>
                                            <p:cond delay="0"/>
                                          </p:stCondLst>
                                        </p:cTn>
                                        <p:tgtEl>
                                          <p:spTgt spid="5363716">
                                            <p:txEl>
                                              <p:pRg st="2" end="2"/>
                                            </p:txEl>
                                          </p:spTgt>
                                        </p:tgtEl>
                                        <p:attrNameLst>
                                          <p:attrName>style.visibility</p:attrName>
                                        </p:attrNameLst>
                                      </p:cBhvr>
                                      <p:to>
                                        <p:strVal val="visible"/>
                                      </p:to>
                                    </p:set>
                                    <p:anim calcmode="lin" valueType="num">
                                      <p:cBhvr additive="base">
                                        <p:cTn id="39" dur="300" fill="hold"/>
                                        <p:tgtEl>
                                          <p:spTgt spid="5363716">
                                            <p:txEl>
                                              <p:pRg st="2" end="2"/>
                                            </p:txEl>
                                          </p:spTgt>
                                        </p:tgtEl>
                                        <p:attrNameLst>
                                          <p:attrName>ppt_x</p:attrName>
                                        </p:attrNameLst>
                                      </p:cBhvr>
                                      <p:tavLst>
                                        <p:tav tm="0">
                                          <p:val>
                                            <p:strVal val="#ppt_x"/>
                                          </p:val>
                                        </p:tav>
                                        <p:tav tm="100000">
                                          <p:val>
                                            <p:strVal val="#ppt_x"/>
                                          </p:val>
                                        </p:tav>
                                      </p:tavLst>
                                    </p:anim>
                                    <p:anim calcmode="lin" valueType="num">
                                      <p:cBhvr additive="base">
                                        <p:cTn id="40" dur="300" fill="hold"/>
                                        <p:tgtEl>
                                          <p:spTgt spid="53637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iterate type="wd">
                                    <p:tmPct val="100000"/>
                                  </p:iterate>
                                  <p:childTnLst>
                                    <p:set>
                                      <p:cBhvr>
                                        <p:cTn id="44" dur="1" fill="hold">
                                          <p:stCondLst>
                                            <p:cond delay="0"/>
                                          </p:stCondLst>
                                        </p:cTn>
                                        <p:tgtEl>
                                          <p:spTgt spid="5363716">
                                            <p:txEl>
                                              <p:pRg st="3" end="3"/>
                                            </p:txEl>
                                          </p:spTgt>
                                        </p:tgtEl>
                                        <p:attrNameLst>
                                          <p:attrName>style.visibility</p:attrName>
                                        </p:attrNameLst>
                                      </p:cBhvr>
                                      <p:to>
                                        <p:strVal val="visible"/>
                                      </p:to>
                                    </p:set>
                                    <p:anim calcmode="lin" valueType="num">
                                      <p:cBhvr additive="base">
                                        <p:cTn id="45" dur="300" fill="hold"/>
                                        <p:tgtEl>
                                          <p:spTgt spid="5363716">
                                            <p:txEl>
                                              <p:pRg st="3" end="3"/>
                                            </p:txEl>
                                          </p:spTgt>
                                        </p:tgtEl>
                                        <p:attrNameLst>
                                          <p:attrName>ppt_x</p:attrName>
                                        </p:attrNameLst>
                                      </p:cBhvr>
                                      <p:tavLst>
                                        <p:tav tm="0">
                                          <p:val>
                                            <p:strVal val="#ppt_x"/>
                                          </p:val>
                                        </p:tav>
                                        <p:tav tm="100000">
                                          <p:val>
                                            <p:strVal val="#ppt_x"/>
                                          </p:val>
                                        </p:tav>
                                      </p:tavLst>
                                    </p:anim>
                                    <p:anim calcmode="lin" valueType="num">
                                      <p:cBhvr additive="base">
                                        <p:cTn id="46" dur="300" fill="hold"/>
                                        <p:tgtEl>
                                          <p:spTgt spid="536371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iterate type="wd">
                                    <p:tmPct val="100000"/>
                                  </p:iterate>
                                  <p:childTnLst>
                                    <p:set>
                                      <p:cBhvr>
                                        <p:cTn id="50" dur="1" fill="hold">
                                          <p:stCondLst>
                                            <p:cond delay="0"/>
                                          </p:stCondLst>
                                        </p:cTn>
                                        <p:tgtEl>
                                          <p:spTgt spid="5363716">
                                            <p:txEl>
                                              <p:pRg st="4" end="4"/>
                                            </p:txEl>
                                          </p:spTgt>
                                        </p:tgtEl>
                                        <p:attrNameLst>
                                          <p:attrName>style.visibility</p:attrName>
                                        </p:attrNameLst>
                                      </p:cBhvr>
                                      <p:to>
                                        <p:strVal val="visible"/>
                                      </p:to>
                                    </p:set>
                                    <p:anim calcmode="lin" valueType="num">
                                      <p:cBhvr additive="base">
                                        <p:cTn id="51" dur="300" fill="hold"/>
                                        <p:tgtEl>
                                          <p:spTgt spid="5363716">
                                            <p:txEl>
                                              <p:pRg st="4" end="4"/>
                                            </p:txEl>
                                          </p:spTgt>
                                        </p:tgtEl>
                                        <p:attrNameLst>
                                          <p:attrName>ppt_x</p:attrName>
                                        </p:attrNameLst>
                                      </p:cBhvr>
                                      <p:tavLst>
                                        <p:tav tm="0">
                                          <p:val>
                                            <p:strVal val="#ppt_x"/>
                                          </p:val>
                                        </p:tav>
                                        <p:tav tm="100000">
                                          <p:val>
                                            <p:strVal val="#ppt_x"/>
                                          </p:val>
                                        </p:tav>
                                      </p:tavLst>
                                    </p:anim>
                                    <p:anim calcmode="lin" valueType="num">
                                      <p:cBhvr additive="base">
                                        <p:cTn id="52" dur="300" fill="hold"/>
                                        <p:tgtEl>
                                          <p:spTgt spid="536371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5" grpId="0" build="p" autoUpdateAnimBg="0" rev="1"/>
      <p:bldP spid="5363716"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endParaRPr lang="en-US"/>
          </a:p>
        </p:txBody>
      </p:sp>
      <p:pic>
        <p:nvPicPr>
          <p:cNvPr id="628739" name="Picture 3" descr="C:\Documents and Settings\Owner\My Documents\Educational Illustrations\an146.gif"/>
          <p:cNvPicPr>
            <a:picLocks noChangeAspect="1" noChangeArrowheads="1" noCrop="1"/>
          </p:cNvPicPr>
          <p:nvPr/>
        </p:nvPicPr>
        <p:blipFill>
          <a:blip r:embed="rId4" cstate="print"/>
          <a:srcRect/>
          <a:stretch>
            <a:fillRect/>
          </a:stretch>
        </p:blipFill>
        <p:spPr bwMode="auto">
          <a:xfrm>
            <a:off x="5546726" y="2897189"/>
            <a:ext cx="1096963" cy="106362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9570" name="Rectangle 2" descr="Purple mesh"/>
          <p:cNvSpPr>
            <a:spLocks noGrp="1" noChangeArrowheads="1"/>
          </p:cNvSpPr>
          <p:nvPr>
            <p:ph type="body" idx="1"/>
          </p:nvPr>
        </p:nvSpPr>
        <p:spPr>
          <a:xfrm>
            <a:off x="2209800" y="1143000"/>
            <a:ext cx="7696200" cy="50292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Reformation principle that declares the privilege &amp; freedom of all believing Christians is to stand before God in personal communion through Christ,  directly receiving forgiveness without the necessary recourse to human intermediaries.”</a:t>
            </a:r>
            <a:endParaRPr lang="en-US" sz="4000" dirty="0"/>
          </a:p>
        </p:txBody>
      </p:sp>
      <p:sp>
        <p:nvSpPr>
          <p:cNvPr id="3309571" name="WordArt 3"/>
          <p:cNvSpPr>
            <a:spLocks noChangeArrowheads="1" noChangeShapeType="1" noTextEdit="1"/>
          </p:cNvSpPr>
          <p:nvPr/>
        </p:nvSpPr>
        <p:spPr bwMode="auto">
          <a:xfrm>
            <a:off x="2209800" y="152400"/>
            <a:ext cx="7696200" cy="9144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Priesthood Of Believers</a:t>
            </a:r>
          </a:p>
        </p:txBody>
      </p:sp>
      <p:sp>
        <p:nvSpPr>
          <p:cNvPr id="330957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9571"/>
                                        </p:tgtEl>
                                        <p:attrNameLst>
                                          <p:attrName>style.visibility</p:attrName>
                                        </p:attrNameLst>
                                      </p:cBhvr>
                                      <p:to>
                                        <p:strVal val="visible"/>
                                      </p:to>
                                    </p:set>
                                    <p:anim calcmode="lin" valueType="num">
                                      <p:cBhvr>
                                        <p:cTn id="7" dur="5000" fill="hold"/>
                                        <p:tgtEl>
                                          <p:spTgt spid="3309571"/>
                                        </p:tgtEl>
                                        <p:attrNameLst>
                                          <p:attrName>ppt_w</p:attrName>
                                        </p:attrNameLst>
                                      </p:cBhvr>
                                      <p:tavLst>
                                        <p:tav tm="0" fmla="#ppt_w*sin(2.5*pi*$)">
                                          <p:val>
                                            <p:fltVal val="0"/>
                                          </p:val>
                                        </p:tav>
                                        <p:tav tm="100000">
                                          <p:val>
                                            <p:fltVal val="1"/>
                                          </p:val>
                                        </p:tav>
                                      </p:tavLst>
                                    </p:anim>
                                    <p:anim calcmode="lin" valueType="num">
                                      <p:cBhvr>
                                        <p:cTn id="8" dur="5000" fill="hold"/>
                                        <p:tgtEl>
                                          <p:spTgt spid="330957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9570">
                                            <p:txEl>
                                              <p:pRg st="1" end="1"/>
                                            </p:txEl>
                                          </p:spTgt>
                                        </p:tgtEl>
                                        <p:attrNameLst>
                                          <p:attrName>style.visibility</p:attrName>
                                        </p:attrNameLst>
                                      </p:cBhvr>
                                      <p:to>
                                        <p:strVal val="visible"/>
                                      </p:to>
                                    </p:set>
                                    <p:animEffect transition="in" filter="wipe(left)">
                                      <p:cBhvr>
                                        <p:cTn id="13" dur="500"/>
                                        <p:tgtEl>
                                          <p:spTgt spid="330957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9572"/>
                                        </p:tgtEl>
                                        <p:attrNameLst>
                                          <p:attrName>style.visibility</p:attrName>
                                        </p:attrNameLst>
                                      </p:cBhvr>
                                      <p:to>
                                        <p:strVal val="visible"/>
                                      </p:to>
                                    </p:set>
                                    <p:anim calcmode="lin" valueType="num">
                                      <p:cBhvr>
                                        <p:cTn id="18" dur="500" fill="hold"/>
                                        <p:tgtEl>
                                          <p:spTgt spid="3309572"/>
                                        </p:tgtEl>
                                        <p:attrNameLst>
                                          <p:attrName>ppt_w</p:attrName>
                                        </p:attrNameLst>
                                      </p:cBhvr>
                                      <p:tavLst>
                                        <p:tav tm="0">
                                          <p:val>
                                            <p:fltVal val="0"/>
                                          </p:val>
                                        </p:tav>
                                        <p:tav tm="100000">
                                          <p:val>
                                            <p:strVal val="#ppt_w"/>
                                          </p:val>
                                        </p:tav>
                                      </p:tavLst>
                                    </p:anim>
                                    <p:anim calcmode="lin" valueType="num">
                                      <p:cBhvr>
                                        <p:cTn id="19" dur="500" fill="hold"/>
                                        <p:tgtEl>
                                          <p:spTgt spid="3309572"/>
                                        </p:tgtEl>
                                        <p:attrNameLst>
                                          <p:attrName>ppt_h</p:attrName>
                                        </p:attrNameLst>
                                      </p:cBhvr>
                                      <p:tavLst>
                                        <p:tav tm="0">
                                          <p:val>
                                            <p:fltVal val="0"/>
                                          </p:val>
                                        </p:tav>
                                        <p:tav tm="100000">
                                          <p:val>
                                            <p:strVal val="#ppt_h"/>
                                          </p:val>
                                        </p:tav>
                                      </p:tavLst>
                                    </p:anim>
                                    <p:anim calcmode="lin" valueType="num">
                                      <p:cBhvr>
                                        <p:cTn id="20" dur="500" fill="hold"/>
                                        <p:tgtEl>
                                          <p:spTgt spid="3309572"/>
                                        </p:tgtEl>
                                        <p:attrNameLst>
                                          <p:attrName>ppt_x</p:attrName>
                                        </p:attrNameLst>
                                      </p:cBhvr>
                                      <p:tavLst>
                                        <p:tav tm="0">
                                          <p:val>
                                            <p:fltVal val="0.5"/>
                                          </p:val>
                                        </p:tav>
                                        <p:tav tm="100000">
                                          <p:val>
                                            <p:strVal val="#ppt_x"/>
                                          </p:val>
                                        </p:tav>
                                      </p:tavLst>
                                    </p:anim>
                                    <p:anim calcmode="lin" valueType="num">
                                      <p:cBhvr>
                                        <p:cTn id="21" dur="500" fill="hold"/>
                                        <p:tgtEl>
                                          <p:spTgt spid="3309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9570" grpId="0" build="p" autoUpdateAnimBg="0" rev="1"/>
      <p:bldP spid="3309571" grpId="0" animBg="1"/>
      <p:bldP spid="330957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5026" name="Rectangle 2"/>
          <p:cNvSpPr>
            <a:spLocks noGrp="1" noChangeArrowheads="1"/>
          </p:cNvSpPr>
          <p:nvPr>
            <p:ph type="title"/>
          </p:nvPr>
        </p:nvSpPr>
        <p:spPr/>
        <p:txBody>
          <a:bodyPr/>
          <a:lstStyle/>
          <a:p>
            <a:endParaRPr lang="en-US"/>
          </a:p>
        </p:txBody>
      </p:sp>
      <p:sp>
        <p:nvSpPr>
          <p:cNvPr id="5505027"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a:ln w="9525">
                  <a:round/>
                  <a:headEnd/>
                  <a:tailEnd/>
                </a:ln>
                <a:gradFill rotWithShape="0">
                  <a:gsLst>
                    <a:gs pos="0">
                      <a:srgbClr val="FFE701"/>
                    </a:gs>
                    <a:gs pos="100000">
                      <a:srgbClr val="FE3E02"/>
                    </a:gs>
                  </a:gsLst>
                  <a:lin ang="5400000" scaled="1"/>
                </a:gradFill>
                <a:latin typeface="Impact"/>
              </a:rPr>
              <a:t>Luther Versus Erasmus</a:t>
            </a:r>
          </a:p>
        </p:txBody>
      </p:sp>
      <p:sp>
        <p:nvSpPr>
          <p:cNvPr id="5505028" name="WordArt 4"/>
          <p:cNvSpPr>
            <a:spLocks noChangeArrowheads="1" noChangeShapeType="1" noTextEdit="1"/>
          </p:cNvSpPr>
          <p:nvPr/>
        </p:nvSpPr>
        <p:spPr bwMode="auto">
          <a:xfrm>
            <a:off x="3276600" y="3886200"/>
            <a:ext cx="5562600" cy="23622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Monergistic</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Synergistic</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Controversy</a:t>
            </a:r>
          </a:p>
        </p:txBody>
      </p:sp>
      <p:sp>
        <p:nvSpPr>
          <p:cNvPr id="5505029" name="Comment 5"/>
          <p:cNvSpPr>
            <a:spLocks noChangeArrowheads="1"/>
          </p:cNvSpPr>
          <p:nvPr/>
        </p:nvSpPr>
        <p:spPr bwMode="auto">
          <a:xfrm>
            <a:off x="1539876"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  Salvation Is ~ </a:t>
            </a:r>
            <a:r>
              <a:rPr lang="en-US" sz="1600" b="1" i="1">
                <a:solidFill>
                  <a:srgbClr val="000000"/>
                </a:solidFill>
                <a:latin typeface="Arial" charset="0"/>
              </a:rPr>
              <a:t>EXTRA NOS</a:t>
            </a:r>
            <a:r>
              <a:rPr lang="en-US" sz="1600" b="1">
                <a:solidFill>
                  <a:srgbClr val="000000"/>
                </a:solidFill>
                <a:latin typeface="Arial" charset="0"/>
              </a:rPr>
              <a:t> ~ “Outside Of Ourselves” </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Even Elect’s Sin Of Disbelief Forgiven Beforehand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505027"/>
                                        </p:tgtEl>
                                        <p:attrNameLst>
                                          <p:attrName>style.visibility</p:attrName>
                                        </p:attrNameLst>
                                      </p:cBhvr>
                                      <p:to>
                                        <p:strVal val="visible"/>
                                      </p:to>
                                    </p:set>
                                    <p:anim calcmode="lin" valueType="num">
                                      <p:cBhvr>
                                        <p:cTn id="7" dur="5000" fill="hold"/>
                                        <p:tgtEl>
                                          <p:spTgt spid="5505027"/>
                                        </p:tgtEl>
                                        <p:attrNameLst>
                                          <p:attrName>ppt_w</p:attrName>
                                        </p:attrNameLst>
                                      </p:cBhvr>
                                      <p:tavLst>
                                        <p:tav tm="0" fmla="#ppt_w*sin(2.5*pi*$)">
                                          <p:val>
                                            <p:fltVal val="0"/>
                                          </p:val>
                                        </p:tav>
                                        <p:tav tm="100000">
                                          <p:val>
                                            <p:fltVal val="1"/>
                                          </p:val>
                                        </p:tav>
                                      </p:tavLst>
                                    </p:anim>
                                    <p:anim calcmode="lin" valueType="num">
                                      <p:cBhvr>
                                        <p:cTn id="8" dur="5000" fill="hold"/>
                                        <p:tgtEl>
                                          <p:spTgt spid="55050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505028"/>
                                        </p:tgtEl>
                                        <p:attrNameLst>
                                          <p:attrName>style.visibility</p:attrName>
                                        </p:attrNameLst>
                                      </p:cBhvr>
                                      <p:to>
                                        <p:strVal val="visible"/>
                                      </p:to>
                                    </p:set>
                                    <p:anim calcmode="lin" valueType="num">
                                      <p:cBhvr additive="base">
                                        <p:cTn id="13" dur="500" fill="hold"/>
                                        <p:tgtEl>
                                          <p:spTgt spid="5505028"/>
                                        </p:tgtEl>
                                        <p:attrNameLst>
                                          <p:attrName>ppt_x</p:attrName>
                                        </p:attrNameLst>
                                      </p:cBhvr>
                                      <p:tavLst>
                                        <p:tav tm="0">
                                          <p:val>
                                            <p:strVal val="#ppt_x"/>
                                          </p:val>
                                        </p:tav>
                                        <p:tav tm="100000">
                                          <p:val>
                                            <p:strVal val="#ppt_x"/>
                                          </p:val>
                                        </p:tav>
                                      </p:tavLst>
                                    </p:anim>
                                    <p:anim calcmode="lin" valueType="num">
                                      <p:cBhvr additive="base">
                                        <p:cTn id="14" dur="500" fill="hold"/>
                                        <p:tgtEl>
                                          <p:spTgt spid="5505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5027" grpId="0" animBg="1"/>
      <p:bldP spid="55050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2291" name="Rectangle 3"/>
          <p:cNvSpPr>
            <a:spLocks noGrp="1" noChangeArrowheads="1"/>
          </p:cNvSpPr>
          <p:nvPr>
            <p:ph type="body" idx="1"/>
          </p:nvPr>
        </p:nvSpPr>
        <p:spPr>
          <a:xfrm>
            <a:off x="1676400" y="533400"/>
            <a:ext cx="6096000" cy="5486400"/>
          </a:xfrm>
          <a:ln>
            <a:solidFill>
              <a:srgbClr val="FF9900"/>
            </a:solidFill>
          </a:ln>
        </p:spPr>
        <p:txBody>
          <a:bodyPr/>
          <a:lstStyle/>
          <a:p>
            <a:pPr eaLnBrk="1" hangingPunct="1">
              <a:lnSpc>
                <a:spcPct val="90000"/>
              </a:lnSpc>
              <a:defRPr/>
            </a:pPr>
            <a:endParaRPr lang="en-US" sz="800" b="1">
              <a:latin typeface="Comic Sans MS" pitchFamily="66" charset="0"/>
              <a:ea typeface="+mn-ea"/>
            </a:endParaRP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17  In The Marketplace Paul Preaches Both Jesus &amp; His Resurrection</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18  Epicurean Materialists &amp; The Stoic Practitioners (v 21) Wanted Paul For Themselves So They Brought Him To Mar’s Hill.</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Mar’s Hill Was A Place For Honoring The City Gods Through Prayers &amp; Sacrifice Although Neither Of These Groups Were Really Religious.</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Gods Not Moral Beings Nor Demand Men To Be </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Both Groups Had Accommodated These Practice Based Official Religions So As To Remain Public.</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Oral Societies Considered The Written Word Disguise &amp; Not Elastic Enough To Reveal Depth   – Deep Truth Was To Be Discovered From Questioning An Original Source At A Forum.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Writings Were Either Transcripts Of These Deliberative Dialogues Or Doctrinal Defenses Using This Stylistic Form.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Following From Verse 22 Is An Actual  Record.</a:t>
            </a:r>
            <a:endParaRPr lang="en-US" sz="2400" b="1">
              <a:latin typeface="Comic Sans MS" pitchFamily="66" charset="0"/>
              <a:ea typeface="+mn-ea"/>
            </a:endParaRPr>
          </a:p>
        </p:txBody>
      </p:sp>
      <p:sp>
        <p:nvSpPr>
          <p:cNvPr id="12292" name="Comment 4"/>
          <p:cNvSpPr>
            <a:spLocks noChangeArrowheads="1"/>
          </p:cNvSpPr>
          <p:nvPr/>
        </p:nvSpPr>
        <p:spPr bwMode="auto">
          <a:xfrm>
            <a:off x="1524000" y="-4495800"/>
            <a:ext cx="9144000" cy="29591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mn-cs"/>
              </a:rPr>
              <a:t>     D. L.  Burris: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400 Years Religiously Evolved From Tribal Deities To Polytheistic Assimilation</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Second Notation:  The Point Of A Stoic Type  Bridge To Early Christianity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Earliest Christians Appealed W/I Philosophically Competitive Context W/ Center Stoic</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Natural Inclinations = Stoic Affinities;  Cosmos Order &amp; Lawful Creation Rationale = Creative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Power Rational &amp; Inexhaustible;  Lawful Continuity Needs Continuous Agent Logos &amp; Divine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Fire Constant Creative Dynamic Force;  Reject Chaos By Obeying Principles Of Order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Conformance &amp; Obedient Faith Conformance Configured To The Nomological Reasoning Of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The Stoical Cosmology. </a:t>
            </a:r>
          </a:p>
        </p:txBody>
      </p:sp>
      <p:sp>
        <p:nvSpPr>
          <p:cNvPr id="12293" name="Comment 5"/>
          <p:cNvSpPr>
            <a:spLocks noChangeArrowheads="1"/>
          </p:cNvSpPr>
          <p:nvPr/>
        </p:nvSpPr>
        <p:spPr bwMode="auto">
          <a:xfrm>
            <a:off x="1539876" y="-1524000"/>
            <a:ext cx="9128125" cy="12588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The </a:t>
            </a:r>
            <a:r>
              <a:rPr kumimoji="0" lang="en-US" sz="24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Homeric Myth</a:t>
            </a: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presupposes the viewpoint that humans are useful to the gods but are not objects of their affection!</a:t>
            </a:r>
          </a:p>
        </p:txBody>
      </p:sp>
    </p:spTree>
    <p:extLst>
      <p:ext uri="{BB962C8B-B14F-4D97-AF65-F5344CB8AC3E}">
        <p14:creationId xmlns:p14="http://schemas.microsoft.com/office/powerpoint/2010/main" val="127229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p:cTn id="7"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calcmode="lin" valueType="num">
                                      <p:cBhvr>
                                        <p:cTn id="15"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anim calcmode="lin" valueType="num">
                                      <p:cBhvr>
                                        <p:cTn id="23"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p:cTn id="31"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5" end="5"/>
                                            </p:txEl>
                                          </p:spTgt>
                                        </p:tgtEl>
                                        <p:attrNameLst>
                                          <p:attrName>style.visibility</p:attrName>
                                        </p:attrNameLst>
                                      </p:cBhvr>
                                      <p:to>
                                        <p:strVal val="visible"/>
                                      </p:to>
                                    </p:set>
                                    <p:anim calcmode="lin" valueType="num">
                                      <p:cBhvr>
                                        <p:cTn id="39"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6" end="6"/>
                                            </p:txEl>
                                          </p:spTgt>
                                        </p:tgtEl>
                                        <p:attrNameLst>
                                          <p:attrName>style.visibility</p:attrName>
                                        </p:attrNameLst>
                                      </p:cBhvr>
                                      <p:to>
                                        <p:strVal val="visible"/>
                                      </p:to>
                                    </p:set>
                                    <p:anim calcmode="lin" valueType="num">
                                      <p:cBhvr>
                                        <p:cTn id="47" dur="1000" fill="hold"/>
                                        <p:tgtEl>
                                          <p:spTgt spid="1229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91">
                                            <p:txEl>
                                              <p:pRg st="7" end="7"/>
                                            </p:txEl>
                                          </p:spTgt>
                                        </p:tgtEl>
                                        <p:attrNameLst>
                                          <p:attrName>style.visibility</p:attrName>
                                        </p:attrNameLst>
                                      </p:cBhvr>
                                      <p:to>
                                        <p:strVal val="visible"/>
                                      </p:to>
                                    </p:set>
                                    <p:anim calcmode="lin" valueType="num">
                                      <p:cBhvr>
                                        <p:cTn id="55" dur="1000" fill="hold"/>
                                        <p:tgtEl>
                                          <p:spTgt spid="12291">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2291">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229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9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229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9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001000" y="4924426"/>
            <a:ext cx="1486304" cy="46166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b="1">
                <a:solidFill>
                  <a:srgbClr val="000000"/>
                </a:solidFill>
                <a:effectLst>
                  <a:outerShdw blurRad="38100" dist="38100" dir="2700000" algn="tl">
                    <a:srgbClr val="000000">
                      <a:alpha val="43137"/>
                    </a:srgbClr>
                  </a:outerShdw>
                </a:effectLst>
                <a:latin typeface="Arial" charset="0"/>
              </a:rPr>
              <a:t>Erasmus</a:t>
            </a:r>
            <a:endParaRPr lang="en-US" sz="3200" b="1">
              <a:solidFill>
                <a:srgbClr val="000000"/>
              </a:solidFill>
              <a:effectLst>
                <a:outerShdw blurRad="38100" dist="38100" dir="2700000" algn="tl">
                  <a:srgbClr val="000000">
                    <a:alpha val="43137"/>
                  </a:srgbClr>
                </a:outerShdw>
              </a:effectLst>
              <a:latin typeface="Arial" charset="0"/>
            </a:endParaRPr>
          </a:p>
        </p:txBody>
      </p:sp>
      <p:pic>
        <p:nvPicPr>
          <p:cNvPr id="60431" name="Picture 15"/>
          <p:cNvPicPr>
            <a:picLocks noChangeAspect="1" noChangeArrowheads="1"/>
          </p:cNvPicPr>
          <p:nvPr/>
        </p:nvPicPr>
        <p:blipFill>
          <a:blip r:embed="rId4" cstate="print"/>
          <a:srcRect/>
          <a:stretch>
            <a:fillRect/>
          </a:stretch>
        </p:blipFill>
        <p:spPr bwMode="auto">
          <a:xfrm>
            <a:off x="7543801" y="1573214"/>
            <a:ext cx="2352675" cy="3074987"/>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charset="0"/>
              </a:rPr>
              <a:t>AD </a:t>
            </a:r>
            <a:r>
              <a:rPr lang="en-US" sz="3200" b="1" dirty="0">
                <a:solidFill>
                  <a:srgbClr val="FFFFFF"/>
                </a:solidFill>
                <a:effectLst>
                  <a:outerShdw blurRad="38100" dist="38100" dir="2700000" algn="tl">
                    <a:srgbClr val="000000">
                      <a:alpha val="43137"/>
                    </a:srgbClr>
                  </a:outerShdw>
                </a:effectLst>
                <a:latin typeface="Arial" charset="0"/>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4000" b="1" dirty="0">
                <a:solidFill>
                  <a:srgbClr val="660104"/>
                </a:solidFill>
                <a:effectLst>
                  <a:outerShdw blurRad="38100" dist="38100" dir="2700000" algn="tl">
                    <a:srgbClr val="000000"/>
                  </a:outerShdw>
                </a:effectLst>
                <a:latin typeface="Arial" charset="0"/>
              </a:rPr>
              <a:t>Luther &amp; Erasmus </a:t>
            </a:r>
            <a:endParaRPr lang="en-US" sz="4000" b="1" dirty="0">
              <a:solidFill>
                <a:srgbClr val="000000"/>
              </a:solidFill>
              <a:effectLst>
                <a:outerShdw blurRad="38100" dist="38100" dir="2700000" algn="tl">
                  <a:srgbClr val="FFFFFF"/>
                </a:outerShdw>
              </a:effectLst>
              <a:latin typeface="Arial" charset="0"/>
            </a:endParaRPr>
          </a:p>
        </p:txBody>
      </p:sp>
      <p:pic>
        <p:nvPicPr>
          <p:cNvPr id="11" name="Picture 85"/>
          <p:cNvPicPr>
            <a:picLocks noChangeAspect="1" noChangeArrowheads="1"/>
          </p:cNvPicPr>
          <p:nvPr/>
        </p:nvPicPr>
        <p:blipFill>
          <a:blip r:embed="rId5" cstate="print"/>
          <a:srcRect/>
          <a:stretch>
            <a:fillRect/>
          </a:stretch>
        </p:blipFill>
        <p:spPr bwMode="auto">
          <a:xfrm flipH="1">
            <a:off x="2667000" y="1752600"/>
            <a:ext cx="3276600" cy="3200400"/>
          </a:xfrm>
          <a:prstGeom prst="rect">
            <a:avLst/>
          </a:prstGeom>
          <a:noFill/>
          <a:ln w="50800">
            <a:solidFill>
              <a:srgbClr val="008CFF">
                <a:alpha val="50000"/>
              </a:srgbClr>
            </a:solidFill>
            <a:miter lim="800000"/>
            <a:headEnd/>
            <a:tailEn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130" name="Picture 2" descr="I:\DEPTCOMM\Zamcomm\Jody\ChartsEPS\157.jpg"/>
          <p:cNvPicPr>
            <a:picLocks noChangeAspect="1" noChangeArrowheads="1"/>
          </p:cNvPicPr>
          <p:nvPr/>
        </p:nvPicPr>
        <p:blipFill>
          <a:blip r:embed="rId3" cstate="print"/>
          <a:srcRect/>
          <a:stretch>
            <a:fillRect/>
          </a:stretch>
        </p:blipFill>
        <p:spPr bwMode="auto">
          <a:xfrm>
            <a:off x="2362200" y="-304800"/>
            <a:ext cx="7543800" cy="7696200"/>
          </a:xfrm>
          <a:prstGeom prst="rect">
            <a:avLst/>
          </a:prstGeom>
          <a:noFill/>
        </p:spPr>
      </p:pic>
      <p:sp>
        <p:nvSpPr>
          <p:cNvPr id="2" name="Rectangle 1"/>
          <p:cNvSpPr/>
          <p:nvPr/>
        </p:nvSpPr>
        <p:spPr>
          <a:xfrm>
            <a:off x="3429000" y="1371602"/>
            <a:ext cx="525780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Clear Text</a:t>
            </a:r>
            <a:r>
              <a:rPr kumimoji="0" lang="en-US" sz="32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 &amp; </a:t>
            </a:r>
            <a:r>
              <a:rPr kumimoji="0" lang="en-US" sz="32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Pure Faith</a:t>
            </a:r>
          </a:p>
        </p:txBody>
      </p:sp>
    </p:spTree>
    <p:extLst>
      <p:ext uri="{BB962C8B-B14F-4D97-AF65-F5344CB8AC3E}">
        <p14:creationId xmlns:p14="http://schemas.microsoft.com/office/powerpoint/2010/main" val="216909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78" name="Picture 2" descr="I:\DEPTCOMM\Zamcomm\Jody\ChartsEPS\158.jpg"/>
          <p:cNvPicPr>
            <a:picLocks noChangeAspect="1" noChangeArrowheads="1"/>
          </p:cNvPicPr>
          <p:nvPr/>
        </p:nvPicPr>
        <p:blipFill>
          <a:blip r:embed="rId3" cstate="print"/>
          <a:srcRect/>
          <a:stretch>
            <a:fillRect/>
          </a:stretch>
        </p:blipFill>
        <p:spPr bwMode="auto">
          <a:xfrm>
            <a:off x="2822576" y="0"/>
            <a:ext cx="6545263" cy="6858000"/>
          </a:xfrm>
          <a:prstGeom prst="rect">
            <a:avLst/>
          </a:prstGeom>
          <a:noFill/>
        </p:spPr>
      </p:pic>
    </p:spTree>
    <p:extLst>
      <p:ext uri="{BB962C8B-B14F-4D97-AF65-F5344CB8AC3E}">
        <p14:creationId xmlns:p14="http://schemas.microsoft.com/office/powerpoint/2010/main" val="20608755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SALVATION: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18571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Text Box 2"/>
          <p:cNvSpPr txBox="1">
            <a:spLocks noChangeArrowheads="1"/>
          </p:cNvSpPr>
          <p:nvPr/>
        </p:nvSpPr>
        <p:spPr bwMode="auto">
          <a:xfrm>
            <a:off x="1392572" y="1371600"/>
            <a:ext cx="1960228"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1524</a:t>
            </a:r>
            <a:endParaRPr lang="en-US" sz="2800" dirty="0">
              <a:solidFill>
                <a:srgbClr val="000000"/>
              </a:solidFill>
              <a:latin typeface="Times New Roman" pitchFamily="18" charset="0"/>
            </a:endParaRPr>
          </a:p>
        </p:txBody>
      </p:sp>
      <p:sp>
        <p:nvSpPr>
          <p:cNvPr id="284979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497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49797" name="Rectangle 5"/>
          <p:cNvSpPr>
            <a:spLocks noChangeArrowheads="1"/>
          </p:cNvSpPr>
          <p:nvPr/>
        </p:nvSpPr>
        <p:spPr bwMode="auto">
          <a:xfrm>
            <a:off x="3352800" y="1057012"/>
            <a:ext cx="7086600" cy="314587"/>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000" b="1" dirty="0">
                <a:solidFill>
                  <a:srgbClr val="000000"/>
                </a:solidFill>
                <a:latin typeface="Times New Roman" pitchFamily="18" charset="0"/>
              </a:rPr>
              <a:t>Erasmus publishes </a:t>
            </a:r>
            <a:r>
              <a:rPr lang="en-US" sz="6000" b="1" i="1" dirty="0">
                <a:solidFill>
                  <a:srgbClr val="000000"/>
                </a:solidFill>
                <a:latin typeface="Times New Roman" pitchFamily="18" charset="0"/>
              </a:rPr>
              <a:t>On Freedom of the Will</a:t>
            </a:r>
            <a:r>
              <a:rPr lang="en-US" sz="6000" b="1" dirty="0">
                <a:solidFill>
                  <a:srgbClr val="000000"/>
                </a:solidFill>
                <a:latin typeface="Times New Roman" pitchFamily="18" charset="0"/>
              </a:rPr>
              <a:t>, his famous attack on Luther’s denial of free will</a:t>
            </a:r>
          </a:p>
        </p:txBody>
      </p:sp>
    </p:spTree>
  </p:cSld>
  <p:clrMapOvr>
    <a:masterClrMapping/>
  </p:clrMapOvr>
  <p:transition>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8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1525</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5" name="Rectangle 5"/>
          <p:cNvSpPr>
            <a:spLocks noChangeArrowheads="1"/>
          </p:cNvSpPr>
          <p:nvPr/>
        </p:nvSpPr>
        <p:spPr bwMode="auto">
          <a:xfrm>
            <a:off x="3352800" y="152400"/>
            <a:ext cx="4876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Martin Luther writes </a:t>
            </a:r>
            <a:r>
              <a:rPr kumimoji="0" lang="en-US" sz="3600" b="0" i="1" u="none" strike="noStrike" kern="1200" cap="none" spc="0" normalizeH="0" baseline="0" noProof="0">
                <a:ln>
                  <a:noFill/>
                </a:ln>
                <a:solidFill>
                  <a:srgbClr val="000000"/>
                </a:solidFill>
                <a:effectLst/>
                <a:uLnTx/>
                <a:uFillTx/>
                <a:latin typeface="Times New Roman"/>
                <a:ea typeface="+mn-ea"/>
                <a:cs typeface="+mn-cs"/>
              </a:rPr>
              <a:t>Bondage of the Will</a:t>
            </a:r>
            <a:r>
              <a:rPr kumimoji="0" lang="en-US" sz="3600" b="0" i="0" u="none" strike="noStrike" kern="1200" cap="none" spc="0" normalizeH="0" baseline="0" noProof="0">
                <a:ln>
                  <a:noFill/>
                </a:ln>
                <a:solidFill>
                  <a:srgbClr val="000000"/>
                </a:solidFill>
                <a:effectLst/>
                <a:uLnTx/>
                <a:uFillTx/>
                <a:latin typeface="Times New Roman"/>
                <a:ea typeface="+mn-ea"/>
                <a:cs typeface="+mn-cs"/>
              </a:rPr>
              <a:t>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(a response to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Erasmus)</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p:txBody>
      </p:sp>
      <p:sp>
        <p:nvSpPr>
          <p:cNvPr id="2810886" name="Rectangle 6"/>
          <p:cNvSpPr>
            <a:spLocks noChangeArrowheads="1"/>
          </p:cNvSpPr>
          <p:nvPr/>
        </p:nvSpPr>
        <p:spPr bwMode="auto">
          <a:xfrm>
            <a:off x="3352800" y="5105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3600" b="1" i="0" u="none" strike="noStrike" kern="1200" cap="none" spc="0" normalizeH="0" baseline="0" noProof="0" dirty="0">
                <a:ln>
                  <a:noFill/>
                </a:ln>
                <a:solidFill>
                  <a:srgbClr val="000000"/>
                </a:solidFill>
                <a:effectLst/>
                <a:uLnTx/>
                <a:uFillTx/>
                <a:latin typeface="Times New Roman"/>
                <a:ea typeface="+mn-ea"/>
                <a:cs typeface="+mn-cs"/>
              </a:rPr>
              <a:t>HERESY IS ALL AROUND:  </a:t>
            </a: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To read the work of a heretic is an excommunicable criminal offense!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 name="Group 7"/>
          <p:cNvGrpSpPr>
            <a:grpSpLocks/>
          </p:cNvGrpSpPr>
          <p:nvPr/>
        </p:nvGrpSpPr>
        <p:grpSpPr bwMode="auto">
          <a:xfrm>
            <a:off x="1524000" y="5168900"/>
            <a:ext cx="1828800" cy="579438"/>
            <a:chOff x="0" y="2248"/>
            <a:chExt cx="1152" cy="365"/>
          </a:xfrm>
        </p:grpSpPr>
        <p:sp>
          <p:nvSpPr>
            <p:cNvPr id="2810888" name="Text Box 8"/>
            <p:cNvSpPr txBox="1">
              <a:spLocks noChangeArrowheads="1"/>
            </p:cNvSpPr>
            <p:nvPr/>
          </p:nvSpPr>
          <p:spPr bwMode="auto">
            <a:xfrm>
              <a:off x="0" y="224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1526</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9" name="Line 9"/>
            <p:cNvSpPr>
              <a:spLocks noChangeShapeType="1"/>
            </p:cNvSpPr>
            <p:nvPr/>
          </p:nvSpPr>
          <p:spPr bwMode="auto">
            <a:xfrm>
              <a:off x="720" y="2431"/>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pic>
        <p:nvPicPr>
          <p:cNvPr id="2810890" name="Picture 10" descr="Bondage of the Will"/>
          <p:cNvPicPr>
            <a:picLocks noChangeAspect="1" noChangeArrowheads="1"/>
          </p:cNvPicPr>
          <p:nvPr/>
        </p:nvPicPr>
        <p:blipFill>
          <a:blip r:embed="rId4" cstate="print">
            <a:lum contrast="36000"/>
          </a:blip>
          <a:srcRect/>
          <a:stretch>
            <a:fillRect/>
          </a:stretch>
        </p:blipFill>
        <p:spPr bwMode="auto">
          <a:xfrm>
            <a:off x="8229600" y="304800"/>
            <a:ext cx="1531938" cy="2057400"/>
          </a:xfrm>
          <a:prstGeom prst="rect">
            <a:avLst/>
          </a:prstGeom>
          <a:noFill/>
          <a:ln w="38100">
            <a:solidFill>
              <a:srgbClr val="14455E"/>
            </a:solidFill>
            <a:miter lim="800000"/>
            <a:headEnd/>
            <a:tailEnd/>
          </a:ln>
        </p:spPr>
      </p:pic>
      <p:sp>
        <p:nvSpPr>
          <p:cNvPr id="2810891" name="Rectangle 11"/>
          <p:cNvSpPr>
            <a:spLocks noChangeArrowheads="1"/>
          </p:cNvSpPr>
          <p:nvPr/>
        </p:nvSpPr>
        <p:spPr bwMode="auto">
          <a:xfrm>
            <a:off x="7543800" y="2413001"/>
            <a:ext cx="2971800" cy="4730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a:ea typeface="+mn-ea"/>
                <a:cs typeface="+mn-cs"/>
              </a:rPr>
              <a:t>Bondage of the Will</a:t>
            </a:r>
            <a:endParaRPr kumimoji="0" lang="en-US" sz="2500" b="0" i="1" u="none" strike="noStrike" kern="1200" cap="none" spc="0" normalizeH="0" baseline="0" noProof="0">
              <a:ln>
                <a:noFill/>
              </a:ln>
              <a:solidFill>
                <a:srgbClr val="000000"/>
              </a:solidFill>
              <a:effectLst/>
              <a:uLnTx/>
              <a:uFillTx/>
              <a:latin typeface="Times New Roman"/>
              <a:ea typeface="+mn-ea"/>
              <a:cs typeface="+mn-cs"/>
            </a:endParaRPr>
          </a:p>
        </p:txBody>
      </p:sp>
      <p:grpSp>
        <p:nvGrpSpPr>
          <p:cNvPr id="3" name="Group 12"/>
          <p:cNvGrpSpPr>
            <a:grpSpLocks/>
          </p:cNvGrpSpPr>
          <p:nvPr/>
        </p:nvGrpSpPr>
        <p:grpSpPr bwMode="auto">
          <a:xfrm>
            <a:off x="3429000" y="2911476"/>
            <a:ext cx="6934200" cy="2117725"/>
            <a:chOff x="1200" y="1834"/>
            <a:chExt cx="4368" cy="1334"/>
          </a:xfrm>
        </p:grpSpPr>
        <p:sp>
          <p:nvSpPr>
            <p:cNvPr id="2810893" name="AutoShape 13"/>
            <p:cNvSpPr>
              <a:spLocks noChangeArrowheads="1"/>
            </p:cNvSpPr>
            <p:nvPr/>
          </p:nvSpPr>
          <p:spPr bwMode="auto">
            <a:xfrm>
              <a:off x="1200" y="1872"/>
              <a:ext cx="4368" cy="1296"/>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94" name="Text Box 14"/>
            <p:cNvSpPr txBox="1">
              <a:spLocks noChangeArrowheads="1"/>
            </p:cNvSpPr>
            <p:nvPr/>
          </p:nvSpPr>
          <p:spPr bwMode="auto">
            <a:xfrm>
              <a:off x="1488" y="1834"/>
              <a:ext cx="4032" cy="129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Luther’s work describes the absolute inability of humankind in our fallen state to act morally, a clear opposite to Erasmus’ humanistic ideal.</a:t>
              </a:r>
            </a:p>
          </p:txBody>
        </p:sp>
      </p:grpSp>
    </p:spTree>
    <p:extLst>
      <p:ext uri="{BB962C8B-B14F-4D97-AF65-F5344CB8AC3E}">
        <p14:creationId xmlns:p14="http://schemas.microsoft.com/office/powerpoint/2010/main" val="32506230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8108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886" grpId="0" build="p" autoUpdateAnimBg="0"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Arial" charset="0"/>
              </a:rPr>
              <a:t>     Erasmus</a:t>
            </a:r>
            <a:endParaRPr lang="en-US" sz="3200" b="1" dirty="0">
              <a:solidFill>
                <a:srgbClr val="000000"/>
              </a:solidFill>
              <a:effectLst>
                <a:outerShdw blurRad="38100" dist="38100" dir="2700000" algn="tl">
                  <a:srgbClr val="000000">
                    <a:alpha val="43137"/>
                  </a:srgbClr>
                </a:outerShdw>
              </a:effectLst>
              <a:latin typeface="Arial" charset="0"/>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charset="0"/>
              </a:rPr>
              <a:t>AD </a:t>
            </a:r>
            <a:r>
              <a:rPr lang="en-US" sz="3200" b="1" dirty="0">
                <a:solidFill>
                  <a:srgbClr val="FFFFFF"/>
                </a:solidFill>
                <a:effectLst>
                  <a:outerShdw blurRad="38100" dist="38100" dir="2700000" algn="tl">
                    <a:srgbClr val="000000">
                      <a:alpha val="43137"/>
                    </a:srgbClr>
                  </a:outerShdw>
                </a:effectLst>
                <a:latin typeface="Arial" charset="0"/>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4000" b="1" dirty="0">
                <a:solidFill>
                  <a:srgbClr val="660104"/>
                </a:solidFill>
                <a:effectLst>
                  <a:outerShdw blurRad="38100" dist="38100" dir="2700000" algn="tl">
                    <a:srgbClr val="000000"/>
                  </a:outerShdw>
                </a:effectLst>
                <a:latin typeface="Arial" charset="0"/>
              </a:rPr>
              <a:t>Luther &amp; Erasmus </a:t>
            </a:r>
            <a:endParaRPr lang="en-US" sz="4000" b="1" dirty="0">
              <a:solidFill>
                <a:srgbClr val="000000"/>
              </a:solidFill>
              <a:effectLst>
                <a:outerShdw blurRad="38100" dist="38100" dir="2700000" algn="tl">
                  <a:srgbClr val="FFFFFF"/>
                </a:outerShdw>
              </a:effectLst>
              <a:latin typeface="Arial" charset="0"/>
            </a:endParaRPr>
          </a:p>
        </p:txBody>
      </p:sp>
      <p:sp>
        <p:nvSpPr>
          <p:cNvPr id="10" name="Rectangle 9"/>
          <p:cNvSpPr/>
          <p:nvPr/>
        </p:nvSpPr>
        <p:spPr>
          <a:xfrm>
            <a:off x="1736520" y="1240056"/>
            <a:ext cx="5989739"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2800" b="1"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latin typeface="Storybook" pitchFamily="2" charset="0"/>
              </a:rPr>
              <a:t>131 Christians Everyone Should Know:</a:t>
            </a:r>
          </a:p>
        </p:txBody>
      </p:sp>
      <p:sp>
        <p:nvSpPr>
          <p:cNvPr id="15" name="TextBox 14"/>
          <p:cNvSpPr txBox="1"/>
          <p:nvPr/>
        </p:nvSpPr>
        <p:spPr>
          <a:xfrm>
            <a:off x="1914525" y="1700213"/>
            <a:ext cx="5553074" cy="4093428"/>
          </a:xfrm>
          <a:prstGeom prst="rect">
            <a:avLst/>
          </a:prstGeom>
          <a:blipFill>
            <a:blip r:embed="rId5" cstate="print"/>
            <a:tile tx="0" ty="0" sx="100000" sy="100000" flip="none" algn="tl"/>
          </a:blipFill>
        </p:spPr>
        <p:txBody>
          <a:bodyPr wrap="square" rtlCol="0">
            <a:spAutoFit/>
          </a:bodyPr>
          <a:lstStyle/>
          <a:p>
            <a:pPr algn="ctr" fontAlgn="base">
              <a:spcBef>
                <a:spcPct val="0"/>
              </a:spcBef>
              <a:spcAft>
                <a:spcPct val="0"/>
              </a:spcAft>
            </a:pPr>
            <a:r>
              <a:rPr lang="en-US" sz="2000" b="1" dirty="0">
                <a:solidFill>
                  <a:srgbClr val="C00000"/>
                </a:solidFill>
                <a:effectLst>
                  <a:outerShdw blurRad="38100" dist="38100" dir="2700000" algn="tl">
                    <a:srgbClr val="000000">
                      <a:alpha val="43137"/>
                    </a:srgbClr>
                  </a:outerShdw>
                </a:effectLst>
                <a:latin typeface="Storybook" pitchFamily="2" charset="0"/>
              </a:rPr>
              <a:t>Before the turning point – which would eventually consume the humanist (which at the time meant student of the humanities, not one who praises humanity above all else)     –  Erasmus became famous for his other writings. He said he wrote to  ‘correct the errors of those whose religion is usually composed of ceremonies and observances of  a material sort and neglect the things that conduce to piety.’  He became famous for his biting satire,  </a:t>
            </a:r>
            <a:r>
              <a:rPr lang="en-US" sz="2000" b="1" i="1" dirty="0">
                <a:solidFill>
                  <a:srgbClr val="C00000"/>
                </a:solidFill>
                <a:effectLst>
                  <a:outerShdw blurRad="38100" dist="38100" dir="2700000" algn="tl">
                    <a:srgbClr val="000000">
                      <a:alpha val="43137"/>
                    </a:srgbClr>
                  </a:outerShdw>
                </a:effectLst>
                <a:latin typeface="Storybook" pitchFamily="2" charset="0"/>
              </a:rPr>
              <a:t>In Praise of Folly,  </a:t>
            </a:r>
            <a:r>
              <a:rPr lang="en-US" sz="2000" b="1" dirty="0">
                <a:solidFill>
                  <a:srgbClr val="C00000"/>
                </a:solidFill>
                <a:effectLst>
                  <a:outerShdw blurRad="38100" dist="38100" dir="2700000" algn="tl">
                    <a:srgbClr val="000000">
                      <a:alpha val="43137"/>
                    </a:srgbClr>
                  </a:outerShdw>
                </a:effectLst>
                <a:latin typeface="Storybook" pitchFamily="2" charset="0"/>
              </a:rPr>
              <a:t>which attacked monastic and ecclesiastic corruption. He lambasted miracles supposedly performed by images, indulgences, and what he felt were useless church rites.      </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Arial" charset="0"/>
              </a:rPr>
              <a:t>     Erasmus</a:t>
            </a:r>
            <a:endParaRPr lang="en-US" sz="3200" b="1" dirty="0">
              <a:solidFill>
                <a:srgbClr val="000000"/>
              </a:solidFill>
              <a:effectLst>
                <a:outerShdw blurRad="38100" dist="38100" dir="2700000" algn="tl">
                  <a:srgbClr val="000000">
                    <a:alpha val="43137"/>
                  </a:srgbClr>
                </a:outerShdw>
              </a:effectLst>
              <a:latin typeface="Arial" charset="0"/>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charset="0"/>
              </a:rPr>
              <a:t>AD </a:t>
            </a:r>
            <a:r>
              <a:rPr lang="en-US" sz="3200" b="1" dirty="0">
                <a:solidFill>
                  <a:srgbClr val="FFFFFF"/>
                </a:solidFill>
                <a:effectLst>
                  <a:outerShdw blurRad="38100" dist="38100" dir="2700000" algn="tl">
                    <a:srgbClr val="000000">
                      <a:alpha val="43137"/>
                    </a:srgbClr>
                  </a:outerShdw>
                </a:effectLst>
                <a:latin typeface="Arial" charset="0"/>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4000" b="1" dirty="0">
                <a:solidFill>
                  <a:srgbClr val="660104"/>
                </a:solidFill>
                <a:effectLst>
                  <a:outerShdw blurRad="38100" dist="38100" dir="2700000" algn="tl">
                    <a:srgbClr val="000000"/>
                  </a:outerShdw>
                </a:effectLst>
                <a:latin typeface="Arial" charset="0"/>
              </a:rPr>
              <a:t>Luther &amp; Erasmus </a:t>
            </a:r>
            <a:endParaRPr lang="en-US" sz="4000" b="1" dirty="0">
              <a:solidFill>
                <a:srgbClr val="000000"/>
              </a:solidFill>
              <a:effectLst>
                <a:outerShdw blurRad="38100" dist="38100" dir="2700000" algn="tl">
                  <a:srgbClr val="FFFFFF"/>
                </a:outerShdw>
              </a:effectLst>
              <a:latin typeface="Arial" charset="0"/>
            </a:endParaRPr>
          </a:p>
        </p:txBody>
      </p:sp>
      <p:sp>
        <p:nvSpPr>
          <p:cNvPr id="12" name="TextBox 11">
            <a:extLst>
              <a:ext uri="{FF2B5EF4-FFF2-40B4-BE49-F238E27FC236}">
                <a16:creationId xmlns:a16="http://schemas.microsoft.com/office/drawing/2014/main" id="{6BB9F242-510C-49CA-BBE9-69347B2E4039}"/>
              </a:ext>
            </a:extLst>
          </p:cNvPr>
          <p:cNvSpPr txBox="1"/>
          <p:nvPr/>
        </p:nvSpPr>
        <p:spPr>
          <a:xfrm>
            <a:off x="2021747" y="1463537"/>
            <a:ext cx="5445852" cy="4524315"/>
          </a:xfrm>
          <a:prstGeom prst="rect">
            <a:avLst/>
          </a:prstGeom>
          <a:blipFill>
            <a:blip r:embed="rId5" cstate="print"/>
            <a:tile tx="0" ty="0" sx="100000" sy="100000" flip="none" algn="tl"/>
          </a:blipFill>
        </p:spPr>
        <p:txBody>
          <a:bodyPr wrap="square" rtlCol="0">
            <a:spAutoFit/>
          </a:bodyPr>
          <a:lstStyle/>
          <a:p>
            <a:pPr algn="ctr" fontAlgn="base">
              <a:spcBef>
                <a:spcPct val="0"/>
              </a:spcBef>
              <a:spcAft>
                <a:spcPct val="0"/>
              </a:spcAft>
            </a:pPr>
            <a:r>
              <a:rPr lang="en-US" b="1" dirty="0">
                <a:solidFill>
                  <a:srgbClr val="C00000"/>
                </a:solidFill>
                <a:effectLst>
                  <a:outerShdw blurRad="38100" dist="38100" dir="2700000" algn="tl">
                    <a:srgbClr val="000000">
                      <a:alpha val="43137"/>
                    </a:srgbClr>
                  </a:outerShdw>
                </a:effectLst>
                <a:latin typeface="Storybook" pitchFamily="2" charset="0"/>
              </a:rPr>
              <a:t>Erasmus’s enemies accused him of inspiring the schismatic Luther. And indeed,  Erasmus found much he liked in the German’s writings,  describing him to Leo X as a ‘mighty trumpet of gospel truth.’  At the same time he privately told his printer to stop printing Luther’s writings because he didn’t want his own efforts tangled with the Reformer’s. For four years,  Erasmus pleaded moderation to both sides.  But when pressed,  he sided with the pope.  ‘I am not so made as to fly in the face of the Vicar of Christ,’  he assured Leo.  Still, he hated the bickering and intolerance of both sides:  ‘I detest dissension because it goes both against the teachings of Christ and against a secret inclination of nature.  I doubt that either side in the dispute can be suppressed without grave loss.  It is clear that many of the reforms for which Luther calls are urgently needed.’ </a:t>
            </a:r>
          </a:p>
        </p:txBody>
      </p:sp>
    </p:spTree>
    <p:extLst>
      <p:ext uri="{BB962C8B-B14F-4D97-AF65-F5344CB8AC3E}">
        <p14:creationId xmlns:p14="http://schemas.microsoft.com/office/powerpoint/2010/main" val="424461553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305101" y="5284786"/>
            <a:ext cx="1896173" cy="52322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Arial" charset="0"/>
              </a:rPr>
              <a:t>Erasmus</a:t>
            </a:r>
          </a:p>
        </p:txBody>
      </p:sp>
      <p:pic>
        <p:nvPicPr>
          <p:cNvPr id="60431" name="Picture 15"/>
          <p:cNvPicPr>
            <a:picLocks noChangeAspect="1" noChangeArrowheads="1"/>
          </p:cNvPicPr>
          <p:nvPr/>
        </p:nvPicPr>
        <p:blipFill>
          <a:blip r:embed="rId4" cstate="print"/>
          <a:srcRect/>
          <a:stretch>
            <a:fillRect/>
          </a:stretch>
        </p:blipFill>
        <p:spPr bwMode="auto">
          <a:xfrm>
            <a:off x="7848599" y="1573213"/>
            <a:ext cx="2587306" cy="3601896"/>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charset="0"/>
              </a:rPr>
              <a:t>AD </a:t>
            </a:r>
            <a:r>
              <a:rPr lang="en-US" sz="3200" b="1" dirty="0">
                <a:solidFill>
                  <a:srgbClr val="FFFFFF"/>
                </a:solidFill>
                <a:effectLst>
                  <a:outerShdw blurRad="38100" dist="38100" dir="2700000" algn="tl">
                    <a:srgbClr val="000000">
                      <a:alpha val="43137"/>
                    </a:srgbClr>
                  </a:outerShdw>
                </a:effectLst>
                <a:latin typeface="Arial" charset="0"/>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4000" b="1" dirty="0">
                <a:solidFill>
                  <a:srgbClr val="660104"/>
                </a:solidFill>
                <a:effectLst>
                  <a:outerShdw blurRad="38100" dist="38100" dir="2700000" algn="tl">
                    <a:srgbClr val="000000"/>
                  </a:outerShdw>
                </a:effectLst>
                <a:latin typeface="Arial" charset="0"/>
              </a:rPr>
              <a:t>Luther &amp; Erasmus </a:t>
            </a:r>
            <a:endParaRPr lang="en-US" sz="4000" b="1" dirty="0">
              <a:solidFill>
                <a:srgbClr val="000000"/>
              </a:solidFill>
              <a:effectLst>
                <a:outerShdw blurRad="38100" dist="38100" dir="2700000" algn="tl">
                  <a:srgbClr val="FFFFFF"/>
                </a:outerShdw>
              </a:effectLst>
              <a:latin typeface="Arial" charset="0"/>
            </a:endParaRPr>
          </a:p>
        </p:txBody>
      </p:sp>
      <p:sp>
        <p:nvSpPr>
          <p:cNvPr id="10" name="Rectangle 9"/>
          <p:cNvSpPr/>
          <p:nvPr/>
        </p:nvSpPr>
        <p:spPr>
          <a:xfrm>
            <a:off x="1694576" y="1208015"/>
            <a:ext cx="6014907" cy="64633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600" b="1"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latin typeface="Storybook" pitchFamily="2" charset="0"/>
              </a:rPr>
              <a:t>“Between Scylla &amp; Charybdis”  </a:t>
            </a:r>
          </a:p>
        </p:txBody>
      </p:sp>
      <p:sp>
        <p:nvSpPr>
          <p:cNvPr id="15" name="TextBox 14"/>
          <p:cNvSpPr txBox="1"/>
          <p:nvPr/>
        </p:nvSpPr>
        <p:spPr>
          <a:xfrm>
            <a:off x="1694576" y="1854345"/>
            <a:ext cx="5773023" cy="4093428"/>
          </a:xfrm>
          <a:prstGeom prst="rect">
            <a:avLst/>
          </a:prstGeom>
          <a:blipFill>
            <a:blip r:embed="rId5" cstate="print"/>
            <a:tile tx="0" ty="0" sx="100000" sy="100000" flip="none" algn="tl"/>
          </a:blipFill>
        </p:spPr>
        <p:txBody>
          <a:bodyPr wrap="square" rtlCol="0">
            <a:spAutoFit/>
          </a:bodyPr>
          <a:lstStyle/>
          <a:p>
            <a:pPr algn="ctr" fontAlgn="base">
              <a:spcBef>
                <a:spcPct val="0"/>
              </a:spcBef>
              <a:spcAft>
                <a:spcPct val="0"/>
              </a:spcAft>
            </a:pPr>
            <a:r>
              <a:rPr lang="en-US" sz="2000" b="1" dirty="0">
                <a:solidFill>
                  <a:srgbClr val="C00000"/>
                </a:solidFill>
                <a:effectLst>
                  <a:outerShdw blurRad="38100" dist="38100" dir="2700000" algn="tl">
                    <a:srgbClr val="000000">
                      <a:alpha val="43137"/>
                    </a:srgbClr>
                  </a:outerShdw>
                </a:effectLst>
                <a:latin typeface="Storybook" pitchFamily="2" charset="0"/>
              </a:rPr>
              <a:t>His mediating position,  however,  didn’t satisfy either side:  ‘My only wish is that now that I am old,  I be allowed to enjoy the results of my efforts,’  he wrote.  ‘But both sides reproach me &amp; seek to coerce me.  Some claim that since I  do not attack Luther I agree with him, while the Lutherans declare that I am a coward who has forsaken the gospel.’ Indeed,  Luther attacked him as a ‘Moses who would die in the wilderness  ‘without entering the promised land.’ And the Roman Catholic church forbade his writings. ‘Had I not seen it,  nay,  felt it myself,’  he wrote, ‘I should never have believed anyone who said theologians could become so insane!”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1524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89091" name="Rectangle 3"/>
          <p:cNvSpPr>
            <a:spLocks noGrp="1" noChangeArrowheads="1"/>
          </p:cNvSpPr>
          <p:nvPr>
            <p:ph type="body" sz="half" idx="1"/>
          </p:nvPr>
        </p:nvSpPr>
        <p:spPr>
          <a:xfrm>
            <a:off x="2209800" y="2133600"/>
            <a:ext cx="7772400" cy="1752600"/>
          </a:xfrm>
          <a:solidFill>
            <a:schemeClr val="hlink"/>
          </a:solidFill>
        </p:spPr>
        <p:txBody>
          <a:bodyPr/>
          <a:lstStyle/>
          <a:p>
            <a:pPr>
              <a:lnSpc>
                <a:spcPct val="90000"/>
              </a:lnSpc>
              <a:buFontTx/>
              <a:buNone/>
            </a:pPr>
            <a:r>
              <a:rPr lang="en-US" sz="2400" dirty="0"/>
              <a:t>     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89092" name="Rectangle 4"/>
          <p:cNvSpPr>
            <a:spLocks noGrp="1" noChangeArrowheads="1"/>
          </p:cNvSpPr>
          <p:nvPr>
            <p:ph sz="half" idx="2"/>
          </p:nvPr>
        </p:nvSpPr>
        <p:spPr>
          <a:xfrm>
            <a:off x="2209800" y="3886200"/>
            <a:ext cx="8001000" cy="2971800"/>
          </a:xfrm>
        </p:spPr>
        <p:txBody>
          <a:bodyPr/>
          <a:lstStyle/>
          <a:p>
            <a:r>
              <a:rPr lang="en-US" sz="1800">
                <a:solidFill>
                  <a:schemeClr val="hlink"/>
                </a:solidFill>
                <a:effectLst>
                  <a:outerShdw blurRad="38100" dist="38100" dir="2700000" algn="tl">
                    <a:srgbClr val="000000"/>
                  </a:outerShdw>
                </a:effectLst>
              </a:rPr>
              <a:t>Erasmus discovered documentation of the Donation of Constantine fake &amp; fraud.</a:t>
            </a:r>
          </a:p>
          <a:p>
            <a:r>
              <a:rPr lang="en-US" sz="1800">
                <a:solidFill>
                  <a:schemeClr val="hlink"/>
                </a:solidFill>
                <a:effectLst>
                  <a:outerShdw blurRad="38100" dist="38100" dir="2700000" algn="tl">
                    <a:srgbClr val="000000"/>
                  </a:outerShdw>
                </a:effectLst>
              </a:rPr>
              <a:t>His criticism of superstitious reverence for religious images was of major influence to  Zwingli.</a:t>
            </a:r>
          </a:p>
          <a:p>
            <a:r>
              <a:rPr lang="en-US" sz="1800">
                <a:solidFill>
                  <a:schemeClr val="hlink"/>
                </a:solidFill>
                <a:effectLst>
                  <a:outerShdw blurRad="38100" dist="38100" dir="2700000" algn="tl">
                    <a:srgbClr val="000000"/>
                  </a:outerShdw>
                </a:effectLst>
              </a:rPr>
              <a:t>He satirized individual popes, not the office of the papacy.   He similarly wrote against abuses of the office. This made him a favorite of Luther who went further by attacking persons &amp; principles.</a:t>
            </a:r>
          </a:p>
          <a:p>
            <a:r>
              <a:rPr lang="en-US" sz="1800">
                <a:solidFill>
                  <a:schemeClr val="hlink"/>
                </a:solidFill>
                <a:effectLst>
                  <a:outerShdw blurRad="38100" dist="38100" dir="2700000" algn="tl">
                    <a:srgbClr val="000000"/>
                  </a:outerShdw>
                </a:effectLst>
              </a:rPr>
              <a:t>In Luther’s opinion, the central problem was that the Pope was now an anti-Christ;  In Erasmus’s opinion, the central problem was an environment of worldly corruption that had too long permeated Christendom and had finally worked its way to the top church official.</a:t>
            </a:r>
          </a:p>
          <a:p>
            <a:endParaRPr lang="en-US" sz="180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26513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anim calcmode="lin" valueType="num">
                                      <p:cBhvr>
                                        <p:cTn id="7" dur="1000" fill="hold"/>
                                        <p:tgtEl>
                                          <p:spTgt spid="890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9092">
                                            <p:txEl>
                                              <p:pRg st="1" end="1"/>
                                            </p:txEl>
                                          </p:spTgt>
                                        </p:tgtEl>
                                        <p:attrNameLst>
                                          <p:attrName>style.visibility</p:attrName>
                                        </p:attrNameLst>
                                      </p:cBhvr>
                                      <p:to>
                                        <p:strVal val="visible"/>
                                      </p:to>
                                    </p:set>
                                    <p:anim calcmode="lin" valueType="num">
                                      <p:cBhvr>
                                        <p:cTn id="15" dur="1000" fill="hold"/>
                                        <p:tgtEl>
                                          <p:spTgt spid="890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90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90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9092">
                                            <p:txEl>
                                              <p:pRg st="2" end="2"/>
                                            </p:txEl>
                                          </p:spTgt>
                                        </p:tgtEl>
                                        <p:attrNameLst>
                                          <p:attrName>style.visibility</p:attrName>
                                        </p:attrNameLst>
                                      </p:cBhvr>
                                      <p:to>
                                        <p:strVal val="visible"/>
                                      </p:to>
                                    </p:set>
                                    <p:anim calcmode="lin" valueType="num">
                                      <p:cBhvr>
                                        <p:cTn id="23" dur="10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90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90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90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2">
                                            <p:txEl>
                                              <p:pRg st="3" end="3"/>
                                            </p:txEl>
                                          </p:spTgt>
                                        </p:tgtEl>
                                        <p:attrNameLst>
                                          <p:attrName>style.visibility</p:attrName>
                                        </p:attrNameLst>
                                      </p:cBhvr>
                                      <p:to>
                                        <p:strVal val="visible"/>
                                      </p:to>
                                    </p:set>
                                    <p:anim calcmode="lin" valueType="num">
                                      <p:cBhvr>
                                        <p:cTn id="31" dur="10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90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90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28835"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Probably Had A Mixed Audience Of Pagans &amp; Philosophers Who Both Soon Thought He Was An Ancient Atheist As Antiquity Defined It.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The Concern Of The Pagan Religionists Who Feared Offending The Designated Deities That Protect The City.</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To The Delight Of The Cognitive Elite Of Philosophical Thinkers.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Proceeded – Like Socrates – To Show Himself Only Really Religious Person There.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Exposed The Practice Based Ritual Religions Of The Pagans As Belief Systems Without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Then Told - In Meta-Narrative Style - The Story Of - “The Meaning Of Life” - To The Philosophers.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God Create All Out Of Chaos Not Nothing!</a:t>
            </a:r>
            <a:r>
              <a:rPr lang="en-US" sz="2000" b="1">
                <a:solidFill>
                  <a:srgbClr val="FFFF00"/>
                </a:solidFill>
                <a:latin typeface="Comic Sans MS" pitchFamily="66" charset="0"/>
                <a:ea typeface="+mn-ea"/>
              </a:rPr>
              <a:t> </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28836" name="Comment 4"/>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Religion Was A Communal Experience In The Pagan World;  The Four Great Truths Of The Stoics:  We are unhappy, anxious, and full of suffering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because of our passions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but we can attain peace of mind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by cultivating </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apatheia</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i.e. passionlessness or in modern terms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be cool</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Tree>
    <p:extLst>
      <p:ext uri="{BB962C8B-B14F-4D97-AF65-F5344CB8AC3E}">
        <p14:creationId xmlns:p14="http://schemas.microsoft.com/office/powerpoint/2010/main" val="412061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8835">
                                            <p:txEl>
                                              <p:pRg st="0" end="0"/>
                                            </p:txEl>
                                          </p:spTgt>
                                        </p:tgtEl>
                                        <p:attrNameLst>
                                          <p:attrName>style.visibility</p:attrName>
                                        </p:attrNameLst>
                                      </p:cBhvr>
                                      <p:to>
                                        <p:strVal val="visible"/>
                                      </p:to>
                                    </p:set>
                                    <p:anim calcmode="lin" valueType="num">
                                      <p:cBhvr>
                                        <p:cTn id="7" dur="1000" fill="hold"/>
                                        <p:tgtEl>
                                          <p:spTgt spid="15288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288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288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88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8835">
                                            <p:txEl>
                                              <p:pRg st="1" end="1"/>
                                            </p:txEl>
                                          </p:spTgt>
                                        </p:tgtEl>
                                        <p:attrNameLst>
                                          <p:attrName>style.visibility</p:attrName>
                                        </p:attrNameLst>
                                      </p:cBhvr>
                                      <p:to>
                                        <p:strVal val="visible"/>
                                      </p:to>
                                    </p:set>
                                    <p:anim calcmode="lin" valueType="num">
                                      <p:cBhvr>
                                        <p:cTn id="15" dur="1000" fill="hold"/>
                                        <p:tgtEl>
                                          <p:spTgt spid="15288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288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2883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883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8835">
                                            <p:txEl>
                                              <p:pRg st="2" end="2"/>
                                            </p:txEl>
                                          </p:spTgt>
                                        </p:tgtEl>
                                        <p:attrNameLst>
                                          <p:attrName>style.visibility</p:attrName>
                                        </p:attrNameLst>
                                      </p:cBhvr>
                                      <p:to>
                                        <p:strVal val="visible"/>
                                      </p:to>
                                    </p:set>
                                    <p:anim calcmode="lin" valueType="num">
                                      <p:cBhvr>
                                        <p:cTn id="23" dur="1000" fill="hold"/>
                                        <p:tgtEl>
                                          <p:spTgt spid="15288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288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2883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883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8835">
                                            <p:txEl>
                                              <p:pRg st="3" end="3"/>
                                            </p:txEl>
                                          </p:spTgt>
                                        </p:tgtEl>
                                        <p:attrNameLst>
                                          <p:attrName>style.visibility</p:attrName>
                                        </p:attrNameLst>
                                      </p:cBhvr>
                                      <p:to>
                                        <p:strVal val="visible"/>
                                      </p:to>
                                    </p:set>
                                    <p:anim calcmode="lin" valueType="num">
                                      <p:cBhvr>
                                        <p:cTn id="31" dur="1000" fill="hold"/>
                                        <p:tgtEl>
                                          <p:spTgt spid="15288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288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2883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883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8835">
                                            <p:txEl>
                                              <p:pRg st="4" end="4"/>
                                            </p:txEl>
                                          </p:spTgt>
                                        </p:tgtEl>
                                        <p:attrNameLst>
                                          <p:attrName>style.visibility</p:attrName>
                                        </p:attrNameLst>
                                      </p:cBhvr>
                                      <p:to>
                                        <p:strVal val="visible"/>
                                      </p:to>
                                    </p:set>
                                    <p:anim calcmode="lin" valueType="num">
                                      <p:cBhvr>
                                        <p:cTn id="39" dur="1000" fill="hold"/>
                                        <p:tgtEl>
                                          <p:spTgt spid="152883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2883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2883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883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8835">
                                            <p:txEl>
                                              <p:pRg st="5" end="5"/>
                                            </p:txEl>
                                          </p:spTgt>
                                        </p:tgtEl>
                                        <p:attrNameLst>
                                          <p:attrName>style.visibility</p:attrName>
                                        </p:attrNameLst>
                                      </p:cBhvr>
                                      <p:to>
                                        <p:strVal val="visible"/>
                                      </p:to>
                                    </p:set>
                                    <p:anim calcmode="lin" valueType="num">
                                      <p:cBhvr>
                                        <p:cTn id="47" dur="1000" fill="hold"/>
                                        <p:tgtEl>
                                          <p:spTgt spid="152883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2883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2883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883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8835">
                                            <p:txEl>
                                              <p:pRg st="6" end="6"/>
                                            </p:txEl>
                                          </p:spTgt>
                                        </p:tgtEl>
                                        <p:attrNameLst>
                                          <p:attrName>style.visibility</p:attrName>
                                        </p:attrNameLst>
                                      </p:cBhvr>
                                      <p:to>
                                        <p:strVal val="visible"/>
                                      </p:to>
                                    </p:set>
                                    <p:anim calcmode="lin" valueType="num">
                                      <p:cBhvr>
                                        <p:cTn id="55" dur="1000" fill="hold"/>
                                        <p:tgtEl>
                                          <p:spTgt spid="152883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2883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2883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883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8835">
                                            <p:txEl>
                                              <p:pRg st="8" end="8"/>
                                            </p:txEl>
                                          </p:spTgt>
                                        </p:tgtEl>
                                        <p:attrNameLst>
                                          <p:attrName>style.visibility</p:attrName>
                                        </p:attrNameLst>
                                      </p:cBhvr>
                                      <p:to>
                                        <p:strVal val="visible"/>
                                      </p:to>
                                    </p:set>
                                    <p:anim calcmode="lin" valueType="num">
                                      <p:cBhvr>
                                        <p:cTn id="63" dur="1000" fill="hold"/>
                                        <p:tgtEl>
                                          <p:spTgt spid="152883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52883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52883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883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835" grpId="0" build="p" bldLvl="2"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2209800" y="2286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235523" name="Rectangle 3"/>
          <p:cNvSpPr>
            <a:spLocks noGrp="1" noChangeArrowheads="1"/>
          </p:cNvSpPr>
          <p:nvPr>
            <p:ph type="body" sz="half" idx="1"/>
          </p:nvPr>
        </p:nvSpPr>
        <p:spPr>
          <a:xfrm>
            <a:off x="2209800" y="2286000"/>
            <a:ext cx="7772400" cy="1676400"/>
          </a:xfrm>
          <a:solidFill>
            <a:schemeClr val="hlink"/>
          </a:solidFill>
        </p:spPr>
        <p:txBody>
          <a:bodyPr/>
          <a:lstStyle/>
          <a:p>
            <a:pPr>
              <a:lnSpc>
                <a:spcPct val="90000"/>
              </a:lnSpc>
              <a:buFontTx/>
              <a:buNone/>
            </a:pPr>
            <a:r>
              <a:rPr lang="en-US" sz="2400"/>
              <a:t>     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235524" name="Rectangle 4"/>
          <p:cNvSpPr>
            <a:spLocks noGrp="1" noChangeArrowheads="1"/>
          </p:cNvSpPr>
          <p:nvPr>
            <p:ph sz="half" idx="2"/>
          </p:nvPr>
        </p:nvSpPr>
        <p:spPr>
          <a:xfrm>
            <a:off x="2133600" y="4038600"/>
            <a:ext cx="8001000" cy="2667000"/>
          </a:xfrm>
        </p:spPr>
        <p:txBody>
          <a:bodyPr/>
          <a:lstStyle/>
          <a:p>
            <a:r>
              <a:rPr lang="en-US" sz="1800">
                <a:solidFill>
                  <a:schemeClr val="hlink"/>
                </a:solidFill>
                <a:effectLst>
                  <a:outerShdw blurRad="38100" dist="38100" dir="2700000" algn="tl">
                    <a:srgbClr val="000000"/>
                  </a:outerShdw>
                </a:effectLst>
              </a:rPr>
              <a:t>He could not join his admirer Luther for these reasons - ultimately pressured by the Catholic Church to take a loyal stand - specifically to apply his skills of composition to counter those of Luther - he then wrote in literary disagreement with Luther on the subject of free will.</a:t>
            </a:r>
          </a:p>
          <a:p>
            <a:r>
              <a:rPr lang="en-US" sz="1800">
                <a:solidFill>
                  <a:schemeClr val="hlink"/>
                </a:solidFill>
                <a:effectLst>
                  <a:outerShdw blurRad="38100" dist="38100" dir="2700000" algn="tl">
                    <a:srgbClr val="000000"/>
                  </a:outerShdw>
                </a:effectLst>
              </a:rPr>
              <a:t>Erasmus posited that grace restores free will.  Luther insists on equating our free will with one-sided “willfulness.”</a:t>
            </a:r>
          </a:p>
          <a:p>
            <a:r>
              <a:rPr lang="en-US" sz="1800">
                <a:solidFill>
                  <a:schemeClr val="hlink"/>
                </a:solidFill>
                <a:effectLst>
                  <a:outerShdw blurRad="38100" dist="38100" dir="2700000" algn="tl">
                    <a:srgbClr val="000000"/>
                  </a:outerShdw>
                </a:effectLst>
              </a:rPr>
              <a:t>Luther replies in print the next year - by way of -  </a:t>
            </a:r>
            <a:r>
              <a:rPr lang="en-US" sz="1800" u="sng">
                <a:solidFill>
                  <a:schemeClr val="hlink"/>
                </a:solidFill>
                <a:effectLst>
                  <a:outerShdw blurRad="38100" dist="38100" dir="2700000" algn="tl">
                    <a:srgbClr val="000000"/>
                  </a:outerShdw>
                </a:effectLst>
              </a:rPr>
              <a:t>On The Bondage Of The Will</a:t>
            </a:r>
            <a:r>
              <a:rPr lang="en-US" sz="1800">
                <a:solidFill>
                  <a:schemeClr val="hlink"/>
                </a:solidFill>
                <a:effectLst>
                  <a:outerShdw blurRad="38100" dist="38100" dir="2700000" algn="tl">
                    <a:srgbClr val="000000"/>
                  </a:outerShdw>
                </a:effectLst>
              </a:rPr>
              <a:t> – it is essentially self-explanatory by his selection of the title as it relates to the state of our human rebellion against Almighty God.</a:t>
            </a:r>
          </a:p>
          <a:p>
            <a:endParaRPr lang="en-US" sz="180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34412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anim calcmode="lin" valueType="num">
                                      <p:cBhvr>
                                        <p:cTn id="7" dur="1000" fill="hold"/>
                                        <p:tgtEl>
                                          <p:spTgt spid="2355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24">
                                            <p:txEl>
                                              <p:pRg st="1" end="1"/>
                                            </p:txEl>
                                          </p:spTgt>
                                        </p:tgtEl>
                                        <p:attrNameLst>
                                          <p:attrName>style.visibility</p:attrName>
                                        </p:attrNameLst>
                                      </p:cBhvr>
                                      <p:to>
                                        <p:strVal val="visible"/>
                                      </p:to>
                                    </p:set>
                                    <p:anim calcmode="lin" valueType="num">
                                      <p:cBhvr>
                                        <p:cTn id="15" dur="1000" fill="hold"/>
                                        <p:tgtEl>
                                          <p:spTgt spid="2355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55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55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24">
                                            <p:txEl>
                                              <p:pRg st="2" end="2"/>
                                            </p:txEl>
                                          </p:spTgt>
                                        </p:tgtEl>
                                        <p:attrNameLst>
                                          <p:attrName>style.visibility</p:attrName>
                                        </p:attrNameLst>
                                      </p:cBhvr>
                                      <p:to>
                                        <p:strVal val="visible"/>
                                      </p:to>
                                    </p:set>
                                    <p:anim calcmode="lin" valueType="num">
                                      <p:cBhvr>
                                        <p:cTn id="23" dur="1000" fill="hold"/>
                                        <p:tgtEl>
                                          <p:spTgt spid="2355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55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55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5234" name="Rectangle 2"/>
          <p:cNvSpPr>
            <a:spLocks noGrp="1" noChangeArrowheads="1"/>
          </p:cNvSpPr>
          <p:nvPr>
            <p:ph type="title"/>
          </p:nvPr>
        </p:nvSpPr>
        <p:spPr/>
        <p:txBody>
          <a:bodyPr/>
          <a:lstStyle/>
          <a:p>
            <a:endParaRPr lang="en-US"/>
          </a:p>
        </p:txBody>
      </p:sp>
      <p:sp>
        <p:nvSpPr>
          <p:cNvPr id="3935235"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Class Discussion Question:</a:t>
            </a:r>
          </a:p>
        </p:txBody>
      </p:sp>
      <p:sp>
        <p:nvSpPr>
          <p:cNvPr id="3935236" name="WordArt 4"/>
          <p:cNvSpPr>
            <a:spLocks noChangeArrowheads="1" noChangeShapeType="1" noTextEdit="1"/>
          </p:cNvSpPr>
          <p:nvPr/>
        </p:nvSpPr>
        <p:spPr bwMode="auto">
          <a:xfrm>
            <a:off x="3467101" y="3886200"/>
            <a:ext cx="5562600" cy="2362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Does Synergism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Dilute The Doctrine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Of Divine Initiative?</a:t>
            </a:r>
          </a:p>
        </p:txBody>
      </p:sp>
      <p:sp>
        <p:nvSpPr>
          <p:cNvPr id="3935237" name="Comment 5"/>
          <p:cNvSpPr>
            <a:spLocks noChangeArrowheads="1"/>
          </p:cNvSpPr>
          <p:nvPr/>
        </p:nvSpPr>
        <p:spPr bwMode="auto">
          <a:xfrm>
            <a:off x="1539877"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Salvation Is ~ </a:t>
            </a:r>
            <a:r>
              <a:rPr kumimoji="0" lang="en-US" sz="1600" b="1" i="1" u="none" strike="noStrike" kern="1200" cap="none" spc="0" normalizeH="0" baseline="0" noProof="0">
                <a:ln>
                  <a:noFill/>
                </a:ln>
                <a:solidFill>
                  <a:srgbClr val="000000"/>
                </a:solidFill>
                <a:effectLst/>
                <a:uLnTx/>
                <a:uFillTx/>
                <a:latin typeface="Arial" charset="0"/>
                <a:ea typeface="+mn-ea"/>
                <a:cs typeface="+mn-cs"/>
              </a:rPr>
              <a:t>EXTRA NOS</a:t>
            </a:r>
            <a:r>
              <a:rPr kumimoji="0" lang="en-US" sz="1600" b="1" i="0" u="none" strike="noStrike" kern="1200" cap="none" spc="0" normalizeH="0" baseline="0" noProof="0">
                <a:ln>
                  <a:noFill/>
                </a:ln>
                <a:solidFill>
                  <a:srgbClr val="000000"/>
                </a:solidFill>
                <a:effectLst/>
                <a:uLnTx/>
                <a:uFillTx/>
                <a:latin typeface="Arial" charset="0"/>
                <a:ea typeface="+mn-ea"/>
                <a:cs typeface="+mn-cs"/>
              </a:rPr>
              <a:t> ~ “Outside Of Ourselves”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Even Elect’s Sin Of Disbelief Forgiven Beforehand</a:t>
            </a:r>
          </a:p>
        </p:txBody>
      </p:sp>
    </p:spTree>
    <p:extLst>
      <p:ext uri="{BB962C8B-B14F-4D97-AF65-F5344CB8AC3E}">
        <p14:creationId xmlns:p14="http://schemas.microsoft.com/office/powerpoint/2010/main" val="4929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35235"/>
                                        </p:tgtEl>
                                        <p:attrNameLst>
                                          <p:attrName>style.visibility</p:attrName>
                                        </p:attrNameLst>
                                      </p:cBhvr>
                                      <p:to>
                                        <p:strVal val="visible"/>
                                      </p:to>
                                    </p:set>
                                    <p:anim calcmode="lin" valueType="num">
                                      <p:cBhvr>
                                        <p:cTn id="7" dur="5000" fill="hold"/>
                                        <p:tgtEl>
                                          <p:spTgt spid="3935235"/>
                                        </p:tgtEl>
                                        <p:attrNameLst>
                                          <p:attrName>ppt_w</p:attrName>
                                        </p:attrNameLst>
                                      </p:cBhvr>
                                      <p:tavLst>
                                        <p:tav tm="0" fmla="#ppt_w*sin(2.5*pi*$)">
                                          <p:val>
                                            <p:fltVal val="0"/>
                                          </p:val>
                                        </p:tav>
                                        <p:tav tm="100000">
                                          <p:val>
                                            <p:fltVal val="1"/>
                                          </p:val>
                                        </p:tav>
                                      </p:tavLst>
                                    </p:anim>
                                    <p:anim calcmode="lin" valueType="num">
                                      <p:cBhvr>
                                        <p:cTn id="8" dur="5000" fill="hold"/>
                                        <p:tgtEl>
                                          <p:spTgt spid="39352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35236"/>
                                        </p:tgtEl>
                                        <p:attrNameLst>
                                          <p:attrName>style.visibility</p:attrName>
                                        </p:attrNameLst>
                                      </p:cBhvr>
                                      <p:to>
                                        <p:strVal val="visible"/>
                                      </p:to>
                                    </p:set>
                                    <p:anim calcmode="lin" valueType="num">
                                      <p:cBhvr additive="base">
                                        <p:cTn id="13" dur="500" fill="hold"/>
                                        <p:tgtEl>
                                          <p:spTgt spid="3935236"/>
                                        </p:tgtEl>
                                        <p:attrNameLst>
                                          <p:attrName>ppt_x</p:attrName>
                                        </p:attrNameLst>
                                      </p:cBhvr>
                                      <p:tavLst>
                                        <p:tav tm="0">
                                          <p:val>
                                            <p:strVal val="#ppt_x"/>
                                          </p:val>
                                        </p:tav>
                                        <p:tav tm="100000">
                                          <p:val>
                                            <p:strVal val="#ppt_x"/>
                                          </p:val>
                                        </p:tav>
                                      </p:tavLst>
                                    </p:anim>
                                    <p:anim calcmode="lin" valueType="num">
                                      <p:cBhvr additive="base">
                                        <p:cTn id="14" dur="500" fill="hold"/>
                                        <p:tgtEl>
                                          <p:spTgt spid="3935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5235" grpId="0" animBg="1"/>
      <p:bldP spid="3935236"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PROVISION: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16107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5308-B8F9-48C9-9F24-F7C75D6AA07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5B13CA-A2A2-4A05-B8A4-D755EBE62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7817" cy="6857999"/>
          </a:xfrm>
        </p:spPr>
      </p:pic>
      <p:sp>
        <p:nvSpPr>
          <p:cNvPr id="3" name="Rectangle 2">
            <a:extLst>
              <a:ext uri="{FF2B5EF4-FFF2-40B4-BE49-F238E27FC236}">
                <a16:creationId xmlns:a16="http://schemas.microsoft.com/office/drawing/2014/main" id="{AB96DB56-D088-4759-838A-8BCF8BB3CE97}"/>
              </a:ext>
            </a:extLst>
          </p:cNvPr>
          <p:cNvSpPr/>
          <p:nvPr/>
        </p:nvSpPr>
        <p:spPr>
          <a:xfrm>
            <a:off x="3657600" y="1467058"/>
            <a:ext cx="7958296" cy="663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1C5EE1C-2D18-495B-B4B3-421BF706D2DB}"/>
              </a:ext>
            </a:extLst>
          </p:cNvPr>
          <p:cNvSpPr/>
          <p:nvPr/>
        </p:nvSpPr>
        <p:spPr>
          <a:xfrm>
            <a:off x="2843684" y="1195754"/>
            <a:ext cx="9555982"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TEACHES TO ALL SEEKERS!</a:t>
            </a:r>
          </a:p>
        </p:txBody>
      </p:sp>
    </p:spTree>
    <p:extLst>
      <p:ext uri="{BB962C8B-B14F-4D97-AF65-F5344CB8AC3E}">
        <p14:creationId xmlns:p14="http://schemas.microsoft.com/office/powerpoint/2010/main" val="31487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1524000" y="0"/>
            <a:ext cx="9144000" cy="685800"/>
          </a:xfrm>
          <a:solidFill>
            <a:srgbClr val="FF0066"/>
          </a:solidFill>
        </p:spPr>
        <p:txBody>
          <a:bodyPr/>
          <a:lstStyle/>
          <a:p>
            <a:r>
              <a:rPr lang="en-US" sz="4800" b="1" u="sng" dirty="0">
                <a:solidFill>
                  <a:srgbClr val="CCECFF"/>
                </a:solidFill>
                <a:effectLst>
                  <a:outerShdw blurRad="38100" dist="38100" dir="2700000" algn="tl">
                    <a:srgbClr val="000000"/>
                  </a:outerShdw>
                </a:effectLst>
                <a:latin typeface="Storybook" pitchFamily="2" charset="0"/>
              </a:rPr>
              <a:t>THE TILT &amp; PIVOT POINT</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TRANSFORMATION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THEORETICAL SCHISM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TO PRACTICAL SCHISM</a:t>
            </a:r>
          </a:p>
        </p:txBody>
      </p:sp>
    </p:spTree>
    <p:extLst>
      <p:ext uri="{BB962C8B-B14F-4D97-AF65-F5344CB8AC3E}">
        <p14:creationId xmlns:p14="http://schemas.microsoft.com/office/powerpoint/2010/main" val="31782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7269"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grpSp>
        <p:nvGrpSpPr>
          <p:cNvPr id="4747270" name="Group 6"/>
          <p:cNvGrpSpPr>
            <a:grpSpLocks/>
          </p:cNvGrpSpPr>
          <p:nvPr/>
        </p:nvGrpSpPr>
        <p:grpSpPr bwMode="auto">
          <a:xfrm>
            <a:off x="0" y="0"/>
            <a:ext cx="12192000" cy="7754938"/>
            <a:chOff x="1920" y="2021"/>
            <a:chExt cx="2928" cy="2229"/>
          </a:xfrm>
        </p:grpSpPr>
        <p:sp>
          <p:nvSpPr>
            <p:cNvPr id="4747271" name="Text Box 7"/>
            <p:cNvSpPr txBox="1">
              <a:spLocks noChangeArrowheads="1"/>
            </p:cNvSpPr>
            <p:nvPr/>
          </p:nvSpPr>
          <p:spPr bwMode="auto">
            <a:xfrm>
              <a:off x="1968" y="4133"/>
              <a:ext cx="2832" cy="11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Luther burns the document</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747272" name="Picture 8" descr="LutherPapalBull"/>
            <p:cNvPicPr>
              <a:picLocks noChangeAspect="1" noChangeArrowheads="1"/>
            </p:cNvPicPr>
            <p:nvPr/>
          </p:nvPicPr>
          <p:blipFill>
            <a:blip r:embed="rId4" cstate="print"/>
            <a:srcRect/>
            <a:stretch>
              <a:fillRect/>
            </a:stretch>
          </p:blipFill>
          <p:spPr bwMode="auto">
            <a:xfrm>
              <a:off x="1920" y="2021"/>
              <a:ext cx="2928" cy="2011"/>
            </a:xfrm>
            <a:prstGeom prst="rect">
              <a:avLst/>
            </a:prstGeom>
            <a:noFill/>
            <a:ln w="38100">
              <a:solidFill>
                <a:srgbClr val="14455E"/>
              </a:solidFill>
              <a:miter lim="800000"/>
              <a:headEnd/>
              <a:tailEnd/>
            </a:ln>
          </p:spPr>
        </p:pic>
      </p:grpSp>
      <p:sp>
        <p:nvSpPr>
          <p:cNvPr id="6" name="WordArt 5" descr="Paper bag">
            <a:extLst>
              <a:ext uri="{FF2B5EF4-FFF2-40B4-BE49-F238E27FC236}">
                <a16:creationId xmlns:a16="http://schemas.microsoft.com/office/drawing/2014/main" id="{812B09D9-7FED-4964-AF2B-D6BAD832E062}"/>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5"/>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Comes the Perfect Storm </a:t>
            </a:r>
          </a:p>
        </p:txBody>
      </p:sp>
    </p:spTree>
    <p:extLst>
      <p:ext uri="{BB962C8B-B14F-4D97-AF65-F5344CB8AC3E}">
        <p14:creationId xmlns:p14="http://schemas.microsoft.com/office/powerpoint/2010/main" val="22376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747269"/>
                                        </p:tgtEl>
                                        <p:attrNameLst>
                                          <p:attrName>style.visibility</p:attrName>
                                        </p:attrNameLst>
                                      </p:cBhvr>
                                      <p:to>
                                        <p:strVal val="visible"/>
                                      </p:to>
                                    </p:set>
                                    <p:anim calcmode="lin" valueType="num">
                                      <p:cBhvr additive="base">
                                        <p:cTn id="7" dur="5000" fill="hold"/>
                                        <p:tgtEl>
                                          <p:spTgt spid="4747269"/>
                                        </p:tgtEl>
                                        <p:attrNameLst>
                                          <p:attrName>ppt_x</p:attrName>
                                        </p:attrNameLst>
                                      </p:cBhvr>
                                      <p:tavLst>
                                        <p:tav tm="0">
                                          <p:val>
                                            <p:strVal val="#ppt_x"/>
                                          </p:val>
                                        </p:tav>
                                        <p:tav tm="100000">
                                          <p:val>
                                            <p:strVal val="#ppt_x"/>
                                          </p:val>
                                        </p:tav>
                                      </p:tavLst>
                                    </p:anim>
                                    <p:anim calcmode="lin" valueType="num">
                                      <p:cBhvr additive="base">
                                        <p:cTn id="8" dur="5000" fill="hold"/>
                                        <p:tgtEl>
                                          <p:spTgt spid="47472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7269" grpId="0" animBg="1"/>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859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1521</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85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7"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Martin Luther is excommunicated by the pope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8" name="Rectangle 6"/>
          <p:cNvSpPr>
            <a:spLocks noChangeArrowheads="1"/>
          </p:cNvSpPr>
          <p:nvPr/>
        </p:nvSpPr>
        <p:spPr bwMode="auto">
          <a:xfrm>
            <a:off x="3352800" y="13335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At Diet of Worms (Worms is a city in Germany, pronounced “vormps”) Luther refuses to recant writings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9" name="AutoShape 7"/>
          <p:cNvSpPr>
            <a:spLocks noChangeArrowheads="1"/>
          </p:cNvSpPr>
          <p:nvPr/>
        </p:nvSpPr>
        <p:spPr bwMode="auto">
          <a:xfrm>
            <a:off x="3505200" y="3505200"/>
            <a:ext cx="6934200" cy="3048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8600" name="Rectangle 8"/>
          <p:cNvSpPr>
            <a:spLocks noChangeArrowheads="1"/>
          </p:cNvSpPr>
          <p:nvPr/>
        </p:nvSpPr>
        <p:spPr bwMode="auto">
          <a:xfrm>
            <a:off x="3581400" y="36576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politics, a Diet is a formal assembly for purposes of debating issues and making decisions.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term comes from the Latin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t>dies</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“day.”</a:t>
            </a:r>
          </a:p>
        </p:txBody>
      </p:sp>
    </p:spTree>
    <p:extLst>
      <p:ext uri="{BB962C8B-B14F-4D97-AF65-F5344CB8AC3E}">
        <p14:creationId xmlns:p14="http://schemas.microsoft.com/office/powerpoint/2010/main" val="6678263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85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86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986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8598" grpId="0" build="p" autoUpdateAnimBg="0"/>
      <p:bldP spid="2798600"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269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2691"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2692" name="Text Box 4"/>
          <p:cNvSpPr txBox="1">
            <a:spLocks noChangeArrowheads="1"/>
          </p:cNvSpPr>
          <p:nvPr/>
        </p:nvSpPr>
        <p:spPr bwMode="auto">
          <a:xfrm>
            <a:off x="3581400" y="457200"/>
            <a:ext cx="6858000" cy="156966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of Worms banned the reading or possession of Luther’s writings. </a:t>
            </a:r>
          </a:p>
        </p:txBody>
      </p:sp>
      <p:sp>
        <p:nvSpPr>
          <p:cNvPr id="2802693" name="Text Box 5"/>
          <p:cNvSpPr txBox="1">
            <a:spLocks noChangeArrowheads="1"/>
          </p:cNvSpPr>
          <p:nvPr/>
        </p:nvSpPr>
        <p:spPr bwMode="auto">
          <a:xfrm>
            <a:off x="3581400" y="2057400"/>
            <a:ext cx="6858000" cy="3785652"/>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condemned Luther as a heretic and an outlaw, permitting anyone to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kill Luther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without legal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consequence.</a:t>
            </a: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was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not enforced.</a:t>
            </a:r>
            <a:endPar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02694" name="Group 6"/>
          <p:cNvGrpSpPr>
            <a:grpSpLocks/>
          </p:cNvGrpSpPr>
          <p:nvPr/>
        </p:nvGrpSpPr>
        <p:grpSpPr bwMode="auto">
          <a:xfrm>
            <a:off x="6777038" y="3352800"/>
            <a:ext cx="3509962" cy="2852738"/>
            <a:chOff x="3309" y="2112"/>
            <a:chExt cx="2211" cy="1797"/>
          </a:xfrm>
        </p:grpSpPr>
        <p:sp>
          <p:nvSpPr>
            <p:cNvPr id="2802695" name="Rectangle 7"/>
            <p:cNvSpPr>
              <a:spLocks noChangeArrowheads="1"/>
            </p:cNvSpPr>
            <p:nvPr/>
          </p:nvSpPr>
          <p:spPr bwMode="auto">
            <a:xfrm>
              <a:off x="3309" y="3611"/>
              <a:ext cx="2160"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Luther in Worms</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02696" name="Picture 8" descr="Luther-in-Worms-auf-Rt"/>
            <p:cNvPicPr>
              <a:picLocks noChangeAspect="1" noChangeArrowheads="1"/>
            </p:cNvPicPr>
            <p:nvPr/>
          </p:nvPicPr>
          <p:blipFill>
            <a:blip r:embed="rId4" cstate="print"/>
            <a:srcRect/>
            <a:stretch>
              <a:fillRect/>
            </a:stretch>
          </p:blipFill>
          <p:spPr bwMode="auto">
            <a:xfrm>
              <a:off x="3309" y="2112"/>
              <a:ext cx="2211" cy="1509"/>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6313405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26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02693">
                                            <p:txEl>
                                              <p:pRg st="2" end="2"/>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02694"/>
                                        </p:tgtEl>
                                        <p:attrNameLst>
                                          <p:attrName>style.visibility</p:attrName>
                                        </p:attrNameLst>
                                      </p:cBhvr>
                                      <p:to>
                                        <p:strVal val="visible"/>
                                      </p:to>
                                    </p:set>
                                    <p:animEffect transition="in" filter="dissolve">
                                      <p:cBhvr>
                                        <p:cTn id="14" dur="500"/>
                                        <p:tgtEl>
                                          <p:spTgt spid="280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2693"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sassin__s_Creed_Fanart_by_kerembeyit.jpg"/>
          <p:cNvPicPr>
            <a:picLocks noGrp="1" noChangeAspect="1"/>
          </p:cNvPicPr>
          <p:nvPr>
            <p:ph idx="1"/>
          </p:nvPr>
        </p:nvPicPr>
        <p:blipFill>
          <a:blip r:embed="rId2" cstate="print"/>
          <a:stretch>
            <a:fillRect/>
          </a:stretch>
        </p:blipFill>
        <p:spPr>
          <a:xfrm>
            <a:off x="0" y="1"/>
            <a:ext cx="12192000" cy="6857999"/>
          </a:xfrm>
        </p:spPr>
      </p:pic>
    </p:spTree>
    <p:extLst>
      <p:ext uri="{BB962C8B-B14F-4D97-AF65-F5344CB8AC3E}">
        <p14:creationId xmlns:p14="http://schemas.microsoft.com/office/powerpoint/2010/main" val="26708993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64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1521</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064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5"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For safety’s sake and to avoid assassins - Luther self isolates.</a:t>
            </a:r>
          </a:p>
        </p:txBody>
      </p:sp>
      <p:sp>
        <p:nvSpPr>
          <p:cNvPr id="2800646" name="Rectangle 6"/>
          <p:cNvSpPr>
            <a:spLocks noChangeArrowheads="1"/>
          </p:cNvSpPr>
          <p:nvPr/>
        </p:nvSpPr>
        <p:spPr bwMode="auto">
          <a:xfrm>
            <a:off x="3352800" y="13335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Luther then begins a project of translating the Bible into German</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800647" name="Picture 7" descr="Europe Reform Map"/>
          <p:cNvPicPr>
            <a:picLocks noChangeAspect="1" noChangeArrowheads="1"/>
          </p:cNvPicPr>
          <p:nvPr/>
        </p:nvPicPr>
        <p:blipFill>
          <a:blip r:embed="rId4" cstate="print"/>
          <a:srcRect l="7600" t="29373"/>
          <a:stretch>
            <a:fillRect/>
          </a:stretch>
        </p:blipFill>
        <p:spPr bwMode="auto">
          <a:xfrm>
            <a:off x="3886200" y="2667000"/>
            <a:ext cx="6400800" cy="4038600"/>
          </a:xfrm>
          <a:prstGeom prst="rect">
            <a:avLst/>
          </a:prstGeom>
          <a:noFill/>
          <a:ln w="38100">
            <a:solidFill>
              <a:srgbClr val="14455E"/>
            </a:solidFill>
            <a:miter lim="800000"/>
            <a:headEnd/>
            <a:tailEnd/>
          </a:ln>
        </p:spPr>
      </p:pic>
      <p:sp>
        <p:nvSpPr>
          <p:cNvPr id="2800648" name="Oval 8"/>
          <p:cNvSpPr>
            <a:spLocks noChangeArrowheads="1"/>
          </p:cNvSpPr>
          <p:nvPr/>
        </p:nvSpPr>
        <p:spPr bwMode="auto">
          <a:xfrm>
            <a:off x="7150100" y="3568700"/>
            <a:ext cx="533400" cy="2413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11245161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00647"/>
                                        </p:tgtEl>
                                        <p:attrNameLst>
                                          <p:attrName>style.visibility</p:attrName>
                                        </p:attrNameLst>
                                      </p:cBhvr>
                                      <p:to>
                                        <p:strVal val="visible"/>
                                      </p:to>
                                    </p:set>
                                    <p:animEffect transition="in" filter="dissolve">
                                      <p:cBhvr>
                                        <p:cTn id="7" dur="500"/>
                                        <p:tgtEl>
                                          <p:spTgt spid="28006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00648"/>
                                        </p:tgtEl>
                                        <p:attrNameLst>
                                          <p:attrName>style.visibility</p:attrName>
                                        </p:attrNameLst>
                                      </p:cBhvr>
                                      <p:to>
                                        <p:strVal val="visible"/>
                                      </p:to>
                                    </p:set>
                                    <p:animEffect transition="in" filter="wipe(left)">
                                      <p:cBhvr>
                                        <p:cTn id="11" dur="500"/>
                                        <p:tgtEl>
                                          <p:spTgt spid="280064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8006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0646" grpId="0" build="p" autoUpdateAnimBg="0"/>
      <p:bldP spid="280064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0882" name="Rectangle 1026"/>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0883" name="Rectangle 1027"/>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r>
              <a:rPr lang="en-US" sz="2000" b="1">
                <a:solidFill>
                  <a:srgbClr val="FFFF00"/>
                </a:solidFill>
                <a:effectLst>
                  <a:outerShdw blurRad="38100" dist="38100" dir="2700000" algn="tl">
                    <a:srgbClr val="C0C0C0"/>
                  </a:outerShdw>
                </a:effectLst>
                <a:latin typeface="Comic Sans MS" pitchFamily="66" charset="0"/>
                <a:ea typeface="+mn-ea"/>
              </a:rPr>
              <a:t>   Below Border Friezes Of Mythological Creation Stories He Told Not Of Gods In Human Form But Humans In Gods Form.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When He Told Of A God Who Would Be Man &amp; Was Crucified For The Purpose Of Our Redemption – It Was Too Much For Them.</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Of Both Groups Left Paul At Very Mention Of The Resurrection;  Even For These “Lovers Of Wisdom”  Accustomed   To Hearing Of Strange Religions This Was Different – It Had A Demanding Worldview.</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Belief In The Ideas Of This New Religion Had Consequence;  It Was A Way Of Life That Required An Active Faith.</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Satan Kept His Thumbprint On Most Here  Who Kept Their False Consciousness Of Philosophical &amp; Religious Relativism.</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30884" name="Comment 1028"/>
          <p:cNvSpPr>
            <a:spLocks noChangeArrowheads="1"/>
          </p:cNvSpPr>
          <p:nvPr/>
        </p:nvSpPr>
        <p:spPr bwMode="auto">
          <a:xfrm>
            <a:off x="1539876" y="-1066800"/>
            <a:ext cx="5622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“Great Thoughts Reduced To Practice Become Great Acts”  -  William Hazlit</a:t>
            </a:r>
          </a:p>
        </p:txBody>
      </p:sp>
    </p:spTree>
    <p:extLst>
      <p:ext uri="{BB962C8B-B14F-4D97-AF65-F5344CB8AC3E}">
        <p14:creationId xmlns:p14="http://schemas.microsoft.com/office/powerpoint/2010/main" val="4106933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0883">
                                            <p:txEl>
                                              <p:pRg st="0" end="0"/>
                                            </p:txEl>
                                          </p:spTgt>
                                        </p:tgtEl>
                                        <p:attrNameLst>
                                          <p:attrName>style.visibility</p:attrName>
                                        </p:attrNameLst>
                                      </p:cBhvr>
                                      <p:to>
                                        <p:strVal val="visible"/>
                                      </p:to>
                                    </p:set>
                                    <p:anim calcmode="lin" valueType="num">
                                      <p:cBhvr>
                                        <p:cTn id="7" dur="1000" fill="hold"/>
                                        <p:tgtEl>
                                          <p:spTgt spid="1530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30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30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0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0883">
                                            <p:txEl>
                                              <p:pRg st="1" end="1"/>
                                            </p:txEl>
                                          </p:spTgt>
                                        </p:tgtEl>
                                        <p:attrNameLst>
                                          <p:attrName>style.visibility</p:attrName>
                                        </p:attrNameLst>
                                      </p:cBhvr>
                                      <p:to>
                                        <p:strVal val="visible"/>
                                      </p:to>
                                    </p:set>
                                    <p:anim calcmode="lin" valueType="num">
                                      <p:cBhvr>
                                        <p:cTn id="15" dur="1000" fill="hold"/>
                                        <p:tgtEl>
                                          <p:spTgt spid="1530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30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30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0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0883">
                                            <p:txEl>
                                              <p:pRg st="2" end="2"/>
                                            </p:txEl>
                                          </p:spTgt>
                                        </p:tgtEl>
                                        <p:attrNameLst>
                                          <p:attrName>style.visibility</p:attrName>
                                        </p:attrNameLst>
                                      </p:cBhvr>
                                      <p:to>
                                        <p:strVal val="visible"/>
                                      </p:to>
                                    </p:set>
                                    <p:anim calcmode="lin" valueType="num">
                                      <p:cBhvr>
                                        <p:cTn id="23" dur="1000" fill="hold"/>
                                        <p:tgtEl>
                                          <p:spTgt spid="15308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308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308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08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0883">
                                            <p:txEl>
                                              <p:pRg st="3" end="3"/>
                                            </p:txEl>
                                          </p:spTgt>
                                        </p:tgtEl>
                                        <p:attrNameLst>
                                          <p:attrName>style.visibility</p:attrName>
                                        </p:attrNameLst>
                                      </p:cBhvr>
                                      <p:to>
                                        <p:strVal val="visible"/>
                                      </p:to>
                                    </p:set>
                                    <p:anim calcmode="lin" valueType="num">
                                      <p:cBhvr>
                                        <p:cTn id="31" dur="1000" fill="hold"/>
                                        <p:tgtEl>
                                          <p:spTgt spid="15308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308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308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08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0883">
                                            <p:txEl>
                                              <p:pRg st="4" end="4"/>
                                            </p:txEl>
                                          </p:spTgt>
                                        </p:tgtEl>
                                        <p:attrNameLst>
                                          <p:attrName>style.visibility</p:attrName>
                                        </p:attrNameLst>
                                      </p:cBhvr>
                                      <p:to>
                                        <p:strVal val="visible"/>
                                      </p:to>
                                    </p:set>
                                    <p:anim calcmode="lin" valueType="num">
                                      <p:cBhvr>
                                        <p:cTn id="39" dur="1000" fill="hold"/>
                                        <p:tgtEl>
                                          <p:spTgt spid="15308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308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308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08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30883">
                                            <p:txEl>
                                              <p:pRg st="6" end="6"/>
                                            </p:txEl>
                                          </p:spTgt>
                                        </p:tgtEl>
                                        <p:attrNameLst>
                                          <p:attrName>style.visibility</p:attrName>
                                        </p:attrNameLst>
                                      </p:cBhvr>
                                      <p:to>
                                        <p:strVal val="visible"/>
                                      </p:to>
                                    </p:set>
                                    <p:anim calcmode="lin" valueType="num">
                                      <p:cBhvr>
                                        <p:cTn id="47" dur="1000" fill="hold"/>
                                        <p:tgtEl>
                                          <p:spTgt spid="153088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53088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5308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308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883" grpId="0" build="p" bldLvl="2"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570" name="Picture 2" descr="PAGE_25"/>
          <p:cNvPicPr>
            <a:picLocks noGrp="1" noChangeAspect="1" noChangeArrowheads="1"/>
          </p:cNvPicPr>
          <p:nvPr>
            <p:ph/>
          </p:nvPr>
        </p:nvPicPr>
        <p:blipFill>
          <a:blip r:embed="rId3" cstate="print"/>
          <a:srcRect/>
          <a:stretch>
            <a:fillRect/>
          </a:stretch>
        </p:blipFill>
        <p:spPr>
          <a:xfrm>
            <a:off x="0" y="-1"/>
            <a:ext cx="12192000" cy="7654565"/>
          </a:xfrm>
          <a:noFill/>
          <a:ln/>
        </p:spPr>
      </p:pic>
    </p:spTree>
    <p:extLst>
      <p:ext uri="{BB962C8B-B14F-4D97-AF65-F5344CB8AC3E}">
        <p14:creationId xmlns:p14="http://schemas.microsoft.com/office/powerpoint/2010/main" val="8617064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0" y="152400"/>
            <a:ext cx="8305800" cy="1447800"/>
          </a:xfrm>
          <a:solidFill>
            <a:schemeClr val="accent1"/>
          </a:solidFill>
          <a:ln>
            <a:solidFill>
              <a:schemeClr val="hlink"/>
            </a:solidFill>
          </a:ln>
        </p:spPr>
        <p:txBody>
          <a:bodyPr/>
          <a:lstStyle/>
          <a:p>
            <a:pPr marL="1117600" indent="-1117600"/>
            <a:r>
              <a:rPr lang="en-US"/>
              <a:t>PART I.  -  LUTHER’S  GOSPEL Story Not Journey Metaphor        </a:t>
            </a:r>
          </a:p>
        </p:txBody>
      </p:sp>
      <p:sp>
        <p:nvSpPr>
          <p:cNvPr id="79875" name="Rectangle 3"/>
          <p:cNvSpPr>
            <a:spLocks noGrp="1" noChangeArrowheads="1"/>
          </p:cNvSpPr>
          <p:nvPr>
            <p:ph sz="half" idx="1"/>
          </p:nvPr>
        </p:nvSpPr>
        <p:spPr>
          <a:xfrm>
            <a:off x="2209800" y="1752600"/>
            <a:ext cx="7772400" cy="1524000"/>
          </a:xfrm>
          <a:solidFill>
            <a:schemeClr val="hlink"/>
          </a:solidFill>
          <a:ln>
            <a:solidFill>
              <a:schemeClr val="accent1"/>
            </a:solidFill>
          </a:ln>
        </p:spPr>
        <p:txBody>
          <a:bodyPr/>
          <a:lstStyle/>
          <a:p>
            <a:pPr>
              <a:buFontTx/>
              <a:buNone/>
            </a:pPr>
            <a:r>
              <a:rPr lang="en-US" sz="2400"/>
              <a:t>    Luther’s Gospel is essentially something all Christians believe:  the </a:t>
            </a:r>
            <a:r>
              <a:rPr lang="en-US" sz="2400" i="1"/>
              <a:t>story</a:t>
            </a:r>
            <a:r>
              <a:rPr lang="en-US" sz="2400"/>
              <a:t> of Christ dying for us sinners.  What is new &amp; controversial is Luther’s doctrine about the Gospel -  about how we are changed simply by believing it.</a:t>
            </a:r>
          </a:p>
        </p:txBody>
      </p:sp>
      <p:sp>
        <p:nvSpPr>
          <p:cNvPr id="79876" name="Rectangle 4"/>
          <p:cNvSpPr>
            <a:spLocks noGrp="1" noChangeArrowheads="1"/>
          </p:cNvSpPr>
          <p:nvPr>
            <p:ph type="body" sz="half" idx="2"/>
          </p:nvPr>
        </p:nvSpPr>
        <p:spPr>
          <a:xfrm>
            <a:off x="2209800" y="3581400"/>
            <a:ext cx="7772400" cy="3276600"/>
          </a:xfrm>
        </p:spPr>
        <p:txBody>
          <a:bodyPr/>
          <a:lstStyle/>
          <a:p>
            <a:r>
              <a:rPr lang="en-US" sz="1600">
                <a:solidFill>
                  <a:schemeClr val="hlink"/>
                </a:solidFill>
                <a:effectLst>
                  <a:outerShdw blurRad="38100" dist="38100" dir="2700000" algn="tl">
                    <a:srgbClr val="000000"/>
                  </a:outerShdw>
                </a:effectLst>
              </a:rPr>
              <a:t>Definition:  The gospel is the good news about Christ, a story containing his promises.  The four gospels are different ways of telling this one story.</a:t>
            </a:r>
          </a:p>
          <a:p>
            <a:r>
              <a:rPr lang="en-US" sz="1600">
                <a:solidFill>
                  <a:schemeClr val="hlink"/>
                </a:solidFill>
                <a:effectLst>
                  <a:outerShdw blurRad="38100" dist="38100" dir="2700000" algn="tl">
                    <a:srgbClr val="000000"/>
                  </a:outerShdw>
                </a:effectLst>
              </a:rPr>
              <a:t>Content:  What the gospel says is what is summarized in the creed.  The content of the gospels is included in the O. T.  because it prophesies and promises Christ’s coming.</a:t>
            </a:r>
          </a:p>
          <a:p>
            <a:r>
              <a:rPr lang="en-US" sz="1600">
                <a:solidFill>
                  <a:schemeClr val="hlink"/>
                </a:solidFill>
                <a:effectLst>
                  <a:outerShdw blurRad="38100" dist="38100" dir="2700000" algn="tl">
                    <a:srgbClr val="000000"/>
                  </a:outerShdw>
                </a:effectLst>
              </a:rPr>
              <a:t>Doctrines In The Gospel:  The Gospel contains teachings.</a:t>
            </a:r>
          </a:p>
          <a:p>
            <a:r>
              <a:rPr lang="en-US" sz="1600">
                <a:solidFill>
                  <a:schemeClr val="hlink"/>
                </a:solidFill>
                <a:effectLst>
                  <a:outerShdw blurRad="38100" dist="38100" dir="2700000" algn="tl">
                    <a:srgbClr val="000000"/>
                  </a:outerShdw>
                </a:effectLst>
              </a:rPr>
              <a:t>Doctrines About The Gospel:  Teachings as to how the Gospel of Christ saves us. </a:t>
            </a:r>
          </a:p>
          <a:p>
            <a:r>
              <a:rPr lang="en-US" sz="1600">
                <a:solidFill>
                  <a:schemeClr val="hlink"/>
                </a:solidFill>
                <a:effectLst>
                  <a:outerShdw blurRad="38100" dist="38100" dir="2700000" algn="tl">
                    <a:srgbClr val="000000"/>
                  </a:outerShdw>
                </a:effectLst>
              </a:rPr>
              <a:t>Gospel As Promise:  According to Luther’s doctrine about the Gospel, it is not only a story, but also a promise contained in the story, about how Christ is given to believers. </a:t>
            </a:r>
          </a:p>
          <a:p>
            <a:r>
              <a:rPr lang="en-US" sz="1600" i="1">
                <a:solidFill>
                  <a:schemeClr val="hlink"/>
                </a:solidFill>
                <a:effectLst>
                  <a:outerShdw blurRad="38100" dist="38100" dir="2700000" algn="tl">
                    <a:srgbClr val="000000"/>
                  </a:outerShdw>
                </a:effectLst>
              </a:rPr>
              <a:t>Pro me</a:t>
            </a:r>
            <a:r>
              <a:rPr lang="en-US" sz="1600">
                <a:solidFill>
                  <a:schemeClr val="hlink"/>
                </a:solidFill>
                <a:effectLst>
                  <a:outerShdw blurRad="38100" dist="38100" dir="2700000" algn="tl">
                    <a:srgbClr val="000000"/>
                  </a:outerShdw>
                </a:effectLst>
              </a:rPr>
              <a:t>:  Faith in the Gospel means not just believing that the story is true – fides historica – but also believing that what Christ did he did “for me.”  The “pro me” aspect does not mean the story is all about me but that I am included because He died “for me.”</a:t>
            </a:r>
            <a:r>
              <a:rPr lang="en-US" sz="1600"/>
              <a:t> </a:t>
            </a:r>
            <a:endParaRPr lang="en-US" sz="2400"/>
          </a:p>
        </p:txBody>
      </p:sp>
    </p:spTree>
    <p:extLst>
      <p:ext uri="{BB962C8B-B14F-4D97-AF65-F5344CB8AC3E}">
        <p14:creationId xmlns:p14="http://schemas.microsoft.com/office/powerpoint/2010/main" val="5754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anim calcmode="lin" valueType="num">
                                      <p:cBhvr>
                                        <p:cTn id="7" dur="1000" fill="hold"/>
                                        <p:tgtEl>
                                          <p:spTgt spid="798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98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98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98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9876">
                                            <p:txEl>
                                              <p:pRg st="1" end="1"/>
                                            </p:txEl>
                                          </p:spTgt>
                                        </p:tgtEl>
                                        <p:attrNameLst>
                                          <p:attrName>style.visibility</p:attrName>
                                        </p:attrNameLst>
                                      </p:cBhvr>
                                      <p:to>
                                        <p:strVal val="visible"/>
                                      </p:to>
                                    </p:set>
                                    <p:anim calcmode="lin" valueType="num">
                                      <p:cBhvr>
                                        <p:cTn id="15" dur="1000" fill="hold"/>
                                        <p:tgtEl>
                                          <p:spTgt spid="798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98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98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98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9876">
                                            <p:txEl>
                                              <p:pRg st="2" end="2"/>
                                            </p:txEl>
                                          </p:spTgt>
                                        </p:tgtEl>
                                        <p:attrNameLst>
                                          <p:attrName>style.visibility</p:attrName>
                                        </p:attrNameLst>
                                      </p:cBhvr>
                                      <p:to>
                                        <p:strVal val="visible"/>
                                      </p:to>
                                    </p:set>
                                    <p:anim calcmode="lin" valueType="num">
                                      <p:cBhvr>
                                        <p:cTn id="23" dur="1000" fill="hold"/>
                                        <p:tgtEl>
                                          <p:spTgt spid="798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98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98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98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9876">
                                            <p:txEl>
                                              <p:pRg st="3" end="3"/>
                                            </p:txEl>
                                          </p:spTgt>
                                        </p:tgtEl>
                                        <p:attrNameLst>
                                          <p:attrName>style.visibility</p:attrName>
                                        </p:attrNameLst>
                                      </p:cBhvr>
                                      <p:to>
                                        <p:strVal val="visible"/>
                                      </p:to>
                                    </p:set>
                                    <p:anim calcmode="lin" valueType="num">
                                      <p:cBhvr>
                                        <p:cTn id="31" dur="1000" fill="hold"/>
                                        <p:tgtEl>
                                          <p:spTgt spid="798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98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98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98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9876">
                                            <p:txEl>
                                              <p:pRg st="4" end="4"/>
                                            </p:txEl>
                                          </p:spTgt>
                                        </p:tgtEl>
                                        <p:attrNameLst>
                                          <p:attrName>style.visibility</p:attrName>
                                        </p:attrNameLst>
                                      </p:cBhvr>
                                      <p:to>
                                        <p:strVal val="visible"/>
                                      </p:to>
                                    </p:set>
                                    <p:anim calcmode="lin" valueType="num">
                                      <p:cBhvr>
                                        <p:cTn id="39" dur="1000" fill="hold"/>
                                        <p:tgtEl>
                                          <p:spTgt spid="7987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987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987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987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9876">
                                            <p:txEl>
                                              <p:pRg st="5" end="5"/>
                                            </p:txEl>
                                          </p:spTgt>
                                        </p:tgtEl>
                                        <p:attrNameLst>
                                          <p:attrName>style.visibility</p:attrName>
                                        </p:attrNameLst>
                                      </p:cBhvr>
                                      <p:to>
                                        <p:strVal val="visible"/>
                                      </p:to>
                                    </p:set>
                                    <p:anim calcmode="lin" valueType="num">
                                      <p:cBhvr>
                                        <p:cTn id="47" dur="1000" fill="hold"/>
                                        <p:tgtEl>
                                          <p:spTgt spid="7987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987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987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987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HABIT_block.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7239787" y="1376312"/>
            <a:ext cx="4647414"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   event</a:t>
            </a:r>
          </a:p>
        </p:txBody>
      </p:sp>
    </p:spTree>
    <p:extLst>
      <p:ext uri="{BB962C8B-B14F-4D97-AF65-F5344CB8AC3E}">
        <p14:creationId xmlns:p14="http://schemas.microsoft.com/office/powerpoint/2010/main" val="8429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152400"/>
            <a:ext cx="7772400" cy="1371600"/>
          </a:xfrm>
          <a:ln>
            <a:solidFill>
              <a:schemeClr val="hlink"/>
            </a:solidFill>
          </a:ln>
        </p:spPr>
        <p:txBody>
          <a:bodyPr/>
          <a:lstStyle/>
          <a:p>
            <a:r>
              <a:rPr lang="en-US"/>
              <a:t>Subtext IB: Hearing The Gospel</a:t>
            </a:r>
            <a:br>
              <a:rPr lang="en-US"/>
            </a:br>
            <a:r>
              <a:rPr lang="en-US" b="1"/>
              <a:t>Christ The Gift Not The Road</a:t>
            </a:r>
            <a:r>
              <a:rPr lang="en-US"/>
              <a:t> </a:t>
            </a:r>
          </a:p>
        </p:txBody>
      </p:sp>
      <p:sp>
        <p:nvSpPr>
          <p:cNvPr id="80899"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a:t>     For the mature Luther,  the Gospel includes a divine </a:t>
            </a:r>
            <a:r>
              <a:rPr lang="en-US" sz="2400" i="1"/>
              <a:t>promise</a:t>
            </a:r>
            <a:r>
              <a:rPr lang="en-US" sz="2400"/>
              <a:t> of forgiveness, which forbids us from regarding ourselves as God’s enemies.  In </a:t>
            </a:r>
            <a:r>
              <a:rPr lang="en-US" sz="2400" u="sng"/>
              <a:t>The Freedom of  a Christian</a:t>
            </a:r>
            <a:r>
              <a:rPr lang="en-US" sz="2400"/>
              <a:t>,  Luther described this as a wedding vow that gives us a divine bridegroom, together with all that is his.</a:t>
            </a:r>
            <a:r>
              <a:rPr lang="en-US" sz="2800"/>
              <a:t>  </a:t>
            </a:r>
          </a:p>
        </p:txBody>
      </p:sp>
      <p:sp>
        <p:nvSpPr>
          <p:cNvPr id="80900" name="Rectangle 4"/>
          <p:cNvSpPr>
            <a:spLocks noGrp="1" noChangeArrowheads="1"/>
          </p:cNvSpPr>
          <p:nvPr>
            <p:ph type="body" sz="half" idx="2"/>
          </p:nvPr>
        </p:nvSpPr>
        <p:spPr>
          <a:xfrm>
            <a:off x="2438400" y="3657600"/>
            <a:ext cx="7848600" cy="3200400"/>
          </a:xfrm>
        </p:spPr>
        <p:txBody>
          <a:bodyPr/>
          <a:lstStyle/>
          <a:p>
            <a:pPr>
              <a:lnSpc>
                <a:spcPct val="90000"/>
              </a:lnSpc>
            </a:pPr>
            <a:r>
              <a:rPr lang="en-US" sz="1600">
                <a:solidFill>
                  <a:schemeClr val="hlink"/>
                </a:solidFill>
                <a:effectLst>
                  <a:outerShdw blurRad="38100" dist="38100" dir="2700000" algn="tl">
                    <a:srgbClr val="000000"/>
                  </a:outerShdw>
                </a:effectLst>
              </a:rPr>
              <a:t>Modifies the Augustinian paradigm of spirituality, because Christ is not just the way, the road we take on our pilgrimage to God, but God coming to us and making Himself ours.</a:t>
            </a:r>
          </a:p>
          <a:p>
            <a:pPr>
              <a:lnSpc>
                <a:spcPct val="90000"/>
              </a:lnSpc>
            </a:pPr>
            <a:r>
              <a:rPr lang="en-US" sz="1600">
                <a:solidFill>
                  <a:schemeClr val="hlink"/>
                </a:solidFill>
                <a:effectLst>
                  <a:outerShdw blurRad="38100" dist="38100" dir="2700000" algn="tl">
                    <a:srgbClr val="000000"/>
                  </a:outerShdw>
                </a:effectLst>
              </a:rPr>
              <a:t>Gospel and Law are two different genres with two different purposes and two different effects on those that believe them.</a:t>
            </a:r>
          </a:p>
          <a:p>
            <a:pPr>
              <a:lnSpc>
                <a:spcPct val="90000"/>
              </a:lnSpc>
            </a:pPr>
            <a:r>
              <a:rPr lang="en-US" sz="1600">
                <a:solidFill>
                  <a:schemeClr val="hlink"/>
                </a:solidFill>
                <a:effectLst>
                  <a:outerShdw blurRad="38100" dist="38100" dir="2700000" algn="tl">
                    <a:srgbClr val="000000"/>
                  </a:outerShdw>
                </a:effectLst>
              </a:rPr>
              <a:t>The Law tells us what to do and cannot by itself save us.  Its first purpose is “civil” to restrain and punish evil outwardly.  Its second purpose is in its causal relation to our  “evangelical despair” which in turn humbles and prepares us to receive gladly the gospel of good news.</a:t>
            </a:r>
          </a:p>
          <a:p>
            <a:pPr>
              <a:lnSpc>
                <a:spcPct val="90000"/>
              </a:lnSpc>
            </a:pPr>
            <a:r>
              <a:rPr lang="en-US" sz="1600">
                <a:solidFill>
                  <a:schemeClr val="hlink"/>
                </a:solidFill>
                <a:effectLst>
                  <a:outerShdw blurRad="38100" dist="38100" dir="2700000" algn="tl">
                    <a:srgbClr val="000000"/>
                  </a:outerShdw>
                </a:effectLst>
              </a:rPr>
              <a:t>Whereby Law is about ritual ceremony and proper technique or obedience and what we do,  Gospel is about what Christ does.  The Gospel is not so much for gleaning practical advice as it is for having a practical effect.</a:t>
            </a:r>
          </a:p>
          <a:p>
            <a:pPr>
              <a:lnSpc>
                <a:spcPct val="90000"/>
              </a:lnSpc>
            </a:pPr>
            <a:r>
              <a:rPr lang="en-US" sz="1600">
                <a:solidFill>
                  <a:schemeClr val="hlink"/>
                </a:solidFill>
                <a:effectLst>
                  <a:outerShdw blurRad="38100" dist="38100" dir="2700000" algn="tl">
                    <a:srgbClr val="000000"/>
                  </a:outerShdw>
                </a:effectLst>
              </a:rPr>
              <a:t>The Gospel contains words that change those that believe them from the inside out. Thus,  In its effect, God’s Gospel – cheers, comforts, &amp; consoles.</a:t>
            </a:r>
            <a:r>
              <a:rPr lang="en-US" sz="1000">
                <a:solidFill>
                  <a:schemeClr val="hlink"/>
                </a:solidFill>
              </a:rPr>
              <a:t>  </a:t>
            </a:r>
          </a:p>
          <a:p>
            <a:pPr>
              <a:lnSpc>
                <a:spcPct val="90000"/>
              </a:lnSpc>
            </a:pPr>
            <a:endParaRPr lang="en-US" sz="1000">
              <a:solidFill>
                <a:schemeClr val="hlink"/>
              </a:solidFill>
            </a:endParaRPr>
          </a:p>
        </p:txBody>
      </p:sp>
    </p:spTree>
    <p:extLst>
      <p:ext uri="{BB962C8B-B14F-4D97-AF65-F5344CB8AC3E}">
        <p14:creationId xmlns:p14="http://schemas.microsoft.com/office/powerpoint/2010/main" val="10191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p:cTn id="7" dur="1000" fill="hold"/>
                                        <p:tgtEl>
                                          <p:spTgt spid="809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09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0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0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0900">
                                            <p:txEl>
                                              <p:pRg st="1" end="1"/>
                                            </p:txEl>
                                          </p:spTgt>
                                        </p:tgtEl>
                                        <p:attrNameLst>
                                          <p:attrName>style.visibility</p:attrName>
                                        </p:attrNameLst>
                                      </p:cBhvr>
                                      <p:to>
                                        <p:strVal val="visible"/>
                                      </p:to>
                                    </p:set>
                                    <p:anim calcmode="lin" valueType="num">
                                      <p:cBhvr>
                                        <p:cTn id="15" dur="1000" fill="hold"/>
                                        <p:tgtEl>
                                          <p:spTgt spid="809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09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09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09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0900">
                                            <p:txEl>
                                              <p:pRg st="2" end="2"/>
                                            </p:txEl>
                                          </p:spTgt>
                                        </p:tgtEl>
                                        <p:attrNameLst>
                                          <p:attrName>style.visibility</p:attrName>
                                        </p:attrNameLst>
                                      </p:cBhvr>
                                      <p:to>
                                        <p:strVal val="visible"/>
                                      </p:to>
                                    </p:set>
                                    <p:anim calcmode="lin" valueType="num">
                                      <p:cBhvr>
                                        <p:cTn id="23" dur="1000" fill="hold"/>
                                        <p:tgtEl>
                                          <p:spTgt spid="809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09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09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09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0900">
                                            <p:txEl>
                                              <p:pRg st="3" end="3"/>
                                            </p:txEl>
                                          </p:spTgt>
                                        </p:tgtEl>
                                        <p:attrNameLst>
                                          <p:attrName>style.visibility</p:attrName>
                                        </p:attrNameLst>
                                      </p:cBhvr>
                                      <p:to>
                                        <p:strVal val="visible"/>
                                      </p:to>
                                    </p:set>
                                    <p:anim calcmode="lin" valueType="num">
                                      <p:cBhvr>
                                        <p:cTn id="31" dur="1000" fill="hold"/>
                                        <p:tgtEl>
                                          <p:spTgt spid="809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09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09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09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0900">
                                            <p:txEl>
                                              <p:pRg st="4" end="4"/>
                                            </p:txEl>
                                          </p:spTgt>
                                        </p:tgtEl>
                                        <p:attrNameLst>
                                          <p:attrName>style.visibility</p:attrName>
                                        </p:attrNameLst>
                                      </p:cBhvr>
                                      <p:to>
                                        <p:strVal val="visible"/>
                                      </p:to>
                                    </p:set>
                                    <p:anim calcmode="lin" valueType="num">
                                      <p:cBhvr>
                                        <p:cTn id="39" dur="1000" fill="hold"/>
                                        <p:tgtEl>
                                          <p:spTgt spid="8090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090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090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090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0418"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“Latin,  meaning </a:t>
            </a:r>
            <a:r>
              <a:rPr lang="en-US" sz="4000" b="1">
                <a:solidFill>
                  <a:srgbClr val="FFFF00"/>
                </a:solidFill>
                <a:effectLst>
                  <a:outerShdw blurRad="38100" dist="38100" dir="2700000" algn="tl">
                    <a:srgbClr val="000000"/>
                  </a:outerShdw>
                </a:effectLst>
                <a:latin typeface="Old English Text MT" pitchFamily="66" charset="0"/>
              </a:rPr>
              <a:t> ‘order of salvation,’</a:t>
            </a:r>
            <a:r>
              <a:rPr lang="en-US" sz="4000">
                <a:solidFill>
                  <a:srgbClr val="FFFF00"/>
                </a:solidFill>
                <a:effectLst>
                  <a:outerShdw blurRad="38100" dist="38100" dir="2700000" algn="tl">
                    <a:srgbClr val="000000"/>
                  </a:outerShdw>
                </a:effectLst>
                <a:latin typeface="Old English Text MT" pitchFamily="66" charset="0"/>
              </a:rPr>
              <a:t> that is, succession of events in God’s salvific program.  Although both the Catholic and Reformed traditions believe salvation comes only through Christ, they diverge dramatically regarding the ordo salutis.”</a:t>
            </a:r>
          </a:p>
          <a:p>
            <a:pPr>
              <a:lnSpc>
                <a:spcPct val="90000"/>
              </a:lnSpc>
              <a:buFont typeface="Wingdings" pitchFamily="2" charset="2"/>
              <a:buNone/>
            </a:pPr>
            <a:r>
              <a:rPr lang="en-US" sz="5400" b="1">
                <a:solidFill>
                  <a:srgbClr val="FFFF00"/>
                </a:solidFill>
                <a:effectLst>
                  <a:outerShdw blurRad="38100" dist="38100" dir="2700000" algn="tl">
                    <a:srgbClr val="000000"/>
                  </a:outerShdw>
                </a:effectLst>
                <a:latin typeface="Old English Text MT" pitchFamily="66" charset="0"/>
              </a:rPr>
              <a:t>     </a:t>
            </a:r>
            <a:endParaRPr lang="en-US" sz="3600"/>
          </a:p>
        </p:txBody>
      </p:sp>
      <p:sp>
        <p:nvSpPr>
          <p:cNvPr id="3260419"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"Ordo Salutis"</a:t>
            </a:r>
          </a:p>
        </p:txBody>
      </p:sp>
      <p:sp>
        <p:nvSpPr>
          <p:cNvPr id="32604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3736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0419"/>
                                        </p:tgtEl>
                                        <p:attrNameLst>
                                          <p:attrName>style.visibility</p:attrName>
                                        </p:attrNameLst>
                                      </p:cBhvr>
                                      <p:to>
                                        <p:strVal val="visible"/>
                                      </p:to>
                                    </p:set>
                                    <p:anim calcmode="lin" valueType="num">
                                      <p:cBhvr>
                                        <p:cTn id="7" dur="5000" fill="hold"/>
                                        <p:tgtEl>
                                          <p:spTgt spid="3260419"/>
                                        </p:tgtEl>
                                        <p:attrNameLst>
                                          <p:attrName>ppt_w</p:attrName>
                                        </p:attrNameLst>
                                      </p:cBhvr>
                                      <p:tavLst>
                                        <p:tav tm="0" fmla="#ppt_w*sin(2.5*pi*$)">
                                          <p:val>
                                            <p:fltVal val="0"/>
                                          </p:val>
                                        </p:tav>
                                        <p:tav tm="100000">
                                          <p:val>
                                            <p:fltVal val="1"/>
                                          </p:val>
                                        </p:tav>
                                      </p:tavLst>
                                    </p:anim>
                                    <p:anim calcmode="lin" valueType="num">
                                      <p:cBhvr>
                                        <p:cTn id="8" dur="5000" fill="hold"/>
                                        <p:tgtEl>
                                          <p:spTgt spid="32604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0418">
                                            <p:txEl>
                                              <p:pRg st="2" end="2"/>
                                            </p:txEl>
                                          </p:spTgt>
                                        </p:tgtEl>
                                        <p:attrNameLst>
                                          <p:attrName>style.visibility</p:attrName>
                                        </p:attrNameLst>
                                      </p:cBhvr>
                                      <p:to>
                                        <p:strVal val="visible"/>
                                      </p:to>
                                    </p:set>
                                    <p:animEffect transition="in" filter="wipe(left)">
                                      <p:cBhvr>
                                        <p:cTn id="13" dur="500"/>
                                        <p:tgtEl>
                                          <p:spTgt spid="32604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60418">
                                            <p:txEl>
                                              <p:pRg st="1" end="1"/>
                                            </p:txEl>
                                          </p:spTgt>
                                        </p:tgtEl>
                                        <p:attrNameLst>
                                          <p:attrName>style.visibility</p:attrName>
                                        </p:attrNameLst>
                                      </p:cBhvr>
                                      <p:to>
                                        <p:strVal val="visible"/>
                                      </p:to>
                                    </p:set>
                                    <p:animEffect transition="in" filter="wipe(left)">
                                      <p:cBhvr>
                                        <p:cTn id="18" dur="500"/>
                                        <p:tgtEl>
                                          <p:spTgt spid="3260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60420"/>
                                        </p:tgtEl>
                                        <p:attrNameLst>
                                          <p:attrName>style.visibility</p:attrName>
                                        </p:attrNameLst>
                                      </p:cBhvr>
                                      <p:to>
                                        <p:strVal val="visible"/>
                                      </p:to>
                                    </p:set>
                                    <p:anim calcmode="lin" valueType="num">
                                      <p:cBhvr>
                                        <p:cTn id="23" dur="500" fill="hold"/>
                                        <p:tgtEl>
                                          <p:spTgt spid="3260420"/>
                                        </p:tgtEl>
                                        <p:attrNameLst>
                                          <p:attrName>ppt_w</p:attrName>
                                        </p:attrNameLst>
                                      </p:cBhvr>
                                      <p:tavLst>
                                        <p:tav tm="0">
                                          <p:val>
                                            <p:fltVal val="0"/>
                                          </p:val>
                                        </p:tav>
                                        <p:tav tm="100000">
                                          <p:val>
                                            <p:strVal val="#ppt_w"/>
                                          </p:val>
                                        </p:tav>
                                      </p:tavLst>
                                    </p:anim>
                                    <p:anim calcmode="lin" valueType="num">
                                      <p:cBhvr>
                                        <p:cTn id="24" dur="500" fill="hold"/>
                                        <p:tgtEl>
                                          <p:spTgt spid="3260420"/>
                                        </p:tgtEl>
                                        <p:attrNameLst>
                                          <p:attrName>ppt_h</p:attrName>
                                        </p:attrNameLst>
                                      </p:cBhvr>
                                      <p:tavLst>
                                        <p:tav tm="0">
                                          <p:val>
                                            <p:fltVal val="0"/>
                                          </p:val>
                                        </p:tav>
                                        <p:tav tm="100000">
                                          <p:val>
                                            <p:strVal val="#ppt_h"/>
                                          </p:val>
                                        </p:tav>
                                      </p:tavLst>
                                    </p:anim>
                                    <p:anim calcmode="lin" valueType="num">
                                      <p:cBhvr>
                                        <p:cTn id="25" dur="500" fill="hold"/>
                                        <p:tgtEl>
                                          <p:spTgt spid="3260420"/>
                                        </p:tgtEl>
                                        <p:attrNameLst>
                                          <p:attrName>ppt_x</p:attrName>
                                        </p:attrNameLst>
                                      </p:cBhvr>
                                      <p:tavLst>
                                        <p:tav tm="0">
                                          <p:val>
                                            <p:fltVal val="0.5"/>
                                          </p:val>
                                        </p:tav>
                                        <p:tav tm="100000">
                                          <p:val>
                                            <p:strVal val="#ppt_x"/>
                                          </p:val>
                                        </p:tav>
                                      </p:tavLst>
                                    </p:anim>
                                    <p:anim calcmode="lin" valueType="num">
                                      <p:cBhvr>
                                        <p:cTn id="26" dur="500" fill="hold"/>
                                        <p:tgtEl>
                                          <p:spTgt spid="32604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18" grpId="0" build="p" autoUpdateAnimBg="0" rev="1"/>
      <p:bldP spid="3260419" grpId="0" animBg="1"/>
      <p:bldP spid="3260420"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209800" y="152400"/>
            <a:ext cx="7772400" cy="1371600"/>
          </a:xfrm>
          <a:ln>
            <a:solidFill>
              <a:schemeClr val="hlink"/>
            </a:solidFill>
          </a:ln>
        </p:spPr>
        <p:txBody>
          <a:bodyPr/>
          <a:lstStyle/>
          <a:p>
            <a:r>
              <a:rPr lang="en-US"/>
              <a:t>Subtext IB: Hearing The Gospel</a:t>
            </a:r>
            <a:br>
              <a:rPr lang="en-US"/>
            </a:br>
            <a:r>
              <a:rPr lang="en-US" b="1"/>
              <a:t>Christ The Gift Not The Road</a:t>
            </a:r>
            <a:r>
              <a:rPr lang="en-US"/>
              <a:t> </a:t>
            </a:r>
          </a:p>
        </p:txBody>
      </p:sp>
      <p:sp>
        <p:nvSpPr>
          <p:cNvPr id="231427"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a:t>     For the mature Luther,  the Gospel includes a divine </a:t>
            </a:r>
            <a:r>
              <a:rPr lang="en-US" sz="2400" i="1"/>
              <a:t>promise</a:t>
            </a:r>
            <a:r>
              <a:rPr lang="en-US" sz="2400"/>
              <a:t> of forgiveness, which forbids us from regarding ourselves as God’s enemies.  In </a:t>
            </a:r>
            <a:r>
              <a:rPr lang="en-US" sz="2400" u="sng"/>
              <a:t>The Freedom of  a Christian</a:t>
            </a:r>
            <a:r>
              <a:rPr lang="en-US" sz="2400"/>
              <a:t>,  Luther described this as a wedding vow that gives us a divine bridegroom, together with all that is his.</a:t>
            </a:r>
            <a:r>
              <a:rPr lang="en-US" sz="2800"/>
              <a:t>  </a:t>
            </a:r>
          </a:p>
        </p:txBody>
      </p:sp>
      <p:sp>
        <p:nvSpPr>
          <p:cNvPr id="231428" name="Rectangle 4"/>
          <p:cNvSpPr>
            <a:spLocks noGrp="1" noChangeArrowheads="1"/>
          </p:cNvSpPr>
          <p:nvPr>
            <p:ph type="body" sz="half" idx="2"/>
          </p:nvPr>
        </p:nvSpPr>
        <p:spPr>
          <a:xfrm>
            <a:off x="2209800" y="3657600"/>
            <a:ext cx="7772400" cy="3200400"/>
          </a:xfrm>
        </p:spPr>
        <p:txBody>
          <a:bodyPr/>
          <a:lstStyle/>
          <a:p>
            <a:r>
              <a:rPr lang="en-US" sz="1800">
                <a:solidFill>
                  <a:schemeClr val="hlink"/>
                </a:solidFill>
                <a:effectLst>
                  <a:outerShdw blurRad="38100" dist="38100" dir="2700000" algn="tl">
                    <a:srgbClr val="000000"/>
                  </a:outerShdw>
                </a:effectLst>
              </a:rPr>
              <a:t>Luther’s Famous Motto:  “Believe It &amp; You Have It!”  -- </a:t>
            </a:r>
            <a:r>
              <a:rPr lang="en-US" sz="1800" i="1">
                <a:solidFill>
                  <a:schemeClr val="hlink"/>
                </a:solidFill>
                <a:effectLst>
                  <a:outerShdw blurRad="38100" dist="38100" dir="2700000" algn="tl">
                    <a:srgbClr val="000000"/>
                  </a:outerShdw>
                </a:effectLst>
              </a:rPr>
              <a:t>Words That Do What They Say!</a:t>
            </a:r>
          </a:p>
          <a:p>
            <a:r>
              <a:rPr lang="en-US" sz="1800">
                <a:solidFill>
                  <a:schemeClr val="hlink"/>
                </a:solidFill>
                <a:effectLst>
                  <a:outerShdw blurRad="38100" dist="38100" dir="2700000" algn="tl">
                    <a:srgbClr val="000000"/>
                  </a:outerShdw>
                </a:effectLst>
              </a:rPr>
              <a:t>Explanatory Follow-up:  “The promise[of God] gives what the commandment requires.”</a:t>
            </a:r>
          </a:p>
          <a:p>
            <a:r>
              <a:rPr lang="en-US" sz="1800">
                <a:solidFill>
                  <a:schemeClr val="hlink"/>
                </a:solidFill>
                <a:effectLst>
                  <a:outerShdw blurRad="38100" dist="38100" dir="2700000" algn="tl">
                    <a:srgbClr val="000000"/>
                  </a:outerShdw>
                </a:effectLst>
              </a:rPr>
              <a:t>However, we are at the same time righteous and sinners.</a:t>
            </a:r>
          </a:p>
          <a:p>
            <a:r>
              <a:rPr lang="en-US" sz="1800">
                <a:solidFill>
                  <a:schemeClr val="hlink"/>
                </a:solidFill>
                <a:effectLst>
                  <a:outerShdw blurRad="38100" dist="38100" dir="2700000" algn="tl">
                    <a:srgbClr val="000000"/>
                  </a:outerShdw>
                </a:effectLst>
              </a:rPr>
              <a:t>Because all our righteousness comes by faith, all sin is unbelief.</a:t>
            </a:r>
          </a:p>
          <a:p>
            <a:r>
              <a:rPr lang="en-US" sz="1800">
                <a:solidFill>
                  <a:schemeClr val="hlink"/>
                </a:solidFill>
                <a:effectLst>
                  <a:outerShdw blurRad="38100" dist="38100" dir="2700000" algn="tl">
                    <a:srgbClr val="000000"/>
                  </a:outerShdw>
                </a:effectLst>
              </a:rPr>
              <a:t>Love of God is less like a longing and desire for our heavenly home and more like gladness and gratitude for a gift already received.</a:t>
            </a:r>
          </a:p>
          <a:p>
            <a:r>
              <a:rPr lang="en-US" sz="1800">
                <a:solidFill>
                  <a:schemeClr val="hlink"/>
                </a:solidFill>
                <a:effectLst>
                  <a:outerShdw blurRad="38100" dist="38100" dir="2700000" algn="tl">
                    <a:srgbClr val="000000"/>
                  </a:outerShdw>
                </a:effectLst>
              </a:rPr>
              <a:t>Lutherans separated from Catholics even in such spiritual disciplines as corporate and personal prayer.</a:t>
            </a:r>
          </a:p>
          <a:p>
            <a:endParaRPr lang="en-US" sz="1800">
              <a:solidFill>
                <a:schemeClr val="hlink"/>
              </a:solidFill>
            </a:endParaRPr>
          </a:p>
        </p:txBody>
      </p:sp>
    </p:spTree>
    <p:extLst>
      <p:ext uri="{BB962C8B-B14F-4D97-AF65-F5344CB8AC3E}">
        <p14:creationId xmlns:p14="http://schemas.microsoft.com/office/powerpoint/2010/main" val="7155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28">
                                            <p:txEl>
                                              <p:pRg st="0" end="0"/>
                                            </p:txEl>
                                          </p:spTgt>
                                        </p:tgtEl>
                                        <p:attrNameLst>
                                          <p:attrName>style.visibility</p:attrName>
                                        </p:attrNameLst>
                                      </p:cBhvr>
                                      <p:to>
                                        <p:strVal val="visible"/>
                                      </p:to>
                                    </p:set>
                                    <p:anim calcmode="lin" valueType="num">
                                      <p:cBhvr>
                                        <p:cTn id="7" dur="1000" fill="hold"/>
                                        <p:tgtEl>
                                          <p:spTgt spid="2314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14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14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8">
                                            <p:txEl>
                                              <p:pRg st="1" end="1"/>
                                            </p:txEl>
                                          </p:spTgt>
                                        </p:tgtEl>
                                        <p:attrNameLst>
                                          <p:attrName>style.visibility</p:attrName>
                                        </p:attrNameLst>
                                      </p:cBhvr>
                                      <p:to>
                                        <p:strVal val="visible"/>
                                      </p:to>
                                    </p:set>
                                    <p:anim calcmode="lin" valueType="num">
                                      <p:cBhvr>
                                        <p:cTn id="15" dur="1000" fill="hold"/>
                                        <p:tgtEl>
                                          <p:spTgt spid="23142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142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14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28">
                                            <p:txEl>
                                              <p:pRg st="2" end="2"/>
                                            </p:txEl>
                                          </p:spTgt>
                                        </p:tgtEl>
                                        <p:attrNameLst>
                                          <p:attrName>style.visibility</p:attrName>
                                        </p:attrNameLst>
                                      </p:cBhvr>
                                      <p:to>
                                        <p:strVal val="visible"/>
                                      </p:to>
                                    </p:set>
                                    <p:anim calcmode="lin" valueType="num">
                                      <p:cBhvr>
                                        <p:cTn id="23" dur="1000" fill="hold"/>
                                        <p:tgtEl>
                                          <p:spTgt spid="23142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142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14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28">
                                            <p:txEl>
                                              <p:pRg st="3" end="3"/>
                                            </p:txEl>
                                          </p:spTgt>
                                        </p:tgtEl>
                                        <p:attrNameLst>
                                          <p:attrName>style.visibility</p:attrName>
                                        </p:attrNameLst>
                                      </p:cBhvr>
                                      <p:to>
                                        <p:strVal val="visible"/>
                                      </p:to>
                                    </p:set>
                                    <p:anim calcmode="lin" valueType="num">
                                      <p:cBhvr>
                                        <p:cTn id="31" dur="1000" fill="hold"/>
                                        <p:tgtEl>
                                          <p:spTgt spid="23142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142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14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28">
                                            <p:txEl>
                                              <p:pRg st="4" end="4"/>
                                            </p:txEl>
                                          </p:spTgt>
                                        </p:tgtEl>
                                        <p:attrNameLst>
                                          <p:attrName>style.visibility</p:attrName>
                                        </p:attrNameLst>
                                      </p:cBhvr>
                                      <p:to>
                                        <p:strVal val="visible"/>
                                      </p:to>
                                    </p:set>
                                    <p:anim calcmode="lin" valueType="num">
                                      <p:cBhvr>
                                        <p:cTn id="39" dur="1000" fill="hold"/>
                                        <p:tgtEl>
                                          <p:spTgt spid="23142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3142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314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28">
                                            <p:txEl>
                                              <p:pRg st="5" end="5"/>
                                            </p:txEl>
                                          </p:spTgt>
                                        </p:tgtEl>
                                        <p:attrNameLst>
                                          <p:attrName>style.visibility</p:attrName>
                                        </p:attrNameLst>
                                      </p:cBhvr>
                                      <p:to>
                                        <p:strVal val="visible"/>
                                      </p:to>
                                    </p:set>
                                    <p:anim calcmode="lin" valueType="num">
                                      <p:cBhvr>
                                        <p:cTn id="47" dur="1000" fill="hold"/>
                                        <p:tgtEl>
                                          <p:spTgt spid="23142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3142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314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4034" name="Rectangle 2" descr="Purple mesh"/>
          <p:cNvSpPr>
            <a:spLocks noGrp="1" noChangeArrowheads="1"/>
          </p:cNvSpPr>
          <p:nvPr>
            <p:ph type="body" idx="1"/>
          </p:nvPr>
        </p:nvSpPr>
        <p:spPr>
          <a:xfrm>
            <a:off x="2209800" y="1371600"/>
            <a:ext cx="7696200" cy="4724400"/>
          </a:xfrm>
          <a:blipFill dpi="0" rotWithShape="0">
            <a:blip r:embed="rId4" cstate="print"/>
            <a:srcRect/>
            <a:tile tx="0" ty="0" sx="100000" sy="100000" flip="none" algn="tl"/>
          </a:blipFill>
        </p:spPr>
        <p:txBody>
          <a:bodyPr/>
          <a:lstStyle/>
          <a:p>
            <a:pPr>
              <a:buFont typeface="Wingdings" pitchFamily="2" charset="2"/>
              <a:buChar char="v"/>
            </a:pPr>
            <a:endParaRPr lang="en-US" sz="14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“A latin term referring to the intellectual assent to or acceptance of a theological truth.  While the biblical concept of faith includes the idea of assensus,  it should not be equated with saving faith… for,  as James notes, ‘even the demons believe’,  that is,  they give intellectual assent while not exercising saving faith in Christ.”</a:t>
            </a:r>
            <a:endParaRPr lang="en-US"/>
          </a:p>
        </p:txBody>
      </p:sp>
      <p:sp>
        <p:nvSpPr>
          <p:cNvPr id="3244035"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ASSENSUS</a:t>
            </a:r>
          </a:p>
        </p:txBody>
      </p:sp>
      <p:sp>
        <p:nvSpPr>
          <p:cNvPr id="324403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2996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4035"/>
                                        </p:tgtEl>
                                        <p:attrNameLst>
                                          <p:attrName>style.visibility</p:attrName>
                                        </p:attrNameLst>
                                      </p:cBhvr>
                                      <p:to>
                                        <p:strVal val="visible"/>
                                      </p:to>
                                    </p:set>
                                    <p:anim calcmode="lin" valueType="num">
                                      <p:cBhvr>
                                        <p:cTn id="7" dur="5000" fill="hold"/>
                                        <p:tgtEl>
                                          <p:spTgt spid="3244035"/>
                                        </p:tgtEl>
                                        <p:attrNameLst>
                                          <p:attrName>ppt_w</p:attrName>
                                        </p:attrNameLst>
                                      </p:cBhvr>
                                      <p:tavLst>
                                        <p:tav tm="0" fmla="#ppt_w*sin(2.5*pi*$)">
                                          <p:val>
                                            <p:fltVal val="0"/>
                                          </p:val>
                                        </p:tav>
                                        <p:tav tm="100000">
                                          <p:val>
                                            <p:fltVal val="1"/>
                                          </p:val>
                                        </p:tav>
                                      </p:tavLst>
                                    </p:anim>
                                    <p:anim calcmode="lin" valueType="num">
                                      <p:cBhvr>
                                        <p:cTn id="8" dur="5000" fill="hold"/>
                                        <p:tgtEl>
                                          <p:spTgt spid="3244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4034">
                                            <p:txEl>
                                              <p:pRg st="1" end="1"/>
                                            </p:txEl>
                                          </p:spTgt>
                                        </p:tgtEl>
                                        <p:attrNameLst>
                                          <p:attrName>style.visibility</p:attrName>
                                        </p:attrNameLst>
                                      </p:cBhvr>
                                      <p:to>
                                        <p:strVal val="visible"/>
                                      </p:to>
                                    </p:set>
                                    <p:animEffect transition="in" filter="wipe(left)">
                                      <p:cBhvr>
                                        <p:cTn id="13" dur="500"/>
                                        <p:tgtEl>
                                          <p:spTgt spid="324403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4036"/>
                                        </p:tgtEl>
                                        <p:attrNameLst>
                                          <p:attrName>style.visibility</p:attrName>
                                        </p:attrNameLst>
                                      </p:cBhvr>
                                      <p:to>
                                        <p:strVal val="visible"/>
                                      </p:to>
                                    </p:set>
                                    <p:anim calcmode="lin" valueType="num">
                                      <p:cBhvr>
                                        <p:cTn id="18" dur="500" fill="hold"/>
                                        <p:tgtEl>
                                          <p:spTgt spid="3244036"/>
                                        </p:tgtEl>
                                        <p:attrNameLst>
                                          <p:attrName>ppt_w</p:attrName>
                                        </p:attrNameLst>
                                      </p:cBhvr>
                                      <p:tavLst>
                                        <p:tav tm="0">
                                          <p:val>
                                            <p:fltVal val="0"/>
                                          </p:val>
                                        </p:tav>
                                        <p:tav tm="100000">
                                          <p:val>
                                            <p:strVal val="#ppt_w"/>
                                          </p:val>
                                        </p:tav>
                                      </p:tavLst>
                                    </p:anim>
                                    <p:anim calcmode="lin" valueType="num">
                                      <p:cBhvr>
                                        <p:cTn id="19" dur="500" fill="hold"/>
                                        <p:tgtEl>
                                          <p:spTgt spid="3244036"/>
                                        </p:tgtEl>
                                        <p:attrNameLst>
                                          <p:attrName>ppt_h</p:attrName>
                                        </p:attrNameLst>
                                      </p:cBhvr>
                                      <p:tavLst>
                                        <p:tav tm="0">
                                          <p:val>
                                            <p:fltVal val="0"/>
                                          </p:val>
                                        </p:tav>
                                        <p:tav tm="100000">
                                          <p:val>
                                            <p:strVal val="#ppt_h"/>
                                          </p:val>
                                        </p:tav>
                                      </p:tavLst>
                                    </p:anim>
                                    <p:anim calcmode="lin" valueType="num">
                                      <p:cBhvr>
                                        <p:cTn id="20" dur="500" fill="hold"/>
                                        <p:tgtEl>
                                          <p:spTgt spid="3244036"/>
                                        </p:tgtEl>
                                        <p:attrNameLst>
                                          <p:attrName>ppt_x</p:attrName>
                                        </p:attrNameLst>
                                      </p:cBhvr>
                                      <p:tavLst>
                                        <p:tav tm="0">
                                          <p:val>
                                            <p:fltVal val="0.5"/>
                                          </p:val>
                                        </p:tav>
                                        <p:tav tm="100000">
                                          <p:val>
                                            <p:strVal val="#ppt_x"/>
                                          </p:val>
                                        </p:tav>
                                      </p:tavLst>
                                    </p:anim>
                                    <p:anim calcmode="lin" valueType="num">
                                      <p:cBhvr>
                                        <p:cTn id="21" dur="500" fill="hold"/>
                                        <p:tgtEl>
                                          <p:spTgt spid="3244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034" grpId="0" build="p" autoUpdateAnimBg="0" rev="1"/>
      <p:bldP spid="3244035" grpId="0" animBg="1"/>
      <p:bldP spid="324403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4DD8-70CB-443D-B38C-45328835058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38FCCF7-834C-44F8-851B-B4E93E53D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5537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9EF-A9AE-46F0-8CF7-7C3DD284501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640FA06-3971-4A61-B178-5CE82A9EA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64956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75C-F38F-4654-847B-BAC4FE1360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1CF6AB-CBAA-4CAB-A6A5-77948F9E70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01715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2931"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endParaRPr lang="en-US" sz="800" b="1">
              <a:solidFill>
                <a:srgbClr val="FFFF00"/>
              </a:solidFill>
              <a:latin typeface="Comic Sans MS" pitchFamily="66" charset="0"/>
              <a:ea typeface="+mn-ea"/>
            </a:endParaRPr>
          </a:p>
          <a:p>
            <a:pPr eaLnBrk="1" hangingPunct="1">
              <a:lnSpc>
                <a:spcPct val="90000"/>
              </a:lnSpc>
              <a:defRPr/>
            </a:pPr>
            <a:endParaRPr lang="en-US" sz="800" b="1">
              <a:solidFill>
                <a:srgbClr val="FFFF00"/>
              </a:solidFill>
              <a:latin typeface="Comic Sans MS" pitchFamily="66" charset="0"/>
              <a:ea typeface="+mn-ea"/>
            </a:endParaRP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Wrapped Tight In Their Ego-Centric World Where Man Is Not Responsible Before God Or Answerable For His Actions In This Life.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To Prefer Truth In Riddle Rather Than Revelation – Unsolved Mystery Over Message Clarity – Symbol Over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Avoiding Absolute Concepts &amp; Total Commitment.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With An Intolerance For Pure Truth Preferring Its Administration As Medicine</a:t>
            </a:r>
            <a:r>
              <a:rPr lang="en-US" sz="2400" b="1">
                <a:solidFill>
                  <a:srgbClr val="FFFF00"/>
                </a:solidFill>
                <a:effectLst>
                  <a:outerShdw blurRad="38100" dist="38100" dir="2700000" algn="tl">
                    <a:srgbClr val="C0C0C0"/>
                  </a:outerShdw>
                </a:effectLst>
                <a:latin typeface="Comic Sans MS" pitchFamily="66" charset="0"/>
                <a:ea typeface="+mn-ea"/>
              </a:rPr>
              <a:t> - </a:t>
            </a:r>
            <a:r>
              <a:rPr lang="en-US" sz="2800" b="1">
                <a:solidFill>
                  <a:srgbClr val="FFFF00"/>
                </a:solidFill>
                <a:effectLst>
                  <a:outerShdw blurRad="38100" dist="38100" dir="2700000" algn="tl">
                    <a:srgbClr val="C0C0C0"/>
                  </a:outerShdw>
                </a:effectLst>
                <a:latin typeface="Comic Sans MS" pitchFamily="66" charset="0"/>
                <a:ea typeface="+mn-ea"/>
              </a:rPr>
              <a:t>In Small Doses &amp; Sugarcoated!</a:t>
            </a:r>
            <a:r>
              <a:rPr lang="en-US" sz="1800" b="1">
                <a:solidFill>
                  <a:srgbClr val="FFFF00"/>
                </a:solidFill>
                <a:latin typeface="Comic Sans MS" pitchFamily="66" charset="0"/>
                <a:ea typeface="+mn-ea"/>
              </a:rPr>
              <a:t>       </a:t>
            </a:r>
          </a:p>
          <a:p>
            <a:pPr eaLnBrk="1" hangingPunct="1">
              <a:lnSpc>
                <a:spcPct val="90000"/>
              </a:lnSpc>
              <a:buFontTx/>
              <a:buNone/>
              <a:defRPr/>
            </a:pPr>
            <a:r>
              <a:rPr lang="en-US" sz="2400" b="1">
                <a:latin typeface="Comic Sans MS" pitchFamily="66" charset="0"/>
                <a:ea typeface="+mn-ea"/>
              </a:rPr>
              <a:t>   </a:t>
            </a:r>
          </a:p>
        </p:txBody>
      </p:sp>
    </p:spTree>
    <p:extLst>
      <p:ext uri="{BB962C8B-B14F-4D97-AF65-F5344CB8AC3E}">
        <p14:creationId xmlns:p14="http://schemas.microsoft.com/office/powerpoint/2010/main" val="320638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2931">
                                            <p:txEl>
                                              <p:pRg st="2" end="2"/>
                                            </p:txEl>
                                          </p:spTgt>
                                        </p:tgtEl>
                                        <p:attrNameLst>
                                          <p:attrName>style.visibility</p:attrName>
                                        </p:attrNameLst>
                                      </p:cBhvr>
                                      <p:to>
                                        <p:strVal val="visible"/>
                                      </p:to>
                                    </p:set>
                                    <p:anim calcmode="lin" valueType="num">
                                      <p:cBhvr>
                                        <p:cTn id="7" dur="1000" fill="hold"/>
                                        <p:tgtEl>
                                          <p:spTgt spid="153293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53293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5329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29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2931">
                                            <p:txEl>
                                              <p:pRg st="3" end="3"/>
                                            </p:txEl>
                                          </p:spTgt>
                                        </p:tgtEl>
                                        <p:attrNameLst>
                                          <p:attrName>style.visibility</p:attrName>
                                        </p:attrNameLst>
                                      </p:cBhvr>
                                      <p:to>
                                        <p:strVal val="visible"/>
                                      </p:to>
                                    </p:set>
                                    <p:anim calcmode="lin" valueType="num">
                                      <p:cBhvr>
                                        <p:cTn id="15" dur="1000" fill="hold"/>
                                        <p:tgtEl>
                                          <p:spTgt spid="1532931">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532931">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5329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29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2931">
                                            <p:txEl>
                                              <p:pRg st="4" end="4"/>
                                            </p:txEl>
                                          </p:spTgt>
                                        </p:tgtEl>
                                        <p:attrNameLst>
                                          <p:attrName>style.visibility</p:attrName>
                                        </p:attrNameLst>
                                      </p:cBhvr>
                                      <p:to>
                                        <p:strVal val="visible"/>
                                      </p:to>
                                    </p:set>
                                    <p:anim calcmode="lin" valueType="num">
                                      <p:cBhvr>
                                        <p:cTn id="23" dur="1000" fill="hold"/>
                                        <p:tgtEl>
                                          <p:spTgt spid="1532931">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532931">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5329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29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2931">
                                            <p:txEl>
                                              <p:pRg st="5" end="5"/>
                                            </p:txEl>
                                          </p:spTgt>
                                        </p:tgtEl>
                                        <p:attrNameLst>
                                          <p:attrName>style.visibility</p:attrName>
                                        </p:attrNameLst>
                                      </p:cBhvr>
                                      <p:to>
                                        <p:strVal val="visible"/>
                                      </p:to>
                                    </p:set>
                                    <p:anim calcmode="lin" valueType="num">
                                      <p:cBhvr>
                                        <p:cTn id="31" dur="1000" fill="hold"/>
                                        <p:tgtEl>
                                          <p:spTgt spid="1532931">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532931">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5329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29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2931">
                                            <p:txEl>
                                              <p:pRg st="6" end="6"/>
                                            </p:txEl>
                                          </p:spTgt>
                                        </p:tgtEl>
                                        <p:attrNameLst>
                                          <p:attrName>style.visibility</p:attrName>
                                        </p:attrNameLst>
                                      </p:cBhvr>
                                      <p:to>
                                        <p:strVal val="visible"/>
                                      </p:to>
                                    </p:set>
                                    <p:anim calcmode="lin" valueType="num">
                                      <p:cBhvr>
                                        <p:cTn id="39" dur="1000" fill="hold"/>
                                        <p:tgtEl>
                                          <p:spTgt spid="1532931">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1532931">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15329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29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1" grpId="0" build="p" bldLvl="2"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09800" y="152400"/>
            <a:ext cx="7772400" cy="1447800"/>
          </a:xfrm>
          <a:ln>
            <a:solidFill>
              <a:schemeClr val="hlink"/>
            </a:solidFill>
          </a:ln>
        </p:spPr>
        <p:txBody>
          <a:bodyPr/>
          <a:lstStyle/>
          <a:p>
            <a:pPr marL="1117600" indent="-1117600">
              <a:buFontTx/>
              <a:buAutoNum type="romanUcPeriod" startAt="2"/>
            </a:pPr>
            <a:r>
              <a:rPr lang="en-US"/>
              <a:t>Faith Only - Without Works                Free Of Self-Chosen Works</a:t>
            </a:r>
          </a:p>
        </p:txBody>
      </p:sp>
      <p:sp>
        <p:nvSpPr>
          <p:cNvPr id="81923" name="Rectangle 3"/>
          <p:cNvSpPr>
            <a:spLocks noGrp="1" noChangeArrowheads="1"/>
          </p:cNvSpPr>
          <p:nvPr>
            <p:ph sz="half" idx="1"/>
          </p:nvPr>
        </p:nvSpPr>
        <p:spPr>
          <a:xfrm>
            <a:off x="2286000" y="1676400"/>
            <a:ext cx="7696200" cy="1828800"/>
          </a:xfrm>
          <a:solidFill>
            <a:schemeClr val="hlink"/>
          </a:solidFill>
        </p:spPr>
        <p:txBody>
          <a:bodyPr/>
          <a:lstStyle/>
          <a:p>
            <a:pPr>
              <a:buFontTx/>
              <a:buNone/>
            </a:pPr>
            <a:r>
              <a:rPr lang="en-US" sz="2400"/>
              <a:t>     Luther distinguishes Law and Gospel:  one is God’s commandment telling us what to do,  the other is His promise of what He does for us.  Since </a:t>
            </a:r>
            <a:r>
              <a:rPr lang="en-US" sz="2400" i="1"/>
              <a:t>salvation comes simply by believing</a:t>
            </a:r>
            <a:r>
              <a:rPr lang="en-US" sz="2400"/>
              <a:t>,  a question arises:  what need is there for good works?   </a:t>
            </a:r>
            <a:r>
              <a:rPr lang="en-US" sz="2400" u="sng"/>
              <a:t>Treatise On Good Works</a:t>
            </a:r>
            <a:r>
              <a:rPr lang="en-US" sz="2400"/>
              <a:t> answers this.</a:t>
            </a:r>
            <a:endParaRPr lang="en-US" sz="2800"/>
          </a:p>
          <a:p>
            <a:endParaRPr lang="en-US" sz="2800"/>
          </a:p>
          <a:p>
            <a:endParaRPr lang="en-US" sz="2800"/>
          </a:p>
        </p:txBody>
      </p:sp>
      <p:sp>
        <p:nvSpPr>
          <p:cNvPr id="81924" name="Rectangle 4"/>
          <p:cNvSpPr>
            <a:spLocks noGrp="1" noChangeArrowheads="1"/>
          </p:cNvSpPr>
          <p:nvPr>
            <p:ph type="body" sz="half" idx="2"/>
          </p:nvPr>
        </p:nvSpPr>
        <p:spPr>
          <a:xfrm>
            <a:off x="2209800" y="3505200"/>
            <a:ext cx="7772400" cy="3352800"/>
          </a:xfrm>
        </p:spPr>
        <p:txBody>
          <a:bodyPr/>
          <a:lstStyle/>
          <a:p>
            <a:pPr>
              <a:lnSpc>
                <a:spcPct val="90000"/>
              </a:lnSpc>
            </a:pPr>
            <a:r>
              <a:rPr lang="en-US" sz="1400">
                <a:solidFill>
                  <a:schemeClr val="hlink"/>
                </a:solidFill>
                <a:effectLst>
                  <a:outerShdw blurRad="38100" dist="38100" dir="2700000" algn="tl">
                    <a:srgbClr val="000000"/>
                  </a:outerShdw>
                </a:effectLst>
              </a:rPr>
              <a:t>God saves us through faith in order to give us in love to our neighbors.</a:t>
            </a:r>
          </a:p>
          <a:p>
            <a:pPr>
              <a:lnSpc>
                <a:spcPct val="90000"/>
              </a:lnSpc>
            </a:pPr>
            <a:r>
              <a:rPr lang="en-US" sz="1400">
                <a:solidFill>
                  <a:schemeClr val="hlink"/>
                </a:solidFill>
                <a:effectLst>
                  <a:outerShdw blurRad="38100" dist="38100" dir="2700000" algn="tl">
                    <a:srgbClr val="000000"/>
                  </a:outerShdw>
                </a:effectLst>
              </a:rPr>
              <a:t>The gift of Christ fills us to the brim and overflows in gifts and service to other people.</a:t>
            </a:r>
          </a:p>
          <a:p>
            <a:pPr>
              <a:lnSpc>
                <a:spcPct val="90000"/>
              </a:lnSpc>
            </a:pPr>
            <a:r>
              <a:rPr lang="en-US" sz="1400" u="sng">
                <a:solidFill>
                  <a:schemeClr val="hlink"/>
                </a:solidFill>
                <a:effectLst>
                  <a:outerShdw blurRad="38100" dist="38100" dir="2700000" algn="tl">
                    <a:srgbClr val="000000"/>
                  </a:outerShdw>
                </a:effectLst>
              </a:rPr>
              <a:t>We Become Christ To One Another</a:t>
            </a:r>
            <a:r>
              <a:rPr lang="en-US" sz="1400">
                <a:solidFill>
                  <a:schemeClr val="hlink"/>
                </a:solidFill>
                <a:effectLst>
                  <a:outerShdw blurRad="38100" dist="38100" dir="2700000" algn="tl">
                    <a:srgbClr val="000000"/>
                  </a:outerShdw>
                </a:effectLst>
              </a:rPr>
              <a:t>:  Luther calls this our “proper righteousness” the imperfect but real change in our lives as a result of the “alien righteousness.”</a:t>
            </a:r>
          </a:p>
          <a:p>
            <a:pPr>
              <a:lnSpc>
                <a:spcPct val="90000"/>
              </a:lnSpc>
            </a:pPr>
            <a:r>
              <a:rPr lang="en-US" sz="1400" u="sng">
                <a:solidFill>
                  <a:schemeClr val="hlink"/>
                </a:solidFill>
                <a:effectLst>
                  <a:outerShdw blurRad="38100" dist="38100" dir="2700000" algn="tl">
                    <a:srgbClr val="000000"/>
                  </a:outerShdw>
                </a:effectLst>
              </a:rPr>
              <a:t>To Clarify Relation Between Faith &amp; Works Luther Distinguishes Different Kinds Of Righteousness</a:t>
            </a:r>
            <a:r>
              <a:rPr lang="en-US" sz="1400">
                <a:solidFill>
                  <a:schemeClr val="hlink"/>
                </a:solidFill>
                <a:effectLst>
                  <a:outerShdw blurRad="38100" dist="38100" dir="2700000" algn="tl">
                    <a:srgbClr val="000000"/>
                  </a:outerShdw>
                </a:effectLst>
              </a:rPr>
              <a:t>:  A. The crucial distinction between person and work, who we are and what we do – symbolized by tree and fruit.  B. As the tree must be good before the fruit is, so the person must be righteous before he can do good works.  C. What makes a person good is alien – of another – righteousness – which is Christ in the heart making us a new creature.   D. Alien righteousness is passive, it is God’s doing, not ours; proper righteousness is active because it consists of works we do.  </a:t>
            </a:r>
          </a:p>
          <a:p>
            <a:pPr>
              <a:lnSpc>
                <a:spcPct val="90000"/>
              </a:lnSpc>
            </a:pPr>
            <a:r>
              <a:rPr lang="en-US" sz="1400" u="sng">
                <a:solidFill>
                  <a:schemeClr val="hlink"/>
                </a:solidFill>
                <a:effectLst>
                  <a:outerShdw blurRad="38100" dist="38100" dir="2700000" algn="tl">
                    <a:srgbClr val="000000"/>
                  </a:outerShdw>
                </a:effectLst>
              </a:rPr>
              <a:t>Luther’s Two Main Points On Faith &amp; Good Works:</a:t>
            </a:r>
            <a:r>
              <a:rPr lang="en-US" sz="1400">
                <a:solidFill>
                  <a:schemeClr val="hlink"/>
                </a:solidFill>
                <a:effectLst>
                  <a:outerShdw blurRad="38100" dist="38100" dir="2700000" algn="tl">
                    <a:srgbClr val="000000"/>
                  </a:outerShdw>
                </a:effectLst>
              </a:rPr>
              <a:t>  1. “A Christian is perfectly free, lord of all, subject to none” because Christians are inwardly freed by faith from sin, death, and the devil.           2. “A Christian is a perfectly dutiful servant of all, subject to all” because Christians serve their neighbors outwardly with works of love. </a:t>
            </a:r>
          </a:p>
          <a:p>
            <a:pPr>
              <a:lnSpc>
                <a:spcPct val="90000"/>
              </a:lnSpc>
            </a:pPr>
            <a:r>
              <a:rPr lang="en-US" sz="1400">
                <a:solidFill>
                  <a:schemeClr val="hlink"/>
                </a:solidFill>
                <a:effectLst>
                  <a:outerShdw blurRad="38100" dist="38100" dir="2700000" algn="tl">
                    <a:srgbClr val="000000"/>
                  </a:outerShdw>
                </a:effectLst>
              </a:rPr>
              <a:t>Self-chosen works include any moralism or spirituality that adds extra than the 10 Commandments.</a:t>
            </a:r>
          </a:p>
          <a:p>
            <a:pPr>
              <a:lnSpc>
                <a:spcPct val="90000"/>
              </a:lnSpc>
            </a:pPr>
            <a:endParaRPr lang="en-US" sz="1400">
              <a:solidFill>
                <a:schemeClr val="hlink"/>
              </a:solidFill>
            </a:endParaRP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Tree>
    <p:extLst>
      <p:ext uri="{BB962C8B-B14F-4D97-AF65-F5344CB8AC3E}">
        <p14:creationId xmlns:p14="http://schemas.microsoft.com/office/powerpoint/2010/main" val="25001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 calcmode="lin" valueType="num">
                                      <p:cBhvr>
                                        <p:cTn id="7" dur="1000" fill="hold"/>
                                        <p:tgtEl>
                                          <p:spTgt spid="819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19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1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924">
                                            <p:txEl>
                                              <p:pRg st="1" end="1"/>
                                            </p:txEl>
                                          </p:spTgt>
                                        </p:tgtEl>
                                        <p:attrNameLst>
                                          <p:attrName>style.visibility</p:attrName>
                                        </p:attrNameLst>
                                      </p:cBhvr>
                                      <p:to>
                                        <p:strVal val="visible"/>
                                      </p:to>
                                    </p:set>
                                    <p:anim calcmode="lin" valueType="num">
                                      <p:cBhvr>
                                        <p:cTn id="15" dur="10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19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19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9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1924">
                                            <p:txEl>
                                              <p:pRg st="2" end="2"/>
                                            </p:txEl>
                                          </p:spTgt>
                                        </p:tgtEl>
                                        <p:attrNameLst>
                                          <p:attrName>style.visibility</p:attrName>
                                        </p:attrNameLst>
                                      </p:cBhvr>
                                      <p:to>
                                        <p:strVal val="visible"/>
                                      </p:to>
                                    </p:set>
                                    <p:anim calcmode="lin" valueType="num">
                                      <p:cBhvr>
                                        <p:cTn id="23" dur="1000" fill="hold"/>
                                        <p:tgtEl>
                                          <p:spTgt spid="819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19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19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19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1924">
                                            <p:txEl>
                                              <p:pRg st="3" end="3"/>
                                            </p:txEl>
                                          </p:spTgt>
                                        </p:tgtEl>
                                        <p:attrNameLst>
                                          <p:attrName>style.visibility</p:attrName>
                                        </p:attrNameLst>
                                      </p:cBhvr>
                                      <p:to>
                                        <p:strVal val="visible"/>
                                      </p:to>
                                    </p:set>
                                    <p:anim calcmode="lin" valueType="num">
                                      <p:cBhvr>
                                        <p:cTn id="31" dur="1000" fill="hold"/>
                                        <p:tgtEl>
                                          <p:spTgt spid="8192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192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192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192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1924">
                                            <p:txEl>
                                              <p:pRg st="4" end="4"/>
                                            </p:txEl>
                                          </p:spTgt>
                                        </p:tgtEl>
                                        <p:attrNameLst>
                                          <p:attrName>style.visibility</p:attrName>
                                        </p:attrNameLst>
                                      </p:cBhvr>
                                      <p:to>
                                        <p:strVal val="visible"/>
                                      </p:to>
                                    </p:set>
                                    <p:anim calcmode="lin" valueType="num">
                                      <p:cBhvr>
                                        <p:cTn id="39" dur="1000" fill="hold"/>
                                        <p:tgtEl>
                                          <p:spTgt spid="8192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192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192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192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1924">
                                            <p:txEl>
                                              <p:pRg st="5" end="5"/>
                                            </p:txEl>
                                          </p:spTgt>
                                        </p:tgtEl>
                                        <p:attrNameLst>
                                          <p:attrName>style.visibility</p:attrName>
                                        </p:attrNameLst>
                                      </p:cBhvr>
                                      <p:to>
                                        <p:strVal val="visible"/>
                                      </p:to>
                                    </p:set>
                                    <p:anim calcmode="lin" valueType="num">
                                      <p:cBhvr>
                                        <p:cTn id="47" dur="1000" fill="hold"/>
                                        <p:tgtEl>
                                          <p:spTgt spid="8192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192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192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192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49314" name="Rectangle 2"/>
          <p:cNvSpPr>
            <a:spLocks noGrp="1" noChangeArrowheads="1"/>
          </p:cNvSpPr>
          <p:nvPr>
            <p:ph type="title"/>
          </p:nvPr>
        </p:nvSpPr>
        <p:spPr/>
        <p:txBody>
          <a:bodyPr/>
          <a:lstStyle/>
          <a:p>
            <a:endParaRPr lang="en-US"/>
          </a:p>
        </p:txBody>
      </p:sp>
      <p:pic>
        <p:nvPicPr>
          <p:cNvPr id="3" name="Picture 2" descr="http://americanvision.org/wp-content/uploads/2012/08/Context.png">
            <a:hlinkClick r:id="rId4"/>
          </p:cNvPr>
          <p:cNvPicPr/>
          <p:nvPr/>
        </p:nvPicPr>
        <p:blipFill>
          <a:blip r:embed="rId5" cstate="print"/>
          <a:srcRect/>
          <a:stretch>
            <a:fillRect/>
          </a:stretch>
        </p:blipFill>
        <p:spPr bwMode="auto">
          <a:xfrm>
            <a:off x="4343401" y="3581401"/>
            <a:ext cx="1901825" cy="1901825"/>
          </a:xfrm>
          <a:prstGeom prst="rect">
            <a:avLst/>
          </a:prstGeom>
          <a:noFill/>
          <a:ln w="9525">
            <a:noFill/>
            <a:miter lim="800000"/>
            <a:headEnd/>
            <a:tailEnd/>
          </a:ln>
        </p:spPr>
      </p:pic>
    </p:spTree>
    <p:extLst>
      <p:ext uri="{BB962C8B-B14F-4D97-AF65-F5344CB8AC3E}">
        <p14:creationId xmlns:p14="http://schemas.microsoft.com/office/powerpoint/2010/main" val="1892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873188" y="159798"/>
            <a:ext cx="8487053" cy="1988597"/>
          </a:xfrm>
          <a:ln>
            <a:solidFill>
              <a:schemeClr val="hlink"/>
            </a:solidFill>
          </a:ln>
        </p:spPr>
        <p:txBody>
          <a:bodyPr/>
          <a:lstStyle/>
          <a:p>
            <a:r>
              <a:rPr lang="en-US" dirty="0"/>
              <a:t>  </a:t>
            </a:r>
            <a:br>
              <a:rPr lang="en-US" dirty="0"/>
            </a:br>
            <a:r>
              <a:rPr lang="en-US" dirty="0"/>
              <a:t>II. </a:t>
            </a:r>
            <a:r>
              <a:rPr lang="en-US" b="1" dirty="0"/>
              <a:t>FAITH IS NOT THE GIFT                      </a:t>
            </a:r>
            <a:r>
              <a:rPr lang="en-US" sz="4800" b="1" dirty="0"/>
              <a:t>SALVATION IS THE GIFT</a:t>
            </a:r>
            <a:br>
              <a:rPr lang="en-US" sz="4800" b="1" dirty="0"/>
            </a:br>
            <a:r>
              <a:rPr lang="en-US" sz="5400" dirty="0">
                <a:effectLst>
                  <a:outerShdw blurRad="38100" dist="38100" dir="2700000" algn="tl">
                    <a:srgbClr val="000000">
                      <a:alpha val="43137"/>
                    </a:srgbClr>
                  </a:outerShdw>
                </a:effectLst>
              </a:rPr>
              <a:t>Exposition of Ephesians 2:8</a:t>
            </a:r>
            <a:br>
              <a:rPr lang="en-US" sz="4000" dirty="0"/>
            </a:br>
            <a:r>
              <a:rPr lang="en-US" dirty="0"/>
              <a:t>                </a:t>
            </a:r>
          </a:p>
        </p:txBody>
      </p:sp>
      <p:sp>
        <p:nvSpPr>
          <p:cNvPr id="81923" name="Rectangle 3"/>
          <p:cNvSpPr>
            <a:spLocks noGrp="1" noChangeArrowheads="1"/>
          </p:cNvSpPr>
          <p:nvPr>
            <p:ph sz="half" idx="1"/>
          </p:nvPr>
        </p:nvSpPr>
        <p:spPr>
          <a:xfrm>
            <a:off x="1873187" y="2237174"/>
            <a:ext cx="8487053" cy="4030462"/>
          </a:xfrm>
          <a:solidFill>
            <a:schemeClr val="hlink"/>
          </a:solidFill>
        </p:spPr>
        <p:txBody>
          <a:bodyPr/>
          <a:lstStyle/>
          <a:p>
            <a:r>
              <a:rPr lang="en-US" sz="2800" dirty="0"/>
              <a:t> </a:t>
            </a:r>
            <a:r>
              <a:rPr lang="en-US" sz="2000" dirty="0"/>
              <a:t>“And that not of yourselves; it is the gift of God. Which of the two things is meant – salvation or faith? The grammatical structure and the analogy of the passage favor the former view, ‘Your salvation is not of yourselves,’…” – </a:t>
            </a:r>
            <a:r>
              <a:rPr lang="en-US" sz="2000" i="1" dirty="0">
                <a:solidFill>
                  <a:srgbClr val="FF0000"/>
                </a:solidFill>
              </a:rPr>
              <a:t>The Pulpit Commentary</a:t>
            </a:r>
          </a:p>
          <a:p>
            <a:r>
              <a:rPr lang="en-US" sz="2000" dirty="0"/>
              <a:t>“The words, ‘through faith’ speak of the instrument or means whereby the sinner avails himself of this salvation which God offers him in pure grace… The word ‘that’ is </a:t>
            </a:r>
            <a:r>
              <a:rPr lang="en-US" sz="2000" i="1" dirty="0" err="1"/>
              <a:t>touto</a:t>
            </a:r>
            <a:r>
              <a:rPr lang="en-US" sz="2000" dirty="0"/>
              <a:t>, ‘this,’ a demonstrative pronoun of the neuter gender. The Greek word ‘faith’ is feminine in gender and therefore </a:t>
            </a:r>
            <a:r>
              <a:rPr lang="en-US" sz="2000" i="1" dirty="0" err="1"/>
              <a:t>touto</a:t>
            </a:r>
            <a:r>
              <a:rPr lang="en-US" sz="2000" dirty="0"/>
              <a:t> could not refer to ‘faith’…” – </a:t>
            </a:r>
            <a:r>
              <a:rPr lang="en-US" sz="2000" i="1" dirty="0">
                <a:solidFill>
                  <a:srgbClr val="FF0000"/>
                </a:solidFill>
              </a:rPr>
              <a:t>Word Studies from the Greek New Testament</a:t>
            </a:r>
          </a:p>
          <a:p>
            <a:r>
              <a:rPr lang="en-US" sz="2000" dirty="0"/>
              <a:t>“What is the meaning of ‘this,’ which is given of God and is not from yourselves? Since ‘faith’ is a word of feminine gender, and ‘this’ &amp; ‘it’ are neuter gender, normal grammar disallows referring back to ‘faith.’ </a:t>
            </a:r>
            <a:r>
              <a:rPr lang="en-US" sz="2000" i="1" dirty="0">
                <a:solidFill>
                  <a:srgbClr val="FF0000"/>
                </a:solidFill>
              </a:rPr>
              <a:t>Ken Boles</a:t>
            </a: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
        <p:nvSpPr>
          <p:cNvPr id="3" name="TextBox 2">
            <a:extLst>
              <a:ext uri="{FF2B5EF4-FFF2-40B4-BE49-F238E27FC236}">
                <a16:creationId xmlns:a16="http://schemas.microsoft.com/office/drawing/2014/main" id="{A5088021-F7D9-4002-8527-81558F397170}"/>
              </a:ext>
            </a:extLst>
          </p:cNvPr>
          <p:cNvSpPr txBox="1"/>
          <p:nvPr/>
        </p:nvSpPr>
        <p:spPr>
          <a:xfrm>
            <a:off x="1695635" y="6356414"/>
            <a:ext cx="8837381" cy="341788"/>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 </a:t>
            </a:r>
            <a:r>
              <a:rPr kumimoji="0" lang="en-US" sz="1600" b="0"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Times New Roman"/>
                <a:ea typeface="+mn-ea"/>
                <a:cs typeface="+mn-cs"/>
              </a:rPr>
              <a:t>In other words, this verse reaffirms tenet that although salvation unmerited – it is not without condition.</a:t>
            </a:r>
          </a:p>
        </p:txBody>
      </p:sp>
    </p:spTree>
    <p:extLst>
      <p:ext uri="{BB962C8B-B14F-4D97-AF65-F5344CB8AC3E}">
        <p14:creationId xmlns:p14="http://schemas.microsoft.com/office/powerpoint/2010/main" val="11422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192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9163-AC9D-4EF3-AD5F-3D230060D65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F81EF8C-4978-4BB9-88FC-7E6246969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896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9800" y="152400"/>
            <a:ext cx="7772400" cy="990600"/>
          </a:xfrm>
          <a:ln>
            <a:solidFill>
              <a:schemeClr val="hlink"/>
            </a:solidFill>
          </a:ln>
        </p:spPr>
        <p:txBody>
          <a:bodyPr/>
          <a:lstStyle/>
          <a:p>
            <a:r>
              <a:rPr lang="en-US"/>
              <a:t>III.  Grace &amp; Justification</a:t>
            </a:r>
          </a:p>
        </p:txBody>
      </p:sp>
      <p:sp>
        <p:nvSpPr>
          <p:cNvPr id="82947"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dirty="0"/>
              <a:t>    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dirty="0"/>
          </a:p>
        </p:txBody>
      </p:sp>
      <p:sp>
        <p:nvSpPr>
          <p:cNvPr id="82948" name="Rectangle 4"/>
          <p:cNvSpPr>
            <a:spLocks noGrp="1" noChangeArrowheads="1"/>
          </p:cNvSpPr>
          <p:nvPr>
            <p:ph type="body" sz="half" idx="2"/>
          </p:nvPr>
        </p:nvSpPr>
        <p:spPr>
          <a:xfrm>
            <a:off x="2133600" y="3352800"/>
            <a:ext cx="8229600" cy="3505200"/>
          </a:xfrm>
        </p:spPr>
        <p:txBody>
          <a:bodyPr/>
          <a:lstStyle/>
          <a:p>
            <a:r>
              <a:rPr lang="en-US" sz="1800" u="sng">
                <a:solidFill>
                  <a:schemeClr val="hlink"/>
                </a:solidFill>
                <a:effectLst>
                  <a:outerShdw blurRad="38100" dist="38100" dir="2700000" algn="tl">
                    <a:srgbClr val="000000"/>
                  </a:outerShdw>
                </a:effectLst>
              </a:rPr>
              <a:t>Catholicism Combines Augustinian Grace Doctrine W/ Aristotelian Virtue Theory</a:t>
            </a:r>
            <a:r>
              <a:rPr lang="en-US" sz="1800">
                <a:solidFill>
                  <a:schemeClr val="hlink"/>
                </a:solidFill>
                <a:effectLst>
                  <a:outerShdw blurRad="38100" dist="38100" dir="2700000" algn="tl">
                    <a:srgbClr val="000000"/>
                  </a:outerShdw>
                </a:effectLst>
              </a:rPr>
              <a:t>:    In Catholic doctrine, grace is both a divine gift (Augustine) &amp; part of our very souls (Aristotle).   Aristotle taught that virtues are like skills formed by practice.  The Catholic doctrine of justification teaches that grace is necessary because the virtues of faith, hope, and love are not acquired by practice.</a:t>
            </a:r>
          </a:p>
          <a:p>
            <a:r>
              <a:rPr lang="en-US" sz="1800">
                <a:solidFill>
                  <a:schemeClr val="hlink"/>
                </a:solidFill>
                <a:effectLst>
                  <a:outerShdw blurRad="38100" dist="38100" dir="2700000" algn="tl">
                    <a:srgbClr val="000000"/>
                  </a:outerShdw>
                </a:effectLst>
              </a:rPr>
              <a:t>This grace is itself a form in our souls called </a:t>
            </a:r>
            <a:r>
              <a:rPr lang="en-US" sz="1800" i="1">
                <a:solidFill>
                  <a:schemeClr val="hlink"/>
                </a:solidFill>
                <a:effectLst>
                  <a:outerShdw blurRad="38100" dist="38100" dir="2700000" algn="tl">
                    <a:srgbClr val="000000"/>
                  </a:outerShdw>
                </a:effectLst>
              </a:rPr>
              <a:t>created grace</a:t>
            </a:r>
            <a:r>
              <a:rPr lang="en-US" sz="1800">
                <a:solidFill>
                  <a:schemeClr val="hlink"/>
                </a:solidFill>
                <a:effectLst>
                  <a:outerShdw blurRad="38100" dist="38100" dir="2700000" algn="tl">
                    <a:srgbClr val="000000"/>
                  </a:outerShdw>
                </a:effectLst>
              </a:rPr>
              <a:t> to distinguish it from </a:t>
            </a:r>
            <a:r>
              <a:rPr lang="en-US" sz="1800" i="1">
                <a:solidFill>
                  <a:schemeClr val="hlink"/>
                </a:solidFill>
                <a:effectLst>
                  <a:outerShdw blurRad="38100" dist="38100" dir="2700000" algn="tl">
                    <a:srgbClr val="000000"/>
                  </a:outerShdw>
                </a:effectLst>
              </a:rPr>
              <a:t>uncreated grace</a:t>
            </a:r>
            <a:r>
              <a:rPr lang="en-US" sz="1800">
                <a:solidFill>
                  <a:schemeClr val="hlink"/>
                </a:solidFill>
                <a:effectLst>
                  <a:outerShdw blurRad="38100" dist="38100" dir="2700000" algn="tl">
                    <a:srgbClr val="000000"/>
                  </a:outerShdw>
                </a:effectLst>
              </a:rPr>
              <a:t> which is God Himself in action. </a:t>
            </a:r>
          </a:p>
          <a:p>
            <a:r>
              <a:rPr lang="en-US" sz="1800" u="sng">
                <a:solidFill>
                  <a:schemeClr val="hlink"/>
                </a:solidFill>
                <a:effectLst>
                  <a:outerShdw blurRad="38100" dist="38100" dir="2700000" algn="tl">
                    <a:srgbClr val="000000"/>
                  </a:outerShdw>
                </a:effectLst>
              </a:rPr>
              <a:t>Reasons Protestant Reformers Reject Catholic Created Grace Doctrine</a:t>
            </a:r>
            <a:r>
              <a:rPr lang="en-US" sz="1800">
                <a:solidFill>
                  <a:schemeClr val="hlink"/>
                </a:solidFill>
                <a:effectLst>
                  <a:outerShdw blurRad="38100" dist="38100" dir="2700000" algn="tl">
                    <a:srgbClr val="000000"/>
                  </a:outerShdw>
                </a:effectLst>
              </a:rPr>
              <a:t>:            Grace is the term for God’s action toward us not the thing created.  Grace is not a habit or something to be possessed.  Specifically, it is not the building block of earned merit.  Furthermore, it is not acquired as a skill thru repetition.  Finally, the product of the process, souls inwardly formed, is by its assumptions rejected.</a:t>
            </a:r>
          </a:p>
        </p:txBody>
      </p:sp>
      <p:sp>
        <p:nvSpPr>
          <p:cNvPr id="82949" name="Comment 5"/>
          <p:cNvSpPr>
            <a:spLocks noChangeArrowheads="1"/>
          </p:cNvSpPr>
          <p:nvPr/>
        </p:nvSpPr>
        <p:spPr bwMode="auto">
          <a:xfrm>
            <a:off x="1539876" y="-1295400"/>
            <a:ext cx="55467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Catholic View – Intrinsic Justification - God Infuses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Protestant View – Extrinsic Justification - God Imputes</a:t>
            </a:r>
          </a:p>
        </p:txBody>
      </p:sp>
    </p:spTree>
    <p:extLst>
      <p:ext uri="{BB962C8B-B14F-4D97-AF65-F5344CB8AC3E}">
        <p14:creationId xmlns:p14="http://schemas.microsoft.com/office/powerpoint/2010/main" val="29382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 calcmode="lin" valueType="num">
                                      <p:cBhvr>
                                        <p:cTn id="7" dur="1000" fill="hold"/>
                                        <p:tgtEl>
                                          <p:spTgt spid="829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29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29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2948">
                                            <p:txEl>
                                              <p:pRg st="1" end="1"/>
                                            </p:txEl>
                                          </p:spTgt>
                                        </p:tgtEl>
                                        <p:attrNameLst>
                                          <p:attrName>style.visibility</p:attrName>
                                        </p:attrNameLst>
                                      </p:cBhvr>
                                      <p:to>
                                        <p:strVal val="visible"/>
                                      </p:to>
                                    </p:set>
                                    <p:anim calcmode="lin" valueType="num">
                                      <p:cBhvr>
                                        <p:cTn id="15" dur="1000" fill="hold"/>
                                        <p:tgtEl>
                                          <p:spTgt spid="829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29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29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29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2948">
                                            <p:txEl>
                                              <p:pRg st="2" end="2"/>
                                            </p:txEl>
                                          </p:spTgt>
                                        </p:tgtEl>
                                        <p:attrNameLst>
                                          <p:attrName>style.visibility</p:attrName>
                                        </p:attrNameLst>
                                      </p:cBhvr>
                                      <p:to>
                                        <p:strVal val="visible"/>
                                      </p:to>
                                    </p:set>
                                    <p:anim calcmode="lin" valueType="num">
                                      <p:cBhvr>
                                        <p:cTn id="23" dur="1000" fill="hold"/>
                                        <p:tgtEl>
                                          <p:spTgt spid="8294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294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29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29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PAGE_26"/>
          <p:cNvPicPr>
            <a:picLocks noChangeAspect="1" noChangeArrowheads="1"/>
          </p:cNvPicPr>
          <p:nvPr/>
        </p:nvPicPr>
        <p:blipFill>
          <a:blip r:embed="rId3" cstate="print"/>
          <a:srcRect/>
          <a:stretch>
            <a:fillRect/>
          </a:stretch>
        </p:blipFill>
        <p:spPr bwMode="auto">
          <a:xfrm>
            <a:off x="0" y="14288"/>
            <a:ext cx="12192000" cy="6831012"/>
          </a:xfrm>
          <a:prstGeom prst="rect">
            <a:avLst/>
          </a:prstGeom>
          <a:noFill/>
        </p:spPr>
      </p:pic>
    </p:spTree>
    <p:extLst>
      <p:ext uri="{BB962C8B-B14F-4D97-AF65-F5344CB8AC3E}">
        <p14:creationId xmlns:p14="http://schemas.microsoft.com/office/powerpoint/2010/main" val="28356628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209800" y="152400"/>
            <a:ext cx="7772400" cy="990600"/>
          </a:xfrm>
          <a:ln>
            <a:solidFill>
              <a:schemeClr val="hlink"/>
            </a:solidFill>
          </a:ln>
        </p:spPr>
        <p:txBody>
          <a:bodyPr/>
          <a:lstStyle/>
          <a:p>
            <a:r>
              <a:rPr lang="en-US"/>
              <a:t>III.  Grace &amp; Justification</a:t>
            </a:r>
          </a:p>
        </p:txBody>
      </p:sp>
      <p:sp>
        <p:nvSpPr>
          <p:cNvPr id="233475"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a:t>    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a:p>
        </p:txBody>
      </p:sp>
      <p:sp>
        <p:nvSpPr>
          <p:cNvPr id="233476" name="Rectangle 4"/>
          <p:cNvSpPr>
            <a:spLocks noGrp="1" noChangeArrowheads="1"/>
          </p:cNvSpPr>
          <p:nvPr>
            <p:ph type="body" sz="half" idx="2"/>
          </p:nvPr>
        </p:nvSpPr>
        <p:spPr>
          <a:xfrm>
            <a:off x="2133600" y="3429000"/>
            <a:ext cx="7848600" cy="3429000"/>
          </a:xfrm>
        </p:spPr>
        <p:txBody>
          <a:bodyPr/>
          <a:lstStyle/>
          <a:p>
            <a:pPr>
              <a:lnSpc>
                <a:spcPct val="90000"/>
              </a:lnSpc>
            </a:pPr>
            <a:r>
              <a:rPr lang="en-US" sz="1800" u="sng">
                <a:solidFill>
                  <a:schemeClr val="hlink"/>
                </a:solidFill>
                <a:effectLst>
                  <a:outerShdw blurRad="38100" dist="38100" dir="2700000" algn="tl">
                    <a:srgbClr val="000000"/>
                  </a:outerShdw>
                </a:effectLst>
              </a:rPr>
              <a:t>Justification Event Not Process</a:t>
            </a:r>
            <a:r>
              <a:rPr lang="en-US" sz="1800">
                <a:solidFill>
                  <a:schemeClr val="hlink"/>
                </a:solidFill>
                <a:effectLst>
                  <a:outerShdw blurRad="38100" dist="38100" dir="2700000" algn="tl">
                    <a:srgbClr val="000000"/>
                  </a:outerShdw>
                </a:effectLst>
              </a:rPr>
              <a:t>:   Protestants delimit justification solely to the remission of personal sins;.  Instead they utilize the term </a:t>
            </a:r>
            <a:r>
              <a:rPr lang="en-US" sz="1800" i="1">
                <a:solidFill>
                  <a:schemeClr val="hlink"/>
                </a:solidFill>
                <a:effectLst>
                  <a:outerShdw blurRad="38100" dist="38100" dir="2700000" algn="tl">
                    <a:srgbClr val="000000"/>
                  </a:outerShdw>
                </a:effectLst>
              </a:rPr>
              <a:t>sanctification</a:t>
            </a:r>
            <a:r>
              <a:rPr lang="en-US" sz="1800">
                <a:solidFill>
                  <a:schemeClr val="hlink"/>
                </a:solidFill>
                <a:effectLst>
                  <a:outerShdw blurRad="38100" dist="38100" dir="2700000" algn="tl">
                    <a:srgbClr val="000000"/>
                  </a:outerShdw>
                </a:effectLst>
              </a:rPr>
              <a:t> for those transformative spiritual changes occurring within the individual but that happen shortly after justification. </a:t>
            </a:r>
          </a:p>
          <a:p>
            <a:pPr>
              <a:lnSpc>
                <a:spcPct val="90000"/>
              </a:lnSpc>
            </a:pPr>
            <a:r>
              <a:rPr lang="en-US" sz="1800" u="sng">
                <a:solidFill>
                  <a:schemeClr val="hlink"/>
                </a:solidFill>
                <a:effectLst>
                  <a:outerShdw blurRad="38100" dist="38100" dir="2700000" algn="tl">
                    <a:srgbClr val="000000"/>
                  </a:outerShdw>
                </a:effectLst>
              </a:rPr>
              <a:t>Two Protestant Schools Of Thought On Justification</a:t>
            </a:r>
            <a:r>
              <a:rPr lang="en-US" sz="1800">
                <a:solidFill>
                  <a:schemeClr val="hlink"/>
                </a:solidFill>
                <a:effectLst>
                  <a:outerShdw blurRad="38100" dist="38100" dir="2700000" algn="tl">
                    <a:srgbClr val="000000"/>
                  </a:outerShdw>
                </a:effectLst>
              </a:rPr>
              <a:t>:  Luther held to Aristotle’s second way of soul formation – through perception – an eye is informed by what it sees – in this case – the ear in hearing the Gospel reforms the soul from the bottom up.  The Swiss Reformers held to a courtroom verdict type imputation of innocence.</a:t>
            </a:r>
          </a:p>
          <a:p>
            <a:pPr>
              <a:lnSpc>
                <a:spcPct val="90000"/>
              </a:lnSpc>
            </a:pPr>
            <a:r>
              <a:rPr lang="en-US" sz="1800">
                <a:solidFill>
                  <a:schemeClr val="hlink"/>
                </a:solidFill>
                <a:effectLst>
                  <a:outerShdw blurRad="38100" dist="38100" dir="2700000" algn="tl">
                    <a:srgbClr val="000000"/>
                  </a:outerShdw>
                </a:effectLst>
              </a:rPr>
              <a:t>According to Luther the conscience can be either unaware or awakened.  Hearing the precepts of God makes men anxious or fearful but  hearing the Gospel comforts &amp; quiets them.  Lastly, Luther claimed men are born with God inside but located by looking beyond the self. </a:t>
            </a:r>
          </a:p>
        </p:txBody>
      </p:sp>
    </p:spTree>
    <p:extLst>
      <p:ext uri="{BB962C8B-B14F-4D97-AF65-F5344CB8AC3E}">
        <p14:creationId xmlns:p14="http://schemas.microsoft.com/office/powerpoint/2010/main" val="344155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3476">
                                            <p:txEl>
                                              <p:pRg st="0" end="0"/>
                                            </p:txEl>
                                          </p:spTgt>
                                        </p:tgtEl>
                                        <p:attrNameLst>
                                          <p:attrName>style.visibility</p:attrName>
                                        </p:attrNameLst>
                                      </p:cBhvr>
                                      <p:to>
                                        <p:strVal val="visible"/>
                                      </p:to>
                                    </p:set>
                                    <p:anim calcmode="lin" valueType="num">
                                      <p:cBhvr>
                                        <p:cTn id="7" dur="1000" fill="hold"/>
                                        <p:tgtEl>
                                          <p:spTgt spid="2334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34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34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4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3476">
                                            <p:txEl>
                                              <p:pRg st="1" end="1"/>
                                            </p:txEl>
                                          </p:spTgt>
                                        </p:tgtEl>
                                        <p:attrNameLst>
                                          <p:attrName>style.visibility</p:attrName>
                                        </p:attrNameLst>
                                      </p:cBhvr>
                                      <p:to>
                                        <p:strVal val="visible"/>
                                      </p:to>
                                    </p:set>
                                    <p:anim calcmode="lin" valueType="num">
                                      <p:cBhvr>
                                        <p:cTn id="15" dur="1000" fill="hold"/>
                                        <p:tgtEl>
                                          <p:spTgt spid="2334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34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34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34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3476">
                                            <p:txEl>
                                              <p:pRg st="2" end="2"/>
                                            </p:txEl>
                                          </p:spTgt>
                                        </p:tgtEl>
                                        <p:attrNameLst>
                                          <p:attrName>style.visibility</p:attrName>
                                        </p:attrNameLst>
                                      </p:cBhvr>
                                      <p:to>
                                        <p:strVal val="visible"/>
                                      </p:to>
                                    </p:set>
                                    <p:anim calcmode="lin" valueType="num">
                                      <p:cBhvr>
                                        <p:cTn id="23" dur="1000" fill="hold"/>
                                        <p:tgtEl>
                                          <p:spTgt spid="2334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34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34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34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065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b="1" dirty="0">
                <a:solidFill>
                  <a:srgbClr val="FFFF00"/>
                </a:solidFill>
                <a:effectLst>
                  <a:outerShdw blurRad="38100" dist="38100" dir="2700000" algn="tl">
                    <a:srgbClr val="000000"/>
                  </a:outerShdw>
                </a:effectLst>
                <a:latin typeface="Old English Text MT" pitchFamily="66" charset="0"/>
              </a:rPr>
              <a:t> </a:t>
            </a:r>
            <a:r>
              <a:rPr lang="en-US" dirty="0">
                <a:solidFill>
                  <a:srgbClr val="FFFF00"/>
                </a:solidFill>
                <a:effectLst>
                  <a:outerShdw blurRad="38100" dist="38100" dir="2700000" algn="tl">
                    <a:srgbClr val="000000"/>
                  </a:outerShdw>
                </a:effectLst>
                <a:latin typeface="Old English Text MT" pitchFamily="66" charset="0"/>
              </a:rPr>
              <a:t>“The term used to refer to the theological investigation of sin(from Greek </a:t>
            </a:r>
            <a:r>
              <a:rPr lang="en-US" dirty="0" err="1">
                <a:solidFill>
                  <a:srgbClr val="FFFF00"/>
                </a:solidFill>
                <a:effectLst>
                  <a:outerShdw blurRad="38100" dist="38100" dir="2700000" algn="tl">
                    <a:srgbClr val="000000"/>
                  </a:outerShdw>
                </a:effectLst>
                <a:latin typeface="Old English Text MT" pitchFamily="66" charset="0"/>
              </a:rPr>
              <a:t>hamartia</a:t>
            </a:r>
            <a:r>
              <a:rPr lang="en-US" dirty="0">
                <a:solidFill>
                  <a:srgbClr val="FFFF00"/>
                </a:solidFill>
                <a:effectLst>
                  <a:outerShdw blurRad="38100" dist="38100" dir="2700000" algn="tl">
                    <a:srgbClr val="000000"/>
                  </a:outerShdw>
                </a:effectLst>
                <a:latin typeface="Old English Text MT" pitchFamily="66" charset="0"/>
              </a:rPr>
              <a:t>, ‘sin’).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concerns itself with understanding the origin, nature, extent, and consequences of sin.  Furthermore,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seeks to understand how sin is transmitted throughout the human race and how sin opposes God’s purposes for creation.”</a:t>
            </a:r>
            <a:endParaRPr lang="en-US" dirty="0"/>
          </a:p>
        </p:txBody>
      </p:sp>
      <p:sp>
        <p:nvSpPr>
          <p:cNvPr id="327065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HAMARTOLOGY</a:t>
            </a:r>
          </a:p>
        </p:txBody>
      </p:sp>
      <p:sp>
        <p:nvSpPr>
          <p:cNvPr id="32706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9522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0659"/>
                                        </p:tgtEl>
                                        <p:attrNameLst>
                                          <p:attrName>style.visibility</p:attrName>
                                        </p:attrNameLst>
                                      </p:cBhvr>
                                      <p:to>
                                        <p:strVal val="visible"/>
                                      </p:to>
                                    </p:set>
                                    <p:anim calcmode="lin" valueType="num">
                                      <p:cBhvr>
                                        <p:cTn id="7" dur="5000" fill="hold"/>
                                        <p:tgtEl>
                                          <p:spTgt spid="3270659"/>
                                        </p:tgtEl>
                                        <p:attrNameLst>
                                          <p:attrName>ppt_w</p:attrName>
                                        </p:attrNameLst>
                                      </p:cBhvr>
                                      <p:tavLst>
                                        <p:tav tm="0" fmla="#ppt_w*sin(2.5*pi*$)">
                                          <p:val>
                                            <p:fltVal val="0"/>
                                          </p:val>
                                        </p:tav>
                                        <p:tav tm="100000">
                                          <p:val>
                                            <p:fltVal val="1"/>
                                          </p:val>
                                        </p:tav>
                                      </p:tavLst>
                                    </p:anim>
                                    <p:anim calcmode="lin" valueType="num">
                                      <p:cBhvr>
                                        <p:cTn id="8" dur="5000" fill="hold"/>
                                        <p:tgtEl>
                                          <p:spTgt spid="32706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0658">
                                            <p:txEl>
                                              <p:pRg st="1" end="1"/>
                                            </p:txEl>
                                          </p:spTgt>
                                        </p:tgtEl>
                                        <p:attrNameLst>
                                          <p:attrName>style.visibility</p:attrName>
                                        </p:attrNameLst>
                                      </p:cBhvr>
                                      <p:to>
                                        <p:strVal val="visible"/>
                                      </p:to>
                                    </p:set>
                                    <p:animEffect transition="in" filter="wipe(left)">
                                      <p:cBhvr>
                                        <p:cTn id="13" dur="500"/>
                                        <p:tgtEl>
                                          <p:spTgt spid="32706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0660"/>
                                        </p:tgtEl>
                                        <p:attrNameLst>
                                          <p:attrName>style.visibility</p:attrName>
                                        </p:attrNameLst>
                                      </p:cBhvr>
                                      <p:to>
                                        <p:strVal val="visible"/>
                                      </p:to>
                                    </p:set>
                                    <p:anim calcmode="lin" valueType="num">
                                      <p:cBhvr>
                                        <p:cTn id="18" dur="500" fill="hold"/>
                                        <p:tgtEl>
                                          <p:spTgt spid="3270660"/>
                                        </p:tgtEl>
                                        <p:attrNameLst>
                                          <p:attrName>ppt_w</p:attrName>
                                        </p:attrNameLst>
                                      </p:cBhvr>
                                      <p:tavLst>
                                        <p:tav tm="0">
                                          <p:val>
                                            <p:fltVal val="0"/>
                                          </p:val>
                                        </p:tav>
                                        <p:tav tm="100000">
                                          <p:val>
                                            <p:strVal val="#ppt_w"/>
                                          </p:val>
                                        </p:tav>
                                      </p:tavLst>
                                    </p:anim>
                                    <p:anim calcmode="lin" valueType="num">
                                      <p:cBhvr>
                                        <p:cTn id="19" dur="500" fill="hold"/>
                                        <p:tgtEl>
                                          <p:spTgt spid="3270660"/>
                                        </p:tgtEl>
                                        <p:attrNameLst>
                                          <p:attrName>ppt_h</p:attrName>
                                        </p:attrNameLst>
                                      </p:cBhvr>
                                      <p:tavLst>
                                        <p:tav tm="0">
                                          <p:val>
                                            <p:fltVal val="0"/>
                                          </p:val>
                                        </p:tav>
                                        <p:tav tm="100000">
                                          <p:val>
                                            <p:strVal val="#ppt_h"/>
                                          </p:val>
                                        </p:tav>
                                      </p:tavLst>
                                    </p:anim>
                                    <p:anim calcmode="lin" valueType="num">
                                      <p:cBhvr>
                                        <p:cTn id="20" dur="500" fill="hold"/>
                                        <p:tgtEl>
                                          <p:spTgt spid="3270660"/>
                                        </p:tgtEl>
                                        <p:attrNameLst>
                                          <p:attrName>ppt_x</p:attrName>
                                        </p:attrNameLst>
                                      </p:cBhvr>
                                      <p:tavLst>
                                        <p:tav tm="0">
                                          <p:val>
                                            <p:fltVal val="0.5"/>
                                          </p:val>
                                        </p:tav>
                                        <p:tav tm="100000">
                                          <p:val>
                                            <p:strVal val="#ppt_x"/>
                                          </p:val>
                                        </p:tav>
                                      </p:tavLst>
                                    </p:anim>
                                    <p:anim calcmode="lin" valueType="num">
                                      <p:cBhvr>
                                        <p:cTn id="21" dur="500" fill="hold"/>
                                        <p:tgtEl>
                                          <p:spTgt spid="32706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0658" grpId="0" build="p" autoUpdateAnimBg="0" rev="1"/>
      <p:bldP spid="3270659" grpId="0" animBg="1"/>
      <p:bldP spid="3270660"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a:t>(Pre)determined &amp; Destined</a:t>
            </a:r>
            <a:br>
              <a:rPr lang="en-US"/>
            </a:br>
            <a:r>
              <a:rPr lang="en-US"/>
              <a:t>God Of Love, Care, Mercy?</a:t>
            </a:r>
          </a:p>
        </p:txBody>
      </p:sp>
      <p:sp>
        <p:nvSpPr>
          <p:cNvPr id="83971"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a:t>     How does the pessimism of Luther’s predestination form from his optimistic view on grace?  The deep concept here is the </a:t>
            </a:r>
            <a:r>
              <a:rPr lang="en-US" sz="2400" i="1"/>
              <a:t>doctrine of election</a:t>
            </a:r>
            <a:r>
              <a:rPr lang="en-US" sz="2400"/>
              <a:t> or God’s choice to be gracious to some undeserving sinners &amp; not others &amp; thus to transform the gospel good news into the bad news of - some chosen instead of others – rather than – some for the sake of others</a:t>
            </a:r>
            <a:endParaRPr lang="en-US" sz="2800"/>
          </a:p>
        </p:txBody>
      </p:sp>
      <p:sp>
        <p:nvSpPr>
          <p:cNvPr id="83972" name="Rectangle 4"/>
          <p:cNvSpPr>
            <a:spLocks noGrp="1" noChangeArrowheads="1"/>
          </p:cNvSpPr>
          <p:nvPr>
            <p:ph type="body" sz="half" idx="2"/>
          </p:nvPr>
        </p:nvSpPr>
        <p:spPr>
          <a:xfrm>
            <a:off x="2133600" y="3886200"/>
            <a:ext cx="8001000" cy="2971800"/>
          </a:xfrm>
        </p:spPr>
        <p:txBody>
          <a:bodyPr/>
          <a:lstStyle/>
          <a:p>
            <a:pPr>
              <a:lnSpc>
                <a:spcPct val="90000"/>
              </a:lnSpc>
            </a:pPr>
            <a:r>
              <a:rPr lang="en-US" sz="1800">
                <a:solidFill>
                  <a:schemeClr val="hlink"/>
                </a:solidFill>
                <a:effectLst>
                  <a:outerShdw blurRad="38100" dist="38100" dir="2700000" algn="tl">
                    <a:srgbClr val="000000"/>
                  </a:outerShdw>
                </a:effectLst>
              </a:rPr>
              <a:t>Augustine defines predestination as God’s eternal knowledge of how he will distribute the gift of grace.  He insists also that even the making of the choice to receive grace is encompassed in the gift of grace.</a:t>
            </a:r>
          </a:p>
          <a:p>
            <a:pPr>
              <a:lnSpc>
                <a:spcPct val="90000"/>
              </a:lnSpc>
            </a:pPr>
            <a:r>
              <a:rPr lang="en-US" sz="1800">
                <a:solidFill>
                  <a:schemeClr val="hlink"/>
                </a:solidFill>
                <a:effectLst>
                  <a:outerShdw blurRad="38100" dist="38100" dir="2700000" algn="tl">
                    <a:srgbClr val="000000"/>
                  </a:outerShdw>
                </a:effectLst>
              </a:rPr>
              <a:t>The continuing controversy surrounding such reasoning is not the philosophical problem about determinism and free will as much as the theological doctrine of election.</a:t>
            </a:r>
          </a:p>
          <a:p>
            <a:pPr>
              <a:lnSpc>
                <a:spcPct val="90000"/>
              </a:lnSpc>
            </a:pPr>
            <a:r>
              <a:rPr lang="en-US" sz="1800">
                <a:solidFill>
                  <a:schemeClr val="hlink"/>
                </a:solidFill>
                <a:effectLst>
                  <a:outerShdw blurRad="38100" dist="38100" dir="2700000" algn="tl">
                    <a:srgbClr val="000000"/>
                  </a:outerShdw>
                </a:effectLst>
              </a:rPr>
              <a:t>Augustine, Luther, and Calvin all affirm the compatibility of divine determinism  and free will:  God controls all earthly events and all human choices without undermining the free will of the creature of conscience and intellect.</a:t>
            </a:r>
          </a:p>
          <a:p>
            <a:pPr>
              <a:lnSpc>
                <a:spcPct val="90000"/>
              </a:lnSpc>
            </a:pPr>
            <a:r>
              <a:rPr lang="en-US" sz="1800">
                <a:solidFill>
                  <a:schemeClr val="hlink"/>
                </a:solidFill>
                <a:effectLst>
                  <a:outerShdw blurRad="38100" dist="38100" dir="2700000" algn="tl">
                    <a:srgbClr val="000000"/>
                  </a:outerShdw>
                </a:effectLst>
              </a:rPr>
              <a:t>The Augustinian Tradition argues that God’s distribution of grace is unequal but not unjust.  No one gets worse than they deserve but some get degrees of better.</a:t>
            </a:r>
          </a:p>
          <a:p>
            <a:pPr>
              <a:lnSpc>
                <a:spcPct val="90000"/>
              </a:lnSpc>
            </a:pPr>
            <a:endParaRPr lang="en-US" sz="1800">
              <a:effectLst>
                <a:outerShdw blurRad="38100" dist="38100" dir="2700000" algn="tl">
                  <a:srgbClr val="FFFFFF"/>
                </a:outerShdw>
              </a:effectLst>
            </a:endParaRPr>
          </a:p>
        </p:txBody>
      </p:sp>
    </p:spTree>
    <p:extLst>
      <p:ext uri="{BB962C8B-B14F-4D97-AF65-F5344CB8AC3E}">
        <p14:creationId xmlns:p14="http://schemas.microsoft.com/office/powerpoint/2010/main" val="14946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p:cTn id="7" dur="1000" fill="hold"/>
                                        <p:tgtEl>
                                          <p:spTgt spid="8397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397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39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2">
                                            <p:txEl>
                                              <p:pRg st="1" end="1"/>
                                            </p:txEl>
                                          </p:spTgt>
                                        </p:tgtEl>
                                        <p:attrNameLst>
                                          <p:attrName>style.visibility</p:attrName>
                                        </p:attrNameLst>
                                      </p:cBhvr>
                                      <p:to>
                                        <p:strVal val="visible"/>
                                      </p:to>
                                    </p:set>
                                    <p:anim calcmode="lin" valueType="num">
                                      <p:cBhvr>
                                        <p:cTn id="15" dur="1000" fill="hold"/>
                                        <p:tgtEl>
                                          <p:spTgt spid="8397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397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39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2">
                                            <p:txEl>
                                              <p:pRg st="2" end="2"/>
                                            </p:txEl>
                                          </p:spTgt>
                                        </p:tgtEl>
                                        <p:attrNameLst>
                                          <p:attrName>style.visibility</p:attrName>
                                        </p:attrNameLst>
                                      </p:cBhvr>
                                      <p:to>
                                        <p:strVal val="visible"/>
                                      </p:to>
                                    </p:set>
                                    <p:anim calcmode="lin" valueType="num">
                                      <p:cBhvr>
                                        <p:cTn id="23" dur="1000" fill="hold"/>
                                        <p:tgtEl>
                                          <p:spTgt spid="8397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397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39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2">
                                            <p:txEl>
                                              <p:pRg st="3" end="3"/>
                                            </p:txEl>
                                          </p:spTgt>
                                        </p:tgtEl>
                                        <p:attrNameLst>
                                          <p:attrName>style.visibility</p:attrName>
                                        </p:attrNameLst>
                                      </p:cBhvr>
                                      <p:to>
                                        <p:strVal val="visible"/>
                                      </p:to>
                                    </p:set>
                                    <p:anim calcmode="lin" valueType="num">
                                      <p:cBhvr>
                                        <p:cTn id="31" dur="1000" fill="hold"/>
                                        <p:tgtEl>
                                          <p:spTgt spid="8397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397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397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a:t>(Pre)determined &amp; Destined</a:t>
            </a:r>
            <a:br>
              <a:rPr lang="en-US"/>
            </a:br>
            <a:r>
              <a:rPr lang="en-US"/>
              <a:t>God Of Love, Care, Mercy?</a:t>
            </a:r>
          </a:p>
        </p:txBody>
      </p:sp>
      <p:sp>
        <p:nvSpPr>
          <p:cNvPr id="234499"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a:t>     How does the pessimism of Luther’s predestination form from his optimistic view on grace?  The deep concept here is the </a:t>
            </a:r>
            <a:r>
              <a:rPr lang="en-US" sz="2400" i="1"/>
              <a:t>doctrine of election</a:t>
            </a:r>
            <a:r>
              <a:rPr lang="en-US" sz="2400"/>
              <a:t> or God’s choice to be gracious to some undeserving sinners &amp; not others &amp; thus to transform the gospel good news into the bad news of - some chosen instead of others – rather than – some for the sake of others</a:t>
            </a:r>
            <a:endParaRPr lang="en-US" sz="2800"/>
          </a:p>
        </p:txBody>
      </p:sp>
      <p:sp>
        <p:nvSpPr>
          <p:cNvPr id="234500" name="Rectangle 4"/>
          <p:cNvSpPr>
            <a:spLocks noGrp="1" noChangeArrowheads="1"/>
          </p:cNvSpPr>
          <p:nvPr>
            <p:ph type="body" sz="half" idx="2"/>
          </p:nvPr>
        </p:nvSpPr>
        <p:spPr>
          <a:xfrm>
            <a:off x="2133600" y="3810000"/>
            <a:ext cx="8153400" cy="3048000"/>
          </a:xfrm>
        </p:spPr>
        <p:txBody>
          <a:bodyPr/>
          <a:lstStyle/>
          <a:p>
            <a:pPr>
              <a:lnSpc>
                <a:spcPct val="90000"/>
              </a:lnSpc>
            </a:pPr>
            <a:r>
              <a:rPr lang="en-US" sz="1600">
                <a:solidFill>
                  <a:schemeClr val="hlink"/>
                </a:solidFill>
                <a:effectLst>
                  <a:outerShdw blurRad="38100" dist="38100" dir="2700000" algn="tl">
                    <a:srgbClr val="000000"/>
                  </a:outerShdw>
                </a:effectLst>
              </a:rPr>
              <a:t>Faith to the highest degree can be recognized in those who are without doubt and question but simply trust God’s good mercy as much as the justice of His judgment.</a:t>
            </a:r>
          </a:p>
          <a:p>
            <a:pPr>
              <a:lnSpc>
                <a:spcPct val="90000"/>
              </a:lnSpc>
            </a:pPr>
            <a:r>
              <a:rPr lang="en-US" sz="1600">
                <a:solidFill>
                  <a:schemeClr val="hlink"/>
                </a:solidFill>
                <a:effectLst>
                  <a:outerShdw blurRad="38100" dist="38100" dir="2700000" algn="tl">
                    <a:srgbClr val="000000"/>
                  </a:outerShdw>
                </a:effectLst>
              </a:rPr>
              <a:t>Luther addressed the related pastoral problems and clergy concerns by several suggestions:  a) Do not be preoccupied with the subject of predestination. b) The eternal decree of “hidden God” (Deus absconditus) is none of our business.  c) Stay focused on the “revealed God” or Jesus Christ.  c) Since you have faith which is a gift – you have the assurance of salvation as well.   {Note: Dutch &amp; English Calvinists later split on an “State of Grace Evidentiary Test” – whether either proving lifestyle change or testimony of subjective experience is enough.}</a:t>
            </a:r>
          </a:p>
          <a:p>
            <a:pPr>
              <a:lnSpc>
                <a:spcPct val="90000"/>
              </a:lnSpc>
            </a:pPr>
            <a:r>
              <a:rPr lang="en-US" sz="1600">
                <a:solidFill>
                  <a:schemeClr val="hlink"/>
                </a:solidFill>
                <a:effectLst>
                  <a:outerShdw blurRad="38100" dist="38100" dir="2700000" algn="tl">
                    <a:srgbClr val="000000"/>
                  </a:outerShdw>
                </a:effectLst>
              </a:rPr>
              <a:t>All three writers critically misread the Apostle Paul in his mention of Jacob &amp; Esau in Romans 9.  Contextually,  Paul should be understood as referring to the two nations that ultimately descended from them – Israel &amp; Edom.</a:t>
            </a:r>
          </a:p>
          <a:p>
            <a:pPr>
              <a:lnSpc>
                <a:spcPct val="90000"/>
              </a:lnSpc>
            </a:pPr>
            <a:r>
              <a:rPr lang="en-US" sz="1600">
                <a:solidFill>
                  <a:schemeClr val="hlink"/>
                </a:solidFill>
                <a:effectLst>
                  <a:outerShdw blurRad="38100" dist="38100" dir="2700000" algn="tl">
                    <a:srgbClr val="000000"/>
                  </a:outerShdw>
                </a:effectLst>
              </a:rPr>
              <a:t>Genesis 12 states Israel was chosen as a blessing of others.  This should be self-evident when we observe Christ as the chosen one of God.</a:t>
            </a:r>
          </a:p>
          <a:p>
            <a:pPr>
              <a:lnSpc>
                <a:spcPct val="90000"/>
              </a:lnSpc>
            </a:pPr>
            <a:endParaRPr lang="en-US" sz="1600">
              <a:effectLst>
                <a:outerShdw blurRad="38100" dist="38100" dir="2700000" algn="tl">
                  <a:srgbClr val="FFFFFF"/>
                </a:outerShdw>
              </a:effectLst>
            </a:endParaRPr>
          </a:p>
        </p:txBody>
      </p:sp>
    </p:spTree>
    <p:extLst>
      <p:ext uri="{BB962C8B-B14F-4D97-AF65-F5344CB8AC3E}">
        <p14:creationId xmlns:p14="http://schemas.microsoft.com/office/powerpoint/2010/main" val="34371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anim calcmode="lin" valueType="num">
                                      <p:cBhvr>
                                        <p:cTn id="7" dur="1000" fill="hold"/>
                                        <p:tgtEl>
                                          <p:spTgt spid="2345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45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45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45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4500">
                                            <p:txEl>
                                              <p:pRg st="1" end="1"/>
                                            </p:txEl>
                                          </p:spTgt>
                                        </p:tgtEl>
                                        <p:attrNameLst>
                                          <p:attrName>style.visibility</p:attrName>
                                        </p:attrNameLst>
                                      </p:cBhvr>
                                      <p:to>
                                        <p:strVal val="visible"/>
                                      </p:to>
                                    </p:set>
                                    <p:anim calcmode="lin" valueType="num">
                                      <p:cBhvr>
                                        <p:cTn id="15" dur="1000" fill="hold"/>
                                        <p:tgtEl>
                                          <p:spTgt spid="2345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45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45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45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4500">
                                            <p:txEl>
                                              <p:pRg st="2" end="2"/>
                                            </p:txEl>
                                          </p:spTgt>
                                        </p:tgtEl>
                                        <p:attrNameLst>
                                          <p:attrName>style.visibility</p:attrName>
                                        </p:attrNameLst>
                                      </p:cBhvr>
                                      <p:to>
                                        <p:strVal val="visible"/>
                                      </p:to>
                                    </p:set>
                                    <p:anim calcmode="lin" valueType="num">
                                      <p:cBhvr>
                                        <p:cTn id="23" dur="1000" fill="hold"/>
                                        <p:tgtEl>
                                          <p:spTgt spid="2345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45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45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45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4500">
                                            <p:txEl>
                                              <p:pRg st="3" end="3"/>
                                            </p:txEl>
                                          </p:spTgt>
                                        </p:tgtEl>
                                        <p:attrNameLst>
                                          <p:attrName>style.visibility</p:attrName>
                                        </p:attrNameLst>
                                      </p:cBhvr>
                                      <p:to>
                                        <p:strVal val="visible"/>
                                      </p:to>
                                    </p:set>
                                    <p:anim calcmode="lin" valueType="num">
                                      <p:cBhvr>
                                        <p:cTn id="31" dur="1000" fill="hold"/>
                                        <p:tgtEl>
                                          <p:spTgt spid="2345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45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45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45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C5377-CF9E-44FD-9B87-806BC779A846}"/>
              </a:ext>
            </a:extLst>
          </p:cNvPr>
          <p:cNvPicPr>
            <a:picLocks noChangeAspect="1"/>
          </p:cNvPicPr>
          <p:nvPr/>
        </p:nvPicPr>
        <p:blipFill>
          <a:blip r:embed="rId3"/>
          <a:stretch>
            <a:fillRect/>
          </a:stretch>
        </p:blipFill>
        <p:spPr>
          <a:xfrm>
            <a:off x="444617" y="243280"/>
            <a:ext cx="11140579" cy="6614719"/>
          </a:xfrm>
          <a:prstGeom prst="rect">
            <a:avLst/>
          </a:prstGeom>
        </p:spPr>
      </p:pic>
    </p:spTree>
    <p:extLst>
      <p:ext uri="{BB962C8B-B14F-4D97-AF65-F5344CB8AC3E}">
        <p14:creationId xmlns:p14="http://schemas.microsoft.com/office/powerpoint/2010/main" val="1317236117"/>
      </p:ext>
    </p:extLst>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748867" name="WordArt 3"/>
          <p:cNvSpPr>
            <a:spLocks noChangeArrowheads="1" noChangeShapeType="1" noTextEdit="1"/>
          </p:cNvSpPr>
          <p:nvPr/>
        </p:nvSpPr>
        <p:spPr bwMode="auto">
          <a:xfrm>
            <a:off x="4038600" y="5029200"/>
            <a:ext cx="4191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German Peasant's Revolt</a:t>
            </a:r>
          </a:p>
        </p:txBody>
      </p:sp>
      <p:sp>
        <p:nvSpPr>
          <p:cNvPr id="3748868" name="WordArt 4"/>
          <p:cNvSpPr>
            <a:spLocks noChangeArrowheads="1" noChangeShapeType="1" noTextEdit="1"/>
          </p:cNvSpPr>
          <p:nvPr/>
        </p:nvSpPr>
        <p:spPr bwMode="auto">
          <a:xfrm>
            <a:off x="4114800" y="4191000"/>
            <a:ext cx="43434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1524 ~ 1525 </a:t>
            </a:r>
          </a:p>
        </p:txBody>
      </p:sp>
      <p:sp>
        <p:nvSpPr>
          <p:cNvPr id="3748871" name="WordArt 7" descr="Sand"/>
          <p:cNvSpPr>
            <a:spLocks noChangeArrowheads="1" noChangeShapeType="1" noTextEdit="1"/>
          </p:cNvSpPr>
          <p:nvPr/>
        </p:nvSpPr>
        <p:spPr bwMode="auto">
          <a:xfrm rot="5400000">
            <a:off x="8382000" y="1676400"/>
            <a:ext cx="36576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100000 DEATHS</a:t>
            </a:r>
          </a:p>
        </p:txBody>
      </p:sp>
      <p:sp>
        <p:nvSpPr>
          <p:cNvPr id="3748872" name="Comment 8"/>
          <p:cNvSpPr>
            <a:spLocks noChangeArrowheads="1"/>
          </p:cNvSpPr>
          <p:nvPr/>
        </p:nvSpPr>
        <p:spPr bwMode="auto">
          <a:xfrm>
            <a:off x="1539876" y="-1143000"/>
            <a:ext cx="7223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Southern German peasants remained in the Roman Catholic Church partly because of this apparent betrayal of them by Luther.</a:t>
            </a:r>
          </a:p>
        </p:txBody>
      </p:sp>
      <p:pic>
        <p:nvPicPr>
          <p:cNvPr id="8" name="laughed_at_dea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943600" y="6858000"/>
            <a:ext cx="304800" cy="304800"/>
          </a:xfrm>
          <a:prstGeom prst="rect">
            <a:avLst/>
          </a:prstGeom>
        </p:spPr>
      </p:pic>
      <p:sp>
        <p:nvSpPr>
          <p:cNvPr id="13" name="WordArt 7" descr="Sand"/>
          <p:cNvSpPr>
            <a:spLocks noChangeArrowheads="1" noChangeShapeType="1" noTextEdit="1"/>
          </p:cNvSpPr>
          <p:nvPr/>
        </p:nvSpPr>
        <p:spPr bwMode="auto">
          <a:xfrm rot="5400000">
            <a:off x="266700" y="1638300"/>
            <a:ext cx="3733800" cy="7620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IN THE LEAST</a:t>
            </a:r>
          </a:p>
        </p:txBody>
      </p:sp>
    </p:spTree>
    <p:extLst>
      <p:ext uri="{BB962C8B-B14F-4D97-AF65-F5344CB8AC3E}">
        <p14:creationId xmlns:p14="http://schemas.microsoft.com/office/powerpoint/2010/main" val="41934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748867"/>
                                        </p:tgtEl>
                                        <p:attrNameLst>
                                          <p:attrName>style.visibility</p:attrName>
                                        </p:attrNameLst>
                                      </p:cBhvr>
                                      <p:to>
                                        <p:strVal val="visible"/>
                                      </p:to>
                                    </p:set>
                                    <p:anim calcmode="lin" valueType="num">
                                      <p:cBhvr additive="base">
                                        <p:cTn id="7" dur="5000" fill="hold"/>
                                        <p:tgtEl>
                                          <p:spTgt spid="3748867"/>
                                        </p:tgtEl>
                                        <p:attrNameLst>
                                          <p:attrName>ppt_x</p:attrName>
                                        </p:attrNameLst>
                                      </p:cBhvr>
                                      <p:tavLst>
                                        <p:tav tm="0">
                                          <p:val>
                                            <p:strVal val="#ppt_x"/>
                                          </p:val>
                                        </p:tav>
                                        <p:tav tm="100000">
                                          <p:val>
                                            <p:strVal val="#ppt_x"/>
                                          </p:val>
                                        </p:tav>
                                      </p:tavLst>
                                    </p:anim>
                                    <p:anim calcmode="lin" valueType="num">
                                      <p:cBhvr additive="base">
                                        <p:cTn id="8" dur="5000" fill="hold"/>
                                        <p:tgtEl>
                                          <p:spTgt spid="37488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748868"/>
                                        </p:tgtEl>
                                        <p:attrNameLst>
                                          <p:attrName>style.visibility</p:attrName>
                                        </p:attrNameLst>
                                      </p:cBhvr>
                                      <p:to>
                                        <p:strVal val="visible"/>
                                      </p:to>
                                    </p:set>
                                    <p:anim calcmode="lin" valueType="num">
                                      <p:cBhvr>
                                        <p:cTn id="13" dur="5000" fill="hold"/>
                                        <p:tgtEl>
                                          <p:spTgt spid="3748868"/>
                                        </p:tgtEl>
                                        <p:attrNameLst>
                                          <p:attrName>ppt_w</p:attrName>
                                        </p:attrNameLst>
                                      </p:cBhvr>
                                      <p:tavLst>
                                        <p:tav tm="0" fmla="#ppt_w*sin(2.5*pi*$)">
                                          <p:val>
                                            <p:fltVal val="0"/>
                                          </p:val>
                                        </p:tav>
                                        <p:tav tm="100000">
                                          <p:val>
                                            <p:fltVal val="1"/>
                                          </p:val>
                                        </p:tav>
                                      </p:tavLst>
                                    </p:anim>
                                    <p:anim calcmode="lin" valueType="num">
                                      <p:cBhvr>
                                        <p:cTn id="14" dur="5000" fill="hold"/>
                                        <p:tgtEl>
                                          <p:spTgt spid="374886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3748871"/>
                                        </p:tgtEl>
                                        <p:attrNameLst>
                                          <p:attrName>style.visibility</p:attrName>
                                        </p:attrNameLst>
                                      </p:cBhvr>
                                      <p:to>
                                        <p:strVal val="visible"/>
                                      </p:to>
                                    </p:set>
                                    <p:anim calcmode="lin" valueType="num">
                                      <p:cBhvr>
                                        <p:cTn id="27" dur="500" fill="hold"/>
                                        <p:tgtEl>
                                          <p:spTgt spid="3748871"/>
                                        </p:tgtEl>
                                        <p:attrNameLst>
                                          <p:attrName>ppt_w</p:attrName>
                                        </p:attrNameLst>
                                      </p:cBhvr>
                                      <p:tavLst>
                                        <p:tav tm="0">
                                          <p:val>
                                            <p:fltVal val="0"/>
                                          </p:val>
                                        </p:tav>
                                        <p:tav tm="100000">
                                          <p:val>
                                            <p:strVal val="#ppt_w"/>
                                          </p:val>
                                        </p:tav>
                                      </p:tavLst>
                                    </p:anim>
                                    <p:anim calcmode="lin" valueType="num">
                                      <p:cBhvr>
                                        <p:cTn id="28" dur="500" fill="hold"/>
                                        <p:tgtEl>
                                          <p:spTgt spid="3748871"/>
                                        </p:tgtEl>
                                        <p:attrNameLst>
                                          <p:attrName>ppt_h</p:attrName>
                                        </p:attrNameLst>
                                      </p:cBhvr>
                                      <p:tavLst>
                                        <p:tav tm="0">
                                          <p:val>
                                            <p:fltVal val="0"/>
                                          </p:val>
                                        </p:tav>
                                        <p:tav tm="100000">
                                          <p:val>
                                            <p:strVal val="#ppt_h"/>
                                          </p:val>
                                        </p:tav>
                                      </p:tavLst>
                                    </p:anim>
                                    <p:anim calcmode="lin" valueType="num">
                                      <p:cBhvr>
                                        <p:cTn id="29" dur="500" fill="hold"/>
                                        <p:tgtEl>
                                          <p:spTgt spid="3748871"/>
                                        </p:tgtEl>
                                        <p:attrNameLst>
                                          <p:attrName>ppt_x</p:attrName>
                                        </p:attrNameLst>
                                      </p:cBhvr>
                                      <p:tavLst>
                                        <p:tav tm="0">
                                          <p:val>
                                            <p:fltVal val="0.5"/>
                                          </p:val>
                                        </p:tav>
                                        <p:tav tm="100000">
                                          <p:val>
                                            <p:strVal val="#ppt_x"/>
                                          </p:val>
                                        </p:tav>
                                      </p:tavLst>
                                    </p:anim>
                                    <p:anim calcmode="lin" valueType="num">
                                      <p:cBhvr>
                                        <p:cTn id="30" dur="500" fill="hold"/>
                                        <p:tgtEl>
                                          <p:spTgt spid="3748871"/>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6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748867" grpId="0" animBg="1"/>
      <p:bldP spid="3748868" grpId="0" animBg="1"/>
      <p:bldP spid="3748871" grpId="0" animBg="1"/>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8742" name="WordArt 6"/>
          <p:cNvSpPr>
            <a:spLocks noChangeArrowheads="1" noChangeShapeType="1" noTextEdit="1"/>
          </p:cNvSpPr>
          <p:nvPr/>
        </p:nvSpPr>
        <p:spPr bwMode="auto">
          <a:xfrm>
            <a:off x="1981200" y="304800"/>
            <a:ext cx="8458200" cy="6248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“First, their synagogues should be set on fire,…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their homes should be destroyed and they should be put under one roof,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or in a stable, like Gypsies, in order that they may realize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that they are not masters in our land.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But if still considered too dangerous after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then these ‘poisonous bitter worms’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should be stripped of their belongings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which they have extorted usuriously from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And be driven out of the country for all time.”</a:t>
            </a:r>
          </a:p>
        </p:txBody>
      </p:sp>
    </p:spTree>
    <p:extLst>
      <p:ext uri="{BB962C8B-B14F-4D97-AF65-F5344CB8AC3E}">
        <p14:creationId xmlns:p14="http://schemas.microsoft.com/office/powerpoint/2010/main" val="341319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908742"/>
                                        </p:tgtEl>
                                        <p:attrNameLst>
                                          <p:attrName>style.visibility</p:attrName>
                                        </p:attrNameLst>
                                      </p:cBhvr>
                                      <p:to>
                                        <p:strVal val="visible"/>
                                      </p:to>
                                    </p:set>
                                    <p:anim calcmode="lin" valueType="num">
                                      <p:cBhvr>
                                        <p:cTn id="7" dur="500" fill="hold"/>
                                        <p:tgtEl>
                                          <p:spTgt spid="1908742"/>
                                        </p:tgtEl>
                                        <p:attrNameLst>
                                          <p:attrName>ppt_w</p:attrName>
                                        </p:attrNameLst>
                                      </p:cBhvr>
                                      <p:tavLst>
                                        <p:tav tm="0">
                                          <p:val>
                                            <p:strVal val="4*#ppt_w"/>
                                          </p:val>
                                        </p:tav>
                                        <p:tav tm="100000">
                                          <p:val>
                                            <p:strVal val="#ppt_w"/>
                                          </p:val>
                                        </p:tav>
                                      </p:tavLst>
                                    </p:anim>
                                    <p:anim calcmode="lin" valueType="num">
                                      <p:cBhvr>
                                        <p:cTn id="8" dur="500" fill="hold"/>
                                        <p:tgtEl>
                                          <p:spTgt spid="19087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74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B5296-AB59-4D50-85F9-FF5ED1F1AE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94DEE9-979A-44BB-92D4-CBFF7A0F6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32987454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2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726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7268" name="Text Box 4"/>
          <p:cNvSpPr txBox="1">
            <a:spLocks noChangeArrowheads="1"/>
          </p:cNvSpPr>
          <p:nvPr/>
        </p:nvSpPr>
        <p:spPr bwMode="auto">
          <a:xfrm>
            <a:off x="3581400" y="457201"/>
            <a:ext cx="6858000" cy="1463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The Diet of Augsburg attempts to calm rising tension between Protestantism and Roman Catholicism.</a:t>
            </a:r>
          </a:p>
        </p:txBody>
      </p:sp>
      <p:sp>
        <p:nvSpPr>
          <p:cNvPr id="2827269" name="Text Box 5"/>
          <p:cNvSpPr txBox="1">
            <a:spLocks noChangeArrowheads="1"/>
          </p:cNvSpPr>
          <p:nvPr/>
        </p:nvSpPr>
        <p:spPr bwMode="auto">
          <a:xfrm>
            <a:off x="3581400" y="1838325"/>
            <a:ext cx="6781800" cy="4385816"/>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Luther, being an outlaw, cannot attend.</a:t>
            </a: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Philipp Melanchthon,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Luther’s friend and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collaborator on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German Bible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translation, presents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Augsburg Confession,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 statement of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Lutheran beliefs. </a:t>
            </a:r>
          </a:p>
        </p:txBody>
      </p:sp>
      <p:grpSp>
        <p:nvGrpSpPr>
          <p:cNvPr id="2" name="Group 6"/>
          <p:cNvGrpSpPr>
            <a:grpSpLocks/>
          </p:cNvGrpSpPr>
          <p:nvPr/>
        </p:nvGrpSpPr>
        <p:grpSpPr bwMode="auto">
          <a:xfrm>
            <a:off x="7620000" y="2743200"/>
            <a:ext cx="2971800" cy="3589338"/>
            <a:chOff x="3840" y="1728"/>
            <a:chExt cx="1872" cy="2261"/>
          </a:xfrm>
        </p:grpSpPr>
        <p:pic>
          <p:nvPicPr>
            <p:cNvPr id="2827271" name="Picture 7"/>
            <p:cNvPicPr>
              <a:picLocks noChangeAspect="1" noChangeArrowheads="1"/>
            </p:cNvPicPr>
            <p:nvPr/>
          </p:nvPicPr>
          <p:blipFill>
            <a:blip r:embed="rId4" cstate="print">
              <a:lum bright="-24000" contrast="36000"/>
            </a:blip>
            <a:srcRect/>
            <a:stretch>
              <a:fillRect/>
            </a:stretch>
          </p:blipFill>
          <p:spPr bwMode="auto">
            <a:xfrm>
              <a:off x="4080" y="1728"/>
              <a:ext cx="1381" cy="1776"/>
            </a:xfrm>
            <a:prstGeom prst="rect">
              <a:avLst/>
            </a:prstGeom>
            <a:noFill/>
          </p:spPr>
        </p:pic>
        <p:sp>
          <p:nvSpPr>
            <p:cNvPr id="2827272" name="Text Box 8"/>
            <p:cNvSpPr txBox="1">
              <a:spLocks noChangeArrowheads="1"/>
            </p:cNvSpPr>
            <p:nvPr/>
          </p:nvSpPr>
          <p:spPr bwMode="auto">
            <a:xfrm>
              <a:off x="3840" y="3512"/>
              <a:ext cx="1872" cy="47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The Augsburg Confession</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Rectangle 8"/>
          <p:cNvSpPr/>
          <p:nvPr/>
        </p:nvSpPr>
        <p:spPr>
          <a:xfrm>
            <a:off x="1524001" y="1905001"/>
            <a:ext cx="19811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 </a:t>
            </a:r>
            <a:r>
              <a:rPr kumimoji="0" lang="en-US" sz="32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Like Occam Before Him,  Luther Princely Protected</a:t>
            </a:r>
          </a:p>
        </p:txBody>
      </p:sp>
    </p:spTree>
    <p:extLst>
      <p:ext uri="{BB962C8B-B14F-4D97-AF65-F5344CB8AC3E}">
        <p14:creationId xmlns:p14="http://schemas.microsoft.com/office/powerpoint/2010/main" val="25905759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7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827269">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269" grpId="0" uiExpand="1" build="p" autoUpdateAnimBg="0"/>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1555</a:t>
            </a:r>
          </a:p>
        </p:txBody>
      </p:sp>
      <p:sp>
        <p:nvSpPr>
          <p:cNvPr id="29173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Peace of Augsburg (Germany) allows each ruler to determine religion of his region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917382" name="Group 6"/>
          <p:cNvGrpSpPr>
            <a:grpSpLocks/>
          </p:cNvGrpSpPr>
          <p:nvPr/>
        </p:nvGrpSpPr>
        <p:grpSpPr bwMode="auto">
          <a:xfrm>
            <a:off x="3505200" y="1981200"/>
            <a:ext cx="7010400" cy="4648200"/>
            <a:chOff x="1248" y="1248"/>
            <a:chExt cx="4416" cy="2928"/>
          </a:xfrm>
        </p:grpSpPr>
        <p:sp>
          <p:nvSpPr>
            <p:cNvPr id="2917383" name="AutoShape 7"/>
            <p:cNvSpPr>
              <a:spLocks noChangeArrowheads="1"/>
            </p:cNvSpPr>
            <p:nvPr/>
          </p:nvSpPr>
          <p:spPr bwMode="auto">
            <a:xfrm>
              <a:off x="1248" y="1248"/>
              <a:ext cx="4416" cy="2928"/>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4" name="Text Box 8"/>
            <p:cNvSpPr txBox="1">
              <a:spLocks noChangeArrowheads="1"/>
            </p:cNvSpPr>
            <p:nvPr/>
          </p:nvSpPr>
          <p:spPr bwMode="auto">
            <a:xfrm>
              <a:off x="4176" y="3638"/>
              <a:ext cx="1248" cy="2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Charles V</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5" name="Text Box 9"/>
            <p:cNvSpPr txBox="1">
              <a:spLocks noChangeArrowheads="1"/>
            </p:cNvSpPr>
            <p:nvPr/>
          </p:nvSpPr>
          <p:spPr bwMode="auto">
            <a:xfrm>
              <a:off x="1344" y="1268"/>
              <a:ext cx="4224" cy="28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Peace of Augsburg was a treaty signed between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Charles V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Protestant princes;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established the first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permanent legal basis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for the dual existence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of Lutheranism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Catholicism in Germany. </a:t>
              </a:r>
            </a:p>
          </p:txBody>
        </p:sp>
        <p:pic>
          <p:nvPicPr>
            <p:cNvPr id="2917386" name="Picture 10" descr="Charles V"/>
            <p:cNvPicPr>
              <a:picLocks noChangeAspect="1" noChangeArrowheads="1"/>
            </p:cNvPicPr>
            <p:nvPr/>
          </p:nvPicPr>
          <p:blipFill>
            <a:blip r:embed="rId4" cstate="print"/>
            <a:srcRect/>
            <a:stretch>
              <a:fillRect/>
            </a:stretch>
          </p:blipFill>
          <p:spPr bwMode="auto">
            <a:xfrm>
              <a:off x="4076" y="1718"/>
              <a:ext cx="1444" cy="1872"/>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21341753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17382"/>
                                        </p:tgtEl>
                                        <p:attrNameLst>
                                          <p:attrName>style.visibility</p:attrName>
                                        </p:attrNameLst>
                                      </p:cBhvr>
                                      <p:to>
                                        <p:strVal val="visible"/>
                                      </p:to>
                                    </p:set>
                                    <p:animEffect transition="in" filter="dissolve">
                                      <p:cBhvr>
                                        <p:cTn id="7" dur="500"/>
                                        <p:tgtEl>
                                          <p:spTgt spid="2917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0694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226243"/>
            <a:ext cx="7772400" cy="1217091"/>
          </a:xfrm>
          <a:solidFill>
            <a:srgbClr val="FFFFFF"/>
          </a:solidFill>
        </p:spPr>
        <p:txBody>
          <a:bodyPr/>
          <a:lstStyle/>
          <a:p>
            <a:r>
              <a:rPr lang="en-US" dirty="0"/>
              <a:t>Martin Luther:  </a:t>
            </a:r>
            <a:r>
              <a:rPr lang="en-US" dirty="0">
                <a:solidFill>
                  <a:srgbClr val="CC3300"/>
                </a:solidFill>
              </a:rPr>
              <a:t>SIN BOLDLY!</a:t>
            </a:r>
            <a:br>
              <a:rPr lang="en-US" dirty="0"/>
            </a:br>
            <a:r>
              <a:rPr lang="en-US" i="1" dirty="0"/>
              <a:t>Written in 1521 to Melanchthon</a:t>
            </a:r>
            <a:r>
              <a:rPr lang="en-US" dirty="0"/>
              <a:t>  </a:t>
            </a:r>
          </a:p>
        </p:txBody>
      </p:sp>
      <p:sp>
        <p:nvSpPr>
          <p:cNvPr id="71683" name="Rectangle 3"/>
          <p:cNvSpPr>
            <a:spLocks noGrp="1" noChangeArrowheads="1"/>
          </p:cNvSpPr>
          <p:nvPr>
            <p:ph type="body" idx="1"/>
          </p:nvPr>
        </p:nvSpPr>
        <p:spPr>
          <a:xfrm>
            <a:off x="2102177" y="1443334"/>
            <a:ext cx="7880023" cy="4806637"/>
          </a:xfrm>
        </p:spPr>
        <p:txBody>
          <a:bodyPr/>
          <a:lstStyle/>
          <a:p>
            <a:pPr>
              <a:lnSpc>
                <a:spcPct val="90000"/>
              </a:lnSpc>
            </a:pPr>
            <a:r>
              <a:rPr lang="en-US" sz="4000" dirty="0">
                <a:solidFill>
                  <a:srgbClr val="990033"/>
                </a:solidFill>
                <a:latin typeface="Franciscan" pitchFamily="2" charset="0"/>
              </a:rPr>
              <a:t>“God does not save those who are only imaginary sinners. Be a sinner, and </a:t>
            </a:r>
            <a:r>
              <a:rPr lang="en-US" sz="4000" b="1" dirty="0">
                <a:solidFill>
                  <a:srgbClr val="990033"/>
                </a:solidFill>
                <a:latin typeface="Franciscan" pitchFamily="2" charset="0"/>
              </a:rPr>
              <a:t>let</a:t>
            </a:r>
            <a:r>
              <a:rPr lang="en-US" sz="4000" dirty="0">
                <a:solidFill>
                  <a:srgbClr val="990033"/>
                </a:solidFill>
                <a:latin typeface="Franciscan" pitchFamily="2" charset="0"/>
              </a:rPr>
              <a:t> </a:t>
            </a:r>
            <a:r>
              <a:rPr lang="en-US" sz="4000" b="1" dirty="0">
                <a:solidFill>
                  <a:srgbClr val="990033"/>
                </a:solidFill>
                <a:latin typeface="Franciscan" pitchFamily="2" charset="0"/>
              </a:rPr>
              <a:t>your sins be strong</a:t>
            </a:r>
            <a:r>
              <a:rPr lang="en-US" sz="4000" dirty="0">
                <a:solidFill>
                  <a:srgbClr val="990033"/>
                </a:solidFill>
                <a:latin typeface="Franciscan" pitchFamily="2" charset="0"/>
              </a:rPr>
              <a:t>, but let your trust in Christ be stronger… No sin can separate us from Him, </a:t>
            </a:r>
            <a:r>
              <a:rPr lang="en-US" sz="4000" b="1" dirty="0">
                <a:solidFill>
                  <a:srgbClr val="990033"/>
                </a:solidFill>
                <a:latin typeface="Franciscan" pitchFamily="2" charset="0"/>
              </a:rPr>
              <a:t>even if we were to kill or commit adultery thousands of times </a:t>
            </a:r>
            <a:r>
              <a:rPr lang="en-US" sz="4000" dirty="0">
                <a:solidFill>
                  <a:srgbClr val="990033"/>
                </a:solidFill>
                <a:latin typeface="Franciscan" pitchFamily="2" charset="0"/>
              </a:rPr>
              <a:t>each day.  Pray hard for you are quite a sinner.” </a:t>
            </a:r>
            <a:r>
              <a:rPr lang="en-US" sz="4000" b="1" dirty="0">
                <a:solidFill>
                  <a:srgbClr val="990033"/>
                </a:solidFill>
                <a:latin typeface="Franciscan" pitchFamily="2" charset="0"/>
              </a:rPr>
              <a:t>*</a:t>
            </a:r>
            <a:r>
              <a:rPr lang="en-US" sz="4000" b="1" dirty="0"/>
              <a:t> </a:t>
            </a:r>
          </a:p>
        </p:txBody>
      </p:sp>
      <p:sp>
        <p:nvSpPr>
          <p:cNvPr id="71684" name="Comment 4"/>
          <p:cNvSpPr>
            <a:spLocks noChangeArrowheads="1"/>
          </p:cNvSpPr>
          <p:nvPr/>
        </p:nvSpPr>
        <p:spPr bwMode="auto">
          <a:xfrm>
            <a:off x="1539876" y="-1066800"/>
            <a:ext cx="7299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What Real Difference In Attitude With This Verse  – “Free from the law – oh happy condition,  we may sin as we please &amp; still have remission”?</a:t>
            </a:r>
          </a:p>
        </p:txBody>
      </p:sp>
      <p:sp>
        <p:nvSpPr>
          <p:cNvPr id="6" name="TextBox 5"/>
          <p:cNvSpPr txBox="1"/>
          <p:nvPr/>
        </p:nvSpPr>
        <p:spPr>
          <a:xfrm>
            <a:off x="2554664" y="6400801"/>
            <a:ext cx="7296346" cy="461665"/>
          </a:xfrm>
          <a:prstGeom prst="rect">
            <a:avLst/>
          </a:prstGeom>
          <a:solidFill>
            <a:srgbClr val="C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The Mythical Relationship of Odin’s Sons Thor &amp; Loki</a:t>
            </a:r>
          </a:p>
        </p:txBody>
      </p:sp>
    </p:spTree>
    <p:extLst>
      <p:ext uri="{BB962C8B-B14F-4D97-AF65-F5344CB8AC3E}">
        <p14:creationId xmlns:p14="http://schemas.microsoft.com/office/powerpoint/2010/main" val="8884522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6629401" y="76200"/>
            <a:ext cx="3962400" cy="1828800"/>
          </a:xfrm>
          <a:prstGeom prst="rect">
            <a:avLst/>
          </a:prstGeom>
          <a:noFill/>
        </p:spPr>
      </p:pic>
      <p:sp>
        <p:nvSpPr>
          <p:cNvPr id="4" name="WordArt 4"/>
          <p:cNvSpPr>
            <a:spLocks noChangeArrowheads="1" noChangeShapeType="1" noTextEdit="1"/>
          </p:cNvSpPr>
          <p:nvPr/>
        </p:nvSpPr>
        <p:spPr bwMode="auto">
          <a:xfrm>
            <a:off x="6781801" y="1905000"/>
            <a:ext cx="3733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5" name="WordArt 5"/>
          <p:cNvSpPr>
            <a:spLocks noChangeArrowheads="1" noChangeShapeType="1" noTextEdit="1"/>
          </p:cNvSpPr>
          <p:nvPr/>
        </p:nvSpPr>
        <p:spPr bwMode="auto">
          <a:xfrm>
            <a:off x="2286000" y="5867400"/>
            <a:ext cx="7543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ADDS "ALONE" TO TEXT OF ROMANS 3:28!</a:t>
            </a:r>
          </a:p>
        </p:txBody>
      </p:sp>
      <p:sp>
        <p:nvSpPr>
          <p:cNvPr id="6" name="WordArt 5"/>
          <p:cNvSpPr>
            <a:spLocks noChangeArrowheads="1" noChangeShapeType="1" noTextEdit="1"/>
          </p:cNvSpPr>
          <p:nvPr/>
        </p:nvSpPr>
        <p:spPr bwMode="auto">
          <a:xfrm>
            <a:off x="2286000" y="6400800"/>
            <a:ext cx="7543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INSERTS "ONLY" IN 3:20 &amp; 4:15!</a:t>
            </a:r>
          </a:p>
        </p:txBody>
      </p:sp>
    </p:spTree>
    <p:extLst>
      <p:ext uri="{BB962C8B-B14F-4D97-AF65-F5344CB8AC3E}">
        <p14:creationId xmlns:p14="http://schemas.microsoft.com/office/powerpoint/2010/main" val="30689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05A5-48F0-440C-B5C4-A04CB0D6BE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9AFB40E-8A51-4205-B52E-68E1A804FD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7890001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descr="Week 6 World - Content">
            <a:extLst>
              <a:ext uri="{FF2B5EF4-FFF2-40B4-BE49-F238E27FC236}">
                <a16:creationId xmlns:a16="http://schemas.microsoft.com/office/drawing/2014/main" id="{55006578-F56E-48D5-AE0E-9A3207BFA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19" name="Text Box 3">
            <a:extLst>
              <a:ext uri="{FF2B5EF4-FFF2-40B4-BE49-F238E27FC236}">
                <a16:creationId xmlns:a16="http://schemas.microsoft.com/office/drawing/2014/main" id="{FD408937-4E4A-472B-BCDE-94A0ED20B534}"/>
              </a:ext>
            </a:extLst>
          </p:cNvPr>
          <p:cNvSpPr txBox="1">
            <a:spLocks noChangeArrowheads="1"/>
          </p:cNvSpPr>
          <p:nvPr/>
        </p:nvSpPr>
        <p:spPr bwMode="auto">
          <a:xfrm>
            <a:off x="1573214" y="2209801"/>
            <a:ext cx="9094787" cy="22256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 charset="0"/>
                <a:ea typeface="ＭＳ Ｐゴシック" pitchFamily="1" charset="-128"/>
                <a:cs typeface="Arial" panose="020B0604020202020204" pitchFamily="34" charset="0"/>
              </a:rPr>
              <a:t>The Book Of James, The First Chapter…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“Pure &amp; undefiled religion before God &amp; the Father is this:   </a:t>
            </a:r>
            <a:r>
              <a:rPr kumimoji="0" lang="en-US" sz="28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to visit orphans and widows in their trouble,         and to keep oneself unspotted from the world.”</a:t>
            </a:r>
          </a:p>
        </p:txBody>
      </p:sp>
      <p:pic>
        <p:nvPicPr>
          <p:cNvPr id="1294340" name="Picture 4" descr="C:\Documents and Settings\Owner\My Documents\Educational Illustrations\Animations, Any &amp; All Others\image019.gif">
            <a:extLst>
              <a:ext uri="{FF2B5EF4-FFF2-40B4-BE49-F238E27FC236}">
                <a16:creationId xmlns:a16="http://schemas.microsoft.com/office/drawing/2014/main" id="{806F96F9-F878-464C-98F1-4D912580D5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21" name="Comment 5">
            <a:extLst>
              <a:ext uri="{FF2B5EF4-FFF2-40B4-BE49-F238E27FC236}">
                <a16:creationId xmlns:a16="http://schemas.microsoft.com/office/drawing/2014/main" id="{35030094-8868-414C-B536-820328617CCA}"/>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Quaker Saying -  “I lift thee up – thou lift me up – and together we ascend to heaven!”</a:t>
            </a:r>
          </a:p>
        </p:txBody>
      </p:sp>
    </p:spTree>
    <p:extLst>
      <p:ext uri="{BB962C8B-B14F-4D97-AF65-F5344CB8AC3E}">
        <p14:creationId xmlns:p14="http://schemas.microsoft.com/office/powerpoint/2010/main" val="4013474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028419"/>
                                        </p:tgtEl>
                                        <p:attrNameLst>
                                          <p:attrName>style.visibility</p:attrName>
                                        </p:attrNameLst>
                                      </p:cBhvr>
                                      <p:to>
                                        <p:strVal val="visible"/>
                                      </p:to>
                                    </p:set>
                                    <p:anim calcmode="lin" valueType="num">
                                      <p:cBhvr>
                                        <p:cTn id="7" dur="300" fill="hold"/>
                                        <p:tgtEl>
                                          <p:spTgt spid="4028419"/>
                                        </p:tgtEl>
                                        <p:attrNameLst>
                                          <p:attrName>ppt_w</p:attrName>
                                        </p:attrNameLst>
                                      </p:cBhvr>
                                      <p:tavLst>
                                        <p:tav tm="0">
                                          <p:val>
                                            <p:fltVal val="0"/>
                                          </p:val>
                                        </p:tav>
                                        <p:tav tm="100000">
                                          <p:val>
                                            <p:strVal val="#ppt_w"/>
                                          </p:val>
                                        </p:tav>
                                      </p:tavLst>
                                    </p:anim>
                                    <p:anim calcmode="lin" valueType="num">
                                      <p:cBhvr>
                                        <p:cTn id="8" dur="300" fill="hold"/>
                                        <p:tgtEl>
                                          <p:spTgt spid="4028419"/>
                                        </p:tgtEl>
                                        <p:attrNameLst>
                                          <p:attrName>ppt_h</p:attrName>
                                        </p:attrNameLst>
                                      </p:cBhvr>
                                      <p:tavLst>
                                        <p:tav tm="0">
                                          <p:val>
                                            <p:fltVal val="0"/>
                                          </p:val>
                                        </p:tav>
                                        <p:tav tm="100000">
                                          <p:val>
                                            <p:strVal val="#ppt_h"/>
                                          </p:val>
                                        </p:tav>
                                      </p:tavLst>
                                    </p:anim>
                                    <p:anim calcmode="lin" valueType="num">
                                      <p:cBhvr>
                                        <p:cTn id="9" dur="300" fill="hold"/>
                                        <p:tgtEl>
                                          <p:spTgt spid="4028419"/>
                                        </p:tgtEl>
                                        <p:attrNameLst>
                                          <p:attrName>ppt_x</p:attrName>
                                        </p:attrNameLst>
                                      </p:cBhvr>
                                      <p:tavLst>
                                        <p:tav tm="0">
                                          <p:val>
                                            <p:fltVal val="0.5"/>
                                          </p:val>
                                        </p:tav>
                                        <p:tav tm="100000">
                                          <p:val>
                                            <p:strVal val="#ppt_x"/>
                                          </p:val>
                                        </p:tav>
                                      </p:tavLst>
                                    </p:anim>
                                    <p:anim calcmode="lin" valueType="num">
                                      <p:cBhvr>
                                        <p:cTn id="10" dur="300" fill="hold"/>
                                        <p:tgtEl>
                                          <p:spTgt spid="40284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841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209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20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“The attempt to assimilate differing or opposite doctrines and practices,  especially between philosophical and religious systems,  resulting in a new system altogether in which the fundamental structure &amp; tenets of each have been changed.   Syncretism of the gospel occurs when its essential character is confused with elements from the culture.”</a:t>
            </a:r>
            <a:endParaRPr lang="en-US"/>
          </a:p>
        </p:txBody>
      </p:sp>
      <p:sp>
        <p:nvSpPr>
          <p:cNvPr id="3332099"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SYNCRETISM</a:t>
            </a:r>
          </a:p>
        </p:txBody>
      </p:sp>
      <p:sp>
        <p:nvSpPr>
          <p:cNvPr id="333210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1929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2099"/>
                                        </p:tgtEl>
                                        <p:attrNameLst>
                                          <p:attrName>style.visibility</p:attrName>
                                        </p:attrNameLst>
                                      </p:cBhvr>
                                      <p:to>
                                        <p:strVal val="visible"/>
                                      </p:to>
                                    </p:set>
                                    <p:anim calcmode="lin" valueType="num">
                                      <p:cBhvr>
                                        <p:cTn id="7" dur="5000" fill="hold"/>
                                        <p:tgtEl>
                                          <p:spTgt spid="3332099"/>
                                        </p:tgtEl>
                                        <p:attrNameLst>
                                          <p:attrName>ppt_w</p:attrName>
                                        </p:attrNameLst>
                                      </p:cBhvr>
                                      <p:tavLst>
                                        <p:tav tm="0" fmla="#ppt_w*sin(2.5*pi*$)">
                                          <p:val>
                                            <p:fltVal val="0"/>
                                          </p:val>
                                        </p:tav>
                                        <p:tav tm="100000">
                                          <p:val>
                                            <p:fltVal val="1"/>
                                          </p:val>
                                        </p:tav>
                                      </p:tavLst>
                                    </p:anim>
                                    <p:anim calcmode="lin" valueType="num">
                                      <p:cBhvr>
                                        <p:cTn id="8" dur="5000" fill="hold"/>
                                        <p:tgtEl>
                                          <p:spTgt spid="33320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2098">
                                            <p:txEl>
                                              <p:pRg st="1" end="1"/>
                                            </p:txEl>
                                          </p:spTgt>
                                        </p:tgtEl>
                                        <p:attrNameLst>
                                          <p:attrName>style.visibility</p:attrName>
                                        </p:attrNameLst>
                                      </p:cBhvr>
                                      <p:to>
                                        <p:strVal val="visible"/>
                                      </p:to>
                                    </p:set>
                                    <p:animEffect transition="in" filter="wipe(left)">
                                      <p:cBhvr>
                                        <p:cTn id="13" dur="500"/>
                                        <p:tgtEl>
                                          <p:spTgt spid="333209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2100"/>
                                        </p:tgtEl>
                                        <p:attrNameLst>
                                          <p:attrName>style.visibility</p:attrName>
                                        </p:attrNameLst>
                                      </p:cBhvr>
                                      <p:to>
                                        <p:strVal val="visible"/>
                                      </p:to>
                                    </p:set>
                                    <p:anim calcmode="lin" valueType="num">
                                      <p:cBhvr>
                                        <p:cTn id="18" dur="500" fill="hold"/>
                                        <p:tgtEl>
                                          <p:spTgt spid="3332100"/>
                                        </p:tgtEl>
                                        <p:attrNameLst>
                                          <p:attrName>ppt_w</p:attrName>
                                        </p:attrNameLst>
                                      </p:cBhvr>
                                      <p:tavLst>
                                        <p:tav tm="0">
                                          <p:val>
                                            <p:fltVal val="0"/>
                                          </p:val>
                                        </p:tav>
                                        <p:tav tm="100000">
                                          <p:val>
                                            <p:strVal val="#ppt_w"/>
                                          </p:val>
                                        </p:tav>
                                      </p:tavLst>
                                    </p:anim>
                                    <p:anim calcmode="lin" valueType="num">
                                      <p:cBhvr>
                                        <p:cTn id="19" dur="500" fill="hold"/>
                                        <p:tgtEl>
                                          <p:spTgt spid="3332100"/>
                                        </p:tgtEl>
                                        <p:attrNameLst>
                                          <p:attrName>ppt_h</p:attrName>
                                        </p:attrNameLst>
                                      </p:cBhvr>
                                      <p:tavLst>
                                        <p:tav tm="0">
                                          <p:val>
                                            <p:fltVal val="0"/>
                                          </p:val>
                                        </p:tav>
                                        <p:tav tm="100000">
                                          <p:val>
                                            <p:strVal val="#ppt_h"/>
                                          </p:val>
                                        </p:tav>
                                      </p:tavLst>
                                    </p:anim>
                                    <p:anim calcmode="lin" valueType="num">
                                      <p:cBhvr>
                                        <p:cTn id="20" dur="500" fill="hold"/>
                                        <p:tgtEl>
                                          <p:spTgt spid="3332100"/>
                                        </p:tgtEl>
                                        <p:attrNameLst>
                                          <p:attrName>ppt_x</p:attrName>
                                        </p:attrNameLst>
                                      </p:cBhvr>
                                      <p:tavLst>
                                        <p:tav tm="0">
                                          <p:val>
                                            <p:fltVal val="0.5"/>
                                          </p:val>
                                        </p:tav>
                                        <p:tav tm="100000">
                                          <p:val>
                                            <p:strVal val="#ppt_x"/>
                                          </p:val>
                                        </p:tav>
                                      </p:tavLst>
                                    </p:anim>
                                    <p:anim calcmode="lin" valueType="num">
                                      <p:cBhvr>
                                        <p:cTn id="21" dur="500" fill="hold"/>
                                        <p:tgtEl>
                                          <p:spTgt spid="3332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2098" grpId="0" build="p" autoUpdateAnimBg="0" rev="1"/>
      <p:bldP spid="3332099" grpId="0" animBg="1"/>
      <p:bldP spid="333210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96450"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38969674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51F7-9CFE-48FE-BA67-7A5D587C3A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09404C-0EDF-4EAD-A28A-193A0656E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0917"/>
          </a:xfrm>
        </p:spPr>
      </p:pic>
    </p:spTree>
    <p:extLst>
      <p:ext uri="{BB962C8B-B14F-4D97-AF65-F5344CB8AC3E}">
        <p14:creationId xmlns:p14="http://schemas.microsoft.com/office/powerpoint/2010/main" val="41365060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15906" name="Rectangle 2"/>
          <p:cNvSpPr>
            <a:spLocks noGrp="1" noChangeArrowheads="1"/>
          </p:cNvSpPr>
          <p:nvPr>
            <p:ph type="title"/>
          </p:nvPr>
        </p:nvSpPr>
        <p:spPr/>
        <p:txBody>
          <a:bodyPr/>
          <a:lstStyle/>
          <a:p>
            <a:endParaRPr lang="en-US"/>
          </a:p>
        </p:txBody>
      </p:sp>
      <p:pic>
        <p:nvPicPr>
          <p:cNvPr id="1915907"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915908" name="WordArt 4"/>
          <p:cNvSpPr>
            <a:spLocks noChangeArrowheads="1" noChangeShapeType="1" noTextEdit="1"/>
          </p:cNvSpPr>
          <p:nvPr/>
        </p:nvSpPr>
        <p:spPr bwMode="auto">
          <a:xfrm>
            <a:off x="3124200" y="6324600"/>
            <a:ext cx="5867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1915909" name="WordArt 5"/>
          <p:cNvSpPr>
            <a:spLocks noChangeArrowheads="1" noChangeShapeType="1" noTextEdit="1"/>
          </p:cNvSpPr>
          <p:nvPr/>
        </p:nvSpPr>
        <p:spPr bwMode="auto">
          <a:xfrm>
            <a:off x="2285999" y="4403888"/>
            <a:ext cx="7543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GOD JUSTIFIED BY FAITH ALONE"</a:t>
            </a:r>
          </a:p>
        </p:txBody>
      </p:sp>
      <p:sp>
        <p:nvSpPr>
          <p:cNvPr id="6" name="WordArt 5">
            <a:extLst>
              <a:ext uri="{FF2B5EF4-FFF2-40B4-BE49-F238E27FC236}">
                <a16:creationId xmlns:a16="http://schemas.microsoft.com/office/drawing/2014/main" id="{64502E03-337F-42C5-AB32-F0B4147633AD}"/>
              </a:ext>
            </a:extLst>
          </p:cNvPr>
          <p:cNvSpPr>
            <a:spLocks noChangeArrowheads="1" noChangeShapeType="1" noTextEdit="1"/>
          </p:cNvSpPr>
          <p:nvPr/>
        </p:nvSpPr>
        <p:spPr bwMode="auto">
          <a:xfrm>
            <a:off x="2286000" y="5334000"/>
            <a:ext cx="7543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PEOPLE JUSTIFIED THRU WORKS"</a:t>
            </a:r>
          </a:p>
        </p:txBody>
      </p:sp>
    </p:spTree>
    <p:extLst>
      <p:ext uri="{BB962C8B-B14F-4D97-AF65-F5344CB8AC3E}">
        <p14:creationId xmlns:p14="http://schemas.microsoft.com/office/powerpoint/2010/main" val="2078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915907"/>
                                        </p:tgtEl>
                                        <p:attrNameLst>
                                          <p:attrName>style.visibility</p:attrName>
                                        </p:attrNameLst>
                                      </p:cBhvr>
                                      <p:to>
                                        <p:strVal val="visible"/>
                                      </p:to>
                                    </p:set>
                                    <p:anim calcmode="lin" valueType="num">
                                      <p:cBhvr>
                                        <p:cTn id="7" dur="5000" fill="hold"/>
                                        <p:tgtEl>
                                          <p:spTgt spid="1915907"/>
                                        </p:tgtEl>
                                        <p:attrNameLst>
                                          <p:attrName>ppt_w</p:attrName>
                                        </p:attrNameLst>
                                      </p:cBhvr>
                                      <p:tavLst>
                                        <p:tav tm="0" fmla="#ppt_w*sin(2.5*pi*$)">
                                          <p:val>
                                            <p:fltVal val="0"/>
                                          </p:val>
                                        </p:tav>
                                        <p:tav tm="100000">
                                          <p:val>
                                            <p:fltVal val="1"/>
                                          </p:val>
                                        </p:tav>
                                      </p:tavLst>
                                    </p:anim>
                                    <p:anim calcmode="lin" valueType="num">
                                      <p:cBhvr>
                                        <p:cTn id="8" dur="5000" fill="hold"/>
                                        <p:tgtEl>
                                          <p:spTgt spid="19159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15908"/>
                                        </p:tgtEl>
                                        <p:attrNameLst>
                                          <p:attrName>style.visibility</p:attrName>
                                        </p:attrNameLst>
                                      </p:cBhvr>
                                      <p:to>
                                        <p:strVal val="visible"/>
                                      </p:to>
                                    </p:set>
                                    <p:animEffect transition="in" filter="dissolve">
                                      <p:cBhvr>
                                        <p:cTn id="13" dur="500"/>
                                        <p:tgtEl>
                                          <p:spTgt spid="1915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908"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a:xfrm>
            <a:off x="1524000" y="0"/>
            <a:ext cx="9144000" cy="685800"/>
          </a:xfrm>
          <a:solidFill>
            <a:srgbClr val="FFFFFF"/>
          </a:solidFill>
        </p:spPr>
        <p:txBody>
          <a:bodyPr/>
          <a:lstStyle/>
          <a:p>
            <a:r>
              <a:rPr lang="en-US" sz="5400" b="1">
                <a:effectLst>
                  <a:outerShdw blurRad="38100" dist="38100" dir="2700000" algn="tl">
                    <a:srgbClr val="C0C0C0"/>
                  </a:outerShdw>
                </a:effectLst>
              </a:rPr>
              <a:t>Battle For The Book Of James</a:t>
            </a:r>
          </a:p>
        </p:txBody>
      </p:sp>
      <p:sp>
        <p:nvSpPr>
          <p:cNvPr id="1889283" name="Rectangle 3"/>
          <p:cNvSpPr>
            <a:spLocks noGrp="1" noChangeArrowheads="1"/>
          </p:cNvSpPr>
          <p:nvPr>
            <p:ph type="body" idx="1"/>
          </p:nvPr>
        </p:nvSpPr>
        <p:spPr>
          <a:xfrm>
            <a:off x="1981200" y="1371600"/>
            <a:ext cx="8382000" cy="4495800"/>
          </a:xfrm>
        </p:spPr>
        <p:txBody>
          <a:bodyPr/>
          <a:lstStyle/>
          <a:p>
            <a:pPr>
              <a:lnSpc>
                <a:spcPct val="90000"/>
              </a:lnSpc>
            </a:pPr>
            <a:r>
              <a:rPr lang="en-US" sz="2800">
                <a:solidFill>
                  <a:srgbClr val="FFFFFF"/>
                </a:solidFill>
                <a:effectLst>
                  <a:outerShdw blurRad="38100" dist="38100" dir="2700000" algn="tl">
                    <a:srgbClr val="C0C0C0"/>
                  </a:outerShdw>
                </a:effectLst>
              </a:rPr>
              <a:t>250 A.D. - Origen quotes James extensively.</a:t>
            </a:r>
          </a:p>
          <a:p>
            <a:pPr>
              <a:lnSpc>
                <a:spcPct val="90000"/>
              </a:lnSpc>
            </a:pPr>
            <a:r>
              <a:rPr lang="en-US" sz="2800">
                <a:solidFill>
                  <a:srgbClr val="FFFFFF"/>
                </a:solidFill>
                <a:effectLst>
                  <a:outerShdw blurRad="38100" dist="38100" dir="2700000" algn="tl">
                    <a:srgbClr val="C0C0C0"/>
                  </a:outerShdw>
                </a:effectLst>
              </a:rPr>
              <a:t>350 A.D. – Eusebius acknowledges James as both canonical and orthodox.  However,  he categorizes it along with other of the catholic epistles as “disputed texts” – i.e.  the “universal letters” of James 1 &amp; 2,  Peter 1 &amp; 2,  3</a:t>
            </a:r>
            <a:r>
              <a:rPr lang="en-US" sz="2800" baseline="30000">
                <a:solidFill>
                  <a:srgbClr val="FFFFFF"/>
                </a:solidFill>
                <a:effectLst>
                  <a:outerShdw blurRad="38100" dist="38100" dir="2700000" algn="tl">
                    <a:srgbClr val="C0C0C0"/>
                  </a:outerShdw>
                </a:effectLst>
              </a:rPr>
              <a:t>rd</a:t>
            </a:r>
            <a:r>
              <a:rPr lang="en-US" sz="2800">
                <a:solidFill>
                  <a:srgbClr val="FFFFFF"/>
                </a:solidFill>
                <a:effectLst>
                  <a:outerShdw blurRad="38100" dist="38100" dir="2700000" algn="tl">
                    <a:srgbClr val="C0C0C0"/>
                  </a:outerShdw>
                </a:effectLst>
              </a:rPr>
              <a:t> John,  and the Book of Jude.</a:t>
            </a:r>
          </a:p>
          <a:p>
            <a:pPr>
              <a:lnSpc>
                <a:spcPct val="90000"/>
              </a:lnSpc>
            </a:pPr>
            <a:r>
              <a:rPr lang="en-US" sz="2800">
                <a:solidFill>
                  <a:srgbClr val="FFFFFF"/>
                </a:solidFill>
                <a:effectLst>
                  <a:outerShdw blurRad="38100" dist="38100" dir="2700000" algn="tl">
                    <a:srgbClr val="C0C0C0"/>
                  </a:outerShdw>
                </a:effectLst>
              </a:rPr>
              <a:t>450 A.D. – Church Bishops reject all universal letters.</a:t>
            </a:r>
          </a:p>
          <a:p>
            <a:pPr>
              <a:lnSpc>
                <a:spcPct val="90000"/>
              </a:lnSpc>
            </a:pPr>
            <a:r>
              <a:rPr lang="en-US" sz="2800">
                <a:solidFill>
                  <a:srgbClr val="FFFFFF"/>
                </a:solidFill>
                <a:effectLst>
                  <a:outerShdw blurRad="38100" dist="38100" dir="2700000" algn="tl">
                    <a:srgbClr val="C0C0C0"/>
                  </a:outerShdw>
                </a:effectLst>
              </a:rPr>
              <a:t>Book Of James Considered Canon For 1,000 Years!</a:t>
            </a:r>
          </a:p>
          <a:p>
            <a:pPr>
              <a:lnSpc>
                <a:spcPct val="90000"/>
              </a:lnSpc>
            </a:pPr>
            <a:r>
              <a:rPr lang="en-US" sz="2800">
                <a:solidFill>
                  <a:srgbClr val="FFFFFF"/>
                </a:solidFill>
                <a:effectLst>
                  <a:outerShdw blurRad="38100" dist="38100" dir="2700000" algn="tl">
                    <a:srgbClr val="C0C0C0"/>
                  </a:outerShdw>
                </a:effectLst>
              </a:rPr>
              <a:t>1500 A.D. – Erasmus’ Commentary Doubted James!</a:t>
            </a:r>
          </a:p>
          <a:p>
            <a:pPr>
              <a:lnSpc>
                <a:spcPct val="90000"/>
              </a:lnSpc>
            </a:pPr>
            <a:r>
              <a:rPr lang="en-US" sz="2800">
                <a:solidFill>
                  <a:srgbClr val="FFFFFF"/>
                </a:solidFill>
                <a:effectLst>
                  <a:outerShdw blurRad="38100" dist="38100" dir="2700000" algn="tl">
                    <a:srgbClr val="C0C0C0"/>
                  </a:outerShdw>
                </a:effectLst>
              </a:rPr>
              <a:t>German &amp; Swiss Reformer Consider N.T. Apocrypha!  </a:t>
            </a:r>
          </a:p>
          <a:p>
            <a:pPr>
              <a:lnSpc>
                <a:spcPct val="90000"/>
              </a:lnSpc>
              <a:buFontTx/>
              <a:buNone/>
            </a:pPr>
            <a:endParaRPr lang="en-US" sz="280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4313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9282">
                                            <p:txEl>
                                              <p:pRg st="0" end="0"/>
                                            </p:txEl>
                                          </p:spTgt>
                                        </p:tgtEl>
                                        <p:attrNameLst>
                                          <p:attrName>style.visibility</p:attrName>
                                        </p:attrNameLst>
                                      </p:cBhvr>
                                      <p:to>
                                        <p:strVal val="visible"/>
                                      </p:to>
                                    </p:set>
                                    <p:anim calcmode="lin" valueType="num">
                                      <p:cBhvr additive="base">
                                        <p:cTn id="7" dur="300" fill="hold"/>
                                        <p:tgtEl>
                                          <p:spTgt spid="188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889283">
                                            <p:txEl>
                                              <p:pRg st="0" end="0"/>
                                            </p:txEl>
                                          </p:spTgt>
                                        </p:tgtEl>
                                        <p:attrNameLst>
                                          <p:attrName>style.visibility</p:attrName>
                                        </p:attrNameLst>
                                      </p:cBhvr>
                                      <p:to>
                                        <p:strVal val="visible"/>
                                      </p:to>
                                    </p:set>
                                    <p:anim calcmode="lin" valueType="num">
                                      <p:cBhvr>
                                        <p:cTn id="13" dur="500" fill="hold"/>
                                        <p:tgtEl>
                                          <p:spTgt spid="188928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88928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88928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188928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889283">
                                            <p:txEl>
                                              <p:pRg st="1" end="1"/>
                                            </p:txEl>
                                          </p:spTgt>
                                        </p:tgtEl>
                                        <p:attrNameLst>
                                          <p:attrName>style.visibility</p:attrName>
                                        </p:attrNameLst>
                                      </p:cBhvr>
                                      <p:to>
                                        <p:strVal val="visible"/>
                                      </p:to>
                                    </p:set>
                                    <p:anim calcmode="lin" valueType="num">
                                      <p:cBhvr>
                                        <p:cTn id="21" dur="500" fill="hold"/>
                                        <p:tgtEl>
                                          <p:spTgt spid="18892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88928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889283">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188928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889283">
                                            <p:txEl>
                                              <p:pRg st="2" end="2"/>
                                            </p:txEl>
                                          </p:spTgt>
                                        </p:tgtEl>
                                        <p:attrNameLst>
                                          <p:attrName>style.visibility</p:attrName>
                                        </p:attrNameLst>
                                      </p:cBhvr>
                                      <p:to>
                                        <p:strVal val="visible"/>
                                      </p:to>
                                    </p:set>
                                    <p:anim calcmode="lin" valueType="num">
                                      <p:cBhvr>
                                        <p:cTn id="29" dur="500" fill="hold"/>
                                        <p:tgtEl>
                                          <p:spTgt spid="188928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88928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1889283">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188928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889283">
                                            <p:txEl>
                                              <p:pRg st="3" end="3"/>
                                            </p:txEl>
                                          </p:spTgt>
                                        </p:tgtEl>
                                        <p:attrNameLst>
                                          <p:attrName>style.visibility</p:attrName>
                                        </p:attrNameLst>
                                      </p:cBhvr>
                                      <p:to>
                                        <p:strVal val="visible"/>
                                      </p:to>
                                    </p:set>
                                    <p:anim calcmode="lin" valueType="num">
                                      <p:cBhvr>
                                        <p:cTn id="37" dur="500" fill="hold"/>
                                        <p:tgtEl>
                                          <p:spTgt spid="188928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88928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1889283">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188928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1889283">
                                            <p:txEl>
                                              <p:pRg st="4" end="4"/>
                                            </p:txEl>
                                          </p:spTgt>
                                        </p:tgtEl>
                                        <p:attrNameLst>
                                          <p:attrName>style.visibility</p:attrName>
                                        </p:attrNameLst>
                                      </p:cBhvr>
                                      <p:to>
                                        <p:strVal val="visible"/>
                                      </p:to>
                                    </p:set>
                                    <p:anim calcmode="lin" valueType="num">
                                      <p:cBhvr>
                                        <p:cTn id="45" dur="500" fill="hold"/>
                                        <p:tgtEl>
                                          <p:spTgt spid="188928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889283">
                                            <p:txEl>
                                              <p:pRg st="4" end="4"/>
                                            </p:txEl>
                                          </p:spTgt>
                                        </p:tgtEl>
                                        <p:attrNameLst>
                                          <p:attrName>ppt_h</p:attrName>
                                        </p:attrNameLst>
                                      </p:cBhvr>
                                      <p:tavLst>
                                        <p:tav tm="0">
                                          <p:val>
                                            <p:fltVal val="0"/>
                                          </p:val>
                                        </p:tav>
                                        <p:tav tm="100000">
                                          <p:val>
                                            <p:strVal val="#ppt_h"/>
                                          </p:val>
                                        </p:tav>
                                      </p:tavLst>
                                    </p:anim>
                                    <p:anim calcmode="lin" valueType="num">
                                      <p:cBhvr>
                                        <p:cTn id="47" dur="500" fill="hold"/>
                                        <p:tgtEl>
                                          <p:spTgt spid="1889283">
                                            <p:txEl>
                                              <p:pRg st="4" end="4"/>
                                            </p:txEl>
                                          </p:spTgt>
                                        </p:tgtEl>
                                        <p:attrNameLst>
                                          <p:attrName>ppt_x</p:attrName>
                                        </p:attrNameLst>
                                      </p:cBhvr>
                                      <p:tavLst>
                                        <p:tav tm="0">
                                          <p:val>
                                            <p:fltVal val="0.5"/>
                                          </p:val>
                                        </p:tav>
                                        <p:tav tm="100000">
                                          <p:val>
                                            <p:strVal val="#ppt_x"/>
                                          </p:val>
                                        </p:tav>
                                      </p:tavLst>
                                    </p:anim>
                                    <p:anim calcmode="lin" valueType="num">
                                      <p:cBhvr>
                                        <p:cTn id="48" dur="500" fill="hold"/>
                                        <p:tgtEl>
                                          <p:spTgt spid="188928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1889283">
                                            <p:txEl>
                                              <p:pRg st="5" end="5"/>
                                            </p:txEl>
                                          </p:spTgt>
                                        </p:tgtEl>
                                        <p:attrNameLst>
                                          <p:attrName>style.visibility</p:attrName>
                                        </p:attrNameLst>
                                      </p:cBhvr>
                                      <p:to>
                                        <p:strVal val="visible"/>
                                      </p:to>
                                    </p:set>
                                    <p:anim calcmode="lin" valueType="num">
                                      <p:cBhvr>
                                        <p:cTn id="53" dur="500" fill="hold"/>
                                        <p:tgtEl>
                                          <p:spTgt spid="188928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1889283">
                                            <p:txEl>
                                              <p:pRg st="5" end="5"/>
                                            </p:txEl>
                                          </p:spTgt>
                                        </p:tgtEl>
                                        <p:attrNameLst>
                                          <p:attrName>ppt_h</p:attrName>
                                        </p:attrNameLst>
                                      </p:cBhvr>
                                      <p:tavLst>
                                        <p:tav tm="0">
                                          <p:val>
                                            <p:fltVal val="0"/>
                                          </p:val>
                                        </p:tav>
                                        <p:tav tm="100000">
                                          <p:val>
                                            <p:strVal val="#ppt_h"/>
                                          </p:val>
                                        </p:tav>
                                      </p:tavLst>
                                    </p:anim>
                                    <p:anim calcmode="lin" valueType="num">
                                      <p:cBhvr>
                                        <p:cTn id="55" dur="500" fill="hold"/>
                                        <p:tgtEl>
                                          <p:spTgt spid="1889283">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188928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9282" grpId="0" build="p" autoUpdateAnimBg="0"/>
      <p:bldP spid="1889283"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79044" name="WordArt 4" descr="Paper bag"/>
          <p:cNvSpPr>
            <a:spLocks noChangeArrowheads="1" noChangeShapeType="1" noTextEdit="1"/>
          </p:cNvSpPr>
          <p:nvPr/>
        </p:nvSpPr>
        <p:spPr bwMode="auto">
          <a:xfrm>
            <a:off x="3810000" y="3048000"/>
            <a:ext cx="5715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JAMES CHAPTER TWO</a:t>
            </a:r>
          </a:p>
        </p:txBody>
      </p:sp>
      <p:pic>
        <p:nvPicPr>
          <p:cNvPr id="1879046" name="Picture 6" descr="C:\Documents and Settings\Owner\My Documents\Educational Illustrations\Animations, Any &amp; All Others\angel_right.gif"/>
          <p:cNvPicPr>
            <a:picLocks noChangeAspect="1" noChangeArrowheads="1" noCrop="1"/>
          </p:cNvPicPr>
          <p:nvPr/>
        </p:nvPicPr>
        <p:blipFill>
          <a:blip r:embed="rId5" cstate="print"/>
          <a:srcRect/>
          <a:stretch>
            <a:fillRect/>
          </a:stretch>
        </p:blipFill>
        <p:spPr bwMode="auto">
          <a:xfrm>
            <a:off x="1524002" y="0"/>
            <a:ext cx="949325" cy="1143000"/>
          </a:xfrm>
          <a:prstGeom prst="rect">
            <a:avLst/>
          </a:prstGeom>
          <a:noFill/>
        </p:spPr>
      </p:pic>
    </p:spTree>
    <p:extLst>
      <p:ext uri="{BB962C8B-B14F-4D97-AF65-F5344CB8AC3E}">
        <p14:creationId xmlns:p14="http://schemas.microsoft.com/office/powerpoint/2010/main" val="269861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879044"/>
                                        </p:tgtEl>
                                        <p:attrNameLst>
                                          <p:attrName>style.visibility</p:attrName>
                                        </p:attrNameLst>
                                      </p:cBhvr>
                                      <p:to>
                                        <p:strVal val="visible"/>
                                      </p:to>
                                    </p:set>
                                    <p:anim calcmode="lin" valueType="num">
                                      <p:cBhvr>
                                        <p:cTn id="7" dur="500" fill="hold"/>
                                        <p:tgtEl>
                                          <p:spTgt spid="1879044"/>
                                        </p:tgtEl>
                                        <p:attrNameLst>
                                          <p:attrName>ppt_w</p:attrName>
                                        </p:attrNameLst>
                                      </p:cBhvr>
                                      <p:tavLst>
                                        <p:tav tm="0">
                                          <p:val>
                                            <p:strVal val="4*#ppt_w"/>
                                          </p:val>
                                        </p:tav>
                                        <p:tav tm="100000">
                                          <p:val>
                                            <p:strVal val="#ppt_w"/>
                                          </p:val>
                                        </p:tav>
                                      </p:tavLst>
                                    </p:anim>
                                    <p:anim calcmode="lin" valueType="num">
                                      <p:cBhvr>
                                        <p:cTn id="8" dur="500" fill="hold"/>
                                        <p:tgtEl>
                                          <p:spTgt spid="18790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9044"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0066" name="Rectangle 2"/>
          <p:cNvSpPr>
            <a:spLocks noGrp="1" noChangeArrowheads="1"/>
          </p:cNvSpPr>
          <p:nvPr>
            <p:ph type="title"/>
          </p:nvPr>
        </p:nvSpPr>
        <p:spPr>
          <a:xfrm>
            <a:off x="1981200" y="381000"/>
            <a:ext cx="8229600" cy="609600"/>
          </a:xfrm>
          <a:solidFill>
            <a:srgbClr val="FFFFFF"/>
          </a:solidFill>
        </p:spPr>
        <p:txBody>
          <a:bodyPr/>
          <a:lstStyle/>
          <a:p>
            <a:r>
              <a:rPr lang="en-US" sz="4000">
                <a:effectLst>
                  <a:outerShdw blurRad="38100" dist="38100" dir="2700000" algn="tl">
                    <a:srgbClr val="C0C0C0"/>
                  </a:outerShdw>
                </a:effectLst>
              </a:rPr>
              <a:t>Part One:  Faith Presented Unbiased</a:t>
            </a:r>
          </a:p>
        </p:txBody>
      </p:sp>
      <p:sp>
        <p:nvSpPr>
          <p:cNvPr id="1880067" name="Rectangle 3"/>
          <p:cNvSpPr>
            <a:spLocks noGrp="1" noChangeArrowheads="1"/>
          </p:cNvSpPr>
          <p:nvPr>
            <p:ph type="body" idx="1"/>
          </p:nvPr>
        </p:nvSpPr>
        <p:spPr>
          <a:xfrm>
            <a:off x="2057401" y="1447800"/>
            <a:ext cx="7924800" cy="50292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setting is that of an assembly of the saints where two men enter,  one rich and dressed accordingly and the other poor and typically dressed.  The presentation of faith observers will note is seen in the treatment these two visitors receive.  When the two men are treated differently,  the royal law,  “Thou shalt love thy neighbor as thyself”  has been violated and the faith has been           shamefully misrepresented.</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298684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0066">
                                            <p:txEl>
                                              <p:pRg st="0" end="0"/>
                                            </p:txEl>
                                          </p:spTgt>
                                        </p:tgtEl>
                                        <p:attrNameLst>
                                          <p:attrName>style.visibility</p:attrName>
                                        </p:attrNameLst>
                                      </p:cBhvr>
                                      <p:to>
                                        <p:strVal val="visible"/>
                                      </p:to>
                                    </p:set>
                                    <p:anim calcmode="lin" valueType="num">
                                      <p:cBhvr additive="base">
                                        <p:cTn id="7" dur="300" fill="hold"/>
                                        <p:tgtEl>
                                          <p:spTgt spid="1880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0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0067">
                                            <p:txEl>
                                              <p:pRg st="0" end="0"/>
                                            </p:txEl>
                                          </p:spTgt>
                                        </p:tgtEl>
                                        <p:attrNameLst>
                                          <p:attrName>style.visibility</p:attrName>
                                        </p:attrNameLst>
                                      </p:cBhvr>
                                      <p:to>
                                        <p:strVal val="visible"/>
                                      </p:to>
                                    </p:set>
                                    <p:animEffect transition="in" filter="wipe(left)">
                                      <p:cBhvr>
                                        <p:cTn id="13" dur="500"/>
                                        <p:tgtEl>
                                          <p:spTgt spid="1880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0066" grpId="0" build="p" autoUpdateAnimBg="0"/>
      <p:bldP spid="1880067" grpId="0" build="p" autoUpdateAnimBg="0" rev="1"/>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1090" name="Rectangle 2"/>
          <p:cNvSpPr>
            <a:spLocks noGrp="1" noChangeArrowheads="1"/>
          </p:cNvSpPr>
          <p:nvPr>
            <p:ph type="title"/>
          </p:nvPr>
        </p:nvSpPr>
        <p:spPr>
          <a:xfrm>
            <a:off x="1981200" y="381000"/>
            <a:ext cx="8229600" cy="609600"/>
          </a:xfrm>
          <a:solidFill>
            <a:srgbClr val="FFFFFF"/>
          </a:solidFill>
        </p:spPr>
        <p:txBody>
          <a:bodyPr/>
          <a:lstStyle/>
          <a:p>
            <a:r>
              <a:rPr lang="en-US">
                <a:effectLst>
                  <a:outerShdw blurRad="38100" dist="38100" dir="2700000" algn="tl">
                    <a:srgbClr val="C0C0C0"/>
                  </a:outerShdw>
                </a:effectLst>
              </a:rPr>
              <a:t>Part Two:  The Law Of Liberty</a:t>
            </a:r>
          </a:p>
        </p:txBody>
      </p:sp>
      <p:sp>
        <p:nvSpPr>
          <p:cNvPr id="1881091" name="Rectangle 3"/>
          <p:cNvSpPr>
            <a:spLocks noGrp="1" noChangeArrowheads="1"/>
          </p:cNvSpPr>
          <p:nvPr>
            <p:ph type="body" idx="1"/>
          </p:nvPr>
        </p:nvSpPr>
        <p:spPr>
          <a:xfrm>
            <a:off x="2057401" y="1524000"/>
            <a:ext cx="7924800" cy="49530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No point of the law may be violated  with impunity. Christians must speak and act in harmony with the law of liberty. “We must be uniform in our practice of faith.” …  The primary reason is because judgment    is coming!  Mercy will be sought &amp; found by those extending mercy to others and denied those lacking in such compassion extended toward their fellowman. </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264351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1090">
                                            <p:txEl>
                                              <p:pRg st="0" end="0"/>
                                            </p:txEl>
                                          </p:spTgt>
                                        </p:tgtEl>
                                        <p:attrNameLst>
                                          <p:attrName>style.visibility</p:attrName>
                                        </p:attrNameLst>
                                      </p:cBhvr>
                                      <p:to>
                                        <p:strVal val="visible"/>
                                      </p:to>
                                    </p:set>
                                    <p:anim calcmode="lin" valueType="num">
                                      <p:cBhvr additive="base">
                                        <p:cTn id="7" dur="300" fill="hold"/>
                                        <p:tgtEl>
                                          <p:spTgt spid="1881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1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1091">
                                            <p:txEl>
                                              <p:pRg st="0" end="0"/>
                                            </p:txEl>
                                          </p:spTgt>
                                        </p:tgtEl>
                                        <p:attrNameLst>
                                          <p:attrName>style.visibility</p:attrName>
                                        </p:attrNameLst>
                                      </p:cBhvr>
                                      <p:to>
                                        <p:strVal val="visible"/>
                                      </p:to>
                                    </p:set>
                                    <p:animEffect transition="in" filter="wipe(left)">
                                      <p:cBhvr>
                                        <p:cTn id="13" dur="500"/>
                                        <p:tgtEl>
                                          <p:spTgt spid="1881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090" grpId="0" build="p" autoUpdateAnimBg="0"/>
      <p:bldP spid="1881091" grpId="0" build="p" autoUpdateAnimBg="0" rev="1"/>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82114" name="Rectangle 2"/>
          <p:cNvSpPr>
            <a:spLocks noGrp="1" noChangeArrowheads="1"/>
          </p:cNvSpPr>
          <p:nvPr>
            <p:ph type="title"/>
          </p:nvPr>
        </p:nvSpPr>
        <p:spPr>
          <a:xfrm>
            <a:off x="1981200" y="381000"/>
            <a:ext cx="8229600" cy="533400"/>
          </a:xfrm>
          <a:solidFill>
            <a:srgbClr val="FFFFFF"/>
          </a:solidFill>
        </p:spPr>
        <p:txBody>
          <a:bodyPr/>
          <a:lstStyle/>
          <a:p>
            <a:r>
              <a:rPr lang="en-US" sz="4000">
                <a:effectLst>
                  <a:outerShdw blurRad="38100" dist="38100" dir="2700000" algn="tl">
                    <a:srgbClr val="C0C0C0"/>
                  </a:outerShdw>
                </a:effectLst>
              </a:rPr>
              <a:t>Part Three:  Justification By Works</a:t>
            </a:r>
          </a:p>
        </p:txBody>
      </p:sp>
      <p:sp>
        <p:nvSpPr>
          <p:cNvPr id="1882115" name="Rectangle 3"/>
          <p:cNvSpPr>
            <a:spLocks noGrp="1" noChangeArrowheads="1"/>
          </p:cNvSpPr>
          <p:nvPr>
            <p:ph type="body" idx="1"/>
          </p:nvPr>
        </p:nvSpPr>
        <p:spPr>
          <a:xfrm>
            <a:off x="2057400" y="914400"/>
            <a:ext cx="8001000" cy="5562600"/>
          </a:xfrm>
        </p:spPr>
        <p:txBody>
          <a:bodyPr/>
          <a:lstStyle/>
          <a:p>
            <a:pPr>
              <a:lnSpc>
                <a:spcPct val="90000"/>
              </a:lnSpc>
              <a:buClr>
                <a:srgbClr val="FFFF00"/>
              </a:buClr>
              <a:buFont typeface="Wingdings" pitchFamily="2" charset="2"/>
              <a:buChar char="v"/>
            </a:pPr>
            <a:r>
              <a:rPr lang="en-US" sz="2800" b="1" i="1">
                <a:solidFill>
                  <a:srgbClr val="FFFFFF"/>
                </a:solidFill>
                <a:effectLst>
                  <a:outerShdw blurRad="38100" dist="38100" dir="2700000" algn="tl">
                    <a:srgbClr val="C0C0C0"/>
                  </a:outerShdw>
                </a:effectLst>
              </a:rPr>
              <a:t> The three main points within this chapter are unified by its theme of  “the demonstration of faith.”   Salvation is emptied out of a faith void of demonstration(v. 14).  An obvious requirement of daily sustenance left unsupplied constitutes a “dead faith” (vv. 15-17).  James wrote,  “Yea,  a man may say,  Thou hast faith, and I have works:  show me thy faith without thy works,  and I will show thee my faith by my works” (v.18).  The existence of faith is verified in the corresponding actions it generates.  Moreover, the only time the term ‘faith only’ appears in the Bible is verse 24:  </a:t>
            </a:r>
            <a:r>
              <a:rPr lang="en-US" sz="3600" b="1" i="1">
                <a:solidFill>
                  <a:srgbClr val="FFFFFF"/>
                </a:solidFill>
                <a:effectLst>
                  <a:outerShdw blurRad="38100" dist="38100" dir="2700000" algn="tl">
                    <a:srgbClr val="C0C0C0"/>
                  </a:outerShdw>
                </a:effectLst>
              </a:rPr>
              <a:t>“Ye see then how that by works a man is justified,  and not by faith only!”</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
        <p:nvSpPr>
          <p:cNvPr id="1882116" name="WordArt 4"/>
          <p:cNvSpPr>
            <a:spLocks noChangeArrowheads="1" noChangeShapeType="1" noTextEdit="1"/>
          </p:cNvSpPr>
          <p:nvPr/>
        </p:nvSpPr>
        <p:spPr bwMode="auto">
          <a:xfrm>
            <a:off x="2286001" y="1143000"/>
            <a:ext cx="7467600" cy="54102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...not by faith only!</a:t>
            </a:r>
          </a:p>
        </p:txBody>
      </p:sp>
    </p:spTree>
    <p:extLst>
      <p:ext uri="{BB962C8B-B14F-4D97-AF65-F5344CB8AC3E}">
        <p14:creationId xmlns:p14="http://schemas.microsoft.com/office/powerpoint/2010/main" val="42058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2114">
                                            <p:txEl>
                                              <p:pRg st="0" end="0"/>
                                            </p:txEl>
                                          </p:spTgt>
                                        </p:tgtEl>
                                        <p:attrNameLst>
                                          <p:attrName>style.visibility</p:attrName>
                                        </p:attrNameLst>
                                      </p:cBhvr>
                                      <p:to>
                                        <p:strVal val="visible"/>
                                      </p:to>
                                    </p:set>
                                    <p:anim calcmode="lin" valueType="num">
                                      <p:cBhvr additive="base">
                                        <p:cTn id="7" dur="300" fill="hold"/>
                                        <p:tgtEl>
                                          <p:spTgt spid="18821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2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2115">
                                            <p:txEl>
                                              <p:pRg st="0" end="0"/>
                                            </p:txEl>
                                          </p:spTgt>
                                        </p:tgtEl>
                                        <p:attrNameLst>
                                          <p:attrName>style.visibility</p:attrName>
                                        </p:attrNameLst>
                                      </p:cBhvr>
                                      <p:to>
                                        <p:strVal val="visible"/>
                                      </p:to>
                                    </p:set>
                                    <p:animEffect transition="in" filter="wipe(left)">
                                      <p:cBhvr>
                                        <p:cTn id="13" dur="500"/>
                                        <p:tgtEl>
                                          <p:spTgt spid="18821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82116"/>
                                        </p:tgtEl>
                                        <p:attrNameLst>
                                          <p:attrName>style.visibility</p:attrName>
                                        </p:attrNameLst>
                                      </p:cBhvr>
                                      <p:to>
                                        <p:strVal val="visible"/>
                                      </p:to>
                                    </p:set>
                                    <p:anim calcmode="lin" valueType="num">
                                      <p:cBhvr additive="base">
                                        <p:cTn id="18" dur="500" fill="hold"/>
                                        <p:tgtEl>
                                          <p:spTgt spid="1882116"/>
                                        </p:tgtEl>
                                        <p:attrNameLst>
                                          <p:attrName>ppt_x</p:attrName>
                                        </p:attrNameLst>
                                      </p:cBhvr>
                                      <p:tavLst>
                                        <p:tav tm="0">
                                          <p:val>
                                            <p:strVal val="1+#ppt_w/2"/>
                                          </p:val>
                                        </p:tav>
                                        <p:tav tm="100000">
                                          <p:val>
                                            <p:strVal val="#ppt_x"/>
                                          </p:val>
                                        </p:tav>
                                      </p:tavLst>
                                    </p:anim>
                                    <p:anim calcmode="lin" valueType="num">
                                      <p:cBhvr additive="base">
                                        <p:cTn id="19" dur="500" fill="hold"/>
                                        <p:tgtEl>
                                          <p:spTgt spid="18821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114" grpId="0" build="p" autoUpdateAnimBg="0"/>
      <p:bldP spid="1882115" grpId="0" build="p" autoUpdateAnimBg="0" rev="1"/>
      <p:bldP spid="188211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481B-3317-4A0C-B252-D1E4647E2FF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AC49E68-E534-48CA-BB4D-D63B66CB8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6" y="0"/>
            <a:ext cx="12282435" cy="6858000"/>
          </a:xfrm>
          <a:prstGeom prst="rect">
            <a:avLst/>
          </a:prstGeom>
        </p:spPr>
      </p:pic>
    </p:spTree>
    <p:extLst>
      <p:ext uri="{BB962C8B-B14F-4D97-AF65-F5344CB8AC3E}">
        <p14:creationId xmlns:p14="http://schemas.microsoft.com/office/powerpoint/2010/main" val="29418646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a:xfrm>
            <a:off x="1981200" y="381000"/>
            <a:ext cx="8229600" cy="457200"/>
          </a:xfrm>
          <a:solidFill>
            <a:srgbClr val="FFFFFF"/>
          </a:solidFill>
        </p:spPr>
        <p:txBody>
          <a:bodyPr/>
          <a:lstStyle/>
          <a:p>
            <a:r>
              <a:rPr lang="en-US" sz="4000">
                <a:effectLst>
                  <a:outerShdw blurRad="38100" dist="38100" dir="2700000" algn="tl">
                    <a:srgbClr val="C0C0C0"/>
                  </a:outerShdw>
                </a:effectLst>
              </a:rPr>
              <a:t>Part Four:  Necessary Conclusions </a:t>
            </a:r>
          </a:p>
        </p:txBody>
      </p:sp>
      <p:sp>
        <p:nvSpPr>
          <p:cNvPr id="1883139" name="Rectangle 3"/>
          <p:cNvSpPr>
            <a:spLocks noGrp="1" noChangeArrowheads="1"/>
          </p:cNvSpPr>
          <p:nvPr>
            <p:ph type="body" idx="1"/>
          </p:nvPr>
        </p:nvSpPr>
        <p:spPr>
          <a:xfrm>
            <a:off x="1981200" y="914400"/>
            <a:ext cx="8305800" cy="5562600"/>
          </a:xfrm>
        </p:spPr>
        <p:txBody>
          <a:bodyPr/>
          <a:lstStyle/>
          <a:p>
            <a:pPr>
              <a:lnSpc>
                <a:spcPct val="90000"/>
              </a:lnSpc>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royal law and the law of liberty find expression in the subject of justification by works.  The law of God establishes the rule   of conduct or action and limits behaviors &amp; activities to the standard of acceptability as authorized by the revealed word of God, the Bible.  Thus,  we must be unbiased in our presentation of faith,  vv. 1–9.   We must be uniform in our practice of faith,  vv. 10-13.  Finally,  we must also be undaunted in our performance of faith,  vv. 14-26.  Together,  this is the “demonstration of faith”  about which James wrote.</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Tree>
    <p:extLst>
      <p:ext uri="{BB962C8B-B14F-4D97-AF65-F5344CB8AC3E}">
        <p14:creationId xmlns:p14="http://schemas.microsoft.com/office/powerpoint/2010/main" val="194221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883138">
                                            <p:txEl>
                                              <p:pRg st="0" end="0"/>
                                            </p:txEl>
                                          </p:spTgt>
                                        </p:tgtEl>
                                        <p:attrNameLst>
                                          <p:attrName>style.visibility</p:attrName>
                                        </p:attrNameLst>
                                      </p:cBhvr>
                                      <p:to>
                                        <p:strVal val="visible"/>
                                      </p:to>
                                    </p:set>
                                    <p:anim calcmode="lin" valueType="num">
                                      <p:cBhvr additive="base">
                                        <p:cTn id="7" dur="75" fill="hold"/>
                                        <p:tgtEl>
                                          <p:spTgt spid="188313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88313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1883139">
                                            <p:txEl>
                                              <p:pRg st="0" end="0"/>
                                            </p:txEl>
                                          </p:spTgt>
                                        </p:tgtEl>
                                        <p:attrNameLst>
                                          <p:attrName>style.visibility</p:attrName>
                                        </p:attrNameLst>
                                      </p:cBhvr>
                                      <p:to>
                                        <p:strVal val="visible"/>
                                      </p:to>
                                    </p:set>
                                    <p:animEffect transition="in" filter="wipe(up)">
                                      <p:cBhvr>
                                        <p:cTn id="13" dur="75"/>
                                        <p:tgtEl>
                                          <p:spTgt spid="18831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138" grpId="0" build="p" autoUpdateAnimBg="0"/>
      <p:bldP spid="188313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4003" name="Oval 2051"/>
          <p:cNvSpPr>
            <a:spLocks noChangeArrowheads="1"/>
          </p:cNvSpPr>
          <p:nvPr/>
        </p:nvSpPr>
        <p:spPr bwMode="auto">
          <a:xfrm>
            <a:off x="8162488" y="4840448"/>
            <a:ext cx="813732" cy="798352"/>
          </a:xfrm>
          <a:prstGeom prst="ellipse">
            <a:avLst/>
          </a:prstGeom>
          <a:noFill/>
          <a:ln w="9525">
            <a:solidFill>
              <a:schemeClr val="accent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1664004" name="Text Box 2052"/>
          <p:cNvSpPr txBox="1">
            <a:spLocks noChangeArrowheads="1"/>
          </p:cNvSpPr>
          <p:nvPr/>
        </p:nvSpPr>
        <p:spPr bwMode="auto">
          <a:xfrm flipH="1">
            <a:off x="9127221" y="4960142"/>
            <a:ext cx="2155972" cy="246221"/>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1000" b="1" dirty="0">
                <a:solidFill>
                  <a:srgbClr val="000000"/>
                </a:solidFill>
                <a:effectLst>
                  <a:outerShdw blurRad="38100" dist="38100" dir="2700000" algn="tl">
                    <a:srgbClr val="C0C0C0"/>
                  </a:outerShdw>
                </a:effectLst>
                <a:latin typeface="Calligrapher" pitchFamily="2" charset="0"/>
              </a:rPr>
              <a:t>Seleucid Capital Of  Antioch Judaism</a:t>
            </a:r>
          </a:p>
        </p:txBody>
      </p:sp>
      <p:sp>
        <p:nvSpPr>
          <p:cNvPr id="5" name="Oval 5"/>
          <p:cNvSpPr>
            <a:spLocks noChangeArrowheads="1"/>
          </p:cNvSpPr>
          <p:nvPr/>
        </p:nvSpPr>
        <p:spPr bwMode="auto">
          <a:xfrm>
            <a:off x="6888060" y="6115111"/>
            <a:ext cx="821423" cy="609600"/>
          </a:xfrm>
          <a:prstGeom prst="ellipse">
            <a:avLst/>
          </a:prstGeom>
          <a:noFill/>
          <a:ln w="9525">
            <a:solidFill>
              <a:schemeClr val="accent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6" name="Text Box 6"/>
          <p:cNvSpPr txBox="1">
            <a:spLocks noChangeArrowheads="1"/>
          </p:cNvSpPr>
          <p:nvPr/>
        </p:nvSpPr>
        <p:spPr bwMode="auto">
          <a:xfrm>
            <a:off x="7902428" y="6324601"/>
            <a:ext cx="2046915" cy="246221"/>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1000" b="1" dirty="0">
                <a:solidFill>
                  <a:srgbClr val="000000"/>
                </a:solidFill>
                <a:effectLst>
                  <a:outerShdw blurRad="38100" dist="38100" dir="2700000" algn="tl">
                    <a:srgbClr val="C0C0C0"/>
                  </a:outerShdw>
                </a:effectLst>
                <a:latin typeface="Calligrapher" pitchFamily="2" charset="0"/>
              </a:rPr>
              <a:t>Ptolemy </a:t>
            </a:r>
            <a:r>
              <a:rPr lang="en-US" sz="1000" b="1" dirty="0" err="1">
                <a:solidFill>
                  <a:srgbClr val="000000"/>
                </a:solidFill>
                <a:effectLst>
                  <a:outerShdw blurRad="38100" dist="38100" dir="2700000" algn="tl">
                    <a:srgbClr val="C0C0C0"/>
                  </a:outerShdw>
                </a:effectLst>
                <a:latin typeface="Calligrapher" pitchFamily="2" charset="0"/>
              </a:rPr>
              <a:t>Golah</a:t>
            </a:r>
            <a:r>
              <a:rPr lang="en-US" sz="1000" b="1" dirty="0">
                <a:solidFill>
                  <a:srgbClr val="000000"/>
                </a:solidFill>
                <a:effectLst>
                  <a:outerShdw blurRad="38100" dist="38100" dir="2700000" algn="tl">
                    <a:srgbClr val="C0C0C0"/>
                  </a:outerShdw>
                </a:effectLst>
                <a:latin typeface="Calligrapher" pitchFamily="2" charset="0"/>
              </a:rPr>
              <a:t> of Jewish Hellenism</a:t>
            </a:r>
          </a:p>
        </p:txBody>
      </p:sp>
      <p:pic>
        <p:nvPicPr>
          <p:cNvPr id="7" name="yui_3_5_1_5_1391610045431_781" descr="https://sp3.yimg.com/ib/th?id=H.4942121286502111&amp;pid=15.1"/>
          <p:cNvPicPr/>
          <p:nvPr/>
        </p:nvPicPr>
        <p:blipFill>
          <a:blip r:embed="rId4">
            <a:extLst>
              <a:ext uri="{28A0092B-C50C-407E-A947-70E740481C1C}">
                <a14:useLocalDpi xmlns:a14="http://schemas.microsoft.com/office/drawing/2010/main" val="0"/>
              </a:ext>
            </a:extLst>
          </a:blip>
          <a:srcRect/>
          <a:stretch>
            <a:fillRect/>
          </a:stretch>
        </p:blipFill>
        <p:spPr bwMode="auto">
          <a:xfrm>
            <a:off x="6560192" y="1115736"/>
            <a:ext cx="2944536" cy="1249958"/>
          </a:xfrm>
          <a:prstGeom prst="rect">
            <a:avLst/>
          </a:prstGeom>
          <a:noFill/>
          <a:ln>
            <a:noFill/>
          </a:ln>
        </p:spPr>
      </p:pic>
      <p:sp>
        <p:nvSpPr>
          <p:cNvPr id="2" name="TextBox 1"/>
          <p:cNvSpPr txBox="1"/>
          <p:nvPr/>
        </p:nvSpPr>
        <p:spPr>
          <a:xfrm>
            <a:off x="6560192" y="914400"/>
            <a:ext cx="3095538" cy="415498"/>
          </a:xfrm>
          <a:prstGeom prst="rect">
            <a:avLst/>
          </a:prstGeom>
          <a:noFill/>
        </p:spPr>
        <p:txBody>
          <a:bodyPr wrap="square" rtlCol="0">
            <a:spAutoFit/>
          </a:bodyPr>
          <a:lstStyle/>
          <a:p>
            <a:r>
              <a:rPr lang="en-US" sz="1050" b="1" dirty="0">
                <a:solidFill>
                  <a:srgbClr val="000000"/>
                </a:solidFill>
                <a:latin typeface="Times New Roman"/>
              </a:rPr>
              <a:t>Western Diaspora Followed Written Testament</a:t>
            </a:r>
          </a:p>
          <a:p>
            <a:r>
              <a:rPr lang="en-US" sz="1050" b="1" dirty="0">
                <a:solidFill>
                  <a:srgbClr val="000000"/>
                </a:solidFill>
                <a:latin typeface="Times New Roman"/>
              </a:rPr>
              <a:t>Eastern Diaspora Followed Written &amp; Oral Law </a:t>
            </a:r>
          </a:p>
        </p:txBody>
      </p:sp>
      <p:sp>
        <p:nvSpPr>
          <p:cNvPr id="3" name="Rectangle 1"/>
          <p:cNvSpPr>
            <a:spLocks noChangeArrowheads="1"/>
          </p:cNvSpPr>
          <p:nvPr/>
        </p:nvSpPr>
        <p:spPr bwMode="auto">
          <a:xfrm>
            <a:off x="964036" y="761107"/>
            <a:ext cx="1905000" cy="3939540"/>
          </a:xfrm>
          <a:prstGeom prst="rect">
            <a:avLst/>
          </a:prstGeom>
          <a:solidFill>
            <a:srgbClr val="FFC000"/>
          </a:solidFill>
          <a:ln>
            <a:no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endParaRPr lang="en-US" altLang="en-US" sz="1000" b="1" dirty="0">
              <a:solidFill>
                <a:srgbClr val="C00000"/>
              </a:solidFill>
              <a:latin typeface="Arial" charset="0"/>
              <a:cs typeface="Arial" charset="0"/>
            </a:endParaRPr>
          </a:p>
          <a:p>
            <a:pPr fontAlgn="base">
              <a:spcBef>
                <a:spcPct val="0"/>
              </a:spcBef>
              <a:spcAft>
                <a:spcPct val="0"/>
              </a:spcAft>
            </a:pPr>
            <a:r>
              <a:rPr lang="en-US" altLang="en-US" sz="1000" b="1" dirty="0">
                <a:solidFill>
                  <a:srgbClr val="C00000"/>
                </a:solidFill>
                <a:latin typeface="Arial" charset="0"/>
                <a:cs typeface="Arial" charset="0"/>
              </a:rPr>
              <a:t>Two onlookers appear to be the Greek philosophers Socrates and Aristotle. The presence of these men in a O.T. Biblical scene suggests that the owner of this house wanted to draw a parallel between the Classical Greek sages &amp; Solomon’s wisdom  in the Hebrew Bible.   </a:t>
            </a:r>
            <a:r>
              <a:rPr lang="en-US" altLang="en-US" sz="1000" b="1" i="1" dirty="0" err="1">
                <a:solidFill>
                  <a:srgbClr val="C00000"/>
                </a:solidFill>
                <a:latin typeface="Arial" charset="0"/>
                <a:cs typeface="Arial" charset="0"/>
              </a:rPr>
              <a:t>Alinari</a:t>
            </a:r>
            <a:r>
              <a:rPr lang="en-US" altLang="en-US" sz="1000" b="1" i="1" dirty="0">
                <a:solidFill>
                  <a:srgbClr val="C00000"/>
                </a:solidFill>
                <a:latin typeface="Arial" charset="0"/>
                <a:cs typeface="Arial" charset="0"/>
              </a:rPr>
              <a:t>/Art Resource, NY</a:t>
            </a:r>
          </a:p>
        </p:txBody>
      </p:sp>
      <p:pic>
        <p:nvPicPr>
          <p:cNvPr id="1026" name="Picture 2" descr="http://dbcfaa79b34c8f5dfffa-7d3a62c63519b1618047ef2108473a39.r81.cf2.rackcdn.com/wp-content/uploads/solomon-socrates-and-aristotle-02-229x3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036" y="761107"/>
            <a:ext cx="1905000" cy="21414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0235" y="761107"/>
            <a:ext cx="1828802" cy="461665"/>
          </a:xfrm>
          <a:prstGeom prst="rect">
            <a:avLst/>
          </a:prstGeom>
          <a:noFill/>
        </p:spPr>
        <p:txBody>
          <a:bodyPr wrap="square" lIns="91440" tIns="45720" rIns="91440" bIns="45720">
            <a:spAutoFit/>
          </a:bodyPr>
          <a:lstStyle/>
          <a:p>
            <a:pPr algn="ctr"/>
            <a:r>
              <a:rPr lang="en-US" sz="1200" b="1" dirty="0">
                <a:ln w="900" cmpd="sng">
                  <a:solidFill>
                    <a:srgbClr val="00CC99">
                      <a:satMod val="190000"/>
                      <a:alpha val="55000"/>
                    </a:srgbClr>
                  </a:solidFill>
                  <a:prstDash val="solid"/>
                </a:ln>
                <a:solidFill>
                  <a:srgbClr val="FFC000"/>
                </a:solidFill>
                <a:effectLst>
                  <a:outerShdw blurRad="38100" dist="38100" dir="2700000" algn="tl">
                    <a:srgbClr val="000000">
                      <a:alpha val="43137"/>
                    </a:srgbClr>
                  </a:outerShdw>
                </a:effectLst>
                <a:latin typeface="Times New Roman"/>
              </a:rPr>
              <a:t>Period Jews Proselyte</a:t>
            </a:r>
          </a:p>
          <a:p>
            <a:pPr algn="ctr"/>
            <a:r>
              <a:rPr lang="en-US" sz="1200" b="1" dirty="0">
                <a:ln w="900" cmpd="sng">
                  <a:solidFill>
                    <a:srgbClr val="00CC99">
                      <a:satMod val="190000"/>
                      <a:alpha val="55000"/>
                    </a:srgbClr>
                  </a:solidFill>
                  <a:prstDash val="solid"/>
                </a:ln>
                <a:solidFill>
                  <a:srgbClr val="FFC000"/>
                </a:solidFill>
                <a:effectLst>
                  <a:outerShdw blurRad="38100" dist="38100" dir="2700000" algn="tl">
                    <a:srgbClr val="000000">
                      <a:alpha val="43137"/>
                    </a:srgbClr>
                  </a:outerShdw>
                </a:effectLst>
                <a:latin typeface="Times New Roman"/>
              </a:rPr>
              <a:t>The Gentile </a:t>
            </a:r>
            <a:r>
              <a:rPr lang="en-US" sz="1200" b="1" dirty="0" err="1">
                <a:ln w="900" cmpd="sng">
                  <a:solidFill>
                    <a:srgbClr val="00CC99">
                      <a:satMod val="190000"/>
                      <a:alpha val="55000"/>
                    </a:srgbClr>
                  </a:solidFill>
                  <a:prstDash val="solid"/>
                </a:ln>
                <a:solidFill>
                  <a:srgbClr val="FFC000"/>
                </a:solidFill>
                <a:effectLst>
                  <a:outerShdw blurRad="38100" dist="38100" dir="2700000" algn="tl">
                    <a:srgbClr val="000000">
                      <a:alpha val="43137"/>
                    </a:srgbClr>
                  </a:outerShdw>
                </a:effectLst>
                <a:latin typeface="Times New Roman"/>
              </a:rPr>
              <a:t>Godfearer</a:t>
            </a:r>
            <a:endParaRPr lang="en-US" sz="1200" b="1" dirty="0">
              <a:ln w="900" cmpd="sng">
                <a:solidFill>
                  <a:srgbClr val="00CC99">
                    <a:satMod val="190000"/>
                    <a:alpha val="55000"/>
                  </a:srgbClr>
                </a:solidFill>
                <a:prstDash val="solid"/>
              </a:ln>
              <a:solidFill>
                <a:srgbClr val="FFC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191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strVal val="4*#ppt_w"/>
                                          </p:val>
                                        </p:tav>
                                        <p:tav tm="100000">
                                          <p:val>
                                            <p:strVal val="#ppt_w"/>
                                          </p:val>
                                        </p:tav>
                                      </p:tavLst>
                                    </p:anim>
                                    <p:anim calcmode="lin" valueType="num">
                                      <p:cBhvr>
                                        <p:cTn id="8" dur="500" fill="hold"/>
                                        <p:tgtEl>
                                          <p:spTgt spid="166400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664004"/>
                                        </p:tgtEl>
                                        <p:attrNameLst>
                                          <p:attrName>style.visibility</p:attrName>
                                        </p:attrNameLst>
                                      </p:cBhvr>
                                      <p:to>
                                        <p:strVal val="visible"/>
                                      </p:to>
                                    </p:set>
                                    <p:anim calcmode="lin" valueType="num">
                                      <p:cBhvr>
                                        <p:cTn id="13" dur="1000" fill="hold"/>
                                        <p:tgtEl>
                                          <p:spTgt spid="1664004"/>
                                        </p:tgtEl>
                                        <p:attrNameLst>
                                          <p:attrName>ppt_w</p:attrName>
                                        </p:attrNameLst>
                                      </p:cBhvr>
                                      <p:tavLst>
                                        <p:tav tm="0">
                                          <p:val>
                                            <p:fltVal val="0"/>
                                          </p:val>
                                        </p:tav>
                                        <p:tav tm="100000">
                                          <p:val>
                                            <p:strVal val="#ppt_w"/>
                                          </p:val>
                                        </p:tav>
                                      </p:tavLst>
                                    </p:anim>
                                    <p:anim calcmode="lin" valueType="num">
                                      <p:cBhvr>
                                        <p:cTn id="14" dur="1000" fill="hold"/>
                                        <p:tgtEl>
                                          <p:spTgt spid="1664004"/>
                                        </p:tgtEl>
                                        <p:attrNameLst>
                                          <p:attrName>ppt_h</p:attrName>
                                        </p:attrNameLst>
                                      </p:cBhvr>
                                      <p:tavLst>
                                        <p:tav tm="0">
                                          <p:val>
                                            <p:fltVal val="0"/>
                                          </p:val>
                                        </p:tav>
                                        <p:tav tm="100000">
                                          <p:val>
                                            <p:strVal val="#ppt_h"/>
                                          </p:val>
                                        </p:tav>
                                      </p:tavLst>
                                    </p:anim>
                                    <p:anim calcmode="lin" valueType="num">
                                      <p:cBhvr>
                                        <p:cTn id="15" dur="1000" fill="hold"/>
                                        <p:tgtEl>
                                          <p:spTgt spid="166400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640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4*#ppt_w"/>
                                          </p:val>
                                        </p:tav>
                                        <p:tav tm="100000">
                                          <p:val>
                                            <p:strVal val="#ppt_w"/>
                                          </p:val>
                                        </p:tav>
                                      </p:tavLst>
                                    </p:anim>
                                    <p:anim calcmode="lin" valueType="num">
                                      <p:cBhvr>
                                        <p:cTn id="22"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animBg="1"/>
      <p:bldP spid="1664004" grpId="0" animBg="1" autoUpdateAnimBg="0"/>
      <p:bldP spid="5" grpId="0" animBg="1"/>
      <p:bldP spid="6"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3AF0-680E-4244-8B93-809C9F1EFF1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196EB4B-7985-4D79-8D9C-B97460E9E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316428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PAGE_24"/>
          <p:cNvPicPr>
            <a:picLocks noGrp="1" noChangeAspect="1" noChangeArrowheads="1"/>
          </p:cNvPicPr>
          <p:nvPr>
            <p:ph/>
          </p:nvPr>
        </p:nvPicPr>
        <p:blipFill>
          <a:blip r:embed="rId3" cstate="print"/>
          <a:srcRect/>
          <a:stretch>
            <a:fillRect/>
          </a:stretch>
        </p:blipFill>
        <p:spPr>
          <a:xfrm>
            <a:off x="0" y="-725865"/>
            <a:ext cx="12192000" cy="8898903"/>
          </a:xfrm>
          <a:noFill/>
          <a:ln/>
        </p:spPr>
      </p:pic>
    </p:spTree>
    <p:extLst>
      <p:ext uri="{BB962C8B-B14F-4D97-AF65-F5344CB8AC3E}">
        <p14:creationId xmlns:p14="http://schemas.microsoft.com/office/powerpoint/2010/main" val="16721124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5474"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5475" name="Rectangle 3"/>
          <p:cNvSpPr>
            <a:spLocks noGrp="1" noChangeArrowheads="1"/>
          </p:cNvSpPr>
          <p:nvPr>
            <p:ph type="body" idx="1"/>
          </p:nvPr>
        </p:nvSpPr>
        <p:spPr>
          <a:xfrm>
            <a:off x="2057400" y="1828800"/>
            <a:ext cx="8077200" cy="4419600"/>
          </a:xfrm>
        </p:spPr>
        <p:txBody>
          <a:bodyPr/>
          <a:lstStyle/>
          <a:p>
            <a:pPr>
              <a:buFont typeface="Wingdings" pitchFamily="2" charset="2"/>
              <a:buChar char="§"/>
            </a:pPr>
            <a:r>
              <a:rPr lang="en-US" sz="2000" b="1">
                <a:solidFill>
                  <a:srgbClr val="FFFF00"/>
                </a:solidFill>
                <a:effectLst>
                  <a:outerShdw blurRad="38100" dist="38100" dir="2700000" algn="tl">
                    <a:srgbClr val="C0C0C0"/>
                  </a:outerShdw>
                </a:effectLst>
              </a:rPr>
              <a:t>We all know the proverbial pun that the man is head of the family and the wife the neck,  but it is the neck that turns the head.</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It was something like that in Melanchthon’s relationship to Luther.  He not only helped Luther but was in awe of him.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Nevertheless, as we have seen, it was probably Melanchthon and not Luther who turned the Reformation against the Swiss, causing the first great division in Protestantism.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Moreover, it was Melanchthon and not Luther who wrote the first Lutheran systematic theology.  </a:t>
            </a:r>
            <a:r>
              <a:rPr lang="en-US" sz="2000" b="1" i="1">
                <a:solidFill>
                  <a:srgbClr val="FFFF00"/>
                </a:solidFill>
                <a:effectLst>
                  <a:outerShdw blurRad="38100" dist="38100" dir="2700000" algn="tl">
                    <a:srgbClr val="C0C0C0"/>
                  </a:outerShdw>
                </a:effectLst>
              </a:rPr>
              <a:t>Loci Communes</a:t>
            </a:r>
            <a:r>
              <a:rPr lang="en-US" sz="2000" b="1">
                <a:solidFill>
                  <a:srgbClr val="FFFF00"/>
                </a:solidFill>
                <a:effectLst>
                  <a:outerShdw blurRad="38100" dist="38100" dir="2700000" algn="tl">
                    <a:srgbClr val="C0C0C0"/>
                  </a:outerShdw>
                </a:effectLst>
              </a:rPr>
              <a:t> (commonplaces) was the first Protestant theology and it was Melanchthon who negotiated with Roman Catholicism at Augsburg in 1530, though Luther was in the background keeping his associate in line. </a:t>
            </a:r>
          </a:p>
        </p:txBody>
      </p:sp>
      <p:sp>
        <p:nvSpPr>
          <p:cNvPr id="394547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5475">
                                            <p:txEl>
                                              <p:pRg st="0" end="0"/>
                                            </p:txEl>
                                          </p:spTgt>
                                        </p:tgtEl>
                                        <p:attrNameLst>
                                          <p:attrName>style.visibility</p:attrName>
                                        </p:attrNameLst>
                                      </p:cBhvr>
                                      <p:to>
                                        <p:strVal val="visible"/>
                                      </p:to>
                                    </p:set>
                                    <p:anim calcmode="lin" valueType="num">
                                      <p:cBhvr>
                                        <p:cTn id="7" dur="500" fill="hold"/>
                                        <p:tgtEl>
                                          <p:spTgt spid="394547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5475">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5475">
                                            <p:txEl>
                                              <p:pRg st="2" end="2"/>
                                            </p:txEl>
                                          </p:spTgt>
                                        </p:tgtEl>
                                        <p:attrNameLst>
                                          <p:attrName>style.visibility</p:attrName>
                                        </p:attrNameLst>
                                      </p:cBhvr>
                                      <p:to>
                                        <p:strVal val="visible"/>
                                      </p:to>
                                    </p:set>
                                    <p:anim calcmode="lin" valueType="num">
                                      <p:cBhvr>
                                        <p:cTn id="13" dur="500" fill="hold"/>
                                        <p:tgtEl>
                                          <p:spTgt spid="3945475">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945475">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5475">
                                            <p:txEl>
                                              <p:pRg st="4" end="4"/>
                                            </p:txEl>
                                          </p:spTgt>
                                        </p:tgtEl>
                                        <p:attrNameLst>
                                          <p:attrName>style.visibility</p:attrName>
                                        </p:attrNameLst>
                                      </p:cBhvr>
                                      <p:to>
                                        <p:strVal val="visible"/>
                                      </p:to>
                                    </p:set>
                                    <p:anim calcmode="lin" valueType="num">
                                      <p:cBhvr>
                                        <p:cTn id="19" dur="500" fill="hold"/>
                                        <p:tgtEl>
                                          <p:spTgt spid="3945475">
                                            <p:txEl>
                                              <p:pRg st="4" end="4"/>
                                            </p:txEl>
                                          </p:spTgt>
                                        </p:tgtEl>
                                        <p:attrNameLst>
                                          <p:attrName>ppt_w</p:attrName>
                                        </p:attrNameLst>
                                      </p:cBhvr>
                                      <p:tavLst>
                                        <p:tav tm="0">
                                          <p:val>
                                            <p:strVal val="2/3*#ppt_w"/>
                                          </p:val>
                                        </p:tav>
                                        <p:tav tm="100000">
                                          <p:val>
                                            <p:strVal val="#ppt_w"/>
                                          </p:val>
                                        </p:tav>
                                      </p:tavLst>
                                    </p:anim>
                                    <p:anim calcmode="lin" valueType="num">
                                      <p:cBhvr>
                                        <p:cTn id="20" dur="500" fill="hold"/>
                                        <p:tgtEl>
                                          <p:spTgt spid="3945475">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5475">
                                            <p:txEl>
                                              <p:pRg st="6" end="6"/>
                                            </p:txEl>
                                          </p:spTgt>
                                        </p:tgtEl>
                                        <p:attrNameLst>
                                          <p:attrName>style.visibility</p:attrName>
                                        </p:attrNameLst>
                                      </p:cBhvr>
                                      <p:to>
                                        <p:strVal val="visible"/>
                                      </p:to>
                                    </p:set>
                                    <p:anim calcmode="lin" valueType="num">
                                      <p:cBhvr>
                                        <p:cTn id="25" dur="500" fill="hold"/>
                                        <p:tgtEl>
                                          <p:spTgt spid="3945475">
                                            <p:txEl>
                                              <p:pRg st="6" end="6"/>
                                            </p:txEl>
                                          </p:spTgt>
                                        </p:tgtEl>
                                        <p:attrNameLst>
                                          <p:attrName>ppt_w</p:attrName>
                                        </p:attrNameLst>
                                      </p:cBhvr>
                                      <p:tavLst>
                                        <p:tav tm="0">
                                          <p:val>
                                            <p:strVal val="2/3*#ppt_w"/>
                                          </p:val>
                                        </p:tav>
                                        <p:tav tm="100000">
                                          <p:val>
                                            <p:strVal val="#ppt_w"/>
                                          </p:val>
                                        </p:tav>
                                      </p:tavLst>
                                    </p:anim>
                                    <p:anim calcmode="lin" valueType="num">
                                      <p:cBhvr>
                                        <p:cTn id="26" dur="500" fill="hold"/>
                                        <p:tgtEl>
                                          <p:spTgt spid="3945475">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5475"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9570"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9571" name="Rectangle 3"/>
          <p:cNvSpPr>
            <a:spLocks noGrp="1" noChangeArrowheads="1"/>
          </p:cNvSpPr>
          <p:nvPr>
            <p:ph type="body" idx="1"/>
          </p:nvPr>
        </p:nvSpPr>
        <p:spPr>
          <a:xfrm>
            <a:off x="2057400" y="1752600"/>
            <a:ext cx="8077200" cy="44958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Nevertheless,  Melanchthon never agreed with Luther’s profound Augustinianism, though he never dared differ with him openly while Luther lived.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Luther’s death in 1546,  immediately and openly Melanchthon differed,  and Lutheranism gradually slipped back to medieval semi-Augustinianism adopting  a more synergistic view of salvation.</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the controversies within Lutheranism settled and the Book of Concord was adopted in 1580,  the Lutheran movement had become Luther-anism,  not Lutherism.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They agreed with the Reformed up to the point that regeneration preceded faith but then made that faith resistible  –  a thought alien to the mind of Luther!</a:t>
            </a:r>
          </a:p>
          <a:p>
            <a:pPr>
              <a:lnSpc>
                <a:spcPct val="90000"/>
              </a:lnSpc>
              <a:buFont typeface="Wingdings" pitchFamily="2" charset="2"/>
              <a:buNone/>
            </a:pPr>
            <a:endParaRPr lang="en-US" sz="2400" b="1">
              <a:solidFill>
                <a:srgbClr val="FFFF00"/>
              </a:solidFill>
              <a:effectLst>
                <a:outerShdw blurRad="38100" dist="38100" dir="2700000" algn="tl">
                  <a:srgbClr val="C0C0C0"/>
                </a:outerShdw>
              </a:effectLst>
            </a:endParaRPr>
          </a:p>
        </p:txBody>
      </p:sp>
      <p:sp>
        <p:nvSpPr>
          <p:cNvPr id="394957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9571">
                                            <p:txEl>
                                              <p:pRg st="0" end="0"/>
                                            </p:txEl>
                                          </p:spTgt>
                                        </p:tgtEl>
                                        <p:attrNameLst>
                                          <p:attrName>style.visibility</p:attrName>
                                        </p:attrNameLst>
                                      </p:cBhvr>
                                      <p:to>
                                        <p:strVal val="visible"/>
                                      </p:to>
                                    </p:set>
                                    <p:anim calcmode="lin" valueType="num">
                                      <p:cBhvr>
                                        <p:cTn id="7" dur="500" fill="hold"/>
                                        <p:tgtEl>
                                          <p:spTgt spid="394957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957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9571">
                                            <p:txEl>
                                              <p:pRg st="1" end="1"/>
                                            </p:txEl>
                                          </p:spTgt>
                                        </p:tgtEl>
                                        <p:attrNameLst>
                                          <p:attrName>style.visibility</p:attrName>
                                        </p:attrNameLst>
                                      </p:cBhvr>
                                      <p:to>
                                        <p:strVal val="visible"/>
                                      </p:to>
                                    </p:set>
                                    <p:anim calcmode="lin" valueType="num">
                                      <p:cBhvr>
                                        <p:cTn id="13" dur="500" fill="hold"/>
                                        <p:tgtEl>
                                          <p:spTgt spid="394957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4957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9571">
                                            <p:txEl>
                                              <p:pRg st="2" end="2"/>
                                            </p:txEl>
                                          </p:spTgt>
                                        </p:tgtEl>
                                        <p:attrNameLst>
                                          <p:attrName>style.visibility</p:attrName>
                                        </p:attrNameLst>
                                      </p:cBhvr>
                                      <p:to>
                                        <p:strVal val="visible"/>
                                      </p:to>
                                    </p:set>
                                    <p:anim calcmode="lin" valueType="num">
                                      <p:cBhvr>
                                        <p:cTn id="19" dur="500" fill="hold"/>
                                        <p:tgtEl>
                                          <p:spTgt spid="394957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4957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9571">
                                            <p:txEl>
                                              <p:pRg st="3" end="3"/>
                                            </p:txEl>
                                          </p:spTgt>
                                        </p:tgtEl>
                                        <p:attrNameLst>
                                          <p:attrName>style.visibility</p:attrName>
                                        </p:attrNameLst>
                                      </p:cBhvr>
                                      <p:to>
                                        <p:strVal val="visible"/>
                                      </p:to>
                                    </p:set>
                                    <p:anim calcmode="lin" valueType="num">
                                      <p:cBhvr>
                                        <p:cTn id="25" dur="500" fill="hold"/>
                                        <p:tgtEl>
                                          <p:spTgt spid="394957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49571">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9571"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3490" name="Rectangle 2"/>
          <p:cNvSpPr>
            <a:spLocks noGrp="1" noChangeArrowheads="1"/>
          </p:cNvSpPr>
          <p:nvPr>
            <p:ph type="title"/>
          </p:nvPr>
        </p:nvSpPr>
        <p:spPr>
          <a:xfrm>
            <a:off x="2133600" y="533400"/>
            <a:ext cx="7924800" cy="5715000"/>
          </a:xfrm>
          <a:solidFill>
            <a:srgbClr val="FFFFFF"/>
          </a:solidFill>
        </p:spPr>
        <p:txBody>
          <a:bodyPr/>
          <a:lstStyle/>
          <a:p>
            <a:r>
              <a:rPr lang="en-US" sz="5400">
                <a:latin typeface="Australian Sunrise" pitchFamily="2" charset="0"/>
              </a:rPr>
              <a:t>A Reformer Becomes Conservative By Coming Into Power;  And As Soon As Ever He Is Able To Do Anything, He Desires  To Do Nothing!</a:t>
            </a:r>
            <a:endParaRPr lang="en-US" sz="4800">
              <a:latin typeface="Australian Sunrise" pitchFamily="2" charset="0"/>
            </a:endParaRPr>
          </a:p>
        </p:txBody>
      </p:sp>
      <p:sp>
        <p:nvSpPr>
          <p:cNvPr id="5183491"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Gilbert Chesterton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3490"/>
                                        </p:tgtEl>
                                        <p:attrNameLst>
                                          <p:attrName>style.visibility</p:attrName>
                                        </p:attrNameLst>
                                      </p:cBhvr>
                                      <p:to>
                                        <p:strVal val="visible"/>
                                      </p:to>
                                    </p:set>
                                    <p:anim calcmode="lin" valueType="num">
                                      <p:cBhvr>
                                        <p:cTn id="7" dur="300" fill="hold"/>
                                        <p:tgtEl>
                                          <p:spTgt spid="5183490"/>
                                        </p:tgtEl>
                                        <p:attrNameLst>
                                          <p:attrName>ppt_w</p:attrName>
                                        </p:attrNameLst>
                                      </p:cBhvr>
                                      <p:tavLst>
                                        <p:tav tm="0">
                                          <p:val>
                                            <p:fltVal val="0"/>
                                          </p:val>
                                        </p:tav>
                                        <p:tav tm="100000">
                                          <p:val>
                                            <p:strVal val="#ppt_w"/>
                                          </p:val>
                                        </p:tav>
                                      </p:tavLst>
                                    </p:anim>
                                    <p:anim calcmode="lin" valueType="num">
                                      <p:cBhvr>
                                        <p:cTn id="8" dur="300" fill="hold"/>
                                        <p:tgtEl>
                                          <p:spTgt spid="5183490"/>
                                        </p:tgtEl>
                                        <p:attrNameLst>
                                          <p:attrName>ppt_h</p:attrName>
                                        </p:attrNameLst>
                                      </p:cBhvr>
                                      <p:tavLst>
                                        <p:tav tm="0">
                                          <p:val>
                                            <p:fltVal val="0"/>
                                          </p:val>
                                        </p:tav>
                                        <p:tav tm="100000">
                                          <p:val>
                                            <p:strVal val="#ppt_h"/>
                                          </p:val>
                                        </p:tav>
                                      </p:tavLst>
                                    </p:anim>
                                    <p:anim calcmode="lin" valueType="num">
                                      <p:cBhvr>
                                        <p:cTn id="9" dur="300" fill="hold"/>
                                        <p:tgtEl>
                                          <p:spTgt spid="5183490"/>
                                        </p:tgtEl>
                                        <p:attrNameLst>
                                          <p:attrName>ppt_x</p:attrName>
                                        </p:attrNameLst>
                                      </p:cBhvr>
                                      <p:tavLst>
                                        <p:tav tm="0">
                                          <p:val>
                                            <p:fltVal val="0.5"/>
                                          </p:val>
                                        </p:tav>
                                        <p:tav tm="100000">
                                          <p:val>
                                            <p:strVal val="#ppt_x"/>
                                          </p:val>
                                        </p:tav>
                                      </p:tavLst>
                                    </p:anim>
                                    <p:anim calcmode="lin" valueType="num">
                                      <p:cBhvr>
                                        <p:cTn id="10" dur="300" fill="hold"/>
                                        <p:tgtEl>
                                          <p:spTgt spid="51834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3490"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Later Swiss Reformation   </a:t>
            </a:r>
            <a:r>
              <a:rPr lang="en-US">
                <a:effectLst>
                  <a:outerShdw blurRad="38100" dist="38100" dir="2700000" algn="tl">
                    <a:srgbClr val="C0C0C0"/>
                  </a:outerShdw>
                </a:effectLst>
              </a:rPr>
              <a:t>  </a:t>
            </a:r>
            <a:r>
              <a:rPr lang="en-US" sz="4000" u="sng">
                <a:solidFill>
                  <a:srgbClr val="FFFFFF"/>
                </a:solidFill>
                <a:effectLst>
                  <a:outerShdw blurRad="38100" dist="38100" dir="2700000" algn="tl">
                    <a:srgbClr val="C0C0C0"/>
                  </a:outerShdw>
                </a:effectLst>
                <a:latin typeface="Algerian" pitchFamily="82" charset="0"/>
              </a:rPr>
              <a:t>Zwingli – Calvin - Radical</a:t>
            </a:r>
          </a:p>
        </p:txBody>
      </p:sp>
      <p:sp>
        <p:nvSpPr>
          <p:cNvPr id="5228547"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800" b="1" i="1">
                <a:solidFill>
                  <a:srgbClr val="FFFF00"/>
                </a:solidFill>
                <a:effectLst>
                  <a:outerShdw blurRad="38100" dist="38100" dir="2700000" algn="tl">
                    <a:srgbClr val="C0C0C0"/>
                  </a:outerShdw>
                </a:effectLst>
              </a:rPr>
              <a:t>Three types of Reformation theology developed in Swiss territories.  The German-speaking cantons of the northern part of the country followed Zwingli’s view of the Reformation.  Those in the south,  led by Geneva,  followed the views of John Calvin.  In addition,  the radicals of the Reformation,  known as Anabaptists,  developed an extreme wing among those who had worked with Zwingli.  From Zurich the Anabaptist movement spread thru Switzerland,  Germany,  and Holland,  where,  under Menno Simons,  it had a steady development. </a:t>
            </a:r>
          </a:p>
        </p:txBody>
      </p:sp>
      <p:sp>
        <p:nvSpPr>
          <p:cNvPr id="522854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Christianity Through The Ages by Dr. Earle Cairns</a:t>
            </a:r>
          </a:p>
        </p:txBody>
      </p:sp>
      <p:sp>
        <p:nvSpPr>
          <p:cNvPr id="5228549" name="Comment 5"/>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Heinrich Bullinger was the conciliatory successor to Zwingli &amp; after he was removed from the religious scene most Zwingli groups merged with those of Calvin forming the    Reformed Churches of Switzerland.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228547">
                                            <p:txEl>
                                              <p:pRg st="0" end="0"/>
                                            </p:txEl>
                                          </p:spTgt>
                                        </p:tgtEl>
                                        <p:attrNameLst>
                                          <p:attrName>style.visibility</p:attrName>
                                        </p:attrNameLst>
                                      </p:cBhvr>
                                      <p:to>
                                        <p:strVal val="visible"/>
                                      </p:to>
                                    </p:set>
                                    <p:anim calcmode="lin" valueType="num">
                                      <p:cBhvr>
                                        <p:cTn id="7" dur="500" fill="hold"/>
                                        <p:tgtEl>
                                          <p:spTgt spid="522854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228547">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1828800" y="381000"/>
            <a:ext cx="8534400" cy="3657600"/>
          </a:xfrm>
          <a:solidFill>
            <a:srgbClr val="FF0000"/>
          </a:solidFill>
        </p:spPr>
        <p:txBody>
          <a:bodyPr/>
          <a:lstStyle/>
          <a:p>
            <a:r>
              <a:rPr lang="en-US">
                <a:solidFill>
                  <a:srgbClr val="FFFFFF"/>
                </a:solidFill>
                <a:effectLst>
                  <a:outerShdw blurRad="38100" dist="38100" dir="2700000" algn="tl">
                    <a:srgbClr val="000000"/>
                  </a:outerShdw>
                </a:effectLst>
              </a:rPr>
              <a:t>The Antiochene School Of Theology Practiced An Approach To Scriptural Interpretation With Literal Emphasis Rather Than Spiritual Meanings Not Immediately Evident From The Text</a:t>
            </a:r>
            <a:r>
              <a:rPr lang="en-US"/>
              <a:t>  </a:t>
            </a:r>
          </a:p>
        </p:txBody>
      </p:sp>
      <p:sp>
        <p:nvSpPr>
          <p:cNvPr id="3217411" name="Oval 3"/>
          <p:cNvSpPr>
            <a:spLocks noChangeArrowheads="1"/>
          </p:cNvSpPr>
          <p:nvPr/>
        </p:nvSpPr>
        <p:spPr bwMode="auto">
          <a:xfrm>
            <a:off x="8323868" y="4939644"/>
            <a:ext cx="688157" cy="603317"/>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7412" name="Text Box 4"/>
          <p:cNvSpPr txBox="1">
            <a:spLocks noChangeArrowheads="1"/>
          </p:cNvSpPr>
          <p:nvPr/>
        </p:nvSpPr>
        <p:spPr bwMode="auto">
          <a:xfrm>
            <a:off x="8531257" y="4343400"/>
            <a:ext cx="1555423" cy="523220"/>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Antioch Center Of Christian Theology</a:t>
            </a:r>
          </a:p>
        </p:txBody>
      </p:sp>
    </p:spTree>
    <p:extLst>
      <p:ext uri="{BB962C8B-B14F-4D97-AF65-F5344CB8AC3E}">
        <p14:creationId xmlns:p14="http://schemas.microsoft.com/office/powerpoint/2010/main" val="40105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7411"/>
                                        </p:tgtEl>
                                        <p:attrNameLst>
                                          <p:attrName>style.visibility</p:attrName>
                                        </p:attrNameLst>
                                      </p:cBhvr>
                                      <p:to>
                                        <p:strVal val="visible"/>
                                      </p:to>
                                    </p:set>
                                    <p:anim calcmode="lin" valueType="num">
                                      <p:cBhvr>
                                        <p:cTn id="7" dur="500" fill="hold"/>
                                        <p:tgtEl>
                                          <p:spTgt spid="3217411"/>
                                        </p:tgtEl>
                                        <p:attrNameLst>
                                          <p:attrName>ppt_w</p:attrName>
                                        </p:attrNameLst>
                                      </p:cBhvr>
                                      <p:tavLst>
                                        <p:tav tm="0">
                                          <p:val>
                                            <p:strVal val="4*#ppt_w"/>
                                          </p:val>
                                        </p:tav>
                                        <p:tav tm="100000">
                                          <p:val>
                                            <p:strVal val="#ppt_w"/>
                                          </p:val>
                                        </p:tav>
                                      </p:tavLst>
                                    </p:anim>
                                    <p:anim calcmode="lin" valueType="num">
                                      <p:cBhvr>
                                        <p:cTn id="8" dur="500" fill="hold"/>
                                        <p:tgtEl>
                                          <p:spTgt spid="32174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7412"/>
                                        </p:tgtEl>
                                        <p:attrNameLst>
                                          <p:attrName>style.visibility</p:attrName>
                                        </p:attrNameLst>
                                      </p:cBhvr>
                                      <p:to>
                                        <p:strVal val="visible"/>
                                      </p:to>
                                    </p:set>
                                    <p:anim calcmode="lin" valueType="num">
                                      <p:cBhvr>
                                        <p:cTn id="13" dur="1000" fill="hold"/>
                                        <p:tgtEl>
                                          <p:spTgt spid="3217412"/>
                                        </p:tgtEl>
                                        <p:attrNameLst>
                                          <p:attrName>ppt_w</p:attrName>
                                        </p:attrNameLst>
                                      </p:cBhvr>
                                      <p:tavLst>
                                        <p:tav tm="0">
                                          <p:val>
                                            <p:fltVal val="0"/>
                                          </p:val>
                                        </p:tav>
                                        <p:tav tm="100000">
                                          <p:val>
                                            <p:strVal val="#ppt_w"/>
                                          </p:val>
                                        </p:tav>
                                      </p:tavLst>
                                    </p:anim>
                                    <p:anim calcmode="lin" valueType="num">
                                      <p:cBhvr>
                                        <p:cTn id="14" dur="1000" fill="hold"/>
                                        <p:tgtEl>
                                          <p:spTgt spid="3217412"/>
                                        </p:tgtEl>
                                        <p:attrNameLst>
                                          <p:attrName>ppt_h</p:attrName>
                                        </p:attrNameLst>
                                      </p:cBhvr>
                                      <p:tavLst>
                                        <p:tav tm="0">
                                          <p:val>
                                            <p:fltVal val="0"/>
                                          </p:val>
                                        </p:tav>
                                        <p:tav tm="100000">
                                          <p:val>
                                            <p:strVal val="#ppt_h"/>
                                          </p:val>
                                        </p:tav>
                                      </p:tavLst>
                                    </p:anim>
                                    <p:anim calcmode="lin" valueType="num">
                                      <p:cBhvr>
                                        <p:cTn id="15" dur="1000" fill="hold"/>
                                        <p:tgtEl>
                                          <p:spTgt spid="32174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7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7410">
                                            <p:txEl>
                                              <p:pRg st="0" end="0"/>
                                            </p:txEl>
                                          </p:spTgt>
                                        </p:tgtEl>
                                        <p:attrNameLst>
                                          <p:attrName>style.visibility</p:attrName>
                                        </p:attrNameLst>
                                      </p:cBhvr>
                                      <p:to>
                                        <p:strVal val="visible"/>
                                      </p:to>
                                    </p:set>
                                    <p:anim calcmode="lin" valueType="num">
                                      <p:cBhvr additive="base">
                                        <p:cTn id="21" dur="300" fill="hold"/>
                                        <p:tgtEl>
                                          <p:spTgt spid="3217410">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74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7410" grpId="0" build="p" autoUpdateAnimBg="0"/>
      <p:bldP spid="3217411" grpId="0" animBg="1"/>
      <p:bldP spid="321741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613721912"/>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22384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5362" name="Rectangle 2"/>
          <p:cNvSpPr>
            <a:spLocks noGrp="1" noChangeArrowheads="1"/>
          </p:cNvSpPr>
          <p:nvPr>
            <p:ph type="title"/>
          </p:nvPr>
        </p:nvSpPr>
        <p:spPr>
          <a:xfrm>
            <a:off x="2133600" y="457200"/>
            <a:ext cx="7848600" cy="3886200"/>
          </a:xfrm>
          <a:solidFill>
            <a:srgbClr val="FF0000"/>
          </a:solidFill>
        </p:spPr>
        <p:txBody>
          <a:bodyPr/>
          <a:lstStyle/>
          <a:p>
            <a:r>
              <a:rPr lang="en-US">
                <a:solidFill>
                  <a:srgbClr val="FFFFFF"/>
                </a:solidFill>
                <a:effectLst>
                  <a:outerShdw blurRad="38100" dist="38100" dir="2700000" algn="tl">
                    <a:srgbClr val="000000"/>
                  </a:outerShdw>
                </a:effectLst>
              </a:rPr>
              <a:t>The Alexandrian School Was Influenced By Plato’s Philosophy &amp; Basically Believed That The Bible Was Best Understood As An Allegorical Morality Rather Than As A Literal Interpretation.</a:t>
            </a:r>
            <a:r>
              <a:rPr lang="en-US"/>
              <a:t>  </a:t>
            </a:r>
          </a:p>
        </p:txBody>
      </p:sp>
      <p:sp>
        <p:nvSpPr>
          <p:cNvPr id="3215363" name="Oval 3"/>
          <p:cNvSpPr>
            <a:spLocks noChangeArrowheads="1"/>
          </p:cNvSpPr>
          <p:nvPr/>
        </p:nvSpPr>
        <p:spPr bwMode="auto">
          <a:xfrm>
            <a:off x="6843860" y="6221690"/>
            <a:ext cx="669303" cy="509048"/>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5364" name="Text Box 4"/>
          <p:cNvSpPr txBox="1">
            <a:spLocks noChangeArrowheads="1"/>
          </p:cNvSpPr>
          <p:nvPr/>
        </p:nvSpPr>
        <p:spPr bwMode="auto">
          <a:xfrm>
            <a:off x="7626286" y="6324601"/>
            <a:ext cx="3148551" cy="307777"/>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Alexandria Center Of Christian Theology</a:t>
            </a:r>
          </a:p>
        </p:txBody>
      </p:sp>
    </p:spTree>
    <p:extLst>
      <p:ext uri="{BB962C8B-B14F-4D97-AF65-F5344CB8AC3E}">
        <p14:creationId xmlns:p14="http://schemas.microsoft.com/office/powerpoint/2010/main" val="272812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5363"/>
                                        </p:tgtEl>
                                        <p:attrNameLst>
                                          <p:attrName>style.visibility</p:attrName>
                                        </p:attrNameLst>
                                      </p:cBhvr>
                                      <p:to>
                                        <p:strVal val="visible"/>
                                      </p:to>
                                    </p:set>
                                    <p:anim calcmode="lin" valueType="num">
                                      <p:cBhvr>
                                        <p:cTn id="7" dur="500" fill="hold"/>
                                        <p:tgtEl>
                                          <p:spTgt spid="3215363"/>
                                        </p:tgtEl>
                                        <p:attrNameLst>
                                          <p:attrName>ppt_w</p:attrName>
                                        </p:attrNameLst>
                                      </p:cBhvr>
                                      <p:tavLst>
                                        <p:tav tm="0">
                                          <p:val>
                                            <p:strVal val="4*#ppt_w"/>
                                          </p:val>
                                        </p:tav>
                                        <p:tav tm="100000">
                                          <p:val>
                                            <p:strVal val="#ppt_w"/>
                                          </p:val>
                                        </p:tav>
                                      </p:tavLst>
                                    </p:anim>
                                    <p:anim calcmode="lin" valueType="num">
                                      <p:cBhvr>
                                        <p:cTn id="8" dur="500" fill="hold"/>
                                        <p:tgtEl>
                                          <p:spTgt spid="321536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5364"/>
                                        </p:tgtEl>
                                        <p:attrNameLst>
                                          <p:attrName>style.visibility</p:attrName>
                                        </p:attrNameLst>
                                      </p:cBhvr>
                                      <p:to>
                                        <p:strVal val="visible"/>
                                      </p:to>
                                    </p:set>
                                    <p:anim calcmode="lin" valueType="num">
                                      <p:cBhvr>
                                        <p:cTn id="13" dur="1000" fill="hold"/>
                                        <p:tgtEl>
                                          <p:spTgt spid="3215364"/>
                                        </p:tgtEl>
                                        <p:attrNameLst>
                                          <p:attrName>ppt_w</p:attrName>
                                        </p:attrNameLst>
                                      </p:cBhvr>
                                      <p:tavLst>
                                        <p:tav tm="0">
                                          <p:val>
                                            <p:fltVal val="0"/>
                                          </p:val>
                                        </p:tav>
                                        <p:tav tm="100000">
                                          <p:val>
                                            <p:strVal val="#ppt_w"/>
                                          </p:val>
                                        </p:tav>
                                      </p:tavLst>
                                    </p:anim>
                                    <p:anim calcmode="lin" valueType="num">
                                      <p:cBhvr>
                                        <p:cTn id="14" dur="1000" fill="hold"/>
                                        <p:tgtEl>
                                          <p:spTgt spid="3215364"/>
                                        </p:tgtEl>
                                        <p:attrNameLst>
                                          <p:attrName>ppt_h</p:attrName>
                                        </p:attrNameLst>
                                      </p:cBhvr>
                                      <p:tavLst>
                                        <p:tav tm="0">
                                          <p:val>
                                            <p:fltVal val="0"/>
                                          </p:val>
                                        </p:tav>
                                        <p:tav tm="100000">
                                          <p:val>
                                            <p:strVal val="#ppt_h"/>
                                          </p:val>
                                        </p:tav>
                                      </p:tavLst>
                                    </p:anim>
                                    <p:anim calcmode="lin" valueType="num">
                                      <p:cBhvr>
                                        <p:cTn id="15" dur="1000" fill="hold"/>
                                        <p:tgtEl>
                                          <p:spTgt spid="321536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53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5362">
                                            <p:txEl>
                                              <p:pRg st="0" end="0"/>
                                            </p:txEl>
                                          </p:spTgt>
                                        </p:tgtEl>
                                        <p:attrNameLst>
                                          <p:attrName>style.visibility</p:attrName>
                                        </p:attrNameLst>
                                      </p:cBhvr>
                                      <p:to>
                                        <p:strVal val="visible"/>
                                      </p:to>
                                    </p:set>
                                    <p:anim calcmode="lin" valueType="num">
                                      <p:cBhvr additive="base">
                                        <p:cTn id="21" dur="300" fill="hold"/>
                                        <p:tgtEl>
                                          <p:spTgt spid="3215362">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53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62" grpId="0" build="p" autoUpdateAnimBg="0"/>
      <p:bldP spid="3215363" grpId="0" animBg="1"/>
      <p:bldP spid="321536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518407" y="0"/>
            <a:ext cx="8976220" cy="1143000"/>
          </a:xfrm>
        </p:spPr>
        <p:txBody>
          <a:bodyPr/>
          <a:lstStyle/>
          <a:p>
            <a:r>
              <a:rPr lang="en-US" u="sng" dirty="0">
                <a:effectLst>
                  <a:outerShdw blurRad="38100" dist="38100" dir="2700000" algn="tl">
                    <a:srgbClr val="FFFFFF"/>
                  </a:outerShdw>
                </a:effectLst>
              </a:rPr>
              <a:t>Post-Nicene Christian Thinkers</a:t>
            </a:r>
            <a:r>
              <a:rPr lang="en-US" dirty="0">
                <a:effectLst>
                  <a:outerShdw blurRad="38100" dist="38100" dir="2700000" algn="tl">
                    <a:srgbClr val="FFFFFF"/>
                  </a:outerShdw>
                </a:effectLst>
              </a:rPr>
              <a:t> </a:t>
            </a:r>
            <a:r>
              <a:rPr lang="en-US" u="sng" dirty="0">
                <a:effectLst>
                  <a:outerShdw blurRad="38100" dist="38100" dir="2700000" algn="tl">
                    <a:srgbClr val="FFFFFF"/>
                  </a:outerShdw>
                </a:effectLst>
              </a:rPr>
              <a:t>Reopen Plato’s Greek Academy</a:t>
            </a:r>
          </a:p>
        </p:txBody>
      </p:sp>
      <p:sp>
        <p:nvSpPr>
          <p:cNvPr id="111620" name="Rectangle 4"/>
          <p:cNvSpPr>
            <a:spLocks noGrp="1" noChangeArrowheads="1"/>
          </p:cNvSpPr>
          <p:nvPr>
            <p:ph sz="quarter" idx="2"/>
          </p:nvPr>
        </p:nvSpPr>
        <p:spPr>
          <a:xfrm>
            <a:off x="6629400" y="2057400"/>
            <a:ext cx="3200400" cy="1981200"/>
          </a:xfrm>
        </p:spPr>
        <p:txBody>
          <a:bodyPr/>
          <a:lstStyle/>
          <a:p>
            <a:endParaRPr lang="en-US" sz="2400"/>
          </a:p>
        </p:txBody>
      </p:sp>
      <p:sp>
        <p:nvSpPr>
          <p:cNvPr id="111621" name="Rectangle 5"/>
          <p:cNvSpPr>
            <a:spLocks noGrp="1" noChangeArrowheads="1"/>
          </p:cNvSpPr>
          <p:nvPr>
            <p:ph type="body" sz="half" idx="3"/>
          </p:nvPr>
        </p:nvSpPr>
        <p:spPr>
          <a:xfrm>
            <a:off x="2209800" y="4419600"/>
            <a:ext cx="7772400" cy="2286000"/>
          </a:xfrm>
        </p:spPr>
        <p:txBody>
          <a:bodyPr/>
          <a:lstStyle/>
          <a:p>
            <a:pPr>
              <a:lnSpc>
                <a:spcPct val="90000"/>
              </a:lnSpc>
            </a:pPr>
            <a:r>
              <a:rPr lang="en-US" sz="1400" dirty="0">
                <a:solidFill>
                  <a:schemeClr val="bg1"/>
                </a:solidFill>
                <a:effectLst>
                  <a:outerShdw blurRad="38100" dist="38100" dir="2700000" algn="tl">
                    <a:srgbClr val="000000">
                      <a:alpha val="43137"/>
                    </a:srgbClr>
                  </a:outerShdw>
                </a:effectLst>
              </a:rPr>
              <a:t>Among the Apostolically Acquainted Church Fathers – were writers of Christian Apology – literature genre required both for defense and offense.  In other words, it was mandated to defend Christians &amp; Christianity and combat false religion of two types - either Roman Paganism or Greek Philosophy.  In the process of explanation and instruction it was teaching – it was not being taught.</a:t>
            </a:r>
          </a:p>
          <a:p>
            <a:pPr>
              <a:lnSpc>
                <a:spcPct val="90000"/>
              </a:lnSpc>
            </a:pPr>
            <a:r>
              <a:rPr lang="en-US" sz="1400" dirty="0">
                <a:solidFill>
                  <a:schemeClr val="bg1"/>
                </a:solidFill>
                <a:effectLst>
                  <a:outerShdw blurRad="38100" dist="38100" dir="2700000" algn="tl">
                    <a:srgbClr val="000000">
                      <a:alpha val="43137"/>
                    </a:srgbClr>
                  </a:outerShdw>
                </a:effectLst>
              </a:rPr>
              <a:t>Neo-Platonism is termed for the teachings of antiquity’s final great pagan philosopher – Plotinus.    He called the higher god (the) “One” – for that force transcending all qualities, mysterious and unknowable, completely incomprehensible to the human mind.  The One is the highest pinnacle of reality, the undivided Unity from which everything else, in all its diversity, cascades.  This reality becomes less “real” and less good the further down from the One it goes.  Thus, for Plotinus, evil has no existence itself but is simply the absence of good, in the same way darkness is the absence of light.  The physical world, being the furthest from the One, is the least real and good part of existence. In summation, his concept was of a simple trinity of  - One, Intelligence, &amp; Soul. </a:t>
            </a:r>
          </a:p>
          <a:p>
            <a:pPr>
              <a:lnSpc>
                <a:spcPct val="90000"/>
              </a:lnSpc>
              <a:buFontTx/>
              <a:buNone/>
            </a:pPr>
            <a:endParaRPr lang="en-US" sz="1400" dirty="0">
              <a:solidFill>
                <a:schemeClr val="bg1"/>
              </a:solidFill>
            </a:endParaRPr>
          </a:p>
        </p:txBody>
      </p:sp>
      <p:pic>
        <p:nvPicPr>
          <p:cNvPr id="111623" name="Picture 7" descr="C:\Documents and Settings\Owner\My Documents\Educational Illustrations\platoaristo.jpeg"/>
          <p:cNvPicPr>
            <a:picLocks noGrp="1" noChangeAspect="1" noChangeArrowheads="1"/>
          </p:cNvPicPr>
          <p:nvPr>
            <p:ph sz="quarter" idx="1"/>
          </p:nvPr>
        </p:nvPicPr>
        <p:blipFill>
          <a:blip r:embed="rId3" cstate="print"/>
          <a:srcRect/>
          <a:stretch>
            <a:fillRect/>
          </a:stretch>
        </p:blipFill>
        <p:spPr>
          <a:xfrm>
            <a:off x="2286000" y="1295400"/>
            <a:ext cx="3736596" cy="3124200"/>
          </a:xfrm>
          <a:noFill/>
          <a:ln/>
        </p:spPr>
      </p:pic>
      <p:pic>
        <p:nvPicPr>
          <p:cNvPr id="111624" name="Picture 8" descr="C:\Documents and Settings\Owner\My Documents\Educational Illustrations\Plato_6.jpeg"/>
          <p:cNvPicPr>
            <a:picLocks noChangeAspect="1" noChangeArrowheads="1"/>
          </p:cNvPicPr>
          <p:nvPr/>
        </p:nvPicPr>
        <p:blipFill>
          <a:blip r:embed="rId4" cstate="print"/>
          <a:srcRect/>
          <a:stretch>
            <a:fillRect/>
          </a:stretch>
        </p:blipFill>
        <p:spPr bwMode="auto">
          <a:xfrm>
            <a:off x="6019800" y="1295400"/>
            <a:ext cx="3736596" cy="3124200"/>
          </a:xfrm>
          <a:prstGeom prst="rect">
            <a:avLst/>
          </a:prstGeom>
          <a:noFill/>
        </p:spPr>
      </p:pic>
    </p:spTree>
    <p:extLst>
      <p:ext uri="{BB962C8B-B14F-4D97-AF65-F5344CB8AC3E}">
        <p14:creationId xmlns:p14="http://schemas.microsoft.com/office/powerpoint/2010/main" val="40436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1621">
                                            <p:txEl>
                                              <p:pRg st="0" end="0"/>
                                            </p:txEl>
                                          </p:spTgt>
                                        </p:tgtEl>
                                        <p:attrNameLst>
                                          <p:attrName>style.visibility</p:attrName>
                                        </p:attrNameLst>
                                      </p:cBhvr>
                                      <p:to>
                                        <p:strVal val="visible"/>
                                      </p:to>
                                    </p:set>
                                    <p:anim calcmode="lin" valueType="num">
                                      <p:cBhvr>
                                        <p:cTn id="7" dur="1000" fill="hold"/>
                                        <p:tgtEl>
                                          <p:spTgt spid="11162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162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162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162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1621">
                                            <p:txEl>
                                              <p:pRg st="1" end="1"/>
                                            </p:txEl>
                                          </p:spTgt>
                                        </p:tgtEl>
                                        <p:attrNameLst>
                                          <p:attrName>style.visibility</p:attrName>
                                        </p:attrNameLst>
                                      </p:cBhvr>
                                      <p:to>
                                        <p:strVal val="visible"/>
                                      </p:to>
                                    </p:set>
                                    <p:anim calcmode="lin" valueType="num">
                                      <p:cBhvr>
                                        <p:cTn id="15" dur="1000" fill="hold"/>
                                        <p:tgtEl>
                                          <p:spTgt spid="11162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162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162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162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1686187" y="92278"/>
            <a:ext cx="8632272" cy="1107348"/>
          </a:xfrm>
        </p:spPr>
        <p:txBody>
          <a:bodyPr/>
          <a:lstStyle/>
          <a:p>
            <a:r>
              <a:rPr lang="en-US" u="sng" dirty="0">
                <a:effectLst>
                  <a:outerShdw blurRad="38100" dist="38100" dir="2700000" algn="tl">
                    <a:srgbClr val="FFFFFF"/>
                  </a:outerShdw>
                </a:effectLst>
              </a:rPr>
              <a:t>Post-Nicene Christian Thinkers</a:t>
            </a:r>
            <a:r>
              <a:rPr lang="en-US" dirty="0">
                <a:effectLst>
                  <a:outerShdw blurRad="38100" dist="38100" dir="2700000" algn="tl">
                    <a:srgbClr val="FFFFFF"/>
                  </a:outerShdw>
                </a:effectLst>
              </a:rPr>
              <a:t> </a:t>
            </a:r>
            <a:r>
              <a:rPr lang="en-US" u="sng" dirty="0">
                <a:effectLst>
                  <a:outerShdw blurRad="38100" dist="38100" dir="2700000" algn="tl">
                    <a:srgbClr val="FFFFFF"/>
                  </a:outerShdw>
                </a:effectLst>
              </a:rPr>
              <a:t>Reopen Plato’s Greek Academy</a:t>
            </a:r>
          </a:p>
        </p:txBody>
      </p:sp>
      <p:sp>
        <p:nvSpPr>
          <p:cNvPr id="229379" name="Rectangle 3"/>
          <p:cNvSpPr>
            <a:spLocks noGrp="1" noChangeArrowheads="1"/>
          </p:cNvSpPr>
          <p:nvPr>
            <p:ph sz="quarter" idx="2"/>
          </p:nvPr>
        </p:nvSpPr>
        <p:spPr>
          <a:xfrm>
            <a:off x="6629400" y="2057400"/>
            <a:ext cx="3200400" cy="1981200"/>
          </a:xfrm>
        </p:spPr>
        <p:txBody>
          <a:bodyPr/>
          <a:lstStyle/>
          <a:p>
            <a:endParaRPr lang="en-US" sz="2400"/>
          </a:p>
        </p:txBody>
      </p:sp>
      <p:sp>
        <p:nvSpPr>
          <p:cNvPr id="229380" name="Rectangle 4"/>
          <p:cNvSpPr>
            <a:spLocks noGrp="1" noChangeArrowheads="1"/>
          </p:cNvSpPr>
          <p:nvPr>
            <p:ph type="body" sz="half" idx="3"/>
          </p:nvPr>
        </p:nvSpPr>
        <p:spPr>
          <a:xfrm>
            <a:off x="2209800" y="4419600"/>
            <a:ext cx="7772400" cy="2286000"/>
          </a:xfrm>
        </p:spPr>
        <p:txBody>
          <a:bodyPr/>
          <a:lstStyle/>
          <a:p>
            <a:pPr>
              <a:lnSpc>
                <a:spcPct val="90000"/>
              </a:lnSpc>
            </a:pPr>
            <a:endParaRPr lang="en-US" sz="800" dirty="0">
              <a:solidFill>
                <a:schemeClr val="bg1"/>
              </a:solidFill>
            </a:endParaRPr>
          </a:p>
          <a:p>
            <a:pPr>
              <a:lnSpc>
                <a:spcPct val="90000"/>
              </a:lnSpc>
            </a:pPr>
            <a:r>
              <a:rPr lang="en-US" sz="1200" dirty="0">
                <a:solidFill>
                  <a:schemeClr val="bg1"/>
                </a:solidFill>
                <a:effectLst>
                  <a:outerShdw blurRad="38100" dist="38100" dir="2700000" algn="tl">
                    <a:srgbClr val="000000">
                      <a:alpha val="43137"/>
                    </a:srgbClr>
                  </a:outerShdw>
                </a:effectLst>
              </a:rPr>
              <a:t>Christians of the fourth century and beyond were attracted to this concept of “The One” equating it to “The Godhead”  and incorporating “The Son” by  renaming the World Soul “The Logos.”  The same consensus seeming to reject the unqualified proposition of simple evil in single dimension as an absence of good – accepting instead a concept of complex evil and complicated suffering . The concept of graduated degrees or shades of good and evil has had a mixed reception over the generations among different Christian audiences;  Completely rejected by dual determinists - acceptance seems to be correlated to an similar acceptance of the related doctrine of degreed reward &amp; punishment.   </a:t>
            </a:r>
          </a:p>
          <a:p>
            <a:pPr>
              <a:lnSpc>
                <a:spcPct val="90000"/>
              </a:lnSpc>
            </a:pPr>
            <a:r>
              <a:rPr lang="en-US" sz="1200" dirty="0">
                <a:solidFill>
                  <a:schemeClr val="bg1"/>
                </a:solidFill>
                <a:effectLst>
                  <a:outerShdw blurRad="38100" dist="38100" dir="2700000" algn="tl">
                    <a:srgbClr val="000000">
                      <a:alpha val="43137"/>
                    </a:srgbClr>
                  </a:outerShdw>
                </a:effectLst>
              </a:rPr>
              <a:t>As those personally familiar with the Apostles and those intimate with them in turn passed from the religious scene – the church transitioned from the Apologists to the Theologians – doctrine systematists and polemic writers that by the Dark Ages managed to so convolute and complicate the simple scripture as first received that Theology had become the “queen science” and Theologians regarded as the most learned of scholars.  This next era witnessed within the field of theological science the shift from a scripture systemizing process of text to that of a synthesis process with philosophical tenet. Thus, with the move from apology to theology we have the marriage of Holy Scripture with Human Philosophy and the birth of Christian Platonism – the religious landscape would never be the same.</a:t>
            </a:r>
          </a:p>
        </p:txBody>
      </p:sp>
      <p:pic>
        <p:nvPicPr>
          <p:cNvPr id="229381" name="Picture 5" descr="C:\Documents and Settings\Owner\My Documents\Educational Illustrations\platoaristo.jpeg"/>
          <p:cNvPicPr>
            <a:picLocks noGrp="1" noChangeAspect="1" noChangeArrowheads="1"/>
          </p:cNvPicPr>
          <p:nvPr>
            <p:ph sz="quarter" idx="1"/>
          </p:nvPr>
        </p:nvPicPr>
        <p:blipFill>
          <a:blip r:embed="rId3" cstate="print"/>
          <a:srcRect/>
          <a:stretch>
            <a:fillRect/>
          </a:stretch>
        </p:blipFill>
        <p:spPr>
          <a:xfrm>
            <a:off x="2285999" y="1371600"/>
            <a:ext cx="3679271" cy="3200400"/>
          </a:xfrm>
          <a:noFill/>
          <a:ln/>
        </p:spPr>
      </p:pic>
      <p:pic>
        <p:nvPicPr>
          <p:cNvPr id="229382" name="Picture 6" descr="C:\Documents and Settings\Owner\My Documents\Educational Illustrations\Plato_6.jpeg"/>
          <p:cNvPicPr>
            <a:picLocks noChangeAspect="1" noChangeArrowheads="1"/>
          </p:cNvPicPr>
          <p:nvPr/>
        </p:nvPicPr>
        <p:blipFill>
          <a:blip r:embed="rId4" cstate="print"/>
          <a:srcRect/>
          <a:stretch>
            <a:fillRect/>
          </a:stretch>
        </p:blipFill>
        <p:spPr bwMode="auto">
          <a:xfrm>
            <a:off x="5965271" y="1371600"/>
            <a:ext cx="3791125" cy="3200400"/>
          </a:xfrm>
          <a:prstGeom prst="rect">
            <a:avLst/>
          </a:prstGeom>
          <a:noFill/>
        </p:spPr>
      </p:pic>
    </p:spTree>
    <p:extLst>
      <p:ext uri="{BB962C8B-B14F-4D97-AF65-F5344CB8AC3E}">
        <p14:creationId xmlns:p14="http://schemas.microsoft.com/office/powerpoint/2010/main" val="57364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xEl>
                                              <p:pRg st="1" end="1"/>
                                            </p:txEl>
                                          </p:spTgt>
                                        </p:tgtEl>
                                        <p:attrNameLst>
                                          <p:attrName>style.visibility</p:attrName>
                                        </p:attrNameLst>
                                      </p:cBhvr>
                                      <p:to>
                                        <p:strVal val="visible"/>
                                      </p:to>
                                    </p:set>
                                    <p:anim calcmode="lin" valueType="num">
                                      <p:cBhvr>
                                        <p:cTn id="7" dur="1000" fill="hold"/>
                                        <p:tgtEl>
                                          <p:spTgt spid="22938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29380">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2938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0">
                                            <p:txEl>
                                              <p:pRg st="2" end="2"/>
                                            </p:txEl>
                                          </p:spTgt>
                                        </p:tgtEl>
                                        <p:attrNameLst>
                                          <p:attrName>style.visibility</p:attrName>
                                        </p:attrNameLst>
                                      </p:cBhvr>
                                      <p:to>
                                        <p:strVal val="visible"/>
                                      </p:to>
                                    </p:set>
                                    <p:anim calcmode="lin" valueType="num">
                                      <p:cBhvr>
                                        <p:cTn id="15" dur="1000" fill="hold"/>
                                        <p:tgtEl>
                                          <p:spTgt spid="229380">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29380">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2938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594" name="Picture 2" descr="I:\DEPTCOMM\Zamcomm\Jody\ChartsEPS\125 copy.jpg"/>
          <p:cNvPicPr>
            <a:picLocks noChangeAspect="1" noChangeArrowheads="1"/>
          </p:cNvPicPr>
          <p:nvPr/>
        </p:nvPicPr>
        <p:blipFill>
          <a:blip r:embed="rId3" cstate="print"/>
          <a:srcRect/>
          <a:stretch>
            <a:fillRect/>
          </a:stretch>
        </p:blipFill>
        <p:spPr bwMode="auto">
          <a:xfrm>
            <a:off x="0" y="181667"/>
            <a:ext cx="12192000" cy="6990368"/>
          </a:xfrm>
          <a:prstGeom prst="rect">
            <a:avLst/>
          </a:prstGeom>
          <a:noFill/>
        </p:spPr>
      </p:pic>
      <p:sp>
        <p:nvSpPr>
          <p:cNvPr id="2" name="Callout: Quad Arrow 1">
            <a:extLst>
              <a:ext uri="{FF2B5EF4-FFF2-40B4-BE49-F238E27FC236}">
                <a16:creationId xmlns:a16="http://schemas.microsoft.com/office/drawing/2014/main" id="{55F9144D-5886-4319-AC62-16F39ADE9FA0}"/>
              </a:ext>
            </a:extLst>
          </p:cNvPr>
          <p:cNvSpPr/>
          <p:nvPr/>
        </p:nvSpPr>
        <p:spPr bwMode="auto">
          <a:xfrm>
            <a:off x="6096000" y="2877954"/>
            <a:ext cx="5242559" cy="2521819"/>
          </a:xfrm>
          <a:prstGeom prst="quadArrowCallou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6283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6450" name="Rectangle 2"/>
          <p:cNvSpPr>
            <a:spLocks noGrp="1" noChangeArrowheads="1"/>
          </p:cNvSpPr>
          <p:nvPr>
            <p:ph type="title"/>
          </p:nvPr>
        </p:nvSpPr>
        <p:spPr>
          <a:xfrm>
            <a:off x="2133600" y="152400"/>
            <a:ext cx="7867650" cy="1219200"/>
          </a:xfrm>
          <a:ln>
            <a:solidFill>
              <a:schemeClr val="bg1"/>
            </a:solidFill>
          </a:ln>
        </p:spPr>
        <p:txBody>
          <a:bodyPr/>
          <a:lstStyle/>
          <a:p>
            <a:r>
              <a:rPr lang="en-US" sz="3200" dirty="0">
                <a:solidFill>
                  <a:srgbClr val="0000FF"/>
                </a:solidFill>
              </a:rPr>
              <a:t>50 YEARS IN THE CHURCH OF ROME</a:t>
            </a:r>
            <a:br>
              <a:rPr lang="en-US" sz="3200" dirty="0"/>
            </a:br>
            <a:r>
              <a:rPr lang="en-US" sz="3200" dirty="0" err="1"/>
              <a:t>Chiniquy</a:t>
            </a:r>
            <a:r>
              <a:rPr lang="en-US" sz="3200" dirty="0"/>
              <a:t> on Education of  Catholic Priests</a:t>
            </a:r>
          </a:p>
        </p:txBody>
      </p:sp>
      <p:sp>
        <p:nvSpPr>
          <p:cNvPr id="5096451" name="Rectangle 3"/>
          <p:cNvSpPr>
            <a:spLocks noGrp="1" noChangeArrowheads="1"/>
          </p:cNvSpPr>
          <p:nvPr>
            <p:ph type="body" idx="1"/>
          </p:nvPr>
        </p:nvSpPr>
        <p:spPr>
          <a:xfrm>
            <a:off x="2209800" y="1828800"/>
            <a:ext cx="7772400" cy="4572000"/>
          </a:xfrm>
          <a:solidFill>
            <a:srgbClr val="FFFFFF"/>
          </a:solidFill>
        </p:spPr>
        <p:txBody>
          <a:bodyPr/>
          <a:lstStyle/>
          <a:p>
            <a:pPr>
              <a:buFont typeface="Wingdings" pitchFamily="2" charset="2"/>
              <a:buChar char="v"/>
            </a:pPr>
            <a:r>
              <a:rPr lang="en-US" b="1" i="1" dirty="0">
                <a:effectLst>
                  <a:outerShdw blurRad="38100" dist="38100" dir="2700000" algn="tl">
                    <a:srgbClr val="C0C0C0"/>
                  </a:outerShdw>
                </a:effectLst>
              </a:rPr>
              <a:t>“The models of eloquence which we learned by heart were almost exclusively taken from Pagan literature. In the same manner Pagan models of wisdom,  of </a:t>
            </a:r>
            <a:r>
              <a:rPr lang="en-US" b="1" i="1" dirty="0" err="1">
                <a:effectLst>
                  <a:outerShdw blurRad="38100" dist="38100" dir="2700000" algn="tl">
                    <a:srgbClr val="C0C0C0"/>
                  </a:outerShdw>
                </a:effectLst>
              </a:rPr>
              <a:t>honour</a:t>
            </a:r>
            <a:r>
              <a:rPr lang="en-US" b="1" i="1" dirty="0">
                <a:effectLst>
                  <a:outerShdw blurRad="38100" dist="38100" dir="2700000" algn="tl">
                    <a:srgbClr val="C0C0C0"/>
                  </a:outerShdw>
                </a:effectLst>
              </a:rPr>
              <a:t>,  of chastity were offered to our admiration.  Jesus Christ with His soul-saving Gospel,  as well as His apostles,  had not the liberty to speak to us – these were all put in the (forbidden) Index.”</a:t>
            </a:r>
            <a:endParaRPr lang="en-US" dirty="0"/>
          </a:p>
        </p:txBody>
      </p:sp>
    </p:spTree>
    <p:extLst>
      <p:ext uri="{BB962C8B-B14F-4D97-AF65-F5344CB8AC3E}">
        <p14:creationId xmlns:p14="http://schemas.microsoft.com/office/powerpoint/2010/main" val="156736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096451">
                                            <p:txEl>
                                              <p:pRg st="0" end="0"/>
                                            </p:txEl>
                                          </p:spTgt>
                                        </p:tgtEl>
                                        <p:attrNameLst>
                                          <p:attrName>style.visibility</p:attrName>
                                        </p:attrNameLst>
                                      </p:cBhvr>
                                      <p:to>
                                        <p:strVal val="visible"/>
                                      </p:to>
                                    </p:set>
                                    <p:anim calcmode="discrete" valueType="clr">
                                      <p:cBhvr override="childStyle">
                                        <p:cTn id="7" dur="80"/>
                                        <p:tgtEl>
                                          <p:spTgt spid="50964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964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09645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134308987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52322"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52323" name="Rectangle 3" descr="Pink tissue paper"/>
          <p:cNvSpPr>
            <a:spLocks noGrp="1" noChangeArrowheads="1"/>
          </p:cNvSpPr>
          <p:nvPr>
            <p:ph type="body" idx="1"/>
          </p:nvPr>
        </p:nvSpPr>
        <p:spPr>
          <a:xfrm>
            <a:off x="2209800" y="1676400"/>
            <a:ext cx="7772400" cy="4953000"/>
          </a:xfrm>
          <a:blipFill dpi="0" rotWithShape="0">
            <a:blip r:embed="rId4" cstate="print"/>
            <a:srcRect/>
            <a:tile tx="0" ty="0" sx="100000" sy="100000" flip="none" algn="tl"/>
          </a:blipFill>
        </p:spPr>
        <p:txBody>
          <a:bodyPr/>
          <a:lstStyle/>
          <a:p>
            <a:pPr>
              <a:lnSpc>
                <a:spcPct val="90000"/>
              </a:lnSpc>
              <a:buFontTx/>
              <a:buChar char="o"/>
            </a:pPr>
            <a:r>
              <a:rPr lang="en-US" sz="2400" dirty="0">
                <a:solidFill>
                  <a:srgbClr val="666699"/>
                </a:solidFill>
                <a:effectLst>
                  <a:outerShdw blurRad="38100" dist="38100" dir="2700000" algn="tl">
                    <a:srgbClr val="000000"/>
                  </a:outerShdw>
                </a:effectLst>
              </a:rPr>
              <a:t>When </a:t>
            </a:r>
            <a:r>
              <a:rPr lang="en-US" sz="2400" dirty="0" err="1">
                <a:solidFill>
                  <a:srgbClr val="666699"/>
                </a:solidFill>
                <a:effectLst>
                  <a:outerShdw blurRad="38100" dist="38100" dir="2700000" algn="tl">
                    <a:srgbClr val="000000"/>
                  </a:outerShdw>
                </a:effectLst>
              </a:rPr>
              <a:t>Irenaeus</a:t>
            </a:r>
            <a:r>
              <a:rPr lang="en-US" sz="2400" dirty="0">
                <a:solidFill>
                  <a:srgbClr val="666699"/>
                </a:solidFill>
                <a:effectLst>
                  <a:outerShdw blurRad="38100" dist="38100" dir="2700000" algn="tl">
                    <a:srgbClr val="000000"/>
                  </a:outerShdw>
                </a:effectLst>
              </a:rPr>
              <a:t>, which means “peaceable”, was about forty years old,  Polycarp assigned him to the troubled Lyons    area of Gaul to advance the evangelistic efforts there.  Strange as it may seem, </a:t>
            </a:r>
            <a:r>
              <a:rPr lang="en-US" sz="2400" i="1" dirty="0">
                <a:solidFill>
                  <a:srgbClr val="666699"/>
                </a:solidFill>
                <a:effectLst>
                  <a:outerShdw blurRad="38100" dist="38100" dir="2700000" algn="tl">
                    <a:srgbClr val="000000"/>
                  </a:outerShdw>
                </a:effectLst>
              </a:rPr>
              <a:t>leading a flock that endured harsh atrocities wasn’t his greatest problem </a:t>
            </a:r>
            <a:r>
              <a:rPr lang="en-US" sz="2400" dirty="0">
                <a:solidFill>
                  <a:srgbClr val="666699"/>
                </a:solidFill>
                <a:effectLst>
                  <a:outerShdw blurRad="38100" dist="38100" dir="2700000" algn="tl">
                    <a:srgbClr val="000000"/>
                  </a:outerShdw>
                </a:effectLst>
              </a:rPr>
              <a:t>– the more insidious threat came from heretics.  Some said Jesus was only a spirit manifestation; others said He was only a man. Most of the heresies were forms of Gnosticism,  the belief that people could be saved through a special, secret knowledge.  Like a physician studying a disease,  </a:t>
            </a:r>
            <a:r>
              <a:rPr lang="en-US" sz="2400" dirty="0" err="1">
                <a:solidFill>
                  <a:srgbClr val="666699"/>
                </a:solidFill>
                <a:effectLst>
                  <a:outerShdw blurRad="38100" dist="38100" dir="2700000" algn="tl">
                    <a:srgbClr val="000000"/>
                  </a:outerShdw>
                </a:effectLst>
              </a:rPr>
              <a:t>Irenaeus</a:t>
            </a:r>
            <a:r>
              <a:rPr lang="en-US" sz="2400" dirty="0">
                <a:solidFill>
                  <a:srgbClr val="666699"/>
                </a:solidFill>
                <a:effectLst>
                  <a:outerShdw blurRad="38100" dist="38100" dir="2700000" algn="tl">
                    <a:srgbClr val="000000"/>
                  </a:outerShdw>
                </a:effectLst>
              </a:rPr>
              <a:t> analyzed the varieties of </a:t>
            </a:r>
            <a:r>
              <a:rPr lang="en-US" sz="2400" dirty="0" err="1">
                <a:solidFill>
                  <a:srgbClr val="666699"/>
                </a:solidFill>
                <a:effectLst>
                  <a:outerShdw blurRad="38100" dist="38100" dir="2700000" algn="tl">
                    <a:srgbClr val="000000"/>
                  </a:outerShdw>
                </a:effectLst>
              </a:rPr>
              <a:t>gnostic</a:t>
            </a:r>
            <a:r>
              <a:rPr lang="en-US" sz="2400" dirty="0">
                <a:solidFill>
                  <a:srgbClr val="666699"/>
                </a:solidFill>
                <a:effectLst>
                  <a:outerShdw blurRad="38100" dist="38100" dir="2700000" algn="tl">
                    <a:srgbClr val="000000"/>
                  </a:outerShdw>
                </a:effectLst>
              </a:rPr>
              <a:t> beliefs in detail &amp; studied  Scripture to combat the false ideas infecting the church.  He wrote a multi-volume work called </a:t>
            </a:r>
            <a:r>
              <a:rPr lang="en-US" sz="2400" i="1" dirty="0">
                <a:solidFill>
                  <a:srgbClr val="666699"/>
                </a:solidFill>
                <a:effectLst>
                  <a:outerShdw blurRad="38100" dist="38100" dir="2700000" algn="tl">
                    <a:srgbClr val="000000"/>
                  </a:outerShdw>
                </a:effectLst>
              </a:rPr>
              <a:t>Against Heresies</a:t>
            </a:r>
            <a:r>
              <a:rPr lang="en-US" sz="2400" dirty="0">
                <a:solidFill>
                  <a:srgbClr val="666699"/>
                </a:solidFill>
                <a:effectLst>
                  <a:outerShdw blurRad="38100" dist="38100" dir="2700000" algn="tl">
                    <a:srgbClr val="000000"/>
                  </a:outerShdw>
                </a:effectLst>
              </a:rPr>
              <a:t> clearly setting forth the basic doctrines shown in Scripture.  He further summarized these teachings copied &amp; called </a:t>
            </a:r>
            <a:r>
              <a:rPr lang="en-US" sz="2400" i="1" dirty="0">
                <a:solidFill>
                  <a:srgbClr val="666699"/>
                </a:solidFill>
                <a:effectLst>
                  <a:outerShdw blurRad="38100" dist="38100" dir="2700000" algn="tl">
                    <a:srgbClr val="000000"/>
                  </a:outerShdw>
                </a:effectLst>
              </a:rPr>
              <a:t>Rule of Faith.</a:t>
            </a:r>
            <a:r>
              <a:rPr lang="en-US" sz="2800" dirty="0">
                <a:solidFill>
                  <a:srgbClr val="666699"/>
                </a:solidFill>
                <a:effectLst>
                  <a:outerShdw blurRad="38100" dist="38100" dir="2700000" algn="tl">
                    <a:srgbClr val="000000"/>
                  </a:outerShdw>
                </a:effectLst>
              </a:rPr>
              <a:t>             </a:t>
            </a:r>
            <a:endParaRPr lang="en-US" sz="2800" dirty="0"/>
          </a:p>
        </p:txBody>
      </p:sp>
      <p:sp>
        <p:nvSpPr>
          <p:cNvPr id="4152324"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52325"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52326" name="WordArt 6"/>
          <p:cNvSpPr>
            <a:spLocks noChangeArrowheads="1" noChangeShapeType="1" noTextEdit="1"/>
          </p:cNvSpPr>
          <p:nvPr/>
        </p:nvSpPr>
        <p:spPr bwMode="auto">
          <a:xfrm>
            <a:off x="2667000" y="14478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Irenaeus:  John's Spiritual Grandson</a:t>
            </a:r>
          </a:p>
        </p:txBody>
      </p:sp>
      <p:sp>
        <p:nvSpPr>
          <p:cNvPr id="4152327" name="Comment 7"/>
          <p:cNvSpPr>
            <a:spLocks noChangeArrowheads="1"/>
          </p:cNvSpPr>
          <p:nvPr/>
        </p:nvSpPr>
        <p:spPr bwMode="auto">
          <a:xfrm>
            <a:off x="1539876" y="-1219200"/>
            <a:ext cx="70707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said there was no inside track to salvation.  He also said the creation was good and that evil came about only because of man’s sin and rebellion.</a:t>
            </a:r>
          </a:p>
        </p:txBody>
      </p:sp>
    </p:spTree>
    <p:extLst>
      <p:ext uri="{BB962C8B-B14F-4D97-AF65-F5344CB8AC3E}">
        <p14:creationId xmlns:p14="http://schemas.microsoft.com/office/powerpoint/2010/main" val="11138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52324"/>
                                        </p:tgtEl>
                                        <p:attrNameLst>
                                          <p:attrName>style.visibility</p:attrName>
                                        </p:attrNameLst>
                                      </p:cBhvr>
                                      <p:to>
                                        <p:strVal val="visible"/>
                                      </p:to>
                                    </p:set>
                                    <p:anim calcmode="lin" valueType="num">
                                      <p:cBhvr>
                                        <p:cTn id="7" dur="5000" fill="hold"/>
                                        <p:tgtEl>
                                          <p:spTgt spid="4152324"/>
                                        </p:tgtEl>
                                        <p:attrNameLst>
                                          <p:attrName>ppt_w</p:attrName>
                                        </p:attrNameLst>
                                      </p:cBhvr>
                                      <p:tavLst>
                                        <p:tav tm="0" fmla="#ppt_w*sin(2.5*pi*$)">
                                          <p:val>
                                            <p:fltVal val="0"/>
                                          </p:val>
                                        </p:tav>
                                        <p:tav tm="100000">
                                          <p:val>
                                            <p:fltVal val="1"/>
                                          </p:val>
                                        </p:tav>
                                      </p:tavLst>
                                    </p:anim>
                                    <p:anim calcmode="lin" valueType="num">
                                      <p:cBhvr>
                                        <p:cTn id="8" dur="5000" fill="hold"/>
                                        <p:tgtEl>
                                          <p:spTgt spid="41523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52325"/>
                                        </p:tgtEl>
                                        <p:attrNameLst>
                                          <p:attrName>style.visibility</p:attrName>
                                        </p:attrNameLst>
                                      </p:cBhvr>
                                      <p:to>
                                        <p:strVal val="visible"/>
                                      </p:to>
                                    </p:set>
                                    <p:anim calcmode="lin" valueType="num">
                                      <p:cBhvr>
                                        <p:cTn id="13" dur="500" fill="hold"/>
                                        <p:tgtEl>
                                          <p:spTgt spid="4152325"/>
                                        </p:tgtEl>
                                        <p:attrNameLst>
                                          <p:attrName>ppt_w</p:attrName>
                                        </p:attrNameLst>
                                      </p:cBhvr>
                                      <p:tavLst>
                                        <p:tav tm="0">
                                          <p:val>
                                            <p:strVal val="4/3*#ppt_w"/>
                                          </p:val>
                                        </p:tav>
                                        <p:tav tm="100000">
                                          <p:val>
                                            <p:strVal val="#ppt_w"/>
                                          </p:val>
                                        </p:tav>
                                      </p:tavLst>
                                    </p:anim>
                                    <p:anim calcmode="lin" valueType="num">
                                      <p:cBhvr>
                                        <p:cTn id="14" dur="500" fill="hold"/>
                                        <p:tgtEl>
                                          <p:spTgt spid="41523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52322">
                                            <p:txEl>
                                              <p:pRg st="0" end="0"/>
                                            </p:txEl>
                                          </p:spTgt>
                                        </p:tgtEl>
                                        <p:attrNameLst>
                                          <p:attrName>style.visibility</p:attrName>
                                        </p:attrNameLst>
                                      </p:cBhvr>
                                      <p:to>
                                        <p:strVal val="visible"/>
                                      </p:to>
                                    </p:set>
                                    <p:anim calcmode="lin" valueType="num">
                                      <p:cBhvr additive="base">
                                        <p:cTn id="19" dur="300" fill="hold"/>
                                        <p:tgtEl>
                                          <p:spTgt spid="415232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523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52326"/>
                                        </p:tgtEl>
                                        <p:attrNameLst>
                                          <p:attrName>style.visibility</p:attrName>
                                        </p:attrNameLst>
                                      </p:cBhvr>
                                      <p:to>
                                        <p:strVal val="visible"/>
                                      </p:to>
                                    </p:set>
                                    <p:anim calcmode="lin" valueType="num">
                                      <p:cBhvr>
                                        <p:cTn id="25" dur="500" fill="hold"/>
                                        <p:tgtEl>
                                          <p:spTgt spid="4152326"/>
                                        </p:tgtEl>
                                        <p:attrNameLst>
                                          <p:attrName>ppt_w</p:attrName>
                                        </p:attrNameLst>
                                      </p:cBhvr>
                                      <p:tavLst>
                                        <p:tav tm="0">
                                          <p:val>
                                            <p:fltVal val="0"/>
                                          </p:val>
                                        </p:tav>
                                        <p:tav tm="100000">
                                          <p:val>
                                            <p:strVal val="#ppt_w"/>
                                          </p:val>
                                        </p:tav>
                                      </p:tavLst>
                                    </p:anim>
                                    <p:anim calcmode="lin" valueType="num">
                                      <p:cBhvr>
                                        <p:cTn id="26" dur="500" fill="hold"/>
                                        <p:tgtEl>
                                          <p:spTgt spid="4152326"/>
                                        </p:tgtEl>
                                        <p:attrNameLst>
                                          <p:attrName>ppt_h</p:attrName>
                                        </p:attrNameLst>
                                      </p:cBhvr>
                                      <p:tavLst>
                                        <p:tav tm="0">
                                          <p:val>
                                            <p:fltVal val="0"/>
                                          </p:val>
                                        </p:tav>
                                        <p:tav tm="100000">
                                          <p:val>
                                            <p:strVal val="#ppt_h"/>
                                          </p:val>
                                        </p:tav>
                                      </p:tavLst>
                                    </p:anim>
                                    <p:anim calcmode="lin" valueType="num">
                                      <p:cBhvr>
                                        <p:cTn id="27" dur="500" fill="hold"/>
                                        <p:tgtEl>
                                          <p:spTgt spid="4152326"/>
                                        </p:tgtEl>
                                        <p:attrNameLst>
                                          <p:attrName>ppt_x</p:attrName>
                                        </p:attrNameLst>
                                      </p:cBhvr>
                                      <p:tavLst>
                                        <p:tav tm="0">
                                          <p:val>
                                            <p:fltVal val="0.5"/>
                                          </p:val>
                                        </p:tav>
                                        <p:tav tm="100000">
                                          <p:val>
                                            <p:strVal val="#ppt_x"/>
                                          </p:val>
                                        </p:tav>
                                      </p:tavLst>
                                    </p:anim>
                                    <p:anim calcmode="lin" valueType="num">
                                      <p:cBhvr>
                                        <p:cTn id="28" dur="500" fill="hold"/>
                                        <p:tgtEl>
                                          <p:spTgt spid="415232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52323">
                                            <p:txEl>
                                              <p:pRg st="0" end="0"/>
                                            </p:txEl>
                                          </p:spTgt>
                                        </p:tgtEl>
                                        <p:attrNameLst>
                                          <p:attrName>style.visibility</p:attrName>
                                        </p:attrNameLst>
                                      </p:cBhvr>
                                      <p:to>
                                        <p:strVal val="visible"/>
                                      </p:to>
                                    </p:set>
                                    <p:animEffect transition="in" filter="box(out)">
                                      <p:cBhvr>
                                        <p:cTn id="33" dur="500"/>
                                        <p:tgtEl>
                                          <p:spTgt spid="4152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322" grpId="0" build="p" autoUpdateAnimBg="0"/>
      <p:bldP spid="4152323" grpId="0" build="p" autoUpdateAnimBg="0"/>
      <p:bldP spid="4152324" grpId="0" animBg="1"/>
      <p:bldP spid="4152325" grpId="0" animBg="1"/>
      <p:bldP spid="41523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1101"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187568" y="1335987"/>
            <a:ext cx="13387673" cy="42266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Orthodox Versus HERETIC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3970216"/>
            <a:ext cx="9785686" cy="219810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Heresies are inaccurate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choices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in light of non-negotiable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realities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“Heresy is an opinion or doctrine in philosophy, politics, science, art, etc., at variance with those generally accepted as authoritative” (Oxford English Dictionary)</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Heresies are incorrect choices, based on some generally accepted authority.  From a Christian perspective, heresies are claims contradicting the clear objective truths described in the Bible.  Irenaeus (the ancient apologist and disciple of Ignatius and Polycarp) made careful distinctions between heresies and apostolic truth.  In “Against Heresies”, Irenaeus laid out the heretical claims of some of his errant contemporaries, and compared these claims to the truths he had been taught by Polycarp (the disciple of the Apostle John).  Irenaeus referred to his own beliefs as “orthodox”.  This word is derived from two Greek root words: Orthodox = Ortho (Right) + Dox (Belief)  In essence, </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hlinkClick r:id="rId8">
                  <a:extLst>
                    <a:ext uri="{A12FA001-AC4F-418D-AE19-62706E023703}">
                      <ahyp:hlinkClr xmlns:ahyp="http://schemas.microsoft.com/office/drawing/2018/hyperlinkcolor" val="tx"/>
                    </a:ext>
                  </a:extLst>
                </a:hlinkClick>
              </a:rPr>
              <a:t>Irenaeus used the word to describe those beliefs supported by the apostolic, Biblical teaching</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The idea of a “right belief” presumes there are objectively accurate Christian truths,  and the Bible is the authority upon  which we discover these “right beliefs”. Like all humans, Christians ground truths in an authoritative text.   -  COLD CASE CHRISTIANITY</a:t>
            </a:r>
          </a:p>
        </p:txBody>
      </p:sp>
    </p:spTree>
    <p:extLst>
      <p:ext uri="{BB962C8B-B14F-4D97-AF65-F5344CB8AC3E}">
        <p14:creationId xmlns:p14="http://schemas.microsoft.com/office/powerpoint/2010/main" val="31164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2946" name="Rectangle 2" descr="Purple mesh"/>
          <p:cNvSpPr>
            <a:spLocks noGrp="1" noChangeArrowheads="1"/>
          </p:cNvSpPr>
          <p:nvPr>
            <p:ph type="body" idx="1"/>
          </p:nvPr>
        </p:nvSpPr>
        <p:spPr>
          <a:xfrm>
            <a:off x="2209800" y="1219200"/>
            <a:ext cx="7696200" cy="49530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000">
                <a:solidFill>
                  <a:srgbClr val="FFFF00"/>
                </a:solidFill>
                <a:effectLst>
                  <a:outerShdw blurRad="38100" dist="38100" dir="2700000" algn="tl">
                    <a:srgbClr val="000000"/>
                  </a:outerShdw>
                </a:effectLst>
                <a:latin typeface="Old English Text MT" pitchFamily="66" charset="0"/>
              </a:rPr>
              <a:t>“The practice of debating and discussing Christian doctrine with other Christians with whom there are matters of genuine theological disagreement.  It involves the friendly rigorous task of doing theological reflection together within the community of faith.”</a:t>
            </a:r>
            <a:r>
              <a:rPr lang="en-US" sz="4000" b="1">
                <a:solidFill>
                  <a:srgbClr val="FFFF00"/>
                </a:solidFill>
                <a:effectLst>
                  <a:outerShdw blurRad="38100" dist="38100" dir="2700000" algn="tl">
                    <a:srgbClr val="000000"/>
                  </a:outerShdw>
                </a:effectLst>
                <a:latin typeface="Old English Text MT" pitchFamily="66" charset="0"/>
              </a:rPr>
              <a:t> </a:t>
            </a:r>
            <a:endParaRPr lang="en-US" sz="4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endParaRPr lang="en-US"/>
          </a:p>
        </p:txBody>
      </p:sp>
      <p:sp>
        <p:nvSpPr>
          <p:cNvPr id="328294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Irenics Vs. Polemics</a:t>
            </a:r>
          </a:p>
        </p:txBody>
      </p:sp>
      <p:sp>
        <p:nvSpPr>
          <p:cNvPr id="32829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3801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2947"/>
                                        </p:tgtEl>
                                        <p:attrNameLst>
                                          <p:attrName>style.visibility</p:attrName>
                                        </p:attrNameLst>
                                      </p:cBhvr>
                                      <p:to>
                                        <p:strVal val="visible"/>
                                      </p:to>
                                    </p:set>
                                    <p:anim calcmode="lin" valueType="num">
                                      <p:cBhvr>
                                        <p:cTn id="7" dur="5000" fill="hold"/>
                                        <p:tgtEl>
                                          <p:spTgt spid="3282947"/>
                                        </p:tgtEl>
                                        <p:attrNameLst>
                                          <p:attrName>ppt_w</p:attrName>
                                        </p:attrNameLst>
                                      </p:cBhvr>
                                      <p:tavLst>
                                        <p:tav tm="0" fmla="#ppt_w*sin(2.5*pi*$)">
                                          <p:val>
                                            <p:fltVal val="0"/>
                                          </p:val>
                                        </p:tav>
                                        <p:tav tm="100000">
                                          <p:val>
                                            <p:fltVal val="1"/>
                                          </p:val>
                                        </p:tav>
                                      </p:tavLst>
                                    </p:anim>
                                    <p:anim calcmode="lin" valueType="num">
                                      <p:cBhvr>
                                        <p:cTn id="8" dur="5000" fill="hold"/>
                                        <p:tgtEl>
                                          <p:spTgt spid="32829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2946">
                                            <p:txEl>
                                              <p:pRg st="1" end="1"/>
                                            </p:txEl>
                                          </p:spTgt>
                                        </p:tgtEl>
                                        <p:attrNameLst>
                                          <p:attrName>style.visibility</p:attrName>
                                        </p:attrNameLst>
                                      </p:cBhvr>
                                      <p:to>
                                        <p:strVal val="visible"/>
                                      </p:to>
                                    </p:set>
                                    <p:animEffect transition="in" filter="wipe(left)">
                                      <p:cBhvr>
                                        <p:cTn id="13" dur="500"/>
                                        <p:tgtEl>
                                          <p:spTgt spid="328294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82948"/>
                                        </p:tgtEl>
                                        <p:attrNameLst>
                                          <p:attrName>style.visibility</p:attrName>
                                        </p:attrNameLst>
                                      </p:cBhvr>
                                      <p:to>
                                        <p:strVal val="visible"/>
                                      </p:to>
                                    </p:set>
                                    <p:anim calcmode="lin" valueType="num">
                                      <p:cBhvr>
                                        <p:cTn id="18" dur="500" fill="hold"/>
                                        <p:tgtEl>
                                          <p:spTgt spid="3282948"/>
                                        </p:tgtEl>
                                        <p:attrNameLst>
                                          <p:attrName>ppt_w</p:attrName>
                                        </p:attrNameLst>
                                      </p:cBhvr>
                                      <p:tavLst>
                                        <p:tav tm="0">
                                          <p:val>
                                            <p:fltVal val="0"/>
                                          </p:val>
                                        </p:tav>
                                        <p:tav tm="100000">
                                          <p:val>
                                            <p:strVal val="#ppt_w"/>
                                          </p:val>
                                        </p:tav>
                                      </p:tavLst>
                                    </p:anim>
                                    <p:anim calcmode="lin" valueType="num">
                                      <p:cBhvr>
                                        <p:cTn id="19" dur="500" fill="hold"/>
                                        <p:tgtEl>
                                          <p:spTgt spid="3282948"/>
                                        </p:tgtEl>
                                        <p:attrNameLst>
                                          <p:attrName>ppt_h</p:attrName>
                                        </p:attrNameLst>
                                      </p:cBhvr>
                                      <p:tavLst>
                                        <p:tav tm="0">
                                          <p:val>
                                            <p:fltVal val="0"/>
                                          </p:val>
                                        </p:tav>
                                        <p:tav tm="100000">
                                          <p:val>
                                            <p:strVal val="#ppt_h"/>
                                          </p:val>
                                        </p:tav>
                                      </p:tavLst>
                                    </p:anim>
                                    <p:anim calcmode="lin" valueType="num">
                                      <p:cBhvr>
                                        <p:cTn id="20" dur="500" fill="hold"/>
                                        <p:tgtEl>
                                          <p:spTgt spid="3282948"/>
                                        </p:tgtEl>
                                        <p:attrNameLst>
                                          <p:attrName>ppt_x</p:attrName>
                                        </p:attrNameLst>
                                      </p:cBhvr>
                                      <p:tavLst>
                                        <p:tav tm="0">
                                          <p:val>
                                            <p:fltVal val="0.5"/>
                                          </p:val>
                                        </p:tav>
                                        <p:tav tm="100000">
                                          <p:val>
                                            <p:strVal val="#ppt_x"/>
                                          </p:val>
                                        </p:tav>
                                      </p:tavLst>
                                    </p:anim>
                                    <p:anim calcmode="lin" valueType="num">
                                      <p:cBhvr>
                                        <p:cTn id="21" dur="500" fill="hold"/>
                                        <p:tgtEl>
                                          <p:spTgt spid="32829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2946" grpId="0" build="p" autoUpdateAnimBg="0" rev="1"/>
      <p:bldP spid="3282947" grpId="0" animBg="1"/>
      <p:bldP spid="32829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10FA21C-362C-4233-BD52-3C826EA64801}"/>
              </a:ext>
            </a:extLst>
          </p:cNvPr>
          <p:cNvSpPr>
            <a:spLocks noGrp="1" noChangeArrowheads="1"/>
          </p:cNvSpPr>
          <p:nvPr>
            <p:ph type="title"/>
          </p:nvPr>
        </p:nvSpPr>
        <p:spPr/>
        <p:txBody>
          <a:bodyPr/>
          <a:lstStyle/>
          <a:p>
            <a:pPr eaLnBrk="1" hangingPunct="1">
              <a:defRPr/>
            </a:pPr>
            <a:r>
              <a:rPr lang="en-US" sz="4000" u="sng" dirty="0"/>
              <a:t>The Irenaean Theodicy (130-202)</a:t>
            </a:r>
          </a:p>
        </p:txBody>
      </p:sp>
      <p:sp>
        <p:nvSpPr>
          <p:cNvPr id="4101" name="Rectangle 5">
            <a:extLst>
              <a:ext uri="{FF2B5EF4-FFF2-40B4-BE49-F238E27FC236}">
                <a16:creationId xmlns:a16="http://schemas.microsoft.com/office/drawing/2014/main" id="{07067C6B-E6BD-4CB0-A341-41E80B90093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000" i="1" dirty="0"/>
              <a:t> </a:t>
            </a:r>
          </a:p>
          <a:p>
            <a:pPr eaLnBrk="1" hangingPunct="1">
              <a:defRPr/>
            </a:pPr>
            <a:endParaRPr lang="en-US" sz="2000" i="1" dirty="0"/>
          </a:p>
          <a:p>
            <a:pPr eaLnBrk="1" hangingPunct="1">
              <a:defRPr/>
            </a:pPr>
            <a:r>
              <a:rPr lang="en-US" sz="2800" dirty="0"/>
              <a:t>The Augustinian theodicy is a </a:t>
            </a:r>
            <a:r>
              <a:rPr lang="en-US" sz="2800" u="sng" dirty="0"/>
              <a:t>soul deciding theodicy.</a:t>
            </a:r>
          </a:p>
          <a:p>
            <a:pPr eaLnBrk="1" hangingPunct="1">
              <a:defRPr/>
            </a:pPr>
            <a:r>
              <a:rPr lang="en-US" sz="2800" dirty="0"/>
              <a:t>The Irenaean theodicy </a:t>
            </a:r>
            <a:r>
              <a:rPr lang="en-US" sz="2800" u="sng" dirty="0"/>
              <a:t>is soul making</a:t>
            </a:r>
            <a:r>
              <a:rPr lang="en-US" sz="2800" dirty="0">
                <a:effectLst/>
              </a:rPr>
              <a:t> theodicy</a:t>
            </a:r>
            <a:r>
              <a:rPr lang="en-US" sz="2800" dirty="0"/>
              <a:t>.</a:t>
            </a:r>
          </a:p>
          <a:p>
            <a:pPr eaLnBrk="1" hangingPunct="1">
              <a:buFont typeface="Wingdings" panose="05000000000000000000" pitchFamily="2" charset="2"/>
              <a:buNone/>
              <a:defRPr/>
            </a:pPr>
            <a:r>
              <a:rPr lang="en-US" sz="2800" dirty="0"/>
              <a:t>    </a:t>
            </a:r>
          </a:p>
          <a:p>
            <a:pPr eaLnBrk="1" hangingPunct="1">
              <a:defRPr/>
            </a:pPr>
            <a:r>
              <a:rPr lang="en-US" sz="2800" dirty="0"/>
              <a:t>This means that Augustinian theodicy is concerned </a:t>
            </a:r>
            <a:r>
              <a:rPr lang="en-US" sz="2800" u="sng" dirty="0"/>
              <a:t>with judgment</a:t>
            </a:r>
            <a:r>
              <a:rPr lang="en-US" sz="2800" dirty="0"/>
              <a:t>. Irenaeus is more concerned with the </a:t>
            </a:r>
            <a:r>
              <a:rPr lang="en-US" sz="2800" u="sng" dirty="0"/>
              <a:t>development of humanity</a:t>
            </a:r>
            <a:r>
              <a:rPr lang="en-US" sz="2800" dirty="0"/>
              <a:t>.</a:t>
            </a:r>
          </a:p>
        </p:txBody>
      </p:sp>
    </p:spTree>
    <p:extLst>
      <p:ext uri="{BB962C8B-B14F-4D97-AF65-F5344CB8AC3E}">
        <p14:creationId xmlns:p14="http://schemas.microsoft.com/office/powerpoint/2010/main" val="2790032560"/>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710598"/>
            <a:ext cx="7105475" cy="4631479"/>
          </a:xfrm>
        </p:spPr>
        <p:txBody>
          <a:bodyPr>
            <a:normAutofit/>
          </a:bodyPr>
          <a:lstStyle/>
          <a:p>
            <a:r>
              <a:rPr lang="en-US" sz="2400" b="1" i="1" dirty="0">
                <a:solidFill>
                  <a:srgbClr val="C00000"/>
                </a:solidFill>
                <a:hlinkClick r:id="rId3" action="ppaction://hlinksldjump"/>
              </a:rPr>
              <a:t>PLATO(Teacher) VERSUS ARISTOTLE(Student)</a:t>
            </a:r>
            <a:endParaRPr lang="en-US" sz="2400" b="1" i="1" dirty="0">
              <a:solidFill>
                <a:srgbClr val="C00000"/>
              </a:solidFill>
            </a:endParaRPr>
          </a:p>
          <a:p>
            <a:r>
              <a:rPr lang="en-US" sz="2400" b="1" i="1" dirty="0">
                <a:solidFill>
                  <a:srgbClr val="C00000"/>
                </a:solidFill>
                <a:hlinkClick r:id="rId4" action="ppaction://hlinksldjump"/>
              </a:rPr>
              <a:t>IRENAEUS(2</a:t>
            </a:r>
            <a:r>
              <a:rPr lang="en-US" sz="2400" b="1" i="1" baseline="30000" dirty="0">
                <a:solidFill>
                  <a:srgbClr val="C00000"/>
                </a:solidFill>
                <a:hlinkClick r:id="rId4" action="ppaction://hlinksldjump"/>
              </a:rPr>
              <a:t>nd</a:t>
            </a:r>
            <a:r>
              <a:rPr lang="en-US" sz="2400" b="1" i="1" dirty="0">
                <a:solidFill>
                  <a:srgbClr val="C00000"/>
                </a:solidFill>
                <a:hlinkClick r:id="rId4" action="ppaction://hlinksldjump"/>
              </a:rPr>
              <a:t> Cent) VERSUS AUGUSTINE (4</a:t>
            </a:r>
            <a:r>
              <a:rPr lang="en-US" sz="2400" b="1" i="1" baseline="30000" dirty="0">
                <a:solidFill>
                  <a:srgbClr val="C00000"/>
                </a:solidFill>
                <a:hlinkClick r:id="rId4" action="ppaction://hlinksldjump"/>
              </a:rPr>
              <a:t>th</a:t>
            </a:r>
            <a:r>
              <a:rPr lang="en-US" sz="2400" b="1" i="1" dirty="0">
                <a:solidFill>
                  <a:srgbClr val="C00000"/>
                </a:solidFill>
                <a:hlinkClick r:id="rId4" action="ppaction://hlinksldjump"/>
              </a:rPr>
              <a:t>)</a:t>
            </a:r>
            <a:endParaRPr lang="en-US" sz="2400" b="1" i="1" dirty="0">
              <a:solidFill>
                <a:srgbClr val="C00000"/>
              </a:solidFill>
            </a:endParaRPr>
          </a:p>
          <a:p>
            <a:r>
              <a:rPr lang="en-US" sz="2400" b="1" i="1" dirty="0">
                <a:solidFill>
                  <a:srgbClr val="C00000"/>
                </a:solidFill>
                <a:hlinkClick r:id="rId5" action="ppaction://hlinksldjump"/>
              </a:rPr>
              <a:t>AUGUSTINIAN VERSUS PELAGIAN NEMESIS</a:t>
            </a:r>
            <a:endParaRPr lang="en-US" sz="2400" b="1" i="1" dirty="0">
              <a:solidFill>
                <a:srgbClr val="C00000"/>
              </a:solidFill>
            </a:endParaRPr>
          </a:p>
          <a:p>
            <a:r>
              <a:rPr lang="en-US" sz="2400" b="1" i="1" dirty="0">
                <a:solidFill>
                  <a:srgbClr val="C00000"/>
                </a:solidFill>
                <a:hlinkClick r:id="rId6" action="ppaction://hlinksldjump"/>
              </a:rPr>
              <a:t>AUGUSTINIAN(Old)/THOMISM(New Church)</a:t>
            </a:r>
            <a:endParaRPr lang="en-US" sz="2400" b="1" i="1" dirty="0">
              <a:solidFill>
                <a:srgbClr val="C00000"/>
              </a:solidFill>
            </a:endParaRPr>
          </a:p>
          <a:p>
            <a:r>
              <a:rPr lang="en-US" sz="2400" b="1" i="1" dirty="0">
                <a:solidFill>
                  <a:srgbClr val="C00000"/>
                </a:solidFill>
                <a:hlinkClick r:id="rId7" action="ppaction://hlinksldjump"/>
              </a:rPr>
              <a:t>DESIDERIUS ERASMUS VS. MARTIN LUTHER</a:t>
            </a:r>
            <a:endParaRPr lang="en-US" sz="2400" b="1" i="1" dirty="0">
              <a:solidFill>
                <a:srgbClr val="C00000"/>
              </a:solidFill>
            </a:endParaRPr>
          </a:p>
          <a:p>
            <a:r>
              <a:rPr lang="en-US" sz="2400" b="1" i="1" dirty="0">
                <a:solidFill>
                  <a:srgbClr val="C00000"/>
                </a:solidFill>
              </a:rPr>
              <a:t>MARTIN LUTHER VERSUS ULRICH ZWINGLI</a:t>
            </a:r>
          </a:p>
          <a:p>
            <a:r>
              <a:rPr lang="en-US" sz="2400" b="1" i="1" dirty="0">
                <a:solidFill>
                  <a:srgbClr val="C00000"/>
                </a:solidFill>
              </a:rPr>
              <a:t>MARTIN LUTHER VERSUS JOHN CALVIN</a:t>
            </a:r>
          </a:p>
          <a:p>
            <a:r>
              <a:rPr lang="en-US" sz="2400" b="1" i="1" dirty="0">
                <a:solidFill>
                  <a:srgbClr val="C00000"/>
                </a:solidFill>
              </a:rPr>
              <a:t>JACOB ARMINIUS VERSUS JOHN CALVIN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69762894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9CB2076-08C9-4490-B326-CAA65E18635B}"/>
              </a:ext>
            </a:extLst>
          </p:cNvPr>
          <p:cNvSpPr>
            <a:spLocks noGrp="1" noChangeArrowheads="1"/>
          </p:cNvSpPr>
          <p:nvPr>
            <p:ph type="body" idx="1"/>
          </p:nvPr>
        </p:nvSpPr>
        <p:spPr>
          <a:xfrm>
            <a:off x="1828800" y="914401"/>
            <a:ext cx="8229600" cy="4530725"/>
          </a:xfrm>
        </p:spPr>
        <p:txBody>
          <a:bodyPr/>
          <a:lstStyle/>
          <a:p>
            <a:pPr eaLnBrk="1" hangingPunct="1">
              <a:lnSpc>
                <a:spcPct val="80000"/>
              </a:lnSpc>
              <a:defRPr/>
            </a:pPr>
            <a:r>
              <a:rPr lang="en-US" sz="2000" dirty="0"/>
              <a:t>Work called: </a:t>
            </a:r>
            <a:r>
              <a:rPr lang="en-US" sz="2000" i="1" dirty="0"/>
              <a:t>Against Heresies………. Forward looking theodicy.</a:t>
            </a:r>
          </a:p>
          <a:p>
            <a:pPr eaLnBrk="1" hangingPunct="1">
              <a:lnSpc>
                <a:spcPct val="80000"/>
              </a:lnSpc>
              <a:defRPr/>
            </a:pPr>
            <a:r>
              <a:rPr lang="en-US" sz="2000" i="1" dirty="0"/>
              <a:t> 2 stages in creation: 1) ‘Image of God’.   2) ‘Likeness of God’</a:t>
            </a:r>
          </a:p>
          <a:p>
            <a:pPr eaLnBrk="1" hangingPunct="1">
              <a:lnSpc>
                <a:spcPct val="80000"/>
              </a:lnSpc>
              <a:buFont typeface="Wingdings" panose="05000000000000000000" pitchFamily="2" charset="2"/>
              <a:buNone/>
              <a:defRPr/>
            </a:pPr>
            <a:endParaRPr lang="en-US" sz="2000" dirty="0"/>
          </a:p>
          <a:p>
            <a:pPr eaLnBrk="1" hangingPunct="1">
              <a:lnSpc>
                <a:spcPct val="80000"/>
              </a:lnSpc>
              <a:buFont typeface="Wingdings" panose="05000000000000000000" pitchFamily="2" charset="2"/>
              <a:buNone/>
              <a:defRPr/>
            </a:pPr>
            <a:r>
              <a:rPr lang="en-US" sz="2000" dirty="0"/>
              <a:t>     Two main aspects:</a:t>
            </a:r>
          </a:p>
          <a:p>
            <a:pPr eaLnBrk="1" hangingPunct="1">
              <a:lnSpc>
                <a:spcPct val="80000"/>
              </a:lnSpc>
              <a:buFont typeface="Wingdings" panose="05000000000000000000" pitchFamily="2" charset="2"/>
              <a:buNone/>
              <a:defRPr/>
            </a:pPr>
            <a:endParaRPr lang="en-US" sz="800" dirty="0"/>
          </a:p>
          <a:p>
            <a:pPr marL="457200" indent="-457200" eaLnBrk="1" hangingPunct="1">
              <a:lnSpc>
                <a:spcPct val="80000"/>
              </a:lnSpc>
              <a:buFont typeface="Wingdings" panose="05000000000000000000" pitchFamily="2" charset="2"/>
              <a:buAutoNum type="arabicPeriod"/>
              <a:defRPr/>
            </a:pPr>
            <a:endParaRPr lang="en-US" sz="2000" dirty="0"/>
          </a:p>
          <a:p>
            <a:pPr marL="0" indent="0" eaLnBrk="1" hangingPunct="1">
              <a:lnSpc>
                <a:spcPct val="80000"/>
              </a:lnSpc>
              <a:buNone/>
              <a:defRPr/>
            </a:pPr>
            <a:r>
              <a:rPr lang="en-US" sz="2000" dirty="0"/>
              <a:t>1.   It is through suffering that human souls are made noble –</a:t>
            </a:r>
          </a:p>
          <a:p>
            <a:pPr marL="457200" indent="-457200" eaLnBrk="1" hangingPunct="1">
              <a:lnSpc>
                <a:spcPct val="80000"/>
              </a:lnSpc>
              <a:buNone/>
              <a:defRPr/>
            </a:pPr>
            <a:r>
              <a:rPr lang="en-US" sz="2000" dirty="0"/>
              <a:t>      the world </a:t>
            </a:r>
            <a:r>
              <a:rPr lang="en-US" sz="2000" u="sng" dirty="0"/>
              <a:t>is a ‘vale of soul making’ – a person-making world.</a:t>
            </a:r>
          </a:p>
          <a:p>
            <a:pPr marL="457200" indent="-457200" eaLnBrk="1" hangingPunct="1">
              <a:lnSpc>
                <a:spcPct val="80000"/>
              </a:lnSpc>
              <a:buFont typeface="Wingdings" panose="05000000000000000000" pitchFamily="2" charset="2"/>
              <a:buAutoNum type="arabicPeriod"/>
              <a:defRPr/>
            </a:pPr>
            <a:endParaRPr lang="en-US" sz="2000" u="sng" dirty="0"/>
          </a:p>
          <a:p>
            <a:pPr eaLnBrk="1" hangingPunct="1">
              <a:lnSpc>
                <a:spcPct val="80000"/>
              </a:lnSpc>
              <a:buFont typeface="Wingdings" panose="05000000000000000000" pitchFamily="2" charset="2"/>
              <a:buNone/>
              <a:defRPr/>
            </a:pPr>
            <a:r>
              <a:rPr lang="en-US" sz="2000" dirty="0"/>
              <a:t>2.  One of the ways in which this ‘test’ is carried out is through faith – God’s purpose cannot easily be discerned, but believers continue to believe despite the evidence. They freely become aware of and accept God. This faith becomes a virtue. </a:t>
            </a:r>
          </a:p>
          <a:p>
            <a:pPr eaLnBrk="1" hangingPunct="1">
              <a:lnSpc>
                <a:spcPct val="80000"/>
              </a:lnSpc>
              <a:buFont typeface="Wingdings" panose="05000000000000000000" pitchFamily="2" charset="2"/>
              <a:buNone/>
              <a:defRPr/>
            </a:pPr>
            <a:endParaRPr lang="en-US" sz="2000" dirty="0"/>
          </a:p>
          <a:p>
            <a:pPr eaLnBrk="1" hangingPunct="1">
              <a:lnSpc>
                <a:spcPct val="80000"/>
              </a:lnSpc>
              <a:buFont typeface="Wingdings" panose="05000000000000000000" pitchFamily="2" charset="2"/>
              <a:buNone/>
              <a:defRPr/>
            </a:pPr>
            <a:endParaRPr lang="en-US" sz="2000" dirty="0"/>
          </a:p>
        </p:txBody>
      </p:sp>
    </p:spTree>
    <p:extLst>
      <p:ext uri="{BB962C8B-B14F-4D97-AF65-F5344CB8AC3E}">
        <p14:creationId xmlns:p14="http://schemas.microsoft.com/office/powerpoint/2010/main" val="228113859"/>
      </p:ext>
    </p:extLst>
  </p:cSld>
  <p:clrMapOvr>
    <a:masterClrMapping/>
  </p:clrMapOvr>
  <p:transition>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495245B2-4211-48CC-A37B-392F061DA64C}"/>
              </a:ext>
            </a:extLst>
          </p:cNvPr>
          <p:cNvSpPr>
            <a:spLocks noGrp="1" noChangeArrowheads="1"/>
          </p:cNvSpPr>
          <p:nvPr>
            <p:ph type="body" idx="1"/>
          </p:nvPr>
        </p:nvSpPr>
        <p:spPr>
          <a:xfrm>
            <a:off x="1752600" y="304801"/>
            <a:ext cx="8229600" cy="4530725"/>
          </a:xfrm>
        </p:spPr>
        <p:txBody>
          <a:bodyPr/>
          <a:lstStyle/>
          <a:p>
            <a:pPr eaLnBrk="1" hangingPunct="1">
              <a:lnSpc>
                <a:spcPct val="80000"/>
              </a:lnSpc>
              <a:buFont typeface="Wingdings" panose="05000000000000000000" pitchFamily="2" charset="2"/>
              <a:buNone/>
              <a:defRPr/>
            </a:pPr>
            <a:endParaRPr lang="en-US" sz="2000" dirty="0"/>
          </a:p>
          <a:p>
            <a:pPr eaLnBrk="1" hangingPunct="1">
              <a:lnSpc>
                <a:spcPct val="80000"/>
              </a:lnSpc>
              <a:defRPr/>
            </a:pPr>
            <a:r>
              <a:rPr lang="en-US" sz="2000" dirty="0"/>
              <a:t>We are in an immature moral state, though we have the potential for moral perfection.</a:t>
            </a:r>
          </a:p>
          <a:p>
            <a:pPr eaLnBrk="1" hangingPunct="1">
              <a:lnSpc>
                <a:spcPct val="80000"/>
              </a:lnSpc>
              <a:defRPr/>
            </a:pPr>
            <a:r>
              <a:rPr lang="en-US" sz="2000" dirty="0"/>
              <a:t>Evil is necessary for our moral development.</a:t>
            </a:r>
          </a:p>
          <a:p>
            <a:pPr eaLnBrk="1" hangingPunct="1">
              <a:lnSpc>
                <a:spcPct val="80000"/>
              </a:lnSpc>
              <a:defRPr/>
            </a:pPr>
            <a:r>
              <a:rPr lang="en-US" sz="2000" dirty="0"/>
              <a:t>Throughout our lives we change from being human animals to what Irenaeus called ‘children of God’. This is a choice made after struggle and experience, as we freely chose God rather than our baser instincts. </a:t>
            </a:r>
          </a:p>
          <a:p>
            <a:pPr eaLnBrk="1" hangingPunct="1">
              <a:lnSpc>
                <a:spcPct val="80000"/>
              </a:lnSpc>
              <a:defRPr/>
            </a:pPr>
            <a:r>
              <a:rPr lang="en-US" sz="2000" dirty="0"/>
              <a:t>God brings in suffering for the benefit of humanity. From it we learn positive values, and about the world and around us.</a:t>
            </a:r>
          </a:p>
          <a:p>
            <a:pPr eaLnBrk="1" hangingPunct="1">
              <a:lnSpc>
                <a:spcPct val="80000"/>
              </a:lnSpc>
              <a:defRPr/>
            </a:pPr>
            <a:r>
              <a:rPr lang="en-US" sz="2000" dirty="0"/>
              <a:t>Man is redeemed through his own actions.</a:t>
            </a:r>
          </a:p>
          <a:p>
            <a:pPr eaLnBrk="1" hangingPunct="1">
              <a:lnSpc>
                <a:spcPct val="80000"/>
              </a:lnSpc>
              <a:buFont typeface="Wingdings" panose="05000000000000000000" pitchFamily="2" charset="2"/>
              <a:buNone/>
              <a:defRPr/>
            </a:pPr>
            <a:endParaRPr lang="en-US" sz="2000" dirty="0"/>
          </a:p>
        </p:txBody>
      </p:sp>
    </p:spTree>
    <p:extLst>
      <p:ext uri="{BB962C8B-B14F-4D97-AF65-F5344CB8AC3E}">
        <p14:creationId xmlns:p14="http://schemas.microsoft.com/office/powerpoint/2010/main" val="4035479043"/>
      </p:ext>
    </p:extLst>
  </p:cSld>
  <p:clrMapOvr>
    <a:masterClrMapping/>
  </p:clrMapOvr>
  <p:transition>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81E613AF-278E-4172-ABA5-C59DEE43518A}"/>
              </a:ext>
            </a:extLst>
          </p:cNvPr>
          <p:cNvSpPr>
            <a:spLocks noGrp="1" noChangeArrowheads="1"/>
          </p:cNvSpPr>
          <p:nvPr>
            <p:ph type="body" idx="1"/>
          </p:nvPr>
        </p:nvSpPr>
        <p:spPr>
          <a:xfrm>
            <a:off x="1981200" y="498476"/>
            <a:ext cx="8229600" cy="4530725"/>
          </a:xfrm>
        </p:spPr>
        <p:txBody>
          <a:bodyPr/>
          <a:lstStyle/>
          <a:p>
            <a:pPr eaLnBrk="1" hangingPunct="1">
              <a:lnSpc>
                <a:spcPct val="90000"/>
              </a:lnSpc>
              <a:buFont typeface="Wingdings" panose="05000000000000000000" pitchFamily="2" charset="2"/>
              <a:buNone/>
              <a:defRPr/>
            </a:pPr>
            <a:r>
              <a:rPr lang="en-US" sz="2400" dirty="0"/>
              <a:t>   </a:t>
            </a:r>
            <a:r>
              <a:rPr lang="en-US" dirty="0"/>
              <a:t>Suffering and evil are:</a:t>
            </a:r>
          </a:p>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sz="2400" dirty="0"/>
              <a:t>Useful as a means of knowledge. Hunger leads to pain and leads to a desire to feed. Knowledge of pain prompts humans to seek to help others in pain (moral growth).</a:t>
            </a:r>
          </a:p>
          <a:p>
            <a:pPr eaLnBrk="1" hangingPunct="1">
              <a:lnSpc>
                <a:spcPct val="90000"/>
              </a:lnSpc>
              <a:defRPr/>
            </a:pPr>
            <a:endParaRPr lang="en-US" sz="2400" dirty="0"/>
          </a:p>
          <a:p>
            <a:pPr eaLnBrk="1" hangingPunct="1">
              <a:lnSpc>
                <a:spcPct val="90000"/>
              </a:lnSpc>
              <a:defRPr/>
            </a:pPr>
            <a:r>
              <a:rPr lang="en-US" sz="2400" dirty="0"/>
              <a:t>If we were programmed to ‘do the right thing’ there would be no moral value to our actions. ‘We would never learn the art of goodness in a world designed as a complete paradise’ (Swinburne).</a:t>
            </a:r>
          </a:p>
          <a:p>
            <a:pPr eaLnBrk="1" hangingPunct="1">
              <a:lnSpc>
                <a:spcPct val="90000"/>
              </a:lnSpc>
              <a:defRPr/>
            </a:pPr>
            <a:endParaRPr lang="en-US" sz="2400" dirty="0"/>
          </a:p>
        </p:txBody>
      </p:sp>
    </p:spTree>
    <p:extLst>
      <p:ext uri="{BB962C8B-B14F-4D97-AF65-F5344CB8AC3E}">
        <p14:creationId xmlns:p14="http://schemas.microsoft.com/office/powerpoint/2010/main" val="2415771505"/>
      </p:ext>
    </p:extLst>
  </p:cSld>
  <p:clrMapOvr>
    <a:masterClrMapping/>
  </p:clrMapOvr>
  <p:transition>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C6F1754-3A65-4756-8D25-2B210188E631}"/>
              </a:ext>
            </a:extLst>
          </p:cNvPr>
          <p:cNvSpPr>
            <a:spLocks noGrp="1" noChangeArrowheads="1"/>
          </p:cNvSpPr>
          <p:nvPr>
            <p:ph type="title"/>
          </p:nvPr>
        </p:nvSpPr>
        <p:spPr/>
        <p:txBody>
          <a:bodyPr/>
          <a:lstStyle/>
          <a:p>
            <a:pPr eaLnBrk="1" hangingPunct="1">
              <a:defRPr/>
            </a:pPr>
            <a:r>
              <a:rPr lang="en-GB"/>
              <a:t>Strengths</a:t>
            </a:r>
          </a:p>
        </p:txBody>
      </p:sp>
      <p:sp>
        <p:nvSpPr>
          <p:cNvPr id="19459" name="Rectangle 3">
            <a:extLst>
              <a:ext uri="{FF2B5EF4-FFF2-40B4-BE49-F238E27FC236}">
                <a16:creationId xmlns:a16="http://schemas.microsoft.com/office/drawing/2014/main" id="{2A2E3BE1-0CF7-4922-ACB2-0295FB33588F}"/>
              </a:ext>
            </a:extLst>
          </p:cNvPr>
          <p:cNvSpPr>
            <a:spLocks noGrp="1" noChangeArrowheads="1"/>
          </p:cNvSpPr>
          <p:nvPr>
            <p:ph type="body" idx="1"/>
          </p:nvPr>
        </p:nvSpPr>
        <p:spPr/>
        <p:txBody>
          <a:bodyPr/>
          <a:lstStyle/>
          <a:p>
            <a:pPr eaLnBrk="1" hangingPunct="1">
              <a:defRPr/>
            </a:pPr>
            <a:r>
              <a:rPr lang="en-GB" dirty="0"/>
              <a:t>Evil can facilitate growth – it does develop a deep moral understanding.</a:t>
            </a:r>
          </a:p>
          <a:p>
            <a:pPr eaLnBrk="1" hangingPunct="1">
              <a:defRPr/>
            </a:pPr>
            <a:endParaRPr lang="en-GB" dirty="0"/>
          </a:p>
          <a:p>
            <a:pPr eaLnBrk="1" hangingPunct="1">
              <a:defRPr/>
            </a:pPr>
            <a:r>
              <a:rPr lang="en-GB" dirty="0"/>
              <a:t>Allows room for the development of higher morality.</a:t>
            </a:r>
          </a:p>
        </p:txBody>
      </p:sp>
    </p:spTree>
    <p:extLst>
      <p:ext uri="{BB962C8B-B14F-4D97-AF65-F5344CB8AC3E}">
        <p14:creationId xmlns:p14="http://schemas.microsoft.com/office/powerpoint/2010/main" val="1498011319"/>
      </p:ext>
    </p:extLst>
  </p:cSld>
  <p:clrMapOvr>
    <a:masterClrMapping/>
  </p:clrMapOvr>
  <p:transition>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9791325-9601-430C-8236-77F2EA1BCCF1}"/>
              </a:ext>
            </a:extLst>
          </p:cNvPr>
          <p:cNvSpPr>
            <a:spLocks noGrp="1" noChangeArrowheads="1"/>
          </p:cNvSpPr>
          <p:nvPr>
            <p:ph type="title"/>
          </p:nvPr>
        </p:nvSpPr>
        <p:spPr/>
        <p:txBody>
          <a:bodyPr/>
          <a:lstStyle/>
          <a:p>
            <a:pPr eaLnBrk="1" hangingPunct="1">
              <a:defRPr/>
            </a:pPr>
            <a:r>
              <a:rPr lang="en-US"/>
              <a:t>Problems/criticisms</a:t>
            </a:r>
          </a:p>
        </p:txBody>
      </p:sp>
      <p:sp>
        <p:nvSpPr>
          <p:cNvPr id="15363" name="Rectangle 3">
            <a:extLst>
              <a:ext uri="{FF2B5EF4-FFF2-40B4-BE49-F238E27FC236}">
                <a16:creationId xmlns:a16="http://schemas.microsoft.com/office/drawing/2014/main" id="{666762CE-DBA5-4308-A251-9A9E1CA53DF4}"/>
              </a:ext>
            </a:extLst>
          </p:cNvPr>
          <p:cNvSpPr>
            <a:spLocks noGrp="1" noChangeArrowheads="1"/>
          </p:cNvSpPr>
          <p:nvPr>
            <p:ph type="body" idx="1"/>
          </p:nvPr>
        </p:nvSpPr>
        <p:spPr/>
        <p:txBody>
          <a:bodyPr/>
          <a:lstStyle/>
          <a:p>
            <a:pPr eaLnBrk="1" hangingPunct="1">
              <a:defRPr/>
            </a:pPr>
            <a:r>
              <a:rPr lang="en-US" dirty="0"/>
              <a:t>Irenaeus argued that everyone goes to heaven.           This would appear unjust, in that evil goes unpunished.  Morality becomes pointless.</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116332929"/>
      </p:ext>
    </p:extLst>
  </p:cSld>
  <p:clrMapOvr>
    <a:masterClrMapping/>
  </p:clrMapOvr>
  <p:transition>
    <p:wedg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0" y="304800"/>
            <a:ext cx="9144000" cy="1143000"/>
          </a:xfrm>
        </p:spPr>
        <p:txBody>
          <a:bodyPr/>
          <a:lstStyle/>
          <a:p>
            <a:r>
              <a:rPr lang="en-US" sz="5400" b="1">
                <a:solidFill>
                  <a:srgbClr val="660033"/>
                </a:solidFill>
                <a:effectLst>
                  <a:outerShdw blurRad="38100" dist="38100" dir="2700000" algn="tl">
                    <a:srgbClr val="000000"/>
                  </a:outerShdw>
                </a:effectLst>
              </a:rPr>
              <a:t>Augustinian Iconography I</a:t>
            </a:r>
          </a:p>
        </p:txBody>
      </p:sp>
      <p:sp>
        <p:nvSpPr>
          <p:cNvPr id="30723" name="Rectangle 3"/>
          <p:cNvSpPr>
            <a:spLocks noGrp="1" noChangeArrowheads="1"/>
          </p:cNvSpPr>
          <p:nvPr>
            <p:ph type="body" sz="half" idx="1"/>
          </p:nvPr>
        </p:nvSpPr>
        <p:spPr/>
        <p:txBody>
          <a:bodyPr/>
          <a:lstStyle/>
          <a:p>
            <a:endParaRPr lang="en-US" sz="2800"/>
          </a:p>
        </p:txBody>
      </p:sp>
      <p:sp>
        <p:nvSpPr>
          <p:cNvPr id="30724" name="Rectangle 4"/>
          <p:cNvSpPr>
            <a:spLocks noGrp="1" noChangeArrowheads="1"/>
          </p:cNvSpPr>
          <p:nvPr>
            <p:ph type="clipArt" sz="half" idx="2"/>
          </p:nvPr>
        </p:nvSpPr>
        <p:spPr/>
      </p:sp>
      <p:pic>
        <p:nvPicPr>
          <p:cNvPr id="30725" name="Picture 5" descr="C:\Documents and Settings\Owner\My Documents\Educational Illustrations\augustinus_073_07.jpeg"/>
          <p:cNvPicPr>
            <a:picLocks noChangeAspect="1" noChangeArrowheads="1"/>
          </p:cNvPicPr>
          <p:nvPr/>
        </p:nvPicPr>
        <p:blipFill>
          <a:blip r:embed="rId3" cstate="print"/>
          <a:srcRect/>
          <a:stretch>
            <a:fillRect/>
          </a:stretch>
        </p:blipFill>
        <p:spPr bwMode="auto">
          <a:xfrm>
            <a:off x="2209800" y="1752600"/>
            <a:ext cx="3810000" cy="4495800"/>
          </a:xfrm>
          <a:prstGeom prst="rect">
            <a:avLst/>
          </a:prstGeom>
          <a:noFill/>
        </p:spPr>
      </p:pic>
      <p:pic>
        <p:nvPicPr>
          <p:cNvPr id="30726" name="Picture 6" descr="C:\Documents and Settings\Owner\My Documents\Educational Illustrations\gozzoli6.jpeg"/>
          <p:cNvPicPr>
            <a:picLocks noChangeAspect="1" noChangeArrowheads="1"/>
          </p:cNvPicPr>
          <p:nvPr/>
        </p:nvPicPr>
        <p:blipFill>
          <a:blip r:embed="rId4" cstate="print"/>
          <a:srcRect/>
          <a:stretch>
            <a:fillRect/>
          </a:stretch>
        </p:blipFill>
        <p:spPr bwMode="auto">
          <a:xfrm>
            <a:off x="6172200" y="1752600"/>
            <a:ext cx="3810000" cy="4495800"/>
          </a:xfrm>
          <a:prstGeom prst="rect">
            <a:avLst/>
          </a:prstGeom>
          <a:noFill/>
        </p:spPr>
      </p:pic>
    </p:spTree>
    <p:extLst>
      <p:ext uri="{BB962C8B-B14F-4D97-AF65-F5344CB8AC3E}">
        <p14:creationId xmlns:p14="http://schemas.microsoft.com/office/powerpoint/2010/main" val="1062387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0099CC"/>
        </a:solidFill>
        <a:effectLst/>
      </p:bgPr>
    </p:bg>
    <p:spTree>
      <p:nvGrpSpPr>
        <p:cNvPr id="1" name=""/>
        <p:cNvGrpSpPr/>
        <p:nvPr/>
      </p:nvGrpSpPr>
      <p:grpSpPr>
        <a:xfrm>
          <a:off x="0" y="0"/>
          <a:ext cx="0" cy="0"/>
          <a:chOff x="0" y="0"/>
          <a:chExt cx="0" cy="0"/>
        </a:xfrm>
      </p:grpSpPr>
      <p:sp>
        <p:nvSpPr>
          <p:cNvPr id="31746" name="Rectangle 2" descr="Canvas"/>
          <p:cNvSpPr>
            <a:spLocks noGrp="1" noChangeArrowheads="1"/>
          </p:cNvSpPr>
          <p:nvPr>
            <p:ph type="title"/>
          </p:nvPr>
        </p:nvSpPr>
        <p:spPr>
          <a:xfrm>
            <a:off x="1828800" y="228600"/>
            <a:ext cx="8534400" cy="1143000"/>
          </a:xfrm>
          <a:blipFill dpi="0" rotWithShape="0">
            <a:blip r:embed="rId3" cstate="print"/>
            <a:srcRect/>
            <a:tile tx="0" ty="0" sx="100000" sy="100000" flip="none" algn="tl"/>
          </a:blipFill>
        </p:spPr>
        <p:txBody>
          <a:bodyPr/>
          <a:lstStyle/>
          <a:p>
            <a:r>
              <a:rPr lang="en-US" sz="7200">
                <a:effectLst>
                  <a:outerShdw blurRad="38100" dist="38100" dir="2700000" algn="tl">
                    <a:srgbClr val="FFFFFF"/>
                  </a:outerShdw>
                </a:effectLst>
              </a:rPr>
              <a:t>Augustine Of Hippo</a:t>
            </a:r>
          </a:p>
        </p:txBody>
      </p:sp>
      <p:sp>
        <p:nvSpPr>
          <p:cNvPr id="31747" name="Rectangle 3"/>
          <p:cNvSpPr>
            <a:spLocks noGrp="1" noChangeArrowheads="1"/>
          </p:cNvSpPr>
          <p:nvPr>
            <p:ph type="body" sz="half" idx="1"/>
          </p:nvPr>
        </p:nvSpPr>
        <p:spPr>
          <a:xfrm>
            <a:off x="1828800" y="1600200"/>
            <a:ext cx="4191000" cy="5257800"/>
          </a:xfrm>
          <a:solidFill>
            <a:schemeClr val="bg2"/>
          </a:solidFill>
        </p:spPr>
        <p:txBody>
          <a:bodyPr/>
          <a:lstStyle/>
          <a:p>
            <a:pPr>
              <a:lnSpc>
                <a:spcPct val="90000"/>
              </a:lnSpc>
              <a:buFontTx/>
              <a:buNone/>
            </a:pPr>
            <a:r>
              <a:rPr lang="en-US" sz="1600" dirty="0">
                <a:solidFill>
                  <a:schemeClr val="bg1"/>
                </a:solidFill>
                <a:effectLst>
                  <a:outerShdw blurRad="38100" dist="38100" dir="2700000" algn="tl">
                    <a:srgbClr val="000000"/>
                  </a:outerShdw>
                </a:effectLst>
              </a:rPr>
              <a:t>-     Chief architect of the great schism between the Eastern &amp; Western Churches.</a:t>
            </a:r>
          </a:p>
          <a:p>
            <a:pPr>
              <a:lnSpc>
                <a:spcPct val="90000"/>
              </a:lnSpc>
              <a:buFontTx/>
              <a:buNone/>
            </a:pPr>
            <a:r>
              <a:rPr lang="en-US" sz="1600" dirty="0">
                <a:solidFill>
                  <a:schemeClr val="bg1"/>
                </a:solidFill>
                <a:effectLst>
                  <a:outerShdw blurRad="38100" dist="38100" dir="2700000" algn="tl">
                    <a:srgbClr val="000000"/>
                  </a:outerShdw>
                </a:effectLst>
              </a:rPr>
              <a:t>-     He excelled at every subject except Greek.  This fact would have major theological consequences later.</a:t>
            </a:r>
          </a:p>
          <a:p>
            <a:pPr>
              <a:lnSpc>
                <a:spcPct val="90000"/>
              </a:lnSpc>
              <a:buFontTx/>
              <a:buNone/>
            </a:pPr>
            <a:r>
              <a:rPr lang="en-US" sz="1600" dirty="0">
                <a:solidFill>
                  <a:schemeClr val="bg1"/>
                </a:solidFill>
                <a:effectLst>
                  <a:outerShdw blurRad="38100" dist="38100" dir="2700000" algn="tl">
                    <a:srgbClr val="000000"/>
                  </a:outerShdw>
                </a:effectLst>
              </a:rPr>
              <a:t>-      In his youth he was  known in lifestyle as dissipate and was said to admire Cicero over Christ.</a:t>
            </a:r>
          </a:p>
          <a:p>
            <a:pPr>
              <a:lnSpc>
                <a:spcPct val="90000"/>
              </a:lnSpc>
              <a:buFontTx/>
              <a:buNone/>
            </a:pPr>
            <a:r>
              <a:rPr lang="en-US" sz="1600" dirty="0">
                <a:solidFill>
                  <a:schemeClr val="bg1"/>
                </a:solidFill>
                <a:effectLst>
                  <a:outerShdw blurRad="38100" dist="38100" dir="2700000" algn="tl">
                    <a:srgbClr val="000000"/>
                  </a:outerShdw>
                </a:effectLst>
              </a:rPr>
              <a:t>-      In early manhood he became an adamant defender of the </a:t>
            </a:r>
            <a:r>
              <a:rPr lang="en-US" sz="1600" dirty="0">
                <a:solidFill>
                  <a:srgbClr val="C00000"/>
                </a:solidFill>
                <a:effectLst>
                  <a:outerShdw blurRad="38100" dist="38100" dir="2700000" algn="tl">
                    <a:srgbClr val="000000"/>
                  </a:outerShdw>
                </a:effectLst>
              </a:rPr>
              <a:t>Manichee</a:t>
            </a:r>
            <a:r>
              <a:rPr lang="en-US" sz="1600" dirty="0">
                <a:solidFill>
                  <a:schemeClr val="bg1"/>
                </a:solidFill>
                <a:effectLst>
                  <a:outerShdw blurRad="38100" dist="38100" dir="2700000" algn="tl">
                    <a:srgbClr val="000000"/>
                  </a:outerShdw>
                </a:effectLst>
              </a:rPr>
              <a:t> heresy – a form  or type of Gnosticism. </a:t>
            </a:r>
          </a:p>
          <a:p>
            <a:pPr>
              <a:lnSpc>
                <a:spcPct val="90000"/>
              </a:lnSpc>
              <a:buFontTx/>
              <a:buNone/>
            </a:pPr>
            <a:r>
              <a:rPr lang="en-US" sz="1600" dirty="0">
                <a:solidFill>
                  <a:schemeClr val="bg1"/>
                </a:solidFill>
                <a:effectLst>
                  <a:outerShdw blurRad="38100" dist="38100" dir="2700000" algn="tl">
                    <a:srgbClr val="000000"/>
                  </a:outerShdw>
                </a:effectLst>
              </a:rPr>
              <a:t>-     In Confessions 7.9.25 he records the pivotal moment he changed course.  He heard a child’s voice in the neighboring garden repeat as part of a Milanese game:  “Take  up and read.”  Augustine took this as a divine command and picked up the Bible to read whatever caught his eye.  He focused on Romans 13: 13, 14.</a:t>
            </a:r>
          </a:p>
          <a:p>
            <a:pPr>
              <a:lnSpc>
                <a:spcPct val="90000"/>
              </a:lnSpc>
            </a:pPr>
            <a:r>
              <a:rPr lang="en-US" sz="1400" i="1" dirty="0">
                <a:solidFill>
                  <a:srgbClr val="FF3300"/>
                </a:solidFill>
                <a:effectLst>
                  <a:outerShdw blurRad="38100" dist="38100" dir="2700000" algn="tl">
                    <a:srgbClr val="000000"/>
                  </a:outerShdw>
                </a:effectLst>
              </a:rPr>
              <a:t>He entered a cloistered lifestyle of reflection and contemplation but with conversion did not cease  to be a </a:t>
            </a:r>
            <a:r>
              <a:rPr lang="en-US" sz="1400" i="1" dirty="0" err="1">
                <a:solidFill>
                  <a:srgbClr val="FF3300"/>
                </a:solidFill>
                <a:effectLst>
                  <a:outerShdw blurRad="38100" dist="38100" dir="2700000" algn="tl">
                    <a:srgbClr val="000000"/>
                  </a:outerShdw>
                </a:effectLst>
              </a:rPr>
              <a:t>Neoplatonist</a:t>
            </a:r>
            <a:r>
              <a:rPr lang="en-US" sz="1400" i="1" dirty="0">
                <a:solidFill>
                  <a:srgbClr val="FF3300"/>
                </a:solidFill>
                <a:effectLst>
                  <a:outerShdw blurRad="38100" dist="38100" dir="2700000" algn="tl">
                    <a:srgbClr val="000000"/>
                  </a:outerShdw>
                </a:effectLst>
              </a:rPr>
              <a:t>.  In fact, his admitted role model at this point became the great Plotinus.</a:t>
            </a:r>
            <a:endParaRPr lang="en-US" sz="3600" i="1" dirty="0">
              <a:solidFill>
                <a:srgbClr val="FF3300"/>
              </a:solidFill>
            </a:endParaRPr>
          </a:p>
          <a:p>
            <a:pPr>
              <a:lnSpc>
                <a:spcPct val="90000"/>
              </a:lnSpc>
            </a:pPr>
            <a:endParaRPr lang="en-US" sz="2400" dirty="0">
              <a:solidFill>
                <a:schemeClr val="bg1"/>
              </a:solidFill>
            </a:endParaRPr>
          </a:p>
        </p:txBody>
      </p:sp>
      <p:sp>
        <p:nvSpPr>
          <p:cNvPr id="31748" name="Rectangle 4"/>
          <p:cNvSpPr>
            <a:spLocks noGrp="1" noChangeArrowheads="1"/>
          </p:cNvSpPr>
          <p:nvPr>
            <p:ph type="clipArt" sz="half" idx="2"/>
          </p:nvPr>
        </p:nvSpPr>
        <p:spPr/>
      </p:sp>
      <p:pic>
        <p:nvPicPr>
          <p:cNvPr id="31749" name="Picture 5" descr="C:\Documents and Settings\Owner\My Documents\Educational Illustrations\gozzoli3.jpeg"/>
          <p:cNvPicPr>
            <a:picLocks noChangeAspect="1" noChangeArrowheads="1"/>
          </p:cNvPicPr>
          <p:nvPr/>
        </p:nvPicPr>
        <p:blipFill>
          <a:blip r:embed="rId4" cstate="print"/>
          <a:srcRect/>
          <a:stretch>
            <a:fillRect/>
          </a:stretch>
        </p:blipFill>
        <p:spPr bwMode="auto">
          <a:xfrm>
            <a:off x="6172200" y="1600200"/>
            <a:ext cx="4191000" cy="5257800"/>
          </a:xfrm>
          <a:prstGeom prst="rect">
            <a:avLst/>
          </a:prstGeom>
          <a:noFill/>
        </p:spPr>
      </p:pic>
      <p:sp>
        <p:nvSpPr>
          <p:cNvPr id="31750" name="Comment 6"/>
          <p:cNvSpPr>
            <a:spLocks noChangeArrowheads="1"/>
          </p:cNvSpPr>
          <p:nvPr/>
        </p:nvSpPr>
        <p:spPr bwMode="auto">
          <a:xfrm>
            <a:off x="1539876"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Cicero convinced him that “truth” was life’s supreme goal.</a:t>
            </a:r>
          </a:p>
        </p:txBody>
      </p:sp>
    </p:spTree>
    <p:extLst>
      <p:ext uri="{BB962C8B-B14F-4D97-AF65-F5344CB8AC3E}">
        <p14:creationId xmlns:p14="http://schemas.microsoft.com/office/powerpoint/2010/main" val="36667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10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17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17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anim calcmode="lin" valueType="num">
                                      <p:cBhvr>
                                        <p:cTn id="15" dur="10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174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17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747">
                                            <p:txEl>
                                              <p:pRg st="2" end="2"/>
                                            </p:txEl>
                                          </p:spTgt>
                                        </p:tgtEl>
                                        <p:attrNameLst>
                                          <p:attrName>style.visibility</p:attrName>
                                        </p:attrNameLst>
                                      </p:cBhvr>
                                      <p:to>
                                        <p:strVal val="visible"/>
                                      </p:to>
                                    </p:set>
                                    <p:anim calcmode="lin" valueType="num">
                                      <p:cBhvr>
                                        <p:cTn id="23" dur="10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174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17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4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1747">
                                            <p:txEl>
                                              <p:pRg st="3" end="3"/>
                                            </p:txEl>
                                          </p:spTgt>
                                        </p:tgtEl>
                                        <p:attrNameLst>
                                          <p:attrName>style.visibility</p:attrName>
                                        </p:attrNameLst>
                                      </p:cBhvr>
                                      <p:to>
                                        <p:strVal val="visible"/>
                                      </p:to>
                                    </p:set>
                                    <p:anim calcmode="lin" valueType="num">
                                      <p:cBhvr>
                                        <p:cTn id="31" dur="1000" fill="hold"/>
                                        <p:tgtEl>
                                          <p:spTgt spid="3174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174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17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7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747">
                                            <p:txEl>
                                              <p:pRg st="4" end="4"/>
                                            </p:txEl>
                                          </p:spTgt>
                                        </p:tgtEl>
                                        <p:attrNameLst>
                                          <p:attrName>style.visibility</p:attrName>
                                        </p:attrNameLst>
                                      </p:cBhvr>
                                      <p:to>
                                        <p:strVal val="visible"/>
                                      </p:to>
                                    </p:set>
                                    <p:anim calcmode="lin" valueType="num">
                                      <p:cBhvr>
                                        <p:cTn id="39" dur="1000" fill="hold"/>
                                        <p:tgtEl>
                                          <p:spTgt spid="3174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174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174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74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747">
                                            <p:txEl>
                                              <p:pRg st="5" end="5"/>
                                            </p:txEl>
                                          </p:spTgt>
                                        </p:tgtEl>
                                        <p:attrNameLst>
                                          <p:attrName>style.visibility</p:attrName>
                                        </p:attrNameLst>
                                      </p:cBhvr>
                                      <p:to>
                                        <p:strVal val="visible"/>
                                      </p:to>
                                    </p:set>
                                    <p:anim calcmode="lin" valueType="num">
                                      <p:cBhvr>
                                        <p:cTn id="47" dur="1000" fill="hold"/>
                                        <p:tgtEl>
                                          <p:spTgt spid="3174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174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17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7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4" name="Picture 2" descr="I:\DEPTCOMM\Zamcomm\Jody\ChartsEPS\46 copy.jpg"/>
          <p:cNvPicPr>
            <a:picLocks noChangeAspect="1" noChangeArrowheads="1"/>
          </p:cNvPicPr>
          <p:nvPr/>
        </p:nvPicPr>
        <p:blipFill>
          <a:blip r:embed="rId3" cstate="print"/>
          <a:srcRect/>
          <a:stretch>
            <a:fillRect/>
          </a:stretch>
        </p:blipFill>
        <p:spPr bwMode="auto">
          <a:xfrm>
            <a:off x="2871789" y="0"/>
            <a:ext cx="6448425" cy="6858000"/>
          </a:xfrm>
          <a:prstGeom prst="rect">
            <a:avLst/>
          </a:prstGeom>
          <a:noFill/>
        </p:spPr>
      </p:pic>
      <p:sp>
        <p:nvSpPr>
          <p:cNvPr id="1277955" name="WordArt 3"/>
          <p:cNvSpPr>
            <a:spLocks noChangeArrowheads="1" noChangeShapeType="1" noTextEdit="1"/>
          </p:cNvSpPr>
          <p:nvPr/>
        </p:nvSpPr>
        <p:spPr bwMode="auto">
          <a:xfrm rot="5400000">
            <a:off x="3695700" y="3390900"/>
            <a:ext cx="4876800" cy="8382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DITHEISM</a:t>
            </a:r>
          </a:p>
        </p:txBody>
      </p:sp>
    </p:spTree>
    <p:extLst>
      <p:ext uri="{BB962C8B-B14F-4D97-AF65-F5344CB8AC3E}">
        <p14:creationId xmlns:p14="http://schemas.microsoft.com/office/powerpoint/2010/main" val="23925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77955"/>
                                        </p:tgtEl>
                                        <p:attrNameLst>
                                          <p:attrName>style.visibility</p:attrName>
                                        </p:attrNameLst>
                                      </p:cBhvr>
                                      <p:to>
                                        <p:strVal val="visible"/>
                                      </p:to>
                                    </p:set>
                                    <p:anim calcmode="lin" valueType="num">
                                      <p:cBhvr>
                                        <p:cTn id="7" dur="5000" fill="hold"/>
                                        <p:tgtEl>
                                          <p:spTgt spid="1277955"/>
                                        </p:tgtEl>
                                        <p:attrNameLst>
                                          <p:attrName>ppt_w</p:attrName>
                                        </p:attrNameLst>
                                      </p:cBhvr>
                                      <p:tavLst>
                                        <p:tav tm="0" fmla="#ppt_w*sin(2.5*pi*$)">
                                          <p:val>
                                            <p:fltVal val="0"/>
                                          </p:val>
                                        </p:tav>
                                        <p:tav tm="100000">
                                          <p:val>
                                            <p:fltVal val="1"/>
                                          </p:val>
                                        </p:tav>
                                      </p:tavLst>
                                    </p:anim>
                                    <p:anim calcmode="lin" valueType="num">
                                      <p:cBhvr>
                                        <p:cTn id="8" dur="5000" fill="hold"/>
                                        <p:tgtEl>
                                          <p:spTgt spid="12779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0099CC"/>
        </a:solidFill>
        <a:effectLst/>
      </p:bgPr>
    </p:bg>
    <p:spTree>
      <p:nvGrpSpPr>
        <p:cNvPr id="1" name=""/>
        <p:cNvGrpSpPr/>
        <p:nvPr/>
      </p:nvGrpSpPr>
      <p:grpSpPr>
        <a:xfrm>
          <a:off x="0" y="0"/>
          <a:ext cx="0" cy="0"/>
          <a:chOff x="0" y="0"/>
          <a:chExt cx="0" cy="0"/>
        </a:xfrm>
      </p:grpSpPr>
      <p:sp>
        <p:nvSpPr>
          <p:cNvPr id="5406722" name="Rectangle 2" descr="Canvas"/>
          <p:cNvSpPr>
            <a:spLocks noGrp="1" noChangeArrowheads="1"/>
          </p:cNvSpPr>
          <p:nvPr>
            <p:ph type="title"/>
          </p:nvPr>
        </p:nvSpPr>
        <p:spPr>
          <a:xfrm>
            <a:off x="1828800" y="228600"/>
            <a:ext cx="8458200" cy="1143000"/>
          </a:xfrm>
          <a:blipFill dpi="0" rotWithShape="0">
            <a:blip r:embed="rId3" cstate="print"/>
            <a:srcRect/>
            <a:tile tx="0" ty="0" sx="100000" sy="100000" flip="none" algn="tl"/>
          </a:blipFill>
        </p:spPr>
        <p:txBody>
          <a:bodyPr/>
          <a:lstStyle/>
          <a:p>
            <a:r>
              <a:rPr lang="en-US" sz="7200" dirty="0">
                <a:effectLst>
                  <a:outerShdw blurRad="38100" dist="38100" dir="2700000" algn="tl">
                    <a:srgbClr val="FFFFFF"/>
                  </a:outerShdw>
                </a:effectLst>
              </a:rPr>
              <a:t>Augustine Of Hippo</a:t>
            </a:r>
          </a:p>
        </p:txBody>
      </p:sp>
      <p:sp>
        <p:nvSpPr>
          <p:cNvPr id="5406723" name="Rectangle 3"/>
          <p:cNvSpPr>
            <a:spLocks noGrp="1" noChangeArrowheads="1"/>
          </p:cNvSpPr>
          <p:nvPr>
            <p:ph type="body" sz="half" idx="1"/>
          </p:nvPr>
        </p:nvSpPr>
        <p:spPr>
          <a:xfrm>
            <a:off x="1828800" y="1524000"/>
            <a:ext cx="4191000" cy="5181600"/>
          </a:xfrm>
          <a:solidFill>
            <a:schemeClr val="bg2"/>
          </a:solidFill>
        </p:spPr>
        <p:txBody>
          <a:bodyPr/>
          <a:lstStyle/>
          <a:p>
            <a:pPr>
              <a:buFontTx/>
              <a:buNone/>
            </a:pPr>
            <a:endParaRPr lang="en-US" sz="1200"/>
          </a:p>
          <a:p>
            <a:endParaRPr lang="en-US" sz="1800">
              <a:solidFill>
                <a:schemeClr val="bg1"/>
              </a:solidFill>
            </a:endParaRPr>
          </a:p>
        </p:txBody>
      </p:sp>
      <p:pic>
        <p:nvPicPr>
          <p:cNvPr id="5406725" name="Picture 5" descr="C:\Documents and Settings\Owner\My Documents\Educational Illustrations\gozzoli3.jpeg"/>
          <p:cNvPicPr>
            <a:picLocks noChangeAspect="1" noChangeArrowheads="1"/>
          </p:cNvPicPr>
          <p:nvPr/>
        </p:nvPicPr>
        <p:blipFill>
          <a:blip r:embed="rId4" cstate="print"/>
          <a:srcRect/>
          <a:stretch>
            <a:fillRect/>
          </a:stretch>
        </p:blipFill>
        <p:spPr bwMode="auto">
          <a:xfrm>
            <a:off x="6172200" y="1524000"/>
            <a:ext cx="4114800" cy="5181600"/>
          </a:xfrm>
          <a:prstGeom prst="rect">
            <a:avLst/>
          </a:prstGeom>
          <a:noFill/>
        </p:spPr>
      </p:pic>
      <p:sp>
        <p:nvSpPr>
          <p:cNvPr id="5406726" name="WordArt 6"/>
          <p:cNvSpPr>
            <a:spLocks noChangeArrowheads="1" noChangeShapeType="1" noTextEdit="1"/>
          </p:cNvSpPr>
          <p:nvPr/>
        </p:nvSpPr>
        <p:spPr bwMode="auto">
          <a:xfrm>
            <a:off x="2057400" y="1676400"/>
            <a:ext cx="3733800"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On Tradition He Wrote -</a:t>
            </a:r>
          </a:p>
        </p:txBody>
      </p:sp>
      <p:sp>
        <p:nvSpPr>
          <p:cNvPr id="5406727" name="WordArt 7"/>
          <p:cNvSpPr>
            <a:spLocks noChangeArrowheads="1" noChangeShapeType="1" noTextEdit="1"/>
          </p:cNvSpPr>
          <p:nvPr/>
        </p:nvSpPr>
        <p:spPr bwMode="auto">
          <a:xfrm>
            <a:off x="1524000" y="5828145"/>
            <a:ext cx="4191001" cy="102985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0" cap="none" spc="40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0" cap="none" spc="40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endParaRPr>
          </a:p>
        </p:txBody>
      </p:sp>
      <p:sp>
        <p:nvSpPr>
          <p:cNvPr id="5406728" name="WordArt 8"/>
          <p:cNvSpPr>
            <a:spLocks noChangeArrowheads="1" noChangeShapeType="1" noTextEdit="1"/>
          </p:cNvSpPr>
          <p:nvPr/>
        </p:nvSpPr>
        <p:spPr bwMode="auto">
          <a:xfrm>
            <a:off x="1976582" y="1052945"/>
            <a:ext cx="3890820" cy="550025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"I would not believe the Gospel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unless the authority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 Catholic Church would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move me to do so!" </a:t>
            </a:r>
          </a:p>
        </p:txBody>
      </p:sp>
      <p:sp>
        <p:nvSpPr>
          <p:cNvPr id="2" name="Online Image Placeholder 1">
            <a:extLst>
              <a:ext uri="{FF2B5EF4-FFF2-40B4-BE49-F238E27FC236}">
                <a16:creationId xmlns:a16="http://schemas.microsoft.com/office/drawing/2014/main" id="{74C5F62B-9377-4BAF-9ABA-DF5F4614A098}"/>
              </a:ext>
            </a:extLst>
          </p:cNvPr>
          <p:cNvSpPr>
            <a:spLocks noGrp="1"/>
          </p:cNvSpPr>
          <p:nvPr>
            <p:ph type="clipArt" sz="half" idx="2"/>
          </p:nvPr>
        </p:nvSpPr>
        <p:spPr/>
      </p:sp>
    </p:spTree>
    <p:extLst>
      <p:ext uri="{BB962C8B-B14F-4D97-AF65-F5344CB8AC3E}">
        <p14:creationId xmlns:p14="http://schemas.microsoft.com/office/powerpoint/2010/main" val="39808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nodePh="1">
                                  <p:stCondLst>
                                    <p:cond delay="0"/>
                                  </p:stCondLst>
                                  <p:endCondLst>
                                    <p:cond evt="begin" delay="0">
                                      <p:tn val="5"/>
                                    </p:cond>
                                  </p:endCondLst>
                                  <p:childTnLst>
                                    <p:set>
                                      <p:cBhvr>
                                        <p:cTn id="6" dur="1" fill="hold">
                                          <p:stCondLst>
                                            <p:cond delay="0"/>
                                          </p:stCondLst>
                                        </p:cTn>
                                        <p:tgtEl>
                                          <p:spTgt spid="5406723">
                                            <p:txEl>
                                              <p:pRg st="0" end="0"/>
                                            </p:txEl>
                                          </p:spTgt>
                                        </p:tgtEl>
                                        <p:attrNameLst>
                                          <p:attrName>style.visibility</p:attrName>
                                        </p:attrNameLst>
                                      </p:cBhvr>
                                      <p:to>
                                        <p:strVal val="visible"/>
                                      </p:to>
                                    </p:set>
                                    <p:anim calcmode="lin" valueType="num">
                                      <p:cBhvr>
                                        <p:cTn id="7" dur="1000" fill="hold"/>
                                        <p:tgtEl>
                                          <p:spTgt spid="54067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4067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4067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067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06728"/>
                                        </p:tgtEl>
                                        <p:attrNameLst>
                                          <p:attrName>style.visibility</p:attrName>
                                        </p:attrNameLst>
                                      </p:cBhvr>
                                      <p:to>
                                        <p:strVal val="visible"/>
                                      </p:to>
                                    </p:set>
                                    <p:anim calcmode="lin" valueType="num">
                                      <p:cBhvr>
                                        <p:cTn id="15" dur="500" fill="hold"/>
                                        <p:tgtEl>
                                          <p:spTgt spid="5406728"/>
                                        </p:tgtEl>
                                        <p:attrNameLst>
                                          <p:attrName>ppt_w</p:attrName>
                                        </p:attrNameLst>
                                      </p:cBhvr>
                                      <p:tavLst>
                                        <p:tav tm="0">
                                          <p:val>
                                            <p:fltVal val="0"/>
                                          </p:val>
                                        </p:tav>
                                        <p:tav tm="100000">
                                          <p:val>
                                            <p:strVal val="#ppt_w"/>
                                          </p:val>
                                        </p:tav>
                                      </p:tavLst>
                                    </p:anim>
                                    <p:anim calcmode="lin" valueType="num">
                                      <p:cBhvr>
                                        <p:cTn id="16" dur="500" fill="hold"/>
                                        <p:tgtEl>
                                          <p:spTgt spid="5406728"/>
                                        </p:tgtEl>
                                        <p:attrNameLst>
                                          <p:attrName>ppt_h</p:attrName>
                                        </p:attrNameLst>
                                      </p:cBhvr>
                                      <p:tavLst>
                                        <p:tav tm="0">
                                          <p:val>
                                            <p:fltVal val="0"/>
                                          </p:val>
                                        </p:tav>
                                        <p:tav tm="100000">
                                          <p:val>
                                            <p:strVal val="#ppt_h"/>
                                          </p:val>
                                        </p:tav>
                                      </p:tavLst>
                                    </p:anim>
                                    <p:anim calcmode="lin" valueType="num">
                                      <p:cBhvr>
                                        <p:cTn id="17" dur="500" fill="hold"/>
                                        <p:tgtEl>
                                          <p:spTgt spid="5406728"/>
                                        </p:tgtEl>
                                        <p:attrNameLst>
                                          <p:attrName>ppt_x</p:attrName>
                                        </p:attrNameLst>
                                      </p:cBhvr>
                                      <p:tavLst>
                                        <p:tav tm="0">
                                          <p:val>
                                            <p:fltVal val="0.5"/>
                                          </p:val>
                                        </p:tav>
                                        <p:tav tm="100000">
                                          <p:val>
                                            <p:strVal val="#ppt_x"/>
                                          </p:val>
                                        </p:tav>
                                      </p:tavLst>
                                    </p:anim>
                                    <p:anim calcmode="lin" valueType="num">
                                      <p:cBhvr>
                                        <p:cTn id="18" dur="500" fill="hold"/>
                                        <p:tgtEl>
                                          <p:spTgt spid="54067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23" grpId="0" build="p" autoUpdateAnimBg="0"/>
      <p:bldP spid="54067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8B23-086D-4D47-8670-747A3C568211}"/>
              </a:ext>
            </a:extLst>
          </p:cNvPr>
          <p:cNvSpPr>
            <a:spLocks noGrp="1"/>
          </p:cNvSpPr>
          <p:nvPr>
            <p:ph type="title"/>
          </p:nvPr>
        </p:nvSpPr>
        <p:spPr>
          <a:xfrm>
            <a:off x="914400" y="204538"/>
            <a:ext cx="10363200" cy="1082842"/>
          </a:xfrm>
        </p:spPr>
        <p:txBody>
          <a:bodyPr/>
          <a:lstStyle/>
          <a:p>
            <a:r>
              <a:rPr lang="en-US" sz="6600" u="sng" dirty="0">
                <a:solidFill>
                  <a:schemeClr val="bg1"/>
                </a:solidFill>
                <a:effectLst>
                  <a:outerShdw blurRad="38100" dist="38100" dir="2700000" algn="tl">
                    <a:srgbClr val="000000">
                      <a:alpha val="43137"/>
                    </a:srgbClr>
                  </a:outerShdw>
                </a:effectLst>
              </a:rPr>
              <a:t>Augustine Versus Donatists</a:t>
            </a:r>
          </a:p>
        </p:txBody>
      </p:sp>
      <p:pic>
        <p:nvPicPr>
          <p:cNvPr id="4" name="Online Media 3">
            <a:hlinkClick r:id="" action="ppaction://media"/>
            <a:extLst>
              <a:ext uri="{FF2B5EF4-FFF2-40B4-BE49-F238E27FC236}">
                <a16:creationId xmlns:a16="http://schemas.microsoft.com/office/drawing/2014/main" id="{FEAB88A2-BB03-4326-8A7E-E8AC1BF5962E}"/>
              </a:ext>
            </a:extLst>
          </p:cNvPr>
          <p:cNvPicPr>
            <a:picLocks noGrp="1" noRot="1" noChangeAspect="1"/>
          </p:cNvPicPr>
          <p:nvPr>
            <p:ph idx="1"/>
            <a:videoFile r:link="rId1"/>
          </p:nvPr>
        </p:nvPicPr>
        <p:blipFill>
          <a:blip r:embed="rId3"/>
          <a:stretch>
            <a:fillRect/>
          </a:stretch>
        </p:blipFill>
        <p:spPr>
          <a:xfrm>
            <a:off x="1455821" y="1588168"/>
            <a:ext cx="9300411" cy="4848727"/>
          </a:xfrm>
          <a:prstGeom prst="rect">
            <a:avLst/>
          </a:prstGeom>
        </p:spPr>
      </p:pic>
    </p:spTree>
    <p:extLst>
      <p:ext uri="{BB962C8B-B14F-4D97-AF65-F5344CB8AC3E}">
        <p14:creationId xmlns:p14="http://schemas.microsoft.com/office/powerpoint/2010/main" val="109991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724618"/>
            <a:ext cx="7453223" cy="776377"/>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738729"/>
            <a:ext cx="7105475" cy="4603348"/>
          </a:xfrm>
        </p:spPr>
        <p:txBody>
          <a:bodyPr>
            <a:normAutofit/>
          </a:bodyPr>
          <a:lstStyle/>
          <a:p>
            <a:r>
              <a:rPr lang="en-US" sz="2400" b="1" i="1" dirty="0">
                <a:solidFill>
                  <a:srgbClr val="C00000"/>
                </a:solidFill>
              </a:rPr>
              <a:t>PLATO(Teacher) VERSUS ARISTOTLE(Student) </a:t>
            </a:r>
          </a:p>
        </p:txBody>
      </p:sp>
    </p:spTree>
    <p:extLst>
      <p:ext uri="{BB962C8B-B14F-4D97-AF65-F5344CB8AC3E}">
        <p14:creationId xmlns:p14="http://schemas.microsoft.com/office/powerpoint/2010/main" val="358471513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0914" name="Rectangle 2"/>
          <p:cNvSpPr>
            <a:spLocks noGrp="1" noChangeArrowheads="1"/>
          </p:cNvSpPr>
          <p:nvPr>
            <p:ph type="body" idx="1"/>
          </p:nvPr>
        </p:nvSpPr>
        <p:spPr>
          <a:xfrm>
            <a:off x="2438400" y="1143000"/>
            <a:ext cx="7010400" cy="4267200"/>
          </a:xfrm>
        </p:spPr>
        <p:txBody>
          <a:bodyPr/>
          <a:lstStyle/>
          <a:p>
            <a:pPr>
              <a:buClr>
                <a:srgbClr val="FFFF00"/>
              </a:buClr>
              <a:buFontTx/>
              <a:buChar char="†"/>
            </a:pPr>
            <a:r>
              <a:rPr lang="en-US" sz="2400">
                <a:solidFill>
                  <a:srgbClr val="FF3300"/>
                </a:solidFill>
                <a:effectLst>
                  <a:outerShdw blurRad="38100" dist="38100" dir="2700000" algn="tl">
                    <a:srgbClr val="C0C0C0"/>
                  </a:outerShdw>
                </a:effectLst>
              </a:rPr>
              <a:t> “Augustine was the first theologian to align the church in an official way with the use of the sword,   &amp; it happened to be against a fellow Christian group,  the Donatists.  Among other things,  the Donatists believed that the alliance between the church and the state that had been forged since Constantine was undermining the purity and integrity of the church,  and they wanted to keep the church pure.  Though Augustine had previously spoken against the use of coercion for religious purposes,  his ongoing battle with the Donatists led him to reverse his view.”</a:t>
            </a:r>
            <a:endParaRPr lang="en-US" sz="2800">
              <a:effectLst>
                <a:outerShdw blurRad="38100" dist="38100" dir="2700000" algn="tl">
                  <a:srgbClr val="C0C0C0"/>
                </a:outerShdw>
              </a:effectLst>
            </a:endParaRPr>
          </a:p>
        </p:txBody>
      </p:sp>
      <p:sp>
        <p:nvSpPr>
          <p:cNvPr id="311091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3110916" name="WordArt 4"/>
          <p:cNvSpPr>
            <a:spLocks noChangeArrowheads="1" noChangeShapeType="1" noTextEdit="1"/>
          </p:cNvSpPr>
          <p:nvPr/>
        </p:nvSpPr>
        <p:spPr bwMode="auto">
          <a:xfrm>
            <a:off x="2743200" y="228600"/>
            <a:ext cx="7010400"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DOCTOR OF THE CHURCH</a:t>
            </a:r>
          </a:p>
        </p:txBody>
      </p:sp>
    </p:spTree>
    <p:extLst>
      <p:ext uri="{BB962C8B-B14F-4D97-AF65-F5344CB8AC3E}">
        <p14:creationId xmlns:p14="http://schemas.microsoft.com/office/powerpoint/2010/main" val="26758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0914">
                                            <p:txEl>
                                              <p:pRg st="0" end="0"/>
                                            </p:txEl>
                                          </p:spTgt>
                                        </p:tgtEl>
                                        <p:attrNameLst>
                                          <p:attrName>style.visibility</p:attrName>
                                        </p:attrNameLst>
                                      </p:cBhvr>
                                      <p:to>
                                        <p:strVal val="visible"/>
                                      </p:to>
                                    </p:set>
                                    <p:animEffect transition="in" filter="wipe(left)">
                                      <p:cBhvr>
                                        <p:cTn id="7" dur="500"/>
                                        <p:tgtEl>
                                          <p:spTgt spid="3110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0915"/>
                                        </p:tgtEl>
                                        <p:attrNameLst>
                                          <p:attrName>style.visibility</p:attrName>
                                        </p:attrNameLst>
                                      </p:cBhvr>
                                      <p:to>
                                        <p:strVal val="visible"/>
                                      </p:to>
                                    </p:set>
                                    <p:animEffect transition="in" filter="dissolve">
                                      <p:cBhvr>
                                        <p:cTn id="12" dur="500"/>
                                        <p:tgtEl>
                                          <p:spTgt spid="3110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0914" grpId="0" build="p" autoUpdateAnimBg="0" rev="1"/>
      <p:bldP spid="311091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1938" name="Rectangle 2"/>
          <p:cNvSpPr>
            <a:spLocks noGrp="1" noChangeArrowheads="1"/>
          </p:cNvSpPr>
          <p:nvPr>
            <p:ph type="body" idx="1"/>
          </p:nvPr>
        </p:nvSpPr>
        <p:spPr>
          <a:xfrm>
            <a:off x="2438400" y="1143000"/>
            <a:ext cx="7010400" cy="4267200"/>
          </a:xfrm>
        </p:spPr>
        <p:txBody>
          <a:bodyPr/>
          <a:lstStyle/>
          <a:p>
            <a:pPr>
              <a:lnSpc>
                <a:spcPct val="90000"/>
              </a:lnSpc>
              <a:buClr>
                <a:srgbClr val="FFFF00"/>
              </a:buClr>
              <a:buFontTx/>
              <a:buChar char="†"/>
            </a:pPr>
            <a:r>
              <a:rPr lang="en-US" sz="2400">
                <a:solidFill>
                  <a:srgbClr val="FF3300"/>
                </a:solidFill>
                <a:effectLst>
                  <a:outerShdw blurRad="38100" dist="38100" dir="2700000" algn="tl">
                    <a:srgbClr val="C0C0C0"/>
                  </a:outerShdw>
                </a:effectLst>
              </a:rPr>
              <a:t> “Augustine now justified the use of force by arguing that inflicting temporal pain to help someone avoid eternal pain is justified.  Since God had given the church the power of the sword,  Augustine reasoned,  it had a responsibility to use it to further God’s purposes in the world just as a stern father has a responsibility to beat his child for his own good.  Since God sometimes uses terror for the good of humans,  we who are God’s representatives on earth –  the church  – may use terror for the sake of the gospel.  If the end justifies it,  the use of violence as a means to that end is </a:t>
            </a:r>
            <a:r>
              <a:rPr lang="en-US" sz="2400" i="1">
                <a:solidFill>
                  <a:srgbClr val="FF3300"/>
                </a:solidFill>
                <a:effectLst>
                  <a:outerShdw blurRad="38100" dist="38100" dir="2700000" algn="tl">
                    <a:srgbClr val="C0C0C0"/>
                  </a:outerShdw>
                </a:effectLst>
              </a:rPr>
              <a:t>justified.</a:t>
            </a:r>
            <a:r>
              <a:rPr lang="en-US" sz="2400">
                <a:solidFill>
                  <a:srgbClr val="FF3300"/>
                </a:solidFill>
              </a:rPr>
              <a:t>      </a:t>
            </a:r>
            <a:r>
              <a:rPr lang="en-US" sz="2400">
                <a:solidFill>
                  <a:srgbClr val="FF3300"/>
                </a:solidFill>
                <a:effectLst>
                  <a:outerShdw blurRad="38100" dist="38100" dir="2700000" algn="tl">
                    <a:srgbClr val="C0C0C0"/>
                  </a:outerShdw>
                </a:effectLst>
              </a:rPr>
              <a:t>Page  78</a:t>
            </a:r>
            <a:endParaRPr lang="en-US" sz="2800">
              <a:effectLst>
                <a:outerShdw blurRad="38100" dist="38100" dir="2700000" algn="tl">
                  <a:srgbClr val="C0C0C0"/>
                </a:outerShdw>
              </a:effectLst>
            </a:endParaRPr>
          </a:p>
        </p:txBody>
      </p:sp>
      <p:sp>
        <p:nvSpPr>
          <p:cNvPr id="3111939"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Tree>
    <p:extLst>
      <p:ext uri="{BB962C8B-B14F-4D97-AF65-F5344CB8AC3E}">
        <p14:creationId xmlns:p14="http://schemas.microsoft.com/office/powerpoint/2010/main" val="373765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1938">
                                            <p:txEl>
                                              <p:pRg st="0" end="0"/>
                                            </p:txEl>
                                          </p:spTgt>
                                        </p:tgtEl>
                                        <p:attrNameLst>
                                          <p:attrName>style.visibility</p:attrName>
                                        </p:attrNameLst>
                                      </p:cBhvr>
                                      <p:to>
                                        <p:strVal val="visible"/>
                                      </p:to>
                                    </p:set>
                                    <p:animEffect transition="in" filter="wipe(left)">
                                      <p:cBhvr>
                                        <p:cTn id="7" dur="500"/>
                                        <p:tgtEl>
                                          <p:spTgt spid="3111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1939"/>
                                        </p:tgtEl>
                                        <p:attrNameLst>
                                          <p:attrName>style.visibility</p:attrName>
                                        </p:attrNameLst>
                                      </p:cBhvr>
                                      <p:to>
                                        <p:strVal val="visible"/>
                                      </p:to>
                                    </p:set>
                                    <p:animEffect transition="in" filter="dissolve">
                                      <p:cBhvr>
                                        <p:cTn id="12" dur="500"/>
                                        <p:tgtEl>
                                          <p:spTgt spid="311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1938" grpId="0" build="p" autoUpdateAnimBg="0" rev="1"/>
      <p:bldP spid="311193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11179" y="838200"/>
          <a:ext cx="9777663" cy="5181600"/>
        </p:xfrm>
        <a:graphic>
          <a:graphicData uri="http://schemas.openxmlformats.org/presentationml/2006/ole">
            <mc:AlternateContent xmlns:mc="http://schemas.openxmlformats.org/markup-compatibility/2006">
              <mc:Choice xmlns:v="urn:schemas-microsoft-com:vml" Requires="v">
                <p:oleObj spid="_x0000_s4155"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1179" y="838200"/>
                        <a:ext cx="9777663" cy="5181600"/>
                      </a:xfrm>
                      <a:prstGeom prst="rect">
                        <a:avLst/>
                      </a:prstGeom>
                      <a:noFill/>
                      <a:ln>
                        <a:noFill/>
                      </a:ln>
                      <a:effectLst/>
                    </p:spPr>
                  </p:pic>
                </p:oleObj>
              </mc:Fallback>
            </mc:AlternateContent>
          </a:graphicData>
        </a:graphic>
      </p:graphicFrame>
      <p:sp>
        <p:nvSpPr>
          <p:cNvPr id="6" name="TextBox 5"/>
          <p:cNvSpPr txBox="1"/>
          <p:nvPr/>
        </p:nvSpPr>
        <p:spPr>
          <a:xfrm>
            <a:off x="2438401" y="1295401"/>
            <a:ext cx="7315199" cy="44012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“The Church Triumphant was quite different from the Church of the Martyrs.  The small groups of early Christians consisted generally of simple men who accepted the simple message of Christ in the face of terrible risks,  and they lived their faith,  striving to emulate the life of  the Master.  But after the Edict of Milan it became advantageous to join the victorious religion,  and easy conversion helped to increase the numbers of the ‘faithful’ geometrically.” </a:t>
            </a:r>
          </a:p>
        </p:txBody>
      </p:sp>
    </p:spTree>
    <p:extLst>
      <p:ext uri="{BB962C8B-B14F-4D97-AF65-F5344CB8AC3E}">
        <p14:creationId xmlns:p14="http://schemas.microsoft.com/office/powerpoint/2010/main" val="32268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6970294"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19200" y="838200"/>
          <a:ext cx="9769642" cy="5181600"/>
        </p:xfrm>
        <a:graphic>
          <a:graphicData uri="http://schemas.openxmlformats.org/presentationml/2006/ole">
            <mc:AlternateContent xmlns:mc="http://schemas.openxmlformats.org/markup-compatibility/2006">
              <mc:Choice xmlns:v="urn:schemas-microsoft-com:vml" Requires="v">
                <p:oleObj spid="_x0000_s5179"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838200"/>
                        <a:ext cx="9769642" cy="5181600"/>
                      </a:xfrm>
                      <a:prstGeom prst="rect">
                        <a:avLst/>
                      </a:prstGeom>
                      <a:noFill/>
                      <a:ln>
                        <a:noFill/>
                      </a:ln>
                      <a:effectLst/>
                    </p:spPr>
                  </p:pic>
                </p:oleObj>
              </mc:Fallback>
            </mc:AlternateContent>
          </a:graphicData>
        </a:graphic>
      </p:graphicFrame>
      <p:sp>
        <p:nvSpPr>
          <p:cNvPr id="6" name="TextBox 5"/>
          <p:cNvSpPr txBox="1"/>
          <p:nvPr/>
        </p:nvSpPr>
        <p:spPr>
          <a:xfrm>
            <a:off x="2646948" y="1323474"/>
            <a:ext cx="6878052" cy="45243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“It was difficult now to separate the saints from the self-seekers,  or the devotees from the </a:t>
            </a:r>
            <a:r>
              <a:rPr kumimoji="0" lang="en-US" sz="24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Laodiceans</a:t>
            </a:r>
            <a:r>
              <a:rPr kumimoji="0" lang="en-US" sz="24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To the great majority of these ‘converts in prosperity’ conversion meant no significant change in their old ways of life.  Old practices and superstitions were translated into the new religion.  The hosts of saints took the place of the pagan gods,  and many of the ancient deities suffered only a change of name.  The date of Christmas was set on the birthday of Mithras,  the most joyous celebration of the pagan world,  and several other Christian celebrations were created to replace popular pagan feasts and holidays.”</a:t>
            </a:r>
          </a:p>
        </p:txBody>
      </p:sp>
    </p:spTree>
    <p:extLst>
      <p:ext uri="{BB962C8B-B14F-4D97-AF65-F5344CB8AC3E}">
        <p14:creationId xmlns:p14="http://schemas.microsoft.com/office/powerpoint/2010/main" val="3645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0" y="0"/>
            <a:ext cx="9144000" cy="1600200"/>
          </a:xfrm>
        </p:spPr>
        <p:txBody>
          <a:bodyPr/>
          <a:lstStyle/>
          <a:p>
            <a:r>
              <a:rPr lang="en-US" sz="5400" b="1">
                <a:solidFill>
                  <a:srgbClr val="660033"/>
                </a:solidFill>
                <a:effectLst>
                  <a:outerShdw blurRad="38100" dist="38100" dir="2700000" algn="tl">
                    <a:srgbClr val="000000"/>
                  </a:outerShdw>
                </a:effectLst>
              </a:rPr>
              <a:t>Augustinian Iconography II</a:t>
            </a:r>
          </a:p>
        </p:txBody>
      </p:sp>
      <p:sp>
        <p:nvSpPr>
          <p:cNvPr id="29699" name="Rectangle 3"/>
          <p:cNvSpPr>
            <a:spLocks noGrp="1" noChangeArrowheads="1"/>
          </p:cNvSpPr>
          <p:nvPr>
            <p:ph type="body" sz="half" idx="1"/>
          </p:nvPr>
        </p:nvSpPr>
        <p:spPr/>
        <p:txBody>
          <a:bodyPr/>
          <a:lstStyle/>
          <a:p>
            <a:endParaRPr lang="en-US" sz="2800"/>
          </a:p>
        </p:txBody>
      </p:sp>
      <p:sp>
        <p:nvSpPr>
          <p:cNvPr id="29700" name="Rectangle 4"/>
          <p:cNvSpPr>
            <a:spLocks noGrp="1" noChangeArrowheads="1"/>
          </p:cNvSpPr>
          <p:nvPr>
            <p:ph type="clipArt" sz="half" idx="2"/>
          </p:nvPr>
        </p:nvSpPr>
        <p:spPr/>
      </p:sp>
      <p:pic>
        <p:nvPicPr>
          <p:cNvPr id="29701" name="Picture 5" descr="C:\Documents and Settings\Owner\My Documents\Educational Illustrations\augustinus_037.jpeg"/>
          <p:cNvPicPr>
            <a:picLocks noChangeAspect="1" noChangeArrowheads="1"/>
          </p:cNvPicPr>
          <p:nvPr/>
        </p:nvPicPr>
        <p:blipFill>
          <a:blip r:embed="rId3" cstate="print"/>
          <a:srcRect/>
          <a:stretch>
            <a:fillRect/>
          </a:stretch>
        </p:blipFill>
        <p:spPr bwMode="auto">
          <a:xfrm>
            <a:off x="2209800" y="1752600"/>
            <a:ext cx="3810000" cy="4495800"/>
          </a:xfrm>
          <a:prstGeom prst="rect">
            <a:avLst/>
          </a:prstGeom>
          <a:noFill/>
        </p:spPr>
      </p:pic>
      <p:pic>
        <p:nvPicPr>
          <p:cNvPr id="29702" name="Picture 6" descr="C:\Documents and Settings\Owner\My Documents\Educational Illustrations\augustinus_039.jpeg"/>
          <p:cNvPicPr>
            <a:picLocks noChangeAspect="1" noChangeArrowheads="1"/>
          </p:cNvPicPr>
          <p:nvPr/>
        </p:nvPicPr>
        <p:blipFill>
          <a:blip r:embed="rId4" cstate="print"/>
          <a:srcRect/>
          <a:stretch>
            <a:fillRect/>
          </a:stretch>
        </p:blipFill>
        <p:spPr bwMode="auto">
          <a:xfrm>
            <a:off x="6172200" y="1752600"/>
            <a:ext cx="3810000" cy="4495800"/>
          </a:xfrm>
          <a:prstGeom prst="rect">
            <a:avLst/>
          </a:prstGeom>
          <a:noFill/>
        </p:spPr>
      </p:pic>
    </p:spTree>
    <p:extLst>
      <p:ext uri="{BB962C8B-B14F-4D97-AF65-F5344CB8AC3E}">
        <p14:creationId xmlns:p14="http://schemas.microsoft.com/office/powerpoint/2010/main" val="1411611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154" name="Picture 2" descr="I:\DEPTCOMM\Zamcomm\Jody\ChartsEPS\80copy.jpg"/>
          <p:cNvPicPr>
            <a:picLocks noChangeAspect="1" noChangeArrowheads="1"/>
          </p:cNvPicPr>
          <p:nvPr/>
        </p:nvPicPr>
        <p:blipFill>
          <a:blip r:embed="rId3" cstate="print"/>
          <a:srcRect/>
          <a:stretch>
            <a:fillRect/>
          </a:stretch>
        </p:blipFill>
        <p:spPr bwMode="auto">
          <a:xfrm>
            <a:off x="650240" y="-751840"/>
            <a:ext cx="10891520" cy="8178800"/>
          </a:xfrm>
          <a:prstGeom prst="rect">
            <a:avLst/>
          </a:prstGeom>
          <a:noFill/>
        </p:spPr>
      </p:pic>
    </p:spTree>
    <p:extLst>
      <p:ext uri="{BB962C8B-B14F-4D97-AF65-F5344CB8AC3E}">
        <p14:creationId xmlns:p14="http://schemas.microsoft.com/office/powerpoint/2010/main" val="2150138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a:extLst>
              <a:ext uri="{FF2B5EF4-FFF2-40B4-BE49-F238E27FC236}">
                <a16:creationId xmlns:a16="http://schemas.microsoft.com/office/drawing/2014/main" id="{01062366-9CF3-4083-975B-F566C5AE7FDF}"/>
              </a:ext>
            </a:extLst>
          </p:cNvPr>
          <p:cNvSpPr>
            <a:spLocks noGrp="1" noChangeArrowheads="1"/>
          </p:cNvSpPr>
          <p:nvPr>
            <p:ph type="ctrTitle"/>
          </p:nvPr>
        </p:nvSpPr>
        <p:spPr/>
        <p:txBody>
          <a:bodyPr/>
          <a:lstStyle/>
          <a:p>
            <a:pPr eaLnBrk="1" hangingPunct="1">
              <a:defRPr/>
            </a:pPr>
            <a:r>
              <a:rPr lang="en-US"/>
              <a:t>Augustine’s Theodicy</a:t>
            </a:r>
          </a:p>
        </p:txBody>
      </p:sp>
      <p:sp>
        <p:nvSpPr>
          <p:cNvPr id="998403" name="Rectangle 3">
            <a:extLst>
              <a:ext uri="{FF2B5EF4-FFF2-40B4-BE49-F238E27FC236}">
                <a16:creationId xmlns:a16="http://schemas.microsoft.com/office/drawing/2014/main" id="{9CA3E08E-5F7D-4EEA-B9E5-C19435C7D01A}"/>
              </a:ext>
            </a:extLst>
          </p:cNvPr>
          <p:cNvSpPr>
            <a:spLocks noGrp="1" noChangeArrowheads="1"/>
          </p:cNvSpPr>
          <p:nvPr>
            <p:ph type="subTitle" idx="1"/>
          </p:nvPr>
        </p:nvSpPr>
        <p:spPr/>
        <p:txBody>
          <a:bodyPr/>
          <a:lstStyle/>
          <a:p>
            <a:pPr eaLnBrk="1" hangingPunct="1">
              <a:defRPr/>
            </a:pPr>
            <a:r>
              <a:rPr lang="en-US" sz="4000" b="1">
                <a:solidFill>
                  <a:schemeClr val="hlink"/>
                </a:solidFill>
              </a:rPr>
              <a:t>The Fall and Original Sin</a:t>
            </a:r>
          </a:p>
        </p:txBody>
      </p:sp>
    </p:spTree>
    <p:extLst>
      <p:ext uri="{BB962C8B-B14F-4D97-AF65-F5344CB8AC3E}">
        <p14:creationId xmlns:p14="http://schemas.microsoft.com/office/powerpoint/2010/main" val="20374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8402"/>
                                        </p:tgtEl>
                                        <p:attrNameLst>
                                          <p:attrName>style.visibility</p:attrName>
                                        </p:attrNameLst>
                                      </p:cBhvr>
                                      <p:to>
                                        <p:strVal val="visible"/>
                                      </p:to>
                                    </p:set>
                                    <p:animEffect transition="in" filter="fade">
                                      <p:cBhvr>
                                        <p:cTn id="7" dur="1000"/>
                                        <p:tgtEl>
                                          <p:spTgt spid="998402"/>
                                        </p:tgtEl>
                                      </p:cBhvr>
                                    </p:animEffect>
                                    <p:anim calcmode="lin" valueType="num">
                                      <p:cBhvr>
                                        <p:cTn id="8" dur="1000" fill="hold"/>
                                        <p:tgtEl>
                                          <p:spTgt spid="998402"/>
                                        </p:tgtEl>
                                        <p:attrNameLst>
                                          <p:attrName>ppt_x</p:attrName>
                                        </p:attrNameLst>
                                      </p:cBhvr>
                                      <p:tavLst>
                                        <p:tav tm="0">
                                          <p:val>
                                            <p:strVal val="#ppt_x"/>
                                          </p:val>
                                        </p:tav>
                                        <p:tav tm="100000">
                                          <p:val>
                                            <p:strVal val="#ppt_x"/>
                                          </p:val>
                                        </p:tav>
                                      </p:tavLst>
                                    </p:anim>
                                    <p:anim calcmode="lin" valueType="num">
                                      <p:cBhvr>
                                        <p:cTn id="9" dur="1000" fill="hold"/>
                                        <p:tgtEl>
                                          <p:spTgt spid="9984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8403">
                                            <p:txEl>
                                              <p:pRg st="0" end="0"/>
                                            </p:txEl>
                                          </p:spTgt>
                                        </p:tgtEl>
                                        <p:attrNameLst>
                                          <p:attrName>style.visibility</p:attrName>
                                        </p:attrNameLst>
                                      </p:cBhvr>
                                      <p:to>
                                        <p:strVal val="visible"/>
                                      </p:to>
                                    </p:set>
                                    <p:animEffect transition="in" filter="fade">
                                      <p:cBhvr>
                                        <p:cTn id="12" dur="1000"/>
                                        <p:tgtEl>
                                          <p:spTgt spid="998403">
                                            <p:txEl>
                                              <p:pRg st="0" end="0"/>
                                            </p:txEl>
                                          </p:spTgt>
                                        </p:tgtEl>
                                      </p:cBhvr>
                                    </p:animEffect>
                                    <p:anim calcmode="lin" valueType="num">
                                      <p:cBhvr>
                                        <p:cTn id="13" dur="1000" fill="hold"/>
                                        <p:tgtEl>
                                          <p:spTgt spid="99840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984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2" grpId="0"/>
      <p:bldP spid="99840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2109"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E18491F7-73C3-4662-9246-D845F6C2392F}"/>
              </a:ext>
            </a:extLst>
          </p:cNvPr>
          <p:cNvSpPr/>
          <p:nvPr/>
        </p:nvSpPr>
        <p:spPr>
          <a:xfrm>
            <a:off x="1381991" y="2618509"/>
            <a:ext cx="9424554" cy="36329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imes New Roman"/>
                <a:ea typeface="+mn-ea"/>
                <a:cs typeface="+mn-cs"/>
              </a:rPr>
              <a:t>“That man in a perfect state of living to bring glory to God and having dominion over all the things including physical functions and animals, attempts to assert his own will against God’s and thus is reduced to living by the rules of nature and not by the spirit. So, a new type of “man” sinned himself into being. A man who lives according to the rules of nature.”</a:t>
            </a:r>
          </a:p>
        </p:txBody>
      </p:sp>
      <p:sp>
        <p:nvSpPr>
          <p:cNvPr id="5" name="Rectangle 4">
            <a:extLst>
              <a:ext uri="{FF2B5EF4-FFF2-40B4-BE49-F238E27FC236}">
                <a16:creationId xmlns:a16="http://schemas.microsoft.com/office/drawing/2014/main" id="{1353B8D7-A3FA-4786-84D4-232744766191}"/>
              </a:ext>
            </a:extLst>
          </p:cNvPr>
          <p:cNvSpPr/>
          <p:nvPr/>
        </p:nvSpPr>
        <p:spPr>
          <a:xfrm>
            <a:off x="1199692" y="833950"/>
            <a:ext cx="978568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C. S. LEWIS @FALLEN NATURE: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VERTICAL CONSCIOUSNESS &amp; COMMUNION </a:t>
            </a:r>
          </a:p>
        </p:txBody>
      </p:sp>
    </p:spTree>
    <p:extLst>
      <p:ext uri="{BB962C8B-B14F-4D97-AF65-F5344CB8AC3E}">
        <p14:creationId xmlns:p14="http://schemas.microsoft.com/office/powerpoint/2010/main" val="40622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a:extLst>
              <a:ext uri="{FF2B5EF4-FFF2-40B4-BE49-F238E27FC236}">
                <a16:creationId xmlns:a16="http://schemas.microsoft.com/office/drawing/2014/main" id="{60A95B64-8877-4B94-AFB1-C9AAD1B60142}"/>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9427" name="Rectangle 3">
            <a:extLst>
              <a:ext uri="{FF2B5EF4-FFF2-40B4-BE49-F238E27FC236}">
                <a16:creationId xmlns:a16="http://schemas.microsoft.com/office/drawing/2014/main" id="{BF8E66EE-5AA0-4F2A-A883-9C2EFEEA277C}"/>
              </a:ext>
            </a:extLst>
          </p:cNvPr>
          <p:cNvSpPr>
            <a:spLocks noGrp="1" noChangeArrowheads="1"/>
          </p:cNvSpPr>
          <p:nvPr>
            <p:ph type="body" idx="1"/>
          </p:nvPr>
        </p:nvSpPr>
        <p:spPr>
          <a:xfrm>
            <a:off x="1820410" y="1600200"/>
            <a:ext cx="8506437" cy="5029200"/>
          </a:xfrm>
        </p:spPr>
        <p:txBody>
          <a:bodyPr/>
          <a:lstStyle/>
          <a:p>
            <a:pPr eaLnBrk="1" hangingPunct="1">
              <a:lnSpc>
                <a:spcPct val="90000"/>
              </a:lnSpc>
              <a:defRPr/>
            </a:pPr>
            <a:r>
              <a:rPr lang="en-US" dirty="0"/>
              <a:t>Adam and Eve were made in the </a:t>
            </a:r>
            <a:r>
              <a:rPr lang="en-US" b="1" i="1" dirty="0"/>
              <a:t>image of God</a:t>
            </a:r>
            <a:r>
              <a:rPr lang="en-US" i="1" dirty="0"/>
              <a:t>:</a:t>
            </a:r>
            <a:r>
              <a:rPr lang="en-US" dirty="0"/>
              <a:t> like God they were rational beings and had a moral nature</a:t>
            </a:r>
          </a:p>
          <a:p>
            <a:pPr eaLnBrk="1" hangingPunct="1">
              <a:lnSpc>
                <a:spcPct val="90000"/>
              </a:lnSpc>
              <a:defRPr/>
            </a:pPr>
            <a:r>
              <a:rPr lang="en-US" dirty="0"/>
              <a:t>In their state of original blessedness, Adam and Eve, like the angels, had </a:t>
            </a:r>
            <a:r>
              <a:rPr lang="en-US" b="1" dirty="0"/>
              <a:t>free will</a:t>
            </a:r>
            <a:r>
              <a:rPr lang="en-US" dirty="0"/>
              <a:t>, and could choose to do what is good, and had the ability </a:t>
            </a:r>
            <a:r>
              <a:rPr lang="en-US" b="1" i="1" dirty="0"/>
              <a:t>not to sin</a:t>
            </a:r>
            <a:r>
              <a:rPr lang="en-US" dirty="0">
                <a:effectLst/>
              </a:rPr>
              <a:t>.</a:t>
            </a:r>
          </a:p>
          <a:p>
            <a:pPr eaLnBrk="1" hangingPunct="1">
              <a:lnSpc>
                <a:spcPct val="90000"/>
              </a:lnSpc>
              <a:defRPr/>
            </a:pPr>
            <a:r>
              <a:rPr lang="en-US" dirty="0">
                <a:effectLst/>
              </a:rPr>
              <a:t>They were also blessed more with gifts of immortality &amp; an immediate knowledge of God.</a:t>
            </a:r>
            <a:endParaRPr lang="en-US" dirty="0"/>
          </a:p>
        </p:txBody>
      </p:sp>
    </p:spTree>
    <p:extLst>
      <p:ext uri="{BB962C8B-B14F-4D97-AF65-F5344CB8AC3E}">
        <p14:creationId xmlns:p14="http://schemas.microsoft.com/office/powerpoint/2010/main" val="1352103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9427">
                                            <p:txEl>
                                              <p:pRg st="0" end="0"/>
                                            </p:txEl>
                                          </p:spTgt>
                                        </p:tgtEl>
                                        <p:attrNameLst>
                                          <p:attrName>style.visibility</p:attrName>
                                        </p:attrNameLst>
                                      </p:cBhvr>
                                      <p:to>
                                        <p:strVal val="visible"/>
                                      </p:to>
                                    </p:set>
                                    <p:animEffect transition="in" filter="fade">
                                      <p:cBhvr>
                                        <p:cTn id="7" dur="2000"/>
                                        <p:tgtEl>
                                          <p:spTgt spid="999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9427">
                                            <p:txEl>
                                              <p:pRg st="1" end="1"/>
                                            </p:txEl>
                                          </p:spTgt>
                                        </p:tgtEl>
                                        <p:attrNameLst>
                                          <p:attrName>style.visibility</p:attrName>
                                        </p:attrNameLst>
                                      </p:cBhvr>
                                      <p:to>
                                        <p:strVal val="visible"/>
                                      </p:to>
                                    </p:set>
                                    <p:animEffect transition="in" filter="fade">
                                      <p:cBhvr>
                                        <p:cTn id="12" dur="2000"/>
                                        <p:tgtEl>
                                          <p:spTgt spid="999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9427">
                                            <p:txEl>
                                              <p:pRg st="2" end="2"/>
                                            </p:txEl>
                                          </p:spTgt>
                                        </p:tgtEl>
                                        <p:attrNameLst>
                                          <p:attrName>style.visibility</p:attrName>
                                        </p:attrNameLst>
                                      </p:cBhvr>
                                      <p:to>
                                        <p:strVal val="visible"/>
                                      </p:to>
                                    </p:set>
                                    <p:animEffect transition="in" filter="fade">
                                      <p:cBhvr>
                                        <p:cTn id="17" dur="2000"/>
                                        <p:tgtEl>
                                          <p:spTgt spid="999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a:extLst>
              <a:ext uri="{FF2B5EF4-FFF2-40B4-BE49-F238E27FC236}">
                <a16:creationId xmlns:a16="http://schemas.microsoft.com/office/drawing/2014/main" id="{1AF3BF18-3253-490C-806E-FCBF36D84B44}"/>
              </a:ext>
            </a:extLst>
          </p:cNvPr>
          <p:cNvSpPr>
            <a:spLocks noGrp="1" noRot="1" noChangeArrowheads="1"/>
          </p:cNvSpPr>
          <p:nvPr>
            <p:ph type="title"/>
          </p:nvPr>
        </p:nvSpPr>
        <p:spPr/>
        <p:txBody>
          <a:bodyPr/>
          <a:lstStyle/>
          <a:p>
            <a:pPr eaLnBrk="1" hangingPunct="1">
              <a:defRPr/>
            </a:pPr>
            <a:r>
              <a:rPr lang="en-US" sz="4000" dirty="0"/>
              <a:t>Augustine’s Theodicy</a:t>
            </a:r>
            <a:br>
              <a:rPr lang="en-US" sz="4000" dirty="0"/>
            </a:br>
            <a:r>
              <a:rPr lang="en-US" sz="3200" dirty="0">
                <a:solidFill>
                  <a:schemeClr val="hlink"/>
                </a:solidFill>
              </a:rPr>
              <a:t>The Fall and Original Sin</a:t>
            </a:r>
          </a:p>
        </p:txBody>
      </p:sp>
      <p:sp>
        <p:nvSpPr>
          <p:cNvPr id="1000451" name="Rectangle 3">
            <a:extLst>
              <a:ext uri="{FF2B5EF4-FFF2-40B4-BE49-F238E27FC236}">
                <a16:creationId xmlns:a16="http://schemas.microsoft.com/office/drawing/2014/main" id="{62AB3589-5518-4270-A15A-22D4E6CEABA8}"/>
              </a:ext>
            </a:extLst>
          </p:cNvPr>
          <p:cNvSpPr>
            <a:spLocks noGrp="1" noChangeArrowheads="1"/>
          </p:cNvSpPr>
          <p:nvPr>
            <p:ph type="body" idx="1"/>
          </p:nvPr>
        </p:nvSpPr>
        <p:spPr>
          <a:xfrm>
            <a:off x="609600" y="1895912"/>
            <a:ext cx="10972800" cy="4230252"/>
          </a:xfrm>
        </p:spPr>
        <p:txBody>
          <a:bodyPr/>
          <a:lstStyle/>
          <a:p>
            <a:pPr eaLnBrk="1" hangingPunct="1">
              <a:defRPr/>
            </a:pPr>
            <a:r>
              <a:rPr lang="en-US" dirty="0"/>
              <a:t>Evil first appeared among those creatures who had </a:t>
            </a:r>
            <a:r>
              <a:rPr lang="en-US" b="1" dirty="0"/>
              <a:t>free will</a:t>
            </a:r>
          </a:p>
          <a:p>
            <a:pPr eaLnBrk="1" hangingPunct="1">
              <a:defRPr/>
            </a:pPr>
            <a:r>
              <a:rPr lang="en-US" sz="3600" b="1" dirty="0"/>
              <a:t>The Fall:</a:t>
            </a:r>
          </a:p>
          <a:p>
            <a:pPr lvl="1" eaLnBrk="1" hangingPunct="1">
              <a:defRPr/>
            </a:pPr>
            <a:r>
              <a:rPr lang="en-US" sz="3200" dirty="0"/>
              <a:t>First some angels rebelled against the God, the Supreme Good</a:t>
            </a:r>
          </a:p>
          <a:p>
            <a:pPr lvl="1" eaLnBrk="1" hangingPunct="1">
              <a:defRPr/>
            </a:pPr>
            <a:r>
              <a:rPr lang="en-US" sz="3200" dirty="0"/>
              <a:t>These fallen angels in turn tempted Adam and Eve to rebel against God</a:t>
            </a:r>
          </a:p>
        </p:txBody>
      </p:sp>
    </p:spTree>
    <p:extLst>
      <p:ext uri="{BB962C8B-B14F-4D97-AF65-F5344CB8AC3E}">
        <p14:creationId xmlns:p14="http://schemas.microsoft.com/office/powerpoint/2010/main" val="290851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0451">
                                            <p:txEl>
                                              <p:pRg st="0" end="0"/>
                                            </p:txEl>
                                          </p:spTgt>
                                        </p:tgtEl>
                                        <p:attrNameLst>
                                          <p:attrName>style.visibility</p:attrName>
                                        </p:attrNameLst>
                                      </p:cBhvr>
                                      <p:to>
                                        <p:strVal val="visible"/>
                                      </p:to>
                                    </p:set>
                                    <p:animEffect transition="in" filter="fade">
                                      <p:cBhvr>
                                        <p:cTn id="7" dur="2000"/>
                                        <p:tgtEl>
                                          <p:spTgt spid="1000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00451">
                                            <p:txEl>
                                              <p:pRg st="1" end="1"/>
                                            </p:txEl>
                                          </p:spTgt>
                                        </p:tgtEl>
                                        <p:attrNameLst>
                                          <p:attrName>style.visibility</p:attrName>
                                        </p:attrNameLst>
                                      </p:cBhvr>
                                      <p:to>
                                        <p:strVal val="visible"/>
                                      </p:to>
                                    </p:set>
                                    <p:animEffect transition="in" filter="fade">
                                      <p:cBhvr>
                                        <p:cTn id="12" dur="2000"/>
                                        <p:tgtEl>
                                          <p:spTgt spid="10004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00451">
                                            <p:txEl>
                                              <p:pRg st="2" end="2"/>
                                            </p:txEl>
                                          </p:spTgt>
                                        </p:tgtEl>
                                        <p:attrNameLst>
                                          <p:attrName>style.visibility</p:attrName>
                                        </p:attrNameLst>
                                      </p:cBhvr>
                                      <p:to>
                                        <p:strVal val="visible"/>
                                      </p:to>
                                    </p:set>
                                    <p:animEffect transition="in" filter="fade">
                                      <p:cBhvr>
                                        <p:cTn id="17" dur="2000"/>
                                        <p:tgtEl>
                                          <p:spTgt spid="10004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00451">
                                            <p:txEl>
                                              <p:pRg st="3" end="3"/>
                                            </p:txEl>
                                          </p:spTgt>
                                        </p:tgtEl>
                                        <p:attrNameLst>
                                          <p:attrName>style.visibility</p:attrName>
                                        </p:attrNameLst>
                                      </p:cBhvr>
                                      <p:to>
                                        <p:strVal val="visible"/>
                                      </p:to>
                                    </p:set>
                                    <p:animEffect transition="in" filter="fade">
                                      <p:cBhvr>
                                        <p:cTn id="22" dur="2000"/>
                                        <p:tgtEl>
                                          <p:spTgt spid="1000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15585476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a:extLst>
              <a:ext uri="{FF2B5EF4-FFF2-40B4-BE49-F238E27FC236}">
                <a16:creationId xmlns:a16="http://schemas.microsoft.com/office/drawing/2014/main" id="{BA0E1683-DF5F-4465-8128-97FBCEFA308F}"/>
              </a:ext>
            </a:extLst>
          </p:cNvPr>
          <p:cNvSpPr>
            <a:spLocks noGrp="1" noRot="1" noChangeArrowheads="1"/>
          </p:cNvSpPr>
          <p:nvPr>
            <p:ph type="title"/>
          </p:nvPr>
        </p:nvSpPr>
        <p:spPr>
          <a:xfrm>
            <a:off x="609600" y="0"/>
            <a:ext cx="10972800" cy="1135464"/>
          </a:xfrm>
        </p:spPr>
        <p:txBody>
          <a:bodyPr/>
          <a:lstStyle/>
          <a:p>
            <a:pPr eaLnBrk="1" hangingPunct="1">
              <a:defRPr/>
            </a:pPr>
            <a:r>
              <a:rPr lang="en-US" sz="4000" dirty="0"/>
              <a:t>Augustine’s Theodicy</a:t>
            </a:r>
            <a:br>
              <a:rPr lang="en-US" sz="4000" dirty="0"/>
            </a:br>
            <a:r>
              <a:rPr lang="en-US" sz="3200" dirty="0">
                <a:solidFill>
                  <a:schemeClr val="hlink"/>
                </a:solidFill>
              </a:rPr>
              <a:t>The Fall and Evil</a:t>
            </a:r>
          </a:p>
        </p:txBody>
      </p:sp>
      <p:sp>
        <p:nvSpPr>
          <p:cNvPr id="1227779" name="Rectangle 3">
            <a:extLst>
              <a:ext uri="{FF2B5EF4-FFF2-40B4-BE49-F238E27FC236}">
                <a16:creationId xmlns:a16="http://schemas.microsoft.com/office/drawing/2014/main" id="{4CA359F8-DC7C-4792-890C-48F4C0D7AFED}"/>
              </a:ext>
            </a:extLst>
          </p:cNvPr>
          <p:cNvSpPr>
            <a:spLocks noGrp="1" noChangeArrowheads="1"/>
          </p:cNvSpPr>
          <p:nvPr>
            <p:ph type="body" idx="1"/>
          </p:nvPr>
        </p:nvSpPr>
        <p:spPr>
          <a:xfrm>
            <a:off x="823965" y="1396720"/>
            <a:ext cx="10500527" cy="5080279"/>
          </a:xfrm>
        </p:spPr>
        <p:txBody>
          <a:bodyPr/>
          <a:lstStyle/>
          <a:p>
            <a:pPr eaLnBrk="1" hangingPunct="1">
              <a:lnSpc>
                <a:spcPct val="90000"/>
              </a:lnSpc>
              <a:defRPr/>
            </a:pPr>
            <a:r>
              <a:rPr lang="en-US" sz="2800" dirty="0"/>
              <a:t>Consequences of Adam and Eve’s Sin (“Original Sin”) for humanity:</a:t>
            </a:r>
          </a:p>
          <a:p>
            <a:pPr lvl="1" eaLnBrk="1" hangingPunct="1">
              <a:lnSpc>
                <a:spcPct val="90000"/>
              </a:lnSpc>
              <a:buClr>
                <a:srgbClr val="A886E0"/>
              </a:buClr>
              <a:defRPr/>
            </a:pPr>
            <a:r>
              <a:rPr lang="en-US" dirty="0">
                <a:solidFill>
                  <a:srgbClr val="FFFFCC"/>
                </a:solidFill>
              </a:rPr>
              <a:t>Death: </a:t>
            </a:r>
            <a:r>
              <a:rPr lang="en-US" dirty="0">
                <a:solidFill>
                  <a:srgbClr val="FFFFFF"/>
                </a:solidFill>
              </a:rPr>
              <a:t>loss of the gift of immortality</a:t>
            </a:r>
          </a:p>
          <a:p>
            <a:pPr lvl="1" eaLnBrk="1" hangingPunct="1">
              <a:lnSpc>
                <a:spcPct val="90000"/>
              </a:lnSpc>
              <a:buClr>
                <a:srgbClr val="A886E0"/>
              </a:buClr>
              <a:defRPr/>
            </a:pPr>
            <a:r>
              <a:rPr lang="en-US" dirty="0">
                <a:solidFill>
                  <a:srgbClr val="FFFFCC"/>
                </a:solidFill>
              </a:rPr>
              <a:t>Ignorance: </a:t>
            </a:r>
            <a:r>
              <a:rPr lang="en-US" dirty="0">
                <a:solidFill>
                  <a:srgbClr val="FFFFFF"/>
                </a:solidFill>
              </a:rPr>
              <a:t>loss of the knowledge &amp; intimacy with God</a:t>
            </a:r>
          </a:p>
          <a:p>
            <a:pPr lvl="1" eaLnBrk="1" hangingPunct="1">
              <a:lnSpc>
                <a:spcPct val="90000"/>
              </a:lnSpc>
              <a:defRPr/>
            </a:pPr>
            <a:r>
              <a:rPr lang="en-US" sz="2400" b="1" dirty="0">
                <a:solidFill>
                  <a:schemeClr val="folHlink"/>
                </a:solidFill>
              </a:rPr>
              <a:t>Moral Evil:</a:t>
            </a:r>
          </a:p>
          <a:p>
            <a:pPr lvl="2" eaLnBrk="1" hangingPunct="1">
              <a:lnSpc>
                <a:spcPct val="90000"/>
              </a:lnSpc>
              <a:defRPr/>
            </a:pPr>
            <a:r>
              <a:rPr lang="en-US" sz="2000" dirty="0"/>
              <a:t>Corruption of our moral nature, causing loss of the inner harmony between reason and the passions.</a:t>
            </a:r>
          </a:p>
          <a:p>
            <a:pPr lvl="2" eaLnBrk="1" hangingPunct="1">
              <a:lnSpc>
                <a:spcPct val="90000"/>
              </a:lnSpc>
              <a:defRPr/>
            </a:pPr>
            <a:r>
              <a:rPr lang="en-US" sz="2000" dirty="0"/>
              <a:t>The passions now dominated rational thought (</a:t>
            </a:r>
            <a:r>
              <a:rPr lang="en-US" sz="2000" b="1" dirty="0"/>
              <a:t>concupiscence</a:t>
            </a:r>
            <a:r>
              <a:rPr lang="en-US" sz="2000" dirty="0"/>
              <a:t>), inclining one to sin.</a:t>
            </a:r>
          </a:p>
          <a:p>
            <a:pPr lvl="2" eaLnBrk="1" hangingPunct="1">
              <a:lnSpc>
                <a:spcPct val="90000"/>
              </a:lnSpc>
              <a:defRPr/>
            </a:pPr>
            <a:r>
              <a:rPr lang="en-US" sz="2000" dirty="0"/>
              <a:t>The </a:t>
            </a:r>
            <a:r>
              <a:rPr lang="en-US" sz="2000" b="1" dirty="0"/>
              <a:t>ability not to sin</a:t>
            </a:r>
            <a:r>
              <a:rPr lang="en-US" sz="2000" dirty="0"/>
              <a:t> was replaced by an </a:t>
            </a:r>
            <a:r>
              <a:rPr lang="en-US" sz="2000" b="1" dirty="0"/>
              <a:t>inability not to sin.</a:t>
            </a:r>
          </a:p>
          <a:p>
            <a:pPr lvl="2" eaLnBrk="1" hangingPunct="1">
              <a:lnSpc>
                <a:spcPct val="90000"/>
              </a:lnSpc>
              <a:defRPr/>
            </a:pPr>
            <a:r>
              <a:rPr lang="en-US" sz="2000" dirty="0"/>
              <a:t>This corrupted moral nature and the guilt of the original sin is bequeathed to our progeny</a:t>
            </a:r>
            <a:endParaRPr lang="en-US" sz="2000" b="1" dirty="0"/>
          </a:p>
          <a:p>
            <a:pPr lvl="1" eaLnBrk="1" hangingPunct="1">
              <a:lnSpc>
                <a:spcPct val="90000"/>
              </a:lnSpc>
              <a:defRPr/>
            </a:pPr>
            <a:r>
              <a:rPr lang="en-US" sz="2400" b="1" dirty="0">
                <a:solidFill>
                  <a:schemeClr val="folHlink"/>
                </a:solidFill>
              </a:rPr>
              <a:t>Natural Evil:</a:t>
            </a:r>
          </a:p>
          <a:p>
            <a:pPr lvl="2" eaLnBrk="1" hangingPunct="1">
              <a:lnSpc>
                <a:spcPct val="90000"/>
              </a:lnSpc>
              <a:defRPr/>
            </a:pPr>
            <a:r>
              <a:rPr lang="en-US" sz="2000" dirty="0"/>
              <a:t>Part of God’s punishment for Adam’s and Eve’s sin:</a:t>
            </a:r>
          </a:p>
          <a:p>
            <a:pPr lvl="3" eaLnBrk="1" hangingPunct="1">
              <a:lnSpc>
                <a:spcPct val="90000"/>
              </a:lnSpc>
              <a:defRPr/>
            </a:pPr>
            <a:r>
              <a:rPr lang="en-US" sz="1800" dirty="0"/>
              <a:t>“nature red in tooth and claw”</a:t>
            </a:r>
          </a:p>
          <a:p>
            <a:pPr lvl="3" eaLnBrk="1" hangingPunct="1">
              <a:lnSpc>
                <a:spcPct val="90000"/>
              </a:lnSpc>
              <a:defRPr/>
            </a:pPr>
            <a:r>
              <a:rPr lang="en-US" sz="1800" dirty="0"/>
              <a:t>Earthquakes, storms, etc.</a:t>
            </a:r>
          </a:p>
        </p:txBody>
      </p:sp>
    </p:spTree>
    <p:extLst>
      <p:ext uri="{BB962C8B-B14F-4D97-AF65-F5344CB8AC3E}">
        <p14:creationId xmlns:p14="http://schemas.microsoft.com/office/powerpoint/2010/main" val="510861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7778"/>
                                        </p:tgtEl>
                                        <p:attrNameLst>
                                          <p:attrName>style.visibility</p:attrName>
                                        </p:attrNameLst>
                                      </p:cBhvr>
                                      <p:to>
                                        <p:strVal val="visible"/>
                                      </p:to>
                                    </p:set>
                                    <p:animEffect transition="in" filter="fade">
                                      <p:cBhvr>
                                        <p:cTn id="7" dur="2000"/>
                                        <p:tgtEl>
                                          <p:spTgt spid="1227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27779">
                                            <p:txEl>
                                              <p:pRg st="0" end="0"/>
                                            </p:txEl>
                                          </p:spTgt>
                                        </p:tgtEl>
                                        <p:attrNameLst>
                                          <p:attrName>style.visibility</p:attrName>
                                        </p:attrNameLst>
                                      </p:cBhvr>
                                      <p:to>
                                        <p:strVal val="visible"/>
                                      </p:to>
                                    </p:set>
                                    <p:animEffect transition="in" filter="fade">
                                      <p:cBhvr>
                                        <p:cTn id="12" dur="1000"/>
                                        <p:tgtEl>
                                          <p:spTgt spid="1227779">
                                            <p:txEl>
                                              <p:pRg st="0" end="0"/>
                                            </p:txEl>
                                          </p:spTgt>
                                        </p:tgtEl>
                                      </p:cBhvr>
                                    </p:animEffect>
                                    <p:anim calcmode="lin" valueType="num">
                                      <p:cBhvr>
                                        <p:cTn id="13" dur="1000" fill="hold"/>
                                        <p:tgtEl>
                                          <p:spTgt spid="122777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27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27779">
                                            <p:txEl>
                                              <p:pRg st="3" end="3"/>
                                            </p:txEl>
                                          </p:spTgt>
                                        </p:tgtEl>
                                        <p:attrNameLst>
                                          <p:attrName>style.visibility</p:attrName>
                                        </p:attrNameLst>
                                      </p:cBhvr>
                                      <p:to>
                                        <p:strVal val="visible"/>
                                      </p:to>
                                    </p:set>
                                    <p:animEffect transition="in" filter="fade">
                                      <p:cBhvr>
                                        <p:cTn id="19" dur="1000"/>
                                        <p:tgtEl>
                                          <p:spTgt spid="1227779">
                                            <p:txEl>
                                              <p:pRg st="3" end="3"/>
                                            </p:txEl>
                                          </p:spTgt>
                                        </p:tgtEl>
                                      </p:cBhvr>
                                    </p:animEffect>
                                    <p:anim calcmode="lin" valueType="num">
                                      <p:cBhvr>
                                        <p:cTn id="20" dur="1000" fill="hold"/>
                                        <p:tgtEl>
                                          <p:spTgt spid="122777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2277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27779">
                                            <p:txEl>
                                              <p:pRg st="1" end="1"/>
                                            </p:txEl>
                                          </p:spTgt>
                                        </p:tgtEl>
                                        <p:attrNameLst>
                                          <p:attrName>style.visibility</p:attrName>
                                        </p:attrNameLst>
                                      </p:cBhvr>
                                      <p:to>
                                        <p:strVal val="visible"/>
                                      </p:to>
                                    </p:set>
                                    <p:animEffect transition="in" filter="fade">
                                      <p:cBhvr>
                                        <p:cTn id="26" dur="1000"/>
                                        <p:tgtEl>
                                          <p:spTgt spid="1227779">
                                            <p:txEl>
                                              <p:pRg st="1" end="1"/>
                                            </p:txEl>
                                          </p:spTgt>
                                        </p:tgtEl>
                                      </p:cBhvr>
                                    </p:animEffect>
                                    <p:anim calcmode="lin" valueType="num">
                                      <p:cBhvr>
                                        <p:cTn id="27" dur="1000" fill="hold"/>
                                        <p:tgtEl>
                                          <p:spTgt spid="122777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277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27779">
                                            <p:txEl>
                                              <p:pRg st="2" end="2"/>
                                            </p:txEl>
                                          </p:spTgt>
                                        </p:tgtEl>
                                        <p:attrNameLst>
                                          <p:attrName>style.visibility</p:attrName>
                                        </p:attrNameLst>
                                      </p:cBhvr>
                                      <p:to>
                                        <p:strVal val="visible"/>
                                      </p:to>
                                    </p:set>
                                    <p:animEffect transition="in" filter="fade">
                                      <p:cBhvr>
                                        <p:cTn id="33" dur="1000"/>
                                        <p:tgtEl>
                                          <p:spTgt spid="1227779">
                                            <p:txEl>
                                              <p:pRg st="2" end="2"/>
                                            </p:txEl>
                                          </p:spTgt>
                                        </p:tgtEl>
                                      </p:cBhvr>
                                    </p:animEffect>
                                    <p:anim calcmode="lin" valueType="num">
                                      <p:cBhvr>
                                        <p:cTn id="34" dur="1000" fill="hold"/>
                                        <p:tgtEl>
                                          <p:spTgt spid="122777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277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227779">
                                            <p:txEl>
                                              <p:pRg st="4" end="4"/>
                                            </p:txEl>
                                          </p:spTgt>
                                        </p:tgtEl>
                                        <p:attrNameLst>
                                          <p:attrName>style.visibility</p:attrName>
                                        </p:attrNameLst>
                                      </p:cBhvr>
                                      <p:to>
                                        <p:strVal val="visible"/>
                                      </p:to>
                                    </p:set>
                                    <p:animEffect transition="in" filter="fade">
                                      <p:cBhvr>
                                        <p:cTn id="40" dur="1000"/>
                                        <p:tgtEl>
                                          <p:spTgt spid="1227779">
                                            <p:txEl>
                                              <p:pRg st="4" end="4"/>
                                            </p:txEl>
                                          </p:spTgt>
                                        </p:tgtEl>
                                      </p:cBhvr>
                                    </p:animEffect>
                                    <p:anim calcmode="lin" valueType="num">
                                      <p:cBhvr>
                                        <p:cTn id="41" dur="1000" fill="hold"/>
                                        <p:tgtEl>
                                          <p:spTgt spid="122777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2277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227779">
                                            <p:txEl>
                                              <p:pRg st="5" end="5"/>
                                            </p:txEl>
                                          </p:spTgt>
                                        </p:tgtEl>
                                        <p:attrNameLst>
                                          <p:attrName>style.visibility</p:attrName>
                                        </p:attrNameLst>
                                      </p:cBhvr>
                                      <p:to>
                                        <p:strVal val="visible"/>
                                      </p:to>
                                    </p:set>
                                    <p:animEffect transition="in" filter="fade">
                                      <p:cBhvr>
                                        <p:cTn id="47" dur="1000"/>
                                        <p:tgtEl>
                                          <p:spTgt spid="1227779">
                                            <p:txEl>
                                              <p:pRg st="5" end="5"/>
                                            </p:txEl>
                                          </p:spTgt>
                                        </p:tgtEl>
                                      </p:cBhvr>
                                    </p:animEffect>
                                    <p:anim calcmode="lin" valueType="num">
                                      <p:cBhvr>
                                        <p:cTn id="48" dur="1000" fill="hold"/>
                                        <p:tgtEl>
                                          <p:spTgt spid="1227779">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2277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227779">
                                            <p:txEl>
                                              <p:pRg st="6" end="6"/>
                                            </p:txEl>
                                          </p:spTgt>
                                        </p:tgtEl>
                                        <p:attrNameLst>
                                          <p:attrName>style.visibility</p:attrName>
                                        </p:attrNameLst>
                                      </p:cBhvr>
                                      <p:to>
                                        <p:strVal val="visible"/>
                                      </p:to>
                                    </p:set>
                                    <p:animEffect transition="in" filter="fade">
                                      <p:cBhvr>
                                        <p:cTn id="54" dur="1000"/>
                                        <p:tgtEl>
                                          <p:spTgt spid="1227779">
                                            <p:txEl>
                                              <p:pRg st="6" end="6"/>
                                            </p:txEl>
                                          </p:spTgt>
                                        </p:tgtEl>
                                      </p:cBhvr>
                                    </p:animEffect>
                                    <p:anim calcmode="lin" valueType="num">
                                      <p:cBhvr>
                                        <p:cTn id="55" dur="1000" fill="hold"/>
                                        <p:tgtEl>
                                          <p:spTgt spid="1227779">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277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1227779">
                                            <p:txEl>
                                              <p:pRg st="7" end="7"/>
                                            </p:txEl>
                                          </p:spTgt>
                                        </p:tgtEl>
                                        <p:attrNameLst>
                                          <p:attrName>style.visibility</p:attrName>
                                        </p:attrNameLst>
                                      </p:cBhvr>
                                      <p:to>
                                        <p:strVal val="visible"/>
                                      </p:to>
                                    </p:set>
                                    <p:animEffect transition="in" filter="fade">
                                      <p:cBhvr>
                                        <p:cTn id="61" dur="1000"/>
                                        <p:tgtEl>
                                          <p:spTgt spid="1227779">
                                            <p:txEl>
                                              <p:pRg st="7" end="7"/>
                                            </p:txEl>
                                          </p:spTgt>
                                        </p:tgtEl>
                                      </p:cBhvr>
                                    </p:animEffect>
                                    <p:anim calcmode="lin" valueType="num">
                                      <p:cBhvr>
                                        <p:cTn id="62" dur="1000" fill="hold"/>
                                        <p:tgtEl>
                                          <p:spTgt spid="1227779">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277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1227779">
                                            <p:txEl>
                                              <p:pRg st="8" end="8"/>
                                            </p:txEl>
                                          </p:spTgt>
                                        </p:tgtEl>
                                        <p:attrNameLst>
                                          <p:attrName>style.visibility</p:attrName>
                                        </p:attrNameLst>
                                      </p:cBhvr>
                                      <p:to>
                                        <p:strVal val="visible"/>
                                      </p:to>
                                    </p:set>
                                    <p:animEffect transition="in" filter="fade">
                                      <p:cBhvr>
                                        <p:cTn id="68" dur="1000"/>
                                        <p:tgtEl>
                                          <p:spTgt spid="1227779">
                                            <p:txEl>
                                              <p:pRg st="8" end="8"/>
                                            </p:txEl>
                                          </p:spTgt>
                                        </p:tgtEl>
                                      </p:cBhvr>
                                    </p:animEffect>
                                    <p:anim calcmode="lin" valueType="num">
                                      <p:cBhvr>
                                        <p:cTn id="69" dur="1000" fill="hold"/>
                                        <p:tgtEl>
                                          <p:spTgt spid="1227779">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2277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2" presetClass="entr" presetSubtype="0" fill="hold" nodeType="clickEffect">
                                  <p:stCondLst>
                                    <p:cond delay="0"/>
                                  </p:stCondLst>
                                  <p:childTnLst>
                                    <p:set>
                                      <p:cBhvr>
                                        <p:cTn id="74" dur="1" fill="hold">
                                          <p:stCondLst>
                                            <p:cond delay="0"/>
                                          </p:stCondLst>
                                        </p:cTn>
                                        <p:tgtEl>
                                          <p:spTgt spid="1227779">
                                            <p:txEl>
                                              <p:pRg st="9" end="9"/>
                                            </p:txEl>
                                          </p:spTgt>
                                        </p:tgtEl>
                                        <p:attrNameLst>
                                          <p:attrName>style.visibility</p:attrName>
                                        </p:attrNameLst>
                                      </p:cBhvr>
                                      <p:to>
                                        <p:strVal val="visible"/>
                                      </p:to>
                                    </p:set>
                                    <p:animEffect transition="in" filter="fade">
                                      <p:cBhvr>
                                        <p:cTn id="75" dur="1000"/>
                                        <p:tgtEl>
                                          <p:spTgt spid="1227779">
                                            <p:txEl>
                                              <p:pRg st="9" end="9"/>
                                            </p:txEl>
                                          </p:spTgt>
                                        </p:tgtEl>
                                      </p:cBhvr>
                                    </p:animEffect>
                                    <p:anim calcmode="lin" valueType="num">
                                      <p:cBhvr>
                                        <p:cTn id="76" dur="1000" fill="hold"/>
                                        <p:tgtEl>
                                          <p:spTgt spid="1227779">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122777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nodeType="clickEffect">
                                  <p:stCondLst>
                                    <p:cond delay="0"/>
                                  </p:stCondLst>
                                  <p:childTnLst>
                                    <p:set>
                                      <p:cBhvr>
                                        <p:cTn id="81" dur="1" fill="hold">
                                          <p:stCondLst>
                                            <p:cond delay="0"/>
                                          </p:stCondLst>
                                        </p:cTn>
                                        <p:tgtEl>
                                          <p:spTgt spid="1227779">
                                            <p:txEl>
                                              <p:pRg st="10" end="10"/>
                                            </p:txEl>
                                          </p:spTgt>
                                        </p:tgtEl>
                                        <p:attrNameLst>
                                          <p:attrName>style.visibility</p:attrName>
                                        </p:attrNameLst>
                                      </p:cBhvr>
                                      <p:to>
                                        <p:strVal val="visible"/>
                                      </p:to>
                                    </p:set>
                                    <p:animEffect transition="in" filter="fade">
                                      <p:cBhvr>
                                        <p:cTn id="82" dur="1000"/>
                                        <p:tgtEl>
                                          <p:spTgt spid="1227779">
                                            <p:txEl>
                                              <p:pRg st="10" end="10"/>
                                            </p:txEl>
                                          </p:spTgt>
                                        </p:tgtEl>
                                      </p:cBhvr>
                                    </p:animEffect>
                                    <p:anim calcmode="lin" valueType="num">
                                      <p:cBhvr>
                                        <p:cTn id="83" dur="1000" fill="hold"/>
                                        <p:tgtEl>
                                          <p:spTgt spid="1227779">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22777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nodeType="clickEffect">
                                  <p:stCondLst>
                                    <p:cond delay="0"/>
                                  </p:stCondLst>
                                  <p:childTnLst>
                                    <p:set>
                                      <p:cBhvr>
                                        <p:cTn id="88" dur="1" fill="hold">
                                          <p:stCondLst>
                                            <p:cond delay="0"/>
                                          </p:stCondLst>
                                        </p:cTn>
                                        <p:tgtEl>
                                          <p:spTgt spid="1227779">
                                            <p:txEl>
                                              <p:pRg st="11" end="11"/>
                                            </p:txEl>
                                          </p:spTgt>
                                        </p:tgtEl>
                                        <p:attrNameLst>
                                          <p:attrName>style.visibility</p:attrName>
                                        </p:attrNameLst>
                                      </p:cBhvr>
                                      <p:to>
                                        <p:strVal val="visible"/>
                                      </p:to>
                                    </p:set>
                                    <p:animEffect transition="in" filter="fade">
                                      <p:cBhvr>
                                        <p:cTn id="89" dur="1000"/>
                                        <p:tgtEl>
                                          <p:spTgt spid="1227779">
                                            <p:txEl>
                                              <p:pRg st="11" end="11"/>
                                            </p:txEl>
                                          </p:spTgt>
                                        </p:tgtEl>
                                      </p:cBhvr>
                                    </p:animEffect>
                                    <p:anim calcmode="lin" valueType="num">
                                      <p:cBhvr>
                                        <p:cTn id="90" dur="1000" fill="hold"/>
                                        <p:tgtEl>
                                          <p:spTgt spid="1227779">
                                            <p:txEl>
                                              <p:pRg st="11" end="11"/>
                                            </p:txEl>
                                          </p:spTgt>
                                        </p:tgtEl>
                                        <p:attrNameLst>
                                          <p:attrName>ppt_x</p:attrName>
                                        </p:attrNameLst>
                                      </p:cBhvr>
                                      <p:tavLst>
                                        <p:tav tm="0">
                                          <p:val>
                                            <p:strVal val="#ppt_x"/>
                                          </p:val>
                                        </p:tav>
                                        <p:tav tm="100000">
                                          <p:val>
                                            <p:strVal val="#ppt_x"/>
                                          </p:val>
                                        </p:tav>
                                      </p:tavLst>
                                    </p:anim>
                                    <p:anim calcmode="lin" valueType="num">
                                      <p:cBhvr>
                                        <p:cTn id="91" dur="1000" fill="hold"/>
                                        <p:tgtEl>
                                          <p:spTgt spid="122777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xit" presetSubtype="0" fill="hold" grpId="1" nodeType="clickEffect">
                                  <p:stCondLst>
                                    <p:cond delay="0"/>
                                  </p:stCondLst>
                                  <p:childTnLst>
                                    <p:animEffect transition="out" filter="dissolve">
                                      <p:cBhvr>
                                        <p:cTn id="95" dur="500"/>
                                        <p:tgtEl>
                                          <p:spTgt spid="1227778"/>
                                        </p:tgtEl>
                                      </p:cBhvr>
                                    </p:animEffect>
                                    <p:set>
                                      <p:cBhvr>
                                        <p:cTn id="96" dur="1" fill="hold">
                                          <p:stCondLst>
                                            <p:cond delay="499"/>
                                          </p:stCondLst>
                                        </p:cTn>
                                        <p:tgtEl>
                                          <p:spTgt spid="1227778"/>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1227779">
                                            <p:txEl>
                                              <p:pRg st="0" end="0"/>
                                            </p:txEl>
                                          </p:spTgt>
                                        </p:tgtEl>
                                      </p:cBhvr>
                                    </p:animEffect>
                                    <p:set>
                                      <p:cBhvr>
                                        <p:cTn id="101" dur="1" fill="hold">
                                          <p:stCondLst>
                                            <p:cond delay="499"/>
                                          </p:stCondLst>
                                        </p:cTn>
                                        <p:tgtEl>
                                          <p:spTgt spid="1227779">
                                            <p:txEl>
                                              <p:pRg st="0" end="0"/>
                                            </p:txEl>
                                          </p:spTgt>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227779">
                                            <p:txEl>
                                              <p:pRg st="3" end="3"/>
                                            </p:txEl>
                                          </p:spTgt>
                                        </p:tgtEl>
                                      </p:cBhvr>
                                    </p:animEffect>
                                    <p:set>
                                      <p:cBhvr>
                                        <p:cTn id="104" dur="1" fill="hold">
                                          <p:stCondLst>
                                            <p:cond delay="499"/>
                                          </p:stCondLst>
                                        </p:cTn>
                                        <p:tgtEl>
                                          <p:spTgt spid="1227779">
                                            <p:txEl>
                                              <p:pRg st="3" end="3"/>
                                            </p:txEl>
                                          </p:spTgt>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1227779">
                                            <p:txEl>
                                              <p:pRg st="1" end="1"/>
                                            </p:txEl>
                                          </p:spTgt>
                                        </p:tgtEl>
                                      </p:cBhvr>
                                    </p:animEffect>
                                    <p:set>
                                      <p:cBhvr>
                                        <p:cTn id="107" dur="1" fill="hold">
                                          <p:stCondLst>
                                            <p:cond delay="499"/>
                                          </p:stCondLst>
                                        </p:cTn>
                                        <p:tgtEl>
                                          <p:spTgt spid="1227779">
                                            <p:txEl>
                                              <p:pRg st="1" end="1"/>
                                            </p:txEl>
                                          </p:spTgt>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1227779">
                                            <p:txEl>
                                              <p:pRg st="2" end="2"/>
                                            </p:txEl>
                                          </p:spTgt>
                                        </p:tgtEl>
                                      </p:cBhvr>
                                    </p:animEffect>
                                    <p:set>
                                      <p:cBhvr>
                                        <p:cTn id="110" dur="1" fill="hold">
                                          <p:stCondLst>
                                            <p:cond delay="499"/>
                                          </p:stCondLst>
                                        </p:cTn>
                                        <p:tgtEl>
                                          <p:spTgt spid="1227779">
                                            <p:txEl>
                                              <p:pRg st="2" end="2"/>
                                            </p:txEl>
                                          </p:spTgt>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1227779">
                                            <p:txEl>
                                              <p:pRg st="4" end="4"/>
                                            </p:txEl>
                                          </p:spTgt>
                                        </p:tgtEl>
                                      </p:cBhvr>
                                    </p:animEffect>
                                    <p:set>
                                      <p:cBhvr>
                                        <p:cTn id="113" dur="1" fill="hold">
                                          <p:stCondLst>
                                            <p:cond delay="499"/>
                                          </p:stCondLst>
                                        </p:cTn>
                                        <p:tgtEl>
                                          <p:spTgt spid="1227779">
                                            <p:txEl>
                                              <p:pRg st="4" end="4"/>
                                            </p:txEl>
                                          </p:spTgt>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1227779">
                                            <p:txEl>
                                              <p:pRg st="5" end="5"/>
                                            </p:txEl>
                                          </p:spTgt>
                                        </p:tgtEl>
                                      </p:cBhvr>
                                    </p:animEffect>
                                    <p:set>
                                      <p:cBhvr>
                                        <p:cTn id="116" dur="1" fill="hold">
                                          <p:stCondLst>
                                            <p:cond delay="499"/>
                                          </p:stCondLst>
                                        </p:cTn>
                                        <p:tgtEl>
                                          <p:spTgt spid="1227779">
                                            <p:txEl>
                                              <p:pRg st="5" end="5"/>
                                            </p:txEl>
                                          </p:spTgt>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1227779">
                                            <p:txEl>
                                              <p:pRg st="6" end="6"/>
                                            </p:txEl>
                                          </p:spTgt>
                                        </p:tgtEl>
                                      </p:cBhvr>
                                    </p:animEffect>
                                    <p:set>
                                      <p:cBhvr>
                                        <p:cTn id="119" dur="1" fill="hold">
                                          <p:stCondLst>
                                            <p:cond delay="499"/>
                                          </p:stCondLst>
                                        </p:cTn>
                                        <p:tgtEl>
                                          <p:spTgt spid="1227779">
                                            <p:txEl>
                                              <p:pRg st="6" end="6"/>
                                            </p:txEl>
                                          </p:spTgt>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1227779">
                                            <p:txEl>
                                              <p:pRg st="7" end="7"/>
                                            </p:txEl>
                                          </p:spTgt>
                                        </p:tgtEl>
                                      </p:cBhvr>
                                    </p:animEffect>
                                    <p:set>
                                      <p:cBhvr>
                                        <p:cTn id="122" dur="1" fill="hold">
                                          <p:stCondLst>
                                            <p:cond delay="499"/>
                                          </p:stCondLst>
                                        </p:cTn>
                                        <p:tgtEl>
                                          <p:spTgt spid="1227779">
                                            <p:txEl>
                                              <p:pRg st="7" end="7"/>
                                            </p:txEl>
                                          </p:spTgt>
                                        </p:tgtEl>
                                        <p:attrNameLst>
                                          <p:attrName>style.visibility</p:attrName>
                                        </p:attrNameLst>
                                      </p:cBhvr>
                                      <p:to>
                                        <p:strVal val="hidden"/>
                                      </p:to>
                                    </p:set>
                                  </p:childTnLst>
                                </p:cTn>
                              </p:par>
                              <p:par>
                                <p:cTn id="123" presetID="9" presetClass="exit" presetSubtype="0" fill="hold" nodeType="withEffect">
                                  <p:stCondLst>
                                    <p:cond delay="0"/>
                                  </p:stCondLst>
                                  <p:childTnLst>
                                    <p:animEffect transition="out" filter="dissolve">
                                      <p:cBhvr>
                                        <p:cTn id="124" dur="500"/>
                                        <p:tgtEl>
                                          <p:spTgt spid="1227779">
                                            <p:txEl>
                                              <p:pRg st="8" end="8"/>
                                            </p:txEl>
                                          </p:spTgt>
                                        </p:tgtEl>
                                      </p:cBhvr>
                                    </p:animEffect>
                                    <p:set>
                                      <p:cBhvr>
                                        <p:cTn id="125" dur="1" fill="hold">
                                          <p:stCondLst>
                                            <p:cond delay="499"/>
                                          </p:stCondLst>
                                        </p:cTn>
                                        <p:tgtEl>
                                          <p:spTgt spid="1227779">
                                            <p:txEl>
                                              <p:pRg st="8" end="8"/>
                                            </p:txEl>
                                          </p:spTgt>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1227779">
                                            <p:txEl>
                                              <p:pRg st="9" end="9"/>
                                            </p:txEl>
                                          </p:spTgt>
                                        </p:tgtEl>
                                      </p:cBhvr>
                                    </p:animEffect>
                                    <p:set>
                                      <p:cBhvr>
                                        <p:cTn id="128" dur="1" fill="hold">
                                          <p:stCondLst>
                                            <p:cond delay="499"/>
                                          </p:stCondLst>
                                        </p:cTn>
                                        <p:tgtEl>
                                          <p:spTgt spid="1227779">
                                            <p:txEl>
                                              <p:pRg st="9" end="9"/>
                                            </p:txEl>
                                          </p:spTgt>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1227779">
                                            <p:txEl>
                                              <p:pRg st="10" end="10"/>
                                            </p:txEl>
                                          </p:spTgt>
                                        </p:tgtEl>
                                      </p:cBhvr>
                                    </p:animEffect>
                                    <p:set>
                                      <p:cBhvr>
                                        <p:cTn id="131" dur="1" fill="hold">
                                          <p:stCondLst>
                                            <p:cond delay="499"/>
                                          </p:stCondLst>
                                        </p:cTn>
                                        <p:tgtEl>
                                          <p:spTgt spid="1227779">
                                            <p:txEl>
                                              <p:pRg st="10" end="10"/>
                                            </p:txEl>
                                          </p:spTgt>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1227779">
                                            <p:txEl>
                                              <p:pRg st="11" end="11"/>
                                            </p:txEl>
                                          </p:spTgt>
                                        </p:tgtEl>
                                      </p:cBhvr>
                                    </p:animEffect>
                                    <p:set>
                                      <p:cBhvr>
                                        <p:cTn id="134" dur="1" fill="hold">
                                          <p:stCondLst>
                                            <p:cond delay="499"/>
                                          </p:stCondLst>
                                        </p:cTn>
                                        <p:tgtEl>
                                          <p:spTgt spid="1227779">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778" grpId="0"/>
      <p:bldP spid="122777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a:extLst>
              <a:ext uri="{FF2B5EF4-FFF2-40B4-BE49-F238E27FC236}">
                <a16:creationId xmlns:a16="http://schemas.microsoft.com/office/drawing/2014/main" id="{70059D78-B9A3-45E0-8D0A-C52D5905E8BA}"/>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5331" name="Rectangle 3">
            <a:extLst>
              <a:ext uri="{FF2B5EF4-FFF2-40B4-BE49-F238E27FC236}">
                <a16:creationId xmlns:a16="http://schemas.microsoft.com/office/drawing/2014/main" id="{8DE61E84-A63A-4C14-9745-48B8755D4563}"/>
              </a:ext>
            </a:extLst>
          </p:cNvPr>
          <p:cNvSpPr>
            <a:spLocks noGrp="1" noChangeArrowheads="1"/>
          </p:cNvSpPr>
          <p:nvPr>
            <p:ph type="body" idx="1"/>
          </p:nvPr>
        </p:nvSpPr>
        <p:spPr>
          <a:xfrm>
            <a:off x="361741" y="1600201"/>
            <a:ext cx="11455121" cy="4525963"/>
          </a:xfrm>
        </p:spPr>
        <p:txBody>
          <a:bodyPr/>
          <a:lstStyle/>
          <a:p>
            <a:pPr eaLnBrk="1" hangingPunct="1">
              <a:lnSpc>
                <a:spcPct val="90000"/>
              </a:lnSpc>
              <a:defRPr/>
            </a:pPr>
            <a:r>
              <a:rPr lang="en-US" dirty="0"/>
              <a:t>Consequences of Adam and Eve’s Sin</a:t>
            </a:r>
            <a:endParaRPr lang="en-US" dirty="0">
              <a:solidFill>
                <a:srgbClr val="FFFFFF"/>
              </a:solidFill>
            </a:endParaRPr>
          </a:p>
          <a:p>
            <a:pPr lvl="1" eaLnBrk="1" hangingPunct="1">
              <a:lnSpc>
                <a:spcPct val="90000"/>
              </a:lnSpc>
              <a:defRPr/>
            </a:pPr>
            <a:r>
              <a:rPr lang="en-US" dirty="0"/>
              <a:t>The </a:t>
            </a:r>
            <a:r>
              <a:rPr lang="en-US" i="1" dirty="0"/>
              <a:t>image of God </a:t>
            </a:r>
            <a:r>
              <a:rPr lang="en-US" dirty="0"/>
              <a:t>in Adam &amp; Eve was damaged, although not destroyed</a:t>
            </a:r>
          </a:p>
          <a:p>
            <a:pPr lvl="1" eaLnBrk="1" hangingPunct="1">
              <a:lnSpc>
                <a:spcPct val="90000"/>
              </a:lnSpc>
              <a:defRPr/>
            </a:pPr>
            <a:r>
              <a:rPr lang="en-US" dirty="0"/>
              <a:t>Because of their sin, Adam and Eve became </a:t>
            </a:r>
            <a:r>
              <a:rPr lang="en-US" i="1" dirty="0"/>
              <a:t>less real</a:t>
            </a:r>
            <a:r>
              <a:rPr lang="en-US" dirty="0"/>
              <a:t>, had </a:t>
            </a:r>
            <a:r>
              <a:rPr lang="en-US" i="1" dirty="0"/>
              <a:t>less being</a:t>
            </a:r>
            <a:r>
              <a:rPr lang="en-US" dirty="0"/>
              <a:t> and </a:t>
            </a:r>
            <a:r>
              <a:rPr lang="en-US" i="1" dirty="0"/>
              <a:t>less goodness</a:t>
            </a:r>
          </a:p>
          <a:p>
            <a:pPr lvl="2" eaLnBrk="1" hangingPunct="1">
              <a:lnSpc>
                <a:spcPct val="90000"/>
              </a:lnSpc>
              <a:defRPr/>
            </a:pPr>
            <a:r>
              <a:rPr lang="en-US" dirty="0"/>
              <a:t>Became </a:t>
            </a:r>
            <a:r>
              <a:rPr lang="en-US" b="1" i="1" dirty="0"/>
              <a:t>less human</a:t>
            </a:r>
          </a:p>
          <a:p>
            <a:pPr lvl="1" eaLnBrk="1" hangingPunct="1">
              <a:lnSpc>
                <a:spcPct val="90000"/>
              </a:lnSpc>
              <a:defRPr/>
            </a:pPr>
            <a:r>
              <a:rPr lang="en-US" dirty="0"/>
              <a:t>Augustine believed human nature was transmitted in the sexual act. The corruption of Adam’s moral nature and the guilt of his sin (= </a:t>
            </a:r>
            <a:r>
              <a:rPr lang="en-US" b="1" dirty="0"/>
              <a:t>Original Sin</a:t>
            </a:r>
            <a:r>
              <a:rPr lang="en-US" dirty="0"/>
              <a:t>) was passed on to his children through his seed, and so on to all subsequent generations</a:t>
            </a:r>
          </a:p>
          <a:p>
            <a:pPr lvl="2" eaLnBrk="1" hangingPunct="1">
              <a:lnSpc>
                <a:spcPct val="90000"/>
              </a:lnSpc>
              <a:defRPr/>
            </a:pPr>
            <a:r>
              <a:rPr lang="en-US" dirty="0"/>
              <a:t>Baptism removes the guilt of the </a:t>
            </a:r>
            <a:r>
              <a:rPr lang="en-US" b="1" dirty="0"/>
              <a:t>Original Sin</a:t>
            </a:r>
            <a:r>
              <a:rPr lang="en-US" dirty="0"/>
              <a:t>, but not the corruption of the human moral nature</a:t>
            </a:r>
          </a:p>
        </p:txBody>
      </p:sp>
    </p:spTree>
    <p:extLst>
      <p:ext uri="{BB962C8B-B14F-4D97-AF65-F5344CB8AC3E}">
        <p14:creationId xmlns:p14="http://schemas.microsoft.com/office/powerpoint/2010/main" val="207530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5331">
                                            <p:txEl>
                                              <p:pRg st="1" end="1"/>
                                            </p:txEl>
                                          </p:spTgt>
                                        </p:tgtEl>
                                        <p:attrNameLst>
                                          <p:attrName>style.visibility</p:attrName>
                                        </p:attrNameLst>
                                      </p:cBhvr>
                                      <p:to>
                                        <p:strVal val="visible"/>
                                      </p:to>
                                    </p:set>
                                    <p:animEffect transition="in" filter="fade">
                                      <p:cBhvr>
                                        <p:cTn id="7" dur="2000"/>
                                        <p:tgtEl>
                                          <p:spTgt spid="995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5331">
                                            <p:txEl>
                                              <p:pRg st="2" end="2"/>
                                            </p:txEl>
                                          </p:spTgt>
                                        </p:tgtEl>
                                        <p:attrNameLst>
                                          <p:attrName>style.visibility</p:attrName>
                                        </p:attrNameLst>
                                      </p:cBhvr>
                                      <p:to>
                                        <p:strVal val="visible"/>
                                      </p:to>
                                    </p:set>
                                    <p:animEffect transition="in" filter="fade">
                                      <p:cBhvr>
                                        <p:cTn id="12" dur="2000"/>
                                        <p:tgtEl>
                                          <p:spTgt spid="995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5331">
                                            <p:txEl>
                                              <p:pRg st="3" end="3"/>
                                            </p:txEl>
                                          </p:spTgt>
                                        </p:tgtEl>
                                        <p:attrNameLst>
                                          <p:attrName>style.visibility</p:attrName>
                                        </p:attrNameLst>
                                      </p:cBhvr>
                                      <p:to>
                                        <p:strVal val="visible"/>
                                      </p:to>
                                    </p:set>
                                    <p:animEffect transition="in" filter="fade">
                                      <p:cBhvr>
                                        <p:cTn id="17" dur="2000"/>
                                        <p:tgtEl>
                                          <p:spTgt spid="99533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95331">
                                            <p:txEl>
                                              <p:pRg st="4" end="4"/>
                                            </p:txEl>
                                          </p:spTgt>
                                        </p:tgtEl>
                                        <p:attrNameLst>
                                          <p:attrName>style.visibility</p:attrName>
                                        </p:attrNameLst>
                                      </p:cBhvr>
                                      <p:to>
                                        <p:strVal val="visible"/>
                                      </p:to>
                                    </p:set>
                                    <p:animEffect transition="in" filter="fade">
                                      <p:cBhvr>
                                        <p:cTn id="22" dur="2000"/>
                                        <p:tgtEl>
                                          <p:spTgt spid="99533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95331">
                                            <p:txEl>
                                              <p:pRg st="5" end="5"/>
                                            </p:txEl>
                                          </p:spTgt>
                                        </p:tgtEl>
                                        <p:attrNameLst>
                                          <p:attrName>style.visibility</p:attrName>
                                        </p:attrNameLst>
                                      </p:cBhvr>
                                      <p:to>
                                        <p:strVal val="visible"/>
                                      </p:to>
                                    </p:set>
                                    <p:animEffect transition="in" filter="fade">
                                      <p:cBhvr>
                                        <p:cTn id="27" dur="2000"/>
                                        <p:tgtEl>
                                          <p:spTgt spid="995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905000" y="1981200"/>
            <a:ext cx="8153400" cy="4114800"/>
          </a:xfrm>
          <a:ln/>
        </p:spPr>
        <p:txBody>
          <a:bodyPr/>
          <a:lstStyle/>
          <a:p>
            <a:pPr>
              <a:lnSpc>
                <a:spcPct val="90000"/>
              </a:lnSpc>
              <a:buFontTx/>
              <a:buNone/>
            </a:pPr>
            <a:r>
              <a:rPr lang="en-US" sz="2000" b="1" dirty="0"/>
              <a:t>      </a:t>
            </a:r>
            <a:r>
              <a:rPr lang="en-US" sz="2000" b="1" u="sng" dirty="0">
                <a:solidFill>
                  <a:schemeClr val="bg1"/>
                </a:solidFill>
              </a:rPr>
              <a:t>Posterity’s Uncritical Acceptance Of Augustine’s Christian Platonism</a:t>
            </a:r>
          </a:p>
          <a:p>
            <a:pPr>
              <a:lnSpc>
                <a:spcPct val="90000"/>
              </a:lnSpc>
              <a:buFontTx/>
              <a:buNone/>
            </a:pPr>
            <a:r>
              <a:rPr lang="en-US" sz="2000" dirty="0"/>
              <a:t>                                                                                                                         </a:t>
            </a:r>
            <a:endParaRPr lang="en-US" sz="2000" u="sng" dirty="0"/>
          </a:p>
          <a:p>
            <a:pPr>
              <a:lnSpc>
                <a:spcPct val="90000"/>
              </a:lnSpc>
              <a:buFontTx/>
              <a:buNone/>
            </a:pPr>
            <a:r>
              <a:rPr lang="en-US" sz="2000" b="1" dirty="0">
                <a:solidFill>
                  <a:srgbClr val="FFFF00"/>
                </a:solidFill>
              </a:rPr>
              <a:t>     </a:t>
            </a:r>
            <a:r>
              <a:rPr lang="en-US" sz="2000" b="1" dirty="0">
                <a:solidFill>
                  <a:schemeClr val="accent1">
                    <a:lumMod val="40000"/>
                    <a:lumOff val="60000"/>
                  </a:schemeClr>
                </a:solidFill>
                <a:effectLst>
                  <a:outerShdw blurRad="38100" dist="38100" dir="2700000" algn="tl">
                    <a:srgbClr val="000000">
                      <a:alpha val="43137"/>
                    </a:srgbClr>
                  </a:outerShdw>
                </a:effectLst>
              </a:rPr>
              <a:t>Their understanding of conception, shaped by a patriarchal culture, would have been some variation of the dominant Aristotelian theory. </a:t>
            </a:r>
            <a:r>
              <a:rPr lang="en-US" sz="2000" b="1" u="sng" dirty="0">
                <a:solidFill>
                  <a:schemeClr val="bg1"/>
                </a:solidFill>
                <a:effectLst>
                  <a:outerShdw blurRad="38100" dist="38100" dir="2700000" algn="tl">
                    <a:srgbClr val="000000">
                      <a:alpha val="43137"/>
                    </a:srgbClr>
                  </a:outerShdw>
                </a:effectLst>
              </a:rPr>
              <a:t>On this view, the male semen provides the formative principle for life</a:t>
            </a:r>
            <a:r>
              <a:rPr lang="en-US" sz="2000" b="1" dirty="0">
                <a:solidFill>
                  <a:schemeClr val="bg1"/>
                </a:solidFill>
                <a:effectLst>
                  <a:outerShdw blurRad="38100" dist="38100" dir="2700000" algn="tl">
                    <a:srgbClr val="000000">
                      <a:alpha val="43137"/>
                    </a:srgbClr>
                  </a:outerShdw>
                </a:effectLst>
              </a:rPr>
              <a:t>. </a:t>
            </a:r>
            <a:r>
              <a:rPr lang="en-US" sz="2000" b="1" dirty="0">
                <a:solidFill>
                  <a:schemeClr val="accent1">
                    <a:lumMod val="40000"/>
                    <a:lumOff val="60000"/>
                  </a:schemeClr>
                </a:solidFill>
                <a:effectLst>
                  <a:outerShdw blurRad="38100" dist="38100" dir="2700000" algn="tl">
                    <a:srgbClr val="000000">
                      <a:alpha val="43137"/>
                    </a:srgbClr>
                  </a:outerShdw>
                </a:effectLst>
              </a:rPr>
              <a:t>The female menstrual blood supplies the matter for the fetus, and the womb the medium for the semen’s nurture. The man’s seed transmits his </a:t>
            </a:r>
            <a:r>
              <a:rPr lang="en-US" sz="2000" b="1" i="1" dirty="0">
                <a:solidFill>
                  <a:schemeClr val="accent1">
                    <a:lumMod val="40000"/>
                    <a:lumOff val="60000"/>
                  </a:schemeClr>
                </a:solidFill>
                <a:effectLst>
                  <a:outerShdw blurRad="38100" dist="38100" dir="2700000" algn="tl">
                    <a:srgbClr val="000000">
                      <a:alpha val="43137"/>
                    </a:srgbClr>
                  </a:outerShdw>
                </a:effectLst>
              </a:rPr>
              <a:t>logos</a:t>
            </a:r>
            <a:r>
              <a:rPr lang="en-US" sz="2000" b="1" dirty="0">
                <a:solidFill>
                  <a:schemeClr val="accent1">
                    <a:lumMod val="40000"/>
                    <a:lumOff val="60000"/>
                  </a:schemeClr>
                </a:solidFill>
                <a:effectLst>
                  <a:outerShdw blurRad="38100" dist="38100" dir="2700000" algn="tl">
                    <a:srgbClr val="000000">
                      <a:alpha val="43137"/>
                    </a:srgbClr>
                  </a:outerShdw>
                </a:effectLst>
              </a:rPr>
              <a:t> (rational cause) and </a:t>
            </a:r>
            <a:r>
              <a:rPr lang="en-US" sz="2000" b="1" i="1" dirty="0" err="1">
                <a:solidFill>
                  <a:schemeClr val="accent1">
                    <a:lumMod val="40000"/>
                    <a:lumOff val="60000"/>
                  </a:schemeClr>
                </a:solidFill>
                <a:effectLst>
                  <a:outerShdw blurRad="38100" dist="38100" dir="2700000" algn="tl">
                    <a:srgbClr val="000000">
                      <a:alpha val="43137"/>
                    </a:srgbClr>
                  </a:outerShdw>
                </a:effectLst>
              </a:rPr>
              <a:t>pneuma</a:t>
            </a:r>
            <a:r>
              <a:rPr lang="en-US" sz="2000" b="1" dirty="0">
                <a:solidFill>
                  <a:schemeClr val="accent1">
                    <a:lumMod val="40000"/>
                    <a:lumOff val="60000"/>
                  </a:schemeClr>
                </a:solidFill>
                <a:effectLst>
                  <a:outerShdw blurRad="38100" dist="38100" dir="2700000" algn="tl">
                    <a:srgbClr val="000000">
                      <a:alpha val="43137"/>
                    </a:srgbClr>
                  </a:outerShdw>
                </a:effectLst>
              </a:rPr>
              <a:t>  (vital heat/animating spirit),    for which the woman’s body is the receptacle. In this way the male functions as the active, efficient cause of reproduction, and the female functions as the provider of the matter to which the male seed gives definition. In short, the bodily substance necessary for a human fetus comes from the mother, while the life force originates with the father.</a:t>
            </a:r>
            <a:endParaRPr lang="en-US" sz="2000" b="1" u="sng" dirty="0">
              <a:solidFill>
                <a:schemeClr val="accent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68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2" end="2"/>
                                            </p:txEl>
                                          </p:spTgt>
                                        </p:tgtEl>
                                        <p:attrNameLst>
                                          <p:attrName>style.visibility</p:attrName>
                                        </p:attrNameLst>
                                      </p:cBhvr>
                                      <p:to>
                                        <p:strVal val="visible"/>
                                      </p:to>
                                    </p:set>
                                    <p:animEffect transition="in" filter="wipe(left)">
                                      <p:cBhvr>
                                        <p:cTn id="7" dur="500"/>
                                        <p:tgtEl>
                                          <p:spTgt spid="50247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1" end="1"/>
                                            </p:txEl>
                                          </p:spTgt>
                                        </p:tgtEl>
                                        <p:attrNameLst>
                                          <p:attrName>style.visibility</p:attrName>
                                        </p:attrNameLst>
                                      </p:cBhvr>
                                      <p:to>
                                        <p:strVal val="visible"/>
                                      </p:to>
                                    </p:set>
                                    <p:animEffect transition="in" filter="wipe(left)">
                                      <p:cBhvr>
                                        <p:cTn id="12" dur="500"/>
                                        <p:tgtEl>
                                          <p:spTgt spid="5024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24771">
                                            <p:txEl>
                                              <p:pRg st="0" end="0"/>
                                            </p:txEl>
                                          </p:spTgt>
                                        </p:tgtEl>
                                        <p:attrNameLst>
                                          <p:attrName>style.visibility</p:attrName>
                                        </p:attrNameLst>
                                      </p:cBhvr>
                                      <p:to>
                                        <p:strVal val="visible"/>
                                      </p:to>
                                    </p:set>
                                    <p:animEffect transition="in" filter="wipe(left)">
                                      <p:cBhvr>
                                        <p:cTn id="17"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828800" y="1981200"/>
            <a:ext cx="8686800" cy="4114800"/>
          </a:xfrm>
          <a:ln/>
        </p:spPr>
        <p:txBody>
          <a:bodyPr/>
          <a:lstStyle/>
          <a:p>
            <a:pPr>
              <a:lnSpc>
                <a:spcPct val="90000"/>
              </a:lnSpc>
              <a:buFontTx/>
              <a:buNone/>
            </a:pPr>
            <a:r>
              <a:rPr lang="en-US" sz="2000" b="1"/>
              <a:t>      </a:t>
            </a:r>
            <a:r>
              <a:rPr lang="en-US" sz="2000" b="1" u="sng">
                <a:solidFill>
                  <a:schemeClr val="bg1"/>
                </a:solidFill>
              </a:rPr>
              <a:t>Posterity’s Uncritical Acceptance Of Augustine’s Christian Platonism</a:t>
            </a:r>
          </a:p>
          <a:p>
            <a:pPr>
              <a:lnSpc>
                <a:spcPct val="90000"/>
              </a:lnSpc>
              <a:buFontTx/>
              <a:buNone/>
            </a:pPr>
            <a:r>
              <a:rPr lang="en-US" sz="2000"/>
              <a:t>                                                                                                                         </a:t>
            </a:r>
            <a:r>
              <a:rPr lang="en-US" sz="2000">
                <a:solidFill>
                  <a:schemeClr val="bg1"/>
                </a:solidFill>
              </a:rPr>
              <a:t>Platonists believed that all physical objects are simply copies of eternal, immaterial templates or Forms.  This means that two objects of the same        kind have a sort of connection because they both depend on the same Form.      So the terrible taint of Adam can spread to those who share his Form, the      Form of humanity.  This  inheritance concept of fatalistic disposition and consequence can similarly be linked to classic theories of genetics.  It was believed that everything children inherit is received from the father alone.       The mother contributed nothing material to fetal development and served   simply as an incubator.   It was considered a matter of simple common sense   that embryo existed entire in seed form within the male before implantation.   The father once existed in seed form in his father too, and so on – and so on         - all the way back to the Garden of Eden - similar to a set of Russian Dolls.</a:t>
            </a:r>
            <a:r>
              <a:rPr lang="en-US" sz="2000" u="sng"/>
              <a:t>      </a:t>
            </a:r>
          </a:p>
          <a:p>
            <a:pPr>
              <a:lnSpc>
                <a:spcPct val="90000"/>
              </a:lnSpc>
              <a:buFontTx/>
              <a:buNone/>
            </a:pPr>
            <a:endParaRPr lang="en-US" sz="2000" u="sng"/>
          </a:p>
        </p:txBody>
      </p:sp>
    </p:spTree>
    <p:extLst>
      <p:ext uri="{BB962C8B-B14F-4D97-AF65-F5344CB8AC3E}">
        <p14:creationId xmlns:p14="http://schemas.microsoft.com/office/powerpoint/2010/main" val="31960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1" end="1"/>
                                            </p:txEl>
                                          </p:spTgt>
                                        </p:tgtEl>
                                        <p:attrNameLst>
                                          <p:attrName>style.visibility</p:attrName>
                                        </p:attrNameLst>
                                      </p:cBhvr>
                                      <p:to>
                                        <p:strVal val="visible"/>
                                      </p:to>
                                    </p:set>
                                    <p:animEffect transition="in" filter="wipe(left)">
                                      <p:cBhvr>
                                        <p:cTn id="7" dur="500"/>
                                        <p:tgtEl>
                                          <p:spTgt spid="5024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0" end="0"/>
                                            </p:txEl>
                                          </p:spTgt>
                                        </p:tgtEl>
                                        <p:attrNameLst>
                                          <p:attrName>style.visibility</p:attrName>
                                        </p:attrNameLst>
                                      </p:cBhvr>
                                      <p:to>
                                        <p:strVal val="visible"/>
                                      </p:to>
                                    </p:set>
                                    <p:animEffect transition="in" filter="wipe(left)">
                                      <p:cBhvr>
                                        <p:cTn id="12"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E8B6C0EC-EF7B-49DE-B9CE-E74217E7C2E2}"/>
              </a:ext>
            </a:extLst>
          </p:cNvPr>
          <p:cNvSpPr>
            <a:spLocks noGrp="1" noChangeArrowheads="1"/>
          </p:cNvSpPr>
          <p:nvPr>
            <p:ph type="title"/>
          </p:nvPr>
        </p:nvSpPr>
        <p:spPr>
          <a:xfrm>
            <a:off x="924720" y="152400"/>
            <a:ext cx="10342563" cy="533400"/>
          </a:xfrm>
          <a:ln>
            <a:solidFill>
              <a:srgbClr val="FF6600"/>
            </a:solidFill>
          </a:ln>
        </p:spPr>
        <p:txBody>
          <a:bodyPr/>
          <a:lstStyle/>
          <a:p>
            <a:pPr eaLnBrk="1" hangingPunct="1">
              <a:defRPr/>
            </a:pPr>
            <a:r>
              <a:rPr lang="en-US" sz="4000" dirty="0">
                <a:solidFill>
                  <a:schemeClr val="hlink"/>
                </a:solidFill>
                <a:effectLst>
                  <a:outerShdw blurRad="38100" dist="38100" dir="2700000" algn="tl">
                    <a:srgbClr val="000000"/>
                  </a:outerShdw>
                </a:effectLst>
                <a:latin typeface="Franciscan" pitchFamily="2" charset="0"/>
              </a:rPr>
              <a:t>Ideological Development:  Christian Religion</a:t>
            </a:r>
          </a:p>
        </p:txBody>
      </p:sp>
      <p:sp>
        <p:nvSpPr>
          <p:cNvPr id="559107" name="Rectangle 3">
            <a:extLst>
              <a:ext uri="{FF2B5EF4-FFF2-40B4-BE49-F238E27FC236}">
                <a16:creationId xmlns:a16="http://schemas.microsoft.com/office/drawing/2014/main" id="{BC2FA9F8-52B7-4E70-81A3-34CD163346F4}"/>
              </a:ext>
            </a:extLst>
          </p:cNvPr>
          <p:cNvSpPr>
            <a:spLocks noGrp="1" noChangeArrowheads="1"/>
          </p:cNvSpPr>
          <p:nvPr>
            <p:ph type="body" idx="1"/>
          </p:nvPr>
        </p:nvSpPr>
        <p:spPr>
          <a:xfrm>
            <a:off x="924720" y="914400"/>
            <a:ext cx="10342563" cy="5791200"/>
          </a:xfrm>
          <a:ln>
            <a:solidFill>
              <a:schemeClr val="hlink"/>
            </a:solidFill>
          </a:ln>
        </p:spPr>
        <p:txBody>
          <a:bodyPr/>
          <a:lstStyle/>
          <a:p>
            <a:pPr eaLnBrk="1" hangingPunct="1">
              <a:lnSpc>
                <a:spcPct val="90000"/>
              </a:lnSpc>
              <a:buFontTx/>
              <a:buNone/>
              <a:defRPr/>
            </a:pPr>
            <a:endParaRPr lang="en-US" sz="800" u="sng" dirty="0">
              <a:effectLst>
                <a:outerShdw blurRad="38100" dist="38100" dir="2700000" algn="tl">
                  <a:srgbClr val="000000"/>
                </a:outerShdw>
              </a:effectLst>
            </a:endParaRPr>
          </a:p>
          <a:p>
            <a:pPr eaLnBrk="1" hangingPunct="1">
              <a:lnSpc>
                <a:spcPct val="90000"/>
              </a:lnSpc>
              <a:buFont typeface="Wingdings" pitchFamily="2" charset="2"/>
              <a:buNone/>
              <a:defRPr/>
            </a:pPr>
            <a:r>
              <a:rPr lang="en-US" sz="4000" u="sng" dirty="0">
                <a:solidFill>
                  <a:srgbClr val="FF6600"/>
                </a:solidFill>
                <a:effectLst>
                  <a:outerShdw blurRad="38100" dist="38100" dir="2700000" algn="tl">
                    <a:srgbClr val="000000"/>
                  </a:outerShdw>
                </a:effectLst>
              </a:rPr>
              <a:t> Julian Defended Origen Against Augustine:</a:t>
            </a:r>
          </a:p>
          <a:p>
            <a:pPr eaLnBrk="1" hangingPunct="1">
              <a:lnSpc>
                <a:spcPct val="90000"/>
              </a:lnSpc>
              <a:buFont typeface="Wingdings" pitchFamily="2" charset="2"/>
              <a:buChar char="Ø"/>
              <a:defRPr/>
            </a:pPr>
            <a:endParaRPr lang="en-US" sz="1400" u="sng" dirty="0">
              <a:solidFill>
                <a:srgbClr val="FF6600"/>
              </a:solidFill>
              <a:effectLst>
                <a:outerShdw blurRad="38100" dist="38100" dir="2700000" algn="tl">
                  <a:srgbClr val="000000"/>
                </a:outerShdw>
              </a:effectLst>
            </a:endParaRPr>
          </a:p>
          <a:p>
            <a:pPr eaLnBrk="1" hangingPunct="1">
              <a:lnSpc>
                <a:spcPct val="90000"/>
              </a:lnSpc>
              <a:buFont typeface="Wingdings" pitchFamily="2" charset="2"/>
              <a:buChar char="Ø"/>
              <a:defRPr/>
            </a:pPr>
            <a:r>
              <a:rPr lang="en-US" sz="3200" dirty="0">
                <a:solidFill>
                  <a:schemeClr val="tx1"/>
                </a:solidFill>
                <a:effectLst>
                  <a:outerShdw blurRad="38100" dist="38100" dir="2700000" algn="tl">
                    <a:srgbClr val="000000"/>
                  </a:outerShdw>
                </a:effectLst>
              </a:rPr>
              <a:t>“[God] it is, you say who judges in this way;   he is the persecutor of newborn children;  he it is who sends tiny babies to eternal flames.   It would be right and proper to treat you as beneath argument: you have come so far from religious feeling,  from civilized feeling,  so far indeed from mere common sense,  in that you think that your Lord is capable of committing  a crime against justice such as is hardly conceivable even among the barbarians.”</a:t>
            </a:r>
          </a:p>
          <a:p>
            <a:pPr eaLnBrk="1" hangingPunct="1">
              <a:lnSpc>
                <a:spcPct val="90000"/>
              </a:lnSpc>
              <a:buFont typeface="Wingdings" pitchFamily="2" charset="2"/>
              <a:buChar char="Ø"/>
              <a:defRPr/>
            </a:pPr>
            <a:endParaRPr lang="en-US" sz="3200" dirty="0">
              <a:solidFill>
                <a:schemeClr val="tx1"/>
              </a:solidFill>
            </a:endParaRPr>
          </a:p>
          <a:p>
            <a:pPr eaLnBrk="1" hangingPunct="1">
              <a:lnSpc>
                <a:spcPct val="90000"/>
              </a:lnSpc>
              <a:buFont typeface="Wingdings" pitchFamily="2" charset="2"/>
              <a:buNone/>
              <a:defRPr/>
            </a:pPr>
            <a:r>
              <a:rPr lang="en-US" sz="3200" u="sng" dirty="0">
                <a:solidFill>
                  <a:srgbClr val="FF6600"/>
                </a:solidFill>
                <a:effectLst>
                  <a:outerShdw blurRad="38100" dist="38100" dir="2700000" algn="tl">
                    <a:srgbClr val="000000"/>
                  </a:outerShdw>
                </a:effectLst>
              </a:rPr>
              <a:t>   </a:t>
            </a:r>
            <a:r>
              <a:rPr lang="en-US" u="sng" dirty="0">
                <a:solidFill>
                  <a:srgbClr val="FF6600"/>
                </a:solidFill>
                <a:effectLst>
                  <a:outerShdw blurRad="38100" dist="38100" dir="2700000" algn="tl">
                    <a:srgbClr val="000000"/>
                  </a:outerShdw>
                </a:effectLst>
              </a:rPr>
              <a:t> </a:t>
            </a:r>
          </a:p>
          <a:p>
            <a:pPr eaLnBrk="1" hangingPunct="1">
              <a:lnSpc>
                <a:spcPct val="90000"/>
              </a:lnSpc>
              <a:defRPr/>
            </a:pPr>
            <a:endParaRPr lang="en-US" sz="2000" u="sng" dirty="0"/>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buFontTx/>
              <a:buNone/>
              <a:defRPr/>
            </a:pPr>
            <a:r>
              <a:rPr lang="en-US" sz="3200" u="sng" dirty="0"/>
              <a:t>   </a:t>
            </a:r>
          </a:p>
        </p:txBody>
      </p:sp>
    </p:spTree>
    <p:extLst>
      <p:ext uri="{BB962C8B-B14F-4D97-AF65-F5344CB8AC3E}">
        <p14:creationId xmlns:p14="http://schemas.microsoft.com/office/powerpoint/2010/main" val="266895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9107">
                                            <p:txEl>
                                              <p:pRg st="1" end="1"/>
                                            </p:txEl>
                                          </p:spTgt>
                                        </p:tgtEl>
                                        <p:attrNameLst>
                                          <p:attrName>style.visibility</p:attrName>
                                        </p:attrNameLst>
                                      </p:cBhvr>
                                      <p:to>
                                        <p:strVal val="visible"/>
                                      </p:to>
                                    </p:set>
                                    <p:anim calcmode="lin" valueType="num">
                                      <p:cBhvr additive="base">
                                        <p:cTn id="7" dur="5000" fill="hold"/>
                                        <p:tgtEl>
                                          <p:spTgt spid="55910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9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9107">
                                            <p:txEl>
                                              <p:pRg st="3" end="3"/>
                                            </p:txEl>
                                          </p:spTgt>
                                        </p:tgtEl>
                                        <p:attrNameLst>
                                          <p:attrName>style.visibility</p:attrName>
                                        </p:attrNameLst>
                                      </p:cBhvr>
                                      <p:to>
                                        <p:strVal val="visible"/>
                                      </p:to>
                                    </p:set>
                                    <p:anim calcmode="lin" valueType="num">
                                      <p:cBhvr additive="base">
                                        <p:cTn id="13" dur="5000" fill="hold"/>
                                        <p:tgtEl>
                                          <p:spTgt spid="559107">
                                            <p:txEl>
                                              <p:pRg st="3" end="3"/>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9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59107">
                                            <p:txEl>
                                              <p:pRg st="5" end="5"/>
                                            </p:txEl>
                                          </p:spTgt>
                                        </p:tgtEl>
                                        <p:attrNameLst>
                                          <p:attrName>style.visibility</p:attrName>
                                        </p:attrNameLst>
                                      </p:cBhvr>
                                      <p:to>
                                        <p:strVal val="visible"/>
                                      </p:to>
                                    </p:set>
                                    <p:anim calcmode="lin" valueType="num">
                                      <p:cBhvr additive="base">
                                        <p:cTn id="19" dur="5000" fill="hold"/>
                                        <p:tgtEl>
                                          <p:spTgt spid="559107">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59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59107">
                                            <p:txEl>
                                              <p:pRg st="10" end="10"/>
                                            </p:txEl>
                                          </p:spTgt>
                                        </p:tgtEl>
                                        <p:attrNameLst>
                                          <p:attrName>style.visibility</p:attrName>
                                        </p:attrNameLst>
                                      </p:cBhvr>
                                      <p:to>
                                        <p:strVal val="visible"/>
                                      </p:to>
                                    </p:set>
                                    <p:anim calcmode="lin" valueType="num">
                                      <p:cBhvr additive="base">
                                        <p:cTn id="25" dur="5000" fill="hold"/>
                                        <p:tgtEl>
                                          <p:spTgt spid="559107">
                                            <p:txEl>
                                              <p:pRg st="10" end="1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591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3132" name="Slide" r:id="rId6" imgW="4572000" imgH="3429000" progId="PowerPoint.Slide.8">
                  <p:embed/>
                </p:oleObj>
              </mc:Choice>
              <mc:Fallback>
                <p:oleObj name="Slide" r:id="rId6" imgW="4572000" imgH="3429000" progId="PowerPoint.Slide.8">
                  <p:embed/>
                  <p:pic>
                    <p:nvPicPr>
                      <p:cNvPr id="540467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8"/>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20535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ugustine.gif"/>
          <p:cNvPicPr>
            <a:picLocks noChangeAspect="1"/>
          </p:cNvPicPr>
          <p:nvPr/>
        </p:nvPicPr>
        <p:blipFill>
          <a:blip r:embed="rId2" cstate="print"/>
          <a:stretch>
            <a:fillRect/>
          </a:stretch>
        </p:blipFill>
        <p:spPr>
          <a:xfrm>
            <a:off x="6172200" y="0"/>
            <a:ext cx="6019800" cy="6858000"/>
          </a:xfrm>
          <a:prstGeom prst="rect">
            <a:avLst/>
          </a:prstGeom>
        </p:spPr>
      </p:pic>
      <p:pic>
        <p:nvPicPr>
          <p:cNvPr id="5" name="Picture 4" descr="Augustine.jpg"/>
          <p:cNvPicPr>
            <a:picLocks noChangeAspect="1"/>
          </p:cNvPicPr>
          <p:nvPr/>
        </p:nvPicPr>
        <p:blipFill>
          <a:blip r:embed="rId3" cstate="print"/>
          <a:stretch>
            <a:fillRect/>
          </a:stretch>
        </p:blipFill>
        <p:spPr>
          <a:xfrm>
            <a:off x="-1" y="0"/>
            <a:ext cx="6172201" cy="6858000"/>
          </a:xfrm>
          <a:prstGeom prst="rect">
            <a:avLst/>
          </a:prstGeom>
        </p:spPr>
      </p:pic>
      <p:sp>
        <p:nvSpPr>
          <p:cNvPr id="6" name="Rectangle 5"/>
          <p:cNvSpPr/>
          <p:nvPr/>
        </p:nvSpPr>
        <p:spPr>
          <a:xfrm>
            <a:off x="4220308" y="914401"/>
            <a:ext cx="4237892" cy="489364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RO</a:t>
            </a:r>
            <a:r>
              <a:rPr kumimoji="0" lang="en-US" sz="6000" b="1" i="0" u="none" strike="noStrike" kern="1200" cap="none" spc="0" normalizeH="0" baseline="0" noProof="0" dirty="0">
                <a:ln w="900" cmpd="sng">
                  <a:solidFill>
                    <a:srgbClr val="BBE0E3">
                      <a:satMod val="190000"/>
                      <a:alpha val="55000"/>
                    </a:srgbClr>
                  </a:solidFill>
                  <a:prstDash val="solid"/>
                </a:ln>
                <a:solidFill>
                  <a:srgbClr val="00B0F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MANS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CH</a:t>
            </a:r>
            <a:r>
              <a:rPr kumimoji="0" lang="en-US" sz="6000" b="1" i="0" u="none" strike="noStrike" kern="1200" cap="none" spc="0" normalizeH="0" baseline="0" noProof="0" dirty="0">
                <a:ln w="900" cmpd="sng">
                  <a:solidFill>
                    <a:srgbClr val="BBE0E3">
                      <a:satMod val="190000"/>
                      <a:alpha val="55000"/>
                    </a:srgbClr>
                  </a:solidFill>
                  <a:prstDash val="solid"/>
                </a:ln>
                <a:solidFill>
                  <a:srgbClr val="00B0F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APTER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SE</a:t>
            </a:r>
            <a:r>
              <a:rPr kumimoji="0" lang="en-US" sz="6000" b="1" i="0" u="none" strike="noStrike" kern="1200" cap="none" spc="0" normalizeH="0" baseline="0" noProof="0" dirty="0">
                <a:ln w="900" cmpd="sng">
                  <a:solidFill>
                    <a:srgbClr val="BBE0E3">
                      <a:satMod val="190000"/>
                      <a:alpha val="55000"/>
                    </a:srgbClr>
                  </a:solidFill>
                  <a:prstDash val="solid"/>
                </a:ln>
                <a:solidFill>
                  <a:srgbClr val="00B0F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V</a:t>
            </a:r>
            <a:r>
              <a:rPr kumimoji="0" lang="en-US" sz="6600" b="1" i="0" u="none" strike="noStrike" kern="1200" cap="none" spc="0" normalizeH="0" baseline="0" noProof="0" dirty="0">
                <a:ln w="900" cmpd="sng">
                  <a:solidFill>
                    <a:srgbClr val="BBE0E3">
                      <a:satMod val="190000"/>
                      <a:alpha val="55000"/>
                    </a:srgbClr>
                  </a:solidFill>
                  <a:prstDash val="solid"/>
                </a:ln>
                <a:solidFill>
                  <a:srgbClr val="00B0F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erse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S</a:t>
            </a:r>
            <a:r>
              <a:rPr kumimoji="0" lang="en-US" sz="6000" b="1" i="0" u="none" strike="noStrike" kern="1200" cap="none" spc="0" normalizeH="0" baseline="0" noProof="0" dirty="0">
                <a:ln w="900" cmpd="sng">
                  <a:solidFill>
                    <a:srgbClr val="BBE0E3">
                      <a:satMod val="190000"/>
                      <a:alpha val="55000"/>
                    </a:srgbClr>
                  </a:solidFill>
                  <a:prstDash val="solid"/>
                </a:ln>
                <a:solidFill>
                  <a:srgbClr val="00B0F0"/>
                </a:solidFill>
                <a:effectLst>
                  <a:innerShdw blurRad="101600" dist="76200" dir="5400000">
                    <a:srgbClr val="BBE0E3">
                      <a:satMod val="190000"/>
                      <a:tint val="100000"/>
                      <a:alpha val="74000"/>
                    </a:srgbClr>
                  </a:innerShdw>
                </a:effectLst>
                <a:uLnTx/>
                <a:uFillTx/>
                <a:latin typeface="Storybook" pitchFamily="2" charset="0"/>
                <a:ea typeface="ＭＳ Ｐゴシック"/>
                <a:cs typeface="+mn-cs"/>
              </a:rPr>
              <a:t>even</a:t>
            </a:r>
          </a:p>
        </p:txBody>
      </p:sp>
    </p:spTree>
    <p:extLst>
      <p:ext uri="{BB962C8B-B14F-4D97-AF65-F5344CB8AC3E}">
        <p14:creationId xmlns:p14="http://schemas.microsoft.com/office/powerpoint/2010/main" val="4161318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0" y="114300"/>
            <a:ext cx="9144000" cy="609600"/>
          </a:xfrm>
        </p:spPr>
        <p:txBody>
          <a:bodyPr/>
          <a:lstStyle/>
          <a:p>
            <a:r>
              <a:rPr lang="en-US" sz="4400" dirty="0"/>
              <a:t>   The Life of Augustine of Hippo</a:t>
            </a:r>
          </a:p>
        </p:txBody>
      </p:sp>
      <p:sp>
        <p:nvSpPr>
          <p:cNvPr id="210947" name="Rectangle 3"/>
          <p:cNvSpPr>
            <a:spLocks noGrp="1" noChangeArrowheads="1"/>
          </p:cNvSpPr>
          <p:nvPr>
            <p:ph type="body" idx="1"/>
          </p:nvPr>
        </p:nvSpPr>
        <p:spPr/>
        <p:txBody>
          <a:bodyPr/>
          <a:lstStyle/>
          <a:p>
            <a:r>
              <a:rPr lang="en-US" dirty="0"/>
              <a:t>Augustine also faced a crisis of the faithful when a monk named Pelagius taught that human nature is not sinful.</a:t>
            </a:r>
          </a:p>
          <a:p>
            <a:endParaRPr lang="en-US" dirty="0"/>
          </a:p>
          <a:p>
            <a:r>
              <a:rPr lang="en-US" dirty="0"/>
              <a:t>Augustine contended that the sin of Adam so completely corrupted all of humanity that no one naturally desires to do what is right</a:t>
            </a:r>
            <a:r>
              <a:rPr lang="en-US" sz="2800" dirty="0"/>
              <a:t>.                                 </a:t>
            </a:r>
            <a:r>
              <a:rPr lang="en-US" sz="2800" b="1" dirty="0"/>
              <a:t>* Like With the Pear Tree.</a:t>
            </a:r>
          </a:p>
          <a:p>
            <a:endParaRPr lang="en-US" sz="2800" b="1" dirty="0"/>
          </a:p>
          <a:p>
            <a:pPr>
              <a:buNone/>
            </a:pPr>
            <a:r>
              <a:rPr lang="en-US" sz="2400" dirty="0"/>
              <a:t>* {From His Confessions A Great Youthful Indiscretion}</a:t>
            </a:r>
          </a:p>
        </p:txBody>
      </p:sp>
      <p:sp>
        <p:nvSpPr>
          <p:cNvPr id="4" name="WordArt 5"/>
          <p:cNvSpPr>
            <a:spLocks noChangeArrowheads="1" noChangeShapeType="1" noTextEdit="1"/>
          </p:cNvSpPr>
          <p:nvPr/>
        </p:nvSpPr>
        <p:spPr bwMode="auto">
          <a:xfrm>
            <a:off x="2590800" y="1219200"/>
            <a:ext cx="7391400" cy="1447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ＭＳ Ｐゴシック"/>
                <a:cs typeface="+mn-cs"/>
              </a:rPr>
              <a:t>No Original Sin In Judaism  </a:t>
            </a:r>
          </a:p>
        </p:txBody>
      </p:sp>
      <p:sp>
        <p:nvSpPr>
          <p:cNvPr id="5" name="WordArt 5"/>
          <p:cNvSpPr>
            <a:spLocks noChangeArrowheads="1" noChangeShapeType="1" noTextEdit="1"/>
          </p:cNvSpPr>
          <p:nvPr/>
        </p:nvSpPr>
        <p:spPr bwMode="auto">
          <a:xfrm>
            <a:off x="2514600" y="3523378"/>
            <a:ext cx="7467600" cy="1447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ＭＳ Ｐゴシック"/>
                <a:cs typeface="+mn-cs"/>
              </a:rPr>
              <a:t>Forbidden Fruit Creates Desire </a:t>
            </a:r>
          </a:p>
        </p:txBody>
      </p:sp>
    </p:spTree>
    <p:extLst>
      <p:ext uri="{BB962C8B-B14F-4D97-AF65-F5344CB8AC3E}">
        <p14:creationId xmlns:p14="http://schemas.microsoft.com/office/powerpoint/2010/main" val="1819458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0" fill="hold"/>
                                        <p:tgtEl>
                                          <p:spTgt spid="5"/>
                                        </p:tgtEl>
                                        <p:attrNameLst>
                                          <p:attrName>ppt_w</p:attrName>
                                        </p:attrNameLst>
                                      </p:cBhvr>
                                      <p:tavLst>
                                        <p:tav tm="0" fmla="#ppt_w*sin(2.5*pi*$)">
                                          <p:val>
                                            <p:fltVal val="0"/>
                                          </p:val>
                                        </p:tav>
                                        <p:tav tm="100000">
                                          <p:val>
                                            <p:fltVal val="1"/>
                                          </p:val>
                                        </p:tav>
                                      </p:tavLst>
                                    </p:anim>
                                    <p:anim calcmode="lin" valueType="num">
                                      <p:cBhvr>
                                        <p:cTn id="14"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5105400" y="6019801"/>
            <a:ext cx="2590800" cy="3397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charset="0"/>
                <a:ea typeface="ＭＳ Ｐゴシック"/>
                <a:cs typeface="Arial" charset="0"/>
              </a:rPr>
              <a:t>Augustine of Hippo</a:t>
            </a:r>
            <a:endParaRPr kumimoji="0" lang="en-US" sz="1800" b="0" i="0" u="none" strike="noStrike" kern="1200" cap="none" spc="0" normalizeH="0" baseline="0" noProof="0">
              <a:ln>
                <a:noFill/>
              </a:ln>
              <a:solidFill>
                <a:srgbClr val="000000"/>
              </a:solidFill>
              <a:effectLst/>
              <a:uLnTx/>
              <a:uFillTx/>
              <a:latin typeface="Arial" charset="0"/>
              <a:ea typeface="ＭＳ Ｐゴシック"/>
              <a:cs typeface="Arial" charset="0"/>
            </a:endParaRPr>
          </a:p>
        </p:txBody>
      </p:sp>
      <p:sp>
        <p:nvSpPr>
          <p:cNvPr id="212995" name="Rectangle 3"/>
          <p:cNvSpPr>
            <a:spLocks noGrp="1" noChangeArrowheads="1"/>
          </p:cNvSpPr>
          <p:nvPr>
            <p:ph type="title"/>
          </p:nvPr>
        </p:nvSpPr>
        <p:spPr>
          <a:xfrm>
            <a:off x="1524000" y="114300"/>
            <a:ext cx="9144000" cy="609600"/>
          </a:xfrm>
        </p:spPr>
        <p:txBody>
          <a:bodyPr/>
          <a:lstStyle/>
          <a:p>
            <a:r>
              <a:rPr lang="en-US" dirty="0"/>
              <a:t>Augustine linked separate doctrines:</a:t>
            </a:r>
          </a:p>
        </p:txBody>
      </p:sp>
      <p:sp>
        <p:nvSpPr>
          <p:cNvPr id="212996" name="Rectangle 4"/>
          <p:cNvSpPr>
            <a:spLocks noGrp="1" noChangeArrowheads="1"/>
          </p:cNvSpPr>
          <p:nvPr>
            <p:ph type="body" idx="1"/>
          </p:nvPr>
        </p:nvSpPr>
        <p:spPr>
          <a:xfrm>
            <a:off x="5481368" y="1828800"/>
            <a:ext cx="5300932" cy="4495800"/>
          </a:xfrm>
        </p:spPr>
        <p:txBody>
          <a:bodyPr/>
          <a:lstStyle/>
          <a:p>
            <a:r>
              <a:rPr lang="en-US" sz="3600" dirty="0"/>
              <a:t>Augustine argued that sexual relations transmit the sin nature.</a:t>
            </a:r>
          </a:p>
          <a:p>
            <a:r>
              <a:rPr lang="en-US" sz="3600" dirty="0"/>
              <a:t>Infant baptism, Augustine claimed, purges the primal sin.</a:t>
            </a:r>
          </a:p>
        </p:txBody>
      </p:sp>
      <p:pic>
        <p:nvPicPr>
          <p:cNvPr id="212997" name="Picture 5" descr="Agustine"/>
          <p:cNvPicPr>
            <a:picLocks noChangeAspect="1" noChangeArrowheads="1"/>
          </p:cNvPicPr>
          <p:nvPr/>
        </p:nvPicPr>
        <p:blipFill>
          <a:blip r:embed="rId4" cstate="print"/>
          <a:srcRect l="3061" t="18056" r="19388"/>
          <a:stretch>
            <a:fillRect/>
          </a:stretch>
        </p:blipFill>
        <p:spPr bwMode="auto">
          <a:xfrm>
            <a:off x="2019300" y="1828800"/>
            <a:ext cx="3238500" cy="5029200"/>
          </a:xfrm>
          <a:prstGeom prst="rect">
            <a:avLst/>
          </a:prstGeom>
          <a:noFill/>
        </p:spPr>
      </p:pic>
      <p:pic>
        <p:nvPicPr>
          <p:cNvPr id="6" name="Picture 5" descr="W1803689_1.jpg">
            <a:extLst>
              <a:ext uri="{FF2B5EF4-FFF2-40B4-BE49-F238E27FC236}">
                <a16:creationId xmlns:a16="http://schemas.microsoft.com/office/drawing/2014/main" id="{07428958-4AC7-4F8C-BFF4-CA2A7B540D21}"/>
              </a:ext>
            </a:extLst>
          </p:cNvPr>
          <p:cNvPicPr>
            <a:picLocks noChangeAspect="1"/>
          </p:cNvPicPr>
          <p:nvPr/>
        </p:nvPicPr>
        <p:blipFill>
          <a:blip r:embed="rId5" cstate="print"/>
          <a:stretch>
            <a:fillRect/>
          </a:stretch>
        </p:blipFill>
        <p:spPr>
          <a:xfrm>
            <a:off x="3048000" y="990601"/>
            <a:ext cx="1404668" cy="1043517"/>
          </a:xfrm>
          <a:prstGeom prst="rect">
            <a:avLst/>
          </a:prstGeom>
        </p:spPr>
      </p:pic>
    </p:spTree>
    <p:extLst>
      <p:ext uri="{BB962C8B-B14F-4D97-AF65-F5344CB8AC3E}">
        <p14:creationId xmlns:p14="http://schemas.microsoft.com/office/powerpoint/2010/main" val="3182030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2997"/>
                                        </p:tgtEl>
                                        <p:attrNameLst>
                                          <p:attrName>style.visibility</p:attrName>
                                        </p:attrNameLst>
                                      </p:cBhvr>
                                      <p:to>
                                        <p:strVal val="visible"/>
                                      </p:to>
                                    </p:set>
                                    <p:anim calcmode="lin" valueType="num">
                                      <p:cBhvr additive="base">
                                        <p:cTn id="7" dur="1000" fill="hold"/>
                                        <p:tgtEl>
                                          <p:spTgt spid="212997"/>
                                        </p:tgtEl>
                                        <p:attrNameLst>
                                          <p:attrName>ppt_x</p:attrName>
                                        </p:attrNameLst>
                                      </p:cBhvr>
                                      <p:tavLst>
                                        <p:tav tm="0">
                                          <p:val>
                                            <p:strVal val="#ppt_x"/>
                                          </p:val>
                                        </p:tav>
                                        <p:tav tm="100000">
                                          <p:val>
                                            <p:strVal val="#ppt_x"/>
                                          </p:val>
                                        </p:tav>
                                      </p:tavLst>
                                    </p:anim>
                                    <p:anim calcmode="lin" valueType="num">
                                      <p:cBhvr additive="base">
                                        <p:cTn id="8" dur="1000" fill="hold"/>
                                        <p:tgtEl>
                                          <p:spTgt spid="2129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5334000" y="6096001"/>
            <a:ext cx="3048000" cy="584775"/>
          </a:xfrm>
          <a:prstGeom prst="rect">
            <a:avLst/>
          </a:prstGeom>
          <a:solidFill>
            <a:srgbClr val="C00000"/>
          </a:solidFill>
          <a:ln w="9525">
            <a:noFill/>
            <a:miter lim="800000"/>
            <a:headEnd/>
            <a:tailEnd/>
          </a:ln>
          <a:effectLst/>
        </p:spPr>
        <p:txBody>
          <a:bodyPr wrap="square">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CCFF"/>
                </a:solidFill>
                <a:effectLst/>
                <a:uLnTx/>
                <a:uFillTx/>
                <a:latin typeface="Arial"/>
                <a:ea typeface="ＭＳ Ｐゴシック"/>
                <a:cs typeface="Arial" charset="0"/>
              </a:rPr>
              <a:t>[Woe]man &amp; [Flee]male:</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600" b="1" i="1" u="none" strike="noStrike" kern="1200" cap="none" spc="0" normalizeH="0" baseline="0" noProof="0" dirty="0">
                <a:ln>
                  <a:noFill/>
                </a:ln>
                <a:solidFill>
                  <a:srgbClr val="FFCCFF"/>
                </a:solidFill>
                <a:effectLst/>
                <a:uLnTx/>
                <a:uFillTx/>
                <a:latin typeface="Arial"/>
                <a:ea typeface="ＭＳ Ｐゴシック"/>
                <a:cs typeface="Arial" charset="0"/>
              </a:rPr>
              <a:t>The Spiritual Succubus </a:t>
            </a:r>
            <a:endParaRPr kumimoji="0" lang="en-US" sz="1600" b="1" i="0" u="none" strike="noStrike" kern="1200" cap="none" spc="0" normalizeH="0" baseline="0" noProof="0" dirty="0">
              <a:ln>
                <a:noFill/>
              </a:ln>
              <a:solidFill>
                <a:srgbClr val="FFCCFF"/>
              </a:solidFill>
              <a:effectLst/>
              <a:uLnTx/>
              <a:uFillTx/>
              <a:latin typeface="Arial"/>
              <a:ea typeface="ＭＳ Ｐゴシック"/>
              <a:cs typeface="Arial" charset="0"/>
            </a:endParaRPr>
          </a:p>
        </p:txBody>
      </p:sp>
      <p:sp>
        <p:nvSpPr>
          <p:cNvPr id="212995" name="Rectangle 3"/>
          <p:cNvSpPr>
            <a:spLocks noGrp="1" noChangeArrowheads="1"/>
          </p:cNvSpPr>
          <p:nvPr>
            <p:ph type="title"/>
          </p:nvPr>
        </p:nvSpPr>
        <p:spPr>
          <a:xfrm>
            <a:off x="1524000" y="114300"/>
            <a:ext cx="9144000" cy="609600"/>
          </a:xfrm>
        </p:spPr>
        <p:txBody>
          <a:bodyPr/>
          <a:lstStyle/>
          <a:p>
            <a:r>
              <a:rPr lang="en-US" dirty="0"/>
              <a:t>Augustine Emphasis of Eve’s Action</a:t>
            </a:r>
          </a:p>
        </p:txBody>
      </p:sp>
      <p:sp>
        <p:nvSpPr>
          <p:cNvPr id="212996" name="Rectangle 4"/>
          <p:cNvSpPr>
            <a:spLocks noGrp="1" noChangeArrowheads="1"/>
          </p:cNvSpPr>
          <p:nvPr>
            <p:ph type="body" idx="1"/>
          </p:nvPr>
        </p:nvSpPr>
        <p:spPr>
          <a:xfrm>
            <a:off x="5026026" y="990600"/>
            <a:ext cx="5184775" cy="4953000"/>
          </a:xfrm>
        </p:spPr>
        <p:txBody>
          <a:bodyPr/>
          <a:lstStyle/>
          <a:p>
            <a:r>
              <a:rPr lang="en-US" dirty="0"/>
              <a:t>Augustine argued that sexual relations transmit the sin nature.</a:t>
            </a:r>
          </a:p>
        </p:txBody>
      </p:sp>
      <p:pic>
        <p:nvPicPr>
          <p:cNvPr id="6" name="Picture 5" descr="barlowe_succubus.jpg"/>
          <p:cNvPicPr>
            <a:picLocks noChangeAspect="1"/>
          </p:cNvPicPr>
          <p:nvPr/>
        </p:nvPicPr>
        <p:blipFill>
          <a:blip r:embed="rId4" cstate="print"/>
          <a:stretch>
            <a:fillRect/>
          </a:stretch>
        </p:blipFill>
        <p:spPr>
          <a:xfrm>
            <a:off x="2514600" y="1752600"/>
            <a:ext cx="2819400" cy="5105400"/>
          </a:xfrm>
          <a:prstGeom prst="rect">
            <a:avLst/>
          </a:prstGeom>
        </p:spPr>
      </p:pic>
      <p:pic>
        <p:nvPicPr>
          <p:cNvPr id="7" name="Picture 6" descr="sucubus1.jpg"/>
          <p:cNvPicPr>
            <a:picLocks noChangeAspect="1"/>
          </p:cNvPicPr>
          <p:nvPr/>
        </p:nvPicPr>
        <p:blipFill>
          <a:blip r:embed="rId5" cstate="print"/>
          <a:stretch>
            <a:fillRect/>
          </a:stretch>
        </p:blipFill>
        <p:spPr>
          <a:xfrm>
            <a:off x="5334001" y="2514600"/>
            <a:ext cx="3762375" cy="3581400"/>
          </a:xfrm>
          <a:prstGeom prst="rect">
            <a:avLst/>
          </a:prstGeom>
        </p:spPr>
      </p:pic>
      <p:sp>
        <p:nvSpPr>
          <p:cNvPr id="2" name="Oval 1">
            <a:extLst>
              <a:ext uri="{FF2B5EF4-FFF2-40B4-BE49-F238E27FC236}">
                <a16:creationId xmlns:a16="http://schemas.microsoft.com/office/drawing/2014/main" id="{E4F98869-492A-424E-A861-AB032C96B047}"/>
              </a:ext>
            </a:extLst>
          </p:cNvPr>
          <p:cNvSpPr/>
          <p:nvPr/>
        </p:nvSpPr>
        <p:spPr bwMode="auto">
          <a:xfrm>
            <a:off x="3502152" y="3429000"/>
            <a:ext cx="717424" cy="40233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3325398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fade">
                                      <p:cBhvr>
                                        <p:cTn id="7" dur="770" decel="100000"/>
                                        <p:tgtEl>
                                          <p:spTgt spid="212995"/>
                                        </p:tgtEl>
                                      </p:cBhvr>
                                    </p:animEffect>
                                    <p:animScale>
                                      <p:cBhvr>
                                        <p:cTn id="8" dur="770" decel="100000"/>
                                        <p:tgtEl>
                                          <p:spTgt spid="212995"/>
                                        </p:tgtEl>
                                      </p:cBhvr>
                                      <p:from x="10000" y="10000"/>
                                      <p:to x="200000" y="450000"/>
                                    </p:animScale>
                                    <p:animScale>
                                      <p:cBhvr>
                                        <p:cTn id="9" dur="1230" accel="100000" fill="hold">
                                          <p:stCondLst>
                                            <p:cond delay="770"/>
                                          </p:stCondLst>
                                        </p:cTn>
                                        <p:tgtEl>
                                          <p:spTgt spid="212995"/>
                                        </p:tgtEl>
                                      </p:cBhvr>
                                      <p:from x="200000" y="450000"/>
                                      <p:to x="100000" y="100000"/>
                                    </p:animScale>
                                    <p:set>
                                      <p:cBhvr>
                                        <p:cTn id="10" dur="770" fill="hold"/>
                                        <p:tgtEl>
                                          <p:spTgt spid="212995"/>
                                        </p:tgtEl>
                                        <p:attrNameLst>
                                          <p:attrName>ppt_x</p:attrName>
                                        </p:attrNameLst>
                                      </p:cBhvr>
                                      <p:to>
                                        <p:strVal val="(0.5)"/>
                                      </p:to>
                                    </p:set>
                                    <p:anim from="(0.5)" to="(#ppt_x)" calcmode="lin" valueType="num">
                                      <p:cBhvr>
                                        <p:cTn id="11" dur="1230" accel="100000" fill="hold">
                                          <p:stCondLst>
                                            <p:cond delay="770"/>
                                          </p:stCondLst>
                                        </p:cTn>
                                        <p:tgtEl>
                                          <p:spTgt spid="212995"/>
                                        </p:tgtEl>
                                        <p:attrNameLst>
                                          <p:attrName>ppt_x</p:attrName>
                                        </p:attrNameLst>
                                      </p:cBhvr>
                                    </p:anim>
                                    <p:set>
                                      <p:cBhvr>
                                        <p:cTn id="12" dur="770" fill="hold"/>
                                        <p:tgtEl>
                                          <p:spTgt spid="212995"/>
                                        </p:tgtEl>
                                        <p:attrNameLst>
                                          <p:attrName>ppt_y</p:attrName>
                                        </p:attrNameLst>
                                      </p:cBhvr>
                                      <p:to>
                                        <p:strVal val="(#ppt_y+0.4)"/>
                                      </p:to>
                                    </p:set>
                                    <p:anim from="(#ppt_y+0.4)" to="(#ppt_y)" calcmode="lin" valueType="num">
                                      <p:cBhvr>
                                        <p:cTn id="13" dur="1230" accel="100000" fill="hold">
                                          <p:stCondLst>
                                            <p:cond delay="770"/>
                                          </p:stCondLst>
                                        </p:cTn>
                                        <p:tgtEl>
                                          <p:spTgt spid="21299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mph" presetSubtype="0" fill="hold" nodeType="clickEffect">
                                  <p:stCondLst>
                                    <p:cond delay="0"/>
                                  </p:stCondLst>
                                  <p:childTnLst>
                                    <p:animClr clrSpc="rgb" dir="cw">
                                      <p:cBhvr override="childStyle">
                                        <p:cTn id="28" dur="1900" fill="hold">
                                          <p:stCondLst>
                                            <p:cond delay="100"/>
                                          </p:stCondLst>
                                        </p:cTn>
                                        <p:tgtEl>
                                          <p:spTgt spid="212994">
                                            <p:txEl>
                                              <p:pRg st="0" end="0"/>
                                            </p:txEl>
                                          </p:spTgt>
                                        </p:tgtEl>
                                        <p:attrNameLst>
                                          <p:attrName>style.color</p:attrName>
                                        </p:attrNameLst>
                                      </p:cBhvr>
                                      <p:to>
                                        <a:schemeClr val="accent2"/>
                                      </p:to>
                                    </p:animClr>
                                    <p:animClr clrSpc="rgb" dir="cw">
                                      <p:cBhvr>
                                        <p:cTn id="29" dur="1900" fill="hold">
                                          <p:stCondLst>
                                            <p:cond delay="100"/>
                                          </p:stCondLst>
                                        </p:cTn>
                                        <p:tgtEl>
                                          <p:spTgt spid="212994">
                                            <p:txEl>
                                              <p:pRg st="0" end="0"/>
                                            </p:txEl>
                                          </p:spTgt>
                                        </p:tgtEl>
                                        <p:attrNameLst>
                                          <p:attrName>fillColor</p:attrName>
                                        </p:attrNameLst>
                                      </p:cBhvr>
                                      <p:to>
                                        <a:schemeClr val="accent2"/>
                                      </p:to>
                                    </p:animClr>
                                    <p:set>
                                      <p:cBhvr>
                                        <p:cTn id="30" dur="1900" fill="hold">
                                          <p:stCondLst>
                                            <p:cond delay="100"/>
                                          </p:stCondLst>
                                        </p:cTn>
                                        <p:tgtEl>
                                          <p:spTgt spid="212994">
                                            <p:txEl>
                                              <p:pRg st="0" end="0"/>
                                            </p:txEl>
                                          </p:spTgt>
                                        </p:tgtEl>
                                        <p:attrNameLst>
                                          <p:attrName>fill.type</p:attrName>
                                        </p:attrNameLst>
                                      </p:cBhvr>
                                      <p:to>
                                        <p:strVal val="solid"/>
                                      </p:to>
                                    </p:set>
                                    <p:set>
                                      <p:cBhvr>
                                        <p:cTn id="31" dur="1900" fill="hold">
                                          <p:stCondLst>
                                            <p:cond delay="100"/>
                                          </p:stCondLst>
                                        </p:cTn>
                                        <p:tgtEl>
                                          <p:spTgt spid="212994">
                                            <p:txEl>
                                              <p:pRg st="0" end="0"/>
                                            </p:txEl>
                                          </p:spTgt>
                                        </p:tgtEl>
                                        <p:attrNameLst>
                                          <p:attrName>fill.on</p:attrName>
                                        </p:attrNameLst>
                                      </p:cBhvr>
                                      <p:to>
                                        <p:strVal val="true"/>
                                      </p:to>
                                    </p:set>
                                    <p:animScale>
                                      <p:cBhvr>
                                        <p:cTn id="32" dur="200" fill="hold">
                                          <p:stCondLst>
                                            <p:cond delay="0"/>
                                          </p:stCondLst>
                                        </p:cTn>
                                        <p:tgtEl>
                                          <p:spTgt spid="212994">
                                            <p:txEl>
                                              <p:pRg st="0" end="0"/>
                                            </p:txEl>
                                          </p:spTgt>
                                        </p:tgtEl>
                                      </p:cBhvr>
                                      <p:from x="100000" y="100000"/>
                                      <p:to x="100000" y="5000"/>
                                    </p:animScale>
                                    <p:animScale>
                                      <p:cBhvr>
                                        <p:cTn id="33" dur="200" fill="hold">
                                          <p:stCondLst>
                                            <p:cond delay="200"/>
                                          </p:stCondLst>
                                        </p:cTn>
                                        <p:tgtEl>
                                          <p:spTgt spid="212994">
                                            <p:txEl>
                                              <p:pRg st="0" end="0"/>
                                            </p:txEl>
                                          </p:spTgt>
                                        </p:tgtEl>
                                      </p:cBhvr>
                                      <p:from x="100000" y="5000"/>
                                      <p:to x="120000" y="150000"/>
                                    </p:animScale>
                                    <p:animScale>
                                      <p:cBhvr>
                                        <p:cTn id="34" dur="600" fill="hold">
                                          <p:stCondLst>
                                            <p:cond delay="1400"/>
                                          </p:stCondLst>
                                        </p:cTn>
                                        <p:tgtEl>
                                          <p:spTgt spid="212994">
                                            <p:txEl>
                                              <p:pRg st="0" end="0"/>
                                            </p:txEl>
                                          </p:spTgt>
                                        </p:tgtEl>
                                      </p:cBhvr>
                                      <p:to x="120000" y="150000"/>
                                    </p:animScale>
                                  </p:childTnLst>
                                </p:cTn>
                              </p:par>
                            </p:childTnLst>
                          </p:cTn>
                        </p:par>
                      </p:childTnLst>
                    </p:cTn>
                  </p:par>
                  <p:par>
                    <p:cTn id="35" fill="hold">
                      <p:stCondLst>
                        <p:cond delay="indefinite"/>
                      </p:stCondLst>
                      <p:childTnLst>
                        <p:par>
                          <p:cTn id="36" fill="hold">
                            <p:stCondLst>
                              <p:cond delay="0"/>
                            </p:stCondLst>
                            <p:childTnLst>
                              <p:par>
                                <p:cTn id="37" presetID="14" presetClass="emph" presetSubtype="0" fill="hold" nodeType="clickEffect">
                                  <p:stCondLst>
                                    <p:cond delay="0"/>
                                  </p:stCondLst>
                                  <p:childTnLst>
                                    <p:animClr clrSpc="rgb" dir="cw">
                                      <p:cBhvr override="childStyle">
                                        <p:cTn id="38" dur="1900" fill="hold">
                                          <p:stCondLst>
                                            <p:cond delay="100"/>
                                          </p:stCondLst>
                                        </p:cTn>
                                        <p:tgtEl>
                                          <p:spTgt spid="212994">
                                            <p:txEl>
                                              <p:pRg st="1" end="1"/>
                                            </p:txEl>
                                          </p:spTgt>
                                        </p:tgtEl>
                                        <p:attrNameLst>
                                          <p:attrName>style.color</p:attrName>
                                        </p:attrNameLst>
                                      </p:cBhvr>
                                      <p:to>
                                        <a:schemeClr val="accent2"/>
                                      </p:to>
                                    </p:animClr>
                                    <p:animClr clrSpc="rgb" dir="cw">
                                      <p:cBhvr>
                                        <p:cTn id="39" dur="1900" fill="hold">
                                          <p:stCondLst>
                                            <p:cond delay="100"/>
                                          </p:stCondLst>
                                        </p:cTn>
                                        <p:tgtEl>
                                          <p:spTgt spid="212994">
                                            <p:txEl>
                                              <p:pRg st="1" end="1"/>
                                            </p:txEl>
                                          </p:spTgt>
                                        </p:tgtEl>
                                        <p:attrNameLst>
                                          <p:attrName>fillColor</p:attrName>
                                        </p:attrNameLst>
                                      </p:cBhvr>
                                      <p:to>
                                        <a:schemeClr val="accent2"/>
                                      </p:to>
                                    </p:animClr>
                                    <p:set>
                                      <p:cBhvr>
                                        <p:cTn id="40" dur="1900" fill="hold">
                                          <p:stCondLst>
                                            <p:cond delay="100"/>
                                          </p:stCondLst>
                                        </p:cTn>
                                        <p:tgtEl>
                                          <p:spTgt spid="212994">
                                            <p:txEl>
                                              <p:pRg st="1" end="1"/>
                                            </p:txEl>
                                          </p:spTgt>
                                        </p:tgtEl>
                                        <p:attrNameLst>
                                          <p:attrName>fill.type</p:attrName>
                                        </p:attrNameLst>
                                      </p:cBhvr>
                                      <p:to>
                                        <p:strVal val="solid"/>
                                      </p:to>
                                    </p:set>
                                    <p:set>
                                      <p:cBhvr>
                                        <p:cTn id="41" dur="1900" fill="hold">
                                          <p:stCondLst>
                                            <p:cond delay="100"/>
                                          </p:stCondLst>
                                        </p:cTn>
                                        <p:tgtEl>
                                          <p:spTgt spid="212994">
                                            <p:txEl>
                                              <p:pRg st="1" end="1"/>
                                            </p:txEl>
                                          </p:spTgt>
                                        </p:tgtEl>
                                        <p:attrNameLst>
                                          <p:attrName>fill.on</p:attrName>
                                        </p:attrNameLst>
                                      </p:cBhvr>
                                      <p:to>
                                        <p:strVal val="true"/>
                                      </p:to>
                                    </p:set>
                                    <p:animScale>
                                      <p:cBhvr>
                                        <p:cTn id="42" dur="200" fill="hold">
                                          <p:stCondLst>
                                            <p:cond delay="0"/>
                                          </p:stCondLst>
                                        </p:cTn>
                                        <p:tgtEl>
                                          <p:spTgt spid="212994">
                                            <p:txEl>
                                              <p:pRg st="1" end="1"/>
                                            </p:txEl>
                                          </p:spTgt>
                                        </p:tgtEl>
                                      </p:cBhvr>
                                      <p:from x="100000" y="100000"/>
                                      <p:to x="100000" y="5000"/>
                                    </p:animScale>
                                    <p:animScale>
                                      <p:cBhvr>
                                        <p:cTn id="43" dur="200" fill="hold">
                                          <p:stCondLst>
                                            <p:cond delay="200"/>
                                          </p:stCondLst>
                                        </p:cTn>
                                        <p:tgtEl>
                                          <p:spTgt spid="212994">
                                            <p:txEl>
                                              <p:pRg st="1" end="1"/>
                                            </p:txEl>
                                          </p:spTgt>
                                        </p:tgtEl>
                                      </p:cBhvr>
                                      <p:from x="100000" y="5000"/>
                                      <p:to x="120000" y="150000"/>
                                    </p:animScale>
                                    <p:animScale>
                                      <p:cBhvr>
                                        <p:cTn id="44" dur="600" fill="hold">
                                          <p:stCondLst>
                                            <p:cond delay="1400"/>
                                          </p:stCondLst>
                                        </p:cTn>
                                        <p:tgtEl>
                                          <p:spTgt spid="212994">
                                            <p:txEl>
                                              <p:pRg st="1" end="1"/>
                                            </p:txEl>
                                          </p:spTgt>
                                        </p:tgtEl>
                                      </p:cBhvr>
                                      <p:to x="120000" y="15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2000" fill="hold"/>
                                        <p:tgtEl>
                                          <p:spTgt spid="7"/>
                                        </p:tgtEl>
                                        <p:attrNameLst>
                                          <p:attrName>ppt_x</p:attrName>
                                        </p:attrNameLst>
                                      </p:cBhvr>
                                      <p:tavLst>
                                        <p:tav tm="0">
                                          <p:val>
                                            <p:strVal val="1+#ppt_w/2"/>
                                          </p:val>
                                        </p:tav>
                                        <p:tav tm="100000">
                                          <p:val>
                                            <p:strVal val="#ppt_x"/>
                                          </p:val>
                                        </p:tav>
                                      </p:tavLst>
                                    </p:anim>
                                    <p:anim calcmode="lin" valueType="num">
                                      <p:cBhvr additive="base">
                                        <p:cTn id="50"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t>Aristotle will always be significant to scholars as the most famous student of Plato.</a:t>
            </a:r>
          </a:p>
          <a:p>
            <a:pPr>
              <a:lnSpc>
                <a:spcPct val="90000"/>
              </a:lnSpc>
            </a:pPr>
            <a:r>
              <a:rPr lang="en-US" sz="1600" dirty="0"/>
              <a:t>His works on logic are among the classics.  He basically believed existence is related to substance and that everything is caused by something else – uniform theory. </a:t>
            </a:r>
          </a:p>
          <a:p>
            <a:pPr>
              <a:lnSpc>
                <a:spcPct val="90000"/>
              </a:lnSpc>
            </a:pPr>
            <a:r>
              <a:rPr lang="en-US" sz="1600" dirty="0"/>
              <a:t>His practical philosophy proved more controversial. He states that our souls are formed by habits, skills, and virtues.  These same virtues are like skills in  that they are formed by practice – by working at it.   The other way our souls are shaped is through perception.</a:t>
            </a:r>
          </a:p>
          <a:p>
            <a:pPr>
              <a:lnSpc>
                <a:spcPct val="90000"/>
              </a:lnSpc>
            </a:pPr>
            <a:r>
              <a:rPr lang="en-US" sz="1600" dirty="0"/>
              <a:t>Aristotle has remained an ageless  figure and forever thought provoking  as regards his postulation - in purely physical terms - of an “Unmoved Mover” – an irreducible final cause to the</a:t>
            </a:r>
            <a:r>
              <a:rPr lang="en-US" sz="1800" dirty="0"/>
              <a:t> universe.</a:t>
            </a:r>
            <a:endParaRPr lang="en-US" sz="2400" dirty="0"/>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524851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5181600" y="6477000"/>
            <a:ext cx="2514600" cy="3416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ＭＳ Ｐゴシック"/>
                <a:cs typeface="Arial" charset="0"/>
              </a:rPr>
              <a:t>Augustine of Hippo</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212995" name="Rectangle 3"/>
          <p:cNvSpPr>
            <a:spLocks noGrp="1" noChangeArrowheads="1"/>
          </p:cNvSpPr>
          <p:nvPr>
            <p:ph type="title"/>
          </p:nvPr>
        </p:nvSpPr>
        <p:spPr>
          <a:xfrm>
            <a:off x="1524000" y="114300"/>
            <a:ext cx="9144000" cy="609600"/>
          </a:xfrm>
        </p:spPr>
        <p:txBody>
          <a:bodyPr/>
          <a:lstStyle/>
          <a:p>
            <a:r>
              <a:rPr lang="en-US" sz="3600" dirty="0"/>
              <a:t>   On Man’s Other Inescapable Behavior </a:t>
            </a:r>
          </a:p>
        </p:txBody>
      </p:sp>
      <p:sp>
        <p:nvSpPr>
          <p:cNvPr id="212996" name="Rectangle 4"/>
          <p:cNvSpPr>
            <a:spLocks noGrp="1" noChangeArrowheads="1"/>
          </p:cNvSpPr>
          <p:nvPr>
            <p:ph type="body" idx="1"/>
          </p:nvPr>
        </p:nvSpPr>
        <p:spPr>
          <a:xfrm>
            <a:off x="5026026" y="762000"/>
            <a:ext cx="5641975" cy="4191000"/>
          </a:xfrm>
        </p:spPr>
        <p:txBody>
          <a:bodyPr/>
          <a:lstStyle/>
          <a:p>
            <a:r>
              <a:rPr lang="en-US" sz="2400" dirty="0"/>
              <a:t>According to Augustine, most notable,  was making war.  It had gone on since time immemorial and was therefore,  according to him,  natural to mankind.</a:t>
            </a:r>
          </a:p>
          <a:p>
            <a:r>
              <a:rPr lang="en-US" sz="2400" dirty="0"/>
              <a:t>Thus evolved the theory of “just war,”  whose successful establishment completed a virtual revolution in the Christian overview of right and wrong, and ushered in centuries of mass killings and destruction.  </a:t>
            </a:r>
          </a:p>
        </p:txBody>
      </p:sp>
      <p:pic>
        <p:nvPicPr>
          <p:cNvPr id="212997" name="Picture 5" descr="Agustine"/>
          <p:cNvPicPr>
            <a:picLocks noChangeAspect="1" noChangeArrowheads="1"/>
          </p:cNvPicPr>
          <p:nvPr/>
        </p:nvPicPr>
        <p:blipFill>
          <a:blip r:embed="rId4" cstate="print"/>
          <a:srcRect l="3061" t="18056" r="19388"/>
          <a:stretch>
            <a:fillRect/>
          </a:stretch>
        </p:blipFill>
        <p:spPr bwMode="auto">
          <a:xfrm>
            <a:off x="2019300" y="1828800"/>
            <a:ext cx="3238500" cy="5029200"/>
          </a:xfrm>
          <a:prstGeom prst="rect">
            <a:avLst/>
          </a:prstGeom>
          <a:noFill/>
        </p:spPr>
      </p:pic>
      <p:pic>
        <p:nvPicPr>
          <p:cNvPr id="6" name="Picture 5" descr="W1803689_1.jpg"/>
          <p:cNvPicPr>
            <a:picLocks noChangeAspect="1"/>
          </p:cNvPicPr>
          <p:nvPr/>
        </p:nvPicPr>
        <p:blipFill>
          <a:blip r:embed="rId5" cstate="print"/>
          <a:stretch>
            <a:fillRect/>
          </a:stretch>
        </p:blipFill>
        <p:spPr>
          <a:xfrm>
            <a:off x="3048000" y="990601"/>
            <a:ext cx="1404668" cy="1043517"/>
          </a:xfrm>
          <a:prstGeom prst="rect">
            <a:avLst/>
          </a:prstGeom>
        </p:spPr>
      </p:pic>
      <p:sp>
        <p:nvSpPr>
          <p:cNvPr id="2" name="TextBox 1"/>
          <p:cNvSpPr txBox="1"/>
          <p:nvPr/>
        </p:nvSpPr>
        <p:spPr>
          <a:xfrm>
            <a:off x="5105400" y="4953002"/>
            <a:ext cx="5562600" cy="1384995"/>
          </a:xfrm>
          <a:prstGeom prst="rect">
            <a:avLst/>
          </a:prstGeom>
          <a:solidFill>
            <a:srgbClr val="C00000"/>
          </a:solid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ＭＳ Ｐゴシック"/>
                <a:cs typeface="+mn-cs"/>
              </a:rPr>
              <a:t>Political language is designed to make lies sound truthful and murder respectable. – G. Orwell </a:t>
            </a:r>
          </a:p>
        </p:txBody>
      </p:sp>
    </p:spTree>
    <p:extLst>
      <p:ext uri="{BB962C8B-B14F-4D97-AF65-F5344CB8AC3E}">
        <p14:creationId xmlns:p14="http://schemas.microsoft.com/office/powerpoint/2010/main" val="4130319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 from="(-#ppt_w/2)" to="(#ppt_x)" calcmode="lin" valueType="num">
                                      <p:cBhvr>
                                        <p:cTn id="7" dur="600" fill="hold">
                                          <p:stCondLst>
                                            <p:cond delay="0"/>
                                          </p:stCondLst>
                                        </p:cTn>
                                        <p:tgtEl>
                                          <p:spTgt spid="212995"/>
                                        </p:tgtEl>
                                        <p:attrNameLst>
                                          <p:attrName>ppt_x</p:attrName>
                                        </p:attrNameLst>
                                      </p:cBhvr>
                                    </p:anim>
                                    <p:anim from="0" to="-1.0" calcmode="lin" valueType="num">
                                      <p:cBhvr>
                                        <p:cTn id="8" dur="200" decel="50000" autoRev="1" fill="hold">
                                          <p:stCondLst>
                                            <p:cond delay="600"/>
                                          </p:stCondLst>
                                        </p:cTn>
                                        <p:tgtEl>
                                          <p:spTgt spid="212995"/>
                                        </p:tgtEl>
                                        <p:attrNameLst>
                                          <p:attrName>xshear</p:attrName>
                                        </p:attrNameLst>
                                      </p:cBhvr>
                                    </p:anim>
                                    <p:animScale>
                                      <p:cBhvr>
                                        <p:cTn id="9" dur="200" decel="100000" autoRev="1" fill="hold">
                                          <p:stCondLst>
                                            <p:cond delay="600"/>
                                          </p:stCondLst>
                                        </p:cTn>
                                        <p:tgtEl>
                                          <p:spTgt spid="212995"/>
                                        </p:tgtEl>
                                      </p:cBhvr>
                                      <p:from x="100000" y="100000"/>
                                      <p:to x="80000" y="100000"/>
                                    </p:animScale>
                                    <p:anim by="(#ppt_h/3+#ppt_w*0.1)" calcmode="lin" valueType="num">
                                      <p:cBhvr additive="sum">
                                        <p:cTn id="10" dur="200" decel="100000" autoRev="1" fill="hold">
                                          <p:stCondLst>
                                            <p:cond delay="600"/>
                                          </p:stCondLst>
                                        </p:cTn>
                                        <p:tgtEl>
                                          <p:spTgt spid="212995"/>
                                        </p:tgtEl>
                                        <p:attrNameLst>
                                          <p:attrName>ppt_x</p:attrName>
                                        </p:attrNameLst>
                                      </p:cBhvr>
                                    </p:anim>
                                  </p:childTnLst>
                                </p:cTn>
                              </p:par>
                              <p:par>
                                <p:cTn id="11" presetID="2" presetClass="entr" presetSubtype="4" fill="hold" nodeType="withEffect">
                                  <p:stCondLst>
                                    <p:cond delay="0"/>
                                  </p:stCondLst>
                                  <p:childTnLst>
                                    <p:set>
                                      <p:cBhvr>
                                        <p:cTn id="12" dur="1" fill="hold">
                                          <p:stCondLst>
                                            <p:cond delay="0"/>
                                          </p:stCondLst>
                                        </p:cTn>
                                        <p:tgtEl>
                                          <p:spTgt spid="212997"/>
                                        </p:tgtEl>
                                        <p:attrNameLst>
                                          <p:attrName>style.visibility</p:attrName>
                                        </p:attrNameLst>
                                      </p:cBhvr>
                                      <p:to>
                                        <p:strVal val="visible"/>
                                      </p:to>
                                    </p:set>
                                    <p:anim calcmode="lin" valueType="num">
                                      <p:cBhvr additive="base">
                                        <p:cTn id="13" dur="1000" fill="hold"/>
                                        <p:tgtEl>
                                          <p:spTgt spid="212997"/>
                                        </p:tgtEl>
                                        <p:attrNameLst>
                                          <p:attrName>ppt_x</p:attrName>
                                        </p:attrNameLst>
                                      </p:cBhvr>
                                      <p:tavLst>
                                        <p:tav tm="0">
                                          <p:val>
                                            <p:strVal val="#ppt_x"/>
                                          </p:val>
                                        </p:tav>
                                        <p:tav tm="100000">
                                          <p:val>
                                            <p:strVal val="#ppt_x"/>
                                          </p:val>
                                        </p:tav>
                                      </p:tavLst>
                                    </p:anim>
                                    <p:anim calcmode="lin" valueType="num">
                                      <p:cBhvr additive="base">
                                        <p:cTn id="14" dur="1000" fill="hold"/>
                                        <p:tgtEl>
                                          <p:spTgt spid="2129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2996">
                                            <p:txEl>
                                              <p:pRg st="0" end="0"/>
                                            </p:txEl>
                                          </p:spTgt>
                                        </p:tgtEl>
                                        <p:attrNameLst>
                                          <p:attrName>style.visibility</p:attrName>
                                        </p:attrNameLst>
                                      </p:cBhvr>
                                      <p:to>
                                        <p:strVal val="visible"/>
                                      </p:to>
                                    </p:set>
                                    <p:animEffect transition="in" filter="fade">
                                      <p:cBhvr>
                                        <p:cTn id="19" dur="500"/>
                                        <p:tgtEl>
                                          <p:spTgt spid="21299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2996">
                                            <p:txEl>
                                              <p:pRg st="1" end="1"/>
                                            </p:txEl>
                                          </p:spTgt>
                                        </p:tgtEl>
                                        <p:attrNameLst>
                                          <p:attrName>style.visibility</p:attrName>
                                        </p:attrNameLst>
                                      </p:cBhvr>
                                      <p:to>
                                        <p:strVal val="visible"/>
                                      </p:to>
                                    </p:set>
                                    <p:animEffect transition="in" filter="fade">
                                      <p:cBhvr>
                                        <p:cTn id="24" dur="500"/>
                                        <p:tgtEl>
                                          <p:spTgt spid="21299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p:bldP spid="212996" grpId="0" build="p"/>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9522" name="Picture 2"/>
          <p:cNvPicPr>
            <a:picLocks noChangeAspect="1" noChangeArrowheads="1"/>
          </p:cNvPicPr>
          <p:nvPr/>
        </p:nvPicPr>
        <p:blipFill>
          <a:blip r:embed="rId2" cstate="print"/>
          <a:srcRect/>
          <a:stretch>
            <a:fillRect/>
          </a:stretch>
        </p:blipFill>
        <p:spPr bwMode="auto">
          <a:xfrm>
            <a:off x="0" y="-235669"/>
            <a:ext cx="12192000" cy="6858000"/>
          </a:xfrm>
          <a:prstGeom prst="rect">
            <a:avLst/>
          </a:prstGeom>
          <a:noFill/>
          <a:ln w="9525">
            <a:noFill/>
            <a:miter lim="800000"/>
            <a:headEnd/>
            <a:tailEnd/>
          </a:ln>
        </p:spPr>
      </p:pic>
      <p:sp>
        <p:nvSpPr>
          <p:cNvPr id="2" name="Pentagon 1">
            <a:extLst>
              <a:ext uri="{FF2B5EF4-FFF2-40B4-BE49-F238E27FC236}">
                <a16:creationId xmlns:a16="http://schemas.microsoft.com/office/drawing/2014/main" id="{D5236C58-4545-443F-9DEF-CDFE6E330D99}"/>
              </a:ext>
            </a:extLst>
          </p:cNvPr>
          <p:cNvSpPr/>
          <p:nvPr/>
        </p:nvSpPr>
        <p:spPr bwMode="auto">
          <a:xfrm flipV="1">
            <a:off x="9700181" y="0"/>
            <a:ext cx="2224726" cy="1734532"/>
          </a:xfrm>
          <a:prstGeom prst="pentagon">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pitchFamily="-112" charset="-128"/>
              <a:cs typeface="+mn-cs"/>
            </a:endParaRPr>
          </a:p>
        </p:txBody>
      </p:sp>
    </p:spTree>
    <p:extLst>
      <p:ext uri="{BB962C8B-B14F-4D97-AF65-F5344CB8AC3E}">
        <p14:creationId xmlns:p14="http://schemas.microsoft.com/office/powerpoint/2010/main" val="239045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0546" name="Picture 2"/>
          <p:cNvPicPr>
            <a:picLocks noChangeAspect="1" noChangeArrowheads="1"/>
          </p:cNvPicPr>
          <p:nvPr/>
        </p:nvPicPr>
        <p:blipFill>
          <a:blip r:embed="rId2" cstate="print"/>
          <a:srcRect/>
          <a:stretch>
            <a:fillRect/>
          </a:stretch>
        </p:blipFill>
        <p:spPr bwMode="auto">
          <a:xfrm>
            <a:off x="1" y="0"/>
            <a:ext cx="12192000" cy="6858000"/>
          </a:xfrm>
          <a:prstGeom prst="rect">
            <a:avLst/>
          </a:prstGeom>
          <a:noFill/>
          <a:ln w="9525">
            <a:noFill/>
            <a:miter lim="800000"/>
            <a:headEnd/>
            <a:tailEnd/>
          </a:ln>
        </p:spPr>
      </p:pic>
    </p:spTree>
    <p:extLst>
      <p:ext uri="{BB962C8B-B14F-4D97-AF65-F5344CB8AC3E}">
        <p14:creationId xmlns:p14="http://schemas.microsoft.com/office/powerpoint/2010/main" val="1692270461"/>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1570" name="Picture 2"/>
          <p:cNvPicPr>
            <a:picLocks noChangeAspect="1" noChangeArrowheads="1"/>
          </p:cNvPicPr>
          <p:nvPr/>
        </p:nvPicPr>
        <p:blipFill>
          <a:blip r:embed="rId2" cstate="print"/>
          <a:srcRect/>
          <a:stretch>
            <a:fillRect/>
          </a:stretch>
        </p:blipFill>
        <p:spPr bwMode="auto">
          <a:xfrm>
            <a:off x="0" y="0"/>
            <a:ext cx="12094590" cy="6858000"/>
          </a:xfrm>
          <a:prstGeom prst="rect">
            <a:avLst/>
          </a:prstGeom>
          <a:noFill/>
          <a:ln w="9525">
            <a:noFill/>
            <a:miter lim="800000"/>
            <a:headEnd/>
            <a:tailEnd/>
          </a:ln>
        </p:spPr>
      </p:pic>
    </p:spTree>
    <p:extLst>
      <p:ext uri="{BB962C8B-B14F-4D97-AF65-F5344CB8AC3E}">
        <p14:creationId xmlns:p14="http://schemas.microsoft.com/office/powerpoint/2010/main" val="382183053"/>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259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076752394"/>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2059048122"/>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150530" name="Rectangle 2" descr="Papyrus"/>
          <p:cNvSpPr>
            <a:spLocks noGrp="1" noChangeArrowheads="1"/>
          </p:cNvSpPr>
          <p:nvPr>
            <p:ph type="title"/>
          </p:nvPr>
        </p:nvSpPr>
        <p:spPr>
          <a:xfrm>
            <a:off x="2209800" y="152400"/>
            <a:ext cx="7772400" cy="1524000"/>
          </a:xfrm>
          <a:blipFill dpi="0" rotWithShape="0">
            <a:blip r:embed="rId3" cstate="print"/>
            <a:srcRect/>
            <a:tile tx="0" ty="0" sx="100000" sy="100000" flip="none" algn="tl"/>
          </a:blipFill>
        </p:spPr>
        <p:txBody>
          <a:bodyPr/>
          <a:lstStyle/>
          <a:p>
            <a:r>
              <a:rPr lang="en-US" sz="6000"/>
              <a:t>The Holy Man Pelagius  </a:t>
            </a:r>
            <a:r>
              <a:rPr lang="en-US" sz="3600"/>
              <a:t>The Holy City &amp; The Great Augustine</a:t>
            </a:r>
            <a:r>
              <a:rPr lang="en-US"/>
              <a:t> </a:t>
            </a:r>
          </a:p>
        </p:txBody>
      </p:sp>
      <p:sp>
        <p:nvSpPr>
          <p:cNvPr id="150531" name="Rectangle 3"/>
          <p:cNvSpPr>
            <a:spLocks noGrp="1" noChangeArrowheads="1"/>
          </p:cNvSpPr>
          <p:nvPr>
            <p:ph type="body" idx="1"/>
          </p:nvPr>
        </p:nvSpPr>
        <p:spPr>
          <a:xfrm>
            <a:off x="2209800" y="1981200"/>
            <a:ext cx="7772400" cy="4572000"/>
          </a:xfrm>
          <a:solidFill>
            <a:srgbClr val="FF5050"/>
          </a:solidFill>
          <a:ln/>
        </p:spPr>
        <p:txBody>
          <a:bodyPr/>
          <a:lstStyle/>
          <a:p>
            <a:pPr>
              <a:lnSpc>
                <a:spcPct val="90000"/>
              </a:lnSpc>
            </a:pPr>
            <a:r>
              <a:rPr lang="en-US" sz="2800">
                <a:solidFill>
                  <a:srgbClr val="CCFF66"/>
                </a:solidFill>
              </a:rPr>
              <a:t>J. Hill, </a:t>
            </a:r>
            <a:r>
              <a:rPr lang="en-US" sz="2800" u="sng">
                <a:solidFill>
                  <a:srgbClr val="CCFF66"/>
                </a:solidFill>
              </a:rPr>
              <a:t>The History Of Christian Thought, pg. 78</a:t>
            </a:r>
            <a:r>
              <a:rPr lang="en-US" sz="2800">
                <a:solidFill>
                  <a:srgbClr val="CCFF66"/>
                </a:solidFill>
              </a:rPr>
              <a:t>:                  </a:t>
            </a:r>
            <a:r>
              <a:rPr lang="en-US" sz="800">
                <a:solidFill>
                  <a:srgbClr val="CCFF66"/>
                </a:solidFill>
              </a:rPr>
              <a:t>   </a:t>
            </a:r>
            <a:r>
              <a:rPr lang="en-US" sz="2000">
                <a:solidFill>
                  <a:srgbClr val="CCFF66"/>
                </a:solidFill>
              </a:rPr>
              <a:t>                                                                                                              </a:t>
            </a:r>
          </a:p>
          <a:p>
            <a:pPr>
              <a:lnSpc>
                <a:spcPct val="90000"/>
              </a:lnSpc>
            </a:pPr>
            <a:r>
              <a:rPr lang="en-US" sz="2000">
                <a:solidFill>
                  <a:srgbClr val="FFFF00"/>
                </a:solidFill>
              </a:rPr>
              <a:t>“Now that Christianity was the official religion and rather fashionable,  standards of behavior had fallen in the church.  When Pelagius arrived in Rome from his native Britain,  he was shocked at what he saw.  He was even more shocked when he found that some people justified their sinful life theologically. They told him they had no power to overcome original sin. It was impossible to do anything good unless God directly brought it about by an act of grace.  So if we are predestined to sin or grace,  why make any effort?  </a:t>
            </a:r>
          </a:p>
          <a:p>
            <a:pPr>
              <a:lnSpc>
                <a:spcPct val="90000"/>
              </a:lnSpc>
              <a:buFontTx/>
              <a:buNone/>
            </a:pPr>
            <a:r>
              <a:rPr lang="en-US" sz="2000">
                <a:solidFill>
                  <a:srgbClr val="FFFF00"/>
                </a:solidFill>
              </a:rPr>
              <a:t>     Matters came to a head one day when Pelagius was attending a reading of Augustine’s </a:t>
            </a:r>
            <a:r>
              <a:rPr lang="en-US" sz="2000" i="1">
                <a:solidFill>
                  <a:srgbClr val="FFFF00"/>
                </a:solidFill>
              </a:rPr>
              <a:t>Confessions.</a:t>
            </a:r>
            <a:r>
              <a:rPr lang="en-US" sz="2000">
                <a:solidFill>
                  <a:srgbClr val="FFFF00"/>
                </a:solidFill>
              </a:rPr>
              <a:t>  The reader came to the line where </a:t>
            </a:r>
            <a:r>
              <a:rPr lang="en-US" sz="2000" i="1">
                <a:solidFill>
                  <a:srgbClr val="FFFFFF"/>
                </a:solidFill>
              </a:rPr>
              <a:t>Augustine implores God:  ‘Command what you will, and give</a:t>
            </a:r>
            <a:r>
              <a:rPr lang="en-US" sz="2000" i="1">
                <a:solidFill>
                  <a:srgbClr val="FFFF00"/>
                </a:solidFill>
              </a:rPr>
              <a:t> </a:t>
            </a:r>
            <a:r>
              <a:rPr lang="en-US" sz="2000" i="1">
                <a:solidFill>
                  <a:srgbClr val="FFFFFF"/>
                </a:solidFill>
              </a:rPr>
              <a:t>what you command.’</a:t>
            </a:r>
            <a:r>
              <a:rPr lang="en-US" sz="2000">
                <a:solidFill>
                  <a:srgbClr val="FFFF00"/>
                </a:solidFill>
              </a:rPr>
              <a:t>  Pelagius was outraged at the implication that God should control his creatures like puppets,  and he angrily shouted down the hapless reader.”</a:t>
            </a:r>
            <a:endParaRPr lang="en-US" sz="2800">
              <a:solidFill>
                <a:srgbClr val="FFFF00"/>
              </a:solidFill>
            </a:endParaRPr>
          </a:p>
        </p:txBody>
      </p:sp>
    </p:spTree>
    <p:extLst>
      <p:ext uri="{BB962C8B-B14F-4D97-AF65-F5344CB8AC3E}">
        <p14:creationId xmlns:p14="http://schemas.microsoft.com/office/powerpoint/2010/main" val="2980265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descr="I:\DEPTCOMM\Zamcomm\Jody\ChartsEPS\78 copy.jpg"/>
          <p:cNvPicPr>
            <a:picLocks noChangeAspect="1" noChangeArrowheads="1"/>
          </p:cNvPicPr>
          <p:nvPr/>
        </p:nvPicPr>
        <p:blipFill>
          <a:blip r:embed="rId3" cstate="print"/>
          <a:srcRect/>
          <a:stretch>
            <a:fillRect/>
          </a:stretch>
        </p:blipFill>
        <p:spPr bwMode="auto">
          <a:xfrm>
            <a:off x="1" y="-301658"/>
            <a:ext cx="12192000" cy="8034107"/>
          </a:xfrm>
          <a:prstGeom prst="rect">
            <a:avLst/>
          </a:prstGeom>
          <a:noFill/>
        </p:spPr>
      </p:pic>
    </p:spTree>
    <p:extLst>
      <p:ext uri="{BB962C8B-B14F-4D97-AF65-F5344CB8AC3E}">
        <p14:creationId xmlns:p14="http://schemas.microsoft.com/office/powerpoint/2010/main" val="769219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1522" name="Rectangle 2"/>
          <p:cNvSpPr>
            <a:spLocks noGrp="1" noChangeArrowheads="1"/>
          </p:cNvSpPr>
          <p:nvPr>
            <p:ph type="title"/>
          </p:nvPr>
        </p:nvSpPr>
        <p:spPr>
          <a:xfrm>
            <a:off x="1524000" y="0"/>
            <a:ext cx="9144000" cy="6858000"/>
          </a:xfrm>
        </p:spPr>
        <p:txBody>
          <a:bodyPr/>
          <a:lstStyle/>
          <a:p>
            <a:r>
              <a:rPr lang="en-US" dirty="0">
                <a:solidFill>
                  <a:schemeClr val="accent3"/>
                </a:solidFill>
              </a:rPr>
              <a:t>When Institutional Independent </a:t>
            </a:r>
            <a:r>
              <a:rPr lang="en-US" sz="4000" dirty="0">
                <a:solidFill>
                  <a:schemeClr val="accent3"/>
                </a:solidFill>
              </a:rPr>
              <a:t>“</a:t>
            </a:r>
            <a:r>
              <a:rPr lang="en-US" sz="4000" dirty="0" err="1">
                <a:solidFill>
                  <a:schemeClr val="accent3"/>
                </a:solidFill>
              </a:rPr>
              <a:t>Paulicians</a:t>
            </a:r>
            <a:r>
              <a:rPr lang="en-US" sz="4000" dirty="0">
                <a:solidFill>
                  <a:schemeClr val="accent3"/>
                </a:solidFill>
              </a:rPr>
              <a:t>” Took To Public Debate  Byzantine Monks They Reported:</a:t>
            </a:r>
            <a:br>
              <a:rPr lang="en-US" dirty="0">
                <a:solidFill>
                  <a:srgbClr val="FF0066"/>
                </a:solidFill>
              </a:rPr>
            </a:br>
            <a:r>
              <a:rPr lang="en-US" sz="2800" dirty="0">
                <a:solidFill>
                  <a:srgbClr val="FF0066"/>
                </a:solidFill>
              </a:rPr>
              <a:t>“</a:t>
            </a:r>
            <a:br>
              <a:rPr lang="en-US" sz="2800" dirty="0">
                <a:solidFill>
                  <a:srgbClr val="FF0066"/>
                </a:solidFill>
              </a:rPr>
            </a:br>
            <a:r>
              <a:rPr lang="en-US" sz="2800" dirty="0">
                <a:solidFill>
                  <a:srgbClr val="FF0066"/>
                </a:solidFill>
              </a:rPr>
              <a:t>“Only the New Testament was accepted among them as rule for faith and church practice;  they rejected the worship of the Mother of God and of the saints… each Sunday they assembled in places of prayer which are not worthy to be named thus,  since they use neither altar or wall for pictures of the saints,  nor a place for keeping the holy vessels;  they use neither incense nor chrism oil.  They despise and scorn the baptism of the church and say infants have no faith.”</a:t>
            </a:r>
          </a:p>
        </p:txBody>
      </p:sp>
    </p:spTree>
    <p:extLst>
      <p:ext uri="{BB962C8B-B14F-4D97-AF65-F5344CB8AC3E}">
        <p14:creationId xmlns:p14="http://schemas.microsoft.com/office/powerpoint/2010/main" val="12019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91522"/>
                                        </p:tgtEl>
                                        <p:attrNameLst>
                                          <p:attrName>style.visibility</p:attrName>
                                        </p:attrNameLst>
                                      </p:cBhvr>
                                      <p:to>
                                        <p:strVal val="visible"/>
                                      </p:to>
                                    </p:set>
                                    <p:animEffect transition="in" filter="fade">
                                      <p:cBhvr>
                                        <p:cTn id="7" dur="2000"/>
                                        <p:tgtEl>
                                          <p:spTgt spid="369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15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2" name="Picture 2" descr="I:\DEPTCOMM\Zamcomm\Jody\ChartsEPS\81 copy.jpg"/>
          <p:cNvPicPr>
            <a:picLocks noChangeAspect="1" noChangeArrowheads="1"/>
          </p:cNvPicPr>
          <p:nvPr/>
        </p:nvPicPr>
        <p:blipFill>
          <a:blip r:embed="rId3" cstate="print"/>
          <a:srcRect/>
          <a:stretch>
            <a:fillRect/>
          </a:stretch>
        </p:blipFill>
        <p:spPr bwMode="auto">
          <a:xfrm>
            <a:off x="3051175" y="0"/>
            <a:ext cx="6089650" cy="6858000"/>
          </a:xfrm>
          <a:prstGeom prst="rect">
            <a:avLst/>
          </a:prstGeom>
          <a:noFill/>
        </p:spPr>
      </p:pic>
    </p:spTree>
    <p:extLst>
      <p:ext uri="{BB962C8B-B14F-4D97-AF65-F5344CB8AC3E}">
        <p14:creationId xmlns:p14="http://schemas.microsoft.com/office/powerpoint/2010/main" val="152414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6871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24098" name="Rectangle 2"/>
          <p:cNvSpPr>
            <a:spLocks noGrp="1" noChangeArrowheads="1"/>
          </p:cNvSpPr>
          <p:nvPr>
            <p:ph type="title"/>
          </p:nvPr>
        </p:nvSpPr>
        <p:spPr/>
        <p:txBody>
          <a:bodyPr/>
          <a:lstStyle/>
          <a:p>
            <a:endParaRPr lang="en-US"/>
          </a:p>
        </p:txBody>
      </p:sp>
      <p:sp>
        <p:nvSpPr>
          <p:cNvPr id="5124099" name="WordArt 3"/>
          <p:cNvSpPr>
            <a:spLocks noChangeArrowheads="1" noChangeShapeType="1" noTextEdit="1"/>
          </p:cNvSpPr>
          <p:nvPr/>
        </p:nvSpPr>
        <p:spPr bwMode="auto">
          <a:xfrm>
            <a:off x="2095500" y="990600"/>
            <a:ext cx="83058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FORMED FRAMED  FATALLY  FLAWED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CREATED CONGENITAL COMPLETE  </a:t>
            </a:r>
          </a:p>
        </p:txBody>
      </p:sp>
      <p:sp>
        <p:nvSpPr>
          <p:cNvPr id="5124100" name="WordArt 4"/>
          <p:cNvSpPr>
            <a:spLocks noChangeArrowheads="1" noChangeShapeType="1" noTextEdit="1"/>
          </p:cNvSpPr>
          <p:nvPr/>
        </p:nvSpPr>
        <p:spPr bwMode="auto">
          <a:xfrm>
            <a:off x="4191000" y="2209800"/>
            <a:ext cx="3657600" cy="2590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Versus</a:t>
            </a:r>
          </a:p>
        </p:txBody>
      </p:sp>
    </p:spTree>
    <p:extLst>
      <p:ext uri="{BB962C8B-B14F-4D97-AF65-F5344CB8AC3E}">
        <p14:creationId xmlns:p14="http://schemas.microsoft.com/office/powerpoint/2010/main" val="397422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24099"/>
                                        </p:tgtEl>
                                        <p:attrNameLst>
                                          <p:attrName>style.visibility</p:attrName>
                                        </p:attrNameLst>
                                      </p:cBhvr>
                                      <p:to>
                                        <p:strVal val="visible"/>
                                      </p:to>
                                    </p:set>
                                    <p:anim calcmode="lin" valueType="num">
                                      <p:cBhvr>
                                        <p:cTn id="7" dur="500" fill="hold"/>
                                        <p:tgtEl>
                                          <p:spTgt spid="5124099"/>
                                        </p:tgtEl>
                                        <p:attrNameLst>
                                          <p:attrName>ppt_w</p:attrName>
                                        </p:attrNameLst>
                                      </p:cBhvr>
                                      <p:tavLst>
                                        <p:tav tm="0">
                                          <p:val>
                                            <p:strVal val="4*#ppt_w"/>
                                          </p:val>
                                        </p:tav>
                                        <p:tav tm="100000">
                                          <p:val>
                                            <p:strVal val="#ppt_w"/>
                                          </p:val>
                                        </p:tav>
                                      </p:tavLst>
                                    </p:anim>
                                    <p:anim calcmode="lin" valueType="num">
                                      <p:cBhvr>
                                        <p:cTn id="8" dur="500" fill="hold"/>
                                        <p:tgtEl>
                                          <p:spTgt spid="5124099"/>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4100"/>
                                        </p:tgtEl>
                                        <p:attrNameLst>
                                          <p:attrName>style.visibility</p:attrName>
                                        </p:attrNameLst>
                                      </p:cBhvr>
                                      <p:to>
                                        <p:strVal val="visible"/>
                                      </p:to>
                                    </p:set>
                                    <p:anim calcmode="lin" valueType="num">
                                      <p:cBhvr additive="base">
                                        <p:cTn id="13" dur="500" fill="hold"/>
                                        <p:tgtEl>
                                          <p:spTgt spid="5124100"/>
                                        </p:tgtEl>
                                        <p:attrNameLst>
                                          <p:attrName>ppt_x</p:attrName>
                                        </p:attrNameLst>
                                      </p:cBhvr>
                                      <p:tavLst>
                                        <p:tav tm="0">
                                          <p:val>
                                            <p:strVal val="0-#ppt_w/2"/>
                                          </p:val>
                                        </p:tav>
                                        <p:tav tm="100000">
                                          <p:val>
                                            <p:strVal val="#ppt_x"/>
                                          </p:val>
                                        </p:tav>
                                      </p:tavLst>
                                    </p:anim>
                                    <p:anim calcmode="lin" valueType="num">
                                      <p:cBhvr additive="base">
                                        <p:cTn id="14" dur="500" fill="hold"/>
                                        <p:tgtEl>
                                          <p:spTgt spid="512410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099" grpId="0" animBg="1"/>
      <p:bldP spid="512410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7106" name="Picture 2" descr="I:\DEPTCOMM\Zamcomm\Jody\ChartsEPS\79copy.jpg"/>
          <p:cNvPicPr>
            <a:picLocks noChangeAspect="1" noChangeArrowheads="1"/>
          </p:cNvPicPr>
          <p:nvPr/>
        </p:nvPicPr>
        <p:blipFill>
          <a:blip r:embed="rId3" cstate="print"/>
          <a:srcRect/>
          <a:stretch>
            <a:fillRect/>
          </a:stretch>
        </p:blipFill>
        <p:spPr bwMode="auto">
          <a:xfrm>
            <a:off x="3059114" y="0"/>
            <a:ext cx="6072187" cy="6858000"/>
          </a:xfrm>
          <a:prstGeom prst="rect">
            <a:avLst/>
          </a:prstGeom>
          <a:noFill/>
        </p:spPr>
      </p:pic>
    </p:spTree>
    <p:extLst>
      <p:ext uri="{BB962C8B-B14F-4D97-AF65-F5344CB8AC3E}">
        <p14:creationId xmlns:p14="http://schemas.microsoft.com/office/powerpoint/2010/main" val="1119273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78370" name="Rectangle 2"/>
          <p:cNvSpPr>
            <a:spLocks noGrp="1" noChangeArrowheads="1"/>
          </p:cNvSpPr>
          <p:nvPr>
            <p:ph type="title"/>
          </p:nvPr>
        </p:nvSpPr>
        <p:spPr/>
        <p:txBody>
          <a:bodyPr/>
          <a:lstStyle/>
          <a:p>
            <a:endParaRPr lang="en-US"/>
          </a:p>
        </p:txBody>
      </p:sp>
      <p:sp>
        <p:nvSpPr>
          <p:cNvPr id="5178371" name="WordArt 3"/>
          <p:cNvSpPr>
            <a:spLocks noChangeArrowheads="1" noChangeShapeType="1" noTextEdit="1"/>
          </p:cNvSpPr>
          <p:nvPr/>
        </p:nvSpPr>
        <p:spPr bwMode="auto">
          <a:xfrm>
            <a:off x="2057400" y="990600"/>
            <a:ext cx="83058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CORRUPTION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PERFECTION  </a:t>
            </a:r>
          </a:p>
        </p:txBody>
      </p:sp>
      <p:sp>
        <p:nvSpPr>
          <p:cNvPr id="5178372" name="WordArt 4"/>
          <p:cNvSpPr>
            <a:spLocks noChangeArrowheads="1" noChangeShapeType="1" noTextEdit="1"/>
          </p:cNvSpPr>
          <p:nvPr/>
        </p:nvSpPr>
        <p:spPr bwMode="auto">
          <a:xfrm>
            <a:off x="4191000" y="2209800"/>
            <a:ext cx="3657600" cy="2590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Versus</a:t>
            </a:r>
          </a:p>
        </p:txBody>
      </p:sp>
    </p:spTree>
    <p:extLst>
      <p:ext uri="{BB962C8B-B14F-4D97-AF65-F5344CB8AC3E}">
        <p14:creationId xmlns:p14="http://schemas.microsoft.com/office/powerpoint/2010/main" val="95602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78371"/>
                                        </p:tgtEl>
                                        <p:attrNameLst>
                                          <p:attrName>style.visibility</p:attrName>
                                        </p:attrNameLst>
                                      </p:cBhvr>
                                      <p:to>
                                        <p:strVal val="visible"/>
                                      </p:to>
                                    </p:set>
                                    <p:anim calcmode="lin" valueType="num">
                                      <p:cBhvr>
                                        <p:cTn id="7" dur="500" fill="hold"/>
                                        <p:tgtEl>
                                          <p:spTgt spid="5178371"/>
                                        </p:tgtEl>
                                        <p:attrNameLst>
                                          <p:attrName>ppt_w</p:attrName>
                                        </p:attrNameLst>
                                      </p:cBhvr>
                                      <p:tavLst>
                                        <p:tav tm="0">
                                          <p:val>
                                            <p:strVal val="4*#ppt_w"/>
                                          </p:val>
                                        </p:tav>
                                        <p:tav tm="100000">
                                          <p:val>
                                            <p:strVal val="#ppt_w"/>
                                          </p:val>
                                        </p:tav>
                                      </p:tavLst>
                                    </p:anim>
                                    <p:anim calcmode="lin" valueType="num">
                                      <p:cBhvr>
                                        <p:cTn id="8" dur="500" fill="hold"/>
                                        <p:tgtEl>
                                          <p:spTgt spid="517837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78372"/>
                                        </p:tgtEl>
                                        <p:attrNameLst>
                                          <p:attrName>style.visibility</p:attrName>
                                        </p:attrNameLst>
                                      </p:cBhvr>
                                      <p:to>
                                        <p:strVal val="visible"/>
                                      </p:to>
                                    </p:set>
                                    <p:anim calcmode="lin" valueType="num">
                                      <p:cBhvr additive="base">
                                        <p:cTn id="13" dur="500" fill="hold"/>
                                        <p:tgtEl>
                                          <p:spTgt spid="5178372"/>
                                        </p:tgtEl>
                                        <p:attrNameLst>
                                          <p:attrName>ppt_x</p:attrName>
                                        </p:attrNameLst>
                                      </p:cBhvr>
                                      <p:tavLst>
                                        <p:tav tm="0">
                                          <p:val>
                                            <p:strVal val="0-#ppt_w/2"/>
                                          </p:val>
                                        </p:tav>
                                        <p:tav tm="100000">
                                          <p:val>
                                            <p:strVal val="#ppt_x"/>
                                          </p:val>
                                        </p:tav>
                                      </p:tavLst>
                                    </p:anim>
                                    <p:anim calcmode="lin" valueType="num">
                                      <p:cBhvr additive="base">
                                        <p:cTn id="14" dur="500" fill="hold"/>
                                        <p:tgtEl>
                                          <p:spTgt spid="51783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8371" grpId="0" animBg="1"/>
      <p:bldP spid="517837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981200" y="152400"/>
            <a:ext cx="8229600" cy="1295400"/>
          </a:xfrm>
          <a:ln>
            <a:solidFill>
              <a:schemeClr val="bg2"/>
            </a:solidFill>
          </a:ln>
        </p:spPr>
        <p:txBody>
          <a:bodyPr/>
          <a:lstStyle/>
          <a:p>
            <a:r>
              <a:rPr lang="en-US" sz="4000" b="1" u="sng">
                <a:solidFill>
                  <a:schemeClr val="tx1"/>
                </a:solidFill>
              </a:rPr>
              <a:t>Augustinian–Pelagian Controversy</a:t>
            </a:r>
            <a:r>
              <a:rPr lang="en-US" sz="4000">
                <a:solidFill>
                  <a:schemeClr val="bg2"/>
                </a:solidFill>
              </a:rPr>
              <a:t> </a:t>
            </a:r>
            <a:r>
              <a:rPr lang="en-US" sz="4000" i="1">
                <a:solidFill>
                  <a:srgbClr val="CC3300"/>
                </a:solidFill>
              </a:rPr>
              <a:t>AUGUSTINE</a:t>
            </a:r>
            <a:r>
              <a:rPr lang="en-US" sz="4000" i="1">
                <a:solidFill>
                  <a:schemeClr val="bg2"/>
                </a:solidFill>
              </a:rPr>
              <a:t> - and/or - </a:t>
            </a:r>
            <a:r>
              <a:rPr lang="en-US" sz="4000" i="1">
                <a:solidFill>
                  <a:srgbClr val="0000FF"/>
                </a:solidFill>
              </a:rPr>
              <a:t>PELAGIUS</a:t>
            </a:r>
          </a:p>
        </p:txBody>
      </p:sp>
      <p:sp>
        <p:nvSpPr>
          <p:cNvPr id="139267" name="Rectangle 3"/>
          <p:cNvSpPr>
            <a:spLocks noGrp="1" noChangeArrowheads="1"/>
          </p:cNvSpPr>
          <p:nvPr>
            <p:ph type="body" sz="half" idx="1"/>
          </p:nvPr>
        </p:nvSpPr>
        <p:spPr>
          <a:xfrm>
            <a:off x="1981200" y="1752600"/>
            <a:ext cx="3778577" cy="4343400"/>
          </a:xfrm>
        </p:spPr>
        <p:txBody>
          <a:bodyPr/>
          <a:lstStyle/>
          <a:p>
            <a:pPr>
              <a:lnSpc>
                <a:spcPct val="90000"/>
              </a:lnSpc>
              <a:buFontTx/>
              <a:buNone/>
            </a:pPr>
            <a:r>
              <a:rPr lang="en-US" sz="1400" dirty="0"/>
              <a:t>                   </a:t>
            </a:r>
            <a:r>
              <a:rPr lang="en-US" sz="1400" u="sng" dirty="0"/>
              <a:t>An Abbreviated Augustine</a:t>
            </a:r>
            <a:r>
              <a:rPr lang="en-US" sz="1400" dirty="0"/>
              <a:t>:</a:t>
            </a:r>
          </a:p>
          <a:p>
            <a:pPr>
              <a:lnSpc>
                <a:spcPct val="90000"/>
              </a:lnSpc>
              <a:buFontTx/>
              <a:buNone/>
            </a:pPr>
            <a:r>
              <a:rPr lang="en-US" sz="1400" dirty="0"/>
              <a:t>        Augustine argued that by Adam’s first sin,  by which the entire human race participated, sin came into the world, corrupting every person both physically and morally.  Everyone, being of Adam, is born into the world with a nature that is so corrupted that they can do nothing but sin – the exercise of the will is limited to only evil options (freedom being defined as the capacity to make choices in conformity with one’s desires). Therefore, for Augustine, the need for grace was central.   We are heirs of a  disfigured condition that has clouded the capacity of our wills as to even an awareness of Christ – much less – a desire for Him.   The effect of the unmerited favor of God is twofold:  1</a:t>
            </a:r>
            <a:r>
              <a:rPr lang="en-US" sz="1400" baseline="30000" dirty="0"/>
              <a:t>st</a:t>
            </a:r>
            <a:r>
              <a:rPr lang="en-US" sz="1400" dirty="0"/>
              <a:t> – God reveals the wonder of His Son’s redeeming mercies;  2</a:t>
            </a:r>
            <a:r>
              <a:rPr lang="en-US" sz="1400" baseline="30000" dirty="0"/>
              <a:t>nd</a:t>
            </a:r>
            <a:r>
              <a:rPr lang="en-US" sz="1400" dirty="0"/>
              <a:t> He strengthens the will so that humankind can freely embrace Christ as the sinner’s only hope of forgiveness.   This grace is irresistible. Because we cannot be saved against our will – the wills of men are made complaint.</a:t>
            </a:r>
            <a:endParaRPr lang="en-US" sz="2000" u="sng" dirty="0"/>
          </a:p>
        </p:txBody>
      </p:sp>
      <p:sp>
        <p:nvSpPr>
          <p:cNvPr id="139268" name="Rectangle 4"/>
          <p:cNvSpPr>
            <a:spLocks noGrp="1" noChangeArrowheads="1"/>
          </p:cNvSpPr>
          <p:nvPr>
            <p:ph type="body" sz="half" idx="2"/>
          </p:nvPr>
        </p:nvSpPr>
        <p:spPr>
          <a:xfrm>
            <a:off x="6197600" y="1981200"/>
            <a:ext cx="3778577" cy="4114800"/>
          </a:xfrm>
        </p:spPr>
        <p:txBody>
          <a:bodyPr/>
          <a:lstStyle/>
          <a:p>
            <a:pPr marL="457200" indent="-457200">
              <a:lnSpc>
                <a:spcPct val="90000"/>
              </a:lnSpc>
              <a:buNone/>
            </a:pPr>
            <a:r>
              <a:rPr lang="en-US" sz="1400" dirty="0">
                <a:solidFill>
                  <a:srgbClr val="CC00CC"/>
                </a:solidFill>
              </a:rPr>
              <a:t>           </a:t>
            </a:r>
            <a:r>
              <a:rPr lang="en-US" sz="1400" u="sng" dirty="0">
                <a:solidFill>
                  <a:srgbClr val="CC00CC"/>
                </a:solidFill>
              </a:rPr>
              <a:t>Three Basic Postulates</a:t>
            </a:r>
            <a:r>
              <a:rPr lang="en-US" sz="1400" dirty="0">
                <a:solidFill>
                  <a:srgbClr val="CC00CC"/>
                </a:solidFill>
              </a:rPr>
              <a:t>:</a:t>
            </a:r>
          </a:p>
          <a:p>
            <a:pPr marL="457200" indent="-457200">
              <a:lnSpc>
                <a:spcPct val="90000"/>
              </a:lnSpc>
              <a:buFontTx/>
              <a:buAutoNum type="arabicPeriod"/>
            </a:pPr>
            <a:r>
              <a:rPr lang="en-US" sz="1400" dirty="0">
                <a:solidFill>
                  <a:srgbClr val="CC00CC"/>
                </a:solidFill>
              </a:rPr>
              <a:t>Monk Pelagius taught that there was no connection between what Adam did &amp; the state wherein we are born;  Ours’ also is a voluntary condition - the same as that of Adam before his fall. He and his followers opposed the doctrines of Adamic Unity &amp; guilt by birth inheritance.</a:t>
            </a:r>
          </a:p>
          <a:p>
            <a:pPr marL="457200" indent="-457200">
              <a:lnSpc>
                <a:spcPct val="90000"/>
              </a:lnSpc>
              <a:buFontTx/>
              <a:buAutoNum type="arabicPeriod"/>
            </a:pPr>
            <a:r>
              <a:rPr lang="en-US" sz="1400" dirty="0">
                <a:solidFill>
                  <a:srgbClr val="CC00CC"/>
                </a:solidFill>
              </a:rPr>
              <a:t>The doctrine of inherited inability discarded, the corollary was embraced –  the freedom of humanity’s will. Although the human will is inhibited by negative example we retain the ability to choose between good &amp; evil.  The will is defined  as a determining power, not a selecting agent of the presented available options.</a:t>
            </a:r>
          </a:p>
          <a:p>
            <a:pPr marL="457200" indent="-457200">
              <a:lnSpc>
                <a:spcPct val="90000"/>
              </a:lnSpc>
              <a:buFontTx/>
              <a:buAutoNum type="arabicPeriod"/>
            </a:pPr>
            <a:r>
              <a:rPr lang="en-US" sz="1400" dirty="0">
                <a:solidFill>
                  <a:srgbClr val="CC00CC"/>
                </a:solidFill>
              </a:rPr>
              <a:t>Grace is an assisting gift that is availed from God by way of human choice.  This “illuminating grace” influences humankind toward voluntary cooperation with God;     it is a resistible grace.</a:t>
            </a:r>
          </a:p>
        </p:txBody>
      </p:sp>
      <p:sp>
        <p:nvSpPr>
          <p:cNvPr id="139269" name="Comment 5"/>
          <p:cNvSpPr>
            <a:spLocks noChangeArrowheads="1"/>
          </p:cNvSpPr>
          <p:nvPr/>
        </p:nvSpPr>
        <p:spPr bwMode="auto">
          <a:xfrm>
            <a:off x="1524000" y="-914400"/>
            <a:ext cx="7620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PRE-FIGURE OF FRAME OF ARGUMENTATION</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Augustine Pre-Orthodox Protestant Monergism &amp; Pelagius Catholic Synergism</a:t>
            </a:r>
          </a:p>
        </p:txBody>
      </p:sp>
    </p:spTree>
    <p:extLst>
      <p:ext uri="{BB962C8B-B14F-4D97-AF65-F5344CB8AC3E}">
        <p14:creationId xmlns:p14="http://schemas.microsoft.com/office/powerpoint/2010/main" val="541464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7106" name="Rectangle 2" descr="Papyrus"/>
          <p:cNvSpPr>
            <a:spLocks noGrp="1" noChangeArrowheads="1"/>
          </p:cNvSpPr>
          <p:nvPr>
            <p:ph type="title"/>
          </p:nvPr>
        </p:nvSpPr>
        <p:spPr>
          <a:xfrm>
            <a:off x="2209800" y="457200"/>
            <a:ext cx="7696200" cy="1143000"/>
          </a:xfrm>
          <a:blipFill dpi="0" rotWithShape="0">
            <a:blip r:embed="rId3" cstate="print"/>
            <a:srcRect/>
            <a:tile tx="0" ty="0" sx="100000" sy="100000" flip="none" algn="tl"/>
          </a:blipFill>
        </p:spPr>
        <p:txBody>
          <a:bodyPr/>
          <a:lstStyle/>
          <a:p>
            <a:r>
              <a:rPr lang="en-US"/>
              <a:t> </a:t>
            </a:r>
            <a:r>
              <a:rPr lang="en-US" sz="3600">
                <a:latin typeface="Voltage" pitchFamily="34" charset="0"/>
              </a:rPr>
              <a:t>SEMI-PELAGIANIST TENETS</a:t>
            </a:r>
          </a:p>
        </p:txBody>
      </p:sp>
      <p:sp>
        <p:nvSpPr>
          <p:cNvPr id="47107" name="Rectangle 3"/>
          <p:cNvSpPr>
            <a:spLocks noGrp="1" noChangeArrowheads="1"/>
          </p:cNvSpPr>
          <p:nvPr>
            <p:ph type="body" idx="1"/>
          </p:nvPr>
        </p:nvSpPr>
        <p:spPr>
          <a:xfrm>
            <a:off x="2057400" y="2057400"/>
            <a:ext cx="7772400" cy="4572000"/>
          </a:xfrm>
        </p:spPr>
        <p:txBody>
          <a:bodyPr/>
          <a:lstStyle/>
          <a:p>
            <a:pPr lvl="1"/>
            <a:r>
              <a:rPr lang="en-US" dirty="0">
                <a:solidFill>
                  <a:srgbClr val="FFFFFF"/>
                </a:solidFill>
              </a:rPr>
              <a:t>Humankind Comes Into This World Healthy </a:t>
            </a:r>
          </a:p>
          <a:p>
            <a:pPr lvl="1"/>
            <a:r>
              <a:rPr lang="en-US" dirty="0">
                <a:solidFill>
                  <a:srgbClr val="FFFFFF"/>
                </a:solidFill>
              </a:rPr>
              <a:t>While We Inherit The Corruption &amp; Death Of Adam We Are Morally Only Partially Disabled</a:t>
            </a:r>
          </a:p>
          <a:p>
            <a:pPr lvl="1"/>
            <a:r>
              <a:rPr lang="en-US" dirty="0">
                <a:solidFill>
                  <a:srgbClr val="FFFFFF"/>
                </a:solidFill>
              </a:rPr>
              <a:t>We Only Need Assistance In Terms Of Divine Strengthening Of God-Given Natural Abilities.</a:t>
            </a:r>
          </a:p>
          <a:p>
            <a:pPr lvl="1"/>
            <a:r>
              <a:rPr lang="en-US" dirty="0">
                <a:solidFill>
                  <a:srgbClr val="FFFFFF"/>
                </a:solidFill>
              </a:rPr>
              <a:t>God Does Most Of What Is Needed To Save Sinners But Not Everything That Is Required.</a:t>
            </a:r>
          </a:p>
          <a:p>
            <a:pPr lvl="1"/>
            <a:r>
              <a:rPr lang="en-US" dirty="0">
                <a:solidFill>
                  <a:srgbClr val="FFFFFF"/>
                </a:solidFill>
              </a:rPr>
              <a:t>Those Who Perish Do So Against God’s Will.</a:t>
            </a:r>
          </a:p>
          <a:p>
            <a:pPr lvl="1"/>
            <a:r>
              <a:rPr lang="en-US" dirty="0">
                <a:solidFill>
                  <a:srgbClr val="FFFFFF"/>
                </a:solidFill>
              </a:rPr>
              <a:t>Predestination:  Foresight Not Foreknowledge!</a:t>
            </a:r>
            <a:r>
              <a:rPr lang="en-US" dirty="0"/>
              <a:t>  </a:t>
            </a:r>
          </a:p>
        </p:txBody>
      </p:sp>
    </p:spTree>
    <p:extLst>
      <p:ext uri="{BB962C8B-B14F-4D97-AF65-F5344CB8AC3E}">
        <p14:creationId xmlns:p14="http://schemas.microsoft.com/office/powerpoint/2010/main" val="4000638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b="1"/>
              <a:t>SEMI</a:t>
            </a:r>
            <a:r>
              <a:rPr lang="en-US"/>
              <a:t>-PELAGIANISM:</a:t>
            </a:r>
            <a:br>
              <a:rPr lang="en-US"/>
            </a:br>
            <a:r>
              <a:rPr lang="en-US">
                <a:effectLst>
                  <a:outerShdw blurRad="38100" dist="38100" dir="2700000" algn="tl">
                    <a:srgbClr val="C0C0C0"/>
                  </a:outerShdw>
                </a:effectLst>
              </a:rPr>
              <a:t>The Cassian Controversy</a:t>
            </a:r>
          </a:p>
        </p:txBody>
      </p:sp>
      <p:sp>
        <p:nvSpPr>
          <p:cNvPr id="46083" name="Rectangle 3"/>
          <p:cNvSpPr>
            <a:spLocks noGrp="1" noChangeArrowheads="1"/>
          </p:cNvSpPr>
          <p:nvPr>
            <p:ph sz="half" idx="1"/>
          </p:nvPr>
        </p:nvSpPr>
        <p:spPr>
          <a:xfrm>
            <a:off x="1102936" y="1838226"/>
            <a:ext cx="10174663" cy="2124173"/>
          </a:xfrm>
        </p:spPr>
        <p:txBody>
          <a:bodyPr/>
          <a:lstStyle/>
          <a:p>
            <a:pPr>
              <a:buFontTx/>
              <a:buNone/>
            </a:pPr>
            <a:r>
              <a:rPr lang="en-US" sz="3600" dirty="0"/>
              <a:t>************** News 529 A.D. ***************                                    Moderate Augustinianism  Prevailed This Year When Bishops Of Rome At The Orange Synod Rejected The Mediating Position Of John </a:t>
            </a:r>
            <a:r>
              <a:rPr lang="en-US" sz="3600" dirty="0" err="1"/>
              <a:t>Cassion</a:t>
            </a:r>
            <a:r>
              <a:rPr lang="en-US" sz="3600" dirty="0"/>
              <a:t>.               </a:t>
            </a:r>
          </a:p>
        </p:txBody>
      </p:sp>
      <p:sp>
        <p:nvSpPr>
          <p:cNvPr id="46084" name="Rectangle 4"/>
          <p:cNvSpPr>
            <a:spLocks noGrp="1" noChangeArrowheads="1"/>
          </p:cNvSpPr>
          <p:nvPr>
            <p:ph type="body" sz="half" idx="2"/>
          </p:nvPr>
        </p:nvSpPr>
        <p:spPr>
          <a:xfrm>
            <a:off x="914400" y="4114800"/>
            <a:ext cx="10363200" cy="2304854"/>
          </a:xfrm>
          <a:solidFill>
            <a:schemeClr val="hlink"/>
          </a:solidFill>
        </p:spPr>
        <p:txBody>
          <a:bodyPr/>
          <a:lstStyle/>
          <a:p>
            <a:pPr>
              <a:buFontTx/>
              <a:buNone/>
            </a:pPr>
            <a:r>
              <a:rPr lang="en-US" sz="2800" dirty="0"/>
              <a:t>     </a:t>
            </a:r>
            <a:r>
              <a:rPr lang="en-US" sz="3600" dirty="0"/>
              <a:t>- </a:t>
            </a:r>
            <a:r>
              <a:rPr lang="en-US" sz="3600" b="1" dirty="0"/>
              <a:t>CAUSATIVE COOPERATIVE ABILITY</a:t>
            </a:r>
            <a:r>
              <a:rPr lang="en-US" sz="3600" dirty="0"/>
              <a:t> -    Salvation As A Second Act Of Grace:  This view argues that God’s action may at times follow the sinner’s repentance and at other times precede it.</a:t>
            </a:r>
          </a:p>
        </p:txBody>
      </p:sp>
    </p:spTree>
    <p:extLst>
      <p:ext uri="{BB962C8B-B14F-4D97-AF65-F5344CB8AC3E}">
        <p14:creationId xmlns:p14="http://schemas.microsoft.com/office/powerpoint/2010/main" val="3247103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descr="I:\DEPTCOMM\Zamcomm\Jody\ChartsEPS\98 copy.jpg"/>
          <p:cNvPicPr>
            <a:picLocks noChangeAspect="1" noChangeArrowheads="1"/>
          </p:cNvPicPr>
          <p:nvPr/>
        </p:nvPicPr>
        <p:blipFill>
          <a:blip r:embed="rId3" cstate="print"/>
          <a:srcRect/>
          <a:stretch>
            <a:fillRect/>
          </a:stretch>
        </p:blipFill>
        <p:spPr bwMode="auto">
          <a:xfrm>
            <a:off x="160256" y="-461913"/>
            <a:ext cx="11840066" cy="7843101"/>
          </a:xfrm>
          <a:prstGeom prst="rect">
            <a:avLst/>
          </a:prstGeom>
          <a:noFill/>
        </p:spPr>
      </p:pic>
    </p:spTree>
    <p:extLst>
      <p:ext uri="{BB962C8B-B14F-4D97-AF65-F5344CB8AC3E}">
        <p14:creationId xmlns:p14="http://schemas.microsoft.com/office/powerpoint/2010/main" val="2000952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2739552459"/>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958210" name="Rectangle 2"/>
          <p:cNvSpPr>
            <a:spLocks noGrp="1" noChangeArrowheads="1"/>
          </p:cNvSpPr>
          <p:nvPr>
            <p:ph type="title"/>
          </p:nvPr>
        </p:nvSpPr>
        <p:spPr>
          <a:xfrm>
            <a:off x="1905000" y="304800"/>
            <a:ext cx="8458200" cy="1371600"/>
          </a:xfrm>
          <a:solidFill>
            <a:srgbClr val="CC0000"/>
          </a:solidFill>
          <a:ln/>
        </p:spPr>
        <p:txBody>
          <a:bodyPr/>
          <a:lstStyle/>
          <a:p>
            <a:r>
              <a:rPr lang="en-US" sz="4000" b="1">
                <a:solidFill>
                  <a:srgbClr val="FFFFFF"/>
                </a:solidFill>
                <a:effectLst>
                  <a:outerShdw blurRad="38100" dist="38100" dir="2700000" algn="tl">
                    <a:srgbClr val="000000"/>
                  </a:outerShdw>
                </a:effectLst>
              </a:rPr>
              <a:t>THE AUGUSTINIAN MONASTERY</a:t>
            </a:r>
            <a:r>
              <a:rPr lang="en-US">
                <a:solidFill>
                  <a:srgbClr val="FFFFFF"/>
                </a:solidFill>
                <a:effectLst>
                  <a:outerShdw blurRad="38100" dist="38100" dir="2700000" algn="tl">
                    <a:srgbClr val="000000"/>
                  </a:outerShdw>
                </a:effectLst>
              </a:rPr>
              <a:t> </a:t>
            </a:r>
            <a:br>
              <a:rPr lang="en-US">
                <a:solidFill>
                  <a:srgbClr val="FFFFFF"/>
                </a:solidFill>
              </a:rPr>
            </a:br>
            <a:r>
              <a:rPr lang="en-US" sz="4000">
                <a:solidFill>
                  <a:srgbClr val="FFFFFF"/>
                </a:solidFill>
                <a:effectLst>
                  <a:outerShdw blurRad="38100" dist="38100" dir="2700000" algn="tl">
                    <a:srgbClr val="000000"/>
                  </a:outerShdw>
                </a:effectLst>
              </a:rPr>
              <a:t>Inevitable Crisis Of Ultimate Authority</a:t>
            </a:r>
            <a:r>
              <a:rPr lang="en-US" b="1"/>
              <a:t> </a:t>
            </a:r>
            <a:endParaRPr lang="en-US"/>
          </a:p>
        </p:txBody>
      </p:sp>
      <p:sp>
        <p:nvSpPr>
          <p:cNvPr id="4958211" name="Rectangle 3" descr="Papyrus"/>
          <p:cNvSpPr>
            <a:spLocks noGrp="1" noChangeArrowheads="1"/>
          </p:cNvSpPr>
          <p:nvPr>
            <p:ph sz="half" idx="1"/>
          </p:nvPr>
        </p:nvSpPr>
        <p:spPr>
          <a:xfrm>
            <a:off x="2133600" y="2057400"/>
            <a:ext cx="7848600" cy="4495800"/>
          </a:xfrm>
          <a:blipFill dpi="0" rotWithShape="0">
            <a:blip r:embed="rId3" cstate="print"/>
            <a:srcRect/>
            <a:tile tx="0" ty="0" sx="100000" sy="100000" flip="none" algn="tl"/>
          </a:blipFill>
          <a:ln/>
        </p:spPr>
        <p:txBody>
          <a:bodyPr/>
          <a:lstStyle/>
          <a:p>
            <a:pPr>
              <a:buFont typeface="Wingdings" pitchFamily="2" charset="2"/>
              <a:buChar char="Ø"/>
            </a:pPr>
            <a:r>
              <a:rPr lang="en-US" sz="2000">
                <a:solidFill>
                  <a:srgbClr val="A50021"/>
                </a:solidFill>
                <a:effectLst>
                  <a:outerShdw blurRad="38100" dist="38100" dir="2700000" algn="tl">
                    <a:srgbClr val="000000"/>
                  </a:outerShdw>
                </a:effectLst>
              </a:rPr>
              <a:t>The Augustinian theological assumption enabled the West to put confidence in human logic,  language and rational knowledge (all the way from intuition and empirical observations to doctrines and creeds).  During the Middle Ages,  the medieval (Augustinian) monasteries began doing something that became unique to Christianity.  When a young man devoted his life to seek and serve God,  the monastery required him to spend years studying religious discipline,  religious &amp; secular law,  philosophical logic, theological rationale, speech rhetoric, languages,  literature,  mathematics,  music,  and practical arts such as agriculture,  animal husbandry,  medicine and metallurgy.  Therefore, the monastery – which was an institution for cultivating religious life – began producing a peculiarly rational person,  capable of thinking,  researching,  developing technology,  writing books,  developing capitalism,  science and complex,  rational legal and political systems.</a:t>
            </a:r>
            <a:endParaRPr lang="en-US" sz="2000" b="1">
              <a:solidFill>
                <a:srgbClr val="A50021"/>
              </a:solidFill>
            </a:endParaRPr>
          </a:p>
        </p:txBody>
      </p:sp>
    </p:spTree>
    <p:extLst>
      <p:ext uri="{BB962C8B-B14F-4D97-AF65-F5344CB8AC3E}">
        <p14:creationId xmlns:p14="http://schemas.microsoft.com/office/powerpoint/2010/main" val="3970984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4952066" name="Rectangle 2"/>
          <p:cNvSpPr>
            <a:spLocks noGrp="1" noChangeArrowheads="1"/>
          </p:cNvSpPr>
          <p:nvPr>
            <p:ph type="title"/>
          </p:nvPr>
        </p:nvSpPr>
        <p:spPr>
          <a:xfrm>
            <a:off x="1905000" y="304800"/>
            <a:ext cx="8458200" cy="1371600"/>
          </a:xfrm>
          <a:solidFill>
            <a:srgbClr val="CC0000"/>
          </a:solidFill>
          <a:ln/>
        </p:spPr>
        <p:txBody>
          <a:bodyPr/>
          <a:lstStyle/>
          <a:p>
            <a:r>
              <a:rPr lang="en-US" sz="4000" b="1">
                <a:solidFill>
                  <a:srgbClr val="FFFFFF"/>
                </a:solidFill>
                <a:effectLst>
                  <a:outerShdw blurRad="38100" dist="38100" dir="2700000" algn="tl">
                    <a:srgbClr val="000000"/>
                  </a:outerShdw>
                </a:effectLst>
              </a:rPr>
              <a:t>THE AUGUSTINIAN UNIVERSITY</a:t>
            </a:r>
            <a:r>
              <a:rPr lang="en-US">
                <a:solidFill>
                  <a:srgbClr val="FFFFFF"/>
                </a:solidFill>
                <a:effectLst>
                  <a:outerShdw blurRad="38100" dist="38100" dir="2700000" algn="tl">
                    <a:srgbClr val="000000"/>
                  </a:outerShdw>
                </a:effectLst>
              </a:rPr>
              <a:t> </a:t>
            </a:r>
            <a:br>
              <a:rPr lang="en-US">
                <a:solidFill>
                  <a:srgbClr val="FFFFFF"/>
                </a:solidFill>
              </a:rPr>
            </a:br>
            <a:r>
              <a:rPr lang="en-US" sz="4000">
                <a:solidFill>
                  <a:srgbClr val="FFFFFF"/>
                </a:solidFill>
                <a:effectLst>
                  <a:outerShdw blurRad="38100" dist="38100" dir="2700000" algn="tl">
                    <a:srgbClr val="000000"/>
                  </a:outerShdw>
                </a:effectLst>
              </a:rPr>
              <a:t>Pursuit Of Knowledge: Mixed Message</a:t>
            </a:r>
            <a:r>
              <a:rPr lang="en-US" b="1"/>
              <a:t> </a:t>
            </a:r>
            <a:endParaRPr lang="en-US"/>
          </a:p>
        </p:txBody>
      </p:sp>
      <p:sp>
        <p:nvSpPr>
          <p:cNvPr id="4952067" name="Rectangle 3" descr="Papyrus"/>
          <p:cNvSpPr>
            <a:spLocks noGrp="1" noChangeArrowheads="1"/>
          </p:cNvSpPr>
          <p:nvPr>
            <p:ph sz="half" idx="1"/>
          </p:nvPr>
        </p:nvSpPr>
        <p:spPr>
          <a:xfrm>
            <a:off x="2133600" y="2057400"/>
            <a:ext cx="7848600" cy="4495800"/>
          </a:xfrm>
          <a:blipFill dpi="0" rotWithShape="0">
            <a:blip r:embed="rId3" cstate="print"/>
            <a:srcRect/>
            <a:tile tx="0" ty="0" sx="100000" sy="100000" flip="none" algn="tl"/>
          </a:blipFill>
          <a:ln/>
        </p:spPr>
        <p:txBody>
          <a:bodyPr/>
          <a:lstStyle/>
          <a:p>
            <a:pPr>
              <a:buFontTx/>
              <a:buNone/>
            </a:pPr>
            <a:r>
              <a:rPr lang="en-US" sz="2800">
                <a:solidFill>
                  <a:srgbClr val="990033"/>
                </a:solidFill>
                <a:effectLst>
                  <a:outerShdw blurRad="38100" dist="38100" dir="2700000" algn="tl">
                    <a:srgbClr val="000000"/>
                  </a:outerShdw>
                </a:effectLst>
              </a:rPr>
              <a:t>Why Did The Western Church Consider Scholarship</a:t>
            </a:r>
          </a:p>
          <a:p>
            <a:pPr>
              <a:buFontTx/>
              <a:buNone/>
            </a:pPr>
            <a:r>
              <a:rPr lang="en-US" sz="2800">
                <a:solidFill>
                  <a:srgbClr val="990033"/>
                </a:solidFill>
                <a:effectLst>
                  <a:outerShdw blurRad="38100" dist="38100" dir="2700000" algn="tl">
                    <a:srgbClr val="000000"/>
                  </a:outerShdw>
                </a:effectLst>
              </a:rPr>
              <a:t>&amp; The Making Of New Discovery A Divine Calling?</a:t>
            </a:r>
          </a:p>
          <a:p>
            <a:r>
              <a:rPr lang="en-US" sz="2400">
                <a:solidFill>
                  <a:srgbClr val="990033"/>
                </a:solidFill>
                <a:effectLst>
                  <a:outerShdw blurRad="38100" dist="38100" dir="2700000" algn="tl">
                    <a:srgbClr val="000000"/>
                  </a:outerShdw>
                </a:effectLst>
              </a:rPr>
              <a:t>The idea came from the Bible via Augustine.  He taught that God was a rational being &amp; the human mind (not just the human “soul”) was made in God’s image.  Therefore,  our rationality was qualitatively different from that in the animal brain.  God gave us a mind like His own so that we might know Him and understand &amp; govern his creation as his children.  For Augustine this meant that,  according to the Bible,  to be godly required us to cultivate our minds – the instrument of knowing God and his creation.</a:t>
            </a:r>
          </a:p>
          <a:p>
            <a:pPr>
              <a:buFontTx/>
              <a:buNone/>
            </a:pPr>
            <a:r>
              <a:rPr lang="en-US" sz="2800">
                <a:solidFill>
                  <a:srgbClr val="990033"/>
                </a:solidFill>
                <a:effectLst>
                  <a:outerShdw blurRad="38100" dist="38100" dir="2700000" algn="tl">
                    <a:srgbClr val="000000"/>
                  </a:outerShdw>
                </a:effectLst>
              </a:rPr>
              <a:t>    </a:t>
            </a:r>
          </a:p>
          <a:p>
            <a:pPr>
              <a:buFontTx/>
              <a:buNone/>
            </a:pPr>
            <a:endParaRPr lang="en-US" b="1"/>
          </a:p>
        </p:txBody>
      </p:sp>
    </p:spTree>
    <p:extLst>
      <p:ext uri="{BB962C8B-B14F-4D97-AF65-F5344CB8AC3E}">
        <p14:creationId xmlns:p14="http://schemas.microsoft.com/office/powerpoint/2010/main" val="4062175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4856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38786" name="Rectangle 2"/>
          <p:cNvSpPr>
            <a:spLocks noGrp="1" noChangeArrowheads="1"/>
          </p:cNvSpPr>
          <p:nvPr>
            <p:ph type="title"/>
          </p:nvPr>
        </p:nvSpPr>
        <p:spPr>
          <a:xfrm>
            <a:off x="1524000" y="533400"/>
            <a:ext cx="8915400" cy="1219200"/>
          </a:xfrm>
        </p:spPr>
        <p:txBody>
          <a:bodyPr/>
          <a:lstStyle/>
          <a:p>
            <a:r>
              <a:rPr lang="en-US" b="1">
                <a:solidFill>
                  <a:srgbClr val="FFFFFF"/>
                </a:solidFill>
                <a:effectLst>
                  <a:outerShdw blurRad="38100" dist="38100" dir="2700000" algn="tl">
                    <a:srgbClr val="C0C0C0"/>
                  </a:outerShdw>
                </a:effectLst>
              </a:rPr>
              <a:t>Theology: Queen Science</a:t>
            </a:r>
            <a:r>
              <a:rPr lang="en-US" sz="4000" b="1">
                <a:solidFill>
                  <a:srgbClr val="FFFFFF"/>
                </a:solidFill>
                <a:effectLst>
                  <a:outerShdw blurRad="38100" dist="38100" dir="2700000" algn="tl">
                    <a:srgbClr val="C0C0C0"/>
                  </a:outerShdw>
                </a:effectLst>
              </a:rPr>
              <a:t>                          In Medieval Tower Of Knowledge</a:t>
            </a:r>
          </a:p>
        </p:txBody>
      </p:sp>
      <p:sp>
        <p:nvSpPr>
          <p:cNvPr id="2038787" name="Rectangle 3"/>
          <p:cNvSpPr>
            <a:spLocks noGrp="1" noChangeArrowheads="1"/>
          </p:cNvSpPr>
          <p:nvPr>
            <p:ph type="body" idx="1"/>
          </p:nvPr>
        </p:nvSpPr>
        <p:spPr>
          <a:xfrm>
            <a:off x="3200400" y="1905000"/>
            <a:ext cx="6781800" cy="4419600"/>
          </a:xfrm>
        </p:spPr>
        <p:txBody>
          <a:bodyPr/>
          <a:lstStyle/>
          <a:p>
            <a:pPr>
              <a:lnSpc>
                <a:spcPct val="90000"/>
              </a:lnSpc>
            </a:pPr>
            <a:r>
              <a:rPr lang="en-US" b="1" dirty="0">
                <a:effectLst>
                  <a:outerShdw blurRad="38100" dist="38100" dir="2700000" algn="tl">
                    <a:srgbClr val="C0C0C0"/>
                  </a:outerShdw>
                </a:effectLst>
              </a:rPr>
              <a:t>WRITTEN GRAMMAR</a:t>
            </a:r>
          </a:p>
          <a:p>
            <a:pPr>
              <a:lnSpc>
                <a:spcPct val="90000"/>
              </a:lnSpc>
            </a:pPr>
            <a:r>
              <a:rPr lang="en-US" b="1" dirty="0">
                <a:effectLst>
                  <a:outerShdw blurRad="38100" dist="38100" dir="2700000" algn="tl">
                    <a:srgbClr val="C0C0C0"/>
                  </a:outerShdw>
                </a:effectLst>
              </a:rPr>
              <a:t>KNOWLEDGE LOGIC </a:t>
            </a:r>
          </a:p>
          <a:p>
            <a:pPr>
              <a:lnSpc>
                <a:spcPct val="90000"/>
              </a:lnSpc>
            </a:pPr>
            <a:r>
              <a:rPr lang="en-US" b="1" dirty="0">
                <a:effectLst>
                  <a:outerShdw blurRad="38100" dist="38100" dir="2700000" algn="tl">
                    <a:srgbClr val="C0C0C0"/>
                  </a:outerShdw>
                </a:effectLst>
              </a:rPr>
              <a:t>SPEECH RHETORIC</a:t>
            </a:r>
          </a:p>
          <a:p>
            <a:pPr>
              <a:lnSpc>
                <a:spcPct val="90000"/>
              </a:lnSpc>
            </a:pPr>
            <a:r>
              <a:rPr lang="en-US" b="1" dirty="0">
                <a:effectLst>
                  <a:outerShdw blurRad="38100" dist="38100" dir="2700000" algn="tl">
                    <a:srgbClr val="C0C0C0"/>
                  </a:outerShdw>
                </a:effectLst>
              </a:rPr>
              <a:t>ARITHMETIC MATH</a:t>
            </a:r>
          </a:p>
          <a:p>
            <a:pPr>
              <a:lnSpc>
                <a:spcPct val="90000"/>
              </a:lnSpc>
            </a:pPr>
            <a:r>
              <a:rPr lang="en-US" b="1" dirty="0">
                <a:effectLst>
                  <a:outerShdw blurRad="38100" dist="38100" dir="2700000" algn="tl">
                    <a:srgbClr val="C0C0C0"/>
                  </a:outerShdw>
                </a:effectLst>
              </a:rPr>
              <a:t>MUSICAL READING </a:t>
            </a:r>
          </a:p>
          <a:p>
            <a:pPr>
              <a:lnSpc>
                <a:spcPct val="90000"/>
              </a:lnSpc>
            </a:pPr>
            <a:r>
              <a:rPr lang="en-US" b="1" dirty="0">
                <a:effectLst>
                  <a:outerShdw blurRad="38100" dist="38100" dir="2700000" algn="tl">
                    <a:srgbClr val="C0C0C0"/>
                  </a:outerShdw>
                </a:effectLst>
              </a:rPr>
              <a:t>GEOMETRIC MATH</a:t>
            </a:r>
          </a:p>
          <a:p>
            <a:pPr>
              <a:lnSpc>
                <a:spcPct val="90000"/>
              </a:lnSpc>
            </a:pPr>
            <a:r>
              <a:rPr lang="en-US" b="1" dirty="0">
                <a:effectLst>
                  <a:outerShdw blurRad="38100" dist="38100" dir="2700000" algn="tl">
                    <a:srgbClr val="C0C0C0"/>
                  </a:outerShdw>
                </a:effectLst>
              </a:rPr>
              <a:t>ASTRONOMY &amp; PHYSICS</a:t>
            </a:r>
          </a:p>
          <a:p>
            <a:pPr>
              <a:lnSpc>
                <a:spcPct val="90000"/>
              </a:lnSpc>
            </a:pPr>
            <a:r>
              <a:rPr lang="en-US" b="1" dirty="0">
                <a:effectLst>
                  <a:outerShdw blurRad="38100" dist="38100" dir="2700000" algn="tl">
                    <a:srgbClr val="C0C0C0"/>
                  </a:outerShdw>
                </a:effectLst>
              </a:rPr>
              <a:t>APOLOGY &amp; THEOLOGY</a:t>
            </a:r>
          </a:p>
          <a:p>
            <a:pPr>
              <a:lnSpc>
                <a:spcPct val="90000"/>
              </a:lnSpc>
            </a:pPr>
            <a:endParaRPr lang="en-US" b="1" dirty="0">
              <a:effectLst>
                <a:outerShdw blurRad="38100" dist="38100" dir="2700000" algn="tl">
                  <a:srgbClr val="C0C0C0"/>
                </a:outerShdw>
              </a:effectLst>
            </a:endParaRPr>
          </a:p>
        </p:txBody>
      </p:sp>
    </p:spTree>
    <p:extLst>
      <p:ext uri="{BB962C8B-B14F-4D97-AF65-F5344CB8AC3E}">
        <p14:creationId xmlns:p14="http://schemas.microsoft.com/office/powerpoint/2010/main" val="25067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38786">
                                            <p:txEl>
                                              <p:pRg st="0" end="0"/>
                                            </p:txEl>
                                          </p:spTgt>
                                        </p:tgtEl>
                                        <p:attrNameLst>
                                          <p:attrName>style.visibility</p:attrName>
                                        </p:attrNameLst>
                                      </p:cBhvr>
                                      <p:to>
                                        <p:strVal val="visible"/>
                                      </p:to>
                                    </p:set>
                                    <p:anim calcmode="lin" valueType="num">
                                      <p:cBhvr additive="base">
                                        <p:cTn id="7" dur="300" fill="hold"/>
                                        <p:tgtEl>
                                          <p:spTgt spid="2038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3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100000"/>
                                  </p:iterate>
                                  <p:childTnLst>
                                    <p:set>
                                      <p:cBhvr>
                                        <p:cTn id="12" dur="1" fill="hold">
                                          <p:stCondLst>
                                            <p:cond delay="0"/>
                                          </p:stCondLst>
                                        </p:cTn>
                                        <p:tgtEl>
                                          <p:spTgt spid="2038787">
                                            <p:txEl>
                                              <p:pRg st="0" end="0"/>
                                            </p:txEl>
                                          </p:spTgt>
                                        </p:tgtEl>
                                        <p:attrNameLst>
                                          <p:attrName>style.visibility</p:attrName>
                                        </p:attrNameLst>
                                      </p:cBhvr>
                                      <p:to>
                                        <p:strVal val="visible"/>
                                      </p:to>
                                    </p:set>
                                    <p:anim calcmode="lin" valueType="num">
                                      <p:cBhvr additive="base">
                                        <p:cTn id="13" dur="75" fill="hold"/>
                                        <p:tgtEl>
                                          <p:spTgt spid="2038787">
                                            <p:txEl>
                                              <p:pRg st="0" end="0"/>
                                            </p:txEl>
                                          </p:spTgt>
                                        </p:tgtEl>
                                        <p:attrNameLst>
                                          <p:attrName>ppt_x</p:attrName>
                                        </p:attrNameLst>
                                      </p:cBhvr>
                                      <p:tavLst>
                                        <p:tav tm="0">
                                          <p:val>
                                            <p:strVal val="#ppt_x"/>
                                          </p:val>
                                        </p:tav>
                                        <p:tav tm="100000">
                                          <p:val>
                                            <p:strVal val="#ppt_x"/>
                                          </p:val>
                                        </p:tav>
                                      </p:tavLst>
                                    </p:anim>
                                    <p:anim calcmode="lin" valueType="num">
                                      <p:cBhvr additive="base">
                                        <p:cTn id="14" dur="75" fill="hold"/>
                                        <p:tgtEl>
                                          <p:spTgt spid="203878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lt">
                                    <p:tmPct val="100000"/>
                                  </p:iterate>
                                  <p:childTnLst>
                                    <p:set>
                                      <p:cBhvr>
                                        <p:cTn id="18" dur="1" fill="hold">
                                          <p:stCondLst>
                                            <p:cond delay="0"/>
                                          </p:stCondLst>
                                        </p:cTn>
                                        <p:tgtEl>
                                          <p:spTgt spid="2038787">
                                            <p:txEl>
                                              <p:pRg st="1" end="1"/>
                                            </p:txEl>
                                          </p:spTgt>
                                        </p:tgtEl>
                                        <p:attrNameLst>
                                          <p:attrName>style.visibility</p:attrName>
                                        </p:attrNameLst>
                                      </p:cBhvr>
                                      <p:to>
                                        <p:strVal val="visible"/>
                                      </p:to>
                                    </p:set>
                                    <p:anim calcmode="lin" valueType="num">
                                      <p:cBhvr additive="base">
                                        <p:cTn id="19" dur="75" fill="hold"/>
                                        <p:tgtEl>
                                          <p:spTgt spid="2038787">
                                            <p:txEl>
                                              <p:pRg st="1" end="1"/>
                                            </p:txEl>
                                          </p:spTgt>
                                        </p:tgtEl>
                                        <p:attrNameLst>
                                          <p:attrName>ppt_x</p:attrName>
                                        </p:attrNameLst>
                                      </p:cBhvr>
                                      <p:tavLst>
                                        <p:tav tm="0">
                                          <p:val>
                                            <p:strVal val="#ppt_x"/>
                                          </p:val>
                                        </p:tav>
                                        <p:tav tm="100000">
                                          <p:val>
                                            <p:strVal val="#ppt_x"/>
                                          </p:val>
                                        </p:tav>
                                      </p:tavLst>
                                    </p:anim>
                                    <p:anim calcmode="lin" valueType="num">
                                      <p:cBhvr additive="base">
                                        <p:cTn id="20" dur="75" fill="hold"/>
                                        <p:tgtEl>
                                          <p:spTgt spid="203878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100000"/>
                                  </p:iterate>
                                  <p:childTnLst>
                                    <p:set>
                                      <p:cBhvr>
                                        <p:cTn id="24" dur="1" fill="hold">
                                          <p:stCondLst>
                                            <p:cond delay="0"/>
                                          </p:stCondLst>
                                        </p:cTn>
                                        <p:tgtEl>
                                          <p:spTgt spid="2038787">
                                            <p:txEl>
                                              <p:pRg st="2" end="2"/>
                                            </p:txEl>
                                          </p:spTgt>
                                        </p:tgtEl>
                                        <p:attrNameLst>
                                          <p:attrName>style.visibility</p:attrName>
                                        </p:attrNameLst>
                                      </p:cBhvr>
                                      <p:to>
                                        <p:strVal val="visible"/>
                                      </p:to>
                                    </p:set>
                                    <p:anim calcmode="lin" valueType="num">
                                      <p:cBhvr additive="base">
                                        <p:cTn id="25" dur="75" fill="hold"/>
                                        <p:tgtEl>
                                          <p:spTgt spid="2038787">
                                            <p:txEl>
                                              <p:pRg st="2" end="2"/>
                                            </p:txEl>
                                          </p:spTgt>
                                        </p:tgtEl>
                                        <p:attrNameLst>
                                          <p:attrName>ppt_x</p:attrName>
                                        </p:attrNameLst>
                                      </p:cBhvr>
                                      <p:tavLst>
                                        <p:tav tm="0">
                                          <p:val>
                                            <p:strVal val="#ppt_x"/>
                                          </p:val>
                                        </p:tav>
                                        <p:tav tm="100000">
                                          <p:val>
                                            <p:strVal val="#ppt_x"/>
                                          </p:val>
                                        </p:tav>
                                      </p:tavLst>
                                    </p:anim>
                                    <p:anim calcmode="lin" valueType="num">
                                      <p:cBhvr additive="base">
                                        <p:cTn id="26" dur="75" fill="hold"/>
                                        <p:tgtEl>
                                          <p:spTgt spid="203878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lt">
                                    <p:tmPct val="100000"/>
                                  </p:iterate>
                                  <p:childTnLst>
                                    <p:set>
                                      <p:cBhvr>
                                        <p:cTn id="30" dur="1" fill="hold">
                                          <p:stCondLst>
                                            <p:cond delay="0"/>
                                          </p:stCondLst>
                                        </p:cTn>
                                        <p:tgtEl>
                                          <p:spTgt spid="2038787">
                                            <p:txEl>
                                              <p:pRg st="3" end="3"/>
                                            </p:txEl>
                                          </p:spTgt>
                                        </p:tgtEl>
                                        <p:attrNameLst>
                                          <p:attrName>style.visibility</p:attrName>
                                        </p:attrNameLst>
                                      </p:cBhvr>
                                      <p:to>
                                        <p:strVal val="visible"/>
                                      </p:to>
                                    </p:set>
                                    <p:anim calcmode="lin" valueType="num">
                                      <p:cBhvr additive="base">
                                        <p:cTn id="31" dur="75" fill="hold"/>
                                        <p:tgtEl>
                                          <p:spTgt spid="2038787">
                                            <p:txEl>
                                              <p:pRg st="3" end="3"/>
                                            </p:txEl>
                                          </p:spTgt>
                                        </p:tgtEl>
                                        <p:attrNameLst>
                                          <p:attrName>ppt_x</p:attrName>
                                        </p:attrNameLst>
                                      </p:cBhvr>
                                      <p:tavLst>
                                        <p:tav tm="0">
                                          <p:val>
                                            <p:strVal val="#ppt_x"/>
                                          </p:val>
                                        </p:tav>
                                        <p:tav tm="100000">
                                          <p:val>
                                            <p:strVal val="#ppt_x"/>
                                          </p:val>
                                        </p:tav>
                                      </p:tavLst>
                                    </p:anim>
                                    <p:anim calcmode="lin" valueType="num">
                                      <p:cBhvr additive="base">
                                        <p:cTn id="32" dur="75" fill="hold"/>
                                        <p:tgtEl>
                                          <p:spTgt spid="203878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100000"/>
                                  </p:iterate>
                                  <p:childTnLst>
                                    <p:set>
                                      <p:cBhvr>
                                        <p:cTn id="36" dur="1" fill="hold">
                                          <p:stCondLst>
                                            <p:cond delay="0"/>
                                          </p:stCondLst>
                                        </p:cTn>
                                        <p:tgtEl>
                                          <p:spTgt spid="2038787">
                                            <p:txEl>
                                              <p:pRg st="4" end="4"/>
                                            </p:txEl>
                                          </p:spTgt>
                                        </p:tgtEl>
                                        <p:attrNameLst>
                                          <p:attrName>style.visibility</p:attrName>
                                        </p:attrNameLst>
                                      </p:cBhvr>
                                      <p:to>
                                        <p:strVal val="visible"/>
                                      </p:to>
                                    </p:set>
                                    <p:anim calcmode="lin" valueType="num">
                                      <p:cBhvr additive="base">
                                        <p:cTn id="37" dur="75" fill="hold"/>
                                        <p:tgtEl>
                                          <p:spTgt spid="2038787">
                                            <p:txEl>
                                              <p:pRg st="4" end="4"/>
                                            </p:txEl>
                                          </p:spTgt>
                                        </p:tgtEl>
                                        <p:attrNameLst>
                                          <p:attrName>ppt_x</p:attrName>
                                        </p:attrNameLst>
                                      </p:cBhvr>
                                      <p:tavLst>
                                        <p:tav tm="0">
                                          <p:val>
                                            <p:strVal val="#ppt_x"/>
                                          </p:val>
                                        </p:tav>
                                        <p:tav tm="100000">
                                          <p:val>
                                            <p:strVal val="#ppt_x"/>
                                          </p:val>
                                        </p:tav>
                                      </p:tavLst>
                                    </p:anim>
                                    <p:anim calcmode="lin" valueType="num">
                                      <p:cBhvr additive="base">
                                        <p:cTn id="38" dur="75" fill="hold"/>
                                        <p:tgtEl>
                                          <p:spTgt spid="203878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type="lt">
                                    <p:tmPct val="100000"/>
                                  </p:iterate>
                                  <p:childTnLst>
                                    <p:set>
                                      <p:cBhvr>
                                        <p:cTn id="42" dur="1" fill="hold">
                                          <p:stCondLst>
                                            <p:cond delay="0"/>
                                          </p:stCondLst>
                                        </p:cTn>
                                        <p:tgtEl>
                                          <p:spTgt spid="2038787">
                                            <p:txEl>
                                              <p:pRg st="5" end="5"/>
                                            </p:txEl>
                                          </p:spTgt>
                                        </p:tgtEl>
                                        <p:attrNameLst>
                                          <p:attrName>style.visibility</p:attrName>
                                        </p:attrNameLst>
                                      </p:cBhvr>
                                      <p:to>
                                        <p:strVal val="visible"/>
                                      </p:to>
                                    </p:set>
                                    <p:anim calcmode="lin" valueType="num">
                                      <p:cBhvr additive="base">
                                        <p:cTn id="43" dur="75" fill="hold"/>
                                        <p:tgtEl>
                                          <p:spTgt spid="2038787">
                                            <p:txEl>
                                              <p:pRg st="5" end="5"/>
                                            </p:txEl>
                                          </p:spTgt>
                                        </p:tgtEl>
                                        <p:attrNameLst>
                                          <p:attrName>ppt_x</p:attrName>
                                        </p:attrNameLst>
                                      </p:cBhvr>
                                      <p:tavLst>
                                        <p:tav tm="0">
                                          <p:val>
                                            <p:strVal val="#ppt_x"/>
                                          </p:val>
                                        </p:tav>
                                        <p:tav tm="100000">
                                          <p:val>
                                            <p:strVal val="#ppt_x"/>
                                          </p:val>
                                        </p:tav>
                                      </p:tavLst>
                                    </p:anim>
                                    <p:anim calcmode="lin" valueType="num">
                                      <p:cBhvr additive="base">
                                        <p:cTn id="44" dur="75" fill="hold"/>
                                        <p:tgtEl>
                                          <p:spTgt spid="2038787">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iterate type="lt">
                                    <p:tmPct val="100000"/>
                                  </p:iterate>
                                  <p:childTnLst>
                                    <p:set>
                                      <p:cBhvr>
                                        <p:cTn id="48" dur="1" fill="hold">
                                          <p:stCondLst>
                                            <p:cond delay="0"/>
                                          </p:stCondLst>
                                        </p:cTn>
                                        <p:tgtEl>
                                          <p:spTgt spid="2038787">
                                            <p:txEl>
                                              <p:pRg st="6" end="6"/>
                                            </p:txEl>
                                          </p:spTgt>
                                        </p:tgtEl>
                                        <p:attrNameLst>
                                          <p:attrName>style.visibility</p:attrName>
                                        </p:attrNameLst>
                                      </p:cBhvr>
                                      <p:to>
                                        <p:strVal val="visible"/>
                                      </p:to>
                                    </p:set>
                                    <p:anim calcmode="lin" valueType="num">
                                      <p:cBhvr additive="base">
                                        <p:cTn id="49" dur="75" fill="hold"/>
                                        <p:tgtEl>
                                          <p:spTgt spid="2038787">
                                            <p:txEl>
                                              <p:pRg st="6" end="6"/>
                                            </p:txEl>
                                          </p:spTgt>
                                        </p:tgtEl>
                                        <p:attrNameLst>
                                          <p:attrName>ppt_x</p:attrName>
                                        </p:attrNameLst>
                                      </p:cBhvr>
                                      <p:tavLst>
                                        <p:tav tm="0">
                                          <p:val>
                                            <p:strVal val="#ppt_x"/>
                                          </p:val>
                                        </p:tav>
                                        <p:tav tm="100000">
                                          <p:val>
                                            <p:strVal val="#ppt_x"/>
                                          </p:val>
                                        </p:tav>
                                      </p:tavLst>
                                    </p:anim>
                                    <p:anim calcmode="lin" valueType="num">
                                      <p:cBhvr additive="base">
                                        <p:cTn id="50" dur="75" fill="hold"/>
                                        <p:tgtEl>
                                          <p:spTgt spid="2038787">
                                            <p:txEl>
                                              <p:pRg st="6" end="6"/>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laser.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iterate type="lt">
                                    <p:tmPct val="100000"/>
                                  </p:iterate>
                                  <p:childTnLst>
                                    <p:set>
                                      <p:cBhvr>
                                        <p:cTn id="54" dur="1" fill="hold">
                                          <p:stCondLst>
                                            <p:cond delay="0"/>
                                          </p:stCondLst>
                                        </p:cTn>
                                        <p:tgtEl>
                                          <p:spTgt spid="2038787">
                                            <p:txEl>
                                              <p:pRg st="7" end="7"/>
                                            </p:txEl>
                                          </p:spTgt>
                                        </p:tgtEl>
                                        <p:attrNameLst>
                                          <p:attrName>style.visibility</p:attrName>
                                        </p:attrNameLst>
                                      </p:cBhvr>
                                      <p:to>
                                        <p:strVal val="visible"/>
                                      </p:to>
                                    </p:set>
                                    <p:anim calcmode="lin" valueType="num">
                                      <p:cBhvr additive="base">
                                        <p:cTn id="55" dur="75" fill="hold"/>
                                        <p:tgtEl>
                                          <p:spTgt spid="2038787">
                                            <p:txEl>
                                              <p:pRg st="7" end="7"/>
                                            </p:txEl>
                                          </p:spTgt>
                                        </p:tgtEl>
                                        <p:attrNameLst>
                                          <p:attrName>ppt_x</p:attrName>
                                        </p:attrNameLst>
                                      </p:cBhvr>
                                      <p:tavLst>
                                        <p:tav tm="0">
                                          <p:val>
                                            <p:strVal val="#ppt_x"/>
                                          </p:val>
                                        </p:tav>
                                        <p:tav tm="100000">
                                          <p:val>
                                            <p:strVal val="#ppt_x"/>
                                          </p:val>
                                        </p:tav>
                                      </p:tavLst>
                                    </p:anim>
                                    <p:anim calcmode="lin" valueType="num">
                                      <p:cBhvr additive="base">
                                        <p:cTn id="56" dur="75" fill="hold"/>
                                        <p:tgtEl>
                                          <p:spTgt spid="2038787">
                                            <p:txEl>
                                              <p:pRg st="7" end="7"/>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786" grpId="0" build="p" autoUpdateAnimBg="0"/>
      <p:bldP spid="203878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828800" y="152400"/>
            <a:ext cx="8534400" cy="914400"/>
          </a:xfrm>
          <a:solidFill>
            <a:srgbClr val="A50021"/>
          </a:solidFill>
        </p:spPr>
        <p:txBody>
          <a:bodyPr/>
          <a:lstStyle/>
          <a:p>
            <a:r>
              <a:rPr lang="en-US" sz="3600" b="1" dirty="0">
                <a:solidFill>
                  <a:srgbClr val="CC9900"/>
                </a:solidFill>
                <a:effectLst>
                  <a:outerShdw blurRad="38100" dist="38100" dir="2700000" algn="tl">
                    <a:srgbClr val="000000"/>
                  </a:outerShdw>
                </a:effectLst>
                <a:latin typeface="Andy" pitchFamily="66" charset="0"/>
              </a:rPr>
              <a:t>Drawing From A Polluted Stream</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Sir Robert Anderson stated: “Of     all the errors that later centuries developed in the teachings of the church,  scarcely one cannot be found in embryo in ‘his’ writings.”</a:t>
            </a:r>
          </a:p>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 B.B. Warfield states:  “Augustine [not an inspired writer] determined for all time the doctrine of grace.” </a:t>
            </a:r>
          </a:p>
          <a:p>
            <a:pPr>
              <a:lnSpc>
                <a:spcPct val="90000"/>
              </a:lnSpc>
              <a:buFont typeface="Wingdings" pitchFamily="2" charset="2"/>
              <a:buChar char="v"/>
            </a:pPr>
            <a:endParaRPr lang="en-US" sz="4000" b="1" i="1" dirty="0">
              <a:solidFill>
                <a:srgbClr val="CC0000"/>
              </a:solidFill>
              <a:effectLst>
                <a:outerShdw blurRad="38100" dist="38100" dir="2700000" algn="tl">
                  <a:srgbClr val="000000"/>
                </a:outerShdw>
              </a:effectLst>
            </a:endParaRP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extLst>
      <p:ext uri="{BB962C8B-B14F-4D97-AF65-F5344CB8AC3E}">
        <p14:creationId xmlns:p14="http://schemas.microsoft.com/office/powerpoint/2010/main" val="40392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1" end="1"/>
                                            </p:txEl>
                                          </p:spTgt>
                                        </p:tgtEl>
                                        <p:attrNameLst>
                                          <p:attrName>style.visibility</p:attrName>
                                        </p:attrNameLst>
                                      </p:cBhvr>
                                      <p:to>
                                        <p:strVal val="visible"/>
                                      </p:to>
                                    </p:set>
                                    <p:anim calcmode="lin" valueType="num">
                                      <p:cBhvr additive="base">
                                        <p:cTn id="13"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3" end="3"/>
                                            </p:txEl>
                                          </p:spTgt>
                                        </p:tgtEl>
                                        <p:attrNameLst>
                                          <p:attrName>style.visibility</p:attrName>
                                        </p:attrNameLst>
                                      </p:cBhvr>
                                      <p:to>
                                        <p:strVal val="visible"/>
                                      </p:to>
                                    </p:set>
                                    <p:anim calcmode="lin" valueType="num">
                                      <p:cBhvr additive="base">
                                        <p:cTn id="19" dur="75" fill="hold"/>
                                        <p:tgtEl>
                                          <p:spTgt spid="5226499">
                                            <p:txEl>
                                              <p:pRg st="3" end="3"/>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5226499">
                                            <p:txEl>
                                              <p:pRg st="5" end="5"/>
                                            </p:txEl>
                                          </p:spTgt>
                                        </p:tgtEl>
                                        <p:attrNameLst>
                                          <p:attrName>style.visibility</p:attrName>
                                        </p:attrNameLst>
                                      </p:cBhvr>
                                      <p:to>
                                        <p:strVal val="visible"/>
                                      </p:to>
                                    </p:set>
                                    <p:anim calcmode="lin" valueType="num">
                                      <p:cBhvr additive="base">
                                        <p:cTn id="25" dur="75" fill="hold"/>
                                        <p:tgtEl>
                                          <p:spTgt spid="5226499">
                                            <p:txEl>
                                              <p:pRg st="5" end="5"/>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5226499">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828800" y="152400"/>
            <a:ext cx="8534400" cy="914400"/>
          </a:xfrm>
          <a:solidFill>
            <a:srgbClr val="A50021"/>
          </a:solidFill>
        </p:spPr>
        <p:txBody>
          <a:bodyPr/>
          <a:lstStyle/>
          <a:p>
            <a:r>
              <a:rPr lang="en-US" sz="4000" b="1" dirty="0">
                <a:solidFill>
                  <a:srgbClr val="CC9900"/>
                </a:solidFill>
                <a:effectLst>
                  <a:outerShdw blurRad="38100" dist="38100" dir="2700000" algn="tl">
                    <a:srgbClr val="000000"/>
                  </a:outerShdw>
                </a:effectLst>
                <a:latin typeface="Andy" pitchFamily="66" charset="0"/>
              </a:rPr>
              <a:t>From Augustine Unto Aquinas</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r>
              <a:rPr lang="en-US" sz="2800" b="1" i="1" dirty="0">
                <a:solidFill>
                  <a:srgbClr val="CC0000"/>
                </a:solidFill>
                <a:effectLst>
                  <a:outerShdw blurRad="38100" dist="38100" dir="2700000" algn="tl">
                    <a:srgbClr val="000000"/>
                  </a:outerShdw>
                </a:effectLst>
              </a:rPr>
              <a:t>Church history short courses have sometimes reduced the process of church reform and counter reform to a conflict between establishment Catholic Thomism &amp; reactive Conservative Augustinianism.  </a:t>
            </a:r>
            <a:r>
              <a:rPr lang="en-US" sz="2800" b="1" i="1" u="sng" dirty="0">
                <a:solidFill>
                  <a:srgbClr val="CC0000"/>
                </a:solidFill>
                <a:effectLst>
                  <a:outerShdw blurRad="38100" dist="38100" dir="2700000" algn="tl">
                    <a:srgbClr val="000000"/>
                  </a:outerShdw>
                </a:effectLst>
              </a:rPr>
              <a:t>Medieval religious history cannot be so simplified.</a:t>
            </a:r>
            <a:r>
              <a:rPr lang="en-US" sz="2800" b="1" i="1" dirty="0">
                <a:solidFill>
                  <a:srgbClr val="CC0000"/>
                </a:solidFill>
                <a:effectLst>
                  <a:outerShdw blurRad="38100" dist="38100" dir="2700000" algn="tl">
                    <a:srgbClr val="000000"/>
                  </a:outerShdw>
                </a:effectLst>
              </a:rPr>
              <a:t>  However,  it is true that the church of the middle ages adopted Thomas Aquinas’ philosophy.  Moreover,    It emphasized his teaching that man’s will was not totally corrupted. By faith and utilizing the means of grace held within the sacraments dispensed by the hierarchy,  man could achieve salvation.  Augustine believed that man’s will was so totally depraved that he could do nothing toward his own salvation.</a:t>
            </a: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extLst>
      <p:ext uri="{BB962C8B-B14F-4D97-AF65-F5344CB8AC3E}">
        <p14:creationId xmlns:p14="http://schemas.microsoft.com/office/powerpoint/2010/main" val="400938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0" end="0"/>
                                            </p:txEl>
                                          </p:spTgt>
                                        </p:tgtEl>
                                        <p:attrNameLst>
                                          <p:attrName>style.visibility</p:attrName>
                                        </p:attrNameLst>
                                      </p:cBhvr>
                                      <p:to>
                                        <p:strVal val="visible"/>
                                      </p:to>
                                    </p:set>
                                    <p:anim calcmode="lin" valueType="num">
                                      <p:cBhvr additive="base">
                                        <p:cTn id="13" dur="75" fill="hold"/>
                                        <p:tgtEl>
                                          <p:spTgt spid="522649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1" end="1"/>
                                            </p:txEl>
                                          </p:spTgt>
                                        </p:tgtEl>
                                        <p:attrNameLst>
                                          <p:attrName>style.visibility</p:attrName>
                                        </p:attrNameLst>
                                      </p:cBhvr>
                                      <p:to>
                                        <p:strVal val="visible"/>
                                      </p:to>
                                    </p:set>
                                    <p:anim calcmode="lin" valueType="num">
                                      <p:cBhvr additive="base">
                                        <p:cTn id="19"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4952066" name="Rectangle 2"/>
          <p:cNvSpPr>
            <a:spLocks noGrp="1" noChangeArrowheads="1"/>
          </p:cNvSpPr>
          <p:nvPr>
            <p:ph type="title"/>
          </p:nvPr>
        </p:nvSpPr>
        <p:spPr>
          <a:xfrm>
            <a:off x="1905000" y="152400"/>
            <a:ext cx="8458200" cy="1371600"/>
          </a:xfrm>
          <a:solidFill>
            <a:srgbClr val="CC0000"/>
          </a:solidFill>
          <a:ln/>
        </p:spPr>
        <p:txBody>
          <a:bodyPr/>
          <a:lstStyle/>
          <a:p>
            <a:r>
              <a:rPr lang="en-US" sz="3600" b="1" u="sng" dirty="0">
                <a:solidFill>
                  <a:srgbClr val="FFFFFF"/>
                </a:solidFill>
                <a:effectLst>
                  <a:outerShdw blurRad="38100" dist="38100" dir="2700000" algn="tl">
                    <a:srgbClr val="000000"/>
                  </a:outerShdw>
                </a:effectLst>
              </a:rPr>
              <a:t>NEW FIELD OF RELIGIOUS STUDIES</a:t>
            </a:r>
            <a:br>
              <a:rPr lang="en-US" sz="4000" b="1" dirty="0">
                <a:solidFill>
                  <a:srgbClr val="FFFFFF"/>
                </a:solidFill>
                <a:effectLst>
                  <a:outerShdw blurRad="38100" dist="38100" dir="2700000" algn="tl">
                    <a:srgbClr val="000000"/>
                  </a:outerShdw>
                </a:effectLst>
              </a:rPr>
            </a:br>
            <a:r>
              <a:rPr lang="en-US" sz="4000" i="1" dirty="0">
                <a:solidFill>
                  <a:srgbClr val="FFFFFF"/>
                </a:solidFill>
                <a:effectLst>
                  <a:outerShdw blurRad="38100" dist="38100" dir="2700000" algn="tl">
                    <a:srgbClr val="000000"/>
                  </a:outerShdw>
                </a:effectLst>
              </a:rPr>
              <a:t>Neutrality In The Pursuit Of Knowledge </a:t>
            </a:r>
            <a:r>
              <a:rPr lang="en-US" b="1" i="1" dirty="0"/>
              <a:t> </a:t>
            </a:r>
            <a:endParaRPr lang="en-US" i="1" dirty="0"/>
          </a:p>
        </p:txBody>
      </p:sp>
      <p:sp>
        <p:nvSpPr>
          <p:cNvPr id="4952067" name="Rectangle 3" descr="Papyrus"/>
          <p:cNvSpPr>
            <a:spLocks noGrp="1" noChangeArrowheads="1"/>
          </p:cNvSpPr>
          <p:nvPr>
            <p:ph sz="half" idx="1"/>
          </p:nvPr>
        </p:nvSpPr>
        <p:spPr>
          <a:xfrm>
            <a:off x="2133600" y="1752600"/>
            <a:ext cx="7848600" cy="4800600"/>
          </a:xfrm>
          <a:blipFill dpi="0" rotWithShape="0">
            <a:blip r:embed="rId3" cstate="print"/>
            <a:srcRect/>
            <a:tile tx="0" ty="0" sx="100000" sy="100000" flip="none" algn="tl"/>
          </a:blipFill>
          <a:ln/>
        </p:spPr>
        <p:txBody>
          <a:bodyPr/>
          <a:lstStyle/>
          <a:p>
            <a:endParaRPr lang="en-US" sz="800" b="1" dirty="0"/>
          </a:p>
          <a:p>
            <a:pPr>
              <a:buFont typeface="Wingdings" pitchFamily="2" charset="2"/>
              <a:buChar char="§"/>
            </a:pPr>
            <a:r>
              <a:rPr lang="en-US" sz="1600" b="1" dirty="0">
                <a:solidFill>
                  <a:srgbClr val="A50021"/>
                </a:solidFill>
              </a:rPr>
              <a:t>Many people are unaware that Religious Studies and Theology are not synonymous. Generally, the difference can be understood as the difference between the university and the seminary;  in other words,  a difference of perspective—the view from the outside or from the inside. The study of Religion has historically allied itself with science and reason as an interdisciplinary field using the methodologies of History, Linguistics,  Anthropology  —  including Archaeology  —  and other university disciplines.  One of its basic  “rules”  is that the scholar investigates religions of the contemporary world or of the past (such as ancient Israel) as a neutral observer  &amp; reporter with no religious agenda (even if we know no one can be fully impartial).  </a:t>
            </a:r>
            <a:r>
              <a:rPr lang="en-US" sz="1600" b="1" i="1" dirty="0">
                <a:solidFill>
                  <a:srgbClr val="A50021"/>
                </a:solidFill>
              </a:rPr>
              <a:t>Scholars of Religion do not aim to tell people what to believe or how to live.</a:t>
            </a:r>
          </a:p>
          <a:p>
            <a:endParaRPr lang="en-US" sz="800" b="1" dirty="0">
              <a:solidFill>
                <a:srgbClr val="A50021"/>
              </a:solidFill>
            </a:endParaRPr>
          </a:p>
          <a:p>
            <a:pPr>
              <a:buFont typeface="Wingdings" pitchFamily="2" charset="2"/>
              <a:buChar char="§"/>
            </a:pPr>
            <a:r>
              <a:rPr lang="en-US" sz="1600" b="1" dirty="0">
                <a:solidFill>
                  <a:srgbClr val="A50021"/>
                </a:solidFill>
              </a:rPr>
              <a:t>By contrast,   a Theologian studies her own religion as a believer—as a Jew or a Christian, for example—allied with faith and authority. What she discovers about, say,  the influence of ancient Mesopotamian law on the Ten Commandments (Exodus 20:1–17; Deuteronomy 5:6–21),   she will seek to reconcile with existing Christian or Jewish belief.  What is problematic is that the border between the two disciplines can very easily overlap,  especially in the subfield of Religious Studies that is Biblical Studies.</a:t>
            </a:r>
          </a:p>
          <a:p>
            <a:pPr>
              <a:buFontTx/>
              <a:buNone/>
            </a:pPr>
            <a:endParaRPr lang="en-US" b="1" dirty="0"/>
          </a:p>
        </p:txBody>
      </p:sp>
    </p:spTree>
    <p:extLst>
      <p:ext uri="{BB962C8B-B14F-4D97-AF65-F5344CB8AC3E}">
        <p14:creationId xmlns:p14="http://schemas.microsoft.com/office/powerpoint/2010/main" val="34979498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53285" name="Picture 5" descr="joos-gent-portrait-of-st-thomas-aquinas-circa-1475"/>
          <p:cNvPicPr>
            <a:picLocks noChangeAspect="1" noChangeArrowheads="1"/>
          </p:cNvPicPr>
          <p:nvPr/>
        </p:nvPicPr>
        <p:blipFill>
          <a:blip r:embed="rId4" cstate="print">
            <a:clrChange>
              <a:clrFrom>
                <a:srgbClr val="FFFFFF"/>
              </a:clrFrom>
              <a:clrTo>
                <a:srgbClr val="FFFFFF">
                  <a:alpha val="0"/>
                </a:srgbClr>
              </a:clrTo>
            </a:clrChange>
          </a:blip>
          <a:srcRect l="6522" t="4306" r="6522" b="3828"/>
          <a:stretch>
            <a:fillRect/>
          </a:stretch>
        </p:blipFill>
        <p:spPr bwMode="auto">
          <a:xfrm>
            <a:off x="2525713" y="881063"/>
            <a:ext cx="3048000" cy="3657600"/>
          </a:xfrm>
          <a:prstGeom prst="rect">
            <a:avLst/>
          </a:prstGeom>
          <a:noFill/>
          <a:ln w="9525">
            <a:noFill/>
            <a:miter lim="800000"/>
            <a:headEnd/>
            <a:tailEnd/>
          </a:ln>
        </p:spPr>
      </p:pic>
      <p:sp>
        <p:nvSpPr>
          <p:cNvPr id="353286" name="Rectangle 6"/>
          <p:cNvSpPr>
            <a:spLocks noChangeArrowheads="1"/>
          </p:cNvSpPr>
          <p:nvPr/>
        </p:nvSpPr>
        <p:spPr bwMode="auto">
          <a:xfrm>
            <a:off x="2514600" y="4572001"/>
            <a:ext cx="29718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Thomas Aquinas</a:t>
            </a:r>
            <a:b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(1225–1274)</a:t>
            </a:r>
          </a:p>
        </p:txBody>
      </p:sp>
      <p:sp>
        <p:nvSpPr>
          <p:cNvPr id="353287" name="Rectangle 7"/>
          <p:cNvSpPr>
            <a:spLocks noGrp="1" noChangeArrowheads="1"/>
          </p:cNvSpPr>
          <p:nvPr>
            <p:ph type="title"/>
          </p:nvPr>
        </p:nvSpPr>
        <p:spPr/>
        <p:txBody>
          <a:bodyPr/>
          <a:lstStyle/>
          <a:p>
            <a:r>
              <a:rPr lang="en-US"/>
              <a:t>“Dumb-Ox” to Scholastic Doctor</a:t>
            </a:r>
          </a:p>
        </p:txBody>
      </p:sp>
      <p:sp>
        <p:nvSpPr>
          <p:cNvPr id="353288" name="Rectangle 8"/>
          <p:cNvSpPr>
            <a:spLocks noGrp="1" noChangeArrowheads="1"/>
          </p:cNvSpPr>
          <p:nvPr>
            <p:ph type="body" idx="1"/>
          </p:nvPr>
        </p:nvSpPr>
        <p:spPr>
          <a:xfrm>
            <a:off x="5562600" y="990600"/>
            <a:ext cx="4876800" cy="5562600"/>
          </a:xfrm>
        </p:spPr>
        <p:txBody>
          <a:bodyPr/>
          <a:lstStyle/>
          <a:p>
            <a:pPr>
              <a:lnSpc>
                <a:spcPct val="90000"/>
              </a:lnSpc>
            </a:pPr>
            <a:r>
              <a:rPr lang="en-US"/>
              <a:t>Thomas Aquinas’ parents tried to keep him from becoming a monk.</a:t>
            </a:r>
          </a:p>
          <a:p>
            <a:pPr>
              <a:lnSpc>
                <a:spcPct val="90000"/>
              </a:lnSpc>
            </a:pPr>
            <a:r>
              <a:rPr lang="en-US"/>
              <a:t>But he became both a monk and the supreme scholar of his era.</a:t>
            </a:r>
          </a:p>
          <a:p>
            <a:pPr>
              <a:lnSpc>
                <a:spcPct val="90000"/>
              </a:lnSpc>
            </a:pPr>
            <a:r>
              <a:rPr lang="en-US"/>
              <a:t>His </a:t>
            </a:r>
            <a:r>
              <a:rPr lang="en-US" i="1"/>
              <a:t>Summa Theologica</a:t>
            </a:r>
            <a:r>
              <a:rPr lang="en-US"/>
              <a:t>, though never finished, fills more than 4,000 pages.</a:t>
            </a:r>
          </a:p>
        </p:txBody>
      </p:sp>
    </p:spTree>
    <p:extLst>
      <p:ext uri="{BB962C8B-B14F-4D97-AF65-F5344CB8AC3E}">
        <p14:creationId xmlns:p14="http://schemas.microsoft.com/office/powerpoint/2010/main" val="1359919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3285"/>
                                        </p:tgtEl>
                                        <p:attrNameLst>
                                          <p:attrName>style.visibility</p:attrName>
                                        </p:attrNameLst>
                                      </p:cBhvr>
                                      <p:to>
                                        <p:strVal val="visible"/>
                                      </p:to>
                                    </p:set>
                                    <p:animEffect transition="in" filter="fade">
                                      <p:cBhvr>
                                        <p:cTn id="7" dur="1000"/>
                                        <p:tgtEl>
                                          <p:spTgt spid="353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I:\DEPTCOMM\Zamcomm\Jody\ChartsEPS\143.jpg"/>
          <p:cNvPicPr>
            <a:picLocks noChangeAspect="1" noChangeArrowheads="1"/>
          </p:cNvPicPr>
          <p:nvPr/>
        </p:nvPicPr>
        <p:blipFill>
          <a:blip r:embed="rId4" cstate="print"/>
          <a:srcRect/>
          <a:stretch>
            <a:fillRect/>
          </a:stretch>
        </p:blipFill>
        <p:spPr bwMode="auto">
          <a:xfrm>
            <a:off x="2963878" y="0"/>
            <a:ext cx="6262687" cy="6858000"/>
          </a:xfrm>
          <a:prstGeom prst="rect">
            <a:avLst/>
          </a:prstGeom>
          <a:noFill/>
        </p:spPr>
      </p:pic>
      <p:sp>
        <p:nvSpPr>
          <p:cNvPr id="1427459" name="Comment 3"/>
          <p:cNvSpPr>
            <a:spLocks noChangeArrowheads="1"/>
          </p:cNvSpPr>
          <p:nvPr/>
        </p:nvSpPr>
        <p:spPr bwMode="auto">
          <a:xfrm>
            <a:off x="1539878"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Summa Theologica discusses 512 theological points,  including whether an angel can sin! </a:t>
            </a:r>
          </a:p>
        </p:txBody>
      </p:sp>
      <p:sp>
        <p:nvSpPr>
          <p:cNvPr id="1427460" name="Text Box 4"/>
          <p:cNvSpPr txBox="1">
            <a:spLocks noChangeArrowheads="1"/>
          </p:cNvSpPr>
          <p:nvPr/>
        </p:nvSpPr>
        <p:spPr bwMode="auto">
          <a:xfrm>
            <a:off x="2963878" y="6400829"/>
            <a:ext cx="6262687" cy="400110"/>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ligrapher" pitchFamily="2" charset="0"/>
                <a:ea typeface="+mn-ea"/>
                <a:cs typeface="+mn-cs"/>
              </a:rPr>
              <a:t>Summa Theologica:  Harmony Of Reason &amp; Revelation</a:t>
            </a:r>
          </a:p>
        </p:txBody>
      </p:sp>
    </p:spTree>
    <p:extLst>
      <p:ext uri="{BB962C8B-B14F-4D97-AF65-F5344CB8AC3E}">
        <p14:creationId xmlns:p14="http://schemas.microsoft.com/office/powerpoint/2010/main" val="5528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27460">
                                            <p:txEl>
                                              <p:pRg st="0" end="0"/>
                                            </p:txEl>
                                          </p:spTgt>
                                        </p:tgtEl>
                                        <p:attrNameLst>
                                          <p:attrName>style.visibility</p:attrName>
                                        </p:attrNameLst>
                                      </p:cBhvr>
                                      <p:to>
                                        <p:strVal val="visible"/>
                                      </p:to>
                                    </p:set>
                                    <p:animEffect transition="in" filter="wipe(up)">
                                      <p:cBhvr>
                                        <p:cTn id="7" dur="75"/>
                                        <p:tgtEl>
                                          <p:spTgt spid="142746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60"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5410" name="Picture 2" descr="I:\DEPTCOMM\Zamcomm\Jody\ChartsEPS\142.jpg"/>
          <p:cNvPicPr>
            <a:picLocks noChangeAspect="1" noChangeArrowheads="1"/>
          </p:cNvPicPr>
          <p:nvPr/>
        </p:nvPicPr>
        <p:blipFill>
          <a:blip r:embed="rId3" cstate="print"/>
          <a:srcRect/>
          <a:stretch>
            <a:fillRect/>
          </a:stretch>
        </p:blipFill>
        <p:spPr bwMode="auto">
          <a:xfrm>
            <a:off x="820132" y="0"/>
            <a:ext cx="10444899" cy="6858000"/>
          </a:xfrm>
          <a:prstGeom prst="rect">
            <a:avLst/>
          </a:prstGeom>
          <a:noFill/>
        </p:spPr>
      </p:pic>
    </p:spTree>
    <p:extLst>
      <p:ext uri="{BB962C8B-B14F-4D97-AF65-F5344CB8AC3E}">
        <p14:creationId xmlns:p14="http://schemas.microsoft.com/office/powerpoint/2010/main" val="99145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218" name="Picture 2" descr="I:\DEPTCOMM\Zamcomm\Jody\ChartsEPS\138copy.jpg"/>
          <p:cNvPicPr>
            <a:picLocks noChangeAspect="1" noChangeArrowheads="1"/>
          </p:cNvPicPr>
          <p:nvPr/>
        </p:nvPicPr>
        <p:blipFill>
          <a:blip r:embed="rId3" cstate="print"/>
          <a:srcRect/>
          <a:stretch>
            <a:fillRect/>
          </a:stretch>
        </p:blipFill>
        <p:spPr bwMode="auto">
          <a:xfrm>
            <a:off x="2286000" y="17463"/>
            <a:ext cx="7620000" cy="6824662"/>
          </a:xfrm>
          <a:prstGeom prst="rect">
            <a:avLst/>
          </a:prstGeom>
          <a:noFill/>
        </p:spPr>
      </p:pic>
    </p:spTree>
    <p:extLst>
      <p:ext uri="{BB962C8B-B14F-4D97-AF65-F5344CB8AC3E}">
        <p14:creationId xmlns:p14="http://schemas.microsoft.com/office/powerpoint/2010/main" val="2212418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266" name="Picture 2" descr="I:\DEPTCOMM\Zamcomm\Jody\ChartsEPS\139.jpg"/>
          <p:cNvPicPr>
            <a:picLocks noChangeAspect="1" noChangeArrowheads="1"/>
          </p:cNvPicPr>
          <p:nvPr/>
        </p:nvPicPr>
        <p:blipFill>
          <a:blip r:embed="rId3" cstate="print"/>
          <a:srcRect/>
          <a:stretch>
            <a:fillRect/>
          </a:stretch>
        </p:blipFill>
        <p:spPr bwMode="auto">
          <a:xfrm>
            <a:off x="3092453" y="0"/>
            <a:ext cx="6005513" cy="6858000"/>
          </a:xfrm>
          <a:prstGeom prst="rect">
            <a:avLst/>
          </a:prstGeom>
          <a:noFill/>
        </p:spPr>
      </p:pic>
      <p:pic>
        <p:nvPicPr>
          <p:cNvPr id="3" name="Picture 2" descr="aquinas.bmp">
            <a:extLst>
              <a:ext uri="{FF2B5EF4-FFF2-40B4-BE49-F238E27FC236}">
                <a16:creationId xmlns:a16="http://schemas.microsoft.com/office/drawing/2014/main" id="{C89DDF35-6E65-4F11-AE28-D97423EFD813}"/>
              </a:ext>
            </a:extLst>
          </p:cNvPr>
          <p:cNvPicPr>
            <a:picLocks noChangeAspect="1"/>
          </p:cNvPicPr>
          <p:nvPr/>
        </p:nvPicPr>
        <p:blipFill>
          <a:blip r:embed="rId4" cstate="print"/>
          <a:stretch>
            <a:fillRect/>
          </a:stretch>
        </p:blipFill>
        <p:spPr>
          <a:xfrm>
            <a:off x="809301" y="1791092"/>
            <a:ext cx="3165669" cy="2630079"/>
          </a:xfrm>
          <a:prstGeom prst="rect">
            <a:avLst/>
          </a:prstGeom>
        </p:spPr>
      </p:pic>
    </p:spTree>
    <p:extLst>
      <p:ext uri="{BB962C8B-B14F-4D97-AF65-F5344CB8AC3E}">
        <p14:creationId xmlns:p14="http://schemas.microsoft.com/office/powerpoint/2010/main" val="18817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02434" name="Rectangle 2"/>
          <p:cNvSpPr>
            <a:spLocks noGrp="1" noChangeArrowheads="1"/>
          </p:cNvSpPr>
          <p:nvPr>
            <p:ph type="title"/>
          </p:nvPr>
        </p:nvSpPr>
        <p:spPr/>
        <p:txBody>
          <a:bodyPr/>
          <a:lstStyle/>
          <a:p>
            <a:endParaRPr lang="en-US"/>
          </a:p>
        </p:txBody>
      </p:sp>
      <p:sp>
        <p:nvSpPr>
          <p:cNvPr id="3602435" name="WordArt 3"/>
          <p:cNvSpPr>
            <a:spLocks noChangeArrowheads="1" noChangeShapeType="1" noTextEdit="1"/>
          </p:cNvSpPr>
          <p:nvPr/>
        </p:nvSpPr>
        <p:spPr bwMode="auto">
          <a:xfrm>
            <a:off x="2057400" y="4648200"/>
            <a:ext cx="8458200" cy="1981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EACH SIDE OF EVERY SCHISM DEBATES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 AUGUSTINE  NOT  GOD'S  HOLY  WORD!</a:t>
            </a:r>
          </a:p>
        </p:txBody>
      </p:sp>
    </p:spTree>
    <p:extLst>
      <p:ext uri="{BB962C8B-B14F-4D97-AF65-F5344CB8AC3E}">
        <p14:creationId xmlns:p14="http://schemas.microsoft.com/office/powerpoint/2010/main" val="38692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602435"/>
                                        </p:tgtEl>
                                        <p:attrNameLst>
                                          <p:attrName>style.visibility</p:attrName>
                                        </p:attrNameLst>
                                      </p:cBhvr>
                                      <p:to>
                                        <p:strVal val="visible"/>
                                      </p:to>
                                    </p:set>
                                    <p:anim calcmode="lin" valueType="num">
                                      <p:cBhvr>
                                        <p:cTn id="7" dur="500" fill="hold"/>
                                        <p:tgtEl>
                                          <p:spTgt spid="3602435"/>
                                        </p:tgtEl>
                                        <p:attrNameLst>
                                          <p:attrName>ppt_w</p:attrName>
                                        </p:attrNameLst>
                                      </p:cBhvr>
                                      <p:tavLst>
                                        <p:tav tm="0">
                                          <p:val>
                                            <p:strVal val="4*#ppt_w"/>
                                          </p:val>
                                        </p:tav>
                                        <p:tav tm="100000">
                                          <p:val>
                                            <p:strVal val="#ppt_w"/>
                                          </p:val>
                                        </p:tav>
                                      </p:tavLst>
                                    </p:anim>
                                    <p:anim calcmode="lin" valueType="num">
                                      <p:cBhvr>
                                        <p:cTn id="8" dur="500" fill="hold"/>
                                        <p:tgtEl>
                                          <p:spTgt spid="36024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24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601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1841201228"/>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68544" y="228600"/>
            <a:ext cx="8917757" cy="914400"/>
          </a:xfrm>
          <a:solidFill>
            <a:srgbClr val="A50021"/>
          </a:solidFill>
        </p:spPr>
        <p:txBody>
          <a:bodyPr/>
          <a:lstStyle/>
          <a:p>
            <a:r>
              <a:rPr lang="en-US" sz="2800" b="1" dirty="0">
                <a:solidFill>
                  <a:srgbClr val="CC9900"/>
                </a:solidFill>
                <a:effectLst>
                  <a:outerShdw blurRad="38100" dist="38100" dir="2700000" algn="tl">
                    <a:srgbClr val="000000"/>
                  </a:outerShdw>
                </a:effectLst>
                <a:latin typeface="Andy" pitchFamily="66" charset="0"/>
              </a:rPr>
              <a:t>Augustinian Spirituality Setting Paradigm</a:t>
            </a:r>
          </a:p>
        </p:txBody>
      </p:sp>
      <p:sp>
        <p:nvSpPr>
          <p:cNvPr id="70659" name="Rectangle 3"/>
          <p:cNvSpPr>
            <a:spLocks noGrp="1" noChangeArrowheads="1"/>
          </p:cNvSpPr>
          <p:nvPr>
            <p:ph type="body" idx="1"/>
          </p:nvPr>
        </p:nvSpPr>
        <p:spPr>
          <a:xfrm>
            <a:off x="2209800" y="1371600"/>
            <a:ext cx="7696200" cy="5257800"/>
          </a:xfrm>
          <a:solidFill>
            <a:srgbClr val="CCCC00"/>
          </a:solidFill>
        </p:spPr>
        <p:txBody>
          <a:bodyPr/>
          <a:lstStyle/>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Story:  Earthly Pilgrimage To Eternal Happiness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Morality:  Those Virtues To Travel Beatific Road</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Start:  Accept Received Faith Until Seeing For Self</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Move:  Drive Engine Love Both Propels / Attracts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Human Free-Will Incapable Love Overwhelming</a:t>
            </a:r>
            <a:r>
              <a:rPr lang="en-US" sz="2800" b="1">
                <a:solidFill>
                  <a:srgbClr val="CC0000"/>
                </a:solidFill>
                <a:effectLst>
                  <a:outerShdw blurRad="38100" dist="38100" dir="2700000" algn="tl">
                    <a:srgbClr val="000000"/>
                  </a:outerShdw>
                </a:effectLst>
              </a:rPr>
              <a:t>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Counterfactual Test Proves Love – Gift Of Grace</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Compatibilists:  God’s Grace &amp; Man’s Free Will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Doctrine Of Grace Includes Human Merit Concept</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Anselm’s Augustinian Prayer Seeks Grace &amp; Faith</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Private Confession Created Penitential Conscience            {No Preaching/Pastoral Care – 24/7 Paid Prayers}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Piety Focus:  Habits Of Heart / Art Of Dying Well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Salvation:  Inner Examination &amp; Outer Experience</a:t>
            </a:r>
            <a:endParaRPr lang="en-US" sz="2800"/>
          </a:p>
        </p:txBody>
      </p:sp>
    </p:spTree>
    <p:extLst>
      <p:ext uri="{BB962C8B-B14F-4D97-AF65-F5344CB8AC3E}">
        <p14:creationId xmlns:p14="http://schemas.microsoft.com/office/powerpoint/2010/main" val="7738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anim to="" calcmode="lin" valueType="num">
                                      <p:cBhvr>
                                        <p:cTn id="7" dur="1" fill="hold"/>
                                        <p:tgtEl>
                                          <p:spTgt spid="706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0659">
                                            <p:txEl>
                                              <p:pRg st="1" end="1"/>
                                            </p:txEl>
                                          </p:spTgt>
                                        </p:tgtEl>
                                        <p:attrNameLst>
                                          <p:attrName>style.visibility</p:attrName>
                                        </p:attrNameLst>
                                      </p:cBhvr>
                                      <p:to>
                                        <p:strVal val="visible"/>
                                      </p:to>
                                    </p:set>
                                    <p:anim to="" calcmode="lin" valueType="num">
                                      <p:cBhvr>
                                        <p:cTn id="12" dur="1" fill="hold"/>
                                        <p:tgtEl>
                                          <p:spTgt spid="706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0659">
                                            <p:txEl>
                                              <p:pRg st="2" end="2"/>
                                            </p:txEl>
                                          </p:spTgt>
                                        </p:tgtEl>
                                        <p:attrNameLst>
                                          <p:attrName>style.visibility</p:attrName>
                                        </p:attrNameLst>
                                      </p:cBhvr>
                                      <p:to>
                                        <p:strVal val="visible"/>
                                      </p:to>
                                    </p:set>
                                    <p:anim to="" calcmode="lin" valueType="num">
                                      <p:cBhvr>
                                        <p:cTn id="17" dur="1" fill="hold"/>
                                        <p:tgtEl>
                                          <p:spTgt spid="7065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0659">
                                            <p:txEl>
                                              <p:pRg st="3" end="3"/>
                                            </p:txEl>
                                          </p:spTgt>
                                        </p:tgtEl>
                                        <p:attrNameLst>
                                          <p:attrName>style.visibility</p:attrName>
                                        </p:attrNameLst>
                                      </p:cBhvr>
                                      <p:to>
                                        <p:strVal val="visible"/>
                                      </p:to>
                                    </p:set>
                                    <p:anim to="" calcmode="lin" valueType="num">
                                      <p:cBhvr>
                                        <p:cTn id="22" dur="1" fill="hold"/>
                                        <p:tgtEl>
                                          <p:spTgt spid="7065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0659">
                                            <p:txEl>
                                              <p:pRg st="4" end="4"/>
                                            </p:txEl>
                                          </p:spTgt>
                                        </p:tgtEl>
                                        <p:attrNameLst>
                                          <p:attrName>style.visibility</p:attrName>
                                        </p:attrNameLst>
                                      </p:cBhvr>
                                      <p:to>
                                        <p:strVal val="visible"/>
                                      </p:to>
                                    </p:set>
                                    <p:anim to="" calcmode="lin" valueType="num">
                                      <p:cBhvr>
                                        <p:cTn id="27" dur="1" fill="hold"/>
                                        <p:tgtEl>
                                          <p:spTgt spid="7065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70659">
                                            <p:txEl>
                                              <p:pRg st="5" end="5"/>
                                            </p:txEl>
                                          </p:spTgt>
                                        </p:tgtEl>
                                        <p:attrNameLst>
                                          <p:attrName>style.visibility</p:attrName>
                                        </p:attrNameLst>
                                      </p:cBhvr>
                                      <p:to>
                                        <p:strVal val="visible"/>
                                      </p:to>
                                    </p:set>
                                    <p:anim to="" calcmode="lin" valueType="num">
                                      <p:cBhvr>
                                        <p:cTn id="32" dur="1" fill="hold"/>
                                        <p:tgtEl>
                                          <p:spTgt spid="7065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70659">
                                            <p:txEl>
                                              <p:pRg st="6" end="6"/>
                                            </p:txEl>
                                          </p:spTgt>
                                        </p:tgtEl>
                                        <p:attrNameLst>
                                          <p:attrName>style.visibility</p:attrName>
                                        </p:attrNameLst>
                                      </p:cBhvr>
                                      <p:to>
                                        <p:strVal val="visible"/>
                                      </p:to>
                                    </p:set>
                                    <p:anim to="" calcmode="lin" valueType="num">
                                      <p:cBhvr>
                                        <p:cTn id="37" dur="1" fill="hold"/>
                                        <p:tgtEl>
                                          <p:spTgt spid="7065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70659">
                                            <p:txEl>
                                              <p:pRg st="7" end="7"/>
                                            </p:txEl>
                                          </p:spTgt>
                                        </p:tgtEl>
                                        <p:attrNameLst>
                                          <p:attrName>style.visibility</p:attrName>
                                        </p:attrNameLst>
                                      </p:cBhvr>
                                      <p:to>
                                        <p:strVal val="visible"/>
                                      </p:to>
                                    </p:set>
                                    <p:anim to="" calcmode="lin" valueType="num">
                                      <p:cBhvr>
                                        <p:cTn id="42" dur="1" fill="hold"/>
                                        <p:tgtEl>
                                          <p:spTgt spid="70659">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70659">
                                            <p:txEl>
                                              <p:pRg st="8" end="8"/>
                                            </p:txEl>
                                          </p:spTgt>
                                        </p:tgtEl>
                                        <p:attrNameLst>
                                          <p:attrName>style.visibility</p:attrName>
                                        </p:attrNameLst>
                                      </p:cBhvr>
                                      <p:to>
                                        <p:strVal val="visible"/>
                                      </p:to>
                                    </p:set>
                                    <p:anim to="" calcmode="lin" valueType="num">
                                      <p:cBhvr>
                                        <p:cTn id="47" dur="1" fill="hold"/>
                                        <p:tgtEl>
                                          <p:spTgt spid="70659">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70659">
                                            <p:txEl>
                                              <p:pRg st="9" end="9"/>
                                            </p:txEl>
                                          </p:spTgt>
                                        </p:tgtEl>
                                        <p:attrNameLst>
                                          <p:attrName>style.visibility</p:attrName>
                                        </p:attrNameLst>
                                      </p:cBhvr>
                                      <p:to>
                                        <p:strVal val="visible"/>
                                      </p:to>
                                    </p:set>
                                    <p:anim to="" calcmode="lin" valueType="num">
                                      <p:cBhvr>
                                        <p:cTn id="52" dur="1" fill="hold"/>
                                        <p:tgtEl>
                                          <p:spTgt spid="70659">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70659">
                                            <p:txEl>
                                              <p:pRg st="10" end="10"/>
                                            </p:txEl>
                                          </p:spTgt>
                                        </p:tgtEl>
                                        <p:attrNameLst>
                                          <p:attrName>style.visibility</p:attrName>
                                        </p:attrNameLst>
                                      </p:cBhvr>
                                      <p:to>
                                        <p:strVal val="visible"/>
                                      </p:to>
                                    </p:set>
                                    <p:anim to="" calcmode="lin" valueType="num">
                                      <p:cBhvr>
                                        <p:cTn id="57" dur="1" fill="hold"/>
                                        <p:tgtEl>
                                          <p:spTgt spid="70659">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499"/>
                                          </p:stCondLst>
                                        </p:cTn>
                                        <p:tgtEl>
                                          <p:spTgt spid="70659">
                                            <p:txEl>
                                              <p:pRg st="11" end="11"/>
                                            </p:txEl>
                                          </p:spTgt>
                                        </p:tgtEl>
                                        <p:attrNameLst>
                                          <p:attrName>style.visibility</p:attrName>
                                        </p:attrNameLst>
                                      </p:cBhvr>
                                      <p:to>
                                        <p:strVal val="visible"/>
                                      </p:to>
                                    </p:set>
                                    <p:anim to="" calcmode="lin" valueType="num">
                                      <p:cBhvr>
                                        <p:cTn id="62" dur="1" fill="hold"/>
                                        <p:tgtEl>
                                          <p:spTgt spid="70659">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82" name="Picture 2" descr="I:\DEPTCOMM\Zamcomm\Jody\ChartsEPS\156.jpg"/>
          <p:cNvPicPr>
            <a:picLocks noChangeAspect="1" noChangeArrowheads="1"/>
          </p:cNvPicPr>
          <p:nvPr/>
        </p:nvPicPr>
        <p:blipFill>
          <a:blip r:embed="rId3" cstate="print"/>
          <a:srcRect/>
          <a:stretch>
            <a:fillRect/>
          </a:stretch>
        </p:blipFill>
        <p:spPr bwMode="auto">
          <a:xfrm>
            <a:off x="0" y="-838899"/>
            <a:ext cx="12192000" cy="8355435"/>
          </a:xfrm>
          <a:prstGeom prst="rect">
            <a:avLst/>
          </a:prstGeom>
          <a:noFill/>
        </p:spPr>
      </p:pic>
      <p:sp>
        <p:nvSpPr>
          <p:cNvPr id="1454084" name="Comment 4"/>
          <p:cNvSpPr>
            <a:spLocks noChangeArrowheads="1"/>
          </p:cNvSpPr>
          <p:nvPr/>
        </p:nvSpPr>
        <p:spPr bwMode="auto">
          <a:xfrm>
            <a:off x="1539876" y="-990600"/>
            <a:ext cx="6461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Sometimes They Found Alliance Sometimes They Worked Apart!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218308" name="Rectangle 4"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218309" name="WordArt 5"/>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218310" name="WordArt 6"/>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218311" name="WordArt 7"/>
          <p:cNvSpPr>
            <a:spLocks noChangeArrowheads="1" noChangeShapeType="1" noTextEdit="1"/>
          </p:cNvSpPr>
          <p:nvPr/>
        </p:nvSpPr>
        <p:spPr bwMode="auto">
          <a:xfrm>
            <a:off x="2514600" y="3505200"/>
            <a:ext cx="64008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Classics</a:t>
            </a:r>
          </a:p>
        </p:txBody>
      </p:sp>
      <p:sp>
        <p:nvSpPr>
          <p:cNvPr id="5218312" name="WordArt 8"/>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Gospels</a:t>
            </a:r>
          </a:p>
        </p:txBody>
      </p:sp>
    </p:spTree>
    <p:extLst>
      <p:ext uri="{BB962C8B-B14F-4D97-AF65-F5344CB8AC3E}">
        <p14:creationId xmlns:p14="http://schemas.microsoft.com/office/powerpoint/2010/main" val="33580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18308">
                                            <p:txEl>
                                              <p:pRg st="0" end="0"/>
                                            </p:txEl>
                                          </p:spTgt>
                                        </p:tgtEl>
                                        <p:attrNameLst>
                                          <p:attrName>style.visibility</p:attrName>
                                        </p:attrNameLst>
                                      </p:cBhvr>
                                      <p:to>
                                        <p:strVal val="visible"/>
                                      </p:to>
                                    </p:set>
                                    <p:anim calcmode="lin" valueType="num">
                                      <p:cBhvr additive="base">
                                        <p:cTn id="7" dur="300" fill="hold"/>
                                        <p:tgtEl>
                                          <p:spTgt spid="52183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1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218309"/>
                                        </p:tgtEl>
                                        <p:attrNameLst>
                                          <p:attrName>style.visibility</p:attrName>
                                        </p:attrNameLst>
                                      </p:cBhvr>
                                      <p:to>
                                        <p:strVal val="visible"/>
                                      </p:to>
                                    </p:set>
                                    <p:anim calcmode="lin" valueType="num">
                                      <p:cBhvr>
                                        <p:cTn id="13" dur="500" fill="hold"/>
                                        <p:tgtEl>
                                          <p:spTgt spid="5218309"/>
                                        </p:tgtEl>
                                        <p:attrNameLst>
                                          <p:attrName>ppt_w</p:attrName>
                                        </p:attrNameLst>
                                      </p:cBhvr>
                                      <p:tavLst>
                                        <p:tav tm="0">
                                          <p:val>
                                            <p:strVal val="4/3*#ppt_w"/>
                                          </p:val>
                                        </p:tav>
                                        <p:tav tm="100000">
                                          <p:val>
                                            <p:strVal val="#ppt_w"/>
                                          </p:val>
                                        </p:tav>
                                      </p:tavLst>
                                    </p:anim>
                                    <p:anim calcmode="lin" valueType="num">
                                      <p:cBhvr>
                                        <p:cTn id="14" dur="500" fill="hold"/>
                                        <p:tgtEl>
                                          <p:spTgt spid="5218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218310"/>
                                        </p:tgtEl>
                                        <p:attrNameLst>
                                          <p:attrName>style.visibility</p:attrName>
                                        </p:attrNameLst>
                                      </p:cBhvr>
                                      <p:to>
                                        <p:strVal val="visible"/>
                                      </p:to>
                                    </p:set>
                                    <p:anim calcmode="lin" valueType="num">
                                      <p:cBhvr>
                                        <p:cTn id="19" dur="500" fill="hold"/>
                                        <p:tgtEl>
                                          <p:spTgt spid="5218310"/>
                                        </p:tgtEl>
                                        <p:attrNameLst>
                                          <p:attrName>ppt_w</p:attrName>
                                        </p:attrNameLst>
                                      </p:cBhvr>
                                      <p:tavLst>
                                        <p:tav tm="0">
                                          <p:val>
                                            <p:strVal val="4/3*#ppt_w"/>
                                          </p:val>
                                        </p:tav>
                                        <p:tav tm="100000">
                                          <p:val>
                                            <p:strVal val="#ppt_w"/>
                                          </p:val>
                                        </p:tav>
                                      </p:tavLst>
                                    </p:anim>
                                    <p:anim calcmode="lin" valueType="num">
                                      <p:cBhvr>
                                        <p:cTn id="20" dur="500" fill="hold"/>
                                        <p:tgtEl>
                                          <p:spTgt spid="5218310"/>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218311"/>
                                        </p:tgtEl>
                                        <p:attrNameLst>
                                          <p:attrName>style.visibility</p:attrName>
                                        </p:attrNameLst>
                                      </p:cBhvr>
                                      <p:to>
                                        <p:strVal val="visible"/>
                                      </p:to>
                                    </p:set>
                                    <p:anim calcmode="lin" valueType="num">
                                      <p:cBhvr>
                                        <p:cTn id="25" dur="500" fill="hold"/>
                                        <p:tgtEl>
                                          <p:spTgt spid="5218311"/>
                                        </p:tgtEl>
                                        <p:attrNameLst>
                                          <p:attrName>ppt_w</p:attrName>
                                        </p:attrNameLst>
                                      </p:cBhvr>
                                      <p:tavLst>
                                        <p:tav tm="0">
                                          <p:val>
                                            <p:strVal val="2/3*#ppt_w"/>
                                          </p:val>
                                        </p:tav>
                                        <p:tav tm="100000">
                                          <p:val>
                                            <p:strVal val="#ppt_w"/>
                                          </p:val>
                                        </p:tav>
                                      </p:tavLst>
                                    </p:anim>
                                    <p:anim calcmode="lin" valueType="num">
                                      <p:cBhvr>
                                        <p:cTn id="26" dur="500" fill="hold"/>
                                        <p:tgtEl>
                                          <p:spTgt spid="5218311"/>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218312"/>
                                        </p:tgtEl>
                                        <p:attrNameLst>
                                          <p:attrName>style.visibility</p:attrName>
                                        </p:attrNameLst>
                                      </p:cBhvr>
                                      <p:to>
                                        <p:strVal val="visible"/>
                                      </p:to>
                                    </p:set>
                                    <p:anim calcmode="lin" valueType="num">
                                      <p:cBhvr>
                                        <p:cTn id="31" dur="500" fill="hold"/>
                                        <p:tgtEl>
                                          <p:spTgt spid="5218312"/>
                                        </p:tgtEl>
                                        <p:attrNameLst>
                                          <p:attrName>ppt_w</p:attrName>
                                        </p:attrNameLst>
                                      </p:cBhvr>
                                      <p:tavLst>
                                        <p:tav tm="0">
                                          <p:val>
                                            <p:strVal val="2/3*#ppt_w"/>
                                          </p:val>
                                        </p:tav>
                                        <p:tav tm="100000">
                                          <p:val>
                                            <p:strVal val="#ppt_w"/>
                                          </p:val>
                                        </p:tav>
                                      </p:tavLst>
                                    </p:anim>
                                    <p:anim calcmode="lin" valueType="num">
                                      <p:cBhvr>
                                        <p:cTn id="32" dur="500" fill="hold"/>
                                        <p:tgtEl>
                                          <p:spTgt spid="52183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8308" grpId="0" build="p" autoUpdateAnimBg="0"/>
      <p:bldP spid="5218309" grpId="0" animBg="1"/>
      <p:bldP spid="5218310" grpId="0" animBg="1"/>
      <p:bldP spid="5218311" grpId="0" animBg="1"/>
      <p:bldP spid="521831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39138"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339139" name="Rectangle 3"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339140" name="WordArt 4"/>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339141" name="WordArt 5"/>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339142" name="WordArt 6"/>
          <p:cNvSpPr>
            <a:spLocks noChangeArrowheads="1" noChangeShapeType="1" noTextEdit="1"/>
          </p:cNvSpPr>
          <p:nvPr/>
        </p:nvSpPr>
        <p:spPr bwMode="auto">
          <a:xfrm>
            <a:off x="2514600" y="3505200"/>
            <a:ext cx="6858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Continuing  Expressions Of Explicit Support     </a:t>
            </a:r>
          </a:p>
        </p:txBody>
      </p:sp>
      <p:sp>
        <p:nvSpPr>
          <p:cNvPr id="5339143" name="WordArt 7"/>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Break In Tacit Contract Of Systemic Support </a:t>
            </a:r>
          </a:p>
        </p:txBody>
      </p:sp>
    </p:spTree>
    <p:extLst>
      <p:ext uri="{BB962C8B-B14F-4D97-AF65-F5344CB8AC3E}">
        <p14:creationId xmlns:p14="http://schemas.microsoft.com/office/powerpoint/2010/main" val="26544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9139">
                                            <p:txEl>
                                              <p:pRg st="0" end="0"/>
                                            </p:txEl>
                                          </p:spTgt>
                                        </p:tgtEl>
                                        <p:attrNameLst>
                                          <p:attrName>style.visibility</p:attrName>
                                        </p:attrNameLst>
                                      </p:cBhvr>
                                      <p:to>
                                        <p:strVal val="visible"/>
                                      </p:to>
                                    </p:set>
                                    <p:anim calcmode="lin" valueType="num">
                                      <p:cBhvr additive="base">
                                        <p:cTn id="7" dur="300" fill="hold"/>
                                        <p:tgtEl>
                                          <p:spTgt spid="53391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9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339140"/>
                                        </p:tgtEl>
                                        <p:attrNameLst>
                                          <p:attrName>style.visibility</p:attrName>
                                        </p:attrNameLst>
                                      </p:cBhvr>
                                      <p:to>
                                        <p:strVal val="visible"/>
                                      </p:to>
                                    </p:set>
                                    <p:anim calcmode="lin" valueType="num">
                                      <p:cBhvr>
                                        <p:cTn id="13" dur="500" fill="hold"/>
                                        <p:tgtEl>
                                          <p:spTgt spid="5339140"/>
                                        </p:tgtEl>
                                        <p:attrNameLst>
                                          <p:attrName>ppt_w</p:attrName>
                                        </p:attrNameLst>
                                      </p:cBhvr>
                                      <p:tavLst>
                                        <p:tav tm="0">
                                          <p:val>
                                            <p:strVal val="4/3*#ppt_w"/>
                                          </p:val>
                                        </p:tav>
                                        <p:tav tm="100000">
                                          <p:val>
                                            <p:strVal val="#ppt_w"/>
                                          </p:val>
                                        </p:tav>
                                      </p:tavLst>
                                    </p:anim>
                                    <p:anim calcmode="lin" valueType="num">
                                      <p:cBhvr>
                                        <p:cTn id="14" dur="500" fill="hold"/>
                                        <p:tgtEl>
                                          <p:spTgt spid="5339140"/>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339141"/>
                                        </p:tgtEl>
                                        <p:attrNameLst>
                                          <p:attrName>style.visibility</p:attrName>
                                        </p:attrNameLst>
                                      </p:cBhvr>
                                      <p:to>
                                        <p:strVal val="visible"/>
                                      </p:to>
                                    </p:set>
                                    <p:anim calcmode="lin" valueType="num">
                                      <p:cBhvr>
                                        <p:cTn id="19" dur="500" fill="hold"/>
                                        <p:tgtEl>
                                          <p:spTgt spid="5339141"/>
                                        </p:tgtEl>
                                        <p:attrNameLst>
                                          <p:attrName>ppt_w</p:attrName>
                                        </p:attrNameLst>
                                      </p:cBhvr>
                                      <p:tavLst>
                                        <p:tav tm="0">
                                          <p:val>
                                            <p:strVal val="4/3*#ppt_w"/>
                                          </p:val>
                                        </p:tav>
                                        <p:tav tm="100000">
                                          <p:val>
                                            <p:strVal val="#ppt_w"/>
                                          </p:val>
                                        </p:tav>
                                      </p:tavLst>
                                    </p:anim>
                                    <p:anim calcmode="lin" valueType="num">
                                      <p:cBhvr>
                                        <p:cTn id="20" dur="500" fill="hold"/>
                                        <p:tgtEl>
                                          <p:spTgt spid="5339141"/>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339142"/>
                                        </p:tgtEl>
                                        <p:attrNameLst>
                                          <p:attrName>style.visibility</p:attrName>
                                        </p:attrNameLst>
                                      </p:cBhvr>
                                      <p:to>
                                        <p:strVal val="visible"/>
                                      </p:to>
                                    </p:set>
                                    <p:anim calcmode="lin" valueType="num">
                                      <p:cBhvr>
                                        <p:cTn id="25" dur="500" fill="hold"/>
                                        <p:tgtEl>
                                          <p:spTgt spid="5339142"/>
                                        </p:tgtEl>
                                        <p:attrNameLst>
                                          <p:attrName>ppt_w</p:attrName>
                                        </p:attrNameLst>
                                      </p:cBhvr>
                                      <p:tavLst>
                                        <p:tav tm="0">
                                          <p:val>
                                            <p:strVal val="2/3*#ppt_w"/>
                                          </p:val>
                                        </p:tav>
                                        <p:tav tm="100000">
                                          <p:val>
                                            <p:strVal val="#ppt_w"/>
                                          </p:val>
                                        </p:tav>
                                      </p:tavLst>
                                    </p:anim>
                                    <p:anim calcmode="lin" valueType="num">
                                      <p:cBhvr>
                                        <p:cTn id="26" dur="500" fill="hold"/>
                                        <p:tgtEl>
                                          <p:spTgt spid="533914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339143"/>
                                        </p:tgtEl>
                                        <p:attrNameLst>
                                          <p:attrName>style.visibility</p:attrName>
                                        </p:attrNameLst>
                                      </p:cBhvr>
                                      <p:to>
                                        <p:strVal val="visible"/>
                                      </p:to>
                                    </p:set>
                                    <p:anim calcmode="lin" valueType="num">
                                      <p:cBhvr>
                                        <p:cTn id="31" dur="500" fill="hold"/>
                                        <p:tgtEl>
                                          <p:spTgt spid="5339143"/>
                                        </p:tgtEl>
                                        <p:attrNameLst>
                                          <p:attrName>ppt_w</p:attrName>
                                        </p:attrNameLst>
                                      </p:cBhvr>
                                      <p:tavLst>
                                        <p:tav tm="0">
                                          <p:val>
                                            <p:strVal val="2/3*#ppt_w"/>
                                          </p:val>
                                        </p:tav>
                                        <p:tav tm="100000">
                                          <p:val>
                                            <p:strVal val="#ppt_w"/>
                                          </p:val>
                                        </p:tav>
                                      </p:tavLst>
                                    </p:anim>
                                    <p:anim calcmode="lin" valueType="num">
                                      <p:cBhvr>
                                        <p:cTn id="32" dur="500" fill="hold"/>
                                        <p:tgtEl>
                                          <p:spTgt spid="533914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9139" grpId="0" build="p" autoUpdateAnimBg="0"/>
      <p:bldP spid="5339140" grpId="0" animBg="1"/>
      <p:bldP spid="5339141" grpId="0" animBg="1"/>
      <p:bldP spid="5339142" grpId="0" animBg="1"/>
      <p:bldP spid="53391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2449712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t>Aristotle will always be significant to scholars as the most famous student of Plato.</a:t>
            </a:r>
          </a:p>
          <a:p>
            <a:pPr>
              <a:lnSpc>
                <a:spcPct val="90000"/>
              </a:lnSpc>
            </a:pPr>
            <a:r>
              <a:rPr lang="en-US" sz="1600" dirty="0"/>
              <a:t>His works on logic are among the classics.  He basically believed existence is related to substance and that everything is caused by something else – uniform theory. </a:t>
            </a:r>
          </a:p>
          <a:p>
            <a:pPr>
              <a:lnSpc>
                <a:spcPct val="90000"/>
              </a:lnSpc>
            </a:pPr>
            <a:r>
              <a:rPr lang="en-US" sz="1600" dirty="0"/>
              <a:t>His practical philosophy proved more controversial. He states that our souls are formed by habits, skills, and virtues.  These same virtues are like skills in  that they are formed by practice – by working at it.   The other way our souls are shaped is through perception.</a:t>
            </a:r>
          </a:p>
          <a:p>
            <a:pPr>
              <a:lnSpc>
                <a:spcPct val="90000"/>
              </a:lnSpc>
            </a:pPr>
            <a:r>
              <a:rPr lang="en-US" sz="1600" dirty="0"/>
              <a:t>Aristotle has remained an ageless  figure and forever thought provoking  as regards his postulation - in purely physical terms - of an “Unmoved Mover” – an irreducible final cause to the</a:t>
            </a:r>
            <a:r>
              <a:rPr lang="en-US" sz="1800" dirty="0"/>
              <a:t> universe.</a:t>
            </a:r>
            <a:endParaRPr lang="en-US" sz="2400" dirty="0"/>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6730914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8112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649783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1077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dultEd">
  <a:themeElements>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AdultEd">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AdultEd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AdultEd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AdultEd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AdultEd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AdultEd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AdultEd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AdultEd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AdultEd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7.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ppt/theme/themeOverride2.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14068</Words>
  <Application>Microsoft Office PowerPoint</Application>
  <PresentationFormat>Widescreen</PresentationFormat>
  <Paragraphs>960</Paragraphs>
  <Slides>185</Slides>
  <Notes>142</Notes>
  <HiddenSlides>0</HiddenSlides>
  <MMClips>6</MMClips>
  <ScaleCrop>false</ScaleCrop>
  <HeadingPairs>
    <vt:vector size="8" baseType="variant">
      <vt:variant>
        <vt:lpstr>Fonts Used</vt:lpstr>
      </vt:variant>
      <vt:variant>
        <vt:i4>31</vt:i4>
      </vt:variant>
      <vt:variant>
        <vt:lpstr>Theme</vt:lpstr>
      </vt:variant>
      <vt:variant>
        <vt:i4>28</vt:i4>
      </vt:variant>
      <vt:variant>
        <vt:lpstr>Embedded OLE Servers</vt:lpstr>
      </vt:variant>
      <vt:variant>
        <vt:i4>1</vt:i4>
      </vt:variant>
      <vt:variant>
        <vt:lpstr>Slide Titles</vt:lpstr>
      </vt:variant>
      <vt:variant>
        <vt:i4>185</vt:i4>
      </vt:variant>
    </vt:vector>
  </HeadingPairs>
  <TitlesOfParts>
    <vt:vector size="245" baseType="lpstr">
      <vt:lpstr>Algerian</vt:lpstr>
      <vt:lpstr>Andy</vt:lpstr>
      <vt:lpstr>Arial</vt:lpstr>
      <vt:lpstr>Arial Black</vt:lpstr>
      <vt:lpstr>Australian Sunrise</vt:lpstr>
      <vt:lpstr>Avenir Next LT Pro</vt:lpstr>
      <vt:lpstr>Avenir Next LT Pro Light</vt:lpstr>
      <vt:lpstr>Blue Highway</vt:lpstr>
      <vt:lpstr>Book Antiqua</vt:lpstr>
      <vt:lpstr>Calibri</vt:lpstr>
      <vt:lpstr>Calibri Light</vt:lpstr>
      <vt:lpstr>Calligrapher</vt:lpstr>
      <vt:lpstr>CapitalisTypOasis</vt:lpstr>
      <vt:lpstr>CloisterBlack BT</vt:lpstr>
      <vt:lpstr>Comic Sans MS</vt:lpstr>
      <vt:lpstr>Flat Brush</vt:lpstr>
      <vt:lpstr>Franciscan</vt:lpstr>
      <vt:lpstr>Garamond</vt:lpstr>
      <vt:lpstr>Impact</vt:lpstr>
      <vt:lpstr>Lucida Sans</vt:lpstr>
      <vt:lpstr>Lucida Sans Unicode</vt:lpstr>
      <vt:lpstr>Old English Text MT</vt:lpstr>
      <vt:lpstr>Ravie</vt:lpstr>
      <vt:lpstr>Storybook</vt:lpstr>
      <vt:lpstr>Times</vt:lpstr>
      <vt:lpstr>Times New Roman</vt:lpstr>
      <vt:lpstr>Voltage</vt:lpstr>
      <vt:lpstr>Wide Latin</vt:lpstr>
      <vt:lpstr>Wingdings</vt:lpstr>
      <vt:lpstr>Wingdings 2</vt:lpstr>
      <vt:lpstr>Wingdings 3</vt:lpstr>
      <vt:lpstr>SavonVTI</vt:lpstr>
      <vt:lpstr>AdultEd</vt:lpstr>
      <vt:lpstr>Orbit</vt:lpstr>
      <vt:lpstr>1_ppt43EE</vt:lpstr>
      <vt:lpstr>2_Office Theme</vt:lpstr>
      <vt:lpstr>19_Powerpoint 1 - CLASSIC PHILOSOPHICAL, HUMAN RELIGIOUS, AND CHURCH</vt:lpstr>
      <vt:lpstr>ppt43EE</vt:lpstr>
      <vt:lpstr>Powerpoint 1 - CLASSIC PHILOSOPHICAL, HUMAN RELIGIOUS, AND CHURCH</vt:lpstr>
      <vt:lpstr>Gray</vt:lpstr>
      <vt:lpstr>1_Office Theme</vt:lpstr>
      <vt:lpstr>1_Red</vt:lpstr>
      <vt:lpstr>57_Powerpoint 1 - CLASSIC PHILOSOPHICAL, HUMAN RELIGIOUS, AND CHURCH</vt:lpstr>
      <vt:lpstr>4_Office Theme</vt:lpstr>
      <vt:lpstr>4_Powerpoint 1 - CLASSIC PHILOSOPHICAL, HUMAN RELIGIOUS, AND CHURCH</vt:lpstr>
      <vt:lpstr>1_Powerpoint 1 - CLASSIC PHILOSOPHICAL, HUMAN RELIGIOUS, AND CHURCH</vt:lpstr>
      <vt:lpstr>2_Green</vt:lpstr>
      <vt:lpstr>Green</vt:lpstr>
      <vt:lpstr>16_ppt43EE</vt:lpstr>
      <vt:lpstr>3_pw_crosses_brwn</vt:lpstr>
      <vt:lpstr>2_Red</vt:lpstr>
      <vt:lpstr>Presentation12</vt:lpstr>
      <vt:lpstr>18_Powerpoint 1 - CLASSIC PHILOSOPHICAL, HUMAN RELIGIOUS, AND CHURCH</vt:lpstr>
      <vt:lpstr>Passion1</vt:lpstr>
      <vt:lpstr>6_Presentation12</vt:lpstr>
      <vt:lpstr>3_Powerpoint 1 - CLASSIC PHILOSOPHICAL, HUMAN RELIGIOUS, AND CHURCH</vt:lpstr>
      <vt:lpstr>Apex</vt:lpstr>
      <vt:lpstr>5_Powerpoint 1 - CLASSIC PHILOSOPHICAL, HUMAN RELIGIOUS, AND CHURCH</vt:lpstr>
      <vt:lpstr>1_Blank</vt:lpstr>
      <vt:lpstr>Slide</vt:lpstr>
      <vt:lpstr>04. RELIGIOUS HISTORY OF THE CHRISTIAN ERA</vt:lpstr>
      <vt:lpstr>Relgious History of the Christian Era Ppt. Series</vt:lpstr>
      <vt:lpstr>THESIS &amp; ANTI-THESIS THEOLOGY</vt:lpstr>
      <vt:lpstr>THESIS &amp; ANTI-THESIS THEOLOGY</vt:lpstr>
      <vt:lpstr>PowerPoint Presentation</vt:lpstr>
      <vt:lpstr>ARISTOTLE THRU THE AGES</vt:lpstr>
      <vt:lpstr>Debate Begins With Aristotle:                                 How Are People Changed Within? </vt:lpstr>
      <vt:lpstr>PowerPoint Presentation</vt:lpstr>
      <vt:lpstr>COUNTERING THE COUNTERFACTUAL TEST</vt:lpstr>
      <vt:lpstr>PowerPoint Presentation</vt:lpstr>
      <vt:lpstr>In Athens Paul Preaches Of Another Hill</vt:lpstr>
      <vt:lpstr>In Athens Paul Preaches Of Another Hill</vt:lpstr>
      <vt:lpstr>In Athens Paul Preaches Of Another Hill</vt:lpstr>
      <vt:lpstr>In Athens Paul Preaches Of Another Hill</vt:lpstr>
      <vt:lpstr>In Athens Paul Preaches Of Another Hill</vt:lpstr>
      <vt:lpstr>PowerPoint Presentation</vt:lpstr>
      <vt:lpstr>PowerPoint Presentation</vt:lpstr>
      <vt:lpstr>PowerPoint Presentation</vt:lpstr>
      <vt:lpstr>The Antiochene School Of Theology Practiced An Approach To Scriptural Interpretation With Literal Emphasis Rather Than Spiritual Meanings Not Immediately Evident From The Text  </vt:lpstr>
      <vt:lpstr>The Alexandrian School Was Influenced By Plato’s Philosophy &amp; Basically Believed That The Bible Was Best Understood As An Allegorical Morality Rather Than As A Literal Interpretation.  </vt:lpstr>
      <vt:lpstr>Post-Nicene Christian Thinkers Reopen Plato’s Greek Academy</vt:lpstr>
      <vt:lpstr>Post-Nicene Christian Thinkers Reopen Plato’s Greek Academy</vt:lpstr>
      <vt:lpstr>PowerPoint Presentation</vt:lpstr>
      <vt:lpstr>50 YEARS IN THE CHURCH OF ROME Chiniquy on Education of  Catholic Priests</vt:lpstr>
      <vt:lpstr>THESIS &amp; ANTI-THESIS THEOLOGY</vt:lpstr>
      <vt:lpstr>                               The Church Across The Ages</vt:lpstr>
      <vt:lpstr>PowerPoint Presentation</vt:lpstr>
      <vt:lpstr>PowerPoint Presentation</vt:lpstr>
      <vt:lpstr>The Irenaean Theodicy (130-202)</vt:lpstr>
      <vt:lpstr>PowerPoint Presentation</vt:lpstr>
      <vt:lpstr>PowerPoint Presentation</vt:lpstr>
      <vt:lpstr>PowerPoint Presentation</vt:lpstr>
      <vt:lpstr>Strengths</vt:lpstr>
      <vt:lpstr>Problems/criticisms</vt:lpstr>
      <vt:lpstr>Augustinian Iconography I</vt:lpstr>
      <vt:lpstr>Augustine Of Hippo</vt:lpstr>
      <vt:lpstr>PowerPoint Presentation</vt:lpstr>
      <vt:lpstr>Augustine Of Hippo</vt:lpstr>
      <vt:lpstr>Augustine Versus Donatists</vt:lpstr>
      <vt:lpstr>PowerPoint Presentation</vt:lpstr>
      <vt:lpstr>PowerPoint Presentation</vt:lpstr>
      <vt:lpstr>PowerPoint Presentation</vt:lpstr>
      <vt:lpstr>PowerPoint Presentation</vt:lpstr>
      <vt:lpstr>Augustinian Iconography II</vt:lpstr>
      <vt:lpstr>PowerPoint Presentation</vt:lpstr>
      <vt:lpstr>Augustine’s Theodicy</vt:lpstr>
      <vt:lpstr>PowerPoint Presentation</vt:lpstr>
      <vt:lpstr>Augustine’s Theodicy The Fall and Original Sin</vt:lpstr>
      <vt:lpstr>Augustine’s Theodicy The Fall and Original Sin</vt:lpstr>
      <vt:lpstr>Augustine’s Theodicy The Fall and Evil</vt:lpstr>
      <vt:lpstr>Augustine’s Theodicy The Fall and Original Sin</vt:lpstr>
      <vt:lpstr>INHERITING ORIGINAL SIN THE BLAST FROM THE PAST</vt:lpstr>
      <vt:lpstr>INHERITING ORIGINAL SIN THE BLAST FROM THE PAST</vt:lpstr>
      <vt:lpstr>Ideological Development:  Christian Religion</vt:lpstr>
      <vt:lpstr>PowerPoint Presentation</vt:lpstr>
      <vt:lpstr>PowerPoint Presentation</vt:lpstr>
      <vt:lpstr>   The Life of Augustine of Hippo</vt:lpstr>
      <vt:lpstr>Augustine linked separate doctrines:</vt:lpstr>
      <vt:lpstr>Augustine Emphasis of Eve’s Action</vt:lpstr>
      <vt:lpstr>   On Man’s Other Inescapable Behavior </vt:lpstr>
      <vt:lpstr>PowerPoint Presentation</vt:lpstr>
      <vt:lpstr>PowerPoint Presentation</vt:lpstr>
      <vt:lpstr>PowerPoint Presentation</vt:lpstr>
      <vt:lpstr>PowerPoint Presentation</vt:lpstr>
      <vt:lpstr>THESIS &amp; ANTI-THESIS THEOLOGY</vt:lpstr>
      <vt:lpstr>The Holy Man Pelagius  The Holy City &amp; The Great Augustine </vt:lpstr>
      <vt:lpstr>PowerPoint Presentation</vt:lpstr>
      <vt:lpstr>When Institutional Independent “Paulicians” Took To Public Debate  Byzantine Monks They Reported: “ “Only the New Testament was accepted among them as rule for faith and church practice;  they rejected the worship of the Mother of God and of the saints… each Sunday they assembled in places of prayer which are not worthy to be named thus,  since they use neither altar or wall for pictures of the saints,  nor a place for keeping the holy vessels;  they use neither incense nor chrism oil.  They despise and scorn the baptism of the church and say infants have no faith.”</vt:lpstr>
      <vt:lpstr>PowerPoint Presentation</vt:lpstr>
      <vt:lpstr>PowerPoint Presentation</vt:lpstr>
      <vt:lpstr>PowerPoint Presentation</vt:lpstr>
      <vt:lpstr>PowerPoint Presentation</vt:lpstr>
      <vt:lpstr>Augustinian–Pelagian Controversy AUGUSTINE - and/or - PELAGIUS</vt:lpstr>
      <vt:lpstr> SEMI-PELAGIANIST TENETS</vt:lpstr>
      <vt:lpstr>SEMI-PELAGIANISM: The Cassian Controversy</vt:lpstr>
      <vt:lpstr>PowerPoint Presentation</vt:lpstr>
      <vt:lpstr>THESIS &amp; ANTI-THESIS THEOLOGY</vt:lpstr>
      <vt:lpstr>THE AUGUSTINIAN MONASTERY  Inevitable Crisis Of Ultimate Authority </vt:lpstr>
      <vt:lpstr>THE AUGUSTINIAN UNIVERSITY  Pursuit Of Knowledge: Mixed Message </vt:lpstr>
      <vt:lpstr>Theology: Queen Science                          In Medieval Tower Of Knowledge</vt:lpstr>
      <vt:lpstr>Drawing From A Polluted Stream</vt:lpstr>
      <vt:lpstr>From Augustine Unto Aquinas</vt:lpstr>
      <vt:lpstr>NEW FIELD OF RELIGIOUS STUDIES Neutrality In The Pursuit Of Knowledge  </vt:lpstr>
      <vt:lpstr>“Dumb-Ox” to Scholastic Doctor</vt:lpstr>
      <vt:lpstr>PowerPoint Presentation</vt:lpstr>
      <vt:lpstr>PowerPoint Presentation</vt:lpstr>
      <vt:lpstr>PowerPoint Presentation</vt:lpstr>
      <vt:lpstr>PowerPoint Presentation</vt:lpstr>
      <vt:lpstr>PowerPoint Presentation</vt:lpstr>
      <vt:lpstr>THESIS &amp; ANTI-THESIS THEOLOGY</vt:lpstr>
      <vt:lpstr>Augustinian Spirituality Setting Paradigm</vt:lpstr>
      <vt:lpstr>PowerPoint Presentation</vt:lpstr>
      <vt:lpstr>Dominant Augustinian Paradigm Secular &amp; Sectarian Applications </vt:lpstr>
      <vt:lpstr>Dominant Augustinian Paradigm Secular &amp; Sectarian Applications </vt:lpstr>
      <vt:lpstr>PowerPoint Presentation</vt:lpstr>
      <vt:lpstr>ARISTOTLE THRU THE AGES</vt:lpstr>
      <vt:lpstr>Debate Begins With Aristotle:                                 How Are People Changed Within? </vt:lpstr>
      <vt:lpstr>PowerPoint Presentation</vt:lpstr>
      <vt:lpstr>COUNTERING THE COUNTERFACTUAL TEST</vt:lpstr>
      <vt:lpstr>Luther Critique’s Clairvaux: Spiritual Maturity &amp; Progress </vt:lpstr>
      <vt:lpstr>Luther On The Gravity Of Sin: Mankind Is  Incurvatus In Se </vt:lpstr>
      <vt:lpstr>What did People believe at the Start of the 16th Century?</vt:lpstr>
      <vt:lpstr>PowerPoint Presentation</vt:lpstr>
      <vt:lpstr>What did People believe at the Start of the 16th Century?</vt:lpstr>
      <vt:lpstr>Martin Luther:  Epic Life &amp; Tale</vt:lpstr>
      <vt:lpstr>MARTIN LUTHER VISITS ROME </vt:lpstr>
      <vt:lpstr>Martin Luther the Monk</vt:lpstr>
      <vt:lpstr>Martin Luther and Indulgences</vt:lpstr>
      <vt:lpstr>MARTIN LUTHER DISPUTES </vt:lpstr>
      <vt:lpstr>PowerPoint Presentation</vt:lpstr>
      <vt:lpstr>PowerPoint Presentation</vt:lpstr>
      <vt:lpstr>PowerPoint Presentation</vt:lpstr>
      <vt:lpstr>Martin Luther, the Wild Pig</vt:lpstr>
      <vt:lpstr>PowerPoint Presentation</vt:lpstr>
      <vt:lpstr>WHERE DID THEY COME FROM?  The Pulpit System</vt:lpstr>
      <vt:lpstr>WHERE DID THEY COME FROM? The Pulpit System &amp; Participatory Music </vt:lpstr>
      <vt:lpstr>PowerPoint Presentation</vt:lpstr>
      <vt:lpstr>PowerPoint Presentation</vt:lpstr>
      <vt:lpstr>PowerPoint Presentation</vt:lpstr>
      <vt:lpstr>PowerPoint Presentation</vt:lpstr>
      <vt:lpstr>PowerPoint Presentation</vt:lpstr>
      <vt:lpstr>PowerPoint Presentation</vt:lpstr>
      <vt:lpstr>SALVATION:</vt:lpstr>
      <vt:lpstr>PowerPoint Presentation</vt:lpstr>
      <vt:lpstr>PowerPoint Presentation</vt:lpstr>
      <vt:lpstr>PowerPoint Presentation</vt:lpstr>
      <vt:lpstr>PowerPoint Presentation</vt:lpstr>
      <vt:lpstr>PowerPoint Presentation</vt:lpstr>
      <vt:lpstr>LUTHER - &amp; / V. – ERASMUS  Neo-Platonist - New Humanist From Friends Unto Enemies </vt:lpstr>
      <vt:lpstr>LUTHER - &amp; / V. – ERASMUS  Neo-Platonist - New Humanist From Friends Unto Enemies </vt:lpstr>
      <vt:lpstr>PowerPoint Presentation</vt:lpstr>
      <vt:lpstr>PROVISION:</vt:lpstr>
      <vt:lpstr>PowerPoint Presentation</vt:lpstr>
      <vt:lpstr>THE TILT &amp; PIVOT POINT</vt:lpstr>
      <vt:lpstr>PowerPoint Presentation</vt:lpstr>
      <vt:lpstr>PowerPoint Presentation</vt:lpstr>
      <vt:lpstr>PowerPoint Presentation</vt:lpstr>
      <vt:lpstr>PowerPoint Presentation</vt:lpstr>
      <vt:lpstr>PowerPoint Presentation</vt:lpstr>
      <vt:lpstr>PowerPoint Presentation</vt:lpstr>
      <vt:lpstr>PART I.  -  LUTHER’S  GOSPEL Story Not Journey Metaphor        </vt:lpstr>
      <vt:lpstr>PowerPoint Presentation</vt:lpstr>
      <vt:lpstr>Subtext IB: Hearing The Gospel Christ The Gift Not The Road </vt:lpstr>
      <vt:lpstr>PowerPoint Presentation</vt:lpstr>
      <vt:lpstr>Subtext IB: Hearing The Gospel Christ The Gift Not The Road </vt:lpstr>
      <vt:lpstr>PowerPoint Presentation</vt:lpstr>
      <vt:lpstr>PowerPoint Presentation</vt:lpstr>
      <vt:lpstr>PowerPoint Presentation</vt:lpstr>
      <vt:lpstr>PowerPoint Presentation</vt:lpstr>
      <vt:lpstr>Faith Only - Without Works                Free Of Self-Chosen Works</vt:lpstr>
      <vt:lpstr>PowerPoint Presentation</vt:lpstr>
      <vt:lpstr>   II. FAITH IS NOT THE GIFT                      SALVATION IS THE GIFT Exposition of Ephesians 2:8                 </vt:lpstr>
      <vt:lpstr>PowerPoint Presentation</vt:lpstr>
      <vt:lpstr>III.  Grace &amp; Justification</vt:lpstr>
      <vt:lpstr>PowerPoint Presentation</vt:lpstr>
      <vt:lpstr>III.  Grace &amp; Justification</vt:lpstr>
      <vt:lpstr>PowerPoint Presentation</vt:lpstr>
      <vt:lpstr>(Pre)determined &amp; Destined God Of Love, Care, Mercy?</vt:lpstr>
      <vt:lpstr>(Pre)determined &amp; Destined God Of Love, Care, Mercy?</vt:lpstr>
      <vt:lpstr>PowerPoint Presentation</vt:lpstr>
      <vt:lpstr>PowerPoint Presentation</vt:lpstr>
      <vt:lpstr>PowerPoint Presentation</vt:lpstr>
      <vt:lpstr>PowerPoint Presentation</vt:lpstr>
      <vt:lpstr>PowerPoint Presentation</vt:lpstr>
      <vt:lpstr>PowerPoint Presentation</vt:lpstr>
      <vt:lpstr>Martin Luther:  SIN BOLDLY! Written in 1521 to Melanchthon  </vt:lpstr>
      <vt:lpstr>PowerPoint Presentation</vt:lpstr>
      <vt:lpstr>PowerPoint Presentation</vt:lpstr>
      <vt:lpstr>PowerPoint Presentation</vt:lpstr>
      <vt:lpstr>PowerPoint Presentation</vt:lpstr>
      <vt:lpstr>PowerPoint Presentation</vt:lpstr>
      <vt:lpstr>PowerPoint Presentation</vt:lpstr>
      <vt:lpstr>Battle For The Book Of James</vt:lpstr>
      <vt:lpstr>PowerPoint Presentation</vt:lpstr>
      <vt:lpstr>Part One:  Faith Presented Unbiased</vt:lpstr>
      <vt:lpstr>Part Two:  The Law Of Liberty</vt:lpstr>
      <vt:lpstr>Part Three:  Justification By Works</vt:lpstr>
      <vt:lpstr>PowerPoint Presentation</vt:lpstr>
      <vt:lpstr>Part Four:  Necessary Conclusions </vt:lpstr>
      <vt:lpstr>PowerPoint Presentation</vt:lpstr>
      <vt:lpstr>PowerPoint Presentation</vt:lpstr>
      <vt:lpstr>Lutheranism  After  Luther  Philip Melanchthon  &amp;  Lutheran Slippage</vt:lpstr>
      <vt:lpstr>Lutheranism  After  Luther  Philip Melanchthon  &amp;  Lutheran Slippage</vt:lpstr>
      <vt:lpstr>A Reformer Becomes Conservative By Coming Into Power;  And As Soon As Ever He Is Able To Do Anything, He Desires  To Do Nothing!</vt:lpstr>
      <vt:lpstr>Later Swiss Reformation     Zwingli – Calvin - Radical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2020-06-26T17:09:23Z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