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0.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1.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3.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4.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6.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7.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8.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19.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0.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22.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23.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2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audio2.wav" ContentType="audio/wav"/>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audio3.wav" ContentType="audio/wav"/>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media/audio4.wav" ContentType="audio/wav"/>
  <Override PartName="/ppt/notesSlides/notesSlide74.xml" ContentType="application/vnd.openxmlformats-officedocument.presentationml.notesSlide+xml"/>
  <Override PartName="/ppt/media/audio5.wav" ContentType="audio/wav"/>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media/audio6.wav" ContentType="audio/wav"/>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 id="2147483698" r:id="rId5"/>
    <p:sldMasterId id="2147483721" r:id="rId6"/>
    <p:sldMasterId id="2147483733" r:id="rId7"/>
    <p:sldMasterId id="2147483754" r:id="rId8"/>
    <p:sldMasterId id="2147483777" r:id="rId9"/>
    <p:sldMasterId id="2147483810" r:id="rId10"/>
    <p:sldMasterId id="2147483847" r:id="rId11"/>
    <p:sldMasterId id="2147483868" r:id="rId12"/>
    <p:sldMasterId id="2147483881" r:id="rId13"/>
    <p:sldMasterId id="2147483902" r:id="rId14"/>
    <p:sldMasterId id="2147483935" r:id="rId15"/>
    <p:sldMasterId id="2147483959" r:id="rId16"/>
    <p:sldMasterId id="2147483995" r:id="rId17"/>
    <p:sldMasterId id="2147484227" r:id="rId18"/>
    <p:sldMasterId id="2147484245" r:id="rId19"/>
    <p:sldMasterId id="2147484266" r:id="rId20"/>
    <p:sldMasterId id="2147484278" r:id="rId21"/>
    <p:sldMasterId id="2147484290" r:id="rId22"/>
    <p:sldMasterId id="2147484378" r:id="rId23"/>
    <p:sldMasterId id="2147484391" r:id="rId24"/>
    <p:sldMasterId id="2147484412" r:id="rId25"/>
    <p:sldMasterId id="2147484425" r:id="rId26"/>
    <p:sldMasterId id="2147484437" r:id="rId27"/>
    <p:sldMasterId id="2147484457" r:id="rId28"/>
  </p:sldMasterIdLst>
  <p:notesMasterIdLst>
    <p:notesMasterId r:id="rId272"/>
  </p:notesMasterIdLst>
  <p:sldIdLst>
    <p:sldId id="257" r:id="rId29"/>
    <p:sldId id="260" r:id="rId30"/>
    <p:sldId id="3710" r:id="rId31"/>
    <p:sldId id="3932" r:id="rId32"/>
    <p:sldId id="3933" r:id="rId33"/>
    <p:sldId id="3934" r:id="rId34"/>
    <p:sldId id="3935" r:id="rId35"/>
    <p:sldId id="3936" r:id="rId36"/>
    <p:sldId id="3937" r:id="rId37"/>
    <p:sldId id="3938" r:id="rId38"/>
    <p:sldId id="3939" r:id="rId39"/>
    <p:sldId id="3940" r:id="rId40"/>
    <p:sldId id="3941" r:id="rId41"/>
    <p:sldId id="3942" r:id="rId42"/>
    <p:sldId id="3943" r:id="rId43"/>
    <p:sldId id="3944" r:id="rId44"/>
    <p:sldId id="3945" r:id="rId45"/>
    <p:sldId id="3946" r:id="rId46"/>
    <p:sldId id="3947" r:id="rId47"/>
    <p:sldId id="3948" r:id="rId48"/>
    <p:sldId id="3949" r:id="rId49"/>
    <p:sldId id="3950" r:id="rId50"/>
    <p:sldId id="3951" r:id="rId51"/>
    <p:sldId id="3952" r:id="rId52"/>
    <p:sldId id="3953" r:id="rId53"/>
    <p:sldId id="3954" r:id="rId54"/>
    <p:sldId id="3955" r:id="rId55"/>
    <p:sldId id="3956" r:id="rId56"/>
    <p:sldId id="3957" r:id="rId57"/>
    <p:sldId id="3958" r:id="rId58"/>
    <p:sldId id="3959" r:id="rId59"/>
    <p:sldId id="3960" r:id="rId60"/>
    <p:sldId id="3961" r:id="rId61"/>
    <p:sldId id="3962" r:id="rId62"/>
    <p:sldId id="3963" r:id="rId63"/>
    <p:sldId id="3964" r:id="rId64"/>
    <p:sldId id="3965" r:id="rId65"/>
    <p:sldId id="3966" r:id="rId66"/>
    <p:sldId id="3967" r:id="rId67"/>
    <p:sldId id="3968" r:id="rId68"/>
    <p:sldId id="3969" r:id="rId69"/>
    <p:sldId id="3970" r:id="rId70"/>
    <p:sldId id="3971" r:id="rId71"/>
    <p:sldId id="3972" r:id="rId72"/>
    <p:sldId id="3973" r:id="rId73"/>
    <p:sldId id="3974" r:id="rId74"/>
    <p:sldId id="3975" r:id="rId75"/>
    <p:sldId id="3976" r:id="rId76"/>
    <p:sldId id="3977" r:id="rId77"/>
    <p:sldId id="3978" r:id="rId78"/>
    <p:sldId id="3979" r:id="rId79"/>
    <p:sldId id="3980" r:id="rId80"/>
    <p:sldId id="3981" r:id="rId81"/>
    <p:sldId id="3982" r:id="rId82"/>
    <p:sldId id="3983" r:id="rId83"/>
    <p:sldId id="3984" r:id="rId84"/>
    <p:sldId id="3985" r:id="rId85"/>
    <p:sldId id="3986" r:id="rId86"/>
    <p:sldId id="3987" r:id="rId87"/>
    <p:sldId id="3988" r:id="rId88"/>
    <p:sldId id="3989" r:id="rId89"/>
    <p:sldId id="3990" r:id="rId90"/>
    <p:sldId id="3991" r:id="rId91"/>
    <p:sldId id="3992" r:id="rId92"/>
    <p:sldId id="3993" r:id="rId93"/>
    <p:sldId id="3994" r:id="rId94"/>
    <p:sldId id="3995" r:id="rId95"/>
    <p:sldId id="3996" r:id="rId96"/>
    <p:sldId id="3997" r:id="rId97"/>
    <p:sldId id="3998" r:id="rId98"/>
    <p:sldId id="3999" r:id="rId99"/>
    <p:sldId id="4000" r:id="rId100"/>
    <p:sldId id="4001" r:id="rId101"/>
    <p:sldId id="4002" r:id="rId102"/>
    <p:sldId id="4003" r:id="rId103"/>
    <p:sldId id="4004" r:id="rId104"/>
    <p:sldId id="4005" r:id="rId105"/>
    <p:sldId id="4006" r:id="rId106"/>
    <p:sldId id="4007" r:id="rId107"/>
    <p:sldId id="4008" r:id="rId108"/>
    <p:sldId id="4009" r:id="rId109"/>
    <p:sldId id="4010" r:id="rId110"/>
    <p:sldId id="4011" r:id="rId111"/>
    <p:sldId id="4012" r:id="rId112"/>
    <p:sldId id="4013" r:id="rId113"/>
    <p:sldId id="4014" r:id="rId114"/>
    <p:sldId id="4015" r:id="rId115"/>
    <p:sldId id="4016" r:id="rId116"/>
    <p:sldId id="4017" r:id="rId117"/>
    <p:sldId id="4018" r:id="rId118"/>
    <p:sldId id="4019" r:id="rId119"/>
    <p:sldId id="4020" r:id="rId120"/>
    <p:sldId id="4021" r:id="rId121"/>
    <p:sldId id="4022" r:id="rId122"/>
    <p:sldId id="4023" r:id="rId123"/>
    <p:sldId id="4024" r:id="rId124"/>
    <p:sldId id="4025" r:id="rId125"/>
    <p:sldId id="4026" r:id="rId126"/>
    <p:sldId id="4027" r:id="rId127"/>
    <p:sldId id="4028" r:id="rId128"/>
    <p:sldId id="1658" r:id="rId129"/>
    <p:sldId id="1307" r:id="rId130"/>
    <p:sldId id="1533" r:id="rId131"/>
    <p:sldId id="1534" r:id="rId132"/>
    <p:sldId id="1535" r:id="rId133"/>
    <p:sldId id="1617" r:id="rId134"/>
    <p:sldId id="1618" r:id="rId135"/>
    <p:sldId id="1619" r:id="rId136"/>
    <p:sldId id="1620" r:id="rId137"/>
    <p:sldId id="324" r:id="rId138"/>
    <p:sldId id="3697" r:id="rId139"/>
    <p:sldId id="1621" r:id="rId140"/>
    <p:sldId id="1622" r:id="rId141"/>
    <p:sldId id="294" r:id="rId142"/>
    <p:sldId id="352" r:id="rId143"/>
    <p:sldId id="3704" r:id="rId144"/>
    <p:sldId id="297" r:id="rId145"/>
    <p:sldId id="3705" r:id="rId146"/>
    <p:sldId id="299" r:id="rId147"/>
    <p:sldId id="300" r:id="rId148"/>
    <p:sldId id="3699" r:id="rId149"/>
    <p:sldId id="305" r:id="rId150"/>
    <p:sldId id="3700" r:id="rId151"/>
    <p:sldId id="304" r:id="rId152"/>
    <p:sldId id="307" r:id="rId153"/>
    <p:sldId id="308" r:id="rId154"/>
    <p:sldId id="3702" r:id="rId155"/>
    <p:sldId id="3701" r:id="rId156"/>
    <p:sldId id="4029" r:id="rId157"/>
    <p:sldId id="3709" r:id="rId158"/>
    <p:sldId id="1391" r:id="rId159"/>
    <p:sldId id="1392" r:id="rId160"/>
    <p:sldId id="3698" r:id="rId161"/>
    <p:sldId id="301" r:id="rId162"/>
    <p:sldId id="3696" r:id="rId163"/>
    <p:sldId id="3703" r:id="rId164"/>
    <p:sldId id="1586" r:id="rId165"/>
    <p:sldId id="2821" r:id="rId166"/>
    <p:sldId id="1241" r:id="rId167"/>
    <p:sldId id="1242" r:id="rId168"/>
    <p:sldId id="1243" r:id="rId169"/>
    <p:sldId id="2822" r:id="rId170"/>
    <p:sldId id="1245" r:id="rId171"/>
    <p:sldId id="1246" r:id="rId172"/>
    <p:sldId id="1209" r:id="rId173"/>
    <p:sldId id="1075" r:id="rId174"/>
    <p:sldId id="1076" r:id="rId175"/>
    <p:sldId id="1077" r:id="rId176"/>
    <p:sldId id="1507" r:id="rId177"/>
    <p:sldId id="1508" r:id="rId178"/>
    <p:sldId id="1079" r:id="rId179"/>
    <p:sldId id="1506" r:id="rId180"/>
    <p:sldId id="1247" r:id="rId181"/>
    <p:sldId id="1524" r:id="rId182"/>
    <p:sldId id="1525" r:id="rId183"/>
    <p:sldId id="1526" r:id="rId184"/>
    <p:sldId id="1527" r:id="rId185"/>
    <p:sldId id="2825" r:id="rId186"/>
    <p:sldId id="2826" r:id="rId187"/>
    <p:sldId id="1532" r:id="rId188"/>
    <p:sldId id="1659" r:id="rId189"/>
    <p:sldId id="686" r:id="rId190"/>
    <p:sldId id="960" r:id="rId191"/>
    <p:sldId id="633" r:id="rId192"/>
    <p:sldId id="634" r:id="rId193"/>
    <p:sldId id="635" r:id="rId194"/>
    <p:sldId id="636" r:id="rId195"/>
    <p:sldId id="637" r:id="rId196"/>
    <p:sldId id="638" r:id="rId197"/>
    <p:sldId id="640" r:id="rId198"/>
    <p:sldId id="2642" r:id="rId199"/>
    <p:sldId id="2816" r:id="rId200"/>
    <p:sldId id="2810" r:id="rId201"/>
    <p:sldId id="2811" r:id="rId202"/>
    <p:sldId id="2812" r:id="rId203"/>
    <p:sldId id="3927" r:id="rId204"/>
    <p:sldId id="1138" r:id="rId205"/>
    <p:sldId id="660" r:id="rId206"/>
    <p:sldId id="661" r:id="rId207"/>
    <p:sldId id="663" r:id="rId208"/>
    <p:sldId id="664" r:id="rId209"/>
    <p:sldId id="346" r:id="rId210"/>
    <p:sldId id="1677" r:id="rId211"/>
    <p:sldId id="858" r:id="rId212"/>
    <p:sldId id="1043" r:id="rId213"/>
    <p:sldId id="1628" r:id="rId214"/>
    <p:sldId id="862" r:id="rId215"/>
    <p:sldId id="1103" r:id="rId216"/>
    <p:sldId id="1059" r:id="rId217"/>
    <p:sldId id="1044" r:id="rId218"/>
    <p:sldId id="1023" r:id="rId219"/>
    <p:sldId id="1024" r:id="rId220"/>
    <p:sldId id="1025" r:id="rId221"/>
    <p:sldId id="1180" r:id="rId222"/>
    <p:sldId id="1063" r:id="rId223"/>
    <p:sldId id="1064" r:id="rId224"/>
    <p:sldId id="1426" r:id="rId225"/>
    <p:sldId id="1625" r:id="rId226"/>
    <p:sldId id="870" r:id="rId227"/>
    <p:sldId id="1418" r:id="rId228"/>
    <p:sldId id="1419" r:id="rId229"/>
    <p:sldId id="1420" r:id="rId230"/>
    <p:sldId id="1421" r:id="rId231"/>
    <p:sldId id="1422" r:id="rId232"/>
    <p:sldId id="1423" r:id="rId233"/>
    <p:sldId id="1424" r:id="rId234"/>
    <p:sldId id="1425" r:id="rId235"/>
    <p:sldId id="665" r:id="rId236"/>
    <p:sldId id="667" r:id="rId237"/>
    <p:sldId id="668" r:id="rId238"/>
    <p:sldId id="669" r:id="rId239"/>
    <p:sldId id="938" r:id="rId240"/>
    <p:sldId id="3928" r:id="rId241"/>
    <p:sldId id="3929" r:id="rId242"/>
    <p:sldId id="3716" r:id="rId243"/>
    <p:sldId id="1660" r:id="rId244"/>
    <p:sldId id="865" r:id="rId245"/>
    <p:sldId id="1511" r:id="rId246"/>
    <p:sldId id="864" r:id="rId247"/>
    <p:sldId id="642" r:id="rId248"/>
    <p:sldId id="1305" r:id="rId249"/>
    <p:sldId id="1631" r:id="rId250"/>
    <p:sldId id="1632" r:id="rId251"/>
    <p:sldId id="643" r:id="rId252"/>
    <p:sldId id="644" r:id="rId253"/>
    <p:sldId id="645" r:id="rId254"/>
    <p:sldId id="646" r:id="rId255"/>
    <p:sldId id="648" r:id="rId256"/>
    <p:sldId id="650" r:id="rId257"/>
    <p:sldId id="651" r:id="rId258"/>
    <p:sldId id="652" r:id="rId259"/>
    <p:sldId id="653" r:id="rId260"/>
    <p:sldId id="654" r:id="rId261"/>
    <p:sldId id="655" r:id="rId262"/>
    <p:sldId id="649" r:id="rId263"/>
    <p:sldId id="1105" r:id="rId264"/>
    <p:sldId id="1641" r:id="rId265"/>
    <p:sldId id="698" r:id="rId266"/>
    <p:sldId id="869" r:id="rId267"/>
    <p:sldId id="3122" r:id="rId268"/>
    <p:sldId id="1640" r:id="rId269"/>
    <p:sldId id="1410" r:id="rId270"/>
    <p:sldId id="713" r:id="rId2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20" autoAdjust="0"/>
  </p:normalViewPr>
  <p:slideViewPr>
    <p:cSldViewPr snapToGrid="0">
      <p:cViewPr varScale="1">
        <p:scale>
          <a:sx n="108" d="100"/>
          <a:sy n="108" d="100"/>
        </p:scale>
        <p:origin x="654" y="78"/>
      </p:cViewPr>
      <p:guideLst/>
    </p:cSldViewPr>
  </p:slideViewPr>
  <p:notesTextViewPr>
    <p:cViewPr>
      <p:scale>
        <a:sx n="1" d="1"/>
        <a:sy n="1" d="1"/>
      </p:scale>
      <p:origin x="0" y="0"/>
    </p:cViewPr>
  </p:notesTextViewPr>
  <p:sorterViewPr>
    <p:cViewPr varScale="1">
      <p:scale>
        <a:sx n="100" d="100"/>
        <a:sy n="100" d="100"/>
      </p:scale>
      <p:origin x="0" y="-4671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18.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slide" Target="slides/slide110.xml"/><Relationship Id="rId159" Type="http://schemas.openxmlformats.org/officeDocument/2006/relationships/slide" Target="slides/slide131.xml"/><Relationship Id="rId170" Type="http://schemas.openxmlformats.org/officeDocument/2006/relationships/slide" Target="slides/slide142.xml"/><Relationship Id="rId191" Type="http://schemas.openxmlformats.org/officeDocument/2006/relationships/slide" Target="slides/slide163.xml"/><Relationship Id="rId205" Type="http://schemas.openxmlformats.org/officeDocument/2006/relationships/slide" Target="slides/slide177.xml"/><Relationship Id="rId226" Type="http://schemas.openxmlformats.org/officeDocument/2006/relationships/slide" Target="slides/slide198.xml"/><Relationship Id="rId247" Type="http://schemas.openxmlformats.org/officeDocument/2006/relationships/slide" Target="slides/slide219.xml"/><Relationship Id="rId107" Type="http://schemas.openxmlformats.org/officeDocument/2006/relationships/slide" Target="slides/slide79.xml"/><Relationship Id="rId268" Type="http://schemas.openxmlformats.org/officeDocument/2006/relationships/slide" Target="slides/slide240.xml"/><Relationship Id="rId11" Type="http://schemas.openxmlformats.org/officeDocument/2006/relationships/slideMaster" Target="slideMasters/slideMaster8.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slide" Target="slides/slide121.xml"/><Relationship Id="rId5" Type="http://schemas.openxmlformats.org/officeDocument/2006/relationships/slideMaster" Target="slideMasters/slideMaster2.xml"/><Relationship Id="rId95" Type="http://schemas.openxmlformats.org/officeDocument/2006/relationships/slide" Target="slides/slide67.xml"/><Relationship Id="rId160" Type="http://schemas.openxmlformats.org/officeDocument/2006/relationships/slide" Target="slides/slide132.xml"/><Relationship Id="rId181" Type="http://schemas.openxmlformats.org/officeDocument/2006/relationships/slide" Target="slides/slide153.xml"/><Relationship Id="rId216" Type="http://schemas.openxmlformats.org/officeDocument/2006/relationships/slide" Target="slides/slide188.xml"/><Relationship Id="rId237" Type="http://schemas.openxmlformats.org/officeDocument/2006/relationships/slide" Target="slides/slide209.xml"/><Relationship Id="rId258" Type="http://schemas.openxmlformats.org/officeDocument/2006/relationships/slide" Target="slides/slide230.xml"/><Relationship Id="rId22" Type="http://schemas.openxmlformats.org/officeDocument/2006/relationships/slideMaster" Target="slideMasters/slideMaster19.xml"/><Relationship Id="rId43" Type="http://schemas.openxmlformats.org/officeDocument/2006/relationships/slide" Target="slides/slide15.xml"/><Relationship Id="rId64" Type="http://schemas.openxmlformats.org/officeDocument/2006/relationships/slide" Target="slides/slide36.xml"/><Relationship Id="rId118" Type="http://schemas.openxmlformats.org/officeDocument/2006/relationships/slide" Target="slides/slide90.xml"/><Relationship Id="rId139" Type="http://schemas.openxmlformats.org/officeDocument/2006/relationships/slide" Target="slides/slide111.xml"/><Relationship Id="rId85" Type="http://schemas.openxmlformats.org/officeDocument/2006/relationships/slide" Target="slides/slide57.xml"/><Relationship Id="rId150" Type="http://schemas.openxmlformats.org/officeDocument/2006/relationships/slide" Target="slides/slide122.xml"/><Relationship Id="rId171" Type="http://schemas.openxmlformats.org/officeDocument/2006/relationships/slide" Target="slides/slide143.xml"/><Relationship Id="rId192" Type="http://schemas.openxmlformats.org/officeDocument/2006/relationships/slide" Target="slides/slide164.xml"/><Relationship Id="rId206" Type="http://schemas.openxmlformats.org/officeDocument/2006/relationships/slide" Target="slides/slide178.xml"/><Relationship Id="rId227" Type="http://schemas.openxmlformats.org/officeDocument/2006/relationships/slide" Target="slides/slide199.xml"/><Relationship Id="rId248" Type="http://schemas.openxmlformats.org/officeDocument/2006/relationships/slide" Target="slides/slide220.xml"/><Relationship Id="rId269" Type="http://schemas.openxmlformats.org/officeDocument/2006/relationships/slide" Target="slides/slide241.xml"/><Relationship Id="rId12" Type="http://schemas.openxmlformats.org/officeDocument/2006/relationships/slideMaster" Target="slideMasters/slideMaster9.xml"/><Relationship Id="rId33" Type="http://schemas.openxmlformats.org/officeDocument/2006/relationships/slide" Target="slides/slide5.xml"/><Relationship Id="rId108" Type="http://schemas.openxmlformats.org/officeDocument/2006/relationships/slide" Target="slides/slide80.xml"/><Relationship Id="rId129" Type="http://schemas.openxmlformats.org/officeDocument/2006/relationships/slide" Target="slides/slide101.xml"/><Relationship Id="rId54" Type="http://schemas.openxmlformats.org/officeDocument/2006/relationships/slide" Target="slides/slide26.xml"/><Relationship Id="rId75" Type="http://schemas.openxmlformats.org/officeDocument/2006/relationships/slide" Target="slides/slide47.xml"/><Relationship Id="rId96" Type="http://schemas.openxmlformats.org/officeDocument/2006/relationships/slide" Target="slides/slide68.xml"/><Relationship Id="rId140" Type="http://schemas.openxmlformats.org/officeDocument/2006/relationships/slide" Target="slides/slide112.xml"/><Relationship Id="rId161" Type="http://schemas.openxmlformats.org/officeDocument/2006/relationships/slide" Target="slides/slide133.xml"/><Relationship Id="rId182" Type="http://schemas.openxmlformats.org/officeDocument/2006/relationships/slide" Target="slides/slide154.xml"/><Relationship Id="rId217" Type="http://schemas.openxmlformats.org/officeDocument/2006/relationships/slide" Target="slides/slide189.xml"/><Relationship Id="rId6" Type="http://schemas.openxmlformats.org/officeDocument/2006/relationships/slideMaster" Target="slideMasters/slideMaster3.xml"/><Relationship Id="rId238" Type="http://schemas.openxmlformats.org/officeDocument/2006/relationships/slide" Target="slides/slide210.xml"/><Relationship Id="rId259" Type="http://schemas.openxmlformats.org/officeDocument/2006/relationships/slide" Target="slides/slide231.xml"/><Relationship Id="rId23" Type="http://schemas.openxmlformats.org/officeDocument/2006/relationships/slideMaster" Target="slideMasters/slideMaster20.xml"/><Relationship Id="rId119" Type="http://schemas.openxmlformats.org/officeDocument/2006/relationships/slide" Target="slides/slide91.xml"/><Relationship Id="rId270" Type="http://schemas.openxmlformats.org/officeDocument/2006/relationships/slide" Target="slides/slide242.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51" Type="http://schemas.openxmlformats.org/officeDocument/2006/relationships/slide" Target="slides/slide123.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172" Type="http://schemas.openxmlformats.org/officeDocument/2006/relationships/slide" Target="slides/slide144.xml"/><Relationship Id="rId193" Type="http://schemas.openxmlformats.org/officeDocument/2006/relationships/slide" Target="slides/slide165.xml"/><Relationship Id="rId202" Type="http://schemas.openxmlformats.org/officeDocument/2006/relationships/slide" Target="slides/slide174.xml"/><Relationship Id="rId207" Type="http://schemas.openxmlformats.org/officeDocument/2006/relationships/slide" Target="slides/slide179.xml"/><Relationship Id="rId223" Type="http://schemas.openxmlformats.org/officeDocument/2006/relationships/slide" Target="slides/slide195.xml"/><Relationship Id="rId228" Type="http://schemas.openxmlformats.org/officeDocument/2006/relationships/slide" Target="slides/slide200.xml"/><Relationship Id="rId244" Type="http://schemas.openxmlformats.org/officeDocument/2006/relationships/slide" Target="slides/slide216.xml"/><Relationship Id="rId249" Type="http://schemas.openxmlformats.org/officeDocument/2006/relationships/slide" Target="slides/slide221.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1.xml"/><Relationship Id="rId109" Type="http://schemas.openxmlformats.org/officeDocument/2006/relationships/slide" Target="slides/slide81.xml"/><Relationship Id="rId260" Type="http://schemas.openxmlformats.org/officeDocument/2006/relationships/slide" Target="slides/slide232.xml"/><Relationship Id="rId265" Type="http://schemas.openxmlformats.org/officeDocument/2006/relationships/slide" Target="slides/slide237.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 Type="http://schemas.openxmlformats.org/officeDocument/2006/relationships/slideMaster" Target="slideMasters/slideMaster4.xml"/><Relationship Id="rId71" Type="http://schemas.openxmlformats.org/officeDocument/2006/relationships/slide" Target="slides/slide43.xml"/><Relationship Id="rId92" Type="http://schemas.openxmlformats.org/officeDocument/2006/relationships/slide" Target="slides/slide64.xml"/><Relationship Id="rId162" Type="http://schemas.openxmlformats.org/officeDocument/2006/relationships/slide" Target="slides/slide134.xml"/><Relationship Id="rId183" Type="http://schemas.openxmlformats.org/officeDocument/2006/relationships/slide" Target="slides/slide155.xml"/><Relationship Id="rId213" Type="http://schemas.openxmlformats.org/officeDocument/2006/relationships/slide" Target="slides/slide185.xml"/><Relationship Id="rId218" Type="http://schemas.openxmlformats.org/officeDocument/2006/relationships/slide" Target="slides/slide190.xml"/><Relationship Id="rId234" Type="http://schemas.openxmlformats.org/officeDocument/2006/relationships/slide" Target="slides/slide206.xml"/><Relationship Id="rId239" Type="http://schemas.openxmlformats.org/officeDocument/2006/relationships/slide" Target="slides/slide211.xml"/><Relationship Id="rId2" Type="http://schemas.openxmlformats.org/officeDocument/2006/relationships/customXml" Target="../customXml/item2.xml"/><Relationship Id="rId29" Type="http://schemas.openxmlformats.org/officeDocument/2006/relationships/slide" Target="slides/slide1.xml"/><Relationship Id="rId250" Type="http://schemas.openxmlformats.org/officeDocument/2006/relationships/slide" Target="slides/slide222.xml"/><Relationship Id="rId255" Type="http://schemas.openxmlformats.org/officeDocument/2006/relationships/slide" Target="slides/slide227.xml"/><Relationship Id="rId271" Type="http://schemas.openxmlformats.org/officeDocument/2006/relationships/slide" Target="slides/slide243.xml"/><Relationship Id="rId276" Type="http://schemas.openxmlformats.org/officeDocument/2006/relationships/tableStyles" Target="tableStyles.xml"/><Relationship Id="rId24" Type="http://schemas.openxmlformats.org/officeDocument/2006/relationships/slideMaster" Target="slideMasters/slideMaster21.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199" Type="http://schemas.openxmlformats.org/officeDocument/2006/relationships/slide" Target="slides/slide171.xml"/><Relationship Id="rId203" Type="http://schemas.openxmlformats.org/officeDocument/2006/relationships/slide" Target="slides/slide175.xml"/><Relationship Id="rId208" Type="http://schemas.openxmlformats.org/officeDocument/2006/relationships/slide" Target="slides/slide180.xml"/><Relationship Id="rId229" Type="http://schemas.openxmlformats.org/officeDocument/2006/relationships/slide" Target="slides/slide201.xml"/><Relationship Id="rId19" Type="http://schemas.openxmlformats.org/officeDocument/2006/relationships/slideMaster" Target="slideMasters/slideMaster16.xml"/><Relationship Id="rId224" Type="http://schemas.openxmlformats.org/officeDocument/2006/relationships/slide" Target="slides/slide196.xml"/><Relationship Id="rId240" Type="http://schemas.openxmlformats.org/officeDocument/2006/relationships/slide" Target="slides/slide212.xml"/><Relationship Id="rId245" Type="http://schemas.openxmlformats.org/officeDocument/2006/relationships/slide" Target="slides/slide217.xml"/><Relationship Id="rId261" Type="http://schemas.openxmlformats.org/officeDocument/2006/relationships/slide" Target="slides/slide233.xml"/><Relationship Id="rId266" Type="http://schemas.openxmlformats.org/officeDocument/2006/relationships/slide" Target="slides/slide238.xml"/><Relationship Id="rId14" Type="http://schemas.openxmlformats.org/officeDocument/2006/relationships/slideMaster" Target="slideMasters/slideMaster11.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8" Type="http://schemas.openxmlformats.org/officeDocument/2006/relationships/slideMaster" Target="slideMasters/slideMaster5.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189" Type="http://schemas.openxmlformats.org/officeDocument/2006/relationships/slide" Target="slides/slide161.xml"/><Relationship Id="rId219" Type="http://schemas.openxmlformats.org/officeDocument/2006/relationships/slide" Target="slides/slide191.xml"/><Relationship Id="rId3" Type="http://schemas.openxmlformats.org/officeDocument/2006/relationships/customXml" Target="../customXml/item3.xml"/><Relationship Id="rId214" Type="http://schemas.openxmlformats.org/officeDocument/2006/relationships/slide" Target="slides/slide186.xml"/><Relationship Id="rId230" Type="http://schemas.openxmlformats.org/officeDocument/2006/relationships/slide" Target="slides/slide202.xml"/><Relationship Id="rId235" Type="http://schemas.openxmlformats.org/officeDocument/2006/relationships/slide" Target="slides/slide207.xml"/><Relationship Id="rId251" Type="http://schemas.openxmlformats.org/officeDocument/2006/relationships/slide" Target="slides/slide223.xml"/><Relationship Id="rId256" Type="http://schemas.openxmlformats.org/officeDocument/2006/relationships/slide" Target="slides/slide228.xml"/><Relationship Id="rId25" Type="http://schemas.openxmlformats.org/officeDocument/2006/relationships/slideMaster" Target="slideMasters/slideMaster22.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72" Type="http://schemas.openxmlformats.org/officeDocument/2006/relationships/notesMaster" Target="notesMasters/notesMaster1.xml"/><Relationship Id="rId20" Type="http://schemas.openxmlformats.org/officeDocument/2006/relationships/slideMaster" Target="slideMasters/slideMaster17.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79" Type="http://schemas.openxmlformats.org/officeDocument/2006/relationships/slide" Target="slides/slide151.xml"/><Relationship Id="rId195" Type="http://schemas.openxmlformats.org/officeDocument/2006/relationships/slide" Target="slides/slide167.xml"/><Relationship Id="rId209" Type="http://schemas.openxmlformats.org/officeDocument/2006/relationships/slide" Target="slides/slide181.xml"/><Relationship Id="rId190" Type="http://schemas.openxmlformats.org/officeDocument/2006/relationships/slide" Target="slides/slide162.xml"/><Relationship Id="rId204" Type="http://schemas.openxmlformats.org/officeDocument/2006/relationships/slide" Target="slides/slide176.xml"/><Relationship Id="rId220" Type="http://schemas.openxmlformats.org/officeDocument/2006/relationships/slide" Target="slides/slide192.xml"/><Relationship Id="rId225" Type="http://schemas.openxmlformats.org/officeDocument/2006/relationships/slide" Target="slides/slide197.xml"/><Relationship Id="rId241" Type="http://schemas.openxmlformats.org/officeDocument/2006/relationships/slide" Target="slides/slide213.xml"/><Relationship Id="rId246" Type="http://schemas.openxmlformats.org/officeDocument/2006/relationships/slide" Target="slides/slide218.xml"/><Relationship Id="rId267" Type="http://schemas.openxmlformats.org/officeDocument/2006/relationships/slide" Target="slides/slide239.xml"/><Relationship Id="rId15" Type="http://schemas.openxmlformats.org/officeDocument/2006/relationships/slideMaster" Target="slideMasters/slideMaster12.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262" Type="http://schemas.openxmlformats.org/officeDocument/2006/relationships/slide" Target="slides/slide234.xml"/><Relationship Id="rId10" Type="http://schemas.openxmlformats.org/officeDocument/2006/relationships/slideMaster" Target="slideMasters/slideMaster7.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slide" Target="slides/slide120.xml"/><Relationship Id="rId164" Type="http://schemas.openxmlformats.org/officeDocument/2006/relationships/slide" Target="slides/slide136.xml"/><Relationship Id="rId169" Type="http://schemas.openxmlformats.org/officeDocument/2006/relationships/slide" Target="slides/slide141.xml"/><Relationship Id="rId185" Type="http://schemas.openxmlformats.org/officeDocument/2006/relationships/slide" Target="slides/slide157.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52.xml"/><Relationship Id="rId210" Type="http://schemas.openxmlformats.org/officeDocument/2006/relationships/slide" Target="slides/slide182.xml"/><Relationship Id="rId215" Type="http://schemas.openxmlformats.org/officeDocument/2006/relationships/slide" Target="slides/slide187.xml"/><Relationship Id="rId236" Type="http://schemas.openxmlformats.org/officeDocument/2006/relationships/slide" Target="slides/slide208.xml"/><Relationship Id="rId257" Type="http://schemas.openxmlformats.org/officeDocument/2006/relationships/slide" Target="slides/slide229.xml"/><Relationship Id="rId26" Type="http://schemas.openxmlformats.org/officeDocument/2006/relationships/slideMaster" Target="slideMasters/slideMaster23.xml"/><Relationship Id="rId231" Type="http://schemas.openxmlformats.org/officeDocument/2006/relationships/slide" Target="slides/slide203.xml"/><Relationship Id="rId252" Type="http://schemas.openxmlformats.org/officeDocument/2006/relationships/slide" Target="slides/slide224.xml"/><Relationship Id="rId273" Type="http://schemas.openxmlformats.org/officeDocument/2006/relationships/presProps" Target="presProps.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3.xml"/><Relationship Id="rId221" Type="http://schemas.openxmlformats.org/officeDocument/2006/relationships/slide" Target="slides/slide193.xml"/><Relationship Id="rId242" Type="http://schemas.openxmlformats.org/officeDocument/2006/relationships/slide" Target="slides/slide214.xml"/><Relationship Id="rId263" Type="http://schemas.openxmlformats.org/officeDocument/2006/relationships/slide" Target="slides/slide235.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32" Type="http://schemas.openxmlformats.org/officeDocument/2006/relationships/slide" Target="slides/slide204.xml"/><Relationship Id="rId253" Type="http://schemas.openxmlformats.org/officeDocument/2006/relationships/slide" Target="slides/slide225.xml"/><Relationship Id="rId274" Type="http://schemas.openxmlformats.org/officeDocument/2006/relationships/viewProps" Target="viewProps.xml"/><Relationship Id="rId27" Type="http://schemas.openxmlformats.org/officeDocument/2006/relationships/slideMaster" Target="slideMasters/slideMaster24.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slide" Target="slides/slide173.xml"/><Relationship Id="rId222" Type="http://schemas.openxmlformats.org/officeDocument/2006/relationships/slide" Target="slides/slide194.xml"/><Relationship Id="rId243" Type="http://schemas.openxmlformats.org/officeDocument/2006/relationships/slide" Target="slides/slide215.xml"/><Relationship Id="rId264" Type="http://schemas.openxmlformats.org/officeDocument/2006/relationships/slide" Target="slides/slide236.xml"/><Relationship Id="rId17" Type="http://schemas.openxmlformats.org/officeDocument/2006/relationships/slideMaster" Target="slideMasters/slideMaster14.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1" Type="http://schemas.openxmlformats.org/officeDocument/2006/relationships/customXml" Target="../customXml/item1.xml"/><Relationship Id="rId212" Type="http://schemas.openxmlformats.org/officeDocument/2006/relationships/slide" Target="slides/slide184.xml"/><Relationship Id="rId233" Type="http://schemas.openxmlformats.org/officeDocument/2006/relationships/slide" Target="slides/slide205.xml"/><Relationship Id="rId254" Type="http://schemas.openxmlformats.org/officeDocument/2006/relationships/slide" Target="slides/slide226.xml"/><Relationship Id="rId28" Type="http://schemas.openxmlformats.org/officeDocument/2006/relationships/slideMaster" Target="slideMasters/slideMaster25.xml"/><Relationship Id="rId49" Type="http://schemas.openxmlformats.org/officeDocument/2006/relationships/slide" Target="slides/slide21.xml"/><Relationship Id="rId114" Type="http://schemas.openxmlformats.org/officeDocument/2006/relationships/slide" Target="slides/slide86.xml"/><Relationship Id="rId27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colorful2" csCatId="colorful" phldr="1"/>
      <dgm:spPr/>
      <dgm:t>
        <a:bodyPr/>
        <a:lstStyle/>
        <a:p>
          <a:endParaRPr lang="en-US"/>
        </a:p>
      </dgm:t>
    </dgm:pt>
    <dgm:pt modelId="{5FC34D3A-C8D4-483C-8695-507470E74D50}">
      <dgm:prSet/>
      <dgm:spPr/>
      <dgm:t>
        <a:bodyPr/>
        <a:lstStyle/>
        <a:p>
          <a:r>
            <a:rPr lang="en-US" dirty="0"/>
            <a:t>Papacy</a:t>
          </a:r>
        </a:p>
      </dgm:t>
    </dgm:pt>
    <dgm:pt modelId="{9978A89C-C2F1-4241-807C-13619E6D6376}" type="parTrans" cxnId="{277179CE-E2F5-4733-8D23-9E37CACB7B9E}">
      <dgm:prSet/>
      <dgm:spPr/>
      <dgm:t>
        <a:bodyPr/>
        <a:lstStyle/>
        <a:p>
          <a:endParaRPr lang="en-US"/>
        </a:p>
      </dgm:t>
    </dgm:pt>
    <dgm:pt modelId="{1DECF9F5-40C0-4379-BCCE-7BCAAD54807B}" type="sibTrans" cxnId="{277179CE-E2F5-4733-8D23-9E37CACB7B9E}">
      <dgm:prSet/>
      <dgm:spPr/>
      <dgm:t>
        <a:bodyPr/>
        <a:lstStyle/>
        <a:p>
          <a:endParaRPr lang="en-US"/>
        </a:p>
      </dgm:t>
    </dgm:pt>
    <dgm:pt modelId="{C057D6ED-8F49-42DC-B8A7-C07F68F0F734}">
      <dgm:prSet/>
      <dgm:spPr/>
      <dgm:t>
        <a:bodyPr/>
        <a:lstStyle/>
        <a:p>
          <a:r>
            <a:rPr lang="en-US" b="1" dirty="0"/>
            <a:t>Monarchical Episcopacy</a:t>
          </a:r>
        </a:p>
      </dgm:t>
    </dgm:pt>
    <dgm:pt modelId="{131D11D9-3030-4E3B-8F84-0108E6497B2A}" type="parTrans" cxnId="{FB0FA082-3950-4822-951F-05A1A9548F18}">
      <dgm:prSet/>
      <dgm:spPr/>
      <dgm:t>
        <a:bodyPr/>
        <a:lstStyle/>
        <a:p>
          <a:endParaRPr lang="en-US"/>
        </a:p>
      </dgm:t>
    </dgm:pt>
    <dgm:pt modelId="{6E885013-4246-43E1-A818-2251A99C8FD2}" type="sibTrans" cxnId="{FB0FA082-3950-4822-951F-05A1A9548F18}">
      <dgm:prSet/>
      <dgm:spPr/>
      <dgm:t>
        <a:bodyPr/>
        <a:lstStyle/>
        <a:p>
          <a:endParaRPr lang="en-US"/>
        </a:p>
      </dgm:t>
    </dgm:pt>
    <dgm:pt modelId="{9845D52A-E054-4EB0-A5A3-32AE7DC6D645}">
      <dgm:prSet/>
      <dgm:spPr/>
      <dgm:t>
        <a:bodyPr/>
        <a:lstStyle/>
        <a:p>
          <a:r>
            <a:rPr lang="en-US" dirty="0"/>
            <a:t>Sacraments</a:t>
          </a:r>
        </a:p>
      </dgm:t>
    </dgm:pt>
    <dgm:pt modelId="{952EE001-86C3-4022-96EE-ABDB540B8A78}" type="parTrans" cxnId="{B04C6215-C46D-4282-963F-02A26E25C8AB}">
      <dgm:prSet/>
      <dgm:spPr/>
      <dgm:t>
        <a:bodyPr/>
        <a:lstStyle/>
        <a:p>
          <a:endParaRPr lang="en-US"/>
        </a:p>
      </dgm:t>
    </dgm:pt>
    <dgm:pt modelId="{796364FD-7651-493A-AEE5-8DD45DF8EEAC}" type="sibTrans" cxnId="{B04C6215-C46D-4282-963F-02A26E25C8AB}">
      <dgm:prSet/>
      <dgm:spPr/>
      <dgm:t>
        <a:bodyPr/>
        <a:lstStyle/>
        <a:p>
          <a:endParaRPr lang="en-US"/>
        </a:p>
      </dgm:t>
    </dgm:pt>
    <dgm:pt modelId="{566C4A8F-CE66-4FF5-AF11-6C385F74A275}">
      <dgm:prSet/>
      <dgm:spPr/>
      <dgm:t>
        <a:bodyPr/>
        <a:lstStyle/>
        <a:p>
          <a:r>
            <a:rPr lang="en-US" b="1" dirty="0"/>
            <a:t>Five Worship Activities</a:t>
          </a:r>
        </a:p>
      </dgm:t>
    </dgm:pt>
    <dgm:pt modelId="{375C5A5E-5F04-4FE8-98F8-795867C18A18}" type="parTrans" cxnId="{66E8CE3C-459F-4648-B4D7-5039298A0E92}">
      <dgm:prSet/>
      <dgm:spPr/>
      <dgm:t>
        <a:bodyPr/>
        <a:lstStyle/>
        <a:p>
          <a:endParaRPr lang="en-US"/>
        </a:p>
      </dgm:t>
    </dgm:pt>
    <dgm:pt modelId="{E74B8A5E-78D9-4E5B-86E1-203DE271581F}" type="sibTrans" cxnId="{66E8CE3C-459F-4648-B4D7-5039298A0E92}">
      <dgm:prSet/>
      <dgm:spPr/>
      <dgm:t>
        <a:bodyPr/>
        <a:lstStyle/>
        <a:p>
          <a:endParaRPr lang="en-US"/>
        </a:p>
      </dgm:t>
    </dgm:pt>
    <dgm:pt modelId="{9AC77E87-FC4D-4F04-889B-73358514DC0D}">
      <dgm:prSet/>
      <dgm:spPr/>
      <dgm:t>
        <a:bodyPr/>
        <a:lstStyle/>
        <a:p>
          <a:r>
            <a:rPr lang="en-US" dirty="0"/>
            <a:t>Denominations</a:t>
          </a:r>
        </a:p>
      </dgm:t>
    </dgm:pt>
    <dgm:pt modelId="{B29F90F6-921F-42B9-A496-5D121F61821E}" type="parTrans" cxnId="{04774158-8FAB-47B4-A2EE-D3D3A7E958BE}">
      <dgm:prSet/>
      <dgm:spPr/>
      <dgm:t>
        <a:bodyPr/>
        <a:lstStyle/>
        <a:p>
          <a:endParaRPr lang="en-US"/>
        </a:p>
      </dgm:t>
    </dgm:pt>
    <dgm:pt modelId="{3A77AB9A-DF29-465E-A0A5-D4FA3D0C537F}" type="sibTrans" cxnId="{04774158-8FAB-47B4-A2EE-D3D3A7E958BE}">
      <dgm:prSet/>
      <dgm:spPr/>
      <dgm:t>
        <a:bodyPr/>
        <a:lstStyle/>
        <a:p>
          <a:endParaRPr lang="en-US"/>
        </a:p>
      </dgm:t>
    </dgm:pt>
    <dgm:pt modelId="{C2F0E5C9-2943-4A9B-872F-ECF6B159E9F4}">
      <dgm:prSet/>
      <dgm:spPr/>
      <dgm:t>
        <a:bodyPr/>
        <a:lstStyle/>
        <a:p>
          <a:r>
            <a:rPr lang="en-US" b="1" dirty="0"/>
            <a:t>Theological Debates</a:t>
          </a:r>
        </a:p>
      </dgm:t>
    </dgm:pt>
    <dgm:pt modelId="{8FBB852D-32B7-4273-9DE3-951F1CFE69EC}" type="parTrans" cxnId="{F7608388-5A1F-4FE9-96E5-520EA7B1F725}">
      <dgm:prSet/>
      <dgm:spPr/>
      <dgm:t>
        <a:bodyPr/>
        <a:lstStyle/>
        <a:p>
          <a:endParaRPr lang="en-US"/>
        </a:p>
      </dgm:t>
    </dgm:pt>
    <dgm:pt modelId="{1A62CB6F-38D7-44F2-AFAB-0C4382E3DA24}" type="sibTrans" cxnId="{F7608388-5A1F-4FE9-96E5-520EA7B1F725}">
      <dgm:prSet/>
      <dgm:spPr/>
      <dgm:t>
        <a:bodyPr/>
        <a:lstStyle/>
        <a:p>
          <a:endParaRPr lang="en-US"/>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3">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3">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3"/>
      <dgm:spPr>
        <a:noFill/>
        <a:ln w="12700" cap="flat" cmpd="sng" algn="ctr">
          <a:solidFill>
            <a:schemeClr val="accent2">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3"/>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2"/>
      <dgm:spPr/>
    </dgm:pt>
    <dgm:pt modelId="{4630FBA4-1F51-4A32-B0E4-88E47053D0D9}" type="pres">
      <dgm:prSet presAssocID="{9845D52A-E054-4EB0-A5A3-32AE7DC6D645}" presName="composite" presStyleCnt="0"/>
      <dgm:spPr/>
    </dgm:pt>
    <dgm:pt modelId="{D39499CF-3BA1-4BBD-960A-4434BA9F21A7}" type="pres">
      <dgm:prSet presAssocID="{9845D52A-E054-4EB0-A5A3-32AE7DC6D645}" presName="Parent1" presStyleLbl="alignNode1" presStyleIdx="1" presStyleCnt="3">
        <dgm:presLayoutVars>
          <dgm:chMax val="1"/>
          <dgm:chPref val="1"/>
          <dgm:bulletEnabled val="1"/>
        </dgm:presLayoutVars>
      </dgm:prSet>
      <dgm:spPr/>
    </dgm:pt>
    <dgm:pt modelId="{5E76ADAA-D3EE-462D-A737-9D3772B6C76F}" type="pres">
      <dgm:prSet presAssocID="{9845D52A-E054-4EB0-A5A3-32AE7DC6D645}" presName="Childtext1" presStyleLbl="revTx" presStyleIdx="1" presStyleCnt="3">
        <dgm:presLayoutVars>
          <dgm:chMax val="0"/>
          <dgm:chPref val="0"/>
          <dgm:bulletEnabled/>
        </dgm:presLayoutVars>
      </dgm:prSet>
      <dgm:spPr/>
    </dgm:pt>
    <dgm:pt modelId="{F514349A-AC82-402F-8DA0-95785071B5F0}" type="pres">
      <dgm:prSet presAssocID="{9845D52A-E054-4EB0-A5A3-32AE7DC6D645}" presName="ConnectLine" presStyleLbl="sibTrans1D1" presStyleIdx="1" presStyleCnt="3"/>
      <dgm:spPr>
        <a:noFill/>
        <a:ln w="12700" cap="flat" cmpd="sng" algn="ctr">
          <a:solidFill>
            <a:schemeClr val="accent2">
              <a:hueOff val="-6439200"/>
              <a:satOff val="866"/>
              <a:lumOff val="981"/>
              <a:alphaOff val="0"/>
            </a:schemeClr>
          </a:solidFill>
          <a:prstDash val="dash"/>
        </a:ln>
        <a:effectLst/>
      </dgm:spPr>
    </dgm:pt>
    <dgm:pt modelId="{BBACFDEF-20FB-406A-9641-2F4782D85F9F}" type="pres">
      <dgm:prSet presAssocID="{9845D52A-E054-4EB0-A5A3-32AE7DC6D645}" presName="ConnectLineEnd" presStyleLbl="node1" presStyleIdx="1" presStyleCnt="3"/>
      <dgm:spPr/>
    </dgm:pt>
    <dgm:pt modelId="{E12CB119-910F-4C38-9D07-4EF7748B1BD6}" type="pres">
      <dgm:prSet presAssocID="{9845D52A-E054-4EB0-A5A3-32AE7DC6D645}" presName="EmptyPane" presStyleCnt="0"/>
      <dgm:spPr/>
    </dgm:pt>
    <dgm:pt modelId="{6C1697D8-F9A2-4451-950E-C8D8168BBC75}" type="pres">
      <dgm:prSet presAssocID="{796364FD-7651-493A-AEE5-8DD45DF8EEAC}" presName="spaceBetweenRectangles" presStyleLbl="fgAcc1" presStyleIdx="1" presStyleCnt="2"/>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2" presStyleCnt="3">
        <dgm:presLayoutVars>
          <dgm:chMax val="1"/>
          <dgm:chPref val="1"/>
          <dgm:bulletEnabled val="1"/>
        </dgm:presLayoutVars>
      </dgm:prSet>
      <dgm:spPr/>
    </dgm:pt>
    <dgm:pt modelId="{2E1F219F-885D-437D-9D95-1C496EBAD119}" type="pres">
      <dgm:prSet presAssocID="{9AC77E87-FC4D-4F04-889B-73358514DC0D}" presName="Childtext1" presStyleLbl="revTx" presStyleIdx="2" presStyleCnt="3">
        <dgm:presLayoutVars>
          <dgm:chMax val="0"/>
          <dgm:chPref val="0"/>
          <dgm:bulletEnabled/>
        </dgm:presLayoutVars>
      </dgm:prSet>
      <dgm:spPr/>
    </dgm:pt>
    <dgm:pt modelId="{8801BA21-B732-43C2-BD4E-EED526CA614C}" type="pres">
      <dgm:prSet presAssocID="{9AC77E87-FC4D-4F04-889B-73358514DC0D}" presName="ConnectLine" presStyleLbl="sibTrans1D1" presStyleIdx="2" presStyleCnt="3"/>
      <dgm:spPr>
        <a:noFill/>
        <a:ln w="12700" cap="flat" cmpd="sng" algn="ctr">
          <a:solidFill>
            <a:schemeClr val="accent2">
              <a:hueOff val="-12878401"/>
              <a:satOff val="1732"/>
              <a:lumOff val="1962"/>
              <a:alphaOff val="0"/>
            </a:schemeClr>
          </a:solidFill>
          <a:prstDash val="dash"/>
        </a:ln>
        <a:effectLst/>
      </dgm:spPr>
    </dgm:pt>
    <dgm:pt modelId="{ED3C7052-C7D3-4A48-8DD7-C35F83E9E14D}" type="pres">
      <dgm:prSet presAssocID="{9AC77E87-FC4D-4F04-889B-73358514DC0D}" presName="ConnectLineEnd" presStyleLbl="node1" presStyleIdx="2" presStyleCnt="3"/>
      <dgm:spPr/>
    </dgm:pt>
    <dgm:pt modelId="{E1638529-5025-4BCE-9448-174A6B1F9AFC}" type="pres">
      <dgm:prSet presAssocID="{9AC77E87-FC4D-4F04-889B-73358514DC0D}" presName="EmptyPane" presStyleCnt="0"/>
      <dgm:spPr/>
    </dgm:pt>
  </dgm:ptLst>
  <dgm:cxnLst>
    <dgm:cxn modelId="{B04C6215-C46D-4282-963F-02A26E25C8AB}" srcId="{08F627ED-A304-4697-8C44-18E45D3D2B1A}" destId="{9845D52A-E054-4EB0-A5A3-32AE7DC6D645}" srcOrd="1" destOrd="0" parTransId="{952EE001-86C3-4022-96EE-ABDB540B8A78}" sibTransId="{796364FD-7651-493A-AEE5-8DD45DF8EEAC}"/>
    <dgm:cxn modelId="{66E8CE3C-459F-4648-B4D7-5039298A0E92}" srcId="{9845D52A-E054-4EB0-A5A3-32AE7DC6D645}" destId="{566C4A8F-CE66-4FF5-AF11-6C385F74A275}" srcOrd="0" destOrd="0" parTransId="{375C5A5E-5F04-4FE8-98F8-795867C18A18}" sibTransId="{E74B8A5E-78D9-4E5B-86E1-203DE271581F}"/>
    <dgm:cxn modelId="{DC951A47-D712-4DDF-BC45-034C400F587A}" type="presOf" srcId="{08F627ED-A304-4697-8C44-18E45D3D2B1A}" destId="{D6614DDC-66DE-4E26-A0E6-8B5D4F611437}" srcOrd="0" destOrd="0" presId="urn:microsoft.com/office/officeart/2016/7/layout/HexagonTimeline"/>
    <dgm:cxn modelId="{49EFF76F-887C-4DB3-847E-B88D6BC6A77B}" type="presOf" srcId="{C2F0E5C9-2943-4A9B-872F-ECF6B159E9F4}" destId="{2E1F219F-885D-437D-9D95-1C496EBAD119}" srcOrd="0" destOrd="0" presId="urn:microsoft.com/office/officeart/2016/7/layout/HexagonTimeline"/>
    <dgm:cxn modelId="{CB98D256-5AB4-4B9D-AD69-15CA4B5C1220}" type="presOf" srcId="{566C4A8F-CE66-4FF5-AF11-6C385F74A275}" destId="{5E76ADAA-D3EE-462D-A737-9D3772B6C76F}" srcOrd="0" destOrd="0" presId="urn:microsoft.com/office/officeart/2016/7/layout/HexagonTimeline"/>
    <dgm:cxn modelId="{04774158-8FAB-47B4-A2EE-D3D3A7E958BE}" srcId="{08F627ED-A304-4697-8C44-18E45D3D2B1A}" destId="{9AC77E87-FC4D-4F04-889B-73358514DC0D}" srcOrd="2" destOrd="0" parTransId="{B29F90F6-921F-42B9-A496-5D121F61821E}" sibTransId="{3A77AB9A-DF29-465E-A0A5-D4FA3D0C537F}"/>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F7608388-5A1F-4FE9-96E5-520EA7B1F725}" srcId="{9AC77E87-FC4D-4F04-889B-73358514DC0D}" destId="{C2F0E5C9-2943-4A9B-872F-ECF6B159E9F4}" srcOrd="0" destOrd="0" parTransId="{8FBB852D-32B7-4273-9DE3-951F1CFE69EC}" sibTransId="{1A62CB6F-38D7-44F2-AFAB-0C4382E3DA24}"/>
    <dgm:cxn modelId="{07EFBDB0-8C3C-4140-851A-D6494FDB0B7A}" type="presOf" srcId="{9845D52A-E054-4EB0-A5A3-32AE7DC6D645}" destId="{D39499CF-3BA1-4BBD-960A-4434BA9F21A7}" srcOrd="0" destOrd="0" presId="urn:microsoft.com/office/officeart/2016/7/layout/HexagonTimeline"/>
    <dgm:cxn modelId="{6E1CE7C2-A87C-4E64-9245-7487AB728B9A}" type="presOf" srcId="{9AC77E87-FC4D-4F04-889B-73358514DC0D}" destId="{E38B2215-81DF-4D79-BB37-17C8C9F898E7}"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434FF653-D75F-4952-8E75-D3AF3DA482CB}" type="presParOf" srcId="{D6614DDC-66DE-4E26-A0E6-8B5D4F611437}" destId="{4630FBA4-1F51-4A32-B0E4-88E47053D0D9}" srcOrd="2" destOrd="0" presId="urn:microsoft.com/office/officeart/2016/7/layout/HexagonTimeline"/>
    <dgm:cxn modelId="{255D0E88-A582-4AB9-85D4-3CCE25636858}" type="presParOf" srcId="{4630FBA4-1F51-4A32-B0E4-88E47053D0D9}" destId="{D39499CF-3BA1-4BBD-960A-4434BA9F21A7}" srcOrd="0" destOrd="0" presId="urn:microsoft.com/office/officeart/2016/7/layout/HexagonTimeline"/>
    <dgm:cxn modelId="{EB99A48A-7C1E-46F6-BDF1-CF76EFA8B1BE}" type="presParOf" srcId="{4630FBA4-1F51-4A32-B0E4-88E47053D0D9}" destId="{5E76ADAA-D3EE-462D-A737-9D3772B6C76F}" srcOrd="1" destOrd="0" presId="urn:microsoft.com/office/officeart/2016/7/layout/HexagonTimeline"/>
    <dgm:cxn modelId="{A5B350CB-1F08-407B-AB74-C0A9D5254180}" type="presParOf" srcId="{4630FBA4-1F51-4A32-B0E4-88E47053D0D9}" destId="{F514349A-AC82-402F-8DA0-95785071B5F0}" srcOrd="2" destOrd="0" presId="urn:microsoft.com/office/officeart/2016/7/layout/HexagonTimeline"/>
    <dgm:cxn modelId="{3AEF0478-205F-4564-A8F2-A009D04A4716}" type="presParOf" srcId="{4630FBA4-1F51-4A32-B0E4-88E47053D0D9}" destId="{BBACFDEF-20FB-406A-9641-2F4782D85F9F}" srcOrd="3" destOrd="0" presId="urn:microsoft.com/office/officeart/2016/7/layout/HexagonTimeline"/>
    <dgm:cxn modelId="{E91CE1AF-35AF-4453-8B3B-CCA366030481}" type="presParOf" srcId="{4630FBA4-1F51-4A32-B0E4-88E47053D0D9}" destId="{E12CB119-910F-4C38-9D07-4EF7748B1BD6}" srcOrd="4" destOrd="0" presId="urn:microsoft.com/office/officeart/2016/7/layout/HexagonTimeline"/>
    <dgm:cxn modelId="{830D18A3-5BD1-43DE-A8C7-D3AD84C79C41}" type="presParOf" srcId="{D6614DDC-66DE-4E26-A0E6-8B5D4F611437}" destId="{6C1697D8-F9A2-4451-950E-C8D8168BBC75}" srcOrd="3" destOrd="0" presId="urn:microsoft.com/office/officeart/2016/7/layout/HexagonTimeline"/>
    <dgm:cxn modelId="{A2FC9288-5AD0-464F-A27B-3C029EB82A78}" type="presParOf" srcId="{D6614DDC-66DE-4E26-A0E6-8B5D4F611437}" destId="{258D101A-CA89-4BD3-9BA0-F95214FF0550}" srcOrd="4"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316501" y="1604214"/>
          <a:ext cx="1610849" cy="437513"/>
        </a:xfrm>
        <a:prstGeom prst="homePlate">
          <a:avLst>
            <a:gd name="adj" fmla="val 4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Papacy</a:t>
          </a:r>
        </a:p>
      </dsp:txBody>
      <dsp:txXfrm>
        <a:off x="316501" y="1604214"/>
        <a:ext cx="1523346" cy="437513"/>
      </dsp:txXfrm>
    </dsp:sp>
    <dsp:sp modelId="{03E7967D-6C10-4379-9B37-4F5A8CF4EED8}">
      <dsp:nvSpPr>
        <dsp:cNvPr id="0" name=""/>
        <dsp:cNvSpPr/>
      </dsp:nvSpPr>
      <dsp:spPr>
        <a:xfrm>
          <a:off x="3280"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Monarchical Episcopacy</a:t>
          </a:r>
        </a:p>
      </dsp:txBody>
      <dsp:txXfrm>
        <a:off x="3280" y="0"/>
        <a:ext cx="2237291" cy="1166701"/>
      </dsp:txXfrm>
    </dsp:sp>
    <dsp:sp modelId="{4FB3A766-643A-4ACA-8E5D-2C95FFB87076}">
      <dsp:nvSpPr>
        <dsp:cNvPr id="0" name=""/>
        <dsp:cNvSpPr/>
      </dsp:nvSpPr>
      <dsp:spPr>
        <a:xfrm>
          <a:off x="1927350" y="1822971"/>
          <a:ext cx="626441" cy="0"/>
        </a:xfrm>
        <a:custGeom>
          <a:avLst/>
          <a:gdLst/>
          <a:ahLst/>
          <a:cxnLst/>
          <a:rect l="0" t="0" r="0" b="0"/>
          <a:pathLst>
            <a:path>
              <a:moveTo>
                <a:pt x="0" y="0"/>
              </a:moveTo>
              <a:lnTo>
                <a:pt x="626441"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121925" y="1239620"/>
          <a:ext cx="0" cy="364594"/>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085466" y="1166701"/>
          <a:ext cx="72918" cy="729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9499CF-3BA1-4BBD-960A-4434BA9F21A7}">
      <dsp:nvSpPr>
        <dsp:cNvPr id="0" name=""/>
        <dsp:cNvSpPr/>
      </dsp:nvSpPr>
      <dsp:spPr>
        <a:xfrm>
          <a:off x="2553792" y="1604214"/>
          <a:ext cx="1610849" cy="437513"/>
        </a:xfrm>
        <a:prstGeom prst="hexagon">
          <a:avLst>
            <a:gd name="adj" fmla="val 40000"/>
            <a:gd name="vf" fmla="val 115470"/>
          </a:avLst>
        </a:prstGeom>
        <a:solidFill>
          <a:schemeClr val="accent2">
            <a:hueOff val="-6439200"/>
            <a:satOff val="866"/>
            <a:lumOff val="981"/>
            <a:alphaOff val="0"/>
          </a:schemeClr>
        </a:solidFill>
        <a:ln w="12700" cap="flat" cmpd="sng" algn="ctr">
          <a:solidFill>
            <a:schemeClr val="accent2">
              <a:hueOff val="-6439200"/>
              <a:satOff val="866"/>
              <a:lumOff val="9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Sacraments</a:t>
          </a:r>
        </a:p>
      </dsp:txBody>
      <dsp:txXfrm>
        <a:off x="2746364" y="1656517"/>
        <a:ext cx="1225705" cy="332907"/>
      </dsp:txXfrm>
    </dsp:sp>
    <dsp:sp modelId="{5E76ADAA-D3EE-462D-A737-9D3772B6C76F}">
      <dsp:nvSpPr>
        <dsp:cNvPr id="0" name=""/>
        <dsp:cNvSpPr/>
      </dsp:nvSpPr>
      <dsp:spPr>
        <a:xfrm>
          <a:off x="2240571" y="247924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b="1" kern="1200" dirty="0"/>
            <a:t>Five Worship Activities</a:t>
          </a:r>
        </a:p>
      </dsp:txBody>
      <dsp:txXfrm>
        <a:off x="2240571" y="2479240"/>
        <a:ext cx="2237291" cy="1166701"/>
      </dsp:txXfrm>
    </dsp:sp>
    <dsp:sp modelId="{6C1697D8-F9A2-4451-950E-C8D8168BBC75}">
      <dsp:nvSpPr>
        <dsp:cNvPr id="0" name=""/>
        <dsp:cNvSpPr/>
      </dsp:nvSpPr>
      <dsp:spPr>
        <a:xfrm>
          <a:off x="4164641" y="1822971"/>
          <a:ext cx="626441" cy="0"/>
        </a:xfrm>
        <a:custGeom>
          <a:avLst/>
          <a:gdLst/>
          <a:ahLst/>
          <a:cxnLst/>
          <a:rect l="0" t="0" r="0" b="0"/>
          <a:pathLst>
            <a:path>
              <a:moveTo>
                <a:pt x="0" y="0"/>
              </a:moveTo>
              <a:lnTo>
                <a:pt x="626441" y="0"/>
              </a:lnTo>
            </a:path>
          </a:pathLst>
        </a:custGeom>
        <a:noFill/>
        <a:ln w="12700" cap="flat" cmpd="sng" algn="ctr">
          <a:solidFill>
            <a:schemeClr val="accent2">
              <a:hueOff val="-12878401"/>
              <a:satOff val="1732"/>
              <a:lumOff val="1962"/>
              <a:alphaOff val="0"/>
            </a:schemeClr>
          </a:solidFill>
          <a:prstDash val="solid"/>
        </a:ln>
        <a:effectLst/>
      </dsp:spPr>
      <dsp:style>
        <a:lnRef idx="2">
          <a:scrgbClr r="0" g="0" b="0"/>
        </a:lnRef>
        <a:fillRef idx="1">
          <a:scrgbClr r="0" g="0" b="0"/>
        </a:fillRef>
        <a:effectRef idx="0">
          <a:scrgbClr r="0" g="0" b="0"/>
        </a:effectRef>
        <a:fontRef idx="minor"/>
      </dsp:style>
    </dsp:sp>
    <dsp:sp modelId="{F514349A-AC82-402F-8DA0-95785071B5F0}">
      <dsp:nvSpPr>
        <dsp:cNvPr id="0" name=""/>
        <dsp:cNvSpPr/>
      </dsp:nvSpPr>
      <dsp:spPr>
        <a:xfrm>
          <a:off x="3359216" y="2041727"/>
          <a:ext cx="0" cy="364594"/>
        </a:xfrm>
        <a:prstGeom prst="line">
          <a:avLst/>
        </a:prstGeom>
        <a:noFill/>
        <a:ln w="12700" cap="flat" cmpd="sng" algn="ctr">
          <a:solidFill>
            <a:schemeClr val="accent2">
              <a:hueOff val="-6439200"/>
              <a:satOff val="866"/>
              <a:lumOff val="981"/>
              <a:alphaOff val="0"/>
            </a:schemeClr>
          </a:solidFill>
          <a:prstDash val="dash"/>
        </a:ln>
        <a:effectLst/>
      </dsp:spPr>
      <dsp:style>
        <a:lnRef idx="1">
          <a:scrgbClr r="0" g="0" b="0"/>
        </a:lnRef>
        <a:fillRef idx="0">
          <a:scrgbClr r="0" g="0" b="0"/>
        </a:fillRef>
        <a:effectRef idx="0">
          <a:scrgbClr r="0" g="0" b="0"/>
        </a:effectRef>
        <a:fontRef idx="minor"/>
      </dsp:style>
    </dsp:sp>
    <dsp:sp modelId="{BBACFDEF-20FB-406A-9641-2F4782D85F9F}">
      <dsp:nvSpPr>
        <dsp:cNvPr id="0" name=""/>
        <dsp:cNvSpPr/>
      </dsp:nvSpPr>
      <dsp:spPr>
        <a:xfrm>
          <a:off x="3322757" y="2406321"/>
          <a:ext cx="72918" cy="72918"/>
        </a:xfrm>
        <a:prstGeom prst="rect">
          <a:avLst/>
        </a:prstGeom>
        <a:solidFill>
          <a:schemeClr val="accent2">
            <a:hueOff val="-6439200"/>
            <a:satOff val="866"/>
            <a:lumOff val="9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4791083" y="1604214"/>
          <a:ext cx="1610849" cy="437513"/>
        </a:xfrm>
        <a:prstGeom prst="homePlate">
          <a:avLst>
            <a:gd name="adj" fmla="val 40000"/>
          </a:avLst>
        </a:prstGeom>
        <a:solidFill>
          <a:schemeClr val="accent2">
            <a:hueOff val="-12878401"/>
            <a:satOff val="1732"/>
            <a:lumOff val="1962"/>
            <a:alphaOff val="0"/>
          </a:schemeClr>
        </a:solidFill>
        <a:ln w="12700" cap="flat" cmpd="sng" algn="ctr">
          <a:solidFill>
            <a:schemeClr val="accent2">
              <a:hueOff val="-12878401"/>
              <a:satOff val="1732"/>
              <a:lumOff val="19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Denominations</a:t>
          </a:r>
        </a:p>
      </dsp:txBody>
      <dsp:txXfrm rot="10800000">
        <a:off x="4878586" y="1604214"/>
        <a:ext cx="1523346" cy="437513"/>
      </dsp:txXfrm>
    </dsp:sp>
    <dsp:sp modelId="{2E1F219F-885D-437D-9D95-1C496EBAD119}">
      <dsp:nvSpPr>
        <dsp:cNvPr id="0" name=""/>
        <dsp:cNvSpPr/>
      </dsp:nvSpPr>
      <dsp:spPr>
        <a:xfrm>
          <a:off x="4477862"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Theological Debates</a:t>
          </a:r>
        </a:p>
      </dsp:txBody>
      <dsp:txXfrm>
        <a:off x="4477862" y="0"/>
        <a:ext cx="2237291" cy="1166701"/>
      </dsp:txXfrm>
    </dsp:sp>
    <dsp:sp modelId="{8801BA21-B732-43C2-BD4E-EED526CA614C}">
      <dsp:nvSpPr>
        <dsp:cNvPr id="0" name=""/>
        <dsp:cNvSpPr/>
      </dsp:nvSpPr>
      <dsp:spPr>
        <a:xfrm>
          <a:off x="5596508" y="1239620"/>
          <a:ext cx="0" cy="364594"/>
        </a:xfrm>
        <a:prstGeom prst="line">
          <a:avLst/>
        </a:prstGeom>
        <a:noFill/>
        <a:ln w="12700" cap="flat" cmpd="sng" algn="ctr">
          <a:solidFill>
            <a:schemeClr val="accent2">
              <a:hueOff val="-12878401"/>
              <a:satOff val="1732"/>
              <a:lumOff val="1962"/>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5560048" y="1166701"/>
          <a:ext cx="72918" cy="72918"/>
        </a:xfrm>
        <a:prstGeom prst="rect">
          <a:avLst/>
        </a:prstGeom>
        <a:solidFill>
          <a:schemeClr val="accent2">
            <a:hueOff val="-12878401"/>
            <a:satOff val="1732"/>
            <a:lumOff val="196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CE801-4DBE-468D-89E1-427DACC10480}" type="datetimeFigureOut">
              <a:rPr lang="en-US" smtClean="0"/>
              <a:t>6/27/2020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979E2-243E-4269-805A-48675DAE54AB}" type="slidenum">
              <a:rPr lang="en-US" smtClean="0"/>
              <a:t>‹#›</a:t>
            </a:fld>
            <a:endParaRPr lang="en-US"/>
          </a:p>
        </p:txBody>
      </p:sp>
    </p:spTree>
    <p:extLst>
      <p:ext uri="{BB962C8B-B14F-4D97-AF65-F5344CB8AC3E}">
        <p14:creationId xmlns:p14="http://schemas.microsoft.com/office/powerpoint/2010/main" val="1090681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03D3F-D60F-45FF-AB9F-BE88B24E6B2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03458" name="Rectangle 2"/>
          <p:cNvSpPr>
            <a:spLocks noGrp="1" noRot="1" noChangeAspect="1" noChangeArrowheads="1" noTextEdit="1"/>
          </p:cNvSpPr>
          <p:nvPr>
            <p:ph type="sldImg"/>
          </p:nvPr>
        </p:nvSpPr>
        <p:spPr>
          <a:ln/>
        </p:spPr>
      </p:sp>
      <p:sp>
        <p:nvSpPr>
          <p:cNvPr id="3603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0337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58C69E-FAC5-4A29-A80D-49C179DAF2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44866" name="Rectangle 2"/>
          <p:cNvSpPr>
            <a:spLocks noGrp="1" noRot="1" noChangeAspect="1" noChangeArrowheads="1" noTextEdit="1"/>
          </p:cNvSpPr>
          <p:nvPr>
            <p:ph type="sldImg"/>
          </p:nvPr>
        </p:nvSpPr>
        <p:spPr>
          <a:ln/>
        </p:spPr>
      </p:sp>
      <p:sp>
        <p:nvSpPr>
          <p:cNvPr id="464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18787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9B824-0A9C-4918-A608-0292B60C175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9634" name="Rectangle 2"/>
          <p:cNvSpPr>
            <a:spLocks noGrp="1" noRot="1" noChangeAspect="1" noChangeArrowheads="1" noTextEdit="1"/>
          </p:cNvSpPr>
          <p:nvPr>
            <p:ph type="sldImg"/>
          </p:nvPr>
        </p:nvSpPr>
        <p:spPr>
          <a:ln/>
        </p:spPr>
      </p:sp>
      <p:sp>
        <p:nvSpPr>
          <p:cNvPr id="3269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977628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5B6C38-E3F1-4D3D-89B9-875B51ABBA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7826" name="Rectangle 2"/>
          <p:cNvSpPr>
            <a:spLocks noGrp="1" noRot="1" noChangeAspect="1" noChangeArrowheads="1" noTextEdit="1"/>
          </p:cNvSpPr>
          <p:nvPr>
            <p:ph type="sldImg"/>
          </p:nvPr>
        </p:nvSpPr>
        <p:spPr>
          <a:ln/>
        </p:spPr>
      </p:sp>
      <p:sp>
        <p:nvSpPr>
          <p:cNvPr id="32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542392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3B921-2C2B-4B74-A357-902E42C2037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0834" name="Rectangle 2"/>
          <p:cNvSpPr>
            <a:spLocks noGrp="1" noRot="1" noChangeAspect="1" noChangeArrowheads="1" noTextEdit="1"/>
          </p:cNvSpPr>
          <p:nvPr>
            <p:ph type="sldImg"/>
          </p:nvPr>
        </p:nvSpPr>
        <p:spPr>
          <a:ln/>
        </p:spPr>
      </p:sp>
      <p:sp>
        <p:nvSpPr>
          <p:cNvPr id="33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11688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BFB8F-9C66-4B72-A85C-980FC3AC3EE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39266" name="Rectangle 2"/>
          <p:cNvSpPr>
            <a:spLocks noGrp="1" noRot="1" noChangeAspect="1" noChangeArrowheads="1" noTextEdit="1"/>
          </p:cNvSpPr>
          <p:nvPr>
            <p:ph type="sldImg"/>
          </p:nvPr>
        </p:nvSpPr>
        <p:spPr>
          <a:ln/>
        </p:spPr>
      </p:sp>
      <p:sp>
        <p:nvSpPr>
          <p:cNvPr id="33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003475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CE316-F89B-4181-904E-F9BD924EE68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393963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998AB-E4FC-4385-82FC-F02DB6931A1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59394" name="Rectangle 2"/>
          <p:cNvSpPr>
            <a:spLocks noGrp="1" noRot="1" noChangeAspect="1" noChangeArrowheads="1" noTextEdit="1"/>
          </p:cNvSpPr>
          <p:nvPr>
            <p:ph type="sldImg"/>
          </p:nvPr>
        </p:nvSpPr>
        <p:spPr>
          <a:xfrm>
            <a:off x="382588" y="685800"/>
            <a:ext cx="6094412" cy="3429000"/>
          </a:xfrm>
          <a:ln/>
        </p:spPr>
      </p:sp>
      <p:sp>
        <p:nvSpPr>
          <p:cNvPr id="3259395" name="Rectangle 3"/>
          <p:cNvSpPr>
            <a:spLocks noGrp="1" noChangeArrowheads="1"/>
          </p:cNvSpPr>
          <p:nvPr>
            <p:ph type="body" idx="1"/>
          </p:nvPr>
        </p:nvSpPr>
        <p:spPr>
          <a:xfrm>
            <a:off x="914400" y="4343673"/>
            <a:ext cx="5029200" cy="4114566"/>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29383252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8DAC39-013D-4DE2-9D03-0FA56BDEFF9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33090" name="Rectangle 2"/>
          <p:cNvSpPr>
            <a:spLocks noGrp="1" noRot="1" noChangeAspect="1" noChangeArrowheads="1" noTextEdit="1"/>
          </p:cNvSpPr>
          <p:nvPr>
            <p:ph type="sldImg"/>
          </p:nvPr>
        </p:nvSpPr>
        <p:spPr>
          <a:ln/>
        </p:spPr>
      </p:sp>
      <p:sp>
        <p:nvSpPr>
          <p:cNvPr id="303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87808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E768AA-CA19-4D7B-80AA-22364D8032C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516418" name="Rectangle 2"/>
          <p:cNvSpPr>
            <a:spLocks noGrp="1" noRot="1" noChangeAspect="1" noChangeArrowheads="1" noTextEdit="1"/>
          </p:cNvSpPr>
          <p:nvPr>
            <p:ph type="sldImg"/>
          </p:nvPr>
        </p:nvSpPr>
        <p:spPr>
          <a:ln/>
        </p:spPr>
      </p:sp>
      <p:sp>
        <p:nvSpPr>
          <p:cNvPr id="3516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672923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252E4A-0F6E-46BE-9A91-5912D9C57F6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517442" name="Rectangle 2"/>
          <p:cNvSpPr>
            <a:spLocks noGrp="1" noRot="1" noChangeAspect="1" noChangeArrowheads="1" noTextEdit="1"/>
          </p:cNvSpPr>
          <p:nvPr>
            <p:ph type="sldImg"/>
          </p:nvPr>
        </p:nvSpPr>
        <p:spPr>
          <a:ln/>
        </p:spPr>
      </p:sp>
      <p:sp>
        <p:nvSpPr>
          <p:cNvPr id="3517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448580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63D326-3DA2-4200-9F72-430DF85A10B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62690" name="Rectangle 2"/>
          <p:cNvSpPr>
            <a:spLocks noGrp="1" noRot="1" noChangeAspect="1" noChangeArrowheads="1" noTextEdit="1"/>
          </p:cNvSpPr>
          <p:nvPr>
            <p:ph type="sldImg"/>
          </p:nvPr>
        </p:nvSpPr>
        <p:spPr>
          <a:ln/>
        </p:spPr>
      </p:sp>
      <p:sp>
        <p:nvSpPr>
          <p:cNvPr id="5362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8087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4D0AAC1-FB5E-4EA8-A016-1991A4D9FA02}"/>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0E3FA5-57D9-47E5-8C43-5BB530838664}"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63" name="Rectangle 2">
            <a:extLst>
              <a:ext uri="{FF2B5EF4-FFF2-40B4-BE49-F238E27FC236}">
                <a16:creationId xmlns:a16="http://schemas.microsoft.com/office/drawing/2014/main" id="{5429DE1D-B53E-4D18-8A35-DD72A94243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a:extLst>
              <a:ext uri="{FF2B5EF4-FFF2-40B4-BE49-F238E27FC236}">
                <a16:creationId xmlns:a16="http://schemas.microsoft.com/office/drawing/2014/main" id="{FF4F6422-11C2-4D45-8F31-4C44AC98F0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I would use the zoom facility of my interactive whiteboard to zoom in on the different sections of this picture.</a:t>
            </a:r>
          </a:p>
          <a:p>
            <a:pPr eaLnBrk="1" hangingPunct="1">
              <a:spcBef>
                <a:spcPct val="0"/>
              </a:spcBef>
            </a:pPr>
            <a:endParaRPr lang="en-GB" altLang="en-US"/>
          </a:p>
          <a:p>
            <a:pPr eaLnBrk="1" hangingPunct="1">
              <a:spcBef>
                <a:spcPct val="0"/>
              </a:spcBef>
            </a:pPr>
            <a:r>
              <a:rPr lang="en-GB" altLang="en-US"/>
              <a:t>If you haven’t got this facility then you could crop the picture to the scene you  prefered</a:t>
            </a:r>
          </a:p>
        </p:txBody>
      </p:sp>
    </p:spTree>
    <p:extLst>
      <p:ext uri="{BB962C8B-B14F-4D97-AF65-F5344CB8AC3E}">
        <p14:creationId xmlns:p14="http://schemas.microsoft.com/office/powerpoint/2010/main" val="12496806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F5498-3A5A-4753-9793-A027D8EB672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9026" name="Rectangle 2"/>
          <p:cNvSpPr>
            <a:spLocks noGrp="1" noRot="1" noChangeAspect="1" noChangeArrowheads="1" noTextEdit="1"/>
          </p:cNvSpPr>
          <p:nvPr>
            <p:ph type="sldImg"/>
          </p:nvPr>
        </p:nvSpPr>
        <p:spPr>
          <a:ln/>
        </p:spPr>
      </p:sp>
      <p:sp>
        <p:nvSpPr>
          <p:cNvPr id="33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602947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301A4-72BC-4E48-B691-FACD60F5C8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41256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26238-D248-4F18-B224-3C154555613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67458" name="Rectangle 2"/>
          <p:cNvSpPr>
            <a:spLocks noGrp="1" noRot="1" noChangeAspect="1" noChangeArrowheads="1" noTextEdit="1"/>
          </p:cNvSpPr>
          <p:nvPr>
            <p:ph type="sldImg"/>
          </p:nvPr>
        </p:nvSpPr>
        <p:spPr>
          <a:ln/>
        </p:spPr>
      </p:sp>
      <p:sp>
        <p:nvSpPr>
          <p:cNvPr id="2067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309553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382588" y="685800"/>
            <a:ext cx="6094412"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2643931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4E454A-9A50-4EE3-9DC5-40A0CA8C329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29570" name="Rectangle 2"/>
          <p:cNvSpPr>
            <a:spLocks noGrp="1" noRot="1" noChangeAspect="1" noChangeArrowheads="1" noTextEdit="1"/>
          </p:cNvSpPr>
          <p:nvPr>
            <p:ph type="sldImg"/>
          </p:nvPr>
        </p:nvSpPr>
        <p:spPr>
          <a:ln/>
        </p:spPr>
      </p:sp>
      <p:sp>
        <p:nvSpPr>
          <p:cNvPr id="5229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55845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3D4130-D06A-459C-AA6E-D77B41E9B17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84034" name="Rectangle 2"/>
          <p:cNvSpPr>
            <a:spLocks noGrp="1" noRot="1" noChangeAspect="1" noChangeArrowheads="1" noTextEdit="1"/>
          </p:cNvSpPr>
          <p:nvPr>
            <p:ph type="sldImg"/>
          </p:nvPr>
        </p:nvSpPr>
        <p:spPr>
          <a:ln/>
        </p:spPr>
      </p:sp>
      <p:sp>
        <p:nvSpPr>
          <p:cNvPr id="388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20973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D160F-6C23-4703-AB99-4B3CA496D9C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xfrm>
            <a:off x="325438" y="698500"/>
            <a:ext cx="6208712" cy="3492500"/>
          </a:xfrm>
          <a:ln/>
        </p:spPr>
      </p:sp>
      <p:sp>
        <p:nvSpPr>
          <p:cNvPr id="540569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6110676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3D4130-D06A-459C-AA6E-D77B41E9B17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84034" name="Rectangle 2"/>
          <p:cNvSpPr>
            <a:spLocks noGrp="1" noRot="1" noChangeAspect="1" noChangeArrowheads="1" noTextEdit="1"/>
          </p:cNvSpPr>
          <p:nvPr>
            <p:ph type="sldImg"/>
          </p:nvPr>
        </p:nvSpPr>
        <p:spPr>
          <a:ln/>
        </p:spPr>
      </p:sp>
      <p:sp>
        <p:nvSpPr>
          <p:cNvPr id="388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41996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377FAA-573B-4CBC-9F72-BC4514F2D24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7746" name="Rectangle 2"/>
          <p:cNvSpPr>
            <a:spLocks noGrp="1" noRot="1" noChangeAspect="1" noChangeArrowheads="1" noTextEdit="1"/>
          </p:cNvSpPr>
          <p:nvPr>
            <p:ph type="sldImg"/>
          </p:nvPr>
        </p:nvSpPr>
        <p:spPr>
          <a:xfrm>
            <a:off x="1101725" y="698500"/>
            <a:ext cx="4656138" cy="3492500"/>
          </a:xfrm>
          <a:ln/>
        </p:spPr>
      </p:sp>
      <p:sp>
        <p:nvSpPr>
          <p:cNvPr id="540774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1735859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8B4965-F9B2-4F52-99FD-5F895E026CB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0868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41FFFDB-EC25-41AB-9C36-D4C4F7AFD03C}"/>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CEFD11-B305-4632-92DD-BE8C9D4018F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7" name="Rectangle 2">
            <a:extLst>
              <a:ext uri="{FF2B5EF4-FFF2-40B4-BE49-F238E27FC236}">
                <a16:creationId xmlns:a16="http://schemas.microsoft.com/office/drawing/2014/main" id="{C0D00D0E-F28D-4B55-9749-2294F5E52D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FC6E0BD4-1C14-4895-8E53-EC5C687188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would be a good point to play the Blackadder video: The Archbishop of Canterbury – The scene to do with the selling of relics</a:t>
            </a:r>
          </a:p>
        </p:txBody>
      </p:sp>
    </p:spTree>
    <p:extLst>
      <p:ext uri="{BB962C8B-B14F-4D97-AF65-F5344CB8AC3E}">
        <p14:creationId xmlns:p14="http://schemas.microsoft.com/office/powerpoint/2010/main" val="41625328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39B55B-A64A-4472-9D1A-93C1F7A4B35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9794" name="Rectangle 2"/>
          <p:cNvSpPr>
            <a:spLocks noGrp="1" noRot="1" noChangeAspect="1" noChangeArrowheads="1" noTextEdit="1"/>
          </p:cNvSpPr>
          <p:nvPr>
            <p:ph type="sldImg"/>
          </p:nvPr>
        </p:nvSpPr>
        <p:spPr>
          <a:xfrm>
            <a:off x="1101725" y="698500"/>
            <a:ext cx="4656138" cy="3492500"/>
          </a:xfrm>
          <a:ln/>
        </p:spPr>
      </p:sp>
      <p:sp>
        <p:nvSpPr>
          <p:cNvPr id="540979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6954357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639F8C-F87B-4344-BD5B-FE561CF4713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606196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9C663E-6919-42FF-B66C-BFF372E2B09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00834" name="Rectangle 2"/>
          <p:cNvSpPr>
            <a:spLocks noGrp="1" noRot="1" noChangeAspect="1" noChangeArrowheads="1" noTextEdit="1"/>
          </p:cNvSpPr>
          <p:nvPr>
            <p:ph type="sldImg"/>
          </p:nvPr>
        </p:nvSpPr>
        <p:spPr>
          <a:ln/>
        </p:spPr>
      </p:sp>
      <p:sp>
        <p:nvSpPr>
          <p:cNvPr id="460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21766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92C2F4-348D-46C3-82EE-1F684057F7B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479454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D33C24-ABB5-4121-B5B1-FC0743966A3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856095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F545B5-1424-4825-B706-DBB4627EE0B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92280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DCE51E-84BF-470B-ACD9-92FBCC8B550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81986" name="Rectangle 2"/>
          <p:cNvSpPr>
            <a:spLocks noGrp="1" noRot="1" noChangeAspect="1" noChangeArrowheads="1" noTextEdit="1"/>
          </p:cNvSpPr>
          <p:nvPr>
            <p:ph type="sldImg"/>
          </p:nvPr>
        </p:nvSpPr>
        <p:spPr>
          <a:ln/>
        </p:spPr>
      </p:sp>
      <p:sp>
        <p:nvSpPr>
          <p:cNvPr id="3881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511197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2825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4376318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4827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56BAD-820F-4F0D-8620-795D315DBD1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9061928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9583786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52A974-8A70-4809-A01A-E92395AF93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8610" name="Rectangle 2"/>
          <p:cNvSpPr>
            <a:spLocks noGrp="1" noRot="1" noChangeAspect="1" noChangeArrowheads="1" noTextEdit="1"/>
          </p:cNvSpPr>
          <p:nvPr>
            <p:ph type="sldImg"/>
          </p:nvPr>
        </p:nvSpPr>
        <p:spPr>
          <a:ln/>
        </p:spPr>
      </p:sp>
      <p:sp>
        <p:nvSpPr>
          <p:cNvPr id="518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14357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78460BC-EAE7-438D-8815-A927361B848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30338" name="Rectangle 2"/>
          <p:cNvSpPr>
            <a:spLocks noGrp="1" noRot="1" noChangeAspect="1" noChangeArrowheads="1" noTextEdit="1"/>
          </p:cNvSpPr>
          <p:nvPr>
            <p:ph type="sldImg"/>
          </p:nvPr>
        </p:nvSpPr>
        <p:spPr>
          <a:xfrm>
            <a:off x="1101725" y="698500"/>
            <a:ext cx="4656138" cy="3492500"/>
          </a:xfrm>
          <a:ln/>
        </p:spPr>
      </p:sp>
      <p:sp>
        <p:nvSpPr>
          <p:cNvPr id="283033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97468202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F78DE2-E89B-4CB1-A0B5-1275FB87E51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22690" name="Rectangle 2"/>
          <p:cNvSpPr>
            <a:spLocks noGrp="1" noRot="1" noChangeAspect="1" noChangeArrowheads="1" noTextEdit="1"/>
          </p:cNvSpPr>
          <p:nvPr>
            <p:ph type="sldImg"/>
          </p:nvPr>
        </p:nvSpPr>
        <p:spPr>
          <a:xfrm>
            <a:off x="342900" y="693738"/>
            <a:ext cx="6172200" cy="3471862"/>
          </a:xfrm>
          <a:ln/>
        </p:spPr>
      </p:sp>
      <p:sp>
        <p:nvSpPr>
          <p:cNvPr id="1522691" name="Rectangle 3"/>
          <p:cNvSpPr>
            <a:spLocks noGrp="1" noChangeArrowheads="1"/>
          </p:cNvSpPr>
          <p:nvPr>
            <p:ph type="body" idx="1"/>
          </p:nvPr>
        </p:nvSpPr>
        <p:spPr>
          <a:xfrm>
            <a:off x="914400" y="4397375"/>
            <a:ext cx="5029200" cy="4243388"/>
          </a:xfrm>
        </p:spPr>
        <p:txBody>
          <a:bodyPr/>
          <a:lstStyle/>
          <a:p>
            <a:endParaRPr lang="en-US"/>
          </a:p>
        </p:txBody>
      </p:sp>
    </p:spTree>
    <p:extLst>
      <p:ext uri="{BB962C8B-B14F-4D97-AF65-F5344CB8AC3E}">
        <p14:creationId xmlns:p14="http://schemas.microsoft.com/office/powerpoint/2010/main" val="381628458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7CA1-8AB8-4165-876E-4B4BD71D427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34626" name="Rectangle 2"/>
          <p:cNvSpPr>
            <a:spLocks noGrp="1" noRot="1" noChangeAspect="1" noChangeArrowheads="1" noTextEdit="1"/>
          </p:cNvSpPr>
          <p:nvPr>
            <p:ph type="sldImg"/>
          </p:nvPr>
        </p:nvSpPr>
        <p:spPr>
          <a:xfrm>
            <a:off x="382588" y="685800"/>
            <a:ext cx="6094412" cy="3429000"/>
          </a:xfrm>
          <a:ln/>
        </p:spPr>
      </p:sp>
      <p:sp>
        <p:nvSpPr>
          <p:cNvPr id="14346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5930696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C29B-7FFF-48B1-BE0D-F97016F8CA1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31906" name="Rectangle 2"/>
          <p:cNvSpPr>
            <a:spLocks noGrp="1" noRot="1" noChangeAspect="1" noChangeArrowheads="1" noTextEdit="1"/>
          </p:cNvSpPr>
          <p:nvPr>
            <p:ph type="sldImg"/>
          </p:nvPr>
        </p:nvSpPr>
        <p:spPr>
          <a:ln/>
        </p:spPr>
      </p:sp>
      <p:sp>
        <p:nvSpPr>
          <p:cNvPr id="4731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907154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0483604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71673793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6820781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686578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9621A6-347D-4515-B36D-436F1A54FB6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23970" name="Rectangle 2"/>
          <p:cNvSpPr>
            <a:spLocks noGrp="1" noRot="1" noChangeAspect="1" noChangeArrowheads="1" noTextEdit="1"/>
          </p:cNvSpPr>
          <p:nvPr>
            <p:ph type="sldImg"/>
          </p:nvPr>
        </p:nvSpPr>
        <p:spPr>
          <a:ln/>
        </p:spPr>
      </p:sp>
      <p:sp>
        <p:nvSpPr>
          <p:cNvPr id="723971" name="Rectangle 3"/>
          <p:cNvSpPr>
            <a:spLocks noGrp="1" noChangeArrowheads="1"/>
          </p:cNvSpPr>
          <p:nvPr>
            <p:ph type="body" idx="1"/>
          </p:nvPr>
        </p:nvSpPr>
        <p:spPr/>
        <p:txBody>
          <a:bodyPr/>
          <a:lstStyle/>
          <a:p>
            <a:r>
              <a:rPr lang="en-US"/>
              <a:t>Illustration by Stephen Hesselman</a:t>
            </a:r>
          </a:p>
        </p:txBody>
      </p:sp>
    </p:spTree>
    <p:extLst>
      <p:ext uri="{BB962C8B-B14F-4D97-AF65-F5344CB8AC3E}">
        <p14:creationId xmlns:p14="http://schemas.microsoft.com/office/powerpoint/2010/main" val="162989389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46281340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8284197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98184423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CF9501-D90A-46F8-A7D5-3956A0EE12A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33666" name="Rectangle 2"/>
          <p:cNvSpPr>
            <a:spLocks noGrp="1" noRot="1" noChangeAspect="1" noChangeArrowheads="1" noTextEdit="1"/>
          </p:cNvSpPr>
          <p:nvPr>
            <p:ph type="sldImg"/>
          </p:nvPr>
        </p:nvSpPr>
        <p:spPr>
          <a:ln/>
        </p:spPr>
      </p:sp>
      <p:sp>
        <p:nvSpPr>
          <p:cNvPr id="523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D40D8B-10FC-4715-9C90-A08CF2B3AFB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D40D8B-10FC-4715-9C90-A08CF2B3AFB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D40D8B-10FC-4715-9C90-A08CF2B3AFB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D40D8B-10FC-4715-9C90-A08CF2B3AFB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18729A-6352-434C-96F6-A5F594EFEDA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553858" name="Rectangle 2"/>
          <p:cNvSpPr>
            <a:spLocks noGrp="1" noRot="1" noChangeAspect="1" noChangeArrowheads="1" noTextEdit="1"/>
          </p:cNvSpPr>
          <p:nvPr>
            <p:ph type="sldImg"/>
          </p:nvPr>
        </p:nvSpPr>
        <p:spPr>
          <a:ln/>
        </p:spPr>
      </p:sp>
      <p:sp>
        <p:nvSpPr>
          <p:cNvPr id="2553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2C9ED7-8058-4353-A9D4-1F5ED61010F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97410" name="Rectangle 2"/>
          <p:cNvSpPr>
            <a:spLocks noGrp="1" noRot="1" noChangeAspect="1" noChangeArrowheads="1" noTextEdit="1"/>
          </p:cNvSpPr>
          <p:nvPr>
            <p:ph type="sldImg"/>
          </p:nvPr>
        </p:nvSpPr>
        <p:spPr>
          <a:ln/>
        </p:spPr>
      </p:sp>
      <p:sp>
        <p:nvSpPr>
          <p:cNvPr id="4497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2659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FBE51F-F9C8-4417-8F38-7675B779D65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94274"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694275"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r>
              <a:rPr lang="en-US"/>
              <a:t>Image: Pope Leo X, File:Ara Coeli (12).jpg available at www.wikipedia.com</a:t>
            </a:r>
          </a:p>
        </p:txBody>
      </p:sp>
    </p:spTree>
    <p:extLst>
      <p:ext uri="{BB962C8B-B14F-4D97-AF65-F5344CB8AC3E}">
        <p14:creationId xmlns:p14="http://schemas.microsoft.com/office/powerpoint/2010/main" val="198754019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23150345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33636196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14585772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34260371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9490" name="Rectangle 7">
            <a:extLst>
              <a:ext uri="{FF2B5EF4-FFF2-40B4-BE49-F238E27FC236}">
                <a16:creationId xmlns:a16="http://schemas.microsoft.com/office/drawing/2014/main" id="{806BE511-BB74-4C0D-B6D2-AD6C6E893C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19D0F9-5098-44E4-9E6E-A243B6BB3DC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9491" name="Rectangle 2">
            <a:extLst>
              <a:ext uri="{FF2B5EF4-FFF2-40B4-BE49-F238E27FC236}">
                <a16:creationId xmlns:a16="http://schemas.microsoft.com/office/drawing/2014/main" id="{FF7564CB-B74D-4D34-8150-1BE8557ABCCE}"/>
              </a:ext>
            </a:extLst>
          </p:cNvPr>
          <p:cNvSpPr>
            <a:spLocks noGrp="1" noRot="1" noChangeAspect="1" noChangeArrowheads="1" noTextEdit="1"/>
          </p:cNvSpPr>
          <p:nvPr>
            <p:ph type="sldImg"/>
          </p:nvPr>
        </p:nvSpPr>
        <p:spPr>
          <a:ln/>
        </p:spPr>
      </p:sp>
      <p:sp>
        <p:nvSpPr>
          <p:cNvPr id="1599492" name="Rectangle 3">
            <a:extLst>
              <a:ext uri="{FF2B5EF4-FFF2-40B4-BE49-F238E27FC236}">
                <a16:creationId xmlns:a16="http://schemas.microsoft.com/office/drawing/2014/main" id="{C4F5C35B-309F-422D-AC1E-CBDCAB0540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F0EA2-D839-41A4-933B-8A82E8AD89F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3042" name="Rectangle 2"/>
          <p:cNvSpPr>
            <a:spLocks noGrp="1" noRot="1" noChangeAspect="1" noChangeArrowheads="1" noTextEdit="1"/>
          </p:cNvSpPr>
          <p:nvPr>
            <p:ph type="sldImg"/>
          </p:nvPr>
        </p:nvSpPr>
        <p:spPr>
          <a:xfrm>
            <a:off x="381000" y="685800"/>
            <a:ext cx="6096000" cy="3429000"/>
          </a:xfrm>
          <a:ln/>
        </p:spPr>
      </p:sp>
      <p:sp>
        <p:nvSpPr>
          <p:cNvPr id="343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27083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6C638-2E5A-4BB0-AB0D-1311A27610B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49058" name="Rectangle 2"/>
          <p:cNvSpPr>
            <a:spLocks noGrp="1" noRot="1" noChangeAspect="1" noChangeArrowheads="1" noTextEdit="1"/>
          </p:cNvSpPr>
          <p:nvPr>
            <p:ph type="sldImg"/>
          </p:nvPr>
        </p:nvSpPr>
        <p:spPr>
          <a:xfrm>
            <a:off x="381000" y="685800"/>
            <a:ext cx="6096000" cy="3429000"/>
          </a:xfrm>
          <a:ln/>
        </p:spPr>
      </p:sp>
      <p:sp>
        <p:nvSpPr>
          <p:cNvPr id="5549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636821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59309A-5D2C-4100-AF58-323A57055D5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43074" name="Rectangle 2"/>
          <p:cNvSpPr>
            <a:spLocks noGrp="1" noRot="1" noChangeAspect="1" noChangeArrowheads="1" noTextEdit="1"/>
          </p:cNvSpPr>
          <p:nvPr>
            <p:ph type="sldImg"/>
          </p:nvPr>
        </p:nvSpPr>
        <p:spPr>
          <a:xfrm>
            <a:off x="325438" y="698500"/>
            <a:ext cx="6208712" cy="3492500"/>
          </a:xfrm>
          <a:ln/>
        </p:spPr>
      </p:sp>
      <p:sp>
        <p:nvSpPr>
          <p:cNvPr id="384307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20733315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AE40F-CC9D-443C-981F-A8FF46B7654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49122" name="Rectangle 2"/>
          <p:cNvSpPr>
            <a:spLocks noGrp="1" noRot="1" noChangeAspect="1" noChangeArrowheads="1" noTextEdit="1"/>
          </p:cNvSpPr>
          <p:nvPr>
            <p:ph type="sldImg"/>
          </p:nvPr>
        </p:nvSpPr>
        <p:spPr>
          <a:xfrm>
            <a:off x="382588" y="685800"/>
            <a:ext cx="6094412" cy="3429000"/>
          </a:xfrm>
          <a:ln/>
        </p:spPr>
      </p:sp>
      <p:sp>
        <p:nvSpPr>
          <p:cNvPr id="294912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77695389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9AE40F-CC9D-443C-981F-A8FF46B7654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49122" name="Rectangle 2"/>
          <p:cNvSpPr>
            <a:spLocks noGrp="1" noRot="1" noChangeAspect="1" noChangeArrowheads="1" noTextEdit="1"/>
          </p:cNvSpPr>
          <p:nvPr>
            <p:ph type="sldImg"/>
          </p:nvPr>
        </p:nvSpPr>
        <p:spPr>
          <a:xfrm>
            <a:off x="325438" y="698500"/>
            <a:ext cx="6208712" cy="3492500"/>
          </a:xfrm>
          <a:ln/>
        </p:spPr>
      </p:sp>
      <p:sp>
        <p:nvSpPr>
          <p:cNvPr id="294912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67831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6D239-714B-4139-AAA5-73644BBCA62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12642" name="Rectangle 2"/>
          <p:cNvSpPr>
            <a:spLocks noGrp="1" noRot="1" noChangeAspect="1" noChangeArrowheads="1" noTextEdit="1"/>
          </p:cNvSpPr>
          <p:nvPr>
            <p:ph type="sldImg"/>
          </p:nvPr>
        </p:nvSpPr>
        <p:spPr>
          <a:ln/>
        </p:spPr>
      </p:sp>
      <p:sp>
        <p:nvSpPr>
          <p:cNvPr id="33126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8901192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B421A-90F8-40B9-A7FD-257B1B5FD57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42914" name="Rectangle 2"/>
          <p:cNvSpPr>
            <a:spLocks noGrp="1" noRot="1" noChangeAspect="1" noChangeArrowheads="1" noTextEdit="1"/>
          </p:cNvSpPr>
          <p:nvPr>
            <p:ph type="sldImg"/>
          </p:nvPr>
        </p:nvSpPr>
        <p:spPr>
          <a:xfrm>
            <a:off x="381000" y="685800"/>
            <a:ext cx="6096000" cy="3429000"/>
          </a:xfrm>
          <a:ln/>
        </p:spPr>
      </p:sp>
      <p:sp>
        <p:nvSpPr>
          <p:cNvPr id="5542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1118755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3488-D1C4-4C66-96CF-BA91C019F7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60994" name="Rectangle 2"/>
          <p:cNvSpPr>
            <a:spLocks noGrp="1" noRot="1" noChangeAspect="1" noChangeArrowheads="1" noTextEdit="1"/>
          </p:cNvSpPr>
          <p:nvPr>
            <p:ph type="sldImg"/>
          </p:nvPr>
        </p:nvSpPr>
        <p:spPr>
          <a:ln/>
        </p:spPr>
      </p:sp>
      <p:sp>
        <p:nvSpPr>
          <p:cNvPr id="5460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6886654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E1562-D1FC-40FE-AF10-933D9E6D790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63042" name="Rectangle 2"/>
          <p:cNvSpPr>
            <a:spLocks noGrp="1" noRot="1" noChangeAspect="1" noChangeArrowheads="1" noTextEdit="1"/>
          </p:cNvSpPr>
          <p:nvPr>
            <p:ph type="sldImg"/>
          </p:nvPr>
        </p:nvSpPr>
        <p:spPr>
          <a:ln/>
        </p:spPr>
      </p:sp>
      <p:sp>
        <p:nvSpPr>
          <p:cNvPr id="5463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3648670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462EA-3CB8-4791-BB87-B4EDF3904D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65090" name="Rectangle 2"/>
          <p:cNvSpPr>
            <a:spLocks noGrp="1" noRot="1" noChangeAspect="1" noChangeArrowheads="1" noTextEdit="1"/>
          </p:cNvSpPr>
          <p:nvPr>
            <p:ph type="sldImg"/>
          </p:nvPr>
        </p:nvSpPr>
        <p:spPr>
          <a:ln/>
        </p:spPr>
      </p:sp>
      <p:sp>
        <p:nvSpPr>
          <p:cNvPr id="5465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9420961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914F7-0B58-43CE-8C6A-2A045CD43B0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5090" name="Rectangle 2"/>
          <p:cNvSpPr>
            <a:spLocks noGrp="1" noRot="1" noChangeAspect="1" noChangeArrowheads="1" noTextEdit="1"/>
          </p:cNvSpPr>
          <p:nvPr>
            <p:ph type="sldImg"/>
          </p:nvPr>
        </p:nvSpPr>
        <p:spPr>
          <a:xfrm>
            <a:off x="381000" y="685800"/>
            <a:ext cx="6096000" cy="3429000"/>
          </a:xfrm>
          <a:ln/>
        </p:spPr>
      </p:sp>
      <p:sp>
        <p:nvSpPr>
          <p:cNvPr id="345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996237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itchFamily="18" charset="0"/>
              </a:defRPr>
            </a:lvl1pPr>
            <a:lvl2pPr marL="742950" indent="-285750">
              <a:defRPr sz="5400">
                <a:solidFill>
                  <a:schemeClr val="tx1"/>
                </a:solidFill>
                <a:latin typeface="Wide Latin" pitchFamily="18" charset="0"/>
              </a:defRPr>
            </a:lvl2pPr>
            <a:lvl3pPr marL="1143000" indent="-228600">
              <a:defRPr sz="5400">
                <a:solidFill>
                  <a:schemeClr val="tx1"/>
                </a:solidFill>
                <a:latin typeface="Wide Latin" pitchFamily="18" charset="0"/>
              </a:defRPr>
            </a:lvl3pPr>
            <a:lvl4pPr marL="1600200" indent="-228600">
              <a:defRPr sz="5400">
                <a:solidFill>
                  <a:schemeClr val="tx1"/>
                </a:solidFill>
                <a:latin typeface="Wide Latin" pitchFamily="18" charset="0"/>
              </a:defRPr>
            </a:lvl4pPr>
            <a:lvl5pPr marL="2057400" indent="-228600">
              <a:defRPr sz="5400">
                <a:solidFill>
                  <a:schemeClr val="tx1"/>
                </a:solidFill>
                <a:latin typeface="Wide Latin" pitchFamily="18" charset="0"/>
              </a:defRPr>
            </a:lvl5pPr>
            <a:lvl6pPr marL="2514600" indent="-228600" eaLnBrk="0" fontAlgn="base" hangingPunct="0">
              <a:spcBef>
                <a:spcPct val="0"/>
              </a:spcBef>
              <a:spcAft>
                <a:spcPct val="0"/>
              </a:spcAft>
              <a:defRPr sz="5400">
                <a:solidFill>
                  <a:schemeClr val="tx1"/>
                </a:solidFill>
                <a:latin typeface="Wide Latin" pitchFamily="18" charset="0"/>
              </a:defRPr>
            </a:lvl6pPr>
            <a:lvl7pPr marL="2971800" indent="-228600" eaLnBrk="0" fontAlgn="base" hangingPunct="0">
              <a:spcBef>
                <a:spcPct val="0"/>
              </a:spcBef>
              <a:spcAft>
                <a:spcPct val="0"/>
              </a:spcAft>
              <a:defRPr sz="5400">
                <a:solidFill>
                  <a:schemeClr val="tx1"/>
                </a:solidFill>
                <a:latin typeface="Wide Latin" pitchFamily="18" charset="0"/>
              </a:defRPr>
            </a:lvl7pPr>
            <a:lvl8pPr marL="3429000" indent="-228600" eaLnBrk="0" fontAlgn="base" hangingPunct="0">
              <a:spcBef>
                <a:spcPct val="0"/>
              </a:spcBef>
              <a:spcAft>
                <a:spcPct val="0"/>
              </a:spcAft>
              <a:defRPr sz="5400">
                <a:solidFill>
                  <a:schemeClr val="tx1"/>
                </a:solidFill>
                <a:latin typeface="Wide Latin" pitchFamily="18" charset="0"/>
              </a:defRPr>
            </a:lvl8pPr>
            <a:lvl9pPr marL="3886200" indent="-228600" eaLnBrk="0" fontAlgn="base" hangingPunct="0">
              <a:spcBef>
                <a:spcPct val="0"/>
              </a:spcBef>
              <a:spcAft>
                <a:spcPct val="0"/>
              </a:spcAft>
              <a:defRPr sz="5400">
                <a:solidFill>
                  <a:schemeClr val="tx1"/>
                </a:solidFill>
                <a:latin typeface="Wide Lati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78887C-3743-44DD-BABB-CDE0E456B7E7}" type="slidenum">
              <a:rPr kumimoji="0" lang="en-US" altLang="en-US" sz="1200" b="0" i="0" u="none" strike="noStrike" kern="1200" cap="none" spc="0" normalizeH="0" baseline="0" noProof="0">
                <a:ln>
                  <a:noFill/>
                </a:ln>
                <a:solidFill>
                  <a:prstClr val="black"/>
                </a:solidFill>
                <a:effectLst/>
                <a:uLnTx/>
                <a:uFillTx/>
                <a:latin typeface="Wide Lati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200" b="0" i="0" u="none" strike="noStrike" kern="1200" cap="none" spc="0" normalizeH="0" baseline="0" noProof="0">
              <a:ln>
                <a:noFill/>
              </a:ln>
              <a:solidFill>
                <a:prstClr val="black"/>
              </a:solidFill>
              <a:effectLst/>
              <a:uLnTx/>
              <a:uFillTx/>
              <a:latin typeface="Wide Latin" pitchFamily="18" charset="0"/>
              <a:ea typeface="+mn-ea"/>
              <a:cs typeface="+mn-cs"/>
            </a:endParaRPr>
          </a:p>
        </p:txBody>
      </p:sp>
      <p:sp>
        <p:nvSpPr>
          <p:cNvPr id="1172483" name="Rectangle 2"/>
          <p:cNvSpPr>
            <a:spLocks noGrp="1" noRot="1" noChangeAspect="1" noChangeArrowheads="1" noTextEdit="1"/>
          </p:cNvSpPr>
          <p:nvPr>
            <p:ph type="sldImg"/>
          </p:nvPr>
        </p:nvSpPr>
        <p:spPr>
          <a:xfrm>
            <a:off x="381000" y="685800"/>
            <a:ext cx="6096000" cy="3429000"/>
          </a:xfrm>
          <a:ln/>
        </p:spPr>
      </p:sp>
      <p:sp>
        <p:nvSpPr>
          <p:cNvPr id="1172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80" charset="0"/>
            </a:endParaRPr>
          </a:p>
        </p:txBody>
      </p:sp>
    </p:spTree>
    <p:extLst>
      <p:ext uri="{BB962C8B-B14F-4D97-AF65-F5344CB8AC3E}">
        <p14:creationId xmlns:p14="http://schemas.microsoft.com/office/powerpoint/2010/main" val="385465668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itchFamily="18" charset="0"/>
              </a:defRPr>
            </a:lvl1pPr>
            <a:lvl2pPr marL="742950" indent="-285750">
              <a:defRPr sz="5400">
                <a:solidFill>
                  <a:schemeClr val="tx1"/>
                </a:solidFill>
                <a:latin typeface="Wide Latin" pitchFamily="18" charset="0"/>
              </a:defRPr>
            </a:lvl2pPr>
            <a:lvl3pPr marL="1143000" indent="-228600">
              <a:defRPr sz="5400">
                <a:solidFill>
                  <a:schemeClr val="tx1"/>
                </a:solidFill>
                <a:latin typeface="Wide Latin" pitchFamily="18" charset="0"/>
              </a:defRPr>
            </a:lvl3pPr>
            <a:lvl4pPr marL="1600200" indent="-228600">
              <a:defRPr sz="5400">
                <a:solidFill>
                  <a:schemeClr val="tx1"/>
                </a:solidFill>
                <a:latin typeface="Wide Latin" pitchFamily="18" charset="0"/>
              </a:defRPr>
            </a:lvl4pPr>
            <a:lvl5pPr marL="2057400" indent="-228600">
              <a:defRPr sz="5400">
                <a:solidFill>
                  <a:schemeClr val="tx1"/>
                </a:solidFill>
                <a:latin typeface="Wide Latin" pitchFamily="18" charset="0"/>
              </a:defRPr>
            </a:lvl5pPr>
            <a:lvl6pPr marL="2514600" indent="-228600" eaLnBrk="0" fontAlgn="base" hangingPunct="0">
              <a:spcBef>
                <a:spcPct val="0"/>
              </a:spcBef>
              <a:spcAft>
                <a:spcPct val="0"/>
              </a:spcAft>
              <a:defRPr sz="5400">
                <a:solidFill>
                  <a:schemeClr val="tx1"/>
                </a:solidFill>
                <a:latin typeface="Wide Latin" pitchFamily="18" charset="0"/>
              </a:defRPr>
            </a:lvl6pPr>
            <a:lvl7pPr marL="2971800" indent="-228600" eaLnBrk="0" fontAlgn="base" hangingPunct="0">
              <a:spcBef>
                <a:spcPct val="0"/>
              </a:spcBef>
              <a:spcAft>
                <a:spcPct val="0"/>
              </a:spcAft>
              <a:defRPr sz="5400">
                <a:solidFill>
                  <a:schemeClr val="tx1"/>
                </a:solidFill>
                <a:latin typeface="Wide Latin" pitchFamily="18" charset="0"/>
              </a:defRPr>
            </a:lvl7pPr>
            <a:lvl8pPr marL="3429000" indent="-228600" eaLnBrk="0" fontAlgn="base" hangingPunct="0">
              <a:spcBef>
                <a:spcPct val="0"/>
              </a:spcBef>
              <a:spcAft>
                <a:spcPct val="0"/>
              </a:spcAft>
              <a:defRPr sz="5400">
                <a:solidFill>
                  <a:schemeClr val="tx1"/>
                </a:solidFill>
                <a:latin typeface="Wide Latin" pitchFamily="18" charset="0"/>
              </a:defRPr>
            </a:lvl8pPr>
            <a:lvl9pPr marL="3886200" indent="-228600" eaLnBrk="0" fontAlgn="base" hangingPunct="0">
              <a:spcBef>
                <a:spcPct val="0"/>
              </a:spcBef>
              <a:spcAft>
                <a:spcPct val="0"/>
              </a:spcAft>
              <a:defRPr sz="5400">
                <a:solidFill>
                  <a:schemeClr val="tx1"/>
                </a:solidFill>
                <a:latin typeface="Wide Lati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990D0F-8DB4-4181-A8AC-5D4AD48D5E6E}" type="slidenum">
              <a:rPr kumimoji="0" lang="en-US" altLang="en-US" sz="1200" b="0" i="0" u="none" strike="noStrike" kern="1200" cap="none" spc="0" normalizeH="0" baseline="0" noProof="0">
                <a:ln>
                  <a:noFill/>
                </a:ln>
                <a:solidFill>
                  <a:prstClr val="black"/>
                </a:solidFill>
                <a:effectLst/>
                <a:uLnTx/>
                <a:uFillTx/>
                <a:latin typeface="Wide Lati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altLang="en-US" sz="1200" b="0" i="0" u="none" strike="noStrike" kern="1200" cap="none" spc="0" normalizeH="0" baseline="0" noProof="0">
              <a:ln>
                <a:noFill/>
              </a:ln>
              <a:solidFill>
                <a:prstClr val="black"/>
              </a:solidFill>
              <a:effectLst/>
              <a:uLnTx/>
              <a:uFillTx/>
              <a:latin typeface="Wide Latin" pitchFamily="18" charset="0"/>
              <a:ea typeface="+mn-ea"/>
              <a:cs typeface="+mn-cs"/>
            </a:endParaRPr>
          </a:p>
        </p:txBody>
      </p:sp>
      <p:sp>
        <p:nvSpPr>
          <p:cNvPr id="1174531" name="Rectangle 2"/>
          <p:cNvSpPr>
            <a:spLocks noGrp="1" noRot="1" noChangeAspect="1" noChangeArrowheads="1" noTextEdit="1"/>
          </p:cNvSpPr>
          <p:nvPr>
            <p:ph type="sldImg"/>
          </p:nvPr>
        </p:nvSpPr>
        <p:spPr>
          <a:xfrm>
            <a:off x="381000" y="685800"/>
            <a:ext cx="6096000" cy="3429000"/>
          </a:xfrm>
          <a:ln/>
        </p:spPr>
      </p:sp>
      <p:sp>
        <p:nvSpPr>
          <p:cNvPr id="1174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itchFamily="-80" charset="0"/>
            </a:endParaRPr>
          </a:p>
        </p:txBody>
      </p:sp>
    </p:spTree>
    <p:extLst>
      <p:ext uri="{BB962C8B-B14F-4D97-AF65-F5344CB8AC3E}">
        <p14:creationId xmlns:p14="http://schemas.microsoft.com/office/powerpoint/2010/main" val="78496631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4EBA9-DDC9-41F7-9583-2FA04F59E74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6354" name="Rectangle 2"/>
          <p:cNvSpPr>
            <a:spLocks noGrp="1" noRot="1" noChangeAspect="1" noChangeArrowheads="1" noTextEdit="1"/>
          </p:cNvSpPr>
          <p:nvPr>
            <p:ph type="sldImg"/>
          </p:nvPr>
        </p:nvSpPr>
        <p:spPr>
          <a:xfrm>
            <a:off x="381000" y="685800"/>
            <a:ext cx="6096000" cy="3429000"/>
          </a:xfrm>
          <a:ln/>
        </p:spPr>
      </p:sp>
      <p:sp>
        <p:nvSpPr>
          <p:cNvPr id="356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165491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9144C9-D38E-4E12-A94D-C31EA44E115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93826" name="Rectangle 2"/>
          <p:cNvSpPr>
            <a:spLocks noGrp="1" noRot="1" noChangeAspect="1" noChangeArrowheads="1" noTextEdit="1"/>
          </p:cNvSpPr>
          <p:nvPr>
            <p:ph type="sldImg"/>
          </p:nvPr>
        </p:nvSpPr>
        <p:spPr>
          <a:xfrm>
            <a:off x="325438" y="698500"/>
            <a:ext cx="6208712" cy="3492500"/>
          </a:xfrm>
          <a:ln/>
        </p:spPr>
      </p:sp>
      <p:sp>
        <p:nvSpPr>
          <p:cNvPr id="289382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57557862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9144C9-D38E-4E12-A94D-C31EA44E115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93826" name="Rectangle 2"/>
          <p:cNvSpPr>
            <a:spLocks noGrp="1" noRot="1" noChangeAspect="1" noChangeArrowheads="1" noTextEdit="1"/>
          </p:cNvSpPr>
          <p:nvPr>
            <p:ph type="sldImg"/>
          </p:nvPr>
        </p:nvSpPr>
        <p:spPr>
          <a:xfrm>
            <a:off x="325438" y="698500"/>
            <a:ext cx="6208712" cy="3492500"/>
          </a:xfrm>
          <a:ln/>
        </p:spPr>
      </p:sp>
      <p:sp>
        <p:nvSpPr>
          <p:cNvPr id="289382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79621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B48967-F777-4B12-8C79-09C9756A928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75440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9144C9-D38E-4E12-A94D-C31EA44E115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93826" name="Rectangle 2"/>
          <p:cNvSpPr>
            <a:spLocks noGrp="1" noRot="1" noChangeAspect="1" noChangeArrowheads="1" noTextEdit="1"/>
          </p:cNvSpPr>
          <p:nvPr>
            <p:ph type="sldImg"/>
          </p:nvPr>
        </p:nvSpPr>
        <p:spPr>
          <a:xfrm>
            <a:off x="325438" y="698500"/>
            <a:ext cx="6208712" cy="3492500"/>
          </a:xfrm>
          <a:ln/>
        </p:spPr>
      </p:sp>
      <p:sp>
        <p:nvSpPr>
          <p:cNvPr id="289382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22026143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9144C9-D38E-4E12-A94D-C31EA44E115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93826" name="Rectangle 2"/>
          <p:cNvSpPr>
            <a:spLocks noGrp="1" noRot="1" noChangeAspect="1" noChangeArrowheads="1" noTextEdit="1"/>
          </p:cNvSpPr>
          <p:nvPr>
            <p:ph type="sldImg"/>
          </p:nvPr>
        </p:nvSpPr>
        <p:spPr>
          <a:xfrm>
            <a:off x="325438" y="698500"/>
            <a:ext cx="6208712" cy="3492500"/>
          </a:xfrm>
          <a:ln/>
        </p:spPr>
      </p:sp>
      <p:sp>
        <p:nvSpPr>
          <p:cNvPr id="289382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8428686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9144C9-D38E-4E12-A94D-C31EA44E115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93826" name="Rectangle 2"/>
          <p:cNvSpPr>
            <a:spLocks noGrp="1" noRot="1" noChangeAspect="1" noChangeArrowheads="1" noTextEdit="1"/>
          </p:cNvSpPr>
          <p:nvPr>
            <p:ph type="sldImg"/>
          </p:nvPr>
        </p:nvSpPr>
        <p:spPr>
          <a:xfrm>
            <a:off x="325438" y="698500"/>
            <a:ext cx="6208712" cy="3492500"/>
          </a:xfrm>
          <a:ln/>
        </p:spPr>
      </p:sp>
      <p:sp>
        <p:nvSpPr>
          <p:cNvPr id="289382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25312477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9144C9-D38E-4E12-A94D-C31EA44E115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93826" name="Rectangle 2"/>
          <p:cNvSpPr>
            <a:spLocks noGrp="1" noRot="1" noChangeAspect="1" noChangeArrowheads="1" noTextEdit="1"/>
          </p:cNvSpPr>
          <p:nvPr>
            <p:ph type="sldImg"/>
          </p:nvPr>
        </p:nvSpPr>
        <p:spPr>
          <a:xfrm>
            <a:off x="325438" y="698500"/>
            <a:ext cx="6208712" cy="3492500"/>
          </a:xfrm>
          <a:ln/>
        </p:spPr>
      </p:sp>
      <p:sp>
        <p:nvSpPr>
          <p:cNvPr id="289382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43278039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9144C9-D38E-4E12-A94D-C31EA44E115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93826" name="Rectangle 2"/>
          <p:cNvSpPr>
            <a:spLocks noGrp="1" noRot="1" noChangeAspect="1" noChangeArrowheads="1" noTextEdit="1"/>
          </p:cNvSpPr>
          <p:nvPr>
            <p:ph type="sldImg"/>
          </p:nvPr>
        </p:nvSpPr>
        <p:spPr>
          <a:xfrm>
            <a:off x="325438" y="698500"/>
            <a:ext cx="6208712" cy="3492500"/>
          </a:xfrm>
          <a:ln/>
        </p:spPr>
      </p:sp>
      <p:sp>
        <p:nvSpPr>
          <p:cNvPr id="289382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76826591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9144C9-D38E-4E12-A94D-C31EA44E115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93826" name="Rectangle 2"/>
          <p:cNvSpPr>
            <a:spLocks noGrp="1" noRot="1" noChangeAspect="1" noChangeArrowheads="1" noTextEdit="1"/>
          </p:cNvSpPr>
          <p:nvPr>
            <p:ph type="sldImg"/>
          </p:nvPr>
        </p:nvSpPr>
        <p:spPr>
          <a:xfrm>
            <a:off x="325438" y="698500"/>
            <a:ext cx="6208712" cy="3492500"/>
          </a:xfrm>
          <a:ln/>
        </p:spPr>
      </p:sp>
      <p:sp>
        <p:nvSpPr>
          <p:cNvPr id="289382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4613670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C190F2-5D11-4B6A-8542-FAB15885B5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97410" name="Rectangle 2"/>
          <p:cNvSpPr>
            <a:spLocks noGrp="1" noRot="1" noChangeAspect="1" noChangeArrowheads="1" noTextEdit="1"/>
          </p:cNvSpPr>
          <p:nvPr>
            <p:ph type="sldImg"/>
          </p:nvPr>
        </p:nvSpPr>
        <p:spPr>
          <a:xfrm>
            <a:off x="382588" y="685800"/>
            <a:ext cx="6094412" cy="3429000"/>
          </a:xfrm>
          <a:ln/>
        </p:spPr>
      </p:sp>
      <p:sp>
        <p:nvSpPr>
          <p:cNvPr id="449741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80272613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BFBCE1-08ED-41E6-899C-826196DB4AF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43458" name="Rectangle 2"/>
          <p:cNvSpPr>
            <a:spLocks noGrp="1" noRot="1" noChangeAspect="1" noChangeArrowheads="1" noTextEdit="1"/>
          </p:cNvSpPr>
          <p:nvPr>
            <p:ph type="sldImg"/>
          </p:nvPr>
        </p:nvSpPr>
        <p:spPr>
          <a:xfrm>
            <a:off x="382588" y="685800"/>
            <a:ext cx="6094412" cy="3429000"/>
          </a:xfrm>
          <a:ln/>
        </p:spPr>
      </p:sp>
      <p:sp>
        <p:nvSpPr>
          <p:cNvPr id="1043459" name="Rectangle 3"/>
          <p:cNvSpPr>
            <a:spLocks noGrp="1" noChangeArrowheads="1"/>
          </p:cNvSpPr>
          <p:nvPr>
            <p:ph type="body" idx="1"/>
          </p:nvPr>
        </p:nvSpPr>
        <p:spPr>
          <a:xfrm>
            <a:off x="914400" y="4343673"/>
            <a:ext cx="5029200" cy="4114566"/>
          </a:xfrm>
        </p:spPr>
        <p:txBody>
          <a:bodyPr/>
          <a:lstStyle/>
          <a:p>
            <a:endParaRPr lang="en-US" dirty="0"/>
          </a:p>
        </p:txBody>
      </p:sp>
    </p:spTree>
    <p:extLst>
      <p:ext uri="{BB962C8B-B14F-4D97-AF65-F5344CB8AC3E}">
        <p14:creationId xmlns:p14="http://schemas.microsoft.com/office/powerpoint/2010/main" val="127553815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BFBCE1-08ED-41E6-899C-826196DB4AF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43458" name="Rectangle 2"/>
          <p:cNvSpPr>
            <a:spLocks noGrp="1" noRot="1" noChangeAspect="1" noChangeArrowheads="1" noTextEdit="1"/>
          </p:cNvSpPr>
          <p:nvPr>
            <p:ph type="sldImg"/>
          </p:nvPr>
        </p:nvSpPr>
        <p:spPr>
          <a:xfrm>
            <a:off x="382588" y="685800"/>
            <a:ext cx="6094412" cy="3429000"/>
          </a:xfrm>
          <a:ln/>
        </p:spPr>
      </p:sp>
      <p:sp>
        <p:nvSpPr>
          <p:cNvPr id="104345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5739873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BFBCE1-08ED-41E6-899C-826196DB4AF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43458" name="Rectangle 2"/>
          <p:cNvSpPr>
            <a:spLocks noGrp="1" noRot="1" noChangeAspect="1" noChangeArrowheads="1" noTextEdit="1"/>
          </p:cNvSpPr>
          <p:nvPr>
            <p:ph type="sldImg"/>
          </p:nvPr>
        </p:nvSpPr>
        <p:spPr>
          <a:xfrm>
            <a:off x="382588" y="685800"/>
            <a:ext cx="6094412" cy="3429000"/>
          </a:xfrm>
          <a:ln/>
        </p:spPr>
      </p:sp>
      <p:sp>
        <p:nvSpPr>
          <p:cNvPr id="104345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34984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C4FE80-476E-4499-9A53-EFADE5EEC04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02402" name="Rectangle 2"/>
          <p:cNvSpPr>
            <a:spLocks noGrp="1" noRot="1" noChangeAspect="1" noChangeArrowheads="1" noTextEdit="1"/>
          </p:cNvSpPr>
          <p:nvPr>
            <p:ph type="sldImg"/>
          </p:nvPr>
        </p:nvSpPr>
        <p:spPr>
          <a:ln/>
        </p:spPr>
      </p:sp>
      <p:sp>
        <p:nvSpPr>
          <p:cNvPr id="33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6772897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CD498F-7AB7-4CAF-88A0-0928ED58CB4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24738" name="Rectangle 2"/>
          <p:cNvSpPr>
            <a:spLocks noGrp="1" noRot="1" noChangeAspect="1" noChangeArrowheads="1" noTextEdit="1"/>
          </p:cNvSpPr>
          <p:nvPr>
            <p:ph type="sldImg"/>
          </p:nvPr>
        </p:nvSpPr>
        <p:spPr>
          <a:xfrm>
            <a:off x="342900" y="693738"/>
            <a:ext cx="6172200" cy="3471862"/>
          </a:xfrm>
          <a:ln/>
        </p:spPr>
      </p:sp>
      <p:sp>
        <p:nvSpPr>
          <p:cNvPr id="1524739" name="Rectangle 3"/>
          <p:cNvSpPr>
            <a:spLocks noGrp="1" noChangeArrowheads="1"/>
          </p:cNvSpPr>
          <p:nvPr>
            <p:ph type="body" idx="1"/>
          </p:nvPr>
        </p:nvSpPr>
        <p:spPr>
          <a:xfrm>
            <a:off x="914400" y="4397375"/>
            <a:ext cx="5029200" cy="4243388"/>
          </a:xfrm>
        </p:spPr>
        <p:txBody>
          <a:bodyP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6D4E52-83BD-40E1-A10F-5B36ACEE9BB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6D4E52-83BD-40E1-A10F-5B36ACEE9BB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808792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DF2731-DC95-4734-8B4A-9683430576E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583554" name="Rectangle 2"/>
          <p:cNvSpPr>
            <a:spLocks noGrp="1" noRot="1" noChangeAspect="1" noChangeArrowheads="1" noTextEdit="1"/>
          </p:cNvSpPr>
          <p:nvPr>
            <p:ph type="sldImg"/>
          </p:nvPr>
        </p:nvSpPr>
        <p:spPr>
          <a:ln/>
        </p:spPr>
      </p:sp>
      <p:sp>
        <p:nvSpPr>
          <p:cNvPr id="258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552DE-677A-457C-88DE-5395A80DE9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28834" name="Rectangle 1026"/>
          <p:cNvSpPr>
            <a:spLocks noGrp="1" noRot="1" noChangeAspect="1" noChangeArrowheads="1" noTextEdit="1"/>
          </p:cNvSpPr>
          <p:nvPr>
            <p:ph type="sldImg"/>
          </p:nvPr>
        </p:nvSpPr>
        <p:spPr>
          <a:xfrm>
            <a:off x="400050" y="681038"/>
            <a:ext cx="6057900" cy="3408362"/>
          </a:xfrm>
          <a:ln/>
        </p:spPr>
      </p:sp>
      <p:sp>
        <p:nvSpPr>
          <p:cNvPr id="1528835" name="Rectangle 1027"/>
          <p:cNvSpPr>
            <a:spLocks noGrp="1" noChangeArrowheads="1"/>
          </p:cNvSpPr>
          <p:nvPr>
            <p:ph type="body" idx="1"/>
          </p:nvPr>
        </p:nvSpPr>
        <p:spPr>
          <a:xfrm>
            <a:off x="914400" y="4317177"/>
            <a:ext cx="5029200" cy="4165999"/>
          </a:xfrm>
        </p:spPr>
        <p:txBody>
          <a:bodyPr/>
          <a:lstStyle/>
          <a:p>
            <a:endParaRPr lang="en-US"/>
          </a:p>
        </p:txBody>
      </p:sp>
    </p:spTree>
    <p:extLst>
      <p:ext uri="{BB962C8B-B14F-4D97-AF65-F5344CB8AC3E}">
        <p14:creationId xmlns:p14="http://schemas.microsoft.com/office/powerpoint/2010/main" val="321898514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B33DB-A328-40FE-ABF9-9234853CA42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32738" name="Rectangle 2050"/>
          <p:cNvSpPr>
            <a:spLocks noGrp="1" noRot="1" noChangeAspect="1" noChangeArrowheads="1" noTextEdit="1"/>
          </p:cNvSpPr>
          <p:nvPr>
            <p:ph type="sldImg"/>
          </p:nvPr>
        </p:nvSpPr>
        <p:spPr>
          <a:xfrm>
            <a:off x="382588" y="685800"/>
            <a:ext cx="6094412" cy="3429000"/>
          </a:xfrm>
          <a:ln/>
        </p:spPr>
      </p:sp>
      <p:sp>
        <p:nvSpPr>
          <p:cNvPr id="2932739" name="Rectangle 2051"/>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50819666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17B13-6040-47FC-BC48-5844B8213BD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5330" name="Rectangle 2"/>
          <p:cNvSpPr>
            <a:spLocks noGrp="1" noRot="1" noChangeAspect="1" noChangeArrowheads="1" noTextEdit="1"/>
          </p:cNvSpPr>
          <p:nvPr>
            <p:ph type="sldImg"/>
          </p:nvPr>
        </p:nvSpPr>
        <p:spPr>
          <a:xfrm>
            <a:off x="381000" y="685800"/>
            <a:ext cx="6096000" cy="3429000"/>
          </a:xfrm>
          <a:ln/>
        </p:spPr>
      </p:sp>
      <p:sp>
        <p:nvSpPr>
          <p:cNvPr id="355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6126548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5D3464-66AB-40A9-A6AF-CFE05F062FA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64930"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764931"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34155883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4FCFA6-91B6-4CA8-B1CD-356E10B044D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66978"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766979"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72448376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7495D64-F960-444A-92F1-A3D41562470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69026"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769027"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3204972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3869A-8BAA-4E00-8A5C-93D18E118D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8066" name="Rectangle 2"/>
          <p:cNvSpPr>
            <a:spLocks noGrp="1" noRot="1" noChangeAspect="1" noChangeArrowheads="1" noTextEdit="1"/>
          </p:cNvSpPr>
          <p:nvPr>
            <p:ph type="sldImg"/>
          </p:nvPr>
        </p:nvSpPr>
        <p:spPr>
          <a:xfrm>
            <a:off x="381000" y="685800"/>
            <a:ext cx="6096000" cy="3429000"/>
          </a:xfrm>
          <a:ln/>
        </p:spPr>
      </p:sp>
      <p:sp>
        <p:nvSpPr>
          <p:cNvPr id="728067" name="Rectangle 3"/>
          <p:cNvSpPr>
            <a:spLocks noGrp="1" noChangeArrowheads="1"/>
          </p:cNvSpPr>
          <p:nvPr>
            <p:ph type="body" idx="1"/>
          </p:nvPr>
        </p:nvSpPr>
        <p:spPr/>
        <p:txBody>
          <a:bodyPr/>
          <a:lstStyle/>
          <a:p>
            <a:r>
              <a:rPr lang="en-US"/>
              <a:t>Image: © David Crooks</a:t>
            </a:r>
          </a:p>
        </p:txBody>
      </p:sp>
    </p:spTree>
    <p:extLst>
      <p:ext uri="{BB962C8B-B14F-4D97-AF65-F5344CB8AC3E}">
        <p14:creationId xmlns:p14="http://schemas.microsoft.com/office/powerpoint/2010/main" val="279480558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F0FE8-A9F7-4284-BA33-5356DF2F0F4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38882" name="Rectangle 1026"/>
          <p:cNvSpPr>
            <a:spLocks noGrp="1" noRot="1" noChangeAspect="1" noChangeArrowheads="1" noTextEdit="1"/>
          </p:cNvSpPr>
          <p:nvPr>
            <p:ph type="sldImg"/>
          </p:nvPr>
        </p:nvSpPr>
        <p:spPr>
          <a:xfrm>
            <a:off x="382588" y="685800"/>
            <a:ext cx="6094412" cy="3429000"/>
          </a:xfrm>
          <a:ln/>
        </p:spPr>
      </p:sp>
      <p:sp>
        <p:nvSpPr>
          <p:cNvPr id="2938883" name="Rectangle 1027"/>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31118060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BEF44-6B69-4C4C-9812-F874ECC56A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40930" name="Rectangle 2"/>
          <p:cNvSpPr>
            <a:spLocks noGrp="1" noRot="1" noChangeAspect="1" noChangeArrowheads="1" noTextEdit="1"/>
          </p:cNvSpPr>
          <p:nvPr>
            <p:ph type="sldImg"/>
          </p:nvPr>
        </p:nvSpPr>
        <p:spPr>
          <a:xfrm>
            <a:off x="382588" y="685800"/>
            <a:ext cx="6094412" cy="3429000"/>
          </a:xfrm>
          <a:ln/>
        </p:spPr>
      </p:sp>
      <p:sp>
        <p:nvSpPr>
          <p:cNvPr id="294093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08632901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EC7FA3-D6E2-45A6-9ACD-0A859C3A05C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42978" name="Rectangle 2"/>
          <p:cNvSpPr>
            <a:spLocks noGrp="1" noRot="1" noChangeAspect="1" noChangeArrowheads="1" noTextEdit="1"/>
          </p:cNvSpPr>
          <p:nvPr>
            <p:ph type="sldImg"/>
          </p:nvPr>
        </p:nvSpPr>
        <p:spPr>
          <a:xfrm>
            <a:off x="382588" y="685800"/>
            <a:ext cx="6094412" cy="3429000"/>
          </a:xfrm>
          <a:ln/>
        </p:spPr>
      </p:sp>
      <p:sp>
        <p:nvSpPr>
          <p:cNvPr id="294297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4595465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3DB12-6710-48E7-A63A-B47ED3F9208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45026" name="Rectangle 2"/>
          <p:cNvSpPr>
            <a:spLocks noGrp="1" noRot="1" noChangeAspect="1" noChangeArrowheads="1" noTextEdit="1"/>
          </p:cNvSpPr>
          <p:nvPr>
            <p:ph type="sldImg"/>
          </p:nvPr>
        </p:nvSpPr>
        <p:spPr>
          <a:xfrm>
            <a:off x="382588" y="685800"/>
            <a:ext cx="6094412" cy="3429000"/>
          </a:xfrm>
          <a:ln/>
        </p:spPr>
      </p:sp>
      <p:sp>
        <p:nvSpPr>
          <p:cNvPr id="29450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6784875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3B2AB-52F7-4273-8B26-4C7114D7891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47074" name="Rectangle 2"/>
          <p:cNvSpPr>
            <a:spLocks noGrp="1" noRot="1" noChangeAspect="1" noChangeArrowheads="1" noTextEdit="1"/>
          </p:cNvSpPr>
          <p:nvPr>
            <p:ph type="sldImg"/>
          </p:nvPr>
        </p:nvSpPr>
        <p:spPr>
          <a:xfrm>
            <a:off x="382588" y="685800"/>
            <a:ext cx="6094412" cy="3429000"/>
          </a:xfrm>
          <a:ln/>
        </p:spPr>
      </p:sp>
      <p:sp>
        <p:nvSpPr>
          <p:cNvPr id="294707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73838862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AE40F-CC9D-443C-981F-A8FF46B7654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49122" name="Rectangle 2"/>
          <p:cNvSpPr>
            <a:spLocks noGrp="1" noRot="1" noChangeAspect="1" noChangeArrowheads="1" noTextEdit="1"/>
          </p:cNvSpPr>
          <p:nvPr>
            <p:ph type="sldImg"/>
          </p:nvPr>
        </p:nvSpPr>
        <p:spPr>
          <a:xfrm>
            <a:off x="382588" y="685800"/>
            <a:ext cx="6094412" cy="3429000"/>
          </a:xfrm>
          <a:ln/>
        </p:spPr>
      </p:sp>
      <p:sp>
        <p:nvSpPr>
          <p:cNvPr id="294912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28126264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AE40F-CC9D-443C-981F-A8FF46B7654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49122" name="Rectangle 2"/>
          <p:cNvSpPr>
            <a:spLocks noGrp="1" noRot="1" noChangeAspect="1" noChangeArrowheads="1" noTextEdit="1"/>
          </p:cNvSpPr>
          <p:nvPr>
            <p:ph type="sldImg"/>
          </p:nvPr>
        </p:nvSpPr>
        <p:spPr>
          <a:xfrm>
            <a:off x="382588" y="685800"/>
            <a:ext cx="6094412" cy="3429000"/>
          </a:xfrm>
          <a:ln/>
        </p:spPr>
      </p:sp>
      <p:sp>
        <p:nvSpPr>
          <p:cNvPr id="294912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72886631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FDE93E-85CF-479C-A7C2-1DA7FA52AB5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51170" name="Rectangle 2"/>
          <p:cNvSpPr>
            <a:spLocks noGrp="1" noRot="1" noChangeAspect="1" noChangeArrowheads="1" noTextEdit="1"/>
          </p:cNvSpPr>
          <p:nvPr>
            <p:ph type="sldImg"/>
          </p:nvPr>
        </p:nvSpPr>
        <p:spPr>
          <a:xfrm>
            <a:off x="382588" y="685800"/>
            <a:ext cx="6094412" cy="3429000"/>
          </a:xfrm>
          <a:ln/>
        </p:spPr>
      </p:sp>
      <p:sp>
        <p:nvSpPr>
          <p:cNvPr id="295117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94060311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96669-2D07-4184-89C1-B6A763A4EDC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53218" name="Rectangle 2"/>
          <p:cNvSpPr>
            <a:spLocks noGrp="1" noRot="1" noChangeAspect="1" noChangeArrowheads="1" noTextEdit="1"/>
          </p:cNvSpPr>
          <p:nvPr>
            <p:ph type="sldImg"/>
          </p:nvPr>
        </p:nvSpPr>
        <p:spPr>
          <a:xfrm>
            <a:off x="382588" y="685800"/>
            <a:ext cx="6094412" cy="3429000"/>
          </a:xfrm>
          <a:ln/>
        </p:spPr>
      </p:sp>
      <p:sp>
        <p:nvSpPr>
          <p:cNvPr id="295321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76024668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2EAB8-262A-4C95-B974-71FAD61BE9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55266" name="Rectangle 2"/>
          <p:cNvSpPr>
            <a:spLocks noGrp="1" noRot="1" noChangeAspect="1" noChangeArrowheads="1" noTextEdit="1"/>
          </p:cNvSpPr>
          <p:nvPr>
            <p:ph type="sldImg"/>
          </p:nvPr>
        </p:nvSpPr>
        <p:spPr>
          <a:xfrm>
            <a:off x="382588" y="685800"/>
            <a:ext cx="6094412" cy="3429000"/>
          </a:xfrm>
          <a:ln/>
        </p:spPr>
      </p:sp>
      <p:sp>
        <p:nvSpPr>
          <p:cNvPr id="295526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52412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41715-F670-4EE6-8CA9-FD4F182DB69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6418" name="Rectangle 2"/>
          <p:cNvSpPr>
            <a:spLocks noGrp="1" noRot="1" noChangeAspect="1" noChangeArrowheads="1" noTextEdit="1"/>
          </p:cNvSpPr>
          <p:nvPr>
            <p:ph type="sldImg"/>
          </p:nvPr>
        </p:nvSpPr>
        <p:spPr>
          <a:xfrm>
            <a:off x="381000" y="685800"/>
            <a:ext cx="6096000" cy="3429000"/>
          </a:xfrm>
          <a:ln/>
        </p:spPr>
      </p:sp>
      <p:sp>
        <p:nvSpPr>
          <p:cNvPr id="316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4695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4DEB09-F75E-4C39-834A-517D3592178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95522" name="Rectangle 2"/>
          <p:cNvSpPr>
            <a:spLocks noGrp="1" noRot="1" noChangeAspect="1" noChangeArrowheads="1" noTextEdit="1"/>
          </p:cNvSpPr>
          <p:nvPr>
            <p:ph type="sldImg"/>
          </p:nvPr>
        </p:nvSpPr>
        <p:spPr>
          <a:xfrm>
            <a:off x="1101725" y="698500"/>
            <a:ext cx="4656138" cy="3492500"/>
          </a:xfrm>
          <a:ln/>
        </p:spPr>
      </p:sp>
      <p:sp>
        <p:nvSpPr>
          <p:cNvPr id="27955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0E62D-D945-43C4-A975-4A89ED3FBAD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57314" name="Rectangle 2"/>
          <p:cNvSpPr>
            <a:spLocks noGrp="1" noRot="1" noChangeAspect="1" noChangeArrowheads="1" noTextEdit="1"/>
          </p:cNvSpPr>
          <p:nvPr>
            <p:ph type="sldImg"/>
          </p:nvPr>
        </p:nvSpPr>
        <p:spPr>
          <a:xfrm>
            <a:off x="382588" y="685800"/>
            <a:ext cx="6094412" cy="3429000"/>
          </a:xfrm>
          <a:ln/>
        </p:spPr>
      </p:sp>
      <p:sp>
        <p:nvSpPr>
          <p:cNvPr id="295731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13162978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11F48-8761-4D79-ADAF-B443CED1CC3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71074"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7710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179525418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D4808E-5F32-4629-A435-8A2EB7136CA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30882" name="Rectangle 2"/>
          <p:cNvSpPr>
            <a:spLocks noGrp="1" noRot="1" noChangeAspect="1" noChangeArrowheads="1" noTextEdit="1"/>
          </p:cNvSpPr>
          <p:nvPr>
            <p:ph type="sldImg"/>
          </p:nvPr>
        </p:nvSpPr>
        <p:spPr>
          <a:xfrm>
            <a:off x="342900" y="693738"/>
            <a:ext cx="6172200" cy="3471862"/>
          </a:xfrm>
          <a:ln/>
        </p:spPr>
      </p:sp>
      <p:sp>
        <p:nvSpPr>
          <p:cNvPr id="1530883" name="Rectangle 3"/>
          <p:cNvSpPr>
            <a:spLocks noGrp="1" noChangeArrowheads="1"/>
          </p:cNvSpPr>
          <p:nvPr>
            <p:ph type="body" idx="1"/>
          </p:nvPr>
        </p:nvSpPr>
        <p:spPr>
          <a:xfrm>
            <a:off x="914400" y="4397375"/>
            <a:ext cx="5029200" cy="4243388"/>
          </a:xfrm>
        </p:spPr>
        <p:txBody>
          <a:bodyPr/>
          <a:lstStyle/>
          <a:p>
            <a:endParaRPr lang="en-US"/>
          </a:p>
        </p:txBody>
      </p:sp>
    </p:spTree>
    <p:extLst>
      <p:ext uri="{BB962C8B-B14F-4D97-AF65-F5344CB8AC3E}">
        <p14:creationId xmlns:p14="http://schemas.microsoft.com/office/powerpoint/2010/main" val="2196456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A96D97-5AC6-453E-8EFF-0E1BD48F30B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32930" name="Rectangle 2"/>
          <p:cNvSpPr>
            <a:spLocks noGrp="1" noRot="1" noChangeAspect="1" noChangeArrowheads="1" noTextEdit="1"/>
          </p:cNvSpPr>
          <p:nvPr>
            <p:ph type="sldImg"/>
          </p:nvPr>
        </p:nvSpPr>
        <p:spPr>
          <a:xfrm>
            <a:off x="342900" y="693738"/>
            <a:ext cx="6172200" cy="3471862"/>
          </a:xfrm>
          <a:ln/>
        </p:spPr>
      </p:sp>
      <p:sp>
        <p:nvSpPr>
          <p:cNvPr id="1532931" name="Rectangle 3"/>
          <p:cNvSpPr>
            <a:spLocks noGrp="1" noChangeArrowheads="1"/>
          </p:cNvSpPr>
          <p:nvPr>
            <p:ph type="body" idx="1"/>
          </p:nvPr>
        </p:nvSpPr>
        <p:spPr>
          <a:xfrm>
            <a:off x="914400" y="4397375"/>
            <a:ext cx="5029200" cy="4243388"/>
          </a:xfrm>
        </p:spPr>
        <p:txBody>
          <a:bodyPr/>
          <a:lstStyle/>
          <a:p>
            <a:endParaRPr lang="en-US"/>
          </a:p>
        </p:txBody>
      </p:sp>
    </p:spTree>
    <p:extLst>
      <p:ext uri="{BB962C8B-B14F-4D97-AF65-F5344CB8AC3E}">
        <p14:creationId xmlns:p14="http://schemas.microsoft.com/office/powerpoint/2010/main" val="301709481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91899-9F7D-4574-9E8E-D46A9167E8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5570" name="Rectangle 2"/>
          <p:cNvSpPr>
            <a:spLocks noGrp="1" noRot="1" noChangeAspect="1" noChangeArrowheads="1" noTextEdit="1"/>
          </p:cNvSpPr>
          <p:nvPr>
            <p:ph type="sldImg"/>
          </p:nvPr>
        </p:nvSpPr>
        <p:spPr>
          <a:xfrm>
            <a:off x="381000" y="685800"/>
            <a:ext cx="6096000" cy="3429000"/>
          </a:xfrm>
          <a:ln/>
        </p:spPr>
      </p:sp>
      <p:sp>
        <p:nvSpPr>
          <p:cNvPr id="365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7237544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A4344-8A77-4450-A90B-5B45975AA5C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8402" name="Rectangle 2"/>
          <p:cNvSpPr>
            <a:spLocks noGrp="1" noRot="1" noChangeAspect="1" noChangeArrowheads="1" noTextEdit="1"/>
          </p:cNvSpPr>
          <p:nvPr>
            <p:ph type="sldImg"/>
          </p:nvPr>
        </p:nvSpPr>
        <p:spPr>
          <a:xfrm>
            <a:off x="381000" y="685800"/>
            <a:ext cx="6096000" cy="3429000"/>
          </a:xfrm>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3361903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331A55-4343-4611-80F9-33F96CFFC0A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96B635-EBF9-4F97-9739-0128602A187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498114" name="Rectangle 2"/>
          <p:cNvSpPr>
            <a:spLocks noGrp="1" noRot="1" noChangeAspect="1" noChangeArrowheads="1" noTextEdit="1"/>
          </p:cNvSpPr>
          <p:nvPr>
            <p:ph type="sldImg"/>
          </p:nvPr>
        </p:nvSpPr>
        <p:spPr>
          <a:xfrm>
            <a:off x="325438" y="698500"/>
            <a:ext cx="6208712" cy="3492500"/>
          </a:xfrm>
          <a:ln/>
        </p:spPr>
      </p:sp>
      <p:sp>
        <p:nvSpPr>
          <p:cNvPr id="149811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84976304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B7433-756F-4FBF-9BFE-3DC4AD2CDF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87842" name="Rectangle 2"/>
          <p:cNvSpPr>
            <a:spLocks noGrp="1" noRot="1" noChangeAspect="1" noChangeArrowheads="1" noTextEdit="1"/>
          </p:cNvSpPr>
          <p:nvPr>
            <p:ph type="sldImg"/>
          </p:nvPr>
        </p:nvSpPr>
        <p:spPr>
          <a:xfrm>
            <a:off x="382588" y="685800"/>
            <a:ext cx="6094412" cy="3429000"/>
          </a:xfrm>
          <a:ln/>
        </p:spPr>
      </p:sp>
      <p:sp>
        <p:nvSpPr>
          <p:cNvPr id="43878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103920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D81583-A945-4933-9520-C855AF7A52C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364738" name="Rectangle 2"/>
          <p:cNvSpPr>
            <a:spLocks noGrp="1" noRot="1" noChangeAspect="1" noChangeArrowheads="1" noTextEdit="1"/>
          </p:cNvSpPr>
          <p:nvPr>
            <p:ph type="sldImg"/>
          </p:nvPr>
        </p:nvSpPr>
        <p:spPr>
          <a:ln/>
        </p:spPr>
      </p:sp>
      <p:sp>
        <p:nvSpPr>
          <p:cNvPr id="536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D81583-A945-4933-9520-C855AF7A52C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364738" name="Rectangle 2"/>
          <p:cNvSpPr>
            <a:spLocks noGrp="1" noRot="1" noChangeAspect="1" noChangeArrowheads="1" noTextEdit="1"/>
          </p:cNvSpPr>
          <p:nvPr>
            <p:ph type="sldImg"/>
          </p:nvPr>
        </p:nvSpPr>
        <p:spPr>
          <a:ln/>
        </p:spPr>
      </p:sp>
      <p:sp>
        <p:nvSpPr>
          <p:cNvPr id="536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56D777-82B3-4F98-93A2-E5B3627B30E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72FA50-40EB-4746-8358-EE94474CF3F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10594" name="Rectangle 1026"/>
          <p:cNvSpPr>
            <a:spLocks noGrp="1" noRot="1" noChangeAspect="1" noChangeArrowheads="1" noTextEdit="1"/>
          </p:cNvSpPr>
          <p:nvPr>
            <p:ph type="sldImg"/>
          </p:nvPr>
        </p:nvSpPr>
        <p:spPr>
          <a:ln/>
        </p:spPr>
      </p:sp>
      <p:sp>
        <p:nvSpPr>
          <p:cNvPr id="33105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34414F-DF7B-45DE-8467-F3FCA3D6E9B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506050" name="Rectangle 2"/>
          <p:cNvSpPr>
            <a:spLocks noGrp="1" noRot="1" noChangeAspect="1" noChangeArrowheads="1" noTextEdit="1"/>
          </p:cNvSpPr>
          <p:nvPr>
            <p:ph type="sldImg"/>
          </p:nvPr>
        </p:nvSpPr>
        <p:spPr>
          <a:ln/>
        </p:spPr>
      </p:sp>
      <p:sp>
        <p:nvSpPr>
          <p:cNvPr id="5506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474D2-67F2-4FC9-A4F2-9E7820DE813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57154" name="Rectangle 2"/>
          <p:cNvSpPr>
            <a:spLocks noGrp="1" noRot="1" noChangeAspect="1" noChangeArrowheads="1" noTextEdit="1"/>
          </p:cNvSpPr>
          <p:nvPr>
            <p:ph type="sldImg"/>
          </p:nvPr>
        </p:nvSpPr>
        <p:spPr>
          <a:xfrm>
            <a:off x="382588" y="685800"/>
            <a:ext cx="6094412" cy="3429000"/>
          </a:xfrm>
          <a:ln/>
        </p:spPr>
      </p:sp>
      <p:sp>
        <p:nvSpPr>
          <p:cNvPr id="145715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822133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78CBD-D220-4491-9F71-4FA1CC7FD7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59202" name="Rectangle 2"/>
          <p:cNvSpPr>
            <a:spLocks noGrp="1" noRot="1" noChangeAspect="1" noChangeArrowheads="1" noTextEdit="1"/>
          </p:cNvSpPr>
          <p:nvPr>
            <p:ph type="sldImg"/>
          </p:nvPr>
        </p:nvSpPr>
        <p:spPr>
          <a:xfrm>
            <a:off x="382588" y="685800"/>
            <a:ext cx="6094412" cy="3429000"/>
          </a:xfrm>
          <a:ln/>
        </p:spPr>
      </p:sp>
      <p:sp>
        <p:nvSpPr>
          <p:cNvPr id="145920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813540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24DE39-F9DD-44EB-98FE-3BFC1E4B143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39074" name="Rectangle 2"/>
          <p:cNvSpPr>
            <a:spLocks noGrp="1" noRot="1" noChangeAspect="1" noChangeArrowheads="1" noTextEdit="1"/>
          </p:cNvSpPr>
          <p:nvPr>
            <p:ph type="sldImg"/>
          </p:nvPr>
        </p:nvSpPr>
        <p:spPr>
          <a:ln/>
        </p:spPr>
      </p:sp>
      <p:sp>
        <p:nvSpPr>
          <p:cNvPr id="473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373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B36DAF-4EDD-48AE-AC93-458077624D7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455106" name="Rectangle 2"/>
          <p:cNvSpPr>
            <a:spLocks noGrp="1" noRot="1" noChangeAspect="1" noChangeArrowheads="1" noTextEdit="1"/>
          </p:cNvSpPr>
          <p:nvPr>
            <p:ph type="sldImg"/>
          </p:nvPr>
        </p:nvSpPr>
        <p:spPr>
          <a:xfrm>
            <a:off x="325438" y="698500"/>
            <a:ext cx="6208712" cy="3492500"/>
          </a:xfrm>
          <a:ln/>
        </p:spPr>
      </p:sp>
      <p:sp>
        <p:nvSpPr>
          <p:cNvPr id="145510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618ECD-AD03-4862-A9D7-B2998C43C32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50818" name="Rectangle 1026"/>
          <p:cNvSpPr>
            <a:spLocks noGrp="1" noRot="1" noChangeAspect="1" noChangeArrowheads="1" noTextEdit="1"/>
          </p:cNvSpPr>
          <p:nvPr>
            <p:ph type="sldImg"/>
          </p:nvPr>
        </p:nvSpPr>
        <p:spPr>
          <a:xfrm>
            <a:off x="325438" y="698500"/>
            <a:ext cx="6208712" cy="3492500"/>
          </a:xfrm>
          <a:ln/>
        </p:spPr>
      </p:sp>
      <p:sp>
        <p:nvSpPr>
          <p:cNvPr id="2850819" name="Rectangle 1027"/>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4A9E5-C113-4D7A-A4EA-7CCC817D7C1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11906" name="Rectangle 2"/>
          <p:cNvSpPr>
            <a:spLocks noGrp="1" noRot="1" noChangeAspect="1" noChangeArrowheads="1" noTextEdit="1"/>
          </p:cNvSpPr>
          <p:nvPr>
            <p:ph type="sldImg"/>
          </p:nvPr>
        </p:nvSpPr>
        <p:spPr>
          <a:xfrm>
            <a:off x="382588" y="685800"/>
            <a:ext cx="6094412" cy="3429000"/>
          </a:xfrm>
          <a:ln/>
        </p:spPr>
      </p:sp>
      <p:sp>
        <p:nvSpPr>
          <p:cNvPr id="281190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191623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33202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792F4C-784D-4B82-91D2-F427065B4C87}"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C17B3-246C-4BFA-B25C-85040D57BF5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9171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79015-AC85-43E2-9944-F47D5A36F0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1432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B2FF-8912-4320-9546-F962C739D02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36258" name="Rectangle 2"/>
          <p:cNvSpPr>
            <a:spLocks noGrp="1" noRot="1" noChangeAspect="1" noChangeArrowheads="1" noTextEdit="1"/>
          </p:cNvSpPr>
          <p:nvPr>
            <p:ph type="sldImg"/>
          </p:nvPr>
        </p:nvSpPr>
        <p:spPr>
          <a:xfrm>
            <a:off x="381000" y="685800"/>
            <a:ext cx="6096000" cy="3429000"/>
          </a:xfrm>
          <a:ln/>
        </p:spPr>
      </p:sp>
      <p:sp>
        <p:nvSpPr>
          <p:cNvPr id="3936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78217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24DE39-F9DD-44EB-98FE-3BFC1E4B143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39074" name="Rectangle 2"/>
          <p:cNvSpPr>
            <a:spLocks noGrp="1" noRot="1" noChangeAspect="1" noChangeArrowheads="1" noTextEdit="1"/>
          </p:cNvSpPr>
          <p:nvPr>
            <p:ph type="sldImg"/>
          </p:nvPr>
        </p:nvSpPr>
        <p:spPr>
          <a:ln/>
        </p:spPr>
      </p:sp>
      <p:sp>
        <p:nvSpPr>
          <p:cNvPr id="473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23305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061000-ED2F-4035-8666-038D52F66FD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30274" name="Rectangle 2"/>
          <p:cNvSpPr>
            <a:spLocks noGrp="1" noRot="1" noChangeAspect="1" noChangeArrowheads="1" noTextEdit="1"/>
          </p:cNvSpPr>
          <p:nvPr>
            <p:ph type="sldImg"/>
          </p:nvPr>
        </p:nvSpPr>
        <p:spPr>
          <a:ln/>
        </p:spPr>
      </p:sp>
      <p:sp>
        <p:nvSpPr>
          <p:cNvPr id="5430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42244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6EC62-2E62-40C5-B8B4-538E7FCCAFA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19330" name="Rectangle 2"/>
          <p:cNvSpPr>
            <a:spLocks noGrp="1" noRot="1" noChangeAspect="1" noChangeArrowheads="1" noTextEdit="1"/>
          </p:cNvSpPr>
          <p:nvPr>
            <p:ph type="sldImg"/>
          </p:nvPr>
        </p:nvSpPr>
        <p:spPr>
          <a:ln/>
        </p:spPr>
      </p:sp>
      <p:sp>
        <p:nvSpPr>
          <p:cNvPr id="5219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14683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40E517-41EA-45E7-BD8D-026F35F4F82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48290" name="Rectangle 2"/>
          <p:cNvSpPr>
            <a:spLocks noGrp="1" noRot="1" noChangeAspect="1" noChangeArrowheads="1" noTextEdit="1"/>
          </p:cNvSpPr>
          <p:nvPr>
            <p:ph type="sldImg"/>
          </p:nvPr>
        </p:nvSpPr>
        <p:spPr>
          <a:xfrm>
            <a:off x="325438" y="698500"/>
            <a:ext cx="6208712" cy="3492500"/>
          </a:xfrm>
          <a:ln/>
        </p:spPr>
      </p:sp>
      <p:sp>
        <p:nvSpPr>
          <p:cNvPr id="47482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655010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79B01D-091D-440C-B673-4EB4DD67027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99618" name="Rectangle 2"/>
          <p:cNvSpPr>
            <a:spLocks noGrp="1" noRot="1" noChangeAspect="1" noChangeArrowheads="1" noTextEdit="1"/>
          </p:cNvSpPr>
          <p:nvPr>
            <p:ph type="sldImg"/>
          </p:nvPr>
        </p:nvSpPr>
        <p:spPr>
          <a:xfrm>
            <a:off x="325438" y="698500"/>
            <a:ext cx="6208712" cy="3492500"/>
          </a:xfrm>
          <a:ln/>
        </p:spPr>
      </p:sp>
      <p:sp>
        <p:nvSpPr>
          <p:cNvPr id="279961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454887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C5ACAD-E2EE-4861-B2E2-9763F13B0D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03714" name="Rectangle 2"/>
          <p:cNvSpPr>
            <a:spLocks noGrp="1" noRot="1" noChangeAspect="1" noChangeArrowheads="1" noTextEdit="1"/>
          </p:cNvSpPr>
          <p:nvPr>
            <p:ph type="sldImg"/>
          </p:nvPr>
        </p:nvSpPr>
        <p:spPr>
          <a:xfrm>
            <a:off x="325438" y="698500"/>
            <a:ext cx="6208712" cy="3492500"/>
          </a:xfrm>
          <a:ln/>
        </p:spPr>
      </p:sp>
      <p:sp>
        <p:nvSpPr>
          <p:cNvPr id="280371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586960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87C519-D7F5-4481-8AFA-9D3B89F5E08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01666" name="Rectangle 2"/>
          <p:cNvSpPr>
            <a:spLocks noGrp="1" noRot="1" noChangeAspect="1" noChangeArrowheads="1" noTextEdit="1"/>
          </p:cNvSpPr>
          <p:nvPr>
            <p:ph type="sldImg"/>
          </p:nvPr>
        </p:nvSpPr>
        <p:spPr>
          <a:xfrm>
            <a:off x="325438" y="698500"/>
            <a:ext cx="6208712" cy="3492500"/>
          </a:xfrm>
          <a:ln/>
        </p:spPr>
      </p:sp>
      <p:sp>
        <p:nvSpPr>
          <p:cNvPr id="280166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23026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16625C-2C97-427B-8D66-2FA3CE7B7CA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18594" name="Rectangle 2"/>
          <p:cNvSpPr>
            <a:spLocks noGrp="1" noRot="1" noChangeAspect="1" noChangeArrowheads="1" noTextEdit="1"/>
          </p:cNvSpPr>
          <p:nvPr>
            <p:ph type="sldImg"/>
          </p:nvPr>
        </p:nvSpPr>
        <p:spPr>
          <a:xfrm>
            <a:off x="325438" y="698500"/>
            <a:ext cx="6208712" cy="3492500"/>
          </a:xfrm>
          <a:ln/>
        </p:spPr>
      </p:sp>
      <p:sp>
        <p:nvSpPr>
          <p:cNvPr id="151859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186833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1989E-4FAF-41B9-B958-6854D00244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83384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276449-EFDA-4B13-A127-76EABEAAB6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629577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FF5F-43CC-4902-BE50-4867964DFE0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1442" name="Rectangle 2"/>
          <p:cNvSpPr>
            <a:spLocks noGrp="1" noRot="1" noChangeAspect="1" noChangeArrowheads="1" noTextEdit="1"/>
          </p:cNvSpPr>
          <p:nvPr>
            <p:ph type="sldImg"/>
          </p:nvPr>
        </p:nvSpPr>
        <p:spPr>
          <a:ln/>
        </p:spPr>
      </p:sp>
      <p:sp>
        <p:nvSpPr>
          <p:cNvPr id="32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9715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BFED5-437B-4013-B9E7-53D65367F60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5634" name="Rectangle 1026"/>
          <p:cNvSpPr>
            <a:spLocks noGrp="1" noRot="1" noChangeAspect="1" noChangeArrowheads="1" noTextEdit="1"/>
          </p:cNvSpPr>
          <p:nvPr>
            <p:ph type="sldImg"/>
          </p:nvPr>
        </p:nvSpPr>
        <p:spPr>
          <a:ln/>
        </p:spPr>
      </p:sp>
      <p:sp>
        <p:nvSpPr>
          <p:cNvPr id="325635"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3871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1F2A6-0017-491B-B242-989672835A8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47106" name="Rectangle 2"/>
          <p:cNvSpPr>
            <a:spLocks noGrp="1" noRot="1" noChangeAspect="1" noChangeArrowheads="1" noTextEdit="1"/>
          </p:cNvSpPr>
          <p:nvPr>
            <p:ph type="sldImg"/>
          </p:nvPr>
        </p:nvSpPr>
        <p:spPr>
          <a:ln/>
        </p:spPr>
      </p:sp>
      <p:sp>
        <p:nvSpPr>
          <p:cNvPr id="3247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681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2248D9-2DB9-4C92-A2C9-BB9723F2557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40162" name="Rectangle 2"/>
          <p:cNvSpPr>
            <a:spLocks noGrp="1" noRot="1" noChangeAspect="1" noChangeArrowheads="1" noTextEdit="1"/>
          </p:cNvSpPr>
          <p:nvPr>
            <p:ph type="sldImg"/>
          </p:nvPr>
        </p:nvSpPr>
        <p:spPr>
          <a:ln/>
        </p:spPr>
      </p:sp>
      <p:sp>
        <p:nvSpPr>
          <p:cNvPr id="5340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399604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6BBEB-1ECD-4F01-8882-E12D9434CC6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15836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B9F564-2B2D-4C0B-B182-FFAB84C3D0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50338" name="Rectangle 2"/>
          <p:cNvSpPr>
            <a:spLocks noGrp="1" noRot="1" noChangeAspect="1" noChangeArrowheads="1" noTextEdit="1"/>
          </p:cNvSpPr>
          <p:nvPr>
            <p:ph type="sldImg"/>
          </p:nvPr>
        </p:nvSpPr>
        <p:spPr>
          <a:ln/>
        </p:spPr>
      </p:sp>
      <p:sp>
        <p:nvSpPr>
          <p:cNvPr id="4750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103873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6BBEB-1ECD-4F01-8882-E12D9434CC6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653471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152BD-F302-49E4-A2B6-70D967D6EB7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58212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22182-B760-453D-82A6-CB936123FA9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20642" name="Rectangle 2"/>
          <p:cNvSpPr>
            <a:spLocks noGrp="1" noRot="1" noChangeAspect="1" noChangeArrowheads="1" noTextEdit="1"/>
          </p:cNvSpPr>
          <p:nvPr>
            <p:ph type="sldImg"/>
          </p:nvPr>
        </p:nvSpPr>
        <p:spPr>
          <a:xfrm>
            <a:off x="382588" y="685800"/>
            <a:ext cx="6094412" cy="3429000"/>
          </a:xfrm>
          <a:ln/>
        </p:spPr>
      </p:sp>
      <p:sp>
        <p:nvSpPr>
          <p:cNvPr id="15206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8744200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9D3D8-5922-4CA3-9474-6817C5C86C3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837317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1308C-31F7-4F31-A26B-F3FE1C657E3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1682" name="Rectangle 2"/>
          <p:cNvSpPr>
            <a:spLocks noGrp="1" noRot="1" noChangeAspect="1" noChangeArrowheads="1" noTextEdit="1"/>
          </p:cNvSpPr>
          <p:nvPr>
            <p:ph type="sldImg"/>
          </p:nvPr>
        </p:nvSpPr>
        <p:spPr>
          <a:ln/>
        </p:spPr>
      </p:sp>
      <p:sp>
        <p:nvSpPr>
          <p:cNvPr id="32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84619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42FDD-2A41-46C8-8D40-35B4065DD54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339221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7A7C1-7A88-46F6-9CF4-26510B2147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94306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E0DD98-620A-4387-975A-7C8850F3663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50914" name="Rectangle 2"/>
          <p:cNvSpPr>
            <a:spLocks noGrp="1" noRot="1" noChangeAspect="1" noChangeArrowheads="1" noTextEdit="1"/>
          </p:cNvSpPr>
          <p:nvPr>
            <p:ph type="sldImg"/>
          </p:nvPr>
        </p:nvSpPr>
        <p:spPr>
          <a:ln/>
        </p:spPr>
      </p:sp>
      <p:sp>
        <p:nvSpPr>
          <p:cNvPr id="3750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3347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D75914-F16D-46D0-99B5-8A839C3B075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55214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2E2199-FFA8-488A-8055-066B670214D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909762" name="Rectangle 2"/>
          <p:cNvSpPr>
            <a:spLocks noGrp="1" noRot="1" noChangeAspect="1" noChangeArrowheads="1" noTextEdit="1"/>
          </p:cNvSpPr>
          <p:nvPr>
            <p:ph type="sldImg"/>
          </p:nvPr>
        </p:nvSpPr>
        <p:spPr>
          <a:ln/>
        </p:spPr>
      </p:sp>
      <p:sp>
        <p:nvSpPr>
          <p:cNvPr id="1909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7401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3E1D51-D216-48AC-BC19-FBF6C6E7C99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28290" name="Rectangle 2"/>
          <p:cNvSpPr>
            <a:spLocks noGrp="1" noRot="1" noChangeAspect="1" noChangeArrowheads="1" noTextEdit="1"/>
          </p:cNvSpPr>
          <p:nvPr>
            <p:ph type="sldImg"/>
          </p:nvPr>
        </p:nvSpPr>
        <p:spPr>
          <a:xfrm>
            <a:off x="325438" y="698500"/>
            <a:ext cx="6208712" cy="3492500"/>
          </a:xfrm>
          <a:ln/>
        </p:spPr>
      </p:sp>
      <p:sp>
        <p:nvSpPr>
          <p:cNvPr id="28282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0370428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65E8E2-A0FB-437F-8642-A079ECC39DC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18402" name="Rectangle 2"/>
          <p:cNvSpPr>
            <a:spLocks noGrp="1" noRot="1" noChangeAspect="1" noChangeArrowheads="1" noTextEdit="1"/>
          </p:cNvSpPr>
          <p:nvPr>
            <p:ph type="sldImg"/>
          </p:nvPr>
        </p:nvSpPr>
        <p:spPr>
          <a:xfrm>
            <a:off x="325438" y="698500"/>
            <a:ext cx="6208712" cy="3492500"/>
          </a:xfrm>
          <a:ln/>
        </p:spPr>
      </p:sp>
      <p:sp>
        <p:nvSpPr>
          <p:cNvPr id="291840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5311954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D4FD6-EE2D-43B2-9614-9EFD26C044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74993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905C2-9800-431A-AC6C-564D053DE7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514535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E13FD-8E24-4B14-8ABA-8AD2F80D60C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13858" name="Rectangle 2"/>
          <p:cNvSpPr>
            <a:spLocks noGrp="1" noRot="1" noChangeAspect="1" noChangeArrowheads="1" noTextEdit="1"/>
          </p:cNvSpPr>
          <p:nvPr>
            <p:ph type="sldImg"/>
          </p:nvPr>
        </p:nvSpPr>
        <p:spPr>
          <a:xfrm>
            <a:off x="1143000" y="685800"/>
            <a:ext cx="4572000" cy="3429000"/>
          </a:xfrm>
          <a:ln/>
        </p:spPr>
      </p:sp>
      <p:sp>
        <p:nvSpPr>
          <p:cNvPr id="1913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6424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33D6E9-FEC1-4592-B219-F65BF2F681D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B64B6-02F9-4193-84C0-B87B06913B4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08419" name="Rectangle 2">
            <a:extLst>
              <a:ext uri="{FF2B5EF4-FFF2-40B4-BE49-F238E27FC236}">
                <a16:creationId xmlns:a16="http://schemas.microsoft.com/office/drawing/2014/main" id="{BCABB5C5-B0DD-4B97-9D44-89E082B8C58B}"/>
              </a:ext>
            </a:extLst>
          </p:cNvPr>
          <p:cNvSpPr>
            <a:spLocks noGrp="1" noRot="1" noChangeAspect="1" noChangeArrowheads="1" noTextEdit="1"/>
          </p:cNvSpPr>
          <p:nvPr>
            <p:ph type="sldImg"/>
          </p:nvPr>
        </p:nvSpPr>
        <p:spPr>
          <a:xfrm>
            <a:off x="1101725" y="698500"/>
            <a:ext cx="4656138" cy="3492500"/>
          </a:xfrm>
          <a:ln/>
        </p:spPr>
      </p:sp>
      <p:sp>
        <p:nvSpPr>
          <p:cNvPr id="2108420" name="Rectangle 3">
            <a:extLst>
              <a:ext uri="{FF2B5EF4-FFF2-40B4-BE49-F238E27FC236}">
                <a16:creationId xmlns:a16="http://schemas.microsoft.com/office/drawing/2014/main" id="{BAB90010-6178-4FA7-99A9-50B53B8BE34E}"/>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112298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62A03D-E2DC-48E4-A9C1-E7DF876506D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897474" name="Rectangle 2"/>
          <p:cNvSpPr>
            <a:spLocks noGrp="1" noRot="1" noChangeAspect="1" noChangeArrowheads="1" noTextEdit="1"/>
          </p:cNvSpPr>
          <p:nvPr>
            <p:ph type="sldImg"/>
          </p:nvPr>
        </p:nvSpPr>
        <p:spPr>
          <a:ln/>
        </p:spPr>
      </p:sp>
      <p:sp>
        <p:nvSpPr>
          <p:cNvPr id="1897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39177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271B68-D3B5-48E7-881E-D17CAFB4994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916930" name="Rectangle 1026"/>
          <p:cNvSpPr>
            <a:spLocks noGrp="1" noRot="1" noChangeAspect="1" noChangeArrowheads="1" noTextEdit="1"/>
          </p:cNvSpPr>
          <p:nvPr>
            <p:ph type="sldImg"/>
          </p:nvPr>
        </p:nvSpPr>
        <p:spPr>
          <a:ln/>
        </p:spPr>
      </p:sp>
      <p:sp>
        <p:nvSpPr>
          <p:cNvPr id="1916931" name="Rectangle 1027"/>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548042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F97DF-D2DC-413E-97A4-A1F5064BACB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90306" name="Rectangle 1026"/>
          <p:cNvSpPr>
            <a:spLocks noGrp="1" noRot="1" noChangeAspect="1" noChangeArrowheads="1" noTextEdit="1"/>
          </p:cNvSpPr>
          <p:nvPr>
            <p:ph type="sldImg"/>
          </p:nvPr>
        </p:nvSpPr>
        <p:spPr>
          <a:xfrm>
            <a:off x="1143000" y="685800"/>
            <a:ext cx="4572000" cy="3429000"/>
          </a:xfrm>
          <a:ln/>
        </p:spPr>
      </p:sp>
      <p:sp>
        <p:nvSpPr>
          <p:cNvPr id="189030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105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93188A-DECE-427C-B371-692755E867A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432388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55E56-2B75-4CD8-BE8A-98607F2C7D5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4162" name="Rectangle 2"/>
          <p:cNvSpPr>
            <a:spLocks noGrp="1" noRot="1" noChangeAspect="1" noChangeArrowheads="1" noTextEdit="1"/>
          </p:cNvSpPr>
          <p:nvPr>
            <p:ph type="sldImg"/>
          </p:nvPr>
        </p:nvSpPr>
        <p:spPr>
          <a:xfrm>
            <a:off x="1143000" y="685800"/>
            <a:ext cx="4572000" cy="3429000"/>
          </a:xfrm>
          <a:ln/>
        </p:spPr>
      </p:sp>
      <p:sp>
        <p:nvSpPr>
          <p:cNvPr id="1884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79071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6D752-B353-41A1-9281-961E1301B4E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5186" name="Rectangle 2"/>
          <p:cNvSpPr>
            <a:spLocks noGrp="1" noRot="1" noChangeAspect="1" noChangeArrowheads="1" noTextEdit="1"/>
          </p:cNvSpPr>
          <p:nvPr>
            <p:ph type="sldImg"/>
          </p:nvPr>
        </p:nvSpPr>
        <p:spPr>
          <a:xfrm>
            <a:off x="1143000" y="685800"/>
            <a:ext cx="4572000" cy="3429000"/>
          </a:xfrm>
          <a:ln/>
        </p:spPr>
      </p:sp>
      <p:sp>
        <p:nvSpPr>
          <p:cNvPr id="1885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4536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C435B-1A1E-4AE7-889E-3192881D933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6210" name="Rectangle 1026"/>
          <p:cNvSpPr>
            <a:spLocks noGrp="1" noRot="1" noChangeAspect="1" noChangeArrowheads="1" noTextEdit="1"/>
          </p:cNvSpPr>
          <p:nvPr>
            <p:ph type="sldImg"/>
          </p:nvPr>
        </p:nvSpPr>
        <p:spPr>
          <a:xfrm>
            <a:off x="1143000" y="685800"/>
            <a:ext cx="4572000" cy="3429000"/>
          </a:xfrm>
          <a:ln/>
        </p:spPr>
      </p:sp>
      <p:sp>
        <p:nvSpPr>
          <p:cNvPr id="1886211"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172477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7336B-1628-4887-959F-CB3B827D9D2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7234" name="Rectangle 1026"/>
          <p:cNvSpPr>
            <a:spLocks noGrp="1" noRot="1" noChangeAspect="1" noChangeArrowheads="1" noTextEdit="1"/>
          </p:cNvSpPr>
          <p:nvPr>
            <p:ph type="sldImg"/>
          </p:nvPr>
        </p:nvSpPr>
        <p:spPr>
          <a:xfrm>
            <a:off x="1143000" y="685800"/>
            <a:ext cx="4572000" cy="3429000"/>
          </a:xfrm>
          <a:ln/>
        </p:spPr>
      </p:sp>
      <p:sp>
        <p:nvSpPr>
          <p:cNvPr id="1887235"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840189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28460-5227-4B5A-B904-764BDE93ED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88258" name="Rectangle 2"/>
          <p:cNvSpPr>
            <a:spLocks noGrp="1" noRot="1" noChangeAspect="1" noChangeArrowheads="1" noTextEdit="1"/>
          </p:cNvSpPr>
          <p:nvPr>
            <p:ph type="sldImg"/>
          </p:nvPr>
        </p:nvSpPr>
        <p:spPr>
          <a:xfrm>
            <a:off x="1143000" y="685800"/>
            <a:ext cx="4572000" cy="3429000"/>
          </a:xfrm>
          <a:ln/>
        </p:spPr>
      </p:sp>
      <p:sp>
        <p:nvSpPr>
          <p:cNvPr id="1888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33371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622FDD-51E6-4238-8B72-2852F4D89F9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16546" name="Rectangle 2"/>
          <p:cNvSpPr>
            <a:spLocks noGrp="1" noRot="1" noChangeAspect="1" noChangeArrowheads="1" noTextEdit="1"/>
          </p:cNvSpPr>
          <p:nvPr>
            <p:ph type="sldImg"/>
          </p:nvPr>
        </p:nvSpPr>
        <p:spPr>
          <a:xfrm>
            <a:off x="325438" y="698500"/>
            <a:ext cx="6208712" cy="3492500"/>
          </a:xfrm>
          <a:ln/>
        </p:spPr>
      </p:sp>
      <p:sp>
        <p:nvSpPr>
          <p:cNvPr id="151654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8439237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FFD414-99CD-400E-8880-B07DAD3EEEF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46498" name="Rectangle 2"/>
          <p:cNvSpPr>
            <a:spLocks noGrp="1" noRot="1" noChangeAspect="1" noChangeArrowheads="1" noTextEdit="1"/>
          </p:cNvSpPr>
          <p:nvPr>
            <p:ph type="sldImg"/>
          </p:nvPr>
        </p:nvSpPr>
        <p:spPr>
          <a:ln/>
        </p:spPr>
      </p:sp>
      <p:sp>
        <p:nvSpPr>
          <p:cNvPr id="394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546019-58FF-48EC-A587-1E39C6FA214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50594" name="Rectangle 2"/>
          <p:cNvSpPr>
            <a:spLocks noGrp="1" noRot="1" noChangeAspect="1" noChangeArrowheads="1" noTextEdit="1"/>
          </p:cNvSpPr>
          <p:nvPr>
            <p:ph type="sldImg"/>
          </p:nvPr>
        </p:nvSpPr>
        <p:spPr>
          <a:ln/>
        </p:spPr>
      </p:sp>
      <p:sp>
        <p:nvSpPr>
          <p:cNvPr id="395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ECED2-40C6-4F4C-B5E7-9E232A0B0C9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84514" name="Rectangle 2"/>
          <p:cNvSpPr>
            <a:spLocks noGrp="1" noRot="1" noChangeAspect="1" noChangeArrowheads="1" noTextEdit="1"/>
          </p:cNvSpPr>
          <p:nvPr>
            <p:ph type="sldImg"/>
          </p:nvPr>
        </p:nvSpPr>
        <p:spPr>
          <a:ln/>
        </p:spPr>
      </p:sp>
      <p:sp>
        <p:nvSpPr>
          <p:cNvPr id="518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4E454A-9A50-4EE3-9DC5-40A0CA8C329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29570" name="Rectangle 2"/>
          <p:cNvSpPr>
            <a:spLocks noGrp="1" noRot="1" noChangeAspect="1" noChangeArrowheads="1" noTextEdit="1"/>
          </p:cNvSpPr>
          <p:nvPr>
            <p:ph type="sldImg"/>
          </p:nvPr>
        </p:nvSpPr>
        <p:spPr>
          <a:ln/>
        </p:spPr>
      </p:sp>
      <p:sp>
        <p:nvSpPr>
          <p:cNvPr id="522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21876-8704-4838-9DBA-48A36E957F2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82466" name="Rectangle 2"/>
          <p:cNvSpPr>
            <a:spLocks noGrp="1" noRot="1" noChangeAspect="1" noChangeArrowheads="1" noTextEdit="1"/>
          </p:cNvSpPr>
          <p:nvPr>
            <p:ph type="sldImg"/>
          </p:nvPr>
        </p:nvSpPr>
        <p:spPr>
          <a:xfrm>
            <a:off x="381000" y="685800"/>
            <a:ext cx="6096000" cy="3429000"/>
          </a:xfrm>
          <a:ln/>
        </p:spPr>
      </p:sp>
      <p:sp>
        <p:nvSpPr>
          <p:cNvPr id="518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02925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4DEB09-F75E-4C39-834A-517D3592178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95522" name="Rectangle 2"/>
          <p:cNvSpPr>
            <a:spLocks noGrp="1" noRot="1" noChangeAspect="1" noChangeArrowheads="1" noTextEdit="1"/>
          </p:cNvSpPr>
          <p:nvPr>
            <p:ph type="sldImg"/>
          </p:nvPr>
        </p:nvSpPr>
        <p:spPr>
          <a:xfrm>
            <a:off x="325438" y="698500"/>
            <a:ext cx="6208712" cy="3492500"/>
          </a:xfrm>
          <a:ln/>
        </p:spPr>
      </p:sp>
      <p:sp>
        <p:nvSpPr>
          <p:cNvPr id="279552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9643432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89DEF1-BF3F-4A56-AB33-F3CED1FCDC8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83714" name="Rectangle 2"/>
          <p:cNvSpPr>
            <a:spLocks noGrp="1" noRot="1" noChangeAspect="1" noChangeArrowheads="1" noTextEdit="1"/>
          </p:cNvSpPr>
          <p:nvPr>
            <p:ph type="sldImg"/>
          </p:nvPr>
        </p:nvSpPr>
        <p:spPr>
          <a:ln/>
        </p:spPr>
      </p:sp>
      <p:sp>
        <p:nvSpPr>
          <p:cNvPr id="4083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08276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A330E-3C2F-427B-82DF-469DB83E924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71426" name="Rectangle 1026"/>
          <p:cNvSpPr>
            <a:spLocks noGrp="1" noRot="1" noChangeAspect="1" noChangeArrowheads="1" noTextEdit="1"/>
          </p:cNvSpPr>
          <p:nvPr>
            <p:ph type="sldImg"/>
          </p:nvPr>
        </p:nvSpPr>
        <p:spPr>
          <a:ln/>
        </p:spPr>
      </p:sp>
      <p:sp>
        <p:nvSpPr>
          <p:cNvPr id="407142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65817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16613-8BB0-4EC4-93A0-4EC19C85D7E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73474" name="Rectangle 2"/>
          <p:cNvSpPr>
            <a:spLocks noGrp="1" noRot="1" noChangeAspect="1" noChangeArrowheads="1" noTextEdit="1"/>
          </p:cNvSpPr>
          <p:nvPr>
            <p:ph type="sldImg"/>
          </p:nvPr>
        </p:nvSpPr>
        <p:spPr>
          <a:ln/>
        </p:spPr>
      </p:sp>
      <p:sp>
        <p:nvSpPr>
          <p:cNvPr id="4073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30530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37229-585A-41B4-BE27-3C11F1863E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75522" name="Rectangle 2"/>
          <p:cNvSpPr>
            <a:spLocks noGrp="1" noRot="1" noChangeAspect="1" noChangeArrowheads="1" noTextEdit="1"/>
          </p:cNvSpPr>
          <p:nvPr>
            <p:ph type="sldImg"/>
          </p:nvPr>
        </p:nvSpPr>
        <p:spPr>
          <a:ln/>
        </p:spPr>
      </p:sp>
      <p:sp>
        <p:nvSpPr>
          <p:cNvPr id="4075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553027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04714-2E98-4CD6-A574-98A626F8CE7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77570" name="Rectangle 2"/>
          <p:cNvSpPr>
            <a:spLocks noGrp="1" noRot="1" noChangeAspect="1" noChangeArrowheads="1" noTextEdit="1"/>
          </p:cNvSpPr>
          <p:nvPr>
            <p:ph type="sldImg"/>
          </p:nvPr>
        </p:nvSpPr>
        <p:spPr>
          <a:ln/>
        </p:spPr>
      </p:sp>
      <p:sp>
        <p:nvSpPr>
          <p:cNvPr id="4077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17376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6961A-543A-4C27-825C-7947E3EFB3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79618" name="Rectangle 2"/>
          <p:cNvSpPr>
            <a:spLocks noGrp="1" noRot="1" noChangeAspect="1" noChangeArrowheads="1" noTextEdit="1"/>
          </p:cNvSpPr>
          <p:nvPr>
            <p:ph type="sldImg"/>
          </p:nvPr>
        </p:nvSpPr>
        <p:spPr>
          <a:ln/>
        </p:spPr>
      </p:sp>
      <p:sp>
        <p:nvSpPr>
          <p:cNvPr id="4079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584090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BA211-341F-4C6F-8597-F6FD17FBC99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07538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429215-1755-42AF-A6B6-8ACC0D96370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35682" name="Rectangle 2"/>
          <p:cNvSpPr>
            <a:spLocks noGrp="1" noRot="1" noChangeAspect="1" noChangeArrowheads="1" noTextEdit="1"/>
          </p:cNvSpPr>
          <p:nvPr>
            <p:ph type="sldImg"/>
          </p:nvPr>
        </p:nvSpPr>
        <p:spPr>
          <a:ln/>
        </p:spPr>
      </p:sp>
      <p:sp>
        <p:nvSpPr>
          <p:cNvPr id="4935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842305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25E8C-5AEF-4E2A-A294-A7912614DAF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89730" name="Rectangle 2"/>
          <p:cNvSpPr>
            <a:spLocks noGrp="1" noRot="1" noChangeAspect="1" noChangeArrowheads="1" noTextEdit="1"/>
          </p:cNvSpPr>
          <p:nvPr>
            <p:ph type="sldImg"/>
          </p:nvPr>
        </p:nvSpPr>
        <p:spPr>
          <a:xfrm>
            <a:off x="382588" y="685800"/>
            <a:ext cx="6094412" cy="3429000"/>
          </a:xfrm>
          <a:ln/>
        </p:spPr>
      </p:sp>
      <p:sp>
        <p:nvSpPr>
          <p:cNvPr id="288973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036178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0866B-F12E-4B01-8A26-CE32732E78C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64033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6318E-1D42-4641-B9EF-3E6F7F831C0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81666" name="Rectangle 2"/>
          <p:cNvSpPr>
            <a:spLocks noGrp="1" noRot="1" noChangeAspect="1" noChangeArrowheads="1" noTextEdit="1"/>
          </p:cNvSpPr>
          <p:nvPr>
            <p:ph type="sldImg"/>
          </p:nvPr>
        </p:nvSpPr>
        <p:spPr>
          <a:ln/>
        </p:spPr>
      </p:sp>
      <p:sp>
        <p:nvSpPr>
          <p:cNvPr id="4081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418228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EA53E-4352-400E-96AA-9F1D0F182A0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26786" name="Rectangle 2"/>
          <p:cNvSpPr>
            <a:spLocks noGrp="1" noRot="1" noChangeAspect="1" noChangeArrowheads="1" noTextEdit="1"/>
          </p:cNvSpPr>
          <p:nvPr>
            <p:ph type="sldImg"/>
          </p:nvPr>
        </p:nvSpPr>
        <p:spPr>
          <a:xfrm>
            <a:off x="400050" y="681038"/>
            <a:ext cx="6057900" cy="3408362"/>
          </a:xfrm>
          <a:ln/>
        </p:spPr>
      </p:sp>
      <p:sp>
        <p:nvSpPr>
          <p:cNvPr id="1526787" name="Rectangle 3"/>
          <p:cNvSpPr>
            <a:spLocks noGrp="1" noChangeArrowheads="1"/>
          </p:cNvSpPr>
          <p:nvPr>
            <p:ph type="body" idx="1"/>
          </p:nvPr>
        </p:nvSpPr>
        <p:spPr>
          <a:xfrm>
            <a:off x="914400" y="4317177"/>
            <a:ext cx="5029200" cy="4165999"/>
          </a:xfrm>
        </p:spPr>
        <p:txBody>
          <a:bodyPr/>
          <a:lstStyle/>
          <a:p>
            <a:endParaRPr lang="en-US"/>
          </a:p>
        </p:txBody>
      </p:sp>
    </p:spTree>
    <p:extLst>
      <p:ext uri="{BB962C8B-B14F-4D97-AF65-F5344CB8AC3E}">
        <p14:creationId xmlns:p14="http://schemas.microsoft.com/office/powerpoint/2010/main" val="498736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382588" y="685800"/>
            <a:ext cx="6094412"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0388716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382588" y="685800"/>
            <a:ext cx="6094412"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dirty="0"/>
          </a:p>
        </p:txBody>
      </p:sp>
    </p:spTree>
    <p:extLst>
      <p:ext uri="{BB962C8B-B14F-4D97-AF65-F5344CB8AC3E}">
        <p14:creationId xmlns:p14="http://schemas.microsoft.com/office/powerpoint/2010/main" val="21488096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265D5B-5ABE-40A2-9ED0-EB9123028B3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87446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2B0EF-9BD4-4740-B5AE-55F9AFE06E3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998620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1134DD-A096-4B5B-B2DE-DA9D010605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39148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8ED4D-DA31-4F84-9CFA-85F83C59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741678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7BE48C-0A3C-4C79-A708-D07A47C650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39874" name="Rectangle 2"/>
          <p:cNvSpPr>
            <a:spLocks noGrp="1" noRot="1" noChangeAspect="1" noChangeArrowheads="1" noTextEdit="1"/>
          </p:cNvSpPr>
          <p:nvPr>
            <p:ph type="sldImg"/>
          </p:nvPr>
        </p:nvSpPr>
        <p:spPr>
          <a:ln/>
        </p:spPr>
      </p:sp>
      <p:sp>
        <p:nvSpPr>
          <p:cNvPr id="263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870467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A116C-4446-4347-ACEE-ECCB293484D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7586" name="Rectangle 2"/>
          <p:cNvSpPr>
            <a:spLocks noGrp="1" noRot="1" noChangeAspect="1" noChangeArrowheads="1" noTextEdit="1"/>
          </p:cNvSpPr>
          <p:nvPr>
            <p:ph type="sldImg"/>
          </p:nvPr>
        </p:nvSpPr>
        <p:spPr>
          <a:ln/>
        </p:spPr>
      </p:sp>
      <p:sp>
        <p:nvSpPr>
          <p:cNvPr id="32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4215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1.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2.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72.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74.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75.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76.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77.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6/27/2020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36162477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1174596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29418526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41783022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20747218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6103826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1869066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963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9628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34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6/27/2020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0198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solidFill>
                  <a:prstClr val="black">
                    <a:tint val="75000"/>
                  </a:prstClr>
                </a:solidFill>
              </a:rPr>
              <a:pPr/>
              <a:t>6/27/2020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3237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solidFill>
                  <a:prstClr val="black">
                    <a:tint val="75000"/>
                  </a:prstClr>
                </a:solidFill>
              </a:rPr>
              <a:pPr/>
              <a:t>6/27/2020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3860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solidFill>
                  <a:prstClr val="black">
                    <a:tint val="75000"/>
                  </a:prstClr>
                </a:solidFill>
              </a:rPr>
              <a:pPr/>
              <a:t>6/27/2020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5215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6/27/2020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0715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6/27/2020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7416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4386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993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14417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229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0285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7139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5405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2326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8453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94115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17935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1897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0565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4675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920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53462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30844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1751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31089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00442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9858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45094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68993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58054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1723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828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10123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9462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6/27/2020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4093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383B7B-FEC9-4938-996F-4CD32549F1B0}" type="datetimeFigureOut">
              <a:rPr lang="en-US" smtClean="0">
                <a:solidFill>
                  <a:prstClr val="black">
                    <a:tint val="75000"/>
                  </a:prstClr>
                </a:solidFill>
              </a:rPr>
              <a:pPr/>
              <a:t>6/27/2020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985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383B7B-FEC9-4938-996F-4CD32549F1B0}" type="datetimeFigureOut">
              <a:rPr lang="en-US" smtClean="0">
                <a:solidFill>
                  <a:prstClr val="black">
                    <a:tint val="75000"/>
                  </a:prstClr>
                </a:solidFill>
              </a:rPr>
              <a:pPr/>
              <a:t>6/27/2020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4534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83B7B-FEC9-4938-996F-4CD32549F1B0}" type="datetimeFigureOut">
              <a:rPr lang="en-US" smtClean="0">
                <a:solidFill>
                  <a:prstClr val="black">
                    <a:tint val="75000"/>
                  </a:prstClr>
                </a:solidFill>
              </a:rPr>
              <a:pPr/>
              <a:t>6/27/2020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8029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6/27/2020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4525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6/27/2020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5030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4891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6/27/2020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8808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a:lstStyle/>
          <a:p>
            <a:endParaRPr lang="en-US"/>
          </a:p>
        </p:txBody>
      </p:sp>
      <p:sp>
        <p:nvSpPr>
          <p:cNvPr id="4" name="Date Placeholder 3"/>
          <p:cNvSpPr>
            <a:spLocks noGrp="1"/>
          </p:cNvSpPr>
          <p:nvPr>
            <p:ph type="dt" sz="half" idx="10"/>
          </p:nvPr>
        </p:nvSpPr>
        <p:spPr>
          <a:xfrm>
            <a:off x="609600" y="6243638"/>
            <a:ext cx="2844800" cy="457200"/>
          </a:xfrm>
        </p:spPr>
        <p:txBody>
          <a:bodyPr/>
          <a:lstStyle>
            <a:lvl1pPr>
              <a:defRPr/>
            </a:lvl1p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fld id="{7D7D9B20-E06E-41F0-A1AD-28D3CA2FA4F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199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05311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541790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376118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18260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710397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568717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179760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621283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320549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687822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61509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55691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010780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761821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739008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198585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153935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065214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839867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939014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773796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80104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89934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6188499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11142345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41591893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3018623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19247451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33290214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2247133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36255484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9192306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4161505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2149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3702893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38141489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20693255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3341034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35764182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23237974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8696973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3124467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23662487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787683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70775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8685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93789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6835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6409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9118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89859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77920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60959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88596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85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87050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6341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31768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6975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20400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2784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863672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66406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4141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09412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4380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93663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118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30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33573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61614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50320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41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8359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11514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1876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464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85437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4193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50993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6000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33295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306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416777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8867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120177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271405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4303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99196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97796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18756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6738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0862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 y="2286000"/>
            <a:ext cx="11480800"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0"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29356237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8892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6698786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30291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5023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0725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8783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66359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02625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60558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7349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137421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0" y="1524000"/>
            <a:ext cx="11582400" cy="4495800"/>
          </a:xfrm>
        </p:spPr>
        <p:txBody>
          <a:bodyPr/>
          <a:lstStyle/>
          <a:p>
            <a:pPr lvl="0"/>
            <a:endParaRPr lang="en-US" noProof="0"/>
          </a:p>
        </p:txBody>
      </p:sp>
    </p:spTree>
    <p:extLst>
      <p:ext uri="{BB962C8B-B14F-4D97-AF65-F5344CB8AC3E}">
        <p14:creationId xmlns:p14="http://schemas.microsoft.com/office/powerpoint/2010/main" val="279489048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18611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36869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6088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1958769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61899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0"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3550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79963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038631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80897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65628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090414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41303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56969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258518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9951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454232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76846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8038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41631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59286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04607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72026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87279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38536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4858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1921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518102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929588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ED2F83-2CBF-42AE-853F-B4C8A8655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3921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019AC-1347-4DD3-ACD8-0BB3279C3F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042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B96C86-8575-4189-8AA3-CD27F0F88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496740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BA162-7A1F-4693-BB06-E5901FBD9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02866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6DA468-FFBF-4215-A7CB-F85AA265E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80519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214133-96A7-4C82-8B30-94A877912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49608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1BA45D-626C-4A1F-9B49-74C23998CB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54321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5D49D8-2455-4970-8A9B-9847C73F2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857820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CF032D-170F-43C8-B803-7B22E4717E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3218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47883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7D1D42-81FA-4B81-B79D-30F3ADE1DF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560113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0A4CA-ABFE-47D6-986C-73AF9181C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5833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ED2F83-2CBF-42AE-853F-B4C8A8655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1276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019AC-1347-4DD3-ACD8-0BB3279C3F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07779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B96C86-8575-4189-8AA3-CD27F0F88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345480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BA162-7A1F-4693-BB06-E5901FBD9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26274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6DA468-FFBF-4215-A7CB-F85AA265E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61782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214133-96A7-4C82-8B30-94A877912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23168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1BA45D-626C-4A1F-9B49-74C23998CB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277491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5D49D8-2455-4970-8A9B-9847C73F2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1040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88940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CF032D-170F-43C8-B803-7B22E4717E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162849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7D1D42-81FA-4B81-B79D-30F3ADE1DF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97235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0A4CA-ABFE-47D6-986C-73AF9181C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15425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28DF8E5B-1348-4D4F-8CE2-ABC85F8313CF}" type="datetimeFigureOut">
              <a:rPr lang="en-GB" smtClean="0"/>
              <a:t>27/06/2020</a:t>
            </a:fld>
            <a:endParaRPr lang="en-GB"/>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n-GB"/>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C0C75D95-1412-4EAF-8F6C-6E5BC377606B}" type="slidenum">
              <a:rPr lang="en-GB" smtClean="0"/>
              <a:t>‹#›</a:t>
            </a:fld>
            <a:endParaRPr lang="en-GB"/>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2122164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DF8E5B-1348-4D4F-8CE2-ABC85F8313CF}" type="datetimeFigureOut">
              <a:rPr lang="en-GB" smtClean="0"/>
              <a:t>27/06/2020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C75D95-1412-4EAF-8F6C-6E5BC377606B}" type="slidenum">
              <a:rPr lang="en-GB" smtClean="0"/>
              <a:t>‹#›</a:t>
            </a:fld>
            <a:endParaRPr lang="en-GB"/>
          </a:p>
        </p:txBody>
      </p:sp>
    </p:spTree>
    <p:extLst>
      <p:ext uri="{BB962C8B-B14F-4D97-AF65-F5344CB8AC3E}">
        <p14:creationId xmlns:p14="http://schemas.microsoft.com/office/powerpoint/2010/main" val="38247398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DF8E5B-1348-4D4F-8CE2-ABC85F8313CF}" type="datetimeFigureOut">
              <a:rPr lang="en-GB" smtClean="0"/>
              <a:t>27/06/2020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C75D95-1412-4EAF-8F6C-6E5BC377606B}" type="slidenum">
              <a:rPr lang="en-GB" smtClean="0"/>
              <a:t>‹#›</a:t>
            </a:fld>
            <a:endParaRPr lang="en-GB"/>
          </a:p>
        </p:txBody>
      </p:sp>
    </p:spTree>
    <p:extLst>
      <p:ext uri="{BB962C8B-B14F-4D97-AF65-F5344CB8AC3E}">
        <p14:creationId xmlns:p14="http://schemas.microsoft.com/office/powerpoint/2010/main" val="382151554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28DF8E5B-1348-4D4F-8CE2-ABC85F8313CF}" type="datetimeFigureOut">
              <a:rPr lang="en-GB" smtClean="0"/>
              <a:t>27/06/2020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C75D95-1412-4EAF-8F6C-6E5BC377606B}" type="slidenum">
              <a:rPr lang="en-GB" smtClean="0"/>
              <a:t>‹#›</a:t>
            </a:fld>
            <a:endParaRPr lang="en-GB"/>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7711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DF8E5B-1348-4D4F-8CE2-ABC85F8313CF}" type="datetimeFigureOut">
              <a:rPr lang="en-GB" smtClean="0"/>
              <a:t>27/06/2020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C75D95-1412-4EAF-8F6C-6E5BC377606B}" type="slidenum">
              <a:rPr lang="en-GB" smtClean="0"/>
              <a:t>‹#›</a:t>
            </a:fld>
            <a:endParaRPr lang="en-GB"/>
          </a:p>
        </p:txBody>
      </p:sp>
    </p:spTree>
    <p:extLst>
      <p:ext uri="{BB962C8B-B14F-4D97-AF65-F5344CB8AC3E}">
        <p14:creationId xmlns:p14="http://schemas.microsoft.com/office/powerpoint/2010/main" val="404695624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DF8E5B-1348-4D4F-8CE2-ABC85F8313CF}" type="datetimeFigureOut">
              <a:rPr lang="en-GB" smtClean="0"/>
              <a:t>27/06/2020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C75D95-1412-4EAF-8F6C-6E5BC377606B}" type="slidenum">
              <a:rPr lang="en-GB" smtClean="0"/>
              <a:t>‹#›</a:t>
            </a:fld>
            <a:endParaRPr lang="en-GB"/>
          </a:p>
        </p:txBody>
      </p:sp>
    </p:spTree>
    <p:extLst>
      <p:ext uri="{BB962C8B-B14F-4D97-AF65-F5344CB8AC3E}">
        <p14:creationId xmlns:p14="http://schemas.microsoft.com/office/powerpoint/2010/main" val="10810103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DF8E5B-1348-4D4F-8CE2-ABC85F8313CF}" type="datetimeFigureOut">
              <a:rPr lang="en-GB" smtClean="0"/>
              <a:t>27/06/2020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C75D95-1412-4EAF-8F6C-6E5BC377606B}" type="slidenum">
              <a:rPr lang="en-GB" smtClean="0"/>
              <a:t>‹#›</a:t>
            </a:fld>
            <a:endParaRPr lang="en-GB"/>
          </a:p>
        </p:txBody>
      </p:sp>
    </p:spTree>
    <p:extLst>
      <p:ext uri="{BB962C8B-B14F-4D97-AF65-F5344CB8AC3E}">
        <p14:creationId xmlns:p14="http://schemas.microsoft.com/office/powerpoint/2010/main" val="3788116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6/27/2020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391521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28DF8E5B-1348-4D4F-8CE2-ABC85F8313CF}" type="datetimeFigureOut">
              <a:rPr lang="en-GB" smtClean="0"/>
              <a:t>27/06/2020</a:t>
            </a:fld>
            <a:endParaRPr lang="en-GB"/>
          </a:p>
        </p:txBody>
      </p:sp>
      <p:sp>
        <p:nvSpPr>
          <p:cNvPr id="7" name="Slide Number Placeholder 6"/>
          <p:cNvSpPr>
            <a:spLocks noGrp="1"/>
          </p:cNvSpPr>
          <p:nvPr>
            <p:ph type="sldNum" sz="quarter" idx="12"/>
          </p:nvPr>
        </p:nvSpPr>
        <p:spPr/>
        <p:txBody>
          <a:bodyPr/>
          <a:lstStyle/>
          <a:p>
            <a:fld id="{C0C75D95-1412-4EAF-8F6C-6E5BC377606B}" type="slidenum">
              <a:rPr lang="en-GB" smtClean="0"/>
              <a:t>‹#›</a:t>
            </a:fld>
            <a:endParaRPr lang="en-GB"/>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GB"/>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282744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DF8E5B-1348-4D4F-8CE2-ABC85F8313CF}" type="datetimeFigureOut">
              <a:rPr lang="en-GB" smtClean="0"/>
              <a:t>27/06/2020</a:t>
            </a:fld>
            <a:endParaRPr lang="en-GB"/>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GB"/>
          </a:p>
        </p:txBody>
      </p:sp>
      <p:sp>
        <p:nvSpPr>
          <p:cNvPr id="7" name="Slide Number Placeholder 6"/>
          <p:cNvSpPr>
            <a:spLocks noGrp="1"/>
          </p:cNvSpPr>
          <p:nvPr>
            <p:ph type="sldNum" sz="quarter" idx="12"/>
          </p:nvPr>
        </p:nvSpPr>
        <p:spPr/>
        <p:txBody>
          <a:bodyPr/>
          <a:lstStyle/>
          <a:p>
            <a:fld id="{C0C75D95-1412-4EAF-8F6C-6E5BC377606B}" type="slidenum">
              <a:rPr lang="en-GB" smtClean="0"/>
              <a:t>‹#›</a:t>
            </a:fld>
            <a:endParaRPr lang="en-GB"/>
          </a:p>
        </p:txBody>
      </p:sp>
    </p:spTree>
    <p:extLst>
      <p:ext uri="{BB962C8B-B14F-4D97-AF65-F5344CB8AC3E}">
        <p14:creationId xmlns:p14="http://schemas.microsoft.com/office/powerpoint/2010/main" val="296217663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F8E5B-1348-4D4F-8CE2-ABC85F8313CF}" type="datetimeFigureOut">
              <a:rPr lang="en-GB" smtClean="0"/>
              <a:t>27/06/2020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C75D95-1412-4EAF-8F6C-6E5BC377606B}" type="slidenum">
              <a:rPr lang="en-GB" smtClean="0"/>
              <a:t>‹#›</a:t>
            </a:fld>
            <a:endParaRPr lang="en-GB"/>
          </a:p>
        </p:txBody>
      </p:sp>
    </p:spTree>
    <p:extLst>
      <p:ext uri="{BB962C8B-B14F-4D97-AF65-F5344CB8AC3E}">
        <p14:creationId xmlns:p14="http://schemas.microsoft.com/office/powerpoint/2010/main" val="60583045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F8E5B-1348-4D4F-8CE2-ABC85F8313CF}" type="datetimeFigureOut">
              <a:rPr lang="en-GB" smtClean="0"/>
              <a:t>27/06/2020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C75D95-1412-4EAF-8F6C-6E5BC377606B}" type="slidenum">
              <a:rPr lang="en-GB" smtClean="0"/>
              <a:t>‹#›</a:t>
            </a:fld>
            <a:endParaRPr lang="en-GB"/>
          </a:p>
        </p:txBody>
      </p:sp>
    </p:spTree>
    <p:extLst>
      <p:ext uri="{BB962C8B-B14F-4D97-AF65-F5344CB8AC3E}">
        <p14:creationId xmlns:p14="http://schemas.microsoft.com/office/powerpoint/2010/main" val="75553299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a:extLst>
              <a:ext uri="{FF2B5EF4-FFF2-40B4-BE49-F238E27FC236}">
                <a16:creationId xmlns:a16="http://schemas.microsoft.com/office/drawing/2014/main" id="{E1419244-3D62-4E30-BC18-923256118797}"/>
              </a:ext>
            </a:extLst>
          </p:cNvPr>
          <p:cNvSpPr>
            <a:spLocks noGrp="1"/>
          </p:cNvSpPr>
          <p:nvPr>
            <p:ph type="dt" sz="half" idx="10"/>
          </p:nvPr>
        </p:nvSpPr>
        <p:spPr/>
        <p:txBody>
          <a:bodyPr/>
          <a:lstStyle>
            <a:lvl1pPr>
              <a:defRPr/>
            </a:lvl1pPr>
          </a:lstStyle>
          <a:p>
            <a:pPr>
              <a:defRPr/>
            </a:pPr>
            <a:fld id="{E777D38A-448A-4098-8CF3-AE3C9C47E042}" type="datetimeFigureOut">
              <a:rPr lang="en-US"/>
              <a:pPr>
                <a:defRPr/>
              </a:pPr>
              <a:t>6/27/2020</a:t>
            </a:fld>
            <a:endParaRPr lang="en-US"/>
          </a:p>
        </p:txBody>
      </p:sp>
      <p:sp>
        <p:nvSpPr>
          <p:cNvPr id="5" name="Footer Placeholder 2">
            <a:extLst>
              <a:ext uri="{FF2B5EF4-FFF2-40B4-BE49-F238E27FC236}">
                <a16:creationId xmlns:a16="http://schemas.microsoft.com/office/drawing/2014/main" id="{012F6805-82CD-430B-AEA9-40EF5DE381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CEDBFC5C-4C68-4A3C-814B-13402315E71F}"/>
              </a:ext>
            </a:extLst>
          </p:cNvPr>
          <p:cNvSpPr>
            <a:spLocks noGrp="1"/>
          </p:cNvSpPr>
          <p:nvPr>
            <p:ph type="sldNum" sz="quarter" idx="12"/>
          </p:nvPr>
        </p:nvSpPr>
        <p:spPr/>
        <p:txBody>
          <a:bodyPr/>
          <a:lstStyle>
            <a:lvl1pPr>
              <a:defRPr/>
            </a:lvl1pPr>
          </a:lstStyle>
          <a:p>
            <a:fld id="{9120C636-B9A2-4565-9ACB-4372ECC88F4A}" type="slidenum">
              <a:rPr lang="en-US" altLang="en-US"/>
              <a:pPr/>
              <a:t>‹#›</a:t>
            </a:fld>
            <a:endParaRPr lang="en-US" altLang="en-US"/>
          </a:p>
        </p:txBody>
      </p:sp>
    </p:spTree>
    <p:extLst>
      <p:ext uri="{BB962C8B-B14F-4D97-AF65-F5344CB8AC3E}">
        <p14:creationId xmlns:p14="http://schemas.microsoft.com/office/powerpoint/2010/main" val="20739422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6F422A9-B92C-410D-9EE2-F72457174FEB}"/>
              </a:ext>
            </a:extLst>
          </p:cNvPr>
          <p:cNvSpPr>
            <a:spLocks noGrp="1"/>
          </p:cNvSpPr>
          <p:nvPr>
            <p:ph type="dt" sz="half" idx="10"/>
          </p:nvPr>
        </p:nvSpPr>
        <p:spPr/>
        <p:txBody>
          <a:bodyPr/>
          <a:lstStyle>
            <a:lvl1pPr>
              <a:defRPr/>
            </a:lvl1pPr>
          </a:lstStyle>
          <a:p>
            <a:pPr>
              <a:defRPr/>
            </a:pPr>
            <a:fld id="{312D1440-8603-4799-AC86-03DC243D7FD7}" type="datetimeFigureOut">
              <a:rPr lang="en-US"/>
              <a:pPr>
                <a:defRPr/>
              </a:pPr>
              <a:t>6/27/2020</a:t>
            </a:fld>
            <a:endParaRPr lang="en-US"/>
          </a:p>
        </p:txBody>
      </p:sp>
      <p:sp>
        <p:nvSpPr>
          <p:cNvPr id="5" name="Footer Placeholder 2">
            <a:extLst>
              <a:ext uri="{FF2B5EF4-FFF2-40B4-BE49-F238E27FC236}">
                <a16:creationId xmlns:a16="http://schemas.microsoft.com/office/drawing/2014/main" id="{9AE0F53A-ECF1-4578-AD1E-C92574FAF4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E61C0646-965D-456B-8905-D8A5E80B78F0}"/>
              </a:ext>
            </a:extLst>
          </p:cNvPr>
          <p:cNvSpPr>
            <a:spLocks noGrp="1"/>
          </p:cNvSpPr>
          <p:nvPr>
            <p:ph type="sldNum" sz="quarter" idx="12"/>
          </p:nvPr>
        </p:nvSpPr>
        <p:spPr/>
        <p:txBody>
          <a:bodyPr/>
          <a:lstStyle>
            <a:lvl1pPr>
              <a:defRPr/>
            </a:lvl1pPr>
          </a:lstStyle>
          <a:p>
            <a:fld id="{42582724-D972-4C9E-B867-CF70051D4496}" type="slidenum">
              <a:rPr lang="en-US" altLang="en-US"/>
              <a:pPr/>
              <a:t>‹#›</a:t>
            </a:fld>
            <a:endParaRPr lang="en-US" altLang="en-US"/>
          </a:p>
        </p:txBody>
      </p:sp>
    </p:spTree>
    <p:extLst>
      <p:ext uri="{BB962C8B-B14F-4D97-AF65-F5344CB8AC3E}">
        <p14:creationId xmlns:p14="http://schemas.microsoft.com/office/powerpoint/2010/main" val="264958959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2133600" y="2507786"/>
            <a:ext cx="94488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A4CF9F5B-8A45-4A06-8A6F-EF17FB43B5AF}"/>
              </a:ext>
            </a:extLst>
          </p:cNvPr>
          <p:cNvSpPr>
            <a:spLocks noGrp="1"/>
          </p:cNvSpPr>
          <p:nvPr>
            <p:ph type="dt" sz="half" idx="10"/>
          </p:nvPr>
        </p:nvSpPr>
        <p:spPr/>
        <p:txBody>
          <a:bodyPr/>
          <a:lstStyle>
            <a:lvl1pPr>
              <a:defRPr/>
            </a:lvl1pPr>
          </a:lstStyle>
          <a:p>
            <a:pPr>
              <a:defRPr/>
            </a:pPr>
            <a:fld id="{1840F133-E468-4C06-A029-17C7531F2864}" type="datetimeFigureOut">
              <a:rPr lang="en-US"/>
              <a:pPr>
                <a:defRPr/>
              </a:pPr>
              <a:t>6/27/2020</a:t>
            </a:fld>
            <a:endParaRPr lang="en-US"/>
          </a:p>
        </p:txBody>
      </p:sp>
      <p:sp>
        <p:nvSpPr>
          <p:cNvPr id="5" name="Footer Placeholder 4">
            <a:extLst>
              <a:ext uri="{FF2B5EF4-FFF2-40B4-BE49-F238E27FC236}">
                <a16:creationId xmlns:a16="http://schemas.microsoft.com/office/drawing/2014/main" id="{0C583AE0-ACD0-4FBA-B328-8BD4D5D611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3495DD-DA78-44B4-9D3C-5EDCF97E8302}"/>
              </a:ext>
            </a:extLst>
          </p:cNvPr>
          <p:cNvSpPr>
            <a:spLocks noGrp="1"/>
          </p:cNvSpPr>
          <p:nvPr>
            <p:ph type="sldNum" sz="quarter" idx="12"/>
          </p:nvPr>
        </p:nvSpPr>
        <p:spPr/>
        <p:txBody>
          <a:bodyPr/>
          <a:lstStyle>
            <a:lvl1pPr>
              <a:defRPr/>
            </a:lvl1pPr>
          </a:lstStyle>
          <a:p>
            <a:fld id="{2E96F00A-A852-4091-BD01-4F2F26B00B34}" type="slidenum">
              <a:rPr lang="en-US" altLang="en-US"/>
              <a:pPr/>
              <a:t>‹#›</a:t>
            </a:fld>
            <a:endParaRPr lang="en-US" altLang="en-US"/>
          </a:p>
        </p:txBody>
      </p:sp>
    </p:spTree>
    <p:extLst>
      <p:ext uri="{BB962C8B-B14F-4D97-AF65-F5344CB8AC3E}">
        <p14:creationId xmlns:p14="http://schemas.microsoft.com/office/powerpoint/2010/main" val="1078343203"/>
      </p:ext>
    </p:extLst>
  </p:cSld>
  <p:clrMapOvr>
    <a:overrideClrMapping bg1="dk1" tx1="lt1" bg2="dk2" tx2="lt2" accent1="accent1" accent2="accent2" accent3="accent3" accent4="accent4" accent5="accent5" accent6="accent6" hlink="hlink" folHlink="folHlink"/>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25C8CC84-7544-4F6F-AF3E-FCDEE51902E6}"/>
              </a:ext>
            </a:extLst>
          </p:cNvPr>
          <p:cNvSpPr>
            <a:spLocks noGrp="1"/>
          </p:cNvSpPr>
          <p:nvPr>
            <p:ph type="dt" sz="half" idx="10"/>
          </p:nvPr>
        </p:nvSpPr>
        <p:spPr/>
        <p:txBody>
          <a:bodyPr/>
          <a:lstStyle>
            <a:lvl1pPr>
              <a:defRPr/>
            </a:lvl1pPr>
          </a:lstStyle>
          <a:p>
            <a:pPr>
              <a:defRPr/>
            </a:pPr>
            <a:fld id="{DA8171DB-0F3A-4EEC-AA76-9C16B4768B41}" type="datetimeFigureOut">
              <a:rPr lang="en-US"/>
              <a:pPr>
                <a:defRPr/>
              </a:pPr>
              <a:t>6/27/2020</a:t>
            </a:fld>
            <a:endParaRPr lang="en-US"/>
          </a:p>
        </p:txBody>
      </p:sp>
      <p:sp>
        <p:nvSpPr>
          <p:cNvPr id="6" name="Footer Placeholder 2">
            <a:extLst>
              <a:ext uri="{FF2B5EF4-FFF2-40B4-BE49-F238E27FC236}">
                <a16:creationId xmlns:a16="http://schemas.microsoft.com/office/drawing/2014/main" id="{26D545C7-DBFF-4F20-ADB3-02B9B43938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BFF64F2E-7B43-4EC9-B34F-98D06ECF3E7C}"/>
              </a:ext>
            </a:extLst>
          </p:cNvPr>
          <p:cNvSpPr>
            <a:spLocks noGrp="1"/>
          </p:cNvSpPr>
          <p:nvPr>
            <p:ph type="sldNum" sz="quarter" idx="12"/>
          </p:nvPr>
        </p:nvSpPr>
        <p:spPr/>
        <p:txBody>
          <a:bodyPr/>
          <a:lstStyle>
            <a:lvl1pPr>
              <a:defRPr/>
            </a:lvl1pPr>
          </a:lstStyle>
          <a:p>
            <a:fld id="{A5BD8C89-EEFB-4BDC-A686-DE32555A2E32}" type="slidenum">
              <a:rPr lang="en-US" altLang="en-US"/>
              <a:pPr/>
              <a:t>‹#›</a:t>
            </a:fld>
            <a:endParaRPr lang="en-US" altLang="en-US"/>
          </a:p>
        </p:txBody>
      </p:sp>
    </p:spTree>
    <p:extLst>
      <p:ext uri="{BB962C8B-B14F-4D97-AF65-F5344CB8AC3E}">
        <p14:creationId xmlns:p14="http://schemas.microsoft.com/office/powerpoint/2010/main" val="374098977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097056FE-1B73-4D73-97F1-142FE95978E1}"/>
              </a:ext>
            </a:extLst>
          </p:cNvPr>
          <p:cNvSpPr>
            <a:spLocks noGrp="1"/>
          </p:cNvSpPr>
          <p:nvPr>
            <p:ph type="dt" sz="half" idx="10"/>
          </p:nvPr>
        </p:nvSpPr>
        <p:spPr/>
        <p:txBody>
          <a:bodyPr/>
          <a:lstStyle>
            <a:lvl1pPr>
              <a:defRPr/>
            </a:lvl1pPr>
          </a:lstStyle>
          <a:p>
            <a:pPr>
              <a:defRPr/>
            </a:pPr>
            <a:fld id="{FBA3DD02-680D-4B9E-AB87-9537D3D173E0}" type="datetimeFigureOut">
              <a:rPr lang="en-US"/>
              <a:pPr>
                <a:defRPr/>
              </a:pPr>
              <a:t>6/27/2020</a:t>
            </a:fld>
            <a:endParaRPr lang="en-US"/>
          </a:p>
        </p:txBody>
      </p:sp>
      <p:sp>
        <p:nvSpPr>
          <p:cNvPr id="8" name="Footer Placeholder 2">
            <a:extLst>
              <a:ext uri="{FF2B5EF4-FFF2-40B4-BE49-F238E27FC236}">
                <a16:creationId xmlns:a16="http://schemas.microsoft.com/office/drawing/2014/main" id="{A28308C6-EFB0-46EB-B3C0-160D6A21BC4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3A60A580-30F7-4007-A323-56F4BF87F34C}"/>
              </a:ext>
            </a:extLst>
          </p:cNvPr>
          <p:cNvSpPr>
            <a:spLocks noGrp="1"/>
          </p:cNvSpPr>
          <p:nvPr>
            <p:ph type="sldNum" sz="quarter" idx="12"/>
          </p:nvPr>
        </p:nvSpPr>
        <p:spPr/>
        <p:txBody>
          <a:bodyPr/>
          <a:lstStyle>
            <a:lvl1pPr>
              <a:defRPr/>
            </a:lvl1pPr>
          </a:lstStyle>
          <a:p>
            <a:fld id="{0BB913AD-1A23-42E9-92D4-68A744CF8C53}" type="slidenum">
              <a:rPr lang="en-US" altLang="en-US"/>
              <a:pPr/>
              <a:t>‹#›</a:t>
            </a:fld>
            <a:endParaRPr lang="en-US" altLang="en-US"/>
          </a:p>
        </p:txBody>
      </p:sp>
    </p:spTree>
    <p:extLst>
      <p:ext uri="{BB962C8B-B14F-4D97-AF65-F5344CB8AC3E}">
        <p14:creationId xmlns:p14="http://schemas.microsoft.com/office/powerpoint/2010/main" val="95550231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DA731E8C-C825-478D-B016-8888FB2D36AC}"/>
              </a:ext>
            </a:extLst>
          </p:cNvPr>
          <p:cNvSpPr>
            <a:spLocks noGrp="1"/>
          </p:cNvSpPr>
          <p:nvPr>
            <p:ph type="dt" sz="half" idx="10"/>
          </p:nvPr>
        </p:nvSpPr>
        <p:spPr/>
        <p:txBody>
          <a:bodyPr/>
          <a:lstStyle>
            <a:lvl1pPr>
              <a:defRPr/>
            </a:lvl1pPr>
          </a:lstStyle>
          <a:p>
            <a:pPr>
              <a:defRPr/>
            </a:pPr>
            <a:fld id="{147007BF-51D3-414C-ACEE-A6E1101D2798}" type="datetimeFigureOut">
              <a:rPr lang="en-US"/>
              <a:pPr>
                <a:defRPr/>
              </a:pPr>
              <a:t>6/27/2020</a:t>
            </a:fld>
            <a:endParaRPr lang="en-US"/>
          </a:p>
        </p:txBody>
      </p:sp>
      <p:sp>
        <p:nvSpPr>
          <p:cNvPr id="4" name="Footer Placeholder 2">
            <a:extLst>
              <a:ext uri="{FF2B5EF4-FFF2-40B4-BE49-F238E27FC236}">
                <a16:creationId xmlns:a16="http://schemas.microsoft.com/office/drawing/2014/main" id="{45B57A8B-FBBF-4589-9DD8-E7393E57A21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30F2181C-5254-440C-90B2-C57E37D03BB7}"/>
              </a:ext>
            </a:extLst>
          </p:cNvPr>
          <p:cNvSpPr>
            <a:spLocks noGrp="1"/>
          </p:cNvSpPr>
          <p:nvPr>
            <p:ph type="sldNum" sz="quarter" idx="12"/>
          </p:nvPr>
        </p:nvSpPr>
        <p:spPr/>
        <p:txBody>
          <a:bodyPr/>
          <a:lstStyle>
            <a:lvl1pPr>
              <a:defRPr/>
            </a:lvl1pPr>
          </a:lstStyle>
          <a:p>
            <a:fld id="{12620369-E27C-4EDD-A5E1-092940283564}" type="slidenum">
              <a:rPr lang="en-US" altLang="en-US"/>
              <a:pPr/>
              <a:t>‹#›</a:t>
            </a:fld>
            <a:endParaRPr lang="en-US" altLang="en-US"/>
          </a:p>
        </p:txBody>
      </p:sp>
    </p:spTree>
    <p:extLst>
      <p:ext uri="{BB962C8B-B14F-4D97-AF65-F5344CB8AC3E}">
        <p14:creationId xmlns:p14="http://schemas.microsoft.com/office/powerpoint/2010/main" val="4126053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459156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FEC8980F-75B2-4BF2-A13E-B07E91F4CFC0}"/>
              </a:ext>
            </a:extLst>
          </p:cNvPr>
          <p:cNvSpPr>
            <a:spLocks noGrp="1"/>
          </p:cNvSpPr>
          <p:nvPr>
            <p:ph type="dt" sz="half" idx="10"/>
          </p:nvPr>
        </p:nvSpPr>
        <p:spPr/>
        <p:txBody>
          <a:bodyPr/>
          <a:lstStyle>
            <a:lvl1pPr>
              <a:defRPr/>
            </a:lvl1pPr>
          </a:lstStyle>
          <a:p>
            <a:pPr>
              <a:defRPr/>
            </a:pPr>
            <a:fld id="{BB31D2D7-4FDD-445E-BF71-B8BFCC59E526}" type="datetimeFigureOut">
              <a:rPr lang="en-US"/>
              <a:pPr>
                <a:defRPr/>
              </a:pPr>
              <a:t>6/27/2020</a:t>
            </a:fld>
            <a:endParaRPr lang="en-US"/>
          </a:p>
        </p:txBody>
      </p:sp>
      <p:sp>
        <p:nvSpPr>
          <p:cNvPr id="3" name="Footer Placeholder 2">
            <a:extLst>
              <a:ext uri="{FF2B5EF4-FFF2-40B4-BE49-F238E27FC236}">
                <a16:creationId xmlns:a16="http://schemas.microsoft.com/office/drawing/2014/main" id="{F7FC5AF8-2272-4138-B9A8-1E8C6744612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CE559831-52BE-4A03-98A2-944531972FC8}"/>
              </a:ext>
            </a:extLst>
          </p:cNvPr>
          <p:cNvSpPr>
            <a:spLocks noGrp="1"/>
          </p:cNvSpPr>
          <p:nvPr>
            <p:ph type="sldNum" sz="quarter" idx="12"/>
          </p:nvPr>
        </p:nvSpPr>
        <p:spPr/>
        <p:txBody>
          <a:bodyPr/>
          <a:lstStyle>
            <a:lvl1pPr>
              <a:defRPr/>
            </a:lvl1pPr>
          </a:lstStyle>
          <a:p>
            <a:fld id="{2C6F1407-4DD6-489A-9DE6-9C4CF88E0E86}" type="slidenum">
              <a:rPr lang="en-US" altLang="en-US"/>
              <a:pPr/>
              <a:t>‹#›</a:t>
            </a:fld>
            <a:endParaRPr lang="en-US" altLang="en-US"/>
          </a:p>
        </p:txBody>
      </p:sp>
    </p:spTree>
    <p:extLst>
      <p:ext uri="{BB962C8B-B14F-4D97-AF65-F5344CB8AC3E}">
        <p14:creationId xmlns:p14="http://schemas.microsoft.com/office/powerpoint/2010/main" val="42786313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F813B98-5FC4-4258-B46A-9808B578052F}"/>
              </a:ext>
            </a:extLst>
          </p:cNvPr>
          <p:cNvSpPr>
            <a:spLocks noGrp="1"/>
          </p:cNvSpPr>
          <p:nvPr>
            <p:ph type="dt" sz="half" idx="10"/>
          </p:nvPr>
        </p:nvSpPr>
        <p:spPr/>
        <p:txBody>
          <a:bodyPr/>
          <a:lstStyle>
            <a:lvl1pPr>
              <a:defRPr/>
            </a:lvl1pPr>
          </a:lstStyle>
          <a:p>
            <a:pPr>
              <a:defRPr/>
            </a:pPr>
            <a:fld id="{0E655A23-D3D2-457E-9DC6-BF38312A9BB6}" type="datetimeFigureOut">
              <a:rPr lang="en-US"/>
              <a:pPr>
                <a:defRPr/>
              </a:pPr>
              <a:t>6/27/2020</a:t>
            </a:fld>
            <a:endParaRPr lang="en-US"/>
          </a:p>
        </p:txBody>
      </p:sp>
      <p:sp>
        <p:nvSpPr>
          <p:cNvPr id="6" name="Footer Placeholder 2">
            <a:extLst>
              <a:ext uri="{FF2B5EF4-FFF2-40B4-BE49-F238E27FC236}">
                <a16:creationId xmlns:a16="http://schemas.microsoft.com/office/drawing/2014/main" id="{C2474626-D0C3-48CF-8934-7E16444D56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C7FD42CE-C98D-4171-892B-63D3A307730C}"/>
              </a:ext>
            </a:extLst>
          </p:cNvPr>
          <p:cNvSpPr>
            <a:spLocks noGrp="1"/>
          </p:cNvSpPr>
          <p:nvPr>
            <p:ph type="sldNum" sz="quarter" idx="12"/>
          </p:nvPr>
        </p:nvSpPr>
        <p:spPr/>
        <p:txBody>
          <a:bodyPr/>
          <a:lstStyle>
            <a:lvl1pPr>
              <a:defRPr/>
            </a:lvl1pPr>
          </a:lstStyle>
          <a:p>
            <a:fld id="{9EEABE4E-5E99-47F7-A1A2-994859366D46}" type="slidenum">
              <a:rPr lang="en-US" altLang="en-US"/>
              <a:pPr/>
              <a:t>‹#›</a:t>
            </a:fld>
            <a:endParaRPr lang="en-US" altLang="en-US"/>
          </a:p>
        </p:txBody>
      </p:sp>
    </p:spTree>
    <p:extLst>
      <p:ext uri="{BB962C8B-B14F-4D97-AF65-F5344CB8AC3E}">
        <p14:creationId xmlns:p14="http://schemas.microsoft.com/office/powerpoint/2010/main" val="6327193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a:extLst>
              <a:ext uri="{FF2B5EF4-FFF2-40B4-BE49-F238E27FC236}">
                <a16:creationId xmlns:a16="http://schemas.microsoft.com/office/drawing/2014/main" id="{767FFF9B-8041-41CB-AB72-303B0A24A0D0}"/>
              </a:ext>
            </a:extLst>
          </p:cNvPr>
          <p:cNvSpPr>
            <a:spLocks noGrp="1"/>
          </p:cNvSpPr>
          <p:nvPr>
            <p:ph type="dt" sz="half" idx="10"/>
          </p:nvPr>
        </p:nvSpPr>
        <p:spPr/>
        <p:txBody>
          <a:bodyPr/>
          <a:lstStyle>
            <a:lvl1pPr>
              <a:defRPr/>
            </a:lvl1pPr>
          </a:lstStyle>
          <a:p>
            <a:pPr>
              <a:defRPr/>
            </a:pPr>
            <a:fld id="{F3801397-5094-41EC-B070-AB03C87B7157}" type="datetimeFigureOut">
              <a:rPr lang="en-US"/>
              <a:pPr>
                <a:defRPr/>
              </a:pPr>
              <a:t>6/27/2020</a:t>
            </a:fld>
            <a:endParaRPr lang="en-US"/>
          </a:p>
        </p:txBody>
      </p:sp>
      <p:sp>
        <p:nvSpPr>
          <p:cNvPr id="6" name="Footer Placeholder 2">
            <a:extLst>
              <a:ext uri="{FF2B5EF4-FFF2-40B4-BE49-F238E27FC236}">
                <a16:creationId xmlns:a16="http://schemas.microsoft.com/office/drawing/2014/main" id="{D07AED50-9B43-4201-9A21-F2C80DB23D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70D80713-B159-4E8F-9FAD-67567887300B}"/>
              </a:ext>
            </a:extLst>
          </p:cNvPr>
          <p:cNvSpPr>
            <a:spLocks noGrp="1"/>
          </p:cNvSpPr>
          <p:nvPr>
            <p:ph type="sldNum" sz="quarter" idx="12"/>
          </p:nvPr>
        </p:nvSpPr>
        <p:spPr/>
        <p:txBody>
          <a:bodyPr/>
          <a:lstStyle>
            <a:lvl1pPr>
              <a:defRPr/>
            </a:lvl1pPr>
          </a:lstStyle>
          <a:p>
            <a:fld id="{6C8BAB76-5718-46C1-8072-105C6EAC1B2D}" type="slidenum">
              <a:rPr lang="en-US" altLang="en-US"/>
              <a:pPr/>
              <a:t>‹#›</a:t>
            </a:fld>
            <a:endParaRPr lang="en-US" altLang="en-US"/>
          </a:p>
        </p:txBody>
      </p:sp>
    </p:spTree>
    <p:extLst>
      <p:ext uri="{BB962C8B-B14F-4D97-AF65-F5344CB8AC3E}">
        <p14:creationId xmlns:p14="http://schemas.microsoft.com/office/powerpoint/2010/main" val="159953022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4E5E0A4-7B43-4094-8D0A-652C144C13EA}"/>
              </a:ext>
            </a:extLst>
          </p:cNvPr>
          <p:cNvSpPr>
            <a:spLocks noGrp="1"/>
          </p:cNvSpPr>
          <p:nvPr>
            <p:ph type="dt" sz="half" idx="10"/>
          </p:nvPr>
        </p:nvSpPr>
        <p:spPr/>
        <p:txBody>
          <a:bodyPr/>
          <a:lstStyle>
            <a:lvl1pPr>
              <a:defRPr/>
            </a:lvl1pPr>
          </a:lstStyle>
          <a:p>
            <a:pPr>
              <a:defRPr/>
            </a:pPr>
            <a:fld id="{7D1DB3B8-3DC6-41B6-98B0-B877A3AB7E3E}" type="datetimeFigureOut">
              <a:rPr lang="en-US"/>
              <a:pPr>
                <a:defRPr/>
              </a:pPr>
              <a:t>6/27/2020</a:t>
            </a:fld>
            <a:endParaRPr lang="en-US"/>
          </a:p>
        </p:txBody>
      </p:sp>
      <p:sp>
        <p:nvSpPr>
          <p:cNvPr id="5" name="Footer Placeholder 2">
            <a:extLst>
              <a:ext uri="{FF2B5EF4-FFF2-40B4-BE49-F238E27FC236}">
                <a16:creationId xmlns:a16="http://schemas.microsoft.com/office/drawing/2014/main" id="{512DE00F-5E15-4D1A-BD4A-9CDBE94E2F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6EE3CD33-2FC9-404A-8718-F8F19EFA248C}"/>
              </a:ext>
            </a:extLst>
          </p:cNvPr>
          <p:cNvSpPr>
            <a:spLocks noGrp="1"/>
          </p:cNvSpPr>
          <p:nvPr>
            <p:ph type="sldNum" sz="quarter" idx="12"/>
          </p:nvPr>
        </p:nvSpPr>
        <p:spPr/>
        <p:txBody>
          <a:bodyPr/>
          <a:lstStyle>
            <a:lvl1pPr>
              <a:defRPr/>
            </a:lvl1pPr>
          </a:lstStyle>
          <a:p>
            <a:fld id="{138F32C1-CEF7-4BC5-9FE4-10C5A293B78E}" type="slidenum">
              <a:rPr lang="en-US" altLang="en-US"/>
              <a:pPr/>
              <a:t>‹#›</a:t>
            </a:fld>
            <a:endParaRPr lang="en-US" altLang="en-US"/>
          </a:p>
        </p:txBody>
      </p:sp>
    </p:spTree>
    <p:extLst>
      <p:ext uri="{BB962C8B-B14F-4D97-AF65-F5344CB8AC3E}">
        <p14:creationId xmlns:p14="http://schemas.microsoft.com/office/powerpoint/2010/main" val="210826029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DBD9A6E-1D09-46A5-AE68-7C753EF08CF7}"/>
              </a:ext>
            </a:extLst>
          </p:cNvPr>
          <p:cNvSpPr>
            <a:spLocks noGrp="1"/>
          </p:cNvSpPr>
          <p:nvPr>
            <p:ph type="dt" sz="half" idx="10"/>
          </p:nvPr>
        </p:nvSpPr>
        <p:spPr/>
        <p:txBody>
          <a:bodyPr/>
          <a:lstStyle>
            <a:lvl1pPr>
              <a:defRPr/>
            </a:lvl1pPr>
          </a:lstStyle>
          <a:p>
            <a:pPr>
              <a:defRPr/>
            </a:pPr>
            <a:fld id="{9BBC72F9-0600-42C3-AAC3-6D6758A1E8BD}" type="datetimeFigureOut">
              <a:rPr lang="en-US"/>
              <a:pPr>
                <a:defRPr/>
              </a:pPr>
              <a:t>6/27/2020</a:t>
            </a:fld>
            <a:endParaRPr lang="en-US"/>
          </a:p>
        </p:txBody>
      </p:sp>
      <p:sp>
        <p:nvSpPr>
          <p:cNvPr id="5" name="Footer Placeholder 2">
            <a:extLst>
              <a:ext uri="{FF2B5EF4-FFF2-40B4-BE49-F238E27FC236}">
                <a16:creationId xmlns:a16="http://schemas.microsoft.com/office/drawing/2014/main" id="{60B591A4-AF47-4264-967D-C8D74A4977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2C206F52-04EC-44F5-8444-728A1581C9A7}"/>
              </a:ext>
            </a:extLst>
          </p:cNvPr>
          <p:cNvSpPr>
            <a:spLocks noGrp="1"/>
          </p:cNvSpPr>
          <p:nvPr>
            <p:ph type="sldNum" sz="quarter" idx="12"/>
          </p:nvPr>
        </p:nvSpPr>
        <p:spPr/>
        <p:txBody>
          <a:bodyPr/>
          <a:lstStyle>
            <a:lvl1pPr>
              <a:defRPr/>
            </a:lvl1pPr>
          </a:lstStyle>
          <a:p>
            <a:fld id="{113208C5-EFFE-463C-8AF5-30217CE8F2BB}" type="slidenum">
              <a:rPr lang="en-US" altLang="en-US"/>
              <a:pPr/>
              <a:t>‹#›</a:t>
            </a:fld>
            <a:endParaRPr lang="en-US" altLang="en-US"/>
          </a:p>
        </p:txBody>
      </p:sp>
    </p:spTree>
    <p:extLst>
      <p:ext uri="{BB962C8B-B14F-4D97-AF65-F5344CB8AC3E}">
        <p14:creationId xmlns:p14="http://schemas.microsoft.com/office/powerpoint/2010/main" val="98884633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1066800"/>
          </a:xfrm>
        </p:spPr>
        <p:txBody>
          <a:bodyPr/>
          <a:lstStyle/>
          <a:p>
            <a:r>
              <a:rPr lang="en-US"/>
              <a:t>Click to edit Master title style</a:t>
            </a:r>
          </a:p>
        </p:txBody>
      </p:sp>
      <p:sp>
        <p:nvSpPr>
          <p:cNvPr id="3" name="ClipArt Placeholder 2"/>
          <p:cNvSpPr>
            <a:spLocks noGrp="1"/>
          </p:cNvSpPr>
          <p:nvPr>
            <p:ph type="clipArt" sz="half" idx="1"/>
          </p:nvPr>
        </p:nvSpPr>
        <p:spPr>
          <a:xfrm>
            <a:off x="914400" y="2514600"/>
            <a:ext cx="5080000" cy="3581400"/>
          </a:xfrm>
        </p:spPr>
        <p:txBody>
          <a:bodyPr>
            <a:normAutofit/>
          </a:bodyPr>
          <a:lstStyle/>
          <a:p>
            <a:pPr lvl="0"/>
            <a:endParaRPr lang="en-US" noProof="0"/>
          </a:p>
        </p:txBody>
      </p:sp>
      <p:sp>
        <p:nvSpPr>
          <p:cNvPr id="4" name="Text Placeholder 3"/>
          <p:cNvSpPr>
            <a:spLocks noGrp="1"/>
          </p:cNvSpPr>
          <p:nvPr>
            <p:ph type="body" sz="half" idx="2"/>
          </p:nvPr>
        </p:nvSpPr>
        <p:spPr>
          <a:xfrm>
            <a:off x="6197600" y="2514600"/>
            <a:ext cx="50800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a:extLst>
              <a:ext uri="{FF2B5EF4-FFF2-40B4-BE49-F238E27FC236}">
                <a16:creationId xmlns:a16="http://schemas.microsoft.com/office/drawing/2014/main" id="{5F26B0CB-0C0F-4F29-8B5B-9B18DA20D5B1}"/>
              </a:ext>
            </a:extLst>
          </p:cNvPr>
          <p:cNvSpPr>
            <a:spLocks noGrp="1" noChangeArrowheads="1"/>
          </p:cNvSpPr>
          <p:nvPr>
            <p:ph type="dt" sz="half" idx="10"/>
          </p:nvPr>
        </p:nvSpPr>
        <p:spPr/>
        <p:txBody>
          <a:bodyPr/>
          <a:lstStyle>
            <a:lvl1pPr>
              <a:defRPr/>
            </a:lvl1pPr>
          </a:lstStyle>
          <a:p>
            <a:pPr>
              <a:defRPr/>
            </a:pPr>
            <a:endParaRPr lang="en-GB"/>
          </a:p>
        </p:txBody>
      </p:sp>
      <p:sp>
        <p:nvSpPr>
          <p:cNvPr id="6" name="Rectangle 1029">
            <a:extLst>
              <a:ext uri="{FF2B5EF4-FFF2-40B4-BE49-F238E27FC236}">
                <a16:creationId xmlns:a16="http://schemas.microsoft.com/office/drawing/2014/main" id="{D18426DF-3F90-4C91-AE32-034CAC88ADDE}"/>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1030">
            <a:extLst>
              <a:ext uri="{FF2B5EF4-FFF2-40B4-BE49-F238E27FC236}">
                <a16:creationId xmlns:a16="http://schemas.microsoft.com/office/drawing/2014/main" id="{E2BDB1FD-F983-4BFB-B3F6-3C4B9AC73252}"/>
              </a:ext>
            </a:extLst>
          </p:cNvPr>
          <p:cNvSpPr>
            <a:spLocks noGrp="1" noChangeArrowheads="1"/>
          </p:cNvSpPr>
          <p:nvPr>
            <p:ph type="sldNum" sz="quarter" idx="12"/>
          </p:nvPr>
        </p:nvSpPr>
        <p:spPr/>
        <p:txBody>
          <a:bodyPr/>
          <a:lstStyle>
            <a:lvl1pPr>
              <a:defRPr/>
            </a:lvl1pPr>
          </a:lstStyle>
          <a:p>
            <a:fld id="{14D291E7-99CE-4A82-B51B-3EB8990438EB}" type="slidenum">
              <a:rPr lang="en-GB" altLang="en-US"/>
              <a:pPr/>
              <a:t>‹#›</a:t>
            </a:fld>
            <a:endParaRPr lang="en-GB" altLang="en-US"/>
          </a:p>
        </p:txBody>
      </p:sp>
    </p:spTree>
    <p:extLst>
      <p:ext uri="{BB962C8B-B14F-4D97-AF65-F5344CB8AC3E}">
        <p14:creationId xmlns:p14="http://schemas.microsoft.com/office/powerpoint/2010/main" val="51744660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7FAB707-F0FC-40F6-A0E2-6CC6080595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D9DAFE-5C5D-4AFB-A06A-58B818AB53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D1090-AC20-408F-89A9-9E23BF2E2DBB}"/>
              </a:ext>
            </a:extLst>
          </p:cNvPr>
          <p:cNvSpPr>
            <a:spLocks noGrp="1" noChangeArrowheads="1"/>
          </p:cNvSpPr>
          <p:nvPr>
            <p:ph type="sldNum" sz="quarter" idx="12"/>
          </p:nvPr>
        </p:nvSpPr>
        <p:spPr>
          <a:ln/>
        </p:spPr>
        <p:txBody>
          <a:bodyPr/>
          <a:lstStyle>
            <a:lvl1pPr>
              <a:defRPr/>
            </a:lvl1pPr>
          </a:lstStyle>
          <a:p>
            <a:fld id="{92D3E52E-9D4C-4474-9F5D-4DE25D6FC671}" type="slidenum">
              <a:rPr lang="en-US" altLang="en-US"/>
              <a:pPr/>
              <a:t>‹#›</a:t>
            </a:fld>
            <a:endParaRPr lang="en-US" altLang="en-US"/>
          </a:p>
        </p:txBody>
      </p:sp>
    </p:spTree>
    <p:extLst>
      <p:ext uri="{BB962C8B-B14F-4D97-AF65-F5344CB8AC3E}">
        <p14:creationId xmlns:p14="http://schemas.microsoft.com/office/powerpoint/2010/main" val="41058096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43C9C9-F6B1-4FA4-9263-845DAF516F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975A93-A93C-4513-A514-C8D6B3C890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D77187-D81E-4883-B32B-5D8DC7E9A24D}"/>
              </a:ext>
            </a:extLst>
          </p:cNvPr>
          <p:cNvSpPr>
            <a:spLocks noGrp="1" noChangeArrowheads="1"/>
          </p:cNvSpPr>
          <p:nvPr>
            <p:ph type="sldNum" sz="quarter" idx="12"/>
          </p:nvPr>
        </p:nvSpPr>
        <p:spPr>
          <a:ln/>
        </p:spPr>
        <p:txBody>
          <a:bodyPr/>
          <a:lstStyle>
            <a:lvl1pPr>
              <a:defRPr/>
            </a:lvl1pPr>
          </a:lstStyle>
          <a:p>
            <a:fld id="{ECD97562-5460-4127-9F0F-5F7A529EC169}" type="slidenum">
              <a:rPr lang="en-US" altLang="en-US"/>
              <a:pPr/>
              <a:t>‹#›</a:t>
            </a:fld>
            <a:endParaRPr lang="en-US" altLang="en-US"/>
          </a:p>
        </p:txBody>
      </p:sp>
    </p:spTree>
    <p:extLst>
      <p:ext uri="{BB962C8B-B14F-4D97-AF65-F5344CB8AC3E}">
        <p14:creationId xmlns:p14="http://schemas.microsoft.com/office/powerpoint/2010/main" val="13391866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B151638-EB9A-44DB-8FE5-58341F479F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D1D9CF-A589-4507-8543-6B24ED68C0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636903-0CD2-440E-A13A-B02423A5B2B5}"/>
              </a:ext>
            </a:extLst>
          </p:cNvPr>
          <p:cNvSpPr>
            <a:spLocks noGrp="1" noChangeArrowheads="1"/>
          </p:cNvSpPr>
          <p:nvPr>
            <p:ph type="sldNum" sz="quarter" idx="12"/>
          </p:nvPr>
        </p:nvSpPr>
        <p:spPr>
          <a:ln/>
        </p:spPr>
        <p:txBody>
          <a:bodyPr/>
          <a:lstStyle>
            <a:lvl1pPr>
              <a:defRPr/>
            </a:lvl1pPr>
          </a:lstStyle>
          <a:p>
            <a:fld id="{BDB58C88-BC0A-4914-A7A5-8086CCB7AA82}" type="slidenum">
              <a:rPr lang="en-US" altLang="en-US"/>
              <a:pPr/>
              <a:t>‹#›</a:t>
            </a:fld>
            <a:endParaRPr lang="en-US" altLang="en-US"/>
          </a:p>
        </p:txBody>
      </p:sp>
    </p:spTree>
    <p:extLst>
      <p:ext uri="{BB962C8B-B14F-4D97-AF65-F5344CB8AC3E}">
        <p14:creationId xmlns:p14="http://schemas.microsoft.com/office/powerpoint/2010/main" val="104622198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32C680-D5E7-4D45-A900-C4E136A784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3DEF03-9ED7-4AA9-9E7F-40DE87F1FC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8A183D-9F96-4C97-9BB8-319CF4ED7C5B}"/>
              </a:ext>
            </a:extLst>
          </p:cNvPr>
          <p:cNvSpPr>
            <a:spLocks noGrp="1" noChangeArrowheads="1"/>
          </p:cNvSpPr>
          <p:nvPr>
            <p:ph type="sldNum" sz="quarter" idx="12"/>
          </p:nvPr>
        </p:nvSpPr>
        <p:spPr>
          <a:ln/>
        </p:spPr>
        <p:txBody>
          <a:bodyPr/>
          <a:lstStyle>
            <a:lvl1pPr>
              <a:defRPr/>
            </a:lvl1pPr>
          </a:lstStyle>
          <a:p>
            <a:fld id="{0C7688C1-AC9E-4FAB-9698-1A5F51B930FE}" type="slidenum">
              <a:rPr lang="en-US" altLang="en-US"/>
              <a:pPr/>
              <a:t>‹#›</a:t>
            </a:fld>
            <a:endParaRPr lang="en-US" altLang="en-US"/>
          </a:p>
        </p:txBody>
      </p:sp>
    </p:spTree>
    <p:extLst>
      <p:ext uri="{BB962C8B-B14F-4D97-AF65-F5344CB8AC3E}">
        <p14:creationId xmlns:p14="http://schemas.microsoft.com/office/powerpoint/2010/main" val="1182284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6879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C9CF067-F84B-451F-A9D4-DA588B06853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643D57B-A313-4D43-9464-FEAD3E3031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EDD5CBA-EE4A-49CB-888B-FA39C10C3785}"/>
              </a:ext>
            </a:extLst>
          </p:cNvPr>
          <p:cNvSpPr>
            <a:spLocks noGrp="1" noChangeArrowheads="1"/>
          </p:cNvSpPr>
          <p:nvPr>
            <p:ph type="sldNum" sz="quarter" idx="12"/>
          </p:nvPr>
        </p:nvSpPr>
        <p:spPr>
          <a:ln/>
        </p:spPr>
        <p:txBody>
          <a:bodyPr/>
          <a:lstStyle>
            <a:lvl1pPr>
              <a:defRPr/>
            </a:lvl1pPr>
          </a:lstStyle>
          <a:p>
            <a:fld id="{6F8A4D25-2CAE-4EC0-91BD-21155A2A686F}" type="slidenum">
              <a:rPr lang="en-US" altLang="en-US"/>
              <a:pPr/>
              <a:t>‹#›</a:t>
            </a:fld>
            <a:endParaRPr lang="en-US" altLang="en-US"/>
          </a:p>
        </p:txBody>
      </p:sp>
    </p:spTree>
    <p:extLst>
      <p:ext uri="{BB962C8B-B14F-4D97-AF65-F5344CB8AC3E}">
        <p14:creationId xmlns:p14="http://schemas.microsoft.com/office/powerpoint/2010/main" val="258268495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A946E9-CDA1-43B1-A460-ED32CFB34FE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91B0CF-F2D4-4535-A9E4-27EB0E8AEE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2EF68F2-2A5D-4AAA-AB45-EB905C6BA5EF}"/>
              </a:ext>
            </a:extLst>
          </p:cNvPr>
          <p:cNvSpPr>
            <a:spLocks noGrp="1" noChangeArrowheads="1"/>
          </p:cNvSpPr>
          <p:nvPr>
            <p:ph type="sldNum" sz="quarter" idx="12"/>
          </p:nvPr>
        </p:nvSpPr>
        <p:spPr>
          <a:ln/>
        </p:spPr>
        <p:txBody>
          <a:bodyPr/>
          <a:lstStyle>
            <a:lvl1pPr>
              <a:defRPr/>
            </a:lvl1pPr>
          </a:lstStyle>
          <a:p>
            <a:fld id="{45CB6A99-B199-4B6F-AD4E-FF7008FA42DA}" type="slidenum">
              <a:rPr lang="en-US" altLang="en-US"/>
              <a:pPr/>
              <a:t>‹#›</a:t>
            </a:fld>
            <a:endParaRPr lang="en-US" altLang="en-US"/>
          </a:p>
        </p:txBody>
      </p:sp>
    </p:spTree>
    <p:extLst>
      <p:ext uri="{BB962C8B-B14F-4D97-AF65-F5344CB8AC3E}">
        <p14:creationId xmlns:p14="http://schemas.microsoft.com/office/powerpoint/2010/main" val="22569960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B47F0FA-4908-496A-A303-3CD5E2D5218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B5DD94C-8B31-4FB1-BC6E-3900269559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7A63222-E8D2-4918-BEC1-05D305254C68}"/>
              </a:ext>
            </a:extLst>
          </p:cNvPr>
          <p:cNvSpPr>
            <a:spLocks noGrp="1" noChangeArrowheads="1"/>
          </p:cNvSpPr>
          <p:nvPr>
            <p:ph type="sldNum" sz="quarter" idx="12"/>
          </p:nvPr>
        </p:nvSpPr>
        <p:spPr>
          <a:ln/>
        </p:spPr>
        <p:txBody>
          <a:bodyPr/>
          <a:lstStyle>
            <a:lvl1pPr>
              <a:defRPr/>
            </a:lvl1pPr>
          </a:lstStyle>
          <a:p>
            <a:fld id="{A9EADB64-DBE8-4D43-B4FD-CAFF2E2672DB}" type="slidenum">
              <a:rPr lang="en-US" altLang="en-US"/>
              <a:pPr/>
              <a:t>‹#›</a:t>
            </a:fld>
            <a:endParaRPr lang="en-US" altLang="en-US"/>
          </a:p>
        </p:txBody>
      </p:sp>
    </p:spTree>
    <p:extLst>
      <p:ext uri="{BB962C8B-B14F-4D97-AF65-F5344CB8AC3E}">
        <p14:creationId xmlns:p14="http://schemas.microsoft.com/office/powerpoint/2010/main" val="106297287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42E75B-3B38-4B83-808A-218D00231B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5A3EC8-B84D-42B2-B89C-4698C0057C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3153D4-725E-43CE-9A25-0D5BD1DD6085}"/>
              </a:ext>
            </a:extLst>
          </p:cNvPr>
          <p:cNvSpPr>
            <a:spLocks noGrp="1" noChangeArrowheads="1"/>
          </p:cNvSpPr>
          <p:nvPr>
            <p:ph type="sldNum" sz="quarter" idx="12"/>
          </p:nvPr>
        </p:nvSpPr>
        <p:spPr>
          <a:ln/>
        </p:spPr>
        <p:txBody>
          <a:bodyPr/>
          <a:lstStyle>
            <a:lvl1pPr>
              <a:defRPr/>
            </a:lvl1pPr>
          </a:lstStyle>
          <a:p>
            <a:fld id="{B367552F-1466-404B-A47D-6764B689E5CE}" type="slidenum">
              <a:rPr lang="en-US" altLang="en-US"/>
              <a:pPr/>
              <a:t>‹#›</a:t>
            </a:fld>
            <a:endParaRPr lang="en-US" altLang="en-US"/>
          </a:p>
        </p:txBody>
      </p:sp>
    </p:spTree>
    <p:extLst>
      <p:ext uri="{BB962C8B-B14F-4D97-AF65-F5344CB8AC3E}">
        <p14:creationId xmlns:p14="http://schemas.microsoft.com/office/powerpoint/2010/main" val="154184674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C78B26-7835-4BBF-8E9C-21867BDF9F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4A2B56D-6F9B-4290-8EF7-E43BC34AC1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3B8305-CFB3-4D85-8688-CF9D5C1B58F3}"/>
              </a:ext>
            </a:extLst>
          </p:cNvPr>
          <p:cNvSpPr>
            <a:spLocks noGrp="1" noChangeArrowheads="1"/>
          </p:cNvSpPr>
          <p:nvPr>
            <p:ph type="sldNum" sz="quarter" idx="12"/>
          </p:nvPr>
        </p:nvSpPr>
        <p:spPr>
          <a:ln/>
        </p:spPr>
        <p:txBody>
          <a:bodyPr/>
          <a:lstStyle>
            <a:lvl1pPr>
              <a:defRPr/>
            </a:lvl1pPr>
          </a:lstStyle>
          <a:p>
            <a:fld id="{4FC441D3-B639-42F2-8241-3317703F23AA}" type="slidenum">
              <a:rPr lang="en-US" altLang="en-US"/>
              <a:pPr/>
              <a:t>‹#›</a:t>
            </a:fld>
            <a:endParaRPr lang="en-US" altLang="en-US"/>
          </a:p>
        </p:txBody>
      </p:sp>
    </p:spTree>
    <p:extLst>
      <p:ext uri="{BB962C8B-B14F-4D97-AF65-F5344CB8AC3E}">
        <p14:creationId xmlns:p14="http://schemas.microsoft.com/office/powerpoint/2010/main" val="27369250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2463FE-2129-4464-8F15-10492A2FBD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771479-4B77-4A6D-9E67-C4B7F3D82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92C4CD-5EAB-4882-8C93-F04EF2C8A535}"/>
              </a:ext>
            </a:extLst>
          </p:cNvPr>
          <p:cNvSpPr>
            <a:spLocks noGrp="1" noChangeArrowheads="1"/>
          </p:cNvSpPr>
          <p:nvPr>
            <p:ph type="sldNum" sz="quarter" idx="12"/>
          </p:nvPr>
        </p:nvSpPr>
        <p:spPr>
          <a:ln/>
        </p:spPr>
        <p:txBody>
          <a:bodyPr/>
          <a:lstStyle>
            <a:lvl1pPr>
              <a:defRPr/>
            </a:lvl1pPr>
          </a:lstStyle>
          <a:p>
            <a:fld id="{97E3CCBE-E7EF-4A05-B979-4EEBF0EDF8EE}" type="slidenum">
              <a:rPr lang="en-US" altLang="en-US"/>
              <a:pPr/>
              <a:t>‹#›</a:t>
            </a:fld>
            <a:endParaRPr lang="en-US" altLang="en-US"/>
          </a:p>
        </p:txBody>
      </p:sp>
    </p:spTree>
    <p:extLst>
      <p:ext uri="{BB962C8B-B14F-4D97-AF65-F5344CB8AC3E}">
        <p14:creationId xmlns:p14="http://schemas.microsoft.com/office/powerpoint/2010/main" val="280031748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C28662-7BB2-494F-8BAB-0269C19C8B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1B8193-C490-4392-9587-58C45EB05C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A8F30A-7B65-411E-9563-693223B7623C}"/>
              </a:ext>
            </a:extLst>
          </p:cNvPr>
          <p:cNvSpPr>
            <a:spLocks noGrp="1" noChangeArrowheads="1"/>
          </p:cNvSpPr>
          <p:nvPr>
            <p:ph type="sldNum" sz="quarter" idx="12"/>
          </p:nvPr>
        </p:nvSpPr>
        <p:spPr>
          <a:ln/>
        </p:spPr>
        <p:txBody>
          <a:bodyPr/>
          <a:lstStyle>
            <a:lvl1pPr>
              <a:defRPr/>
            </a:lvl1pPr>
          </a:lstStyle>
          <a:p>
            <a:fld id="{17FE3A28-1420-461B-8FBC-F47EBD322ECE}" type="slidenum">
              <a:rPr lang="en-US" altLang="en-US"/>
              <a:pPr/>
              <a:t>‹#›</a:t>
            </a:fld>
            <a:endParaRPr lang="en-US" altLang="en-US"/>
          </a:p>
        </p:txBody>
      </p:sp>
    </p:spTree>
    <p:extLst>
      <p:ext uri="{BB962C8B-B14F-4D97-AF65-F5344CB8AC3E}">
        <p14:creationId xmlns:p14="http://schemas.microsoft.com/office/powerpoint/2010/main" val="788358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98FE349B-3D98-4E8B-8B30-A4B72E0097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0C517-F918-4B56-AFD7-4511438C41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B89F4A-3B7F-4B85-B38D-04C637B694D7}"/>
              </a:ext>
            </a:extLst>
          </p:cNvPr>
          <p:cNvSpPr>
            <a:spLocks noGrp="1" noChangeArrowheads="1"/>
          </p:cNvSpPr>
          <p:nvPr>
            <p:ph type="sldNum" sz="quarter" idx="12"/>
          </p:nvPr>
        </p:nvSpPr>
        <p:spPr>
          <a:ln/>
        </p:spPr>
        <p:txBody>
          <a:bodyPr/>
          <a:lstStyle>
            <a:lvl1pPr>
              <a:defRPr/>
            </a:lvl1pPr>
          </a:lstStyle>
          <a:p>
            <a:fld id="{BEE4D069-148A-4B92-ABB5-24C842DF4A72}" type="slidenum">
              <a:rPr lang="en-US" altLang="en-US"/>
              <a:pPr/>
              <a:t>‹#›</a:t>
            </a:fld>
            <a:endParaRPr lang="en-US" altLang="en-US"/>
          </a:p>
        </p:txBody>
      </p:sp>
    </p:spTree>
    <p:extLst>
      <p:ext uri="{BB962C8B-B14F-4D97-AF65-F5344CB8AC3E}">
        <p14:creationId xmlns:p14="http://schemas.microsoft.com/office/powerpoint/2010/main" val="236136498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E9D037-8F98-4CE2-AD27-AC8899F4A5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2B4AF5E-7F3E-4835-8CF2-857948F434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1D7481-F2FB-4472-B6EA-C950C79F9A8C}"/>
              </a:ext>
            </a:extLst>
          </p:cNvPr>
          <p:cNvSpPr>
            <a:spLocks noGrp="1" noChangeArrowheads="1"/>
          </p:cNvSpPr>
          <p:nvPr>
            <p:ph type="sldNum" sz="quarter" idx="12"/>
          </p:nvPr>
        </p:nvSpPr>
        <p:spPr>
          <a:ln/>
        </p:spPr>
        <p:txBody>
          <a:bodyPr/>
          <a:lstStyle>
            <a:lvl1pPr>
              <a:defRPr/>
            </a:lvl1pPr>
          </a:lstStyle>
          <a:p>
            <a:fld id="{9270CFCD-275A-4DFB-A200-0AF27E58DDEE}" type="slidenum">
              <a:rPr lang="en-US" altLang="en-US"/>
              <a:pPr/>
              <a:t>‹#›</a:t>
            </a:fld>
            <a:endParaRPr lang="en-US" altLang="en-US"/>
          </a:p>
        </p:txBody>
      </p:sp>
    </p:spTree>
    <p:extLst>
      <p:ext uri="{BB962C8B-B14F-4D97-AF65-F5344CB8AC3E}">
        <p14:creationId xmlns:p14="http://schemas.microsoft.com/office/powerpoint/2010/main" val="317691336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9EFB5BD-B0B2-40DD-9441-89FAD3EA2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BF3FECC-F236-44AE-8A40-490B480A4C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5321077-3413-49B8-BCD5-4F2D78148C52}"/>
              </a:ext>
            </a:extLst>
          </p:cNvPr>
          <p:cNvSpPr>
            <a:spLocks noGrp="1" noChangeArrowheads="1"/>
          </p:cNvSpPr>
          <p:nvPr>
            <p:ph type="sldNum" sz="quarter" idx="12"/>
          </p:nvPr>
        </p:nvSpPr>
        <p:spPr>
          <a:ln/>
        </p:spPr>
        <p:txBody>
          <a:bodyPr/>
          <a:lstStyle>
            <a:lvl1pPr>
              <a:defRPr/>
            </a:lvl1pPr>
          </a:lstStyle>
          <a:p>
            <a:fld id="{E22FEEB9-DF9A-4B7A-A8D9-39A3B18D4721}" type="slidenum">
              <a:rPr lang="en-US" altLang="en-US"/>
              <a:pPr/>
              <a:t>‹#›</a:t>
            </a:fld>
            <a:endParaRPr lang="en-US" altLang="en-US"/>
          </a:p>
        </p:txBody>
      </p:sp>
    </p:spTree>
    <p:extLst>
      <p:ext uri="{BB962C8B-B14F-4D97-AF65-F5344CB8AC3E}">
        <p14:creationId xmlns:p14="http://schemas.microsoft.com/office/powerpoint/2010/main" val="4133755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404032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4E96AA1-514D-42B5-A4D1-FE6F734F07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2C3B92-A90E-4A1D-96B7-4C63B66551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AFAA9C-2350-420F-99D0-DE2F97530CE7}"/>
              </a:ext>
            </a:extLst>
          </p:cNvPr>
          <p:cNvSpPr>
            <a:spLocks noGrp="1" noChangeArrowheads="1"/>
          </p:cNvSpPr>
          <p:nvPr>
            <p:ph type="sldNum" sz="quarter" idx="12"/>
          </p:nvPr>
        </p:nvSpPr>
        <p:spPr>
          <a:ln/>
        </p:spPr>
        <p:txBody>
          <a:bodyPr/>
          <a:lstStyle>
            <a:lvl1pPr>
              <a:defRPr/>
            </a:lvl1pPr>
          </a:lstStyle>
          <a:p>
            <a:fld id="{A8A20B93-84C9-4858-8E74-61D3F80BC6EB}" type="slidenum">
              <a:rPr lang="en-US" altLang="en-US"/>
              <a:pPr/>
              <a:t>‹#›</a:t>
            </a:fld>
            <a:endParaRPr lang="en-US" altLang="en-US"/>
          </a:p>
        </p:txBody>
      </p:sp>
    </p:spTree>
    <p:extLst>
      <p:ext uri="{BB962C8B-B14F-4D97-AF65-F5344CB8AC3E}">
        <p14:creationId xmlns:p14="http://schemas.microsoft.com/office/powerpoint/2010/main" val="25603753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8BF019-D045-4B13-9FC7-896EECC02DE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B3C01C0-4BAF-446F-8277-B4662AABCB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ED07CC2-42E2-4EF1-B21E-43A5403D4931}"/>
              </a:ext>
            </a:extLst>
          </p:cNvPr>
          <p:cNvSpPr>
            <a:spLocks noGrp="1" noChangeArrowheads="1"/>
          </p:cNvSpPr>
          <p:nvPr>
            <p:ph type="sldNum" sz="quarter" idx="12"/>
          </p:nvPr>
        </p:nvSpPr>
        <p:spPr>
          <a:ln/>
        </p:spPr>
        <p:txBody>
          <a:bodyPr/>
          <a:lstStyle>
            <a:lvl1pPr>
              <a:defRPr/>
            </a:lvl1pPr>
          </a:lstStyle>
          <a:p>
            <a:fld id="{26AC8B61-ECE5-4A18-9E81-6CB1DDBF5EB8}" type="slidenum">
              <a:rPr lang="en-US" altLang="en-US"/>
              <a:pPr/>
              <a:t>‹#›</a:t>
            </a:fld>
            <a:endParaRPr lang="en-US" altLang="en-US"/>
          </a:p>
        </p:txBody>
      </p:sp>
    </p:spTree>
    <p:extLst>
      <p:ext uri="{BB962C8B-B14F-4D97-AF65-F5344CB8AC3E}">
        <p14:creationId xmlns:p14="http://schemas.microsoft.com/office/powerpoint/2010/main" val="200189914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BF8A4B3-02F7-4D20-87AE-9E8AA5A751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97095A-154B-422E-83AB-06C670970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158F28A-29B7-4DA5-84EE-366ED9926554}"/>
              </a:ext>
            </a:extLst>
          </p:cNvPr>
          <p:cNvSpPr>
            <a:spLocks noGrp="1" noChangeArrowheads="1"/>
          </p:cNvSpPr>
          <p:nvPr>
            <p:ph type="sldNum" sz="quarter" idx="12"/>
          </p:nvPr>
        </p:nvSpPr>
        <p:spPr>
          <a:ln/>
        </p:spPr>
        <p:txBody>
          <a:bodyPr/>
          <a:lstStyle>
            <a:lvl1pPr>
              <a:defRPr/>
            </a:lvl1pPr>
          </a:lstStyle>
          <a:p>
            <a:fld id="{5B59A64F-2235-4BA2-B1BE-FF676E5D49A3}" type="slidenum">
              <a:rPr lang="en-US" altLang="en-US"/>
              <a:pPr/>
              <a:t>‹#›</a:t>
            </a:fld>
            <a:endParaRPr lang="en-US" altLang="en-US"/>
          </a:p>
        </p:txBody>
      </p:sp>
    </p:spTree>
    <p:extLst>
      <p:ext uri="{BB962C8B-B14F-4D97-AF65-F5344CB8AC3E}">
        <p14:creationId xmlns:p14="http://schemas.microsoft.com/office/powerpoint/2010/main" val="93778860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C681CC-9766-4169-B08D-56A05DCB44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D56C56-9933-4F20-9C80-5439C20969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1E5F65-DA9F-416D-86F9-07EE992E8690}"/>
              </a:ext>
            </a:extLst>
          </p:cNvPr>
          <p:cNvSpPr>
            <a:spLocks noGrp="1" noChangeArrowheads="1"/>
          </p:cNvSpPr>
          <p:nvPr>
            <p:ph type="sldNum" sz="quarter" idx="12"/>
          </p:nvPr>
        </p:nvSpPr>
        <p:spPr>
          <a:ln/>
        </p:spPr>
        <p:txBody>
          <a:bodyPr/>
          <a:lstStyle>
            <a:lvl1pPr>
              <a:defRPr/>
            </a:lvl1pPr>
          </a:lstStyle>
          <a:p>
            <a:fld id="{22ECCE56-661D-4F4A-AB1C-1BF985227A0D}" type="slidenum">
              <a:rPr lang="en-US" altLang="en-US"/>
              <a:pPr/>
              <a:t>‹#›</a:t>
            </a:fld>
            <a:endParaRPr lang="en-US" altLang="en-US"/>
          </a:p>
        </p:txBody>
      </p:sp>
    </p:spTree>
    <p:extLst>
      <p:ext uri="{BB962C8B-B14F-4D97-AF65-F5344CB8AC3E}">
        <p14:creationId xmlns:p14="http://schemas.microsoft.com/office/powerpoint/2010/main" val="57216734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29480F-F59E-45EE-9874-F5FFCD9C74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3C4508-1E1C-4990-8BCA-2DF4D0A6A2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032E83-2671-44C7-B8CB-FA52D5A0E5D7}"/>
              </a:ext>
            </a:extLst>
          </p:cNvPr>
          <p:cNvSpPr>
            <a:spLocks noGrp="1" noChangeArrowheads="1"/>
          </p:cNvSpPr>
          <p:nvPr>
            <p:ph type="sldNum" sz="quarter" idx="12"/>
          </p:nvPr>
        </p:nvSpPr>
        <p:spPr>
          <a:ln/>
        </p:spPr>
        <p:txBody>
          <a:bodyPr/>
          <a:lstStyle>
            <a:lvl1pPr>
              <a:defRPr/>
            </a:lvl1pPr>
          </a:lstStyle>
          <a:p>
            <a:fld id="{4467701C-C815-4ECF-AE99-49CB392A59B3}" type="slidenum">
              <a:rPr lang="en-US" altLang="en-US"/>
              <a:pPr/>
              <a:t>‹#›</a:t>
            </a:fld>
            <a:endParaRPr lang="en-US" altLang="en-US"/>
          </a:p>
        </p:txBody>
      </p:sp>
    </p:spTree>
    <p:extLst>
      <p:ext uri="{BB962C8B-B14F-4D97-AF65-F5344CB8AC3E}">
        <p14:creationId xmlns:p14="http://schemas.microsoft.com/office/powerpoint/2010/main" val="72693855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5A7D03A-40D4-430E-BC01-B491607FDB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EDA136-8627-4ACB-B81F-9E7D668E33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7BE349-D9E4-422D-A596-B8EF77FDDA48}"/>
              </a:ext>
            </a:extLst>
          </p:cNvPr>
          <p:cNvSpPr>
            <a:spLocks noGrp="1" noChangeArrowheads="1"/>
          </p:cNvSpPr>
          <p:nvPr>
            <p:ph type="sldNum" sz="quarter" idx="12"/>
          </p:nvPr>
        </p:nvSpPr>
        <p:spPr>
          <a:ln/>
        </p:spPr>
        <p:txBody>
          <a:bodyPr/>
          <a:lstStyle>
            <a:lvl1pPr>
              <a:defRPr/>
            </a:lvl1pPr>
          </a:lstStyle>
          <a:p>
            <a:fld id="{5712CDCF-4F0F-4158-8697-12F8C98D876F}" type="slidenum">
              <a:rPr lang="en-US" altLang="en-US"/>
              <a:pPr/>
              <a:t>‹#›</a:t>
            </a:fld>
            <a:endParaRPr lang="en-US" altLang="en-US"/>
          </a:p>
        </p:txBody>
      </p:sp>
    </p:spTree>
    <p:extLst>
      <p:ext uri="{BB962C8B-B14F-4D97-AF65-F5344CB8AC3E}">
        <p14:creationId xmlns:p14="http://schemas.microsoft.com/office/powerpoint/2010/main" val="203403845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6FCBCB84-3CD0-42D3-8A4D-761CBCC0CF55}"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716458472"/>
      </p:ext>
    </p:extLst>
  </p:cSld>
  <p:clrMapOvr>
    <a:masterClrMapping/>
  </p:clrMapOvr>
  <p:transition spd="slow">
    <p:cu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20812123-C8CB-4CBC-88BA-A6CF5C18AF2F}"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783282335"/>
      </p:ext>
    </p:extLst>
  </p:cSld>
  <p:clrMapOvr>
    <a:masterClrMapping/>
  </p:clrMapOvr>
  <p:transition spd="slow">
    <p:cu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C762170F-D35A-4FA0-BA2D-658F12614AE4}"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726504216"/>
      </p:ext>
    </p:extLst>
  </p:cSld>
  <p:clrMapOvr>
    <a:masterClrMapping/>
  </p:clrMapOvr>
  <p:transition spd="slow">
    <p:cu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551CD1A7-2E40-4F49-9D1E-7B24D2ABB56A}"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810270232"/>
      </p:ext>
    </p:extLst>
  </p:cSld>
  <p:clrMapOvr>
    <a:masterClrMapping/>
  </p:clrMapOvr>
  <p:transition spd="slow">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6/27/2020</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82315414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eaLnBrk="0" hangingPunct="0"/>
            <a:fld id="{FFECFE22-81F8-4787-ABF8-05579511CE15}"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703210681"/>
      </p:ext>
    </p:extLst>
  </p:cSld>
  <p:clrMapOvr>
    <a:masterClrMapping/>
  </p:clrMapOvr>
  <p:transition spd="slow">
    <p:cu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eaLnBrk="0" hangingPunct="0"/>
            <a:fld id="{5EA30D3D-085C-405A-8B2C-FDEA22FB37F7}"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671767148"/>
      </p:ext>
    </p:extLst>
  </p:cSld>
  <p:clrMapOvr>
    <a:masterClrMapping/>
  </p:clrMapOvr>
  <p:transition spd="slow">
    <p:cu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eaLnBrk="0" hangingPunct="0"/>
            <a:fld id="{1A94A308-8E47-4790-BC25-1A8DD38A27CB}"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426990347"/>
      </p:ext>
    </p:extLst>
  </p:cSld>
  <p:clrMapOvr>
    <a:masterClrMapping/>
  </p:clrMapOvr>
  <p:transition spd="slow">
    <p:cu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AD898862-E530-494C-B5D8-A819077D2302}"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186368621"/>
      </p:ext>
    </p:extLst>
  </p:cSld>
  <p:clrMapOvr>
    <a:masterClrMapping/>
  </p:clrMapOvr>
  <p:transition spd="slow">
    <p:cu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eaLnBrk="0" hangingPunct="0"/>
            <a:fld id="{B5BFB17B-1ECA-4071-B51B-6992B1949E8D}"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317773676"/>
      </p:ext>
    </p:extLst>
  </p:cSld>
  <p:clrMapOvr>
    <a:masterClrMapping/>
  </p:clrMapOvr>
  <p:transition spd="slow">
    <p:cu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3ED160E6-9368-4AEF-A1A5-9B6FA0C2ED9A}"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4266919074"/>
      </p:ext>
    </p:extLst>
  </p:cSld>
  <p:clrMapOvr>
    <a:masterClrMapping/>
  </p:clrMapOvr>
  <p:transition spd="slow">
    <p:cu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eaLnBrk="0" hangingPunct="0"/>
            <a:fld id="{DC2BB615-3121-40E0-9A63-154753F0A619}"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2006746149"/>
      </p:ext>
    </p:extLst>
  </p:cSld>
  <p:clrMapOvr>
    <a:masterClrMapping/>
  </p:clrMapOvr>
  <p:transition spd="slow">
    <p:cu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eaLnBrk="0" hangingPunct="0"/>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eaLnBrk="0" hangingPunct="0"/>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eaLnBrk="0" hangingPunct="0"/>
            <a:fld id="{AD6EEC7F-5018-47F5-9AA6-615CFBF4FAE5}"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201983079"/>
      </p:ext>
    </p:extLst>
  </p:cSld>
  <p:clrMapOvr>
    <a:masterClrMapping/>
  </p:clrMapOvr>
  <p:transition spd="slow">
    <p:cu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4F88-7333-4D71-9A26-1E833348B2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7F1DE3-63AC-41CE-A88C-BF105E0B2B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503DD8-619A-42FA-B07C-F815856D856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E6AEDA5-C6F6-47BC-B525-6DEA48735E5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965F35C-DD59-43A9-90A7-C84A74782E12}"/>
              </a:ext>
            </a:extLst>
          </p:cNvPr>
          <p:cNvSpPr>
            <a:spLocks noGrp="1"/>
          </p:cNvSpPr>
          <p:nvPr>
            <p:ph type="sldNum" sz="quarter" idx="12"/>
          </p:nvPr>
        </p:nvSpPr>
        <p:spPr/>
        <p:txBody>
          <a:bodyPr/>
          <a:lstStyle>
            <a:lvl1pPr>
              <a:defRPr/>
            </a:lvl1pPr>
          </a:lstStyle>
          <a:p>
            <a:fld id="{60E9FC3D-6EA6-4454-8683-9E26C3AB7E26}" type="slidenum">
              <a:rPr lang="en-US" altLang="en-US"/>
              <a:pPr/>
              <a:t>‹#›</a:t>
            </a:fld>
            <a:endParaRPr lang="en-US" altLang="en-US"/>
          </a:p>
        </p:txBody>
      </p:sp>
    </p:spTree>
    <p:extLst>
      <p:ext uri="{BB962C8B-B14F-4D97-AF65-F5344CB8AC3E}">
        <p14:creationId xmlns:p14="http://schemas.microsoft.com/office/powerpoint/2010/main" val="186265240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ED5D-74C0-4A56-BE69-C85F2D9C31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AECD37-1CA4-49D5-BCC9-52BF74831E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3636F-4BDF-4C34-A3A1-A18E15DA9E6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7932A49-FE78-48DA-AFC5-241D2E381E9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06DD700-6C56-42A8-8647-99F418BAD37D}"/>
              </a:ext>
            </a:extLst>
          </p:cNvPr>
          <p:cNvSpPr>
            <a:spLocks noGrp="1"/>
          </p:cNvSpPr>
          <p:nvPr>
            <p:ph type="sldNum" sz="quarter" idx="12"/>
          </p:nvPr>
        </p:nvSpPr>
        <p:spPr/>
        <p:txBody>
          <a:bodyPr/>
          <a:lstStyle>
            <a:lvl1pPr>
              <a:defRPr/>
            </a:lvl1pPr>
          </a:lstStyle>
          <a:p>
            <a:fld id="{8BD89215-0624-42F3-A949-BCB3C622C7C1}" type="slidenum">
              <a:rPr lang="en-US" altLang="en-US"/>
              <a:pPr/>
              <a:t>‹#›</a:t>
            </a:fld>
            <a:endParaRPr lang="en-US" altLang="en-US"/>
          </a:p>
        </p:txBody>
      </p:sp>
    </p:spTree>
    <p:extLst>
      <p:ext uri="{BB962C8B-B14F-4D97-AF65-F5344CB8AC3E}">
        <p14:creationId xmlns:p14="http://schemas.microsoft.com/office/powerpoint/2010/main" val="2004350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6/27/2020</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370933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933C-7909-42DD-B352-1812C9EF960D}"/>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02C545-E078-40B9-9F5F-48351DBA062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9BD12F0-1FC3-4938-A7F1-B7CE364F8CD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A4DA718-041F-41EA-9C55-14BCC4BA477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AF29057-8D54-4CFA-8B65-421AC642C647}"/>
              </a:ext>
            </a:extLst>
          </p:cNvPr>
          <p:cNvSpPr>
            <a:spLocks noGrp="1"/>
          </p:cNvSpPr>
          <p:nvPr>
            <p:ph type="sldNum" sz="quarter" idx="12"/>
          </p:nvPr>
        </p:nvSpPr>
        <p:spPr/>
        <p:txBody>
          <a:bodyPr/>
          <a:lstStyle>
            <a:lvl1pPr>
              <a:defRPr/>
            </a:lvl1pPr>
          </a:lstStyle>
          <a:p>
            <a:fld id="{4F3D5756-E83D-42EE-B5C5-F3B91D4FAAD1}" type="slidenum">
              <a:rPr lang="en-US" altLang="en-US"/>
              <a:pPr/>
              <a:t>‹#›</a:t>
            </a:fld>
            <a:endParaRPr lang="en-US" altLang="en-US"/>
          </a:p>
        </p:txBody>
      </p:sp>
    </p:spTree>
    <p:extLst>
      <p:ext uri="{BB962C8B-B14F-4D97-AF65-F5344CB8AC3E}">
        <p14:creationId xmlns:p14="http://schemas.microsoft.com/office/powerpoint/2010/main" val="61510808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C946-24C8-4F04-922A-9423CB8F1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ACCAD-27C1-4B96-A3E8-3B975C9CB297}"/>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FB56A-86B2-4777-82F4-FF932B8920E2}"/>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E29625-BA3D-44F6-B5A0-584A8F45EE0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2EABFC8-6E03-4823-8ED3-2805EFDC306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5058B76-AB3D-454D-B4F8-E7CFBBD91AC7}"/>
              </a:ext>
            </a:extLst>
          </p:cNvPr>
          <p:cNvSpPr>
            <a:spLocks noGrp="1"/>
          </p:cNvSpPr>
          <p:nvPr>
            <p:ph type="sldNum" sz="quarter" idx="12"/>
          </p:nvPr>
        </p:nvSpPr>
        <p:spPr/>
        <p:txBody>
          <a:bodyPr/>
          <a:lstStyle>
            <a:lvl1pPr>
              <a:defRPr/>
            </a:lvl1pPr>
          </a:lstStyle>
          <a:p>
            <a:fld id="{30AFF128-EBF4-4B2C-AE0D-A94882C175E1}" type="slidenum">
              <a:rPr lang="en-US" altLang="en-US"/>
              <a:pPr/>
              <a:t>‹#›</a:t>
            </a:fld>
            <a:endParaRPr lang="en-US" altLang="en-US"/>
          </a:p>
        </p:txBody>
      </p:sp>
    </p:spTree>
    <p:extLst>
      <p:ext uri="{BB962C8B-B14F-4D97-AF65-F5344CB8AC3E}">
        <p14:creationId xmlns:p14="http://schemas.microsoft.com/office/powerpoint/2010/main" val="299784491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618A-100C-4983-8677-C10B8F48F21F}"/>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8F54AD-057F-4CE0-855A-6CC1CFA75F5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F3C519-FF11-461E-AE3A-964592D03E1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2DDD4F-0DC3-4136-8B34-64BCAAFC5A0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981E71-B6A4-4C50-95CF-9694F7D60CD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09847A-3B8A-455C-B21A-3DD22B68930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6DE0F62-D5C5-47E6-9B6B-53F67104CB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A3F7840-AADB-4922-BB5D-99A0F8F13A10}"/>
              </a:ext>
            </a:extLst>
          </p:cNvPr>
          <p:cNvSpPr>
            <a:spLocks noGrp="1"/>
          </p:cNvSpPr>
          <p:nvPr>
            <p:ph type="sldNum" sz="quarter" idx="12"/>
          </p:nvPr>
        </p:nvSpPr>
        <p:spPr/>
        <p:txBody>
          <a:bodyPr/>
          <a:lstStyle>
            <a:lvl1pPr>
              <a:defRPr/>
            </a:lvl1pPr>
          </a:lstStyle>
          <a:p>
            <a:fld id="{159C848D-7246-4754-B588-DDE92E668641}" type="slidenum">
              <a:rPr lang="en-US" altLang="en-US"/>
              <a:pPr/>
              <a:t>‹#›</a:t>
            </a:fld>
            <a:endParaRPr lang="en-US" altLang="en-US"/>
          </a:p>
        </p:txBody>
      </p:sp>
    </p:spTree>
    <p:extLst>
      <p:ext uri="{BB962C8B-B14F-4D97-AF65-F5344CB8AC3E}">
        <p14:creationId xmlns:p14="http://schemas.microsoft.com/office/powerpoint/2010/main" val="318360966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4AE6-FB25-48FE-87DC-468CDC2F28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58317A-6D21-4DF0-9DBA-3A860F1694B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806083D-D26D-4E4A-AAB4-D980A7786D4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8648124-E6C8-4BE5-904E-CCF2EA2C5DA0}"/>
              </a:ext>
            </a:extLst>
          </p:cNvPr>
          <p:cNvSpPr>
            <a:spLocks noGrp="1"/>
          </p:cNvSpPr>
          <p:nvPr>
            <p:ph type="sldNum" sz="quarter" idx="12"/>
          </p:nvPr>
        </p:nvSpPr>
        <p:spPr/>
        <p:txBody>
          <a:bodyPr/>
          <a:lstStyle>
            <a:lvl1pPr>
              <a:defRPr/>
            </a:lvl1pPr>
          </a:lstStyle>
          <a:p>
            <a:fld id="{2576659D-05E5-4902-95F5-79507BED58C3}" type="slidenum">
              <a:rPr lang="en-US" altLang="en-US"/>
              <a:pPr/>
              <a:t>‹#›</a:t>
            </a:fld>
            <a:endParaRPr lang="en-US" altLang="en-US"/>
          </a:p>
        </p:txBody>
      </p:sp>
    </p:spTree>
    <p:extLst>
      <p:ext uri="{BB962C8B-B14F-4D97-AF65-F5344CB8AC3E}">
        <p14:creationId xmlns:p14="http://schemas.microsoft.com/office/powerpoint/2010/main" val="15185639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03BC5A-B35E-46B4-8B92-95CC09DAE7F5}"/>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74DE208-42D2-446F-AC70-571023CF584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14CE5A9-71A2-4644-B4B1-42D3A0B66089}"/>
              </a:ext>
            </a:extLst>
          </p:cNvPr>
          <p:cNvSpPr>
            <a:spLocks noGrp="1"/>
          </p:cNvSpPr>
          <p:nvPr>
            <p:ph type="sldNum" sz="quarter" idx="12"/>
          </p:nvPr>
        </p:nvSpPr>
        <p:spPr/>
        <p:txBody>
          <a:bodyPr/>
          <a:lstStyle>
            <a:lvl1pPr>
              <a:defRPr/>
            </a:lvl1pPr>
          </a:lstStyle>
          <a:p>
            <a:fld id="{EFA2088E-C9BF-44ED-9A0E-C78B3782E892}" type="slidenum">
              <a:rPr lang="en-US" altLang="en-US"/>
              <a:pPr/>
              <a:t>‹#›</a:t>
            </a:fld>
            <a:endParaRPr lang="en-US" altLang="en-US"/>
          </a:p>
        </p:txBody>
      </p:sp>
    </p:spTree>
    <p:extLst>
      <p:ext uri="{BB962C8B-B14F-4D97-AF65-F5344CB8AC3E}">
        <p14:creationId xmlns:p14="http://schemas.microsoft.com/office/powerpoint/2010/main" val="49540335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2BE4-A0AC-4F77-AEA5-F92ACFCB77A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B97BB0-BC04-412A-9943-46CFD005DDD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BDB527-B72C-47F3-9A0A-4DF25395AC8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DDB7F-2674-4439-AF12-7225CF44736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C4F2A70-FB68-4ACB-BC4B-577252F9FD7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383BBD-96AB-4629-B03E-843D4C17AD4A}"/>
              </a:ext>
            </a:extLst>
          </p:cNvPr>
          <p:cNvSpPr>
            <a:spLocks noGrp="1"/>
          </p:cNvSpPr>
          <p:nvPr>
            <p:ph type="sldNum" sz="quarter" idx="12"/>
          </p:nvPr>
        </p:nvSpPr>
        <p:spPr/>
        <p:txBody>
          <a:bodyPr/>
          <a:lstStyle>
            <a:lvl1pPr>
              <a:defRPr/>
            </a:lvl1pPr>
          </a:lstStyle>
          <a:p>
            <a:fld id="{70041281-A049-44AE-85C5-3FA25EC21D59}" type="slidenum">
              <a:rPr lang="en-US" altLang="en-US"/>
              <a:pPr/>
              <a:t>‹#›</a:t>
            </a:fld>
            <a:endParaRPr lang="en-US" altLang="en-US"/>
          </a:p>
        </p:txBody>
      </p:sp>
    </p:spTree>
    <p:extLst>
      <p:ext uri="{BB962C8B-B14F-4D97-AF65-F5344CB8AC3E}">
        <p14:creationId xmlns:p14="http://schemas.microsoft.com/office/powerpoint/2010/main" val="324516718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6CFB-B39D-4B36-B738-3708C66400F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0560E3-238C-42DF-96C4-0D19E4FDD35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8DD893-606F-4683-8783-C39E347880D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108D0-8B12-434D-BF63-967C4C29AAC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74B79FB-E533-422F-814F-23AE1B9094E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D56F6CD-40DC-4DFA-9B2B-0240D039851D}"/>
              </a:ext>
            </a:extLst>
          </p:cNvPr>
          <p:cNvSpPr>
            <a:spLocks noGrp="1"/>
          </p:cNvSpPr>
          <p:nvPr>
            <p:ph type="sldNum" sz="quarter" idx="12"/>
          </p:nvPr>
        </p:nvSpPr>
        <p:spPr/>
        <p:txBody>
          <a:bodyPr/>
          <a:lstStyle>
            <a:lvl1pPr>
              <a:defRPr/>
            </a:lvl1pPr>
          </a:lstStyle>
          <a:p>
            <a:fld id="{4339F283-5DE6-4A3B-BDE2-27705A4B461A}" type="slidenum">
              <a:rPr lang="en-US" altLang="en-US"/>
              <a:pPr/>
              <a:t>‹#›</a:t>
            </a:fld>
            <a:endParaRPr lang="en-US" altLang="en-US"/>
          </a:p>
        </p:txBody>
      </p:sp>
    </p:spTree>
    <p:extLst>
      <p:ext uri="{BB962C8B-B14F-4D97-AF65-F5344CB8AC3E}">
        <p14:creationId xmlns:p14="http://schemas.microsoft.com/office/powerpoint/2010/main" val="188484930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47E2F-00AE-4895-8BA4-21A367DB94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52A80D-D550-44E6-B10B-0C958DD485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D8C6F-CF9B-4EE5-9426-145AB85A4A9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06DE1C9-8296-4301-B677-B1CBC9A8971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1F4CBE5-20C8-4E36-BF46-B82ACFD2A372}"/>
              </a:ext>
            </a:extLst>
          </p:cNvPr>
          <p:cNvSpPr>
            <a:spLocks noGrp="1"/>
          </p:cNvSpPr>
          <p:nvPr>
            <p:ph type="sldNum" sz="quarter" idx="12"/>
          </p:nvPr>
        </p:nvSpPr>
        <p:spPr/>
        <p:txBody>
          <a:bodyPr/>
          <a:lstStyle>
            <a:lvl1pPr>
              <a:defRPr/>
            </a:lvl1pPr>
          </a:lstStyle>
          <a:p>
            <a:fld id="{E5BDBC4E-15FD-4CFF-9664-7C9F3CFA4D25}" type="slidenum">
              <a:rPr lang="en-US" altLang="en-US"/>
              <a:pPr/>
              <a:t>‹#›</a:t>
            </a:fld>
            <a:endParaRPr lang="en-US" altLang="en-US"/>
          </a:p>
        </p:txBody>
      </p:sp>
    </p:spTree>
    <p:extLst>
      <p:ext uri="{BB962C8B-B14F-4D97-AF65-F5344CB8AC3E}">
        <p14:creationId xmlns:p14="http://schemas.microsoft.com/office/powerpoint/2010/main" val="365063496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F16EE4-042E-4EE0-8D7C-8BF8B3A1C3F8}"/>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7ABDE1-219F-433C-BB35-DF918A9A85C4}"/>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E5389-93B2-454B-87A5-F40268C9093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C5DBA4C-098C-4414-A3AE-8122E100803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EF248DC-55B1-47DE-937C-222C1BEE6F8A}"/>
              </a:ext>
            </a:extLst>
          </p:cNvPr>
          <p:cNvSpPr>
            <a:spLocks noGrp="1"/>
          </p:cNvSpPr>
          <p:nvPr>
            <p:ph type="sldNum" sz="quarter" idx="12"/>
          </p:nvPr>
        </p:nvSpPr>
        <p:spPr/>
        <p:txBody>
          <a:bodyPr/>
          <a:lstStyle>
            <a:lvl1pPr>
              <a:defRPr/>
            </a:lvl1pPr>
          </a:lstStyle>
          <a:p>
            <a:fld id="{28D5D58C-8D79-4541-935E-B1D4CE10BE71}" type="slidenum">
              <a:rPr lang="en-US" altLang="en-US"/>
              <a:pPr/>
              <a:t>‹#›</a:t>
            </a:fld>
            <a:endParaRPr lang="en-US" altLang="en-US"/>
          </a:p>
        </p:txBody>
      </p:sp>
    </p:spTree>
    <p:extLst>
      <p:ext uri="{BB962C8B-B14F-4D97-AF65-F5344CB8AC3E}">
        <p14:creationId xmlns:p14="http://schemas.microsoft.com/office/powerpoint/2010/main" val="271800451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CF01F501-7F0A-4AB4-B084-7952AA3051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6CA16B-C3B5-4C86-B7BF-68315CFE37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6AAE0F-F319-4E00-9F44-EAF1AC4CD255}"/>
              </a:ext>
            </a:extLst>
          </p:cNvPr>
          <p:cNvSpPr>
            <a:spLocks noGrp="1" noChangeArrowheads="1"/>
          </p:cNvSpPr>
          <p:nvPr>
            <p:ph type="sldNum" sz="quarter" idx="12"/>
          </p:nvPr>
        </p:nvSpPr>
        <p:spPr>
          <a:ln/>
        </p:spPr>
        <p:txBody>
          <a:bodyPr/>
          <a:lstStyle>
            <a:lvl1pPr>
              <a:defRPr/>
            </a:lvl1pPr>
          </a:lstStyle>
          <a:p>
            <a:fld id="{B23B2019-7FD4-4824-8318-4E27C2E86C2C}" type="slidenum">
              <a:rPr lang="en-US" altLang="en-US"/>
              <a:pPr/>
              <a:t>‹#›</a:t>
            </a:fld>
            <a:endParaRPr lang="en-US" altLang="en-US"/>
          </a:p>
        </p:txBody>
      </p:sp>
    </p:spTree>
    <p:extLst>
      <p:ext uri="{BB962C8B-B14F-4D97-AF65-F5344CB8AC3E}">
        <p14:creationId xmlns:p14="http://schemas.microsoft.com/office/powerpoint/2010/main" val="2841330540"/>
      </p:ext>
    </p:extLst>
  </p:cSld>
  <p:clrMapOvr>
    <a:masterClrMapping/>
  </p:clrMapOvr>
  <p:transition spd="slow" advTm="16000">
    <p:random/>
    <p:sndAc>
      <p:stSnd>
        <p:snd r:embed="rId1" name="projctor.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6/27/2020</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90152433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3C704-22F6-4B9D-AF80-BBC7FBD282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12F2DB-1523-4928-A1D7-95E69F749D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E9A7E2-599C-4EF1-B609-343878D408E7}"/>
              </a:ext>
            </a:extLst>
          </p:cNvPr>
          <p:cNvSpPr>
            <a:spLocks noGrp="1" noChangeArrowheads="1"/>
          </p:cNvSpPr>
          <p:nvPr>
            <p:ph type="sldNum" sz="quarter" idx="12"/>
          </p:nvPr>
        </p:nvSpPr>
        <p:spPr>
          <a:ln/>
        </p:spPr>
        <p:txBody>
          <a:bodyPr/>
          <a:lstStyle>
            <a:lvl1pPr>
              <a:defRPr/>
            </a:lvl1pPr>
          </a:lstStyle>
          <a:p>
            <a:fld id="{3A4C611D-8FCF-403E-92B4-8F06FA2A496E}" type="slidenum">
              <a:rPr lang="en-US" altLang="en-US"/>
              <a:pPr/>
              <a:t>‹#›</a:t>
            </a:fld>
            <a:endParaRPr lang="en-US" altLang="en-US"/>
          </a:p>
        </p:txBody>
      </p:sp>
    </p:spTree>
    <p:extLst>
      <p:ext uri="{BB962C8B-B14F-4D97-AF65-F5344CB8AC3E}">
        <p14:creationId xmlns:p14="http://schemas.microsoft.com/office/powerpoint/2010/main" val="362779695"/>
      </p:ext>
    </p:extLst>
  </p:cSld>
  <p:clrMapOvr>
    <a:masterClrMapping/>
  </p:clrMapOvr>
  <p:transition spd="slow" advTm="16000">
    <p:random/>
    <p:sndAc>
      <p:stSnd>
        <p:snd r:embed="rId1" name="projctor.wav"/>
      </p:stSnd>
    </p:sndAc>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1D62DD1-7D4D-4FD4-B3DE-B979D6C45F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7AB45-0E4E-4743-833E-D303863A51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49ACE8-1875-42D2-976A-7793C33D5701}"/>
              </a:ext>
            </a:extLst>
          </p:cNvPr>
          <p:cNvSpPr>
            <a:spLocks noGrp="1" noChangeArrowheads="1"/>
          </p:cNvSpPr>
          <p:nvPr>
            <p:ph type="sldNum" sz="quarter" idx="12"/>
          </p:nvPr>
        </p:nvSpPr>
        <p:spPr>
          <a:ln/>
        </p:spPr>
        <p:txBody>
          <a:bodyPr/>
          <a:lstStyle>
            <a:lvl1pPr>
              <a:defRPr/>
            </a:lvl1pPr>
          </a:lstStyle>
          <a:p>
            <a:fld id="{D14BF2BC-2CEA-4205-A7E1-3D43924555C8}" type="slidenum">
              <a:rPr lang="en-US" altLang="en-US"/>
              <a:pPr/>
              <a:t>‹#›</a:t>
            </a:fld>
            <a:endParaRPr lang="en-US" altLang="en-US"/>
          </a:p>
        </p:txBody>
      </p:sp>
    </p:spTree>
    <p:extLst>
      <p:ext uri="{BB962C8B-B14F-4D97-AF65-F5344CB8AC3E}">
        <p14:creationId xmlns:p14="http://schemas.microsoft.com/office/powerpoint/2010/main" val="220039876"/>
      </p:ext>
    </p:extLst>
  </p:cSld>
  <p:clrMapOvr>
    <a:masterClrMapping/>
  </p:clrMapOvr>
  <p:transition spd="slow" advTm="16000">
    <p:random/>
    <p:sndAc>
      <p:stSnd>
        <p:snd r:embed="rId1" name="projctor.wav"/>
      </p:stSnd>
    </p:sndAc>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EB9CEC-D4DD-49EC-A8C4-73BAC7323A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F0CE48-1C17-4734-AC60-2508BC6C95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1D83D9-F7EC-4340-94F3-C57F68D17B30}"/>
              </a:ext>
            </a:extLst>
          </p:cNvPr>
          <p:cNvSpPr>
            <a:spLocks noGrp="1" noChangeArrowheads="1"/>
          </p:cNvSpPr>
          <p:nvPr>
            <p:ph type="sldNum" sz="quarter" idx="12"/>
          </p:nvPr>
        </p:nvSpPr>
        <p:spPr>
          <a:ln/>
        </p:spPr>
        <p:txBody>
          <a:bodyPr/>
          <a:lstStyle>
            <a:lvl1pPr>
              <a:defRPr/>
            </a:lvl1pPr>
          </a:lstStyle>
          <a:p>
            <a:fld id="{01C98FC9-171E-45DF-B3FA-0868E78D120D}" type="slidenum">
              <a:rPr lang="en-US" altLang="en-US"/>
              <a:pPr/>
              <a:t>‹#›</a:t>
            </a:fld>
            <a:endParaRPr lang="en-US" altLang="en-US"/>
          </a:p>
        </p:txBody>
      </p:sp>
    </p:spTree>
    <p:extLst>
      <p:ext uri="{BB962C8B-B14F-4D97-AF65-F5344CB8AC3E}">
        <p14:creationId xmlns:p14="http://schemas.microsoft.com/office/powerpoint/2010/main" val="1291212325"/>
      </p:ext>
    </p:extLst>
  </p:cSld>
  <p:clrMapOvr>
    <a:masterClrMapping/>
  </p:clrMapOvr>
  <p:transition spd="slow" advTm="16000">
    <p:random/>
    <p:sndAc>
      <p:stSnd>
        <p:snd r:embed="rId1" name="projctor.wav"/>
      </p:stSnd>
    </p:sndAc>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DFEDA5-8675-48F7-BD42-49619C2BAA8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BEFC68-A7B0-4107-A752-FD519521E9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0A6F8B6-395C-4474-B6FF-2DCB478E5287}"/>
              </a:ext>
            </a:extLst>
          </p:cNvPr>
          <p:cNvSpPr>
            <a:spLocks noGrp="1" noChangeArrowheads="1"/>
          </p:cNvSpPr>
          <p:nvPr>
            <p:ph type="sldNum" sz="quarter" idx="12"/>
          </p:nvPr>
        </p:nvSpPr>
        <p:spPr>
          <a:ln/>
        </p:spPr>
        <p:txBody>
          <a:bodyPr/>
          <a:lstStyle>
            <a:lvl1pPr>
              <a:defRPr/>
            </a:lvl1pPr>
          </a:lstStyle>
          <a:p>
            <a:fld id="{C258827E-4FC4-41E4-8ACF-62C88A6D2749}" type="slidenum">
              <a:rPr lang="en-US" altLang="en-US"/>
              <a:pPr/>
              <a:t>‹#›</a:t>
            </a:fld>
            <a:endParaRPr lang="en-US" altLang="en-US"/>
          </a:p>
        </p:txBody>
      </p:sp>
    </p:spTree>
    <p:extLst>
      <p:ext uri="{BB962C8B-B14F-4D97-AF65-F5344CB8AC3E}">
        <p14:creationId xmlns:p14="http://schemas.microsoft.com/office/powerpoint/2010/main" val="988662800"/>
      </p:ext>
    </p:extLst>
  </p:cSld>
  <p:clrMapOvr>
    <a:masterClrMapping/>
  </p:clrMapOvr>
  <p:transition spd="slow" advTm="16000">
    <p:random/>
    <p:sndAc>
      <p:stSnd>
        <p:snd r:embed="rId1" name="projctor.wav"/>
      </p:stSnd>
    </p:sndAc>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D6DCA4-8EEB-4DD5-AEF9-D75B401E77E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8552DDF-9DA2-4DBE-B577-E03FA73A3D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7D8146-FC32-4686-8CCA-FF05C51898E1}"/>
              </a:ext>
            </a:extLst>
          </p:cNvPr>
          <p:cNvSpPr>
            <a:spLocks noGrp="1" noChangeArrowheads="1"/>
          </p:cNvSpPr>
          <p:nvPr>
            <p:ph type="sldNum" sz="quarter" idx="12"/>
          </p:nvPr>
        </p:nvSpPr>
        <p:spPr>
          <a:ln/>
        </p:spPr>
        <p:txBody>
          <a:bodyPr/>
          <a:lstStyle>
            <a:lvl1pPr>
              <a:defRPr/>
            </a:lvl1pPr>
          </a:lstStyle>
          <a:p>
            <a:fld id="{68F25A25-D43D-4AE3-B7DE-EE45011C5F0A}" type="slidenum">
              <a:rPr lang="en-US" altLang="en-US"/>
              <a:pPr/>
              <a:t>‹#›</a:t>
            </a:fld>
            <a:endParaRPr lang="en-US" altLang="en-US"/>
          </a:p>
        </p:txBody>
      </p:sp>
    </p:spTree>
    <p:extLst>
      <p:ext uri="{BB962C8B-B14F-4D97-AF65-F5344CB8AC3E}">
        <p14:creationId xmlns:p14="http://schemas.microsoft.com/office/powerpoint/2010/main" val="1001938039"/>
      </p:ext>
    </p:extLst>
  </p:cSld>
  <p:clrMapOvr>
    <a:masterClrMapping/>
  </p:clrMapOvr>
  <p:transition spd="slow" advTm="16000">
    <p:random/>
    <p:sndAc>
      <p:stSnd>
        <p:snd r:embed="rId1" name="projctor.wav"/>
      </p:stSnd>
    </p:sndAc>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07DD62-F9FD-4E53-A0B3-CE5BCB2834C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06D573C-BB56-4918-9229-5E57FE255A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2D7B9C-A601-47FF-9109-9C14C9393CE3}"/>
              </a:ext>
            </a:extLst>
          </p:cNvPr>
          <p:cNvSpPr>
            <a:spLocks noGrp="1" noChangeArrowheads="1"/>
          </p:cNvSpPr>
          <p:nvPr>
            <p:ph type="sldNum" sz="quarter" idx="12"/>
          </p:nvPr>
        </p:nvSpPr>
        <p:spPr>
          <a:ln/>
        </p:spPr>
        <p:txBody>
          <a:bodyPr/>
          <a:lstStyle>
            <a:lvl1pPr>
              <a:defRPr/>
            </a:lvl1pPr>
          </a:lstStyle>
          <a:p>
            <a:fld id="{055A0415-829A-495E-BC17-10B4897623B2}" type="slidenum">
              <a:rPr lang="en-US" altLang="en-US"/>
              <a:pPr/>
              <a:t>‹#›</a:t>
            </a:fld>
            <a:endParaRPr lang="en-US" altLang="en-US"/>
          </a:p>
        </p:txBody>
      </p:sp>
    </p:spTree>
    <p:extLst>
      <p:ext uri="{BB962C8B-B14F-4D97-AF65-F5344CB8AC3E}">
        <p14:creationId xmlns:p14="http://schemas.microsoft.com/office/powerpoint/2010/main" val="1136887254"/>
      </p:ext>
    </p:extLst>
  </p:cSld>
  <p:clrMapOvr>
    <a:masterClrMapping/>
  </p:clrMapOvr>
  <p:transition spd="slow" advTm="16000">
    <p:random/>
    <p:sndAc>
      <p:stSnd>
        <p:snd r:embed="rId1" name="projctor.wav"/>
      </p:stSnd>
    </p:sndAc>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FF6637-32C5-4E23-AFFD-C4F2EFBE28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97384E-064C-45EC-84EC-095703D4B6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6AB329-40A2-441E-B494-E6979714C72D}"/>
              </a:ext>
            </a:extLst>
          </p:cNvPr>
          <p:cNvSpPr>
            <a:spLocks noGrp="1" noChangeArrowheads="1"/>
          </p:cNvSpPr>
          <p:nvPr>
            <p:ph type="sldNum" sz="quarter" idx="12"/>
          </p:nvPr>
        </p:nvSpPr>
        <p:spPr>
          <a:ln/>
        </p:spPr>
        <p:txBody>
          <a:bodyPr/>
          <a:lstStyle>
            <a:lvl1pPr>
              <a:defRPr/>
            </a:lvl1pPr>
          </a:lstStyle>
          <a:p>
            <a:fld id="{B10B973B-DDA0-4B4C-9487-E47EAA9EC4E9}" type="slidenum">
              <a:rPr lang="en-US" altLang="en-US"/>
              <a:pPr/>
              <a:t>‹#›</a:t>
            </a:fld>
            <a:endParaRPr lang="en-US" altLang="en-US"/>
          </a:p>
        </p:txBody>
      </p:sp>
    </p:spTree>
    <p:extLst>
      <p:ext uri="{BB962C8B-B14F-4D97-AF65-F5344CB8AC3E}">
        <p14:creationId xmlns:p14="http://schemas.microsoft.com/office/powerpoint/2010/main" val="4189986466"/>
      </p:ext>
    </p:extLst>
  </p:cSld>
  <p:clrMapOvr>
    <a:masterClrMapping/>
  </p:clrMapOvr>
  <p:transition spd="slow" advTm="16000">
    <p:random/>
    <p:sndAc>
      <p:stSnd>
        <p:snd r:embed="rId1" name="projctor.wav"/>
      </p:stSnd>
    </p:sndAc>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14F3C7-87AD-4651-A3CE-342DBE2E19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7EA6C9-2AEB-4276-B716-3F499B5EEB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664D7D-B5A5-4B78-85C3-8D0697EF9F39}"/>
              </a:ext>
            </a:extLst>
          </p:cNvPr>
          <p:cNvSpPr>
            <a:spLocks noGrp="1" noChangeArrowheads="1"/>
          </p:cNvSpPr>
          <p:nvPr>
            <p:ph type="sldNum" sz="quarter" idx="12"/>
          </p:nvPr>
        </p:nvSpPr>
        <p:spPr>
          <a:ln/>
        </p:spPr>
        <p:txBody>
          <a:bodyPr/>
          <a:lstStyle>
            <a:lvl1pPr>
              <a:defRPr/>
            </a:lvl1pPr>
          </a:lstStyle>
          <a:p>
            <a:fld id="{E3294304-1BE6-47F2-AD8C-D47A63019E79}" type="slidenum">
              <a:rPr lang="en-US" altLang="en-US"/>
              <a:pPr/>
              <a:t>‹#›</a:t>
            </a:fld>
            <a:endParaRPr lang="en-US" altLang="en-US"/>
          </a:p>
        </p:txBody>
      </p:sp>
    </p:spTree>
    <p:extLst>
      <p:ext uri="{BB962C8B-B14F-4D97-AF65-F5344CB8AC3E}">
        <p14:creationId xmlns:p14="http://schemas.microsoft.com/office/powerpoint/2010/main" val="1903474236"/>
      </p:ext>
    </p:extLst>
  </p:cSld>
  <p:clrMapOvr>
    <a:masterClrMapping/>
  </p:clrMapOvr>
  <p:transition spd="slow" advTm="16000">
    <p:random/>
    <p:sndAc>
      <p:stSnd>
        <p:snd r:embed="rId1" name="projctor.wav"/>
      </p:stSnd>
    </p:sndAc>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B2CC10-AA02-410B-B8D8-3568DC6D38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D6C555-EB9B-4AAD-BEA0-5A56A71DB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802EA9-86AC-4718-AA35-9C1EF675F0FB}"/>
              </a:ext>
            </a:extLst>
          </p:cNvPr>
          <p:cNvSpPr>
            <a:spLocks noGrp="1" noChangeArrowheads="1"/>
          </p:cNvSpPr>
          <p:nvPr>
            <p:ph type="sldNum" sz="quarter" idx="12"/>
          </p:nvPr>
        </p:nvSpPr>
        <p:spPr>
          <a:ln/>
        </p:spPr>
        <p:txBody>
          <a:bodyPr/>
          <a:lstStyle>
            <a:lvl1pPr>
              <a:defRPr/>
            </a:lvl1pPr>
          </a:lstStyle>
          <a:p>
            <a:fld id="{B6D40F84-F4CE-4EE7-A23D-2965D1F062ED}" type="slidenum">
              <a:rPr lang="en-US" altLang="en-US"/>
              <a:pPr/>
              <a:t>‹#›</a:t>
            </a:fld>
            <a:endParaRPr lang="en-US" altLang="en-US"/>
          </a:p>
        </p:txBody>
      </p:sp>
    </p:spTree>
    <p:extLst>
      <p:ext uri="{BB962C8B-B14F-4D97-AF65-F5344CB8AC3E}">
        <p14:creationId xmlns:p14="http://schemas.microsoft.com/office/powerpoint/2010/main" val="1367994017"/>
      </p:ext>
    </p:extLst>
  </p:cSld>
  <p:clrMapOvr>
    <a:masterClrMapping/>
  </p:clrMapOvr>
  <p:transition spd="slow" advTm="16000">
    <p:random/>
    <p:sndAc>
      <p:stSnd>
        <p:snd r:embed="rId1" name="projctor.wav"/>
      </p:stSnd>
    </p:sndAc>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C5BAF0-F01A-4DA3-A719-8031FBE529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C193BA-C54C-41A1-BC24-3B0A647C9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112972-4A87-406F-9377-B1F5CF0944BB}"/>
              </a:ext>
            </a:extLst>
          </p:cNvPr>
          <p:cNvSpPr>
            <a:spLocks noGrp="1" noChangeArrowheads="1"/>
          </p:cNvSpPr>
          <p:nvPr>
            <p:ph type="sldNum" sz="quarter" idx="12"/>
          </p:nvPr>
        </p:nvSpPr>
        <p:spPr>
          <a:ln/>
        </p:spPr>
        <p:txBody>
          <a:bodyPr/>
          <a:lstStyle>
            <a:lvl1pPr>
              <a:defRPr/>
            </a:lvl1pPr>
          </a:lstStyle>
          <a:p>
            <a:fld id="{E7D5D6D9-B743-445C-AE6E-9E4223FE679A}" type="slidenum">
              <a:rPr lang="en-US" altLang="en-US"/>
              <a:pPr/>
              <a:t>‹#›</a:t>
            </a:fld>
            <a:endParaRPr lang="en-US" altLang="en-US"/>
          </a:p>
        </p:txBody>
      </p:sp>
    </p:spTree>
    <p:extLst>
      <p:ext uri="{BB962C8B-B14F-4D97-AF65-F5344CB8AC3E}">
        <p14:creationId xmlns:p14="http://schemas.microsoft.com/office/powerpoint/2010/main" val="1515052206"/>
      </p:ext>
    </p:extLst>
  </p:cSld>
  <p:clrMapOvr>
    <a:masterClrMapping/>
  </p:clrMapOvr>
  <p:transition spd="slow" advTm="16000">
    <p:random/>
    <p:sndAc>
      <p:stSnd>
        <p:snd r:embed="rId1" name="projctor.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6/27/2020</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7096066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AEC801CD-08A6-4DE5-B78C-1AD3B395F3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5B2C21-DDFF-4B9A-B9A1-7DCC4703A1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099FC6-446D-472D-9E17-61489E9BBEF3}"/>
              </a:ext>
            </a:extLst>
          </p:cNvPr>
          <p:cNvSpPr>
            <a:spLocks noGrp="1" noChangeArrowheads="1"/>
          </p:cNvSpPr>
          <p:nvPr>
            <p:ph type="sldNum" sz="quarter" idx="12"/>
          </p:nvPr>
        </p:nvSpPr>
        <p:spPr>
          <a:ln/>
        </p:spPr>
        <p:txBody>
          <a:bodyPr/>
          <a:lstStyle>
            <a:lvl1pPr>
              <a:defRPr/>
            </a:lvl1pPr>
          </a:lstStyle>
          <a:p>
            <a:fld id="{71DDCFF0-8F00-46E1-951C-9F5FB82A8498}" type="slidenum">
              <a:rPr lang="en-US" altLang="en-US"/>
              <a:pPr/>
              <a:t>‹#›</a:t>
            </a:fld>
            <a:endParaRPr lang="en-US" altLang="en-US"/>
          </a:p>
        </p:txBody>
      </p:sp>
    </p:spTree>
    <p:extLst>
      <p:ext uri="{BB962C8B-B14F-4D97-AF65-F5344CB8AC3E}">
        <p14:creationId xmlns:p14="http://schemas.microsoft.com/office/powerpoint/2010/main" val="2427468347"/>
      </p:ext>
    </p:extLst>
  </p:cSld>
  <p:clrMapOvr>
    <a:masterClrMapping/>
  </p:clrMapOvr>
  <p:transition spd="slow" advTm="16000">
    <p:random/>
    <p:sndAc>
      <p:stSnd>
        <p:snd r:embed="rId1" name="projctor.wav"/>
      </p:stSnd>
    </p:sndAc>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E2F491C-55C4-4CDE-95C1-F3C3473AF9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175D50-3B56-4202-9297-AE2F05BE45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CC707F-D1D4-45B5-9728-FA825F346C34}"/>
              </a:ext>
            </a:extLst>
          </p:cNvPr>
          <p:cNvSpPr>
            <a:spLocks noGrp="1" noChangeArrowheads="1"/>
          </p:cNvSpPr>
          <p:nvPr>
            <p:ph type="sldNum" sz="quarter" idx="12"/>
          </p:nvPr>
        </p:nvSpPr>
        <p:spPr>
          <a:ln/>
        </p:spPr>
        <p:txBody>
          <a:bodyPr/>
          <a:lstStyle>
            <a:lvl1pPr>
              <a:defRPr/>
            </a:lvl1pPr>
          </a:lstStyle>
          <a:p>
            <a:fld id="{90CA0097-3544-4E1A-9A04-C1420B46A286}" type="slidenum">
              <a:rPr lang="en-US" altLang="en-US"/>
              <a:pPr/>
              <a:t>‹#›</a:t>
            </a:fld>
            <a:endParaRPr lang="en-US" altLang="en-US"/>
          </a:p>
        </p:txBody>
      </p:sp>
    </p:spTree>
    <p:extLst>
      <p:ext uri="{BB962C8B-B14F-4D97-AF65-F5344CB8AC3E}">
        <p14:creationId xmlns:p14="http://schemas.microsoft.com/office/powerpoint/2010/main" val="2015162357"/>
      </p:ext>
    </p:extLst>
  </p:cSld>
  <p:clrMapOvr>
    <a:masterClrMapping/>
  </p:clrMapOvr>
  <p:transition spd="slow" advTm="16000">
    <p:random/>
    <p:sndAc>
      <p:stSnd>
        <p:snd r:embed="rId1" name="projctor.wav"/>
      </p:stSnd>
    </p:sndAc>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94732D90-180A-4EE9-8410-4D6C958A18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809EA3-AE78-4127-B63A-F8E95C05A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4E972E-8509-4D74-9824-B547AA2F7E00}"/>
              </a:ext>
            </a:extLst>
          </p:cNvPr>
          <p:cNvSpPr>
            <a:spLocks noGrp="1" noChangeArrowheads="1"/>
          </p:cNvSpPr>
          <p:nvPr>
            <p:ph type="sldNum" sz="quarter" idx="12"/>
          </p:nvPr>
        </p:nvSpPr>
        <p:spPr>
          <a:ln/>
        </p:spPr>
        <p:txBody>
          <a:bodyPr/>
          <a:lstStyle>
            <a:lvl1pPr>
              <a:defRPr/>
            </a:lvl1pPr>
          </a:lstStyle>
          <a:p>
            <a:fld id="{E4CEF1FF-CA22-4BA0-A1D3-94A8FEA294DA}" type="slidenum">
              <a:rPr lang="en-US" altLang="en-US"/>
              <a:pPr/>
              <a:t>‹#›</a:t>
            </a:fld>
            <a:endParaRPr lang="en-US" altLang="en-US"/>
          </a:p>
        </p:txBody>
      </p:sp>
    </p:spTree>
    <p:extLst>
      <p:ext uri="{BB962C8B-B14F-4D97-AF65-F5344CB8AC3E}">
        <p14:creationId xmlns:p14="http://schemas.microsoft.com/office/powerpoint/2010/main" val="2222572124"/>
      </p:ext>
    </p:extLst>
  </p:cSld>
  <p:clrMapOvr>
    <a:masterClrMapping/>
  </p:clrMapOvr>
  <p:transition spd="slow" advTm="16000">
    <p:random/>
    <p:sndAc>
      <p:stSnd>
        <p:snd r:embed="rId1" name="projctor.wav"/>
      </p:stSnd>
    </p:sndAc>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894F40-160D-4705-B287-AFA82FCB44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C8DC110-C0B5-4A9B-A28B-B6CE00A4CB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2A619D-4C2E-420E-A90B-3917E679AA1C}"/>
              </a:ext>
            </a:extLst>
          </p:cNvPr>
          <p:cNvSpPr>
            <a:spLocks noGrp="1" noChangeArrowheads="1"/>
          </p:cNvSpPr>
          <p:nvPr>
            <p:ph type="sldNum" sz="quarter" idx="12"/>
          </p:nvPr>
        </p:nvSpPr>
        <p:spPr>
          <a:ln/>
        </p:spPr>
        <p:txBody>
          <a:bodyPr/>
          <a:lstStyle>
            <a:lvl1pPr>
              <a:defRPr/>
            </a:lvl1pPr>
          </a:lstStyle>
          <a:p>
            <a:fld id="{C8E8DC00-5615-46CA-931D-068882E045D1}" type="slidenum">
              <a:rPr lang="en-US" altLang="en-US"/>
              <a:pPr/>
              <a:t>‹#›</a:t>
            </a:fld>
            <a:endParaRPr lang="en-US" altLang="en-US"/>
          </a:p>
        </p:txBody>
      </p:sp>
    </p:spTree>
    <p:extLst>
      <p:ext uri="{BB962C8B-B14F-4D97-AF65-F5344CB8AC3E}">
        <p14:creationId xmlns:p14="http://schemas.microsoft.com/office/powerpoint/2010/main" val="1226166605"/>
      </p:ext>
    </p:extLst>
  </p:cSld>
  <p:clrMapOvr>
    <a:masterClrMapping/>
  </p:clrMapOvr>
  <p:transition spd="slow" advTm="16000">
    <p:random/>
    <p:sndAc>
      <p:stSnd>
        <p:snd r:embed="rId1" name="projctor.wav"/>
      </p:stSnd>
    </p:sndAc>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CE9C2C-E3E2-4F56-BDB0-80E55D19C5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7F70A8-F41D-427E-971D-34491109AB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16A484-B4B7-48B2-8392-3DD40AF33D66}"/>
              </a:ext>
            </a:extLst>
          </p:cNvPr>
          <p:cNvSpPr>
            <a:spLocks noGrp="1" noChangeArrowheads="1"/>
          </p:cNvSpPr>
          <p:nvPr>
            <p:ph type="sldNum" sz="quarter" idx="12"/>
          </p:nvPr>
        </p:nvSpPr>
        <p:spPr>
          <a:ln/>
        </p:spPr>
        <p:txBody>
          <a:bodyPr/>
          <a:lstStyle>
            <a:lvl1pPr>
              <a:defRPr/>
            </a:lvl1pPr>
          </a:lstStyle>
          <a:p>
            <a:fld id="{EF19E5A4-19BD-470F-A416-331C89429493}" type="slidenum">
              <a:rPr lang="en-US" altLang="en-US"/>
              <a:pPr/>
              <a:t>‹#›</a:t>
            </a:fld>
            <a:endParaRPr lang="en-US" altLang="en-US"/>
          </a:p>
        </p:txBody>
      </p:sp>
    </p:spTree>
    <p:extLst>
      <p:ext uri="{BB962C8B-B14F-4D97-AF65-F5344CB8AC3E}">
        <p14:creationId xmlns:p14="http://schemas.microsoft.com/office/powerpoint/2010/main" val="1640758865"/>
      </p:ext>
    </p:extLst>
  </p:cSld>
  <p:clrMapOvr>
    <a:masterClrMapping/>
  </p:clrMapOvr>
  <p:transition spd="slow" advTm="16000">
    <p:random/>
    <p:sndAc>
      <p:stSnd>
        <p:snd r:embed="rId1" name="projctor.wav"/>
      </p:stSnd>
    </p:sndAc>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8804205-004B-4494-A661-4D1E3D7FAB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305EFF-A401-466D-819D-68A1CF7374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81BD19-A122-48C7-AE7B-9C83A08A9A94}"/>
              </a:ext>
            </a:extLst>
          </p:cNvPr>
          <p:cNvSpPr>
            <a:spLocks noGrp="1" noChangeArrowheads="1"/>
          </p:cNvSpPr>
          <p:nvPr>
            <p:ph type="sldNum" sz="quarter" idx="12"/>
          </p:nvPr>
        </p:nvSpPr>
        <p:spPr>
          <a:ln/>
        </p:spPr>
        <p:txBody>
          <a:bodyPr/>
          <a:lstStyle>
            <a:lvl1pPr>
              <a:defRPr/>
            </a:lvl1pPr>
          </a:lstStyle>
          <a:p>
            <a:fld id="{CA80EE54-36AB-426F-977B-410E8F960E75}" type="slidenum">
              <a:rPr lang="en-US" altLang="en-US"/>
              <a:pPr/>
              <a:t>‹#›</a:t>
            </a:fld>
            <a:endParaRPr lang="en-US" altLang="en-US"/>
          </a:p>
        </p:txBody>
      </p:sp>
    </p:spTree>
    <p:extLst>
      <p:ext uri="{BB962C8B-B14F-4D97-AF65-F5344CB8AC3E}">
        <p14:creationId xmlns:p14="http://schemas.microsoft.com/office/powerpoint/2010/main" val="2371239313"/>
      </p:ext>
    </p:extLst>
  </p:cSld>
  <p:clrMapOvr>
    <a:masterClrMapping/>
  </p:clrMapOvr>
  <p:transition spd="slow" advTm="16000">
    <p:random/>
    <p:sndAc>
      <p:stSnd>
        <p:snd r:embed="rId1" name="projctor.wav"/>
      </p:stSnd>
    </p:sndAc>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97BCF724-52D3-4BAD-860B-7B34AA9E9F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3450BC-285C-487F-9F9B-D0FDEED279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946684-812D-437A-B133-5D3FA0F3BD9C}"/>
              </a:ext>
            </a:extLst>
          </p:cNvPr>
          <p:cNvSpPr>
            <a:spLocks noGrp="1" noChangeArrowheads="1"/>
          </p:cNvSpPr>
          <p:nvPr>
            <p:ph type="sldNum" sz="quarter" idx="12"/>
          </p:nvPr>
        </p:nvSpPr>
        <p:spPr>
          <a:ln/>
        </p:spPr>
        <p:txBody>
          <a:bodyPr/>
          <a:lstStyle>
            <a:lvl1pPr>
              <a:defRPr/>
            </a:lvl1pPr>
          </a:lstStyle>
          <a:p>
            <a:fld id="{04D179B4-4EA6-4CB5-ADA0-22C754102221}" type="slidenum">
              <a:rPr lang="en-US" altLang="en-US"/>
              <a:pPr/>
              <a:t>‹#›</a:t>
            </a:fld>
            <a:endParaRPr lang="en-US" altLang="en-US"/>
          </a:p>
        </p:txBody>
      </p:sp>
    </p:spTree>
    <p:extLst>
      <p:ext uri="{BB962C8B-B14F-4D97-AF65-F5344CB8AC3E}">
        <p14:creationId xmlns:p14="http://schemas.microsoft.com/office/powerpoint/2010/main" val="2907611027"/>
      </p:ext>
    </p:extLst>
  </p:cSld>
  <p:clrMapOvr>
    <a:masterClrMapping/>
  </p:clrMapOvr>
  <p:transition spd="slow" advTm="16000">
    <p:random/>
    <p:sndAc>
      <p:stSnd>
        <p:snd r:embed="rId1" name="projctor.wav"/>
      </p:stSnd>
    </p:sndAc>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96F4401-9E7E-49D2-AB80-9E3DDD8A28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EAAB66-6DE3-4E08-BE12-C0D029254C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282C63-EF1C-427F-959B-12FF2462084F}"/>
              </a:ext>
            </a:extLst>
          </p:cNvPr>
          <p:cNvSpPr>
            <a:spLocks noGrp="1" noChangeArrowheads="1"/>
          </p:cNvSpPr>
          <p:nvPr>
            <p:ph type="sldNum" sz="quarter" idx="12"/>
          </p:nvPr>
        </p:nvSpPr>
        <p:spPr>
          <a:ln/>
        </p:spPr>
        <p:txBody>
          <a:bodyPr/>
          <a:lstStyle>
            <a:lvl1pPr>
              <a:defRPr/>
            </a:lvl1pPr>
          </a:lstStyle>
          <a:p>
            <a:fld id="{63BDB379-511C-4DE9-A0D8-02E1933C2ABD}" type="slidenum">
              <a:rPr lang="en-US" altLang="en-US"/>
              <a:pPr/>
              <a:t>‹#›</a:t>
            </a:fld>
            <a:endParaRPr lang="en-US" altLang="en-US"/>
          </a:p>
        </p:txBody>
      </p:sp>
    </p:spTree>
    <p:extLst>
      <p:ext uri="{BB962C8B-B14F-4D97-AF65-F5344CB8AC3E}">
        <p14:creationId xmlns:p14="http://schemas.microsoft.com/office/powerpoint/2010/main" val="114617124"/>
      </p:ext>
    </p:extLst>
  </p:cSld>
  <p:clrMapOvr>
    <a:masterClrMapping/>
  </p:clrMapOvr>
  <p:transition spd="slow" advTm="16000">
    <p:random/>
    <p:sndAc>
      <p:stSnd>
        <p:snd r:embed="rId1" name="projctor.wav"/>
      </p:stSnd>
    </p:sndAc>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421306699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2109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6/27/2020</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76375835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3774780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43214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52282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170415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36674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58443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936067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28211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7626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1872913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6/27/2020</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49064931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86689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668923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29323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202357052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26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6/27/2020</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107193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6/27/2020</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114279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6/27/2020</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140873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6/27/2020</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641218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6/27/2020</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460704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8728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103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9161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223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609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6696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91085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324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94834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5115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0643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4933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28385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4021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5580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82718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2388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4504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400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4958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17588670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10529217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987370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2619968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271529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31527813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3879970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934667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1259063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14138394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2444744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3361897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2126359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9405767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967637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6/27/2020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39192010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2898666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19647684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1791089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3600171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34874418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19875601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8360254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1020942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335864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6/27/2020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19865299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0327914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6808787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7458828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16282365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1930394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11278162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29143637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13069001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856637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3" Type="http://schemas.openxmlformats.org/officeDocument/2006/relationships/slideLayout" Target="../slideLayouts/slideLayout152.xml"/><Relationship Id="rId21" Type="http://schemas.openxmlformats.org/officeDocument/2006/relationships/theme" Target="../theme/theme1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 Type="http://schemas.openxmlformats.org/officeDocument/2006/relationships/slideLayout" Target="../slideLayouts/slideLayout172.xml"/><Relationship Id="rId21" Type="http://schemas.openxmlformats.org/officeDocument/2006/relationships/theme" Target="../theme/theme11.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2.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3.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3" Type="http://schemas.openxmlformats.org/officeDocument/2006/relationships/slideLayout" Target="../slideLayouts/slideLayout214.xml"/><Relationship Id="rId21" Type="http://schemas.openxmlformats.org/officeDocument/2006/relationships/slideLayout" Target="../slideLayouts/slideLayout232.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slideLayout" Target="../slideLayouts/slideLayout231.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23" Type="http://schemas.openxmlformats.org/officeDocument/2006/relationships/theme" Target="../theme/theme14.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slideLayout" Target="../slideLayouts/slideLayout2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theme" Target="../theme/theme15.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10" Type="http://schemas.openxmlformats.org/officeDocument/2006/relationships/slideLayout" Target="../slideLayouts/slideLayout243.xml"/><Relationship Id="rId19" Type="http://schemas.openxmlformats.org/officeDocument/2006/relationships/image" Target="../media/image2.jpeg"/><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 Type="http://schemas.openxmlformats.org/officeDocument/2006/relationships/slideLayout" Target="../slideLayouts/slideLayout253.xml"/><Relationship Id="rId21" Type="http://schemas.openxmlformats.org/officeDocument/2006/relationships/theme" Target="../theme/theme16.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1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18.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19.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theme" Target="../theme/theme20.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image" Target="../media/image5.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18" Type="http://schemas.openxmlformats.org/officeDocument/2006/relationships/slideLayout" Target="../slideLayouts/slideLayout333.xml"/><Relationship Id="rId3" Type="http://schemas.openxmlformats.org/officeDocument/2006/relationships/slideLayout" Target="../slideLayouts/slideLayout318.xml"/><Relationship Id="rId21" Type="http://schemas.openxmlformats.org/officeDocument/2006/relationships/theme" Target="../theme/theme21.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17" Type="http://schemas.openxmlformats.org/officeDocument/2006/relationships/slideLayout" Target="../slideLayouts/slideLayout332.xml"/><Relationship Id="rId2" Type="http://schemas.openxmlformats.org/officeDocument/2006/relationships/slideLayout" Target="../slideLayouts/slideLayout317.xml"/><Relationship Id="rId16" Type="http://schemas.openxmlformats.org/officeDocument/2006/relationships/slideLayout" Target="../slideLayouts/slideLayout331.xml"/><Relationship Id="rId20" Type="http://schemas.openxmlformats.org/officeDocument/2006/relationships/slideLayout" Target="../slideLayouts/slideLayout335.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5" Type="http://schemas.openxmlformats.org/officeDocument/2006/relationships/slideLayout" Target="../slideLayouts/slideLayout330.xml"/><Relationship Id="rId10" Type="http://schemas.openxmlformats.org/officeDocument/2006/relationships/slideLayout" Target="../slideLayouts/slideLayout325.xml"/><Relationship Id="rId19" Type="http://schemas.openxmlformats.org/officeDocument/2006/relationships/slideLayout" Target="../slideLayouts/slideLayout334.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theme" Target="../theme/theme22.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image" Target="../media/image6.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7.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23.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18" Type="http://schemas.openxmlformats.org/officeDocument/2006/relationships/slideLayout" Target="../slideLayouts/slideLayout376.xml"/><Relationship Id="rId3" Type="http://schemas.openxmlformats.org/officeDocument/2006/relationships/slideLayout" Target="../slideLayouts/slideLayout361.xml"/><Relationship Id="rId21" Type="http://schemas.openxmlformats.org/officeDocument/2006/relationships/audio" Target="../media/audio1.wav"/><Relationship Id="rId7" Type="http://schemas.openxmlformats.org/officeDocument/2006/relationships/slideLayout" Target="../slideLayouts/slideLayout365.xml"/><Relationship Id="rId12" Type="http://schemas.openxmlformats.org/officeDocument/2006/relationships/slideLayout" Target="../slideLayouts/slideLayout370.xml"/><Relationship Id="rId17" Type="http://schemas.openxmlformats.org/officeDocument/2006/relationships/slideLayout" Target="../slideLayouts/slideLayout375.xml"/><Relationship Id="rId2" Type="http://schemas.openxmlformats.org/officeDocument/2006/relationships/slideLayout" Target="../slideLayouts/slideLayout360.xml"/><Relationship Id="rId16" Type="http://schemas.openxmlformats.org/officeDocument/2006/relationships/slideLayout" Target="../slideLayouts/slideLayout374.xml"/><Relationship Id="rId20" Type="http://schemas.openxmlformats.org/officeDocument/2006/relationships/theme" Target="../theme/theme24.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slideLayout" Target="../slideLayouts/slideLayout373.xml"/><Relationship Id="rId10" Type="http://schemas.openxmlformats.org/officeDocument/2006/relationships/slideLayout" Target="../slideLayouts/slideLayout368.xml"/><Relationship Id="rId19" Type="http://schemas.openxmlformats.org/officeDocument/2006/relationships/slideLayout" Target="../slideLayouts/slideLayout377.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 Id="rId22" Type="http://schemas.openxmlformats.org/officeDocument/2006/relationships/image" Target="../media/image8.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slideLayout" Target="../slideLayouts/slideLayout390.xml"/><Relationship Id="rId18" Type="http://schemas.openxmlformats.org/officeDocument/2006/relationships/theme" Target="../theme/theme2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17" Type="http://schemas.openxmlformats.org/officeDocument/2006/relationships/slideLayout" Target="../slideLayouts/slideLayout394.xml"/><Relationship Id="rId2" Type="http://schemas.openxmlformats.org/officeDocument/2006/relationships/slideLayout" Target="../slideLayouts/slideLayout379.xml"/><Relationship Id="rId16" Type="http://schemas.openxmlformats.org/officeDocument/2006/relationships/slideLayout" Target="../slideLayouts/slideLayout393.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5" Type="http://schemas.openxmlformats.org/officeDocument/2006/relationships/slideLayout" Target="../slideLayouts/slideLayout392.xml"/><Relationship Id="rId10" Type="http://schemas.openxmlformats.org/officeDocument/2006/relationships/slideLayout" Target="../slideLayouts/slideLayout387.xml"/><Relationship Id="rId19" Type="http://schemas.openxmlformats.org/officeDocument/2006/relationships/image" Target="../media/image2.jpeg"/><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slideLayout" Target="../slideLayouts/slideLayout3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4.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theme" Target="../theme/theme5.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theme" Target="../theme/theme6.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7.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theme" Target="../theme/theme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9.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6/27/2020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141136086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2104223607"/>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3183474189"/>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BB0890-FAC2-49D1-A222-66C6AFCC3B0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44796046"/>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592329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 id="2147484016" r:id="rId21"/>
    <p:sldLayoutId id="214748401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3942" y="228600"/>
            <a:ext cx="11379681" cy="914400"/>
          </a:xfrm>
          <a:prstGeom prst="rect">
            <a:avLst/>
          </a:prstGeom>
          <a:noFill/>
          <a:ln>
            <a:noFill/>
          </a:ln>
          <a:effectLst>
            <a:outerShdw dist="45791" dir="3378596"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303943" y="1524000"/>
            <a:ext cx="11584119" cy="4495800"/>
          </a:xfrm>
          <a:prstGeom prst="rect">
            <a:avLst/>
          </a:prstGeom>
          <a:noFill/>
          <a:ln>
            <a:noFill/>
          </a:ln>
          <a:effectLst>
            <a:outerShdw dist="45791" dir="2021404" algn="ctr" rotWithShape="0">
              <a:schemeClr val="accent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39594035"/>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 id="2147484241" r:id="rId14"/>
    <p:sldLayoutId id="2147484242" r:id="rId15"/>
    <p:sldLayoutId id="2147484243" r:id="rId16"/>
    <p:sldLayoutId id="2147484244"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38569378"/>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 id="2147484260" r:id="rId15"/>
    <p:sldLayoutId id="2147484261" r:id="rId16"/>
    <p:sldLayoutId id="2147484262" r:id="rId17"/>
    <p:sldLayoutId id="2147484263" r:id="rId18"/>
    <p:sldLayoutId id="2147484264" r:id="rId19"/>
    <p:sldLayoutId id="214748426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2DBE1A1-112C-4B97-8CD2-E7FC9C525592}"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1981131698"/>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E2DBE1A1-112C-4B97-8CD2-E7FC9C525592}"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72977141"/>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28DF8E5B-1348-4D4F-8CE2-ABC85F8313CF}" type="datetimeFigureOut">
              <a:rPr lang="en-GB" smtClean="0"/>
              <a:t>27/06/2020</a:t>
            </a:fld>
            <a:endParaRPr lang="en-GB"/>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C0C75D95-1412-4EAF-8F6C-6E5BC377606B}" type="slidenum">
              <a:rPr lang="en-GB" smtClean="0"/>
              <a:t>‹#›</a:t>
            </a:fld>
            <a:endParaRPr lang="en-GB"/>
          </a:p>
        </p:txBody>
      </p:sp>
    </p:spTree>
    <p:extLst>
      <p:ext uri="{BB962C8B-B14F-4D97-AF65-F5344CB8AC3E}">
        <p14:creationId xmlns:p14="http://schemas.microsoft.com/office/powerpoint/2010/main" val="3805819844"/>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1738924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a:extLst>
              <a:ext uri="{FF2B5EF4-FFF2-40B4-BE49-F238E27FC236}">
                <a16:creationId xmlns:a16="http://schemas.microsoft.com/office/drawing/2014/main" id="{98388CB0-553A-45A5-9AFE-E7D2DD157B44}"/>
              </a:ext>
            </a:extLst>
          </p:cNvPr>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a:extLst>
              <a:ext uri="{FF2B5EF4-FFF2-40B4-BE49-F238E27FC236}">
                <a16:creationId xmlns:a16="http://schemas.microsoft.com/office/drawing/2014/main" id="{A5043F82-AF5D-40B0-A2E4-3CFB7D95819C}"/>
              </a:ext>
            </a:extLst>
          </p:cNvPr>
          <p:cNvSpPr>
            <a:spLocks noGrp="1"/>
          </p:cNvSpPr>
          <p:nvPr>
            <p:ph type="body" idx="1"/>
          </p:nvPr>
        </p:nvSpPr>
        <p:spPr bwMode="auto">
          <a:xfrm>
            <a:off x="609600" y="1600201"/>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6CD25BFA-CE98-4A55-AD7D-2BBC39AF4740}"/>
              </a:ext>
            </a:extLst>
          </p:cNvPr>
          <p:cNvSpPr>
            <a:spLocks noGrp="1"/>
          </p:cNvSpPr>
          <p:nvPr>
            <p:ph type="dt" sz="half" idx="2"/>
          </p:nvPr>
        </p:nvSpPr>
        <p:spPr>
          <a:xfrm>
            <a:off x="609600" y="6416676"/>
            <a:ext cx="28448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defRPr>
            </a:lvl1pPr>
          </a:lstStyle>
          <a:p>
            <a:pPr>
              <a:defRPr/>
            </a:pPr>
            <a:fld id="{467627BB-1A66-45F7-9AF7-676265DEC4F6}" type="datetimeFigureOut">
              <a:rPr lang="en-US"/>
              <a:pPr>
                <a:defRPr/>
              </a:pPr>
              <a:t>6/27/2020</a:t>
            </a:fld>
            <a:endParaRPr lang="en-US"/>
          </a:p>
        </p:txBody>
      </p:sp>
      <p:sp>
        <p:nvSpPr>
          <p:cNvPr id="3" name="Footer Placeholder 2">
            <a:extLst>
              <a:ext uri="{FF2B5EF4-FFF2-40B4-BE49-F238E27FC236}">
                <a16:creationId xmlns:a16="http://schemas.microsoft.com/office/drawing/2014/main" id="{7599D795-6D22-4DB3-8539-5AA2B9F6EE0F}"/>
              </a:ext>
            </a:extLst>
          </p:cNvPr>
          <p:cNvSpPr>
            <a:spLocks noGrp="1"/>
          </p:cNvSpPr>
          <p:nvPr>
            <p:ph type="ftr" sz="quarter" idx="3"/>
          </p:nvPr>
        </p:nvSpPr>
        <p:spPr>
          <a:xfrm>
            <a:off x="4165600" y="6416676"/>
            <a:ext cx="38608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defRPr>
            </a:lvl1pPr>
          </a:lstStyle>
          <a:p>
            <a:pPr>
              <a:defRPr/>
            </a:pPr>
            <a:endParaRPr lang="en-US"/>
          </a:p>
        </p:txBody>
      </p:sp>
      <p:sp>
        <p:nvSpPr>
          <p:cNvPr id="23" name="Slide Number Placeholder 22">
            <a:extLst>
              <a:ext uri="{FF2B5EF4-FFF2-40B4-BE49-F238E27FC236}">
                <a16:creationId xmlns:a16="http://schemas.microsoft.com/office/drawing/2014/main" id="{03DD7621-A43F-43C8-98AA-8205DDF5EB40}"/>
              </a:ext>
            </a:extLst>
          </p:cNvPr>
          <p:cNvSpPr>
            <a:spLocks noGrp="1"/>
          </p:cNvSpPr>
          <p:nvPr>
            <p:ph type="sldNum" sz="quarter" idx="4"/>
          </p:nvPr>
        </p:nvSpPr>
        <p:spPr>
          <a:xfrm>
            <a:off x="10566400" y="6416676"/>
            <a:ext cx="1016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latin typeface="Book Antiqua" panose="02040602050305030304" pitchFamily="18" charset="0"/>
              </a:defRPr>
            </a:lvl1pPr>
          </a:lstStyle>
          <a:p>
            <a:fld id="{E6E6E6CD-D144-487C-A66C-0263F8CF6573}" type="slidenum">
              <a:rPr lang="en-US" altLang="en-US"/>
              <a:pPr/>
              <a:t>‹#›</a:t>
            </a:fld>
            <a:endParaRPr lang="en-US" altLang="en-US"/>
          </a:p>
        </p:txBody>
      </p:sp>
    </p:spTree>
    <p:extLst>
      <p:ext uri="{BB962C8B-B14F-4D97-AF65-F5344CB8AC3E}">
        <p14:creationId xmlns:p14="http://schemas.microsoft.com/office/powerpoint/2010/main" val="3627555402"/>
      </p:ext>
    </p:extLst>
  </p:cSld>
  <p:clrMap bg1="dk1" tx1="lt1" bg2="dk2" tx2="lt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9257253-987A-494B-833C-2488B519A25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4A337A0-1321-45DC-9F63-AA0FC866737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F0C4D8-9859-4054-9DA4-D4506673E68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6BC6FE3D-70F3-4B49-A5BE-43CE2ED10C8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FCB8E4EE-F858-4910-89ED-622451CB3C7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753110CF-62AF-4E85-9299-23867F30A0D1}" type="slidenum">
              <a:rPr lang="en-US" altLang="en-US"/>
              <a:pPr/>
              <a:t>‹#›</a:t>
            </a:fld>
            <a:endParaRPr lang="en-US" altLang="en-US"/>
          </a:p>
        </p:txBody>
      </p:sp>
    </p:spTree>
    <p:extLst>
      <p:ext uri="{BB962C8B-B14F-4D97-AF65-F5344CB8AC3E}">
        <p14:creationId xmlns:p14="http://schemas.microsoft.com/office/powerpoint/2010/main" val="1186336823"/>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 id="2147484407" r:id="rId16"/>
    <p:sldLayoutId id="2147484408" r:id="rId17"/>
    <p:sldLayoutId id="2147484409" r:id="rId18"/>
    <p:sldLayoutId id="2147484410" r:id="rId19"/>
    <p:sldLayoutId id="2147484411"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E2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atin typeface="+mn-lt"/>
              </a:defRPr>
            </a:lvl1pPr>
          </a:lstStyle>
          <a:p>
            <a:pPr algn="l" eaLnBrk="0" hangingPunct="0"/>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atin typeface="+mn-lt"/>
              </a:defRPr>
            </a:lvl1pPr>
          </a:lstStyle>
          <a:p>
            <a:pPr eaLnBrk="0" hangingPunct="0"/>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atin typeface="+mn-lt"/>
              </a:defRPr>
            </a:lvl1pPr>
          </a:lstStyle>
          <a:p>
            <a:pPr eaLnBrk="0" hangingPunct="0"/>
            <a:fld id="{5551D818-C2D2-408C-B992-124D5C7B72C2}" type="slidenum">
              <a:rPr lang="en-US">
                <a:solidFill>
                  <a:srgbClr val="000000"/>
                </a:solidFill>
              </a:rPr>
              <a:pPr eaLnBrk="0" hangingPunct="0"/>
              <a:t>‹#›</a:t>
            </a:fld>
            <a:endParaRPr lang="en-US">
              <a:solidFill>
                <a:srgbClr val="000000"/>
              </a:solidFill>
            </a:endParaRPr>
          </a:p>
        </p:txBody>
      </p:sp>
      <p:pic>
        <p:nvPicPr>
          <p:cNvPr id="1034" name="Picture 10" descr="HWGTB rosebg"/>
          <p:cNvPicPr>
            <a:picLocks noChangeAspect="1" noChangeArrowheads="1"/>
          </p:cNvPicPr>
          <p:nvPr/>
        </p:nvPicPr>
        <p:blipFill>
          <a:blip r:embed="rId14" cstate="print"/>
          <a:srcRect/>
          <a:stretch>
            <a:fillRect/>
          </a:stretch>
        </p:blipFill>
        <p:spPr bwMode="auto">
          <a:xfrm>
            <a:off x="0" y="0"/>
            <a:ext cx="12192000" cy="6858000"/>
          </a:xfrm>
          <a:prstGeom prst="rect">
            <a:avLst/>
          </a:prstGeom>
          <a:noFill/>
        </p:spPr>
      </p:pic>
      <p:grpSp>
        <p:nvGrpSpPr>
          <p:cNvPr id="2" name="Group 11"/>
          <p:cNvGrpSpPr>
            <a:grpSpLocks/>
          </p:cNvGrpSpPr>
          <p:nvPr/>
        </p:nvGrpSpPr>
        <p:grpSpPr bwMode="auto">
          <a:xfrm>
            <a:off x="3426884" y="5486400"/>
            <a:ext cx="508000" cy="609600"/>
            <a:chOff x="1608" y="3408"/>
            <a:chExt cx="240" cy="384"/>
          </a:xfrm>
        </p:grpSpPr>
        <p:sp>
          <p:nvSpPr>
            <p:cNvPr id="1036" name="Line 12"/>
            <p:cNvSpPr>
              <a:spLocks noChangeShapeType="1"/>
            </p:cNvSpPr>
            <p:nvPr/>
          </p:nvSpPr>
          <p:spPr bwMode="auto">
            <a:xfrm flipV="1">
              <a:off x="1728" y="3408"/>
              <a:ext cx="0" cy="384"/>
            </a:xfrm>
            <a:prstGeom prst="line">
              <a:avLst/>
            </a:prstGeom>
            <a:noFill/>
            <a:ln w="41275">
              <a:solidFill>
                <a:srgbClr val="FFDE02"/>
              </a:solidFill>
              <a:round/>
              <a:headEnd/>
              <a:tailEnd/>
            </a:ln>
            <a:effectLst/>
          </p:spPr>
          <p:txBody>
            <a:bodyPr wrap="none" anchor="ctr"/>
            <a:lstStyle/>
            <a:p>
              <a:pPr algn="l" eaLnBrk="0" hangingPunct="0"/>
              <a:endParaRPr lang="en-US" sz="2400" u="sng">
                <a:solidFill>
                  <a:srgbClr val="000000"/>
                </a:solidFill>
                <a:latin typeface="Arial" charset="0"/>
              </a:endParaRPr>
            </a:p>
          </p:txBody>
        </p:sp>
        <p:sp>
          <p:nvSpPr>
            <p:cNvPr id="1037" name="Line 13"/>
            <p:cNvSpPr>
              <a:spLocks noChangeShapeType="1"/>
            </p:cNvSpPr>
            <p:nvPr/>
          </p:nvSpPr>
          <p:spPr bwMode="auto">
            <a:xfrm flipH="1" flipV="1">
              <a:off x="1608" y="3504"/>
              <a:ext cx="240" cy="0"/>
            </a:xfrm>
            <a:prstGeom prst="line">
              <a:avLst/>
            </a:prstGeom>
            <a:noFill/>
            <a:ln w="41275">
              <a:solidFill>
                <a:srgbClr val="FFDE02"/>
              </a:solidFill>
              <a:round/>
              <a:headEnd/>
              <a:tailEnd/>
            </a:ln>
            <a:effectLst/>
          </p:spPr>
          <p:txBody>
            <a:bodyPr wrap="none" anchor="ctr"/>
            <a:lstStyle/>
            <a:p>
              <a:pPr algn="l" eaLnBrk="0" hangingPunct="0"/>
              <a:endParaRPr lang="en-US" sz="2400" u="sng">
                <a:solidFill>
                  <a:srgbClr val="000000"/>
                </a:solidFill>
                <a:latin typeface="Arial" charset="0"/>
              </a:endParaRPr>
            </a:p>
          </p:txBody>
        </p:sp>
      </p:grpSp>
    </p:spTree>
    <p:extLst>
      <p:ext uri="{BB962C8B-B14F-4D97-AF65-F5344CB8AC3E}">
        <p14:creationId xmlns:p14="http://schemas.microsoft.com/office/powerpoint/2010/main" val="3499328942"/>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 id="2147484424" r:id="rId12"/>
  </p:sldLayoutIdLst>
  <p:transition spd="slow">
    <p:cu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44" charset="0"/>
        </a:defRPr>
      </a:lvl2pPr>
      <a:lvl3pPr algn="ctr" rtl="0" fontAlgn="base">
        <a:spcBef>
          <a:spcPct val="0"/>
        </a:spcBef>
        <a:spcAft>
          <a:spcPct val="0"/>
        </a:spcAft>
        <a:defRPr sz="4400">
          <a:solidFill>
            <a:schemeClr val="tx2"/>
          </a:solidFill>
          <a:latin typeface="Times" pitchFamily="-44" charset="0"/>
        </a:defRPr>
      </a:lvl3pPr>
      <a:lvl4pPr algn="ctr" rtl="0" fontAlgn="base">
        <a:spcBef>
          <a:spcPct val="0"/>
        </a:spcBef>
        <a:spcAft>
          <a:spcPct val="0"/>
        </a:spcAft>
        <a:defRPr sz="4400">
          <a:solidFill>
            <a:schemeClr val="tx2"/>
          </a:solidFill>
          <a:latin typeface="Times" pitchFamily="-44" charset="0"/>
        </a:defRPr>
      </a:lvl4pPr>
      <a:lvl5pPr algn="ctr" rtl="0" fontAlgn="base">
        <a:spcBef>
          <a:spcPct val="0"/>
        </a:spcBef>
        <a:spcAft>
          <a:spcPct val="0"/>
        </a:spcAft>
        <a:defRPr sz="4400">
          <a:solidFill>
            <a:schemeClr val="tx2"/>
          </a:solidFill>
          <a:latin typeface="Times" pitchFamily="-44" charset="0"/>
        </a:defRPr>
      </a:lvl5pPr>
      <a:lvl6pPr marL="457200" algn="ctr" rtl="0" fontAlgn="base">
        <a:spcBef>
          <a:spcPct val="0"/>
        </a:spcBef>
        <a:spcAft>
          <a:spcPct val="0"/>
        </a:spcAft>
        <a:defRPr sz="4400">
          <a:solidFill>
            <a:schemeClr val="tx2"/>
          </a:solidFill>
          <a:latin typeface="Times" pitchFamily="-44" charset="0"/>
        </a:defRPr>
      </a:lvl6pPr>
      <a:lvl7pPr marL="914400" algn="ctr" rtl="0" fontAlgn="base">
        <a:spcBef>
          <a:spcPct val="0"/>
        </a:spcBef>
        <a:spcAft>
          <a:spcPct val="0"/>
        </a:spcAft>
        <a:defRPr sz="4400">
          <a:solidFill>
            <a:schemeClr val="tx2"/>
          </a:solidFill>
          <a:latin typeface="Times" pitchFamily="-44" charset="0"/>
        </a:defRPr>
      </a:lvl7pPr>
      <a:lvl8pPr marL="1371600" algn="ctr" rtl="0" fontAlgn="base">
        <a:spcBef>
          <a:spcPct val="0"/>
        </a:spcBef>
        <a:spcAft>
          <a:spcPct val="0"/>
        </a:spcAft>
        <a:defRPr sz="4400">
          <a:solidFill>
            <a:schemeClr val="tx2"/>
          </a:solidFill>
          <a:latin typeface="Times" pitchFamily="-44" charset="0"/>
        </a:defRPr>
      </a:lvl8pPr>
      <a:lvl9pPr marL="1828800" algn="ctr" rtl="0" fontAlgn="base">
        <a:spcBef>
          <a:spcPct val="0"/>
        </a:spcBef>
        <a:spcAft>
          <a:spcPct val="0"/>
        </a:spcAft>
        <a:defRPr sz="4400">
          <a:solidFill>
            <a:schemeClr val="tx2"/>
          </a:solidFill>
          <a:latin typeface="Times" pitchFamily="-4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00BBEED-E8D9-4CF0-954D-2E8101F6806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D8BF7B1-509D-4E7B-8230-394CBA48A3B1}"/>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374FDD4-0EC2-432E-BF61-701CE7205E2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DF6B7957-C36A-4AE9-A083-1249FDC1471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601EC22-B880-474A-B534-0401E60B4809}"/>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BEA0C45-598C-46AC-A8A9-E9732B552718}" type="slidenum">
              <a:rPr lang="en-US" altLang="en-US"/>
              <a:pPr/>
              <a:t>‹#›</a:t>
            </a:fld>
            <a:endParaRPr lang="en-US" altLang="en-US"/>
          </a:p>
        </p:txBody>
      </p:sp>
    </p:spTree>
    <p:extLst>
      <p:ext uri="{BB962C8B-B14F-4D97-AF65-F5344CB8AC3E}">
        <p14:creationId xmlns:p14="http://schemas.microsoft.com/office/powerpoint/2010/main" val="1008679094"/>
      </p:ext>
    </p:extLst>
  </p:cSld>
  <p:clrMap bg1="dk2" tx1="lt1" bg2="dk1" tx2="lt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hf hdr="0" ftr="0" dt="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panose="02020603050405020304" pitchFamily="18" charset="0"/>
        </a:defRPr>
      </a:lvl2pPr>
      <a:lvl3pPr algn="ctr" rtl="0" eaLnBrk="0" fontAlgn="base" hangingPunct="0">
        <a:spcBef>
          <a:spcPct val="0"/>
        </a:spcBef>
        <a:spcAft>
          <a:spcPct val="0"/>
        </a:spcAft>
        <a:defRPr sz="4400" b="1">
          <a:solidFill>
            <a:schemeClr val="tx2"/>
          </a:solidFill>
          <a:latin typeface="Times" panose="02020603050405020304" pitchFamily="18" charset="0"/>
        </a:defRPr>
      </a:lvl3pPr>
      <a:lvl4pPr algn="ctr" rtl="0" eaLnBrk="0" fontAlgn="base" hangingPunct="0">
        <a:spcBef>
          <a:spcPct val="0"/>
        </a:spcBef>
        <a:spcAft>
          <a:spcPct val="0"/>
        </a:spcAft>
        <a:defRPr sz="4400" b="1">
          <a:solidFill>
            <a:schemeClr val="tx2"/>
          </a:solidFill>
          <a:latin typeface="Times" panose="02020603050405020304" pitchFamily="18" charset="0"/>
        </a:defRPr>
      </a:lvl4pPr>
      <a:lvl5pPr algn="ctr" rtl="0" eaLnBrk="0" fontAlgn="base" hangingPunct="0">
        <a:spcBef>
          <a:spcPct val="0"/>
        </a:spcBef>
        <a:spcAft>
          <a:spcPct val="0"/>
        </a:spcAft>
        <a:defRPr sz="4400" b="1">
          <a:solidFill>
            <a:schemeClr val="tx2"/>
          </a:solidFill>
          <a:latin typeface="Times" panose="02020603050405020304" pitchFamily="18" charset="0"/>
        </a:defRPr>
      </a:lvl5pPr>
      <a:lvl6pPr marL="457200" algn="ctr" rtl="0" eaLnBrk="0" fontAlgn="base" hangingPunct="0">
        <a:spcBef>
          <a:spcPct val="0"/>
        </a:spcBef>
        <a:spcAft>
          <a:spcPct val="0"/>
        </a:spcAft>
        <a:defRPr sz="4400" b="1">
          <a:solidFill>
            <a:schemeClr val="tx2"/>
          </a:solidFill>
          <a:latin typeface="Times" panose="02020603050405020304" pitchFamily="18" charset="0"/>
        </a:defRPr>
      </a:lvl6pPr>
      <a:lvl7pPr marL="914400" algn="ctr" rtl="0" eaLnBrk="0" fontAlgn="base" hangingPunct="0">
        <a:spcBef>
          <a:spcPct val="0"/>
        </a:spcBef>
        <a:spcAft>
          <a:spcPct val="0"/>
        </a:spcAft>
        <a:defRPr sz="4400" b="1">
          <a:solidFill>
            <a:schemeClr val="tx2"/>
          </a:solidFill>
          <a:latin typeface="Times" panose="02020603050405020304" pitchFamily="18" charset="0"/>
        </a:defRPr>
      </a:lvl7pPr>
      <a:lvl8pPr marL="1371600" algn="ctr" rtl="0" eaLnBrk="0" fontAlgn="base" hangingPunct="0">
        <a:spcBef>
          <a:spcPct val="0"/>
        </a:spcBef>
        <a:spcAft>
          <a:spcPct val="0"/>
        </a:spcAft>
        <a:defRPr sz="4400" b="1">
          <a:solidFill>
            <a:schemeClr val="tx2"/>
          </a:solidFill>
          <a:latin typeface="Times" panose="02020603050405020304" pitchFamily="18" charset="0"/>
        </a:defRPr>
      </a:lvl8pPr>
      <a:lvl9pPr marL="1828800" algn="ctr" rtl="0" eaLnBrk="0" fontAlgn="base" hangingPunct="0">
        <a:spcBef>
          <a:spcPct val="0"/>
        </a:spcBef>
        <a:spcAft>
          <a:spcPct val="0"/>
        </a:spcAft>
        <a:defRPr sz="4400" b="1">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BD84720-28E3-46D5-BDB0-9E430A01F2A3}"/>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9BE61DD3-94AA-4BB0-AA57-52170A902410}"/>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7E027B5-CDB5-46CF-AE91-E914CDE60FC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FD4BAD71-1612-4246-8322-06D81496C0F4}"/>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94C17155-58DF-4A27-B589-345C87E99FE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3EFB738A-C3D2-41F2-A84B-4AAFE7351DA3}" type="slidenum">
              <a:rPr lang="en-US" altLang="en-US"/>
              <a:pPr/>
              <a:t>‹#›</a:t>
            </a:fld>
            <a:endParaRPr lang="en-US" altLang="en-US"/>
          </a:p>
        </p:txBody>
      </p:sp>
    </p:spTree>
    <p:extLst>
      <p:ext uri="{BB962C8B-B14F-4D97-AF65-F5344CB8AC3E}">
        <p14:creationId xmlns:p14="http://schemas.microsoft.com/office/powerpoint/2010/main" val="3762195465"/>
      </p:ext>
    </p:extLst>
  </p:cSld>
  <p:clrMap bg1="dk2" tx1="lt1" bg2="dk1" tx2="lt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 id="2147484450" r:id="rId13"/>
    <p:sldLayoutId id="2147484451" r:id="rId14"/>
    <p:sldLayoutId id="2147484452" r:id="rId15"/>
    <p:sldLayoutId id="2147484453" r:id="rId16"/>
    <p:sldLayoutId id="2147484454" r:id="rId17"/>
    <p:sldLayoutId id="2147484455" r:id="rId18"/>
    <p:sldLayoutId id="2147484456"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E4B3430-24A7-45D8-8A1B-86EF6B54B917}"/>
              </a:ext>
            </a:extLst>
          </p:cNvPr>
          <p:cNvSpPr>
            <a:spLocks noGrp="1" noChangeArrowheads="1"/>
          </p:cNvSpPr>
          <p:nvPr>
            <p:ph type="title"/>
          </p:nvPr>
        </p:nvSpPr>
        <p:spPr bwMode="auto">
          <a:xfrm>
            <a:off x="303941" y="228600"/>
            <a:ext cx="11379682"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A2E60CE3-AF9B-4D40-9D6D-F78F8B3039F2}"/>
              </a:ext>
            </a:extLst>
          </p:cNvPr>
          <p:cNvSpPr>
            <a:spLocks noGrp="1" noChangeArrowheads="1"/>
          </p:cNvSpPr>
          <p:nvPr>
            <p:ph type="body" idx="1"/>
          </p:nvPr>
        </p:nvSpPr>
        <p:spPr bwMode="auto">
          <a:xfrm>
            <a:off x="303941" y="1524000"/>
            <a:ext cx="11584119"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017748"/>
      </p:ext>
    </p:extLst>
  </p:cSld>
  <p:clrMap bg1="dk2" tx1="lt1" bg2="dk1" tx2="lt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 id="2147484470" r:id="rId13"/>
    <p:sldLayoutId id="2147484471" r:id="rId14"/>
    <p:sldLayoutId id="2147484472" r:id="rId15"/>
    <p:sldLayoutId id="2147484473" r:id="rId16"/>
    <p:sldLayoutId id="2147484474"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6/27/2020</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36713142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6047165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268100558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48658923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solidFill>
                  <a:prstClr val="black">
                    <a:tint val="75000"/>
                  </a:prstClr>
                </a:solidFill>
              </a:rPr>
              <a:pPr/>
              <a:t>6/27/2020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84086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367464"/>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83B7B-FEC9-4938-996F-4CD32549F1B0}" type="datetimeFigureOut">
              <a:rPr lang="en-US" smtClean="0">
                <a:solidFill>
                  <a:prstClr val="black">
                    <a:tint val="75000"/>
                  </a:prstClr>
                </a:solidFill>
                <a:cs typeface="Arial" charset="0"/>
              </a:rPr>
              <a:pPr/>
              <a:t>6/27/2020</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F6421-8203-4FED-AA4F-6DF721D4976D}"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14222855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43.xml"/><Relationship Id="rId1" Type="http://schemas.openxmlformats.org/officeDocument/2006/relationships/themeOverride" Target="../theme/themeOverride1.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88.xml"/></Relationships>
</file>

<file path=ppt/slides/_rels/slide1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0.xml"/><Relationship Id="rId1" Type="http://schemas.openxmlformats.org/officeDocument/2006/relationships/slideLayout" Target="../slideLayouts/slideLayout93.xml"/><Relationship Id="rId5" Type="http://schemas.openxmlformats.org/officeDocument/2006/relationships/image" Target="../media/image36.png"/><Relationship Id="rId4" Type="http://schemas.openxmlformats.org/officeDocument/2006/relationships/image" Target="../media/image35.jpeg"/></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46.xml"/><Relationship Id="rId4" Type="http://schemas.openxmlformats.org/officeDocument/2006/relationships/image" Target="../media/image88.jpeg"/></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46.xml"/><Relationship Id="rId5" Type="http://schemas.openxmlformats.org/officeDocument/2006/relationships/image" Target="../media/image89.png"/><Relationship Id="rId4" Type="http://schemas.openxmlformats.org/officeDocument/2006/relationships/image" Target="../media/image88.jpeg"/></Relationships>
</file>

<file path=ppt/slides/_rels/slide10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46.xml"/><Relationship Id="rId4" Type="http://schemas.openxmlformats.org/officeDocument/2006/relationships/image" Target="../media/image88.jpeg"/></Relationships>
</file>

<file path=ppt/slides/_rels/slide10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4.xml"/><Relationship Id="rId1" Type="http://schemas.openxmlformats.org/officeDocument/2006/relationships/slideLayout" Target="../slideLayouts/slideLayout46.xml"/><Relationship Id="rId4" Type="http://schemas.openxmlformats.org/officeDocument/2006/relationships/image" Target="../media/image88.jpeg"/></Relationships>
</file>

<file path=ppt/slides/_rels/slide10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0.xml"/></Relationships>
</file>

<file path=ppt/slides/_rels/slide10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46.xml"/><Relationship Id="rId4" Type="http://schemas.openxmlformats.org/officeDocument/2006/relationships/image" Target="../media/image88.jpeg"/></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46.xml"/><Relationship Id="rId4" Type="http://schemas.openxmlformats.org/officeDocument/2006/relationships/image" Target="../media/image88.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9.xml"/><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0.xml"/><Relationship Id="rId1" Type="http://schemas.openxmlformats.org/officeDocument/2006/relationships/slideLayout" Target="../slideLayouts/slideLayout46.xml"/><Relationship Id="rId4" Type="http://schemas.openxmlformats.org/officeDocument/2006/relationships/image" Target="../media/image88.jpeg"/></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45.xml"/></Relationships>
</file>

<file path=ppt/slides/_rels/slide1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2.xml"/><Relationship Id="rId1" Type="http://schemas.openxmlformats.org/officeDocument/2006/relationships/slideLayout" Target="../slideLayouts/slideLayout18.xml"/><Relationship Id="rId4" Type="http://schemas.openxmlformats.org/officeDocument/2006/relationships/image" Target="../media/image52.jpeg"/></Relationships>
</file>

<file path=ppt/slides/_rels/slide1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6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6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6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68.xml"/></Relationships>
</file>

<file path=ppt/slides/_rels/slide12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256.xml"/></Relationships>
</file>

<file path=ppt/slides/_rels/slide1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9.xml"/><Relationship Id="rId1" Type="http://schemas.openxmlformats.org/officeDocument/2006/relationships/slideLayout" Target="../slideLayouts/slideLayout252.xml"/><Relationship Id="rId4" Type="http://schemas.openxmlformats.org/officeDocument/2006/relationships/image" Target="../media/image30.jpeg"/></Relationships>
</file>

<file path=ppt/slides/_rels/slide1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0.xml"/><Relationship Id="rId1" Type="http://schemas.openxmlformats.org/officeDocument/2006/relationships/slideLayout" Target="../slideLayouts/slideLayout252.xml"/><Relationship Id="rId4" Type="http://schemas.openxmlformats.org/officeDocument/2006/relationships/image" Target="../media/image30.jpeg"/></Relationships>
</file>

<file path=ppt/slides/_rels/slide1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1.xml"/><Relationship Id="rId1" Type="http://schemas.openxmlformats.org/officeDocument/2006/relationships/slideLayout" Target="../slideLayouts/slideLayout252.xml"/><Relationship Id="rId4" Type="http://schemas.openxmlformats.org/officeDocument/2006/relationships/image" Target="../media/image30.jpeg"/></Relationships>
</file>

<file path=ppt/slides/_rels/slide1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2.xml"/><Relationship Id="rId1" Type="http://schemas.openxmlformats.org/officeDocument/2006/relationships/slideLayout" Target="../slideLayouts/slideLayout252.xml"/><Relationship Id="rId4" Type="http://schemas.openxmlformats.org/officeDocument/2006/relationships/image" Target="../media/image30.jpeg"/></Relationships>
</file>

<file path=ppt/slides/_rels/slide1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3.xml"/><Relationship Id="rId1" Type="http://schemas.openxmlformats.org/officeDocument/2006/relationships/slideLayout" Target="../slideLayouts/slideLayout252.xml"/><Relationship Id="rId4" Type="http://schemas.openxmlformats.org/officeDocument/2006/relationships/image" Target="../media/image3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4.xml"/><Relationship Id="rId1" Type="http://schemas.openxmlformats.org/officeDocument/2006/relationships/slideLayout" Target="../slideLayouts/slideLayout265.xml"/><Relationship Id="rId4" Type="http://schemas.openxmlformats.org/officeDocument/2006/relationships/image" Target="../media/image52.jpe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57.xml"/><Relationship Id="rId2" Type="http://schemas.openxmlformats.org/officeDocument/2006/relationships/video" Target="file:///C:\Users\David%20Burris\Documents\Cross-3%5b1%5d.wmv" TargetMode="External"/><Relationship Id="rId1" Type="http://schemas.microsoft.com/office/2007/relationships/media" Target="file:///C:\Users\David%20Burris\Documents\Cross-3%5b1%5d.wmv" TargetMode="Externa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notesSlide" Target="../notesSlides/notesSlide10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3.xml"/></Relationships>
</file>

<file path=ppt/slides/_rels/slide1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6.xml"/><Relationship Id="rId1" Type="http://schemas.openxmlformats.org/officeDocument/2006/relationships/slideLayout" Target="../slideLayouts/slideLayout175.xml"/></Relationships>
</file>

<file path=ppt/slides/_rels/slide1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7.xml"/><Relationship Id="rId1" Type="http://schemas.openxmlformats.org/officeDocument/2006/relationships/slideLayout" Target="../slideLayouts/slideLayout171.xml"/><Relationship Id="rId4" Type="http://schemas.openxmlformats.org/officeDocument/2006/relationships/image" Target="../media/image97.png"/></Relationships>
</file>

<file path=ppt/slides/_rels/slide1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8.xml"/><Relationship Id="rId1" Type="http://schemas.openxmlformats.org/officeDocument/2006/relationships/slideLayout" Target="../slideLayouts/slideLayout171.xml"/><Relationship Id="rId4" Type="http://schemas.openxmlformats.org/officeDocument/2006/relationships/image" Target="../media/image97.png"/></Relationships>
</file>

<file path=ppt/slides/_rels/slide1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9.xml"/><Relationship Id="rId1" Type="http://schemas.openxmlformats.org/officeDocument/2006/relationships/slideLayout" Target="../slideLayouts/slideLayout60.xml"/><Relationship Id="rId4" Type="http://schemas.openxmlformats.org/officeDocument/2006/relationships/hyperlink" Target="Rose_Bible_e-Charts_The_Lords_Supper.pdf"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0.xml"/><Relationship Id="rId1" Type="http://schemas.openxmlformats.org/officeDocument/2006/relationships/slideLayout" Target="../slideLayouts/slideLayout46.xml"/><Relationship Id="rId4" Type="http://schemas.openxmlformats.org/officeDocument/2006/relationships/image" Target="../media/image30.jpeg"/></Relationships>
</file>

<file path=ppt/slides/_rels/slide13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11.xml"/><Relationship Id="rId1" Type="http://schemas.openxmlformats.org/officeDocument/2006/relationships/slideLayout" Target="../slideLayouts/slideLayout51.xml"/><Relationship Id="rId4" Type="http://schemas.openxmlformats.org/officeDocument/2006/relationships/image" Target="../media/image29.jpeg"/></Relationships>
</file>

<file path=ppt/slides/_rels/slide1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2.xml"/><Relationship Id="rId1" Type="http://schemas.openxmlformats.org/officeDocument/2006/relationships/slideLayout" Target="../slideLayouts/slideLayout256.xml"/></Relationships>
</file>

<file path=ppt/slides/_rels/slide1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3.xml"/><Relationship Id="rId1" Type="http://schemas.openxmlformats.org/officeDocument/2006/relationships/slideLayout" Target="../slideLayouts/slideLayout18.xml"/><Relationship Id="rId4" Type="http://schemas.openxmlformats.org/officeDocument/2006/relationships/image" Target="../media/image52.jpeg"/></Relationships>
</file>

<file path=ppt/slides/_rels/slide1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4.xml"/><Relationship Id="rId1" Type="http://schemas.openxmlformats.org/officeDocument/2006/relationships/slideLayout" Target="../slideLayouts/slideLayout88.xm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5.xml"/><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6.xml"/><Relationship Id="rId1" Type="http://schemas.openxmlformats.org/officeDocument/2006/relationships/slideLayout" Target="../slideLayouts/slideLayout93.xml"/></Relationships>
</file>

<file path=ppt/slides/_rels/slide1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7.xml"/><Relationship Id="rId1" Type="http://schemas.openxmlformats.org/officeDocument/2006/relationships/slideLayout" Target="../slideLayouts/slideLayout92.xml"/></Relationships>
</file>

<file path=ppt/slides/_rels/slide1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8.xml"/><Relationship Id="rId1" Type="http://schemas.openxmlformats.org/officeDocument/2006/relationships/slideLayout" Target="../slideLayouts/slideLayout93.xml"/></Relationships>
</file>

<file path=ppt/slides/_rels/slide1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9.xml"/><Relationship Id="rId1" Type="http://schemas.openxmlformats.org/officeDocument/2006/relationships/slideLayout" Target="../slideLayouts/slideLayout88.xml"/></Relationships>
</file>

<file path=ppt/slides/_rels/slide1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0.xml"/><Relationship Id="rId1" Type="http://schemas.openxmlformats.org/officeDocument/2006/relationships/slideLayout" Target="../slideLayouts/slideLayout93.xml"/></Relationships>
</file>

<file path=ppt/slides/_rels/slide1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1.xml"/><Relationship Id="rId1" Type="http://schemas.openxmlformats.org/officeDocument/2006/relationships/slideLayout" Target="../slideLayouts/slideLayout101.xml"/></Relationships>
</file>

<file path=ppt/slides/_rels/slide1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2.xml"/><Relationship Id="rId1" Type="http://schemas.openxmlformats.org/officeDocument/2006/relationships/slideLayout" Target="../slideLayouts/slideLayout106.xml"/><Relationship Id="rId4" Type="http://schemas.openxmlformats.org/officeDocument/2006/relationships/image" Target="../media/image11.jpeg"/></Relationships>
</file>

<file path=ppt/slides/_rels/slide1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3.xml"/><Relationship Id="rId1" Type="http://schemas.openxmlformats.org/officeDocument/2006/relationships/slideLayout" Target="../slideLayouts/slideLayout106.xml"/><Relationship Id="rId4" Type="http://schemas.openxmlformats.org/officeDocument/2006/relationships/image" Target="../media/image11.jpeg"/></Relationships>
</file>

<file path=ppt/slides/_rels/slide14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24.xml"/><Relationship Id="rId1" Type="http://schemas.openxmlformats.org/officeDocument/2006/relationships/slideLayout" Target="../slideLayouts/slideLayout106.xml"/><Relationship Id="rId5" Type="http://schemas.openxmlformats.org/officeDocument/2006/relationships/image" Target="../media/image11.jpeg"/><Relationship Id="rId4" Type="http://schemas.openxmlformats.org/officeDocument/2006/relationships/image" Target="../media/image29.jpeg"/></Relationships>
</file>

<file path=ppt/slides/_rels/slide14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_rels/slide15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25.xml"/><Relationship Id="rId1" Type="http://schemas.openxmlformats.org/officeDocument/2006/relationships/slideLayout" Target="../slideLayouts/slideLayout106.xml"/><Relationship Id="rId5" Type="http://schemas.openxmlformats.org/officeDocument/2006/relationships/image" Target="../media/image11.jpeg"/><Relationship Id="rId4" Type="http://schemas.openxmlformats.org/officeDocument/2006/relationships/image" Target="../media/image29.jpeg"/></Relationships>
</file>

<file path=ppt/slides/_rels/slide15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6.xml"/><Relationship Id="rId1" Type="http://schemas.openxmlformats.org/officeDocument/2006/relationships/slideLayout" Target="../slideLayouts/slideLayout9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9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92.xml"/></Relationships>
</file>

<file path=ppt/slides/_rels/slide15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29.xml"/><Relationship Id="rId1" Type="http://schemas.openxmlformats.org/officeDocument/2006/relationships/slideLayout" Target="../slideLayouts/slideLayout92.xml"/></Relationships>
</file>

<file path=ppt/slides/_rels/slide15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30.xml"/><Relationship Id="rId1" Type="http://schemas.openxmlformats.org/officeDocument/2006/relationships/slideLayout" Target="../slideLayouts/slideLayout92.xml"/></Relationships>
</file>

<file path=ppt/slides/_rels/slide15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31.xml"/><Relationship Id="rId1" Type="http://schemas.openxmlformats.org/officeDocument/2006/relationships/slideLayout" Target="../slideLayouts/slideLayout92.xml"/></Relationships>
</file>

<file path=ppt/slides/_rels/slide1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2.xml"/><Relationship Id="rId1" Type="http://schemas.openxmlformats.org/officeDocument/2006/relationships/slideLayout" Target="../slideLayouts/slideLayout93.xml"/><Relationship Id="rId4" Type="http://schemas.openxmlformats.org/officeDocument/2006/relationships/image" Target="../media/image10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1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3.xml"/><Relationship Id="rId1" Type="http://schemas.openxmlformats.org/officeDocument/2006/relationships/slideLayout" Target="../slideLayouts/slideLayout87.xml"/></Relationships>
</file>

<file path=ppt/slides/_rels/slide1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4.xml"/><Relationship Id="rId1" Type="http://schemas.openxmlformats.org/officeDocument/2006/relationships/slideLayout" Target="../slideLayouts/slideLayout51.xml"/></Relationships>
</file>

<file path=ppt/slides/_rels/slide1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5.xml"/><Relationship Id="rId1" Type="http://schemas.openxmlformats.org/officeDocument/2006/relationships/slideLayout" Target="../slideLayouts/slideLayout46.xml"/><Relationship Id="rId4" Type="http://schemas.openxmlformats.org/officeDocument/2006/relationships/image" Target="../media/image30.jpeg"/></Relationships>
</file>

<file path=ppt/slides/_rels/slide1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6.xml"/><Relationship Id="rId1" Type="http://schemas.openxmlformats.org/officeDocument/2006/relationships/slideLayout" Target="../slideLayouts/slideLayout51.xml"/></Relationships>
</file>

<file path=ppt/slides/_rels/slide1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7.xml"/><Relationship Id="rId1" Type="http://schemas.openxmlformats.org/officeDocument/2006/relationships/slideLayout" Target="../slideLayouts/slideLayout51.xml"/></Relationships>
</file>

<file path=ppt/slides/_rels/slide1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8.xml"/><Relationship Id="rId1" Type="http://schemas.openxmlformats.org/officeDocument/2006/relationships/slideLayout" Target="../slideLayouts/slideLayout51.xml"/></Relationships>
</file>

<file path=ppt/slides/_rels/slide1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9.xml"/><Relationship Id="rId1" Type="http://schemas.openxmlformats.org/officeDocument/2006/relationships/slideLayout" Target="../slideLayouts/slideLayout51.xml"/></Relationships>
</file>

<file path=ppt/slides/_rels/slide1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0.xml"/><Relationship Id="rId1" Type="http://schemas.openxmlformats.org/officeDocument/2006/relationships/slideLayout" Target="../slideLayouts/slideLayout51.xml"/></Relationships>
</file>

<file path=ppt/slides/_rels/slide1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1.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15.xml"/></Relationships>
</file>

<file path=ppt/slides/_rels/slide1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2.xml"/><Relationship Id="rId1" Type="http://schemas.openxmlformats.org/officeDocument/2006/relationships/slideLayout" Target="../slideLayouts/slideLayout51.xml"/></Relationships>
</file>

<file path=ppt/slides/_rels/slide1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3.xml"/><Relationship Id="rId1" Type="http://schemas.openxmlformats.org/officeDocument/2006/relationships/slideLayout" Target="../slideLayouts/slideLayout8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8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5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88.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51.xml"/></Relationships>
</file>

<file path=ppt/slides/_rels/slide17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48.xml"/><Relationship Id="rId1" Type="http://schemas.openxmlformats.org/officeDocument/2006/relationships/slideLayout" Target="../slideLayouts/slideLayout100.xml"/><Relationship Id="rId6" Type="http://schemas.openxmlformats.org/officeDocument/2006/relationships/image" Target="../media/image110.gif"/><Relationship Id="rId5" Type="http://schemas.openxmlformats.org/officeDocument/2006/relationships/image" Target="../media/image109.gif"/><Relationship Id="rId4" Type="http://schemas.openxmlformats.org/officeDocument/2006/relationships/image" Target="../media/image108.jpeg"/></Relationships>
</file>

<file path=ppt/slides/_rels/slide17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hyperlink" Target="Working%20by%20Faith.docx" TargetMode="External"/><Relationship Id="rId2" Type="http://schemas.openxmlformats.org/officeDocument/2006/relationships/notesSlide" Target="../notesSlides/notesSlide149.xml"/><Relationship Id="rId1" Type="http://schemas.openxmlformats.org/officeDocument/2006/relationships/slideLayout" Target="../slideLayouts/slideLayout70.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audio" Target="../media/audio4.wav"/></Relationships>
</file>

<file path=ppt/slides/_rels/slide1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0.xml"/><Relationship Id="rId1" Type="http://schemas.openxmlformats.org/officeDocument/2006/relationships/slideLayout" Target="../slideLayouts/slideLayout51.xml"/></Relationships>
</file>

<file path=ppt/slides/_rels/slide1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1.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4.xml"/></Relationships>
</file>

<file path=ppt/slides/_rels/slide1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2.xml"/><Relationship Id="rId1" Type="http://schemas.openxmlformats.org/officeDocument/2006/relationships/slideLayout" Target="../slideLayouts/slideLayout51.xml"/></Relationships>
</file>

<file path=ppt/slides/_rels/slide1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3.xml"/><Relationship Id="rId1" Type="http://schemas.openxmlformats.org/officeDocument/2006/relationships/slideLayout" Target="../slideLayouts/slideLayout51.xml"/></Relationships>
</file>

<file path=ppt/slides/_rels/slide18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5.jpeg"/><Relationship Id="rId2" Type="http://schemas.openxmlformats.org/officeDocument/2006/relationships/notesSlide" Target="../notesSlides/notesSlide154.xml"/><Relationship Id="rId1" Type="http://schemas.openxmlformats.org/officeDocument/2006/relationships/slideLayout" Target="../slideLayouts/slideLayout360.xml"/><Relationship Id="rId6" Type="http://schemas.openxmlformats.org/officeDocument/2006/relationships/image" Target="../media/image114.jpeg"/><Relationship Id="rId5" Type="http://schemas.openxmlformats.org/officeDocument/2006/relationships/image" Target="../media/image113.gif"/><Relationship Id="rId4" Type="http://schemas.openxmlformats.org/officeDocument/2006/relationships/image" Target="../media/image37.jpeg"/></Relationships>
</file>

<file path=ppt/slides/_rels/slide18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79.xml"/></Relationships>
</file>

<file path=ppt/slides/_rels/slide1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5.xml"/><Relationship Id="rId1" Type="http://schemas.openxmlformats.org/officeDocument/2006/relationships/slideLayout" Target="../slideLayouts/slideLayout57.xml"/><Relationship Id="rId4" Type="http://schemas.openxmlformats.org/officeDocument/2006/relationships/image" Target="../media/image116.png"/></Relationships>
</file>

<file path=ppt/slides/_rels/slide18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6.xml"/><Relationship Id="rId1" Type="http://schemas.openxmlformats.org/officeDocument/2006/relationships/slideLayout" Target="../slideLayouts/slideLayout50.xml"/></Relationships>
</file>

<file path=ppt/slides/_rels/slide18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7.xml"/><Relationship Id="rId1" Type="http://schemas.openxmlformats.org/officeDocument/2006/relationships/slideLayout" Target="../slideLayouts/slideLayout9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5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93.xml"/></Relationships>
</file>

<file path=ppt/slides/_rels/slide18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15.xml"/></Relationships>
</file>

<file path=ppt/slides/_rels/slide19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0.xml"/><Relationship Id="rId1" Type="http://schemas.openxmlformats.org/officeDocument/2006/relationships/slideLayout" Target="../slideLayouts/slideLayout50.xml"/></Relationships>
</file>

<file path=ppt/slides/_rels/slide1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61.xml"/><Relationship Id="rId1" Type="http://schemas.openxmlformats.org/officeDocument/2006/relationships/slideLayout" Target="../slideLayouts/slideLayout46.xml"/></Relationships>
</file>

<file path=ppt/slides/_rels/slide1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62.xml"/><Relationship Id="rId1" Type="http://schemas.openxmlformats.org/officeDocument/2006/relationships/slideLayout" Target="../slideLayouts/slideLayout46.xml"/></Relationships>
</file>

<file path=ppt/slides/_rels/slide19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63.xml"/><Relationship Id="rId1" Type="http://schemas.openxmlformats.org/officeDocument/2006/relationships/slideLayout" Target="../slideLayouts/slideLayout46.xml"/></Relationships>
</file>

<file path=ppt/slides/_rels/slide19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4.xml"/><Relationship Id="rId1" Type="http://schemas.openxmlformats.org/officeDocument/2006/relationships/slideLayout" Target="../slideLayouts/slideLayout62.xml"/></Relationships>
</file>

<file path=ppt/slides/_rels/slide19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5.xml"/><Relationship Id="rId1" Type="http://schemas.openxmlformats.org/officeDocument/2006/relationships/slideLayout" Target="../slideLayouts/slideLayout235.xml"/></Relationships>
</file>

<file path=ppt/slides/_rels/slide19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6.xml"/><Relationship Id="rId1" Type="http://schemas.openxmlformats.org/officeDocument/2006/relationships/slideLayout" Target="../slideLayouts/slideLayout235.xml"/></Relationships>
</file>

<file path=ppt/slides/_rels/slide19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35.xml"/></Relationships>
</file>

<file path=ppt/slides/_rels/slide198.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35.xml"/></Relationships>
</file>

<file path=ppt/slides/_rels/slide19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7.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7.xml"/><Relationship Id="rId7" Type="http://schemas.openxmlformats.org/officeDocument/2006/relationships/image" Target="../media/image2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2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8.xml"/><Relationship Id="rId1" Type="http://schemas.openxmlformats.org/officeDocument/2006/relationships/slideLayout" Target="../slideLayouts/slideLayout124.xml"/></Relationships>
</file>

<file path=ppt/slides/_rels/slide20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9.xml"/><Relationship Id="rId1" Type="http://schemas.openxmlformats.org/officeDocument/2006/relationships/slideLayout" Target="../slideLayouts/slideLayout124.xml"/></Relationships>
</file>

<file path=ppt/slides/_rels/slide2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0.xml"/><Relationship Id="rId1" Type="http://schemas.openxmlformats.org/officeDocument/2006/relationships/slideLayout" Target="../slideLayouts/slideLayout124.xml"/></Relationships>
</file>

<file path=ppt/slides/_rels/slide2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1.xml"/><Relationship Id="rId1" Type="http://schemas.openxmlformats.org/officeDocument/2006/relationships/slideLayout" Target="../slideLayouts/slideLayout124.xml"/></Relationships>
</file>

<file path=ppt/slides/_rels/slide20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2.xml"/><Relationship Id="rId1" Type="http://schemas.openxmlformats.org/officeDocument/2006/relationships/slideLayout" Target="../slideLayouts/slideLayout124.xml"/></Relationships>
</file>

<file path=ppt/slides/_rels/slide2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3.xml"/><Relationship Id="rId1" Type="http://schemas.openxmlformats.org/officeDocument/2006/relationships/slideLayout" Target="../slideLayouts/slideLayout124.xml"/></Relationships>
</file>

<file path=ppt/slides/_rels/slide2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4.xml"/><Relationship Id="rId1" Type="http://schemas.openxmlformats.org/officeDocument/2006/relationships/slideLayout" Target="../slideLayouts/slideLayout124.xml"/></Relationships>
</file>

<file path=ppt/slides/_rels/slide2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5.xml"/><Relationship Id="rId1" Type="http://schemas.openxmlformats.org/officeDocument/2006/relationships/slideLayout" Target="../slideLayouts/slideLayout124.xml"/></Relationships>
</file>

<file path=ppt/slides/_rels/slide20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6.xml"/><Relationship Id="rId1" Type="http://schemas.openxmlformats.org/officeDocument/2006/relationships/slideLayout" Target="../slideLayouts/slideLayout251.xml"/><Relationship Id="rId5" Type="http://schemas.openxmlformats.org/officeDocument/2006/relationships/image" Target="../media/image125.png"/><Relationship Id="rId4" Type="http://schemas.openxmlformats.org/officeDocument/2006/relationships/image" Target="../media/image124.jpeg"/></Relationships>
</file>

<file path=ppt/slides/_rels/slide20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77.xml"/><Relationship Id="rId1" Type="http://schemas.openxmlformats.org/officeDocument/2006/relationships/slideLayout" Target="../slideLayouts/slideLayout251.xml"/><Relationship Id="rId4" Type="http://schemas.openxmlformats.org/officeDocument/2006/relationships/image" Target="../media/image1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6.xml"/><Relationship Id="rId1" Type="http://schemas.openxmlformats.org/officeDocument/2006/relationships/video" Target="https://www.youtube.com/embed/WiSCnZ4wSMo"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78.xml"/><Relationship Id="rId1" Type="http://schemas.openxmlformats.org/officeDocument/2006/relationships/slideLayout" Target="../slideLayouts/slideLayout251.xml"/><Relationship Id="rId4" Type="http://schemas.openxmlformats.org/officeDocument/2006/relationships/image" Target="../media/image125.png"/></Relationships>
</file>

<file path=ppt/slides/_rels/slide21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79.xml"/><Relationship Id="rId1" Type="http://schemas.openxmlformats.org/officeDocument/2006/relationships/slideLayout" Target="../slideLayouts/slideLayout251.xml"/><Relationship Id="rId4" Type="http://schemas.openxmlformats.org/officeDocument/2006/relationships/image" Target="../media/image125.png"/></Relationships>
</file>

<file path=ppt/slides/_rels/slide21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0.xml"/><Relationship Id="rId1" Type="http://schemas.openxmlformats.org/officeDocument/2006/relationships/slideLayout" Target="../slideLayouts/slideLayout87.xml"/></Relationships>
</file>

<file path=ppt/slides/_rels/slide213.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file:///C:\Users\David%20Burris\Documents\Bible-Opens-1%5b1%5d.wmv" TargetMode="External"/><Relationship Id="rId1" Type="http://schemas.microsoft.com/office/2007/relationships/media" Target="file:///C:\Users\David%20Burris\Documents\Bible-Opens-1%5b1%5d.wmv" TargetMode="External"/><Relationship Id="rId5" Type="http://schemas.openxmlformats.org/officeDocument/2006/relationships/image" Target="../media/image127.png"/><Relationship Id="rId4" Type="http://schemas.openxmlformats.org/officeDocument/2006/relationships/notesSlide" Target="../notesSlides/notesSlide181.xml"/></Relationships>
</file>

<file path=ppt/slides/_rels/slide214.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file:///C:\Users\David%20Burris\Documents\Bible-Opens-1%5b1%5d.wmv" TargetMode="External"/><Relationship Id="rId1" Type="http://schemas.microsoft.com/office/2007/relationships/media" Target="file:///C:\Users\David%20Burris\Documents\Bible-Opens-1%5b1%5d.wmv" TargetMode="External"/><Relationship Id="rId5" Type="http://schemas.openxmlformats.org/officeDocument/2006/relationships/image" Target="../media/image127.png"/><Relationship Id="rId4" Type="http://schemas.openxmlformats.org/officeDocument/2006/relationships/notesSlide" Target="../notesSlides/notesSlide18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19.xml"/></Relationships>
</file>

<file path=ppt/slides/_rels/slide2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4.xml"/><Relationship Id="rId1" Type="http://schemas.openxmlformats.org/officeDocument/2006/relationships/slideLayout" Target="../slideLayouts/slideLayout45.xml"/></Relationships>
</file>

<file path=ppt/slides/_rels/slide218.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5.xml"/></Relationships>
</file>

<file path=ppt/slides/_rels/slide2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5.xml"/><Relationship Id="rId1" Type="http://schemas.openxmlformats.org/officeDocument/2006/relationships/slideLayout" Target="../slideLayouts/slideLayout51.xml"/><Relationship Id="rId4" Type="http://schemas.openxmlformats.org/officeDocument/2006/relationships/image" Target="../media/image130.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91.xml"/><Relationship Id="rId4" Type="http://schemas.openxmlformats.org/officeDocument/2006/relationships/image" Target="../media/image26.jpeg"/></Relationships>
</file>

<file path=ppt/slides/_rels/slide22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86.xml"/><Relationship Id="rId1" Type="http://schemas.openxmlformats.org/officeDocument/2006/relationships/slideLayout" Target="../slideLayouts/slideLayout57.xml"/></Relationships>
</file>

<file path=ppt/slides/_rels/slide2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87.xml"/><Relationship Id="rId1" Type="http://schemas.openxmlformats.org/officeDocument/2006/relationships/slideLayout" Target="../slideLayouts/slideLayout272.xml"/><Relationship Id="rId4" Type="http://schemas.openxmlformats.org/officeDocument/2006/relationships/image" Target="../media/image133.jpeg"/></Relationships>
</file>

<file path=ppt/slides/_rels/slide22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88.xml"/><Relationship Id="rId1" Type="http://schemas.openxmlformats.org/officeDocument/2006/relationships/slideLayout" Target="../slideLayouts/slideLayout272.xml"/></Relationships>
</file>

<file path=ppt/slides/_rels/slide22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89.xml"/><Relationship Id="rId1" Type="http://schemas.openxmlformats.org/officeDocument/2006/relationships/slideLayout" Target="../slideLayouts/slideLayout27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5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5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5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51.xml"/></Relationships>
</file>

<file path=ppt/slides/_rels/slide2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4.xml"/><Relationship Id="rId1" Type="http://schemas.openxmlformats.org/officeDocument/2006/relationships/slideLayout" Target="../slideLayouts/slideLayout51.xml"/><Relationship Id="rId4" Type="http://schemas.openxmlformats.org/officeDocument/2006/relationships/image" Target="../media/image134.jpeg"/></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91.xml"/><Relationship Id="rId4" Type="http://schemas.openxmlformats.org/officeDocument/2006/relationships/image" Target="../media/image27.jpe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51.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51.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51.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5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5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87.xml"/></Relationships>
</file>

<file path=ppt/slides/_rels/slide2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02.xml"/><Relationship Id="rId1" Type="http://schemas.openxmlformats.org/officeDocument/2006/relationships/slideLayout" Target="../slideLayouts/slideLayout87.xml"/></Relationships>
</file>

<file path=ppt/slides/_rels/slide23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03.xml"/><Relationship Id="rId1" Type="http://schemas.openxmlformats.org/officeDocument/2006/relationships/slideLayout" Target="../slideLayouts/slideLayout87.xml"/></Relationships>
</file>

<file path=ppt/slides/_rels/slide23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04.xml"/><Relationship Id="rId1" Type="http://schemas.openxmlformats.org/officeDocument/2006/relationships/slideLayout" Target="../slideLayouts/slideLayout63.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6.xml"/><Relationship Id="rId1" Type="http://schemas.openxmlformats.org/officeDocument/2006/relationships/video" Target="https://www.youtube.com/embed/smDf7TSNRp8" TargetMode="External"/></Relationships>
</file>

<file path=ppt/slides/_rels/slide2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6.xml"/><Relationship Id="rId1" Type="http://schemas.openxmlformats.org/officeDocument/2006/relationships/slideLayout" Target="../slideLayouts/slideLayout151.xml"/><Relationship Id="rId4" Type="http://schemas.openxmlformats.org/officeDocument/2006/relationships/image" Target="../media/image138.gif"/></Relationships>
</file>

<file path=ppt/slides/_rels/slide241.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94.xml"/></Relationships>
</file>

<file path=ppt/slides/_rels/slide2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7.xml"/><Relationship Id="rId1" Type="http://schemas.openxmlformats.org/officeDocument/2006/relationships/slideLayout" Target="../slideLayouts/slideLayout87.xml"/></Relationships>
</file>

<file path=ppt/slides/_rels/slide24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08.xml"/><Relationship Id="rId1" Type="http://schemas.openxmlformats.org/officeDocument/2006/relationships/slideLayout" Target="../slideLayouts/slideLayout51.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55.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6.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0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93.xml"/><Relationship Id="rId5" Type="http://schemas.openxmlformats.org/officeDocument/2006/relationships/image" Target="../media/image3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slide" Target="slide216.xml"/><Relationship Id="rId4" Type="http://schemas.openxmlformats.org/officeDocument/2006/relationships/slide" Target="slide161.xml"/></Relationships>
</file>

<file path=ppt/slides/_rels/slide30.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slideLayout" Target="../slideLayouts/slideLayout153.xml"/><Relationship Id="rId7" Type="http://schemas.openxmlformats.org/officeDocument/2006/relationships/image" Target="../media/image39.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92.xml"/><Relationship Id="rId4" Type="http://schemas.openxmlformats.org/officeDocument/2006/relationships/image" Target="../media/image42.gif"/></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88.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42.xml"/><Relationship Id="rId5" Type="http://schemas.openxmlformats.org/officeDocument/2006/relationships/image" Target="../media/image46.jpe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9.xml"/><Relationship Id="rId1" Type="http://schemas.openxmlformats.org/officeDocument/2006/relationships/slideLayout" Target="../slideLayouts/slideLayout8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1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51.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42.xml"/><Relationship Id="rId5" Type="http://schemas.openxmlformats.org/officeDocument/2006/relationships/image" Target="../media/image29.jpe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342.xml"/><Relationship Id="rId5" Type="http://schemas.openxmlformats.org/officeDocument/2006/relationships/image" Target="../media/image29.jpe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42.xml"/><Relationship Id="rId5" Type="http://schemas.openxmlformats.org/officeDocument/2006/relationships/image" Target="../media/image29.jpe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8.xml"/><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0.xml"/><Relationship Id="rId1" Type="http://schemas.openxmlformats.org/officeDocument/2006/relationships/slideLayout" Target="../slideLayouts/slideLayout93.xml"/><Relationship Id="rId5" Type="http://schemas.openxmlformats.org/officeDocument/2006/relationships/image" Target="../media/image52.jpeg"/><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93.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93.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8.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93.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46.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88.xml"/><Relationship Id="rId4" Type="http://schemas.openxmlformats.org/officeDocument/2006/relationships/image" Target="../media/image30.jpeg"/></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50.xml"/><Relationship Id="rId5" Type="http://schemas.openxmlformats.org/officeDocument/2006/relationships/image" Target="../media/image62.png"/><Relationship Id="rId4" Type="http://schemas.openxmlformats.org/officeDocument/2006/relationships/hyperlink" Target="http://americanvision.org/6246/is-there-a-kingdom-context-to-the-olivet-discourse/context/"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8.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6.xml"/><Relationship Id="rId1" Type="http://schemas.openxmlformats.org/officeDocument/2006/relationships/slideLayout" Target="../slideLayouts/slideLayout46.xml"/><Relationship Id="rId4" Type="http://schemas.openxmlformats.org/officeDocument/2006/relationships/image" Target="../media/image30.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8.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image" Target="../media/image6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notesSlide" Target="../notesSlides/notesSlide59.xml"/></Relationships>
</file>

<file path=ppt/slides/_rels/slide7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0.xml"/><Relationship Id="rId1" Type="http://schemas.openxmlformats.org/officeDocument/2006/relationships/slideLayout" Target="../slideLayouts/slideLayout123.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93.xml"/><Relationship Id="rId4" Type="http://schemas.openxmlformats.org/officeDocument/2006/relationships/image" Target="../media/image69.jpeg"/></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93.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50.xml"/><Relationship Id="rId4" Type="http://schemas.openxmlformats.org/officeDocument/2006/relationships/image" Target="../media/image73.jpeg"/></Relationships>
</file>

<file path=ppt/slides/_rels/slide8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317.xml"/><Relationship Id="rId4" Type="http://schemas.openxmlformats.org/officeDocument/2006/relationships/image" Target="../media/image76.gif"/></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92.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8.xml"/><Relationship Id="rId1" Type="http://schemas.openxmlformats.org/officeDocument/2006/relationships/slideLayout" Target="../slideLayouts/slideLayout92.xml"/><Relationship Id="rId4" Type="http://schemas.openxmlformats.org/officeDocument/2006/relationships/image" Target="../media/image73.jpeg"/></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50.xml"/><Relationship Id="rId5" Type="http://schemas.openxmlformats.org/officeDocument/2006/relationships/image" Target="../media/image81.gif"/><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0.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1.xml"/><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3.xml"/><Relationship Id="rId1" Type="http://schemas.openxmlformats.org/officeDocument/2006/relationships/slideLayout" Target="../slideLayouts/slideLayout46.xml"/><Relationship Id="rId4" Type="http://schemas.openxmlformats.org/officeDocument/2006/relationships/image" Target="../media/image82.jpeg"/></Relationships>
</file>

<file path=ppt/slides/_rels/slide9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4.xml"/><Relationship Id="rId1" Type="http://schemas.openxmlformats.org/officeDocument/2006/relationships/slideLayout" Target="../slideLayouts/slideLayout46.xml"/><Relationship Id="rId5" Type="http://schemas.openxmlformats.org/officeDocument/2006/relationships/image" Target="../media/image82.jpeg"/><Relationship Id="rId4" Type="http://schemas.openxmlformats.org/officeDocument/2006/relationships/audio" Target="../media/audio5.wav"/></Relationships>
</file>

<file path=ppt/slides/_rels/slide9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98.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6.xml"/><Relationship Id="rId1" Type="http://schemas.openxmlformats.org/officeDocument/2006/relationships/slideLayout" Target="../slideLayouts/slideLayout88.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7.xml"/><Relationship Id="rId1" Type="http://schemas.openxmlformats.org/officeDocument/2006/relationships/slideLayout" Target="../slideLayouts/slideLayout8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a:noAutofit/>
          </a:bodyPr>
          <a:lstStyle/>
          <a:p>
            <a:r>
              <a:rPr lang="en-US" sz="4400" b="1" dirty="0">
                <a:solidFill>
                  <a:schemeClr val="tx1"/>
                </a:solidFill>
                <a:effectLst>
                  <a:outerShdw blurRad="38100" dist="38100" dir="2700000" algn="tl">
                    <a:srgbClr val="000000">
                      <a:alpha val="43137"/>
                    </a:srgbClr>
                  </a:outerShdw>
                </a:effectLst>
              </a:rPr>
              <a:t>05. RELIGIOUS HISTORY OF THE CHRISTIAN ERA</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5" y="4147494"/>
            <a:ext cx="4775075" cy="483229"/>
          </a:xfrm>
        </p:spPr>
        <p:txBody>
          <a:bodyPr>
            <a:normAutofit/>
          </a:bodyPr>
          <a:lstStyle/>
          <a:p>
            <a:r>
              <a:rPr lang="en-US" dirty="0">
                <a:solidFill>
                  <a:schemeClr val="tx1"/>
                </a:solidFill>
                <a:latin typeface="Ravie" panose="04040805050809020602" pitchFamily="82" charset="0"/>
              </a:rPr>
              <a:t>by David Lee Burris</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5">
                <a:lumMod val="20000"/>
                <a:lumOff val="80000"/>
              </a:schemeClr>
            </a:gs>
            <a:gs pos="58000">
              <a:srgbClr val="71BFFF"/>
            </a:gs>
            <a:gs pos="83000">
              <a:schemeClr val="accent5">
                <a:lumMod val="40000"/>
                <a:lumOff val="60000"/>
              </a:schemeClr>
            </a:gs>
          </a:gsLst>
          <a:lin ang="3600000" scaled="0"/>
          <a:tileRect/>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905000" y="304800"/>
          <a:ext cx="8305800" cy="6324600"/>
        </p:xfrm>
        <a:graphic>
          <a:graphicData uri="http://schemas.openxmlformats.org/drawingml/2006/table">
            <a:tbl>
              <a:tblPr firstRow="1" bandRow="1">
                <a:tableStyleId>{7DF18680-E054-41AD-8BC1-D1AEF772440D}</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898380">
                <a:tc>
                  <a:txBody>
                    <a:bodyPr/>
                    <a:lstStyle/>
                    <a:p>
                      <a:pPr algn="ctr"/>
                      <a:r>
                        <a:rPr lang="en-US" sz="4400" dirty="0">
                          <a:latin typeface="CapitalisTypOasis" pitchFamily="2" charset="0"/>
                        </a:rPr>
                        <a:t>PLATO</a:t>
                      </a:r>
                      <a:endParaRPr lang="en-US" sz="4400" b="1" dirty="0">
                        <a:latin typeface="CapitalisTypOasis" pitchFamily="2"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US" sz="4400" dirty="0">
                          <a:latin typeface="CapitalisTypOasis" pitchFamily="2" charset="0"/>
                        </a:rPr>
                        <a:t>ARISTOTLE</a:t>
                      </a:r>
                      <a:endParaRPr lang="en-US" sz="4400" b="1" dirty="0">
                        <a:latin typeface="CapitalisTypOasis" pitchFamily="2"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826511">
                <a:tc>
                  <a:txBody>
                    <a:bodyPr/>
                    <a:lstStyle/>
                    <a:p>
                      <a:pPr algn="ctr"/>
                      <a:r>
                        <a:rPr lang="en-US" sz="4000" b="1" dirty="0">
                          <a:solidFill>
                            <a:schemeClr val="tx2">
                              <a:lumMod val="75000"/>
                            </a:schemeClr>
                          </a:solidFill>
                          <a:latin typeface="Blue Highway" pitchFamily="34" charset="0"/>
                        </a:rPr>
                        <a:t>Idealism</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2">
                              <a:lumMod val="75000"/>
                            </a:schemeClr>
                          </a:solidFill>
                          <a:latin typeface="Blue Highway" pitchFamily="34" charset="0"/>
                        </a:rPr>
                        <a:t>Realism</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26511">
                <a:tc>
                  <a:txBody>
                    <a:bodyPr/>
                    <a:lstStyle/>
                    <a:p>
                      <a:pPr algn="ctr"/>
                      <a:r>
                        <a:rPr lang="en-US" sz="4000" b="1" i="1" dirty="0">
                          <a:solidFill>
                            <a:schemeClr val="tx2">
                              <a:lumMod val="75000"/>
                            </a:schemeClr>
                          </a:solidFill>
                          <a:latin typeface="Blue Highway" pitchFamily="34" charset="0"/>
                        </a:rPr>
                        <a:t>Republic</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i="1" dirty="0">
                          <a:solidFill>
                            <a:schemeClr val="tx2">
                              <a:lumMod val="75000"/>
                            </a:schemeClr>
                          </a:solidFill>
                          <a:latin typeface="Blue Highway" pitchFamily="34" charset="0"/>
                        </a:rPr>
                        <a:t>Politics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45214">
                <a:tc>
                  <a:txBody>
                    <a:bodyPr/>
                    <a:lstStyle/>
                    <a:p>
                      <a:pPr algn="ctr"/>
                      <a:r>
                        <a:rPr lang="en-US" sz="4000" b="1" dirty="0">
                          <a:solidFill>
                            <a:schemeClr val="tx2">
                              <a:lumMod val="75000"/>
                            </a:schemeClr>
                          </a:solidFill>
                          <a:latin typeface="Blue Highway" pitchFamily="34" charset="0"/>
                        </a:rPr>
                        <a:t>The</a:t>
                      </a:r>
                      <a:r>
                        <a:rPr lang="en-US" sz="4000" b="1" baseline="0" dirty="0">
                          <a:solidFill>
                            <a:schemeClr val="tx2">
                              <a:lumMod val="75000"/>
                            </a:schemeClr>
                          </a:solidFill>
                          <a:latin typeface="Blue Highway" pitchFamily="34" charset="0"/>
                        </a:rPr>
                        <a:t> “Ideal” </a:t>
                      </a:r>
                      <a:br>
                        <a:rPr lang="en-US" sz="4000" b="1" baseline="0" dirty="0">
                          <a:solidFill>
                            <a:schemeClr val="tx2">
                              <a:lumMod val="75000"/>
                            </a:schemeClr>
                          </a:solidFill>
                          <a:latin typeface="Blue Highway" pitchFamily="34" charset="0"/>
                        </a:rPr>
                      </a:br>
                      <a:r>
                        <a:rPr lang="en-US" sz="4000" b="1" baseline="0" dirty="0">
                          <a:solidFill>
                            <a:schemeClr val="tx2">
                              <a:lumMod val="75000"/>
                            </a:schemeClr>
                          </a:solidFill>
                          <a:latin typeface="Blue Highway" pitchFamily="34" charset="0"/>
                        </a:rPr>
                        <a:t>State</a:t>
                      </a:r>
                      <a:endParaRPr lang="en-US" sz="4000" b="1" dirty="0">
                        <a:solidFill>
                          <a:schemeClr val="tx2">
                            <a:lumMod val="75000"/>
                          </a:schemeClr>
                        </a:solidFill>
                        <a:latin typeface="Blue Highway" pitchFamily="34"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2">
                              <a:lumMod val="75000"/>
                            </a:schemeClr>
                          </a:solidFill>
                          <a:latin typeface="Blue Highway" pitchFamily="34" charset="0"/>
                        </a:rPr>
                        <a:t>A </a:t>
                      </a:r>
                      <a:r>
                        <a:rPr lang="en-US" sz="4000" b="1" u="sng" dirty="0">
                          <a:solidFill>
                            <a:schemeClr val="tx2">
                              <a:lumMod val="75000"/>
                            </a:schemeClr>
                          </a:solidFill>
                          <a:latin typeface="Blue Highway" pitchFamily="34" charset="0"/>
                        </a:rPr>
                        <a:t>Working</a:t>
                      </a:r>
                      <a:r>
                        <a:rPr lang="en-US" sz="4000" b="1" dirty="0">
                          <a:solidFill>
                            <a:schemeClr val="tx2">
                              <a:lumMod val="75000"/>
                            </a:schemeClr>
                          </a:solidFill>
                          <a:latin typeface="Blue Highway" pitchFamily="34" charset="0"/>
                        </a:rPr>
                        <a:t> Government</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401473">
                <a:tc>
                  <a:txBody>
                    <a:bodyPr/>
                    <a:lstStyle/>
                    <a:p>
                      <a:pPr algn="ctr"/>
                      <a:r>
                        <a:rPr lang="en-US" sz="4400" b="1" dirty="0">
                          <a:solidFill>
                            <a:schemeClr val="tx2">
                              <a:lumMod val="75000"/>
                            </a:schemeClr>
                          </a:solidFill>
                          <a:latin typeface="Blue Highway" pitchFamily="34" charset="0"/>
                        </a:rPr>
                        <a:t>TRANSCEND</a:t>
                      </a:r>
                      <a:endParaRPr lang="en-US" sz="2800" b="1" dirty="0">
                        <a:solidFill>
                          <a:schemeClr val="tx2">
                            <a:lumMod val="75000"/>
                          </a:schemeClr>
                        </a:solidFill>
                        <a:latin typeface="Blue Highway" pitchFamily="34" charset="0"/>
                      </a:endParaRPr>
                    </a:p>
                    <a:p>
                      <a:pPr algn="ctr"/>
                      <a:r>
                        <a:rPr lang="en-US" sz="2800" b="1" dirty="0">
                          <a:solidFill>
                            <a:schemeClr val="tx2">
                              <a:lumMod val="75000"/>
                            </a:schemeClr>
                          </a:solidFill>
                          <a:latin typeface="Blue Highway" pitchFamily="34" charset="0"/>
                        </a:rPr>
                        <a:t>Human Selfishness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solidFill>
                            <a:schemeClr val="tx2">
                              <a:lumMod val="75000"/>
                            </a:schemeClr>
                          </a:solidFill>
                          <a:latin typeface="Blue Highway" pitchFamily="34" charset="0"/>
                        </a:rPr>
                        <a:t>ACKNOWLEDGE</a:t>
                      </a:r>
                    </a:p>
                    <a:p>
                      <a:pPr algn="ctr"/>
                      <a:r>
                        <a:rPr lang="en-US" sz="2800" b="1" dirty="0">
                          <a:solidFill>
                            <a:schemeClr val="tx2">
                              <a:lumMod val="75000"/>
                            </a:schemeClr>
                          </a:solidFill>
                          <a:latin typeface="Blue Highway" pitchFamily="34" charset="0"/>
                        </a:rPr>
                        <a:t>Human Selfishness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26511">
                <a:tc>
                  <a:txBody>
                    <a:bodyPr/>
                    <a:lstStyle/>
                    <a:p>
                      <a:pPr algn="ctr"/>
                      <a:r>
                        <a:rPr lang="en-US" sz="4000" b="1" kern="1200" dirty="0">
                          <a:solidFill>
                            <a:schemeClr val="tx2">
                              <a:lumMod val="75000"/>
                            </a:schemeClr>
                          </a:solidFill>
                          <a:latin typeface="Blue Highway" pitchFamily="34" charset="0"/>
                          <a:ea typeface="+mn-ea"/>
                          <a:cs typeface="+mn-cs"/>
                        </a:rPr>
                        <a:t>Social Unity</a:t>
                      </a:r>
                      <a:endParaRPr lang="en-US" sz="4400" b="1" kern="1200" dirty="0">
                        <a:solidFill>
                          <a:schemeClr val="tx2">
                            <a:lumMod val="75000"/>
                          </a:schemeClr>
                        </a:solidFill>
                        <a:latin typeface="Blue Highway" pitchFamily="34" charset="0"/>
                        <a:ea typeface="+mn-ea"/>
                        <a:cs typeface="+mn-cs"/>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kern="1200" dirty="0">
                          <a:solidFill>
                            <a:schemeClr val="tx2">
                              <a:lumMod val="75000"/>
                            </a:schemeClr>
                          </a:solidFill>
                          <a:latin typeface="Blue Highway" pitchFamily="34" charset="0"/>
                          <a:ea typeface="+mn-ea"/>
                          <a:cs typeface="+mn-cs"/>
                        </a:rPr>
                        <a:t>Balance</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2" name="Rectangle 1"/>
          <p:cNvSpPr/>
          <p:nvPr/>
        </p:nvSpPr>
        <p:spPr>
          <a:xfrm>
            <a:off x="2057400" y="12954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4" name="Rectangle 3"/>
          <p:cNvSpPr/>
          <p:nvPr/>
        </p:nvSpPr>
        <p:spPr>
          <a:xfrm>
            <a:off x="6248400" y="12954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5" name="Rectangle 4"/>
          <p:cNvSpPr/>
          <p:nvPr/>
        </p:nvSpPr>
        <p:spPr>
          <a:xfrm>
            <a:off x="2057400" y="21336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6" name="Rectangle 5"/>
          <p:cNvSpPr/>
          <p:nvPr/>
        </p:nvSpPr>
        <p:spPr>
          <a:xfrm>
            <a:off x="6248400" y="21336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7" name="Rectangle 6"/>
          <p:cNvSpPr/>
          <p:nvPr/>
        </p:nvSpPr>
        <p:spPr>
          <a:xfrm>
            <a:off x="2057400" y="2971800"/>
            <a:ext cx="3810000" cy="121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8" name="Rectangle 7"/>
          <p:cNvSpPr/>
          <p:nvPr/>
        </p:nvSpPr>
        <p:spPr>
          <a:xfrm>
            <a:off x="6248400" y="2971800"/>
            <a:ext cx="3810000" cy="121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9" name="Rectangle 8"/>
          <p:cNvSpPr/>
          <p:nvPr/>
        </p:nvSpPr>
        <p:spPr>
          <a:xfrm>
            <a:off x="2057400" y="4572000"/>
            <a:ext cx="38100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0" name="Rectangle 9"/>
          <p:cNvSpPr/>
          <p:nvPr/>
        </p:nvSpPr>
        <p:spPr>
          <a:xfrm>
            <a:off x="6248400" y="4572000"/>
            <a:ext cx="38100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1" name="Rectangle 10"/>
          <p:cNvSpPr/>
          <p:nvPr/>
        </p:nvSpPr>
        <p:spPr>
          <a:xfrm>
            <a:off x="2057400" y="5867400"/>
            <a:ext cx="3810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2" name="Rectangle 11"/>
          <p:cNvSpPr/>
          <p:nvPr/>
        </p:nvSpPr>
        <p:spPr>
          <a:xfrm>
            <a:off x="6248400" y="5867400"/>
            <a:ext cx="3810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Tree>
    <p:extLst>
      <p:ext uri="{BB962C8B-B14F-4D97-AF65-F5344CB8AC3E}">
        <p14:creationId xmlns:p14="http://schemas.microsoft.com/office/powerpoint/2010/main" val="13159055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4"/>
                                        </p:tgtEl>
                                        <p:attrNameLst>
                                          <p:attrName>ppt_w</p:attrName>
                                        </p:attrNameLst>
                                      </p:cBhvr>
                                      <p:tavLst>
                                        <p:tav tm="0">
                                          <p:val>
                                            <p:strVal val="ppt_w"/>
                                          </p:val>
                                        </p:tav>
                                        <p:tav tm="100000">
                                          <p:val>
                                            <p:fltVal val="0"/>
                                          </p:val>
                                        </p:tav>
                                      </p:tavLst>
                                    </p:anim>
                                    <p:anim calcmode="lin" valueType="num">
                                      <p:cBhvr>
                                        <p:cTn id="15" dur="1000"/>
                                        <p:tgtEl>
                                          <p:spTgt spid="4"/>
                                        </p:tgtEl>
                                        <p:attrNameLst>
                                          <p:attrName>ppt_h</p:attrName>
                                        </p:attrNameLst>
                                      </p:cBhvr>
                                      <p:tavLst>
                                        <p:tav tm="0">
                                          <p:val>
                                            <p:strVal val="ppt_h"/>
                                          </p:val>
                                        </p:tav>
                                        <p:tav tm="100000">
                                          <p:val>
                                            <p:fltVal val="0"/>
                                          </p:val>
                                        </p:tav>
                                      </p:tavLst>
                                    </p:anim>
                                    <p:anim calcmode="lin" valueType="num">
                                      <p:cBhvr>
                                        <p:cTn id="16" dur="1000"/>
                                        <p:tgtEl>
                                          <p:spTgt spid="4"/>
                                        </p:tgtEl>
                                        <p:attrNameLst>
                                          <p:attrName>style.rotation</p:attrName>
                                        </p:attrNameLst>
                                      </p:cBhvr>
                                      <p:tavLst>
                                        <p:tav tm="0">
                                          <p:val>
                                            <p:fltVal val="0"/>
                                          </p:val>
                                        </p:tav>
                                        <p:tav tm="100000">
                                          <p:val>
                                            <p:fltVal val="90"/>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6"/>
                                        </p:tgtEl>
                                        <p:attrNameLst>
                                          <p:attrName>ppt_w</p:attrName>
                                        </p:attrNameLst>
                                      </p:cBhvr>
                                      <p:tavLst>
                                        <p:tav tm="0">
                                          <p:val>
                                            <p:strVal val="ppt_w"/>
                                          </p:val>
                                        </p:tav>
                                        <p:tav tm="100000">
                                          <p:val>
                                            <p:fltVal val="0"/>
                                          </p:val>
                                        </p:tav>
                                      </p:tavLst>
                                    </p:anim>
                                    <p:anim calcmode="lin" valueType="num">
                                      <p:cBhvr>
                                        <p:cTn id="31" dur="1000"/>
                                        <p:tgtEl>
                                          <p:spTgt spid="6"/>
                                        </p:tgtEl>
                                        <p:attrNameLst>
                                          <p:attrName>ppt_h</p:attrName>
                                        </p:attrNameLst>
                                      </p:cBhvr>
                                      <p:tavLst>
                                        <p:tav tm="0">
                                          <p:val>
                                            <p:strVal val="ppt_h"/>
                                          </p:val>
                                        </p:tav>
                                        <p:tav tm="100000">
                                          <p:val>
                                            <p:fltVal val="0"/>
                                          </p:val>
                                        </p:tav>
                                      </p:tavLst>
                                    </p:anim>
                                    <p:anim calcmode="lin" valueType="num">
                                      <p:cBhvr>
                                        <p:cTn id="32" dur="1000"/>
                                        <p:tgtEl>
                                          <p:spTgt spid="6"/>
                                        </p:tgtEl>
                                        <p:attrNameLst>
                                          <p:attrName>style.rotation</p:attrName>
                                        </p:attrNameLst>
                                      </p:cBhvr>
                                      <p:tavLst>
                                        <p:tav tm="0">
                                          <p:val>
                                            <p:fltVal val="0"/>
                                          </p:val>
                                        </p:tav>
                                        <p:tav tm="100000">
                                          <p:val>
                                            <p:fltVal val="90"/>
                                          </p:val>
                                        </p:tav>
                                      </p:tavLst>
                                    </p:anim>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7"/>
                                        </p:tgtEl>
                                        <p:attrNameLst>
                                          <p:attrName>ppt_w</p:attrName>
                                        </p:attrNameLst>
                                      </p:cBhvr>
                                      <p:tavLst>
                                        <p:tav tm="0">
                                          <p:val>
                                            <p:strVal val="ppt_w"/>
                                          </p:val>
                                        </p:tav>
                                        <p:tav tm="100000">
                                          <p:val>
                                            <p:fltVal val="0"/>
                                          </p:val>
                                        </p:tav>
                                      </p:tavLst>
                                    </p:anim>
                                    <p:anim calcmode="lin" valueType="num">
                                      <p:cBhvr>
                                        <p:cTn id="39" dur="1000"/>
                                        <p:tgtEl>
                                          <p:spTgt spid="7"/>
                                        </p:tgtEl>
                                        <p:attrNameLst>
                                          <p:attrName>ppt_h</p:attrName>
                                        </p:attrNameLst>
                                      </p:cBhvr>
                                      <p:tavLst>
                                        <p:tav tm="0">
                                          <p:val>
                                            <p:strVal val="ppt_h"/>
                                          </p:val>
                                        </p:tav>
                                        <p:tav tm="100000">
                                          <p:val>
                                            <p:fltVal val="0"/>
                                          </p:val>
                                        </p:tav>
                                      </p:tavLst>
                                    </p:anim>
                                    <p:anim calcmode="lin" valueType="num">
                                      <p:cBhvr>
                                        <p:cTn id="40" dur="1000"/>
                                        <p:tgtEl>
                                          <p:spTgt spid="7"/>
                                        </p:tgtEl>
                                        <p:attrNameLst>
                                          <p:attrName>style.rotation</p:attrName>
                                        </p:attrNameLst>
                                      </p:cBhvr>
                                      <p:tavLst>
                                        <p:tav tm="0">
                                          <p:val>
                                            <p:fltVal val="0"/>
                                          </p:val>
                                        </p:tav>
                                        <p:tav tm="100000">
                                          <p:val>
                                            <p:fltVal val="90"/>
                                          </p:val>
                                        </p:tav>
                                      </p:tavLst>
                                    </p:anim>
                                    <p:animEffect transition="out" filter="fad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grpId="0" nodeType="clickEffect">
                                  <p:stCondLst>
                                    <p:cond delay="0"/>
                                  </p:stCondLst>
                                  <p:childTnLst>
                                    <p:anim calcmode="lin" valueType="num">
                                      <p:cBhvr>
                                        <p:cTn id="46" dur="1000"/>
                                        <p:tgtEl>
                                          <p:spTgt spid="8"/>
                                        </p:tgtEl>
                                        <p:attrNameLst>
                                          <p:attrName>ppt_w</p:attrName>
                                        </p:attrNameLst>
                                      </p:cBhvr>
                                      <p:tavLst>
                                        <p:tav tm="0">
                                          <p:val>
                                            <p:strVal val="ppt_w"/>
                                          </p:val>
                                        </p:tav>
                                        <p:tav tm="100000">
                                          <p:val>
                                            <p:fltVal val="0"/>
                                          </p:val>
                                        </p:tav>
                                      </p:tavLst>
                                    </p:anim>
                                    <p:anim calcmode="lin" valueType="num">
                                      <p:cBhvr>
                                        <p:cTn id="47" dur="1000"/>
                                        <p:tgtEl>
                                          <p:spTgt spid="8"/>
                                        </p:tgtEl>
                                        <p:attrNameLst>
                                          <p:attrName>ppt_h</p:attrName>
                                        </p:attrNameLst>
                                      </p:cBhvr>
                                      <p:tavLst>
                                        <p:tav tm="0">
                                          <p:val>
                                            <p:strVal val="ppt_h"/>
                                          </p:val>
                                        </p:tav>
                                        <p:tav tm="100000">
                                          <p:val>
                                            <p:fltVal val="0"/>
                                          </p:val>
                                        </p:tav>
                                      </p:tavLst>
                                    </p:anim>
                                    <p:anim calcmode="lin" valueType="num">
                                      <p:cBhvr>
                                        <p:cTn id="48" dur="1000"/>
                                        <p:tgtEl>
                                          <p:spTgt spid="8"/>
                                        </p:tgtEl>
                                        <p:attrNameLst>
                                          <p:attrName>style.rotation</p:attrName>
                                        </p:attrNameLst>
                                      </p:cBhvr>
                                      <p:tavLst>
                                        <p:tav tm="0">
                                          <p:val>
                                            <p:fltVal val="0"/>
                                          </p:val>
                                        </p:tav>
                                        <p:tav tm="100000">
                                          <p:val>
                                            <p:fltVal val="90"/>
                                          </p:val>
                                        </p:tav>
                                      </p:tavLst>
                                    </p:anim>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grpId="0" nodeType="clickEffect">
                                  <p:stCondLst>
                                    <p:cond delay="0"/>
                                  </p:stCondLst>
                                  <p:childTnLst>
                                    <p:anim calcmode="lin" valueType="num">
                                      <p:cBhvr>
                                        <p:cTn id="54" dur="1000"/>
                                        <p:tgtEl>
                                          <p:spTgt spid="9"/>
                                        </p:tgtEl>
                                        <p:attrNameLst>
                                          <p:attrName>ppt_w</p:attrName>
                                        </p:attrNameLst>
                                      </p:cBhvr>
                                      <p:tavLst>
                                        <p:tav tm="0">
                                          <p:val>
                                            <p:strVal val="ppt_w"/>
                                          </p:val>
                                        </p:tav>
                                        <p:tav tm="100000">
                                          <p:val>
                                            <p:fltVal val="0"/>
                                          </p:val>
                                        </p:tav>
                                      </p:tavLst>
                                    </p:anim>
                                    <p:anim calcmode="lin" valueType="num">
                                      <p:cBhvr>
                                        <p:cTn id="55" dur="1000"/>
                                        <p:tgtEl>
                                          <p:spTgt spid="9"/>
                                        </p:tgtEl>
                                        <p:attrNameLst>
                                          <p:attrName>ppt_h</p:attrName>
                                        </p:attrNameLst>
                                      </p:cBhvr>
                                      <p:tavLst>
                                        <p:tav tm="0">
                                          <p:val>
                                            <p:strVal val="ppt_h"/>
                                          </p:val>
                                        </p:tav>
                                        <p:tav tm="100000">
                                          <p:val>
                                            <p:fltVal val="0"/>
                                          </p:val>
                                        </p:tav>
                                      </p:tavLst>
                                    </p:anim>
                                    <p:anim calcmode="lin" valueType="num">
                                      <p:cBhvr>
                                        <p:cTn id="56" dur="1000"/>
                                        <p:tgtEl>
                                          <p:spTgt spid="9"/>
                                        </p:tgtEl>
                                        <p:attrNameLst>
                                          <p:attrName>style.rotation</p:attrName>
                                        </p:attrNameLst>
                                      </p:cBhvr>
                                      <p:tavLst>
                                        <p:tav tm="0">
                                          <p:val>
                                            <p:fltVal val="0"/>
                                          </p:val>
                                        </p:tav>
                                        <p:tav tm="100000">
                                          <p:val>
                                            <p:fltVal val="90"/>
                                          </p:val>
                                        </p:tav>
                                      </p:tavLst>
                                    </p:anim>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10"/>
                                        </p:tgtEl>
                                        <p:attrNameLst>
                                          <p:attrName>ppt_w</p:attrName>
                                        </p:attrNameLst>
                                      </p:cBhvr>
                                      <p:tavLst>
                                        <p:tav tm="0">
                                          <p:val>
                                            <p:strVal val="ppt_w"/>
                                          </p:val>
                                        </p:tav>
                                        <p:tav tm="100000">
                                          <p:val>
                                            <p:fltVal val="0"/>
                                          </p:val>
                                        </p:tav>
                                      </p:tavLst>
                                    </p:anim>
                                    <p:anim calcmode="lin" valueType="num">
                                      <p:cBhvr>
                                        <p:cTn id="63" dur="1000"/>
                                        <p:tgtEl>
                                          <p:spTgt spid="10"/>
                                        </p:tgtEl>
                                        <p:attrNameLst>
                                          <p:attrName>ppt_h</p:attrName>
                                        </p:attrNameLst>
                                      </p:cBhvr>
                                      <p:tavLst>
                                        <p:tav tm="0">
                                          <p:val>
                                            <p:strVal val="ppt_h"/>
                                          </p:val>
                                        </p:tav>
                                        <p:tav tm="100000">
                                          <p:val>
                                            <p:fltVal val="0"/>
                                          </p:val>
                                        </p:tav>
                                      </p:tavLst>
                                    </p:anim>
                                    <p:anim calcmode="lin" valueType="num">
                                      <p:cBhvr>
                                        <p:cTn id="64" dur="1000"/>
                                        <p:tgtEl>
                                          <p:spTgt spid="10"/>
                                        </p:tgtEl>
                                        <p:attrNameLst>
                                          <p:attrName>style.rotation</p:attrName>
                                        </p:attrNameLst>
                                      </p:cBhvr>
                                      <p:tavLst>
                                        <p:tav tm="0">
                                          <p:val>
                                            <p:fltVal val="0"/>
                                          </p:val>
                                        </p:tav>
                                        <p:tav tm="100000">
                                          <p:val>
                                            <p:fltVal val="90"/>
                                          </p:val>
                                        </p:tav>
                                      </p:tavLst>
                                    </p:anim>
                                    <p:animEffect transition="out" filter="fade">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0" nodeType="clickEffect">
                                  <p:stCondLst>
                                    <p:cond delay="0"/>
                                  </p:stCondLst>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2"/>
                                        </p:tgtEl>
                                        <p:attrNameLst>
                                          <p:attrName>ppt_w</p:attrName>
                                        </p:attrNameLst>
                                      </p:cBhvr>
                                      <p:tavLst>
                                        <p:tav tm="0">
                                          <p:val>
                                            <p:strVal val="ppt_w"/>
                                          </p:val>
                                        </p:tav>
                                        <p:tav tm="100000">
                                          <p:val>
                                            <p:fltVal val="0"/>
                                          </p:val>
                                        </p:tav>
                                      </p:tavLst>
                                    </p:anim>
                                    <p:anim calcmode="lin" valueType="num">
                                      <p:cBhvr>
                                        <p:cTn id="79" dur="1000"/>
                                        <p:tgtEl>
                                          <p:spTgt spid="12"/>
                                        </p:tgtEl>
                                        <p:attrNameLst>
                                          <p:attrName>ppt_h</p:attrName>
                                        </p:attrNameLst>
                                      </p:cBhvr>
                                      <p:tavLst>
                                        <p:tav tm="0">
                                          <p:val>
                                            <p:strVal val="ppt_h"/>
                                          </p:val>
                                        </p:tav>
                                        <p:tav tm="100000">
                                          <p:val>
                                            <p:fltVal val="0"/>
                                          </p:val>
                                        </p:tav>
                                      </p:tavLst>
                                    </p:anim>
                                    <p:anim calcmode="lin" valueType="num">
                                      <p:cBhvr>
                                        <p:cTn id="80" dur="1000"/>
                                        <p:tgtEl>
                                          <p:spTgt spid="12"/>
                                        </p:tgtEl>
                                        <p:attrNameLst>
                                          <p:attrName>style.rotation</p:attrName>
                                        </p:attrNameLst>
                                      </p:cBhvr>
                                      <p:tavLst>
                                        <p:tav tm="0">
                                          <p:val>
                                            <p:fltVal val="0"/>
                                          </p:val>
                                        </p:tav>
                                        <p:tav tm="100000">
                                          <p:val>
                                            <p:fltVal val="90"/>
                                          </p:val>
                                        </p:tav>
                                      </p:tavLst>
                                    </p:anim>
                                    <p:animEffect transition="out" filter="fade">
                                      <p:cBhvr>
                                        <p:cTn id="81" dur="1000"/>
                                        <p:tgtEl>
                                          <p:spTgt spid="12"/>
                                        </p:tgtEl>
                                      </p:cBhvr>
                                    </p:animEffect>
                                    <p:set>
                                      <p:cBhvr>
                                        <p:cTn id="82"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28546" name="Rectangle 2"/>
          <p:cNvSpPr>
            <a:spLocks noGrp="1" noChangeArrowheads="1"/>
          </p:cNvSpPr>
          <p:nvPr>
            <p:ph type="title"/>
          </p:nvPr>
        </p:nvSpPr>
        <p:spPr>
          <a:xfrm>
            <a:off x="1524000" y="457200"/>
            <a:ext cx="9144000" cy="1066800"/>
          </a:xfrm>
        </p:spPr>
        <p:txBody>
          <a:bodyPr/>
          <a:lstStyle/>
          <a:p>
            <a:r>
              <a:rPr lang="en-US" sz="5400" b="1">
                <a:effectLst>
                  <a:outerShdw blurRad="38100" dist="38100" dir="2700000" algn="tl">
                    <a:srgbClr val="C0C0C0"/>
                  </a:outerShdw>
                </a:effectLst>
              </a:rPr>
              <a:t>Later Swiss Reformation   </a:t>
            </a:r>
            <a:r>
              <a:rPr lang="en-US">
                <a:effectLst>
                  <a:outerShdw blurRad="38100" dist="38100" dir="2700000" algn="tl">
                    <a:srgbClr val="C0C0C0"/>
                  </a:outerShdw>
                </a:effectLst>
              </a:rPr>
              <a:t>  </a:t>
            </a:r>
            <a:r>
              <a:rPr lang="en-US" sz="4000" u="sng">
                <a:solidFill>
                  <a:srgbClr val="FFFFFF"/>
                </a:solidFill>
                <a:effectLst>
                  <a:outerShdw blurRad="38100" dist="38100" dir="2700000" algn="tl">
                    <a:srgbClr val="C0C0C0"/>
                  </a:outerShdw>
                </a:effectLst>
                <a:latin typeface="Algerian" pitchFamily="82" charset="0"/>
              </a:rPr>
              <a:t>Zwingli – Calvin - Radical</a:t>
            </a:r>
          </a:p>
        </p:txBody>
      </p:sp>
      <p:sp>
        <p:nvSpPr>
          <p:cNvPr id="5228547" name="Rectangle 3"/>
          <p:cNvSpPr>
            <a:spLocks noGrp="1" noChangeArrowheads="1"/>
          </p:cNvSpPr>
          <p:nvPr>
            <p:ph type="body" idx="1"/>
          </p:nvPr>
        </p:nvSpPr>
        <p:spPr>
          <a:xfrm>
            <a:off x="2057400" y="1905000"/>
            <a:ext cx="8077200" cy="4343400"/>
          </a:xfrm>
        </p:spPr>
        <p:txBody>
          <a:bodyPr/>
          <a:lstStyle/>
          <a:p>
            <a:pPr>
              <a:lnSpc>
                <a:spcPct val="90000"/>
              </a:lnSpc>
              <a:buFont typeface="Wingdings" pitchFamily="2" charset="2"/>
              <a:buChar char="§"/>
            </a:pPr>
            <a:r>
              <a:rPr lang="en-US" sz="2800" b="1" i="1">
                <a:solidFill>
                  <a:srgbClr val="FFFF00"/>
                </a:solidFill>
                <a:effectLst>
                  <a:outerShdw blurRad="38100" dist="38100" dir="2700000" algn="tl">
                    <a:srgbClr val="C0C0C0"/>
                  </a:outerShdw>
                </a:effectLst>
              </a:rPr>
              <a:t>Three types of Reformation theology developed in Swiss territories.  The German-speaking cantons of the northern part of the country followed Zwingli’s view of the Reformation.  Those in the south,  led by Geneva,  followed the views of John Calvin.  In addition,  the radicals of the Reformation,  known as Anabaptists,  developed an extreme wing among those who had worked with Zwingli.  From Zurich the Anabaptist movement spread thru Switzerland,  Germany,  and Holland,  where,  under Menno Simons,  it had a steady development. </a:t>
            </a:r>
          </a:p>
        </p:txBody>
      </p:sp>
      <p:sp>
        <p:nvSpPr>
          <p:cNvPr id="5228548"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Christianity Through The Ages by Dr. Earle Cairns</a:t>
            </a:r>
          </a:p>
        </p:txBody>
      </p:sp>
      <p:sp>
        <p:nvSpPr>
          <p:cNvPr id="5228549" name="Comment 5"/>
          <p:cNvSpPr>
            <a:spLocks noChangeArrowheads="1"/>
          </p:cNvSpPr>
          <p:nvPr/>
        </p:nvSpPr>
        <p:spPr bwMode="auto">
          <a:xfrm>
            <a:off x="1539876" y="-13716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Heinrich Bullinger was the conciliatory successor to Zwingli &amp; after he was removed from the religious scene most Zwingli groups merged with those of Calvin forming the    Reformed Churches of Switzerland.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228547">
                                            <p:txEl>
                                              <p:pRg st="0" end="0"/>
                                            </p:txEl>
                                          </p:spTgt>
                                        </p:tgtEl>
                                        <p:attrNameLst>
                                          <p:attrName>style.visibility</p:attrName>
                                        </p:attrNameLst>
                                      </p:cBhvr>
                                      <p:to>
                                        <p:strVal val="visible"/>
                                      </p:to>
                                    </p:set>
                                    <p:anim calcmode="lin" valueType="num">
                                      <p:cBhvr>
                                        <p:cTn id="7" dur="500" fill="hold"/>
                                        <p:tgtEl>
                                          <p:spTgt spid="5228547">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228547">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8547"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580066"/>
            <a:ext cx="7105475" cy="4762011"/>
          </a:xfrm>
        </p:spPr>
        <p:txBody>
          <a:bodyPr>
            <a:normAutofit/>
          </a:bodyPr>
          <a:lstStyle/>
          <a:p>
            <a:r>
              <a:rPr lang="en-US" sz="2400" b="1" i="1" dirty="0">
                <a:solidFill>
                  <a:srgbClr val="C00000"/>
                </a:solidFill>
              </a:rPr>
              <a:t>PLATO(Teacher) VERSUS ARISTOTLE(Student)</a:t>
            </a:r>
          </a:p>
          <a:p>
            <a:r>
              <a:rPr lang="en-US" sz="2400" b="1" i="1" dirty="0">
                <a:solidFill>
                  <a:srgbClr val="C00000"/>
                </a:solidFill>
              </a:rPr>
              <a:t>IRENAEUS(2</a:t>
            </a:r>
            <a:r>
              <a:rPr lang="en-US" sz="2400" b="1" i="1" baseline="30000" dirty="0">
                <a:solidFill>
                  <a:srgbClr val="C00000"/>
                </a:solidFill>
              </a:rPr>
              <a:t>nd</a:t>
            </a:r>
            <a:r>
              <a:rPr lang="en-US" sz="2400" b="1" i="1" dirty="0">
                <a:solidFill>
                  <a:srgbClr val="C00000"/>
                </a:solidFill>
              </a:rPr>
              <a:t> Cent) VERSUS AUGUSTINE (4</a:t>
            </a:r>
            <a:r>
              <a:rPr lang="en-US" sz="2400" b="1" i="1" baseline="30000" dirty="0">
                <a:solidFill>
                  <a:srgbClr val="C00000"/>
                </a:solidFill>
              </a:rPr>
              <a:t>th</a:t>
            </a:r>
            <a:r>
              <a:rPr lang="en-US" sz="2400" b="1" i="1" dirty="0">
                <a:solidFill>
                  <a:srgbClr val="C00000"/>
                </a:solidFill>
              </a:rPr>
              <a:t>)</a:t>
            </a:r>
          </a:p>
          <a:p>
            <a:r>
              <a:rPr lang="en-US" sz="2400" b="1" i="1" dirty="0">
                <a:solidFill>
                  <a:srgbClr val="C00000"/>
                </a:solidFill>
              </a:rPr>
              <a:t>AUGUSTINIAN VERSUS PELAGIAN NEMESIS</a:t>
            </a:r>
          </a:p>
          <a:p>
            <a:r>
              <a:rPr lang="en-US" sz="2400" b="1" i="1" dirty="0">
                <a:solidFill>
                  <a:srgbClr val="C00000"/>
                </a:solidFill>
              </a:rPr>
              <a:t>AUGUSTINIAN(Old)/THOMISM(New Church)</a:t>
            </a:r>
          </a:p>
          <a:p>
            <a:r>
              <a:rPr lang="en-US" sz="2400" b="1" i="1" dirty="0">
                <a:solidFill>
                  <a:srgbClr val="C00000"/>
                </a:solidFill>
              </a:rPr>
              <a:t>DESIDERIUS ERASMUS VS. MARTIN LUTHER</a:t>
            </a:r>
          </a:p>
          <a:p>
            <a:r>
              <a:rPr lang="en-US" sz="2400" b="1" i="1" dirty="0">
                <a:solidFill>
                  <a:srgbClr val="C00000"/>
                </a:solidFill>
              </a:rPr>
              <a:t>MARTIN LUTHER VERSUS ULRICH ZWINGLI  </a:t>
            </a:r>
          </a:p>
          <a:p>
            <a:pPr marL="0" indent="0">
              <a:buNone/>
            </a:pPr>
            <a:r>
              <a:rPr lang="en-US" sz="2400" b="1" i="1" dirty="0">
                <a:solidFill>
                  <a:srgbClr val="C00000"/>
                </a:solidFill>
              </a:rPr>
              <a:t> </a:t>
            </a:r>
          </a:p>
        </p:txBody>
      </p:sp>
    </p:spTree>
    <p:extLst>
      <p:ext uri="{BB962C8B-B14F-4D97-AF65-F5344CB8AC3E}">
        <p14:creationId xmlns:p14="http://schemas.microsoft.com/office/powerpoint/2010/main" val="2285993382"/>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44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1519</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44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45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450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t>Martin Luther questions </a:t>
            </a:r>
            <a:b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t>papal infallibility </a:t>
            </a:r>
            <a:b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t>(belief that the pope is </a:t>
            </a:r>
            <a:b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t>preserved from error </a:t>
            </a:r>
            <a:b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t>in matters of faith and </a:t>
            </a:r>
            <a:b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t>morals) and begins New Testament sermon series, </a:t>
            </a:r>
            <a:r>
              <a:rPr kumimoji="0" lang="en-US" sz="3400" b="1" i="0" u="none" strike="noStrike" kern="1200" cap="none" spc="0" normalizeH="0" baseline="0" noProof="0" dirty="0">
                <a:ln>
                  <a:noFill/>
                </a:ln>
                <a:solidFill>
                  <a:srgbClr val="000000"/>
                </a:solidFill>
                <a:effectLst/>
                <a:uLnTx/>
                <a:uFillTx/>
                <a:latin typeface="Times New Roman" pitchFamily="18" charset="0"/>
                <a:ea typeface="+mn-ea"/>
                <a:cs typeface="+mn-cs"/>
              </a:rPr>
              <a:t>starting a new era of preaching</a:t>
            </a:r>
            <a:endPar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2794502" name="Group 6"/>
          <p:cNvGrpSpPr>
            <a:grpSpLocks/>
          </p:cNvGrpSpPr>
          <p:nvPr/>
        </p:nvGrpSpPr>
        <p:grpSpPr bwMode="auto">
          <a:xfrm>
            <a:off x="8382000" y="457200"/>
            <a:ext cx="2057400" cy="2362200"/>
            <a:chOff x="4320" y="288"/>
            <a:chExt cx="1296" cy="1488"/>
          </a:xfrm>
        </p:grpSpPr>
        <p:pic>
          <p:nvPicPr>
            <p:cNvPr id="2794503" name="Picture 7" descr="m luther2-color"/>
            <p:cNvPicPr>
              <a:picLocks noChangeAspect="1" noChangeArrowheads="1"/>
            </p:cNvPicPr>
            <p:nvPr/>
          </p:nvPicPr>
          <p:blipFill>
            <a:blip r:embed="rId4" cstate="print"/>
            <a:srcRect/>
            <a:stretch>
              <a:fillRect/>
            </a:stretch>
          </p:blipFill>
          <p:spPr bwMode="auto">
            <a:xfrm>
              <a:off x="4368" y="288"/>
              <a:ext cx="1200" cy="1200"/>
            </a:xfrm>
            <a:prstGeom prst="rect">
              <a:avLst/>
            </a:prstGeom>
            <a:noFill/>
            <a:ln w="38100">
              <a:solidFill>
                <a:srgbClr val="14455E"/>
              </a:solidFill>
              <a:miter lim="800000"/>
              <a:headEnd/>
              <a:tailEnd/>
            </a:ln>
          </p:spPr>
        </p:pic>
        <p:sp>
          <p:nvSpPr>
            <p:cNvPr id="2794504" name="Text Box 8"/>
            <p:cNvSpPr txBox="1">
              <a:spLocks noChangeArrowheads="1"/>
            </p:cNvSpPr>
            <p:nvPr/>
          </p:nvSpPr>
          <p:spPr bwMode="auto">
            <a:xfrm>
              <a:off x="4320" y="1519"/>
              <a:ext cx="12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Martin Luther</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794505" name="Rectangle 9"/>
          <p:cNvSpPr>
            <a:spLocks noChangeArrowheads="1"/>
          </p:cNvSpPr>
          <p:nvPr/>
        </p:nvSpPr>
        <p:spPr bwMode="auto">
          <a:xfrm>
            <a:off x="3352800" y="4495800"/>
            <a:ext cx="4953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Ulrich Zwingli begins New Testament sermons, thus ushering in the Swiss reformation</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794506" name="Group 10"/>
          <p:cNvGrpSpPr>
            <a:grpSpLocks/>
          </p:cNvGrpSpPr>
          <p:nvPr/>
        </p:nvGrpSpPr>
        <p:grpSpPr bwMode="auto">
          <a:xfrm>
            <a:off x="8243888" y="4267200"/>
            <a:ext cx="2195512" cy="2465388"/>
            <a:chOff x="4233" y="2688"/>
            <a:chExt cx="1383" cy="1553"/>
          </a:xfrm>
        </p:grpSpPr>
        <p:pic>
          <p:nvPicPr>
            <p:cNvPr id="2794507" name="Picture 11" descr="Zwingli"/>
            <p:cNvPicPr>
              <a:picLocks noChangeAspect="1" noChangeArrowheads="1"/>
            </p:cNvPicPr>
            <p:nvPr/>
          </p:nvPicPr>
          <p:blipFill>
            <a:blip r:embed="rId5" cstate="print"/>
            <a:srcRect/>
            <a:stretch>
              <a:fillRect/>
            </a:stretch>
          </p:blipFill>
          <p:spPr bwMode="auto">
            <a:xfrm>
              <a:off x="4233" y="2688"/>
              <a:ext cx="1335" cy="1344"/>
            </a:xfrm>
            <a:prstGeom prst="rect">
              <a:avLst/>
            </a:prstGeom>
            <a:noFill/>
          </p:spPr>
        </p:pic>
        <p:sp>
          <p:nvSpPr>
            <p:cNvPr id="2794508" name="Text Box 12"/>
            <p:cNvSpPr txBox="1">
              <a:spLocks noChangeArrowheads="1"/>
            </p:cNvSpPr>
            <p:nvPr/>
          </p:nvSpPr>
          <p:spPr bwMode="auto">
            <a:xfrm>
              <a:off x="4320" y="3984"/>
              <a:ext cx="12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Ulrich Zwingli</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24792862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4505">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94506"/>
                                        </p:tgtEl>
                                        <p:attrNameLst>
                                          <p:attrName>style.visibility</p:attrName>
                                        </p:attrNameLst>
                                      </p:cBhvr>
                                      <p:to>
                                        <p:strVal val="visible"/>
                                      </p:to>
                                    </p:set>
                                    <p:animEffect transition="in" filter="dissolve">
                                      <p:cBhvr>
                                        <p:cTn id="10" dur="500"/>
                                        <p:tgtEl>
                                          <p:spTgt spid="2794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4505"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8269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82691"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2000">
                <a:solidFill>
                  <a:srgbClr val="666699"/>
                </a:solidFill>
                <a:effectLst>
                  <a:outerShdw blurRad="38100" dist="38100" dir="2700000" algn="tl">
                    <a:srgbClr val="000000"/>
                  </a:outerShdw>
                </a:effectLst>
              </a:rPr>
              <a:t>“Born in Wildhaus,  Switzerland,  on New Year’s Day in 1484,  Zwingli received a good education in the classics and was ordained a priest in 1506.  He served as parish priest in Glarus from 1506 to 1516.</a:t>
            </a:r>
          </a:p>
          <a:p>
            <a:pPr>
              <a:lnSpc>
                <a:spcPct val="90000"/>
              </a:lnSpc>
              <a:buFontTx/>
              <a:buChar char="o"/>
            </a:pPr>
            <a:r>
              <a:rPr lang="en-US" sz="2000">
                <a:solidFill>
                  <a:srgbClr val="666699"/>
                </a:solidFill>
                <a:effectLst>
                  <a:outerShdw blurRad="38100" dist="38100" dir="2700000" algn="tl">
                    <a:srgbClr val="000000"/>
                  </a:outerShdw>
                </a:effectLst>
              </a:rPr>
              <a:t>A key event during that period aroused his patriotic fervor and perhaps began to undermine his confidence in the Roman church.  One of the major industries for the Swiss then was mercenary service.  They would hire out their young men to fight in others wars,  including battles for the pope.  (You can see the Swiss Guard today policing the Vatican in their colorful uniforms.)  Zwingli accompanied the Swiss troops as chaplain in September of 1515, and saw 6000 of his young countrymen slaughtered in the service of the pope at the Battle of Marignan in Italy.  He returned home determined to abolish the mercenary practice of ‘selling blood for gold.’  It would cost him his parish at Glarus but helped pave the way for his call to Zurich later.”</a:t>
            </a:r>
            <a:r>
              <a:rPr lang="en-US" sz="2400">
                <a:solidFill>
                  <a:srgbClr val="666699"/>
                </a:solidFill>
                <a:effectLst>
                  <a:outerShdw blurRad="38100" dist="38100" dir="2700000" algn="tl">
                    <a:srgbClr val="000000"/>
                  </a:outerShdw>
                </a:effectLst>
              </a:rPr>
              <a:t>    </a:t>
            </a:r>
            <a:endParaRPr lang="en-US" sz="2400" i="1">
              <a:solidFill>
                <a:srgbClr val="666699"/>
              </a:solidFill>
              <a:effectLst>
                <a:outerShdw blurRad="38100" dist="38100" dir="2700000" algn="tl">
                  <a:srgbClr val="000000"/>
                </a:outerShdw>
              </a:effectLst>
            </a:endParaRPr>
          </a:p>
        </p:txBody>
      </p:sp>
      <p:sp>
        <p:nvSpPr>
          <p:cNvPr id="408269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8269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82694"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ZURICH REFORM UNDER ZWINGLI</a:t>
            </a:r>
          </a:p>
        </p:txBody>
      </p:sp>
      <p:sp>
        <p:nvSpPr>
          <p:cNvPr id="4082695" name="Comment 7"/>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European Royal Dynasties – including Louie &amp; Marie – related across national boundaries – uniformly used personal Swiss Body Guards – lacking basic trust in their own countrymen!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13045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82692"/>
                                        </p:tgtEl>
                                        <p:attrNameLst>
                                          <p:attrName>style.visibility</p:attrName>
                                        </p:attrNameLst>
                                      </p:cBhvr>
                                      <p:to>
                                        <p:strVal val="visible"/>
                                      </p:to>
                                    </p:set>
                                    <p:anim calcmode="lin" valueType="num">
                                      <p:cBhvr>
                                        <p:cTn id="7" dur="5000" fill="hold"/>
                                        <p:tgtEl>
                                          <p:spTgt spid="4082692"/>
                                        </p:tgtEl>
                                        <p:attrNameLst>
                                          <p:attrName>ppt_w</p:attrName>
                                        </p:attrNameLst>
                                      </p:cBhvr>
                                      <p:tavLst>
                                        <p:tav tm="0" fmla="#ppt_w*sin(2.5*pi*$)">
                                          <p:val>
                                            <p:fltVal val="0"/>
                                          </p:val>
                                        </p:tav>
                                        <p:tav tm="100000">
                                          <p:val>
                                            <p:fltVal val="1"/>
                                          </p:val>
                                        </p:tav>
                                      </p:tavLst>
                                    </p:anim>
                                    <p:anim calcmode="lin" valueType="num">
                                      <p:cBhvr>
                                        <p:cTn id="8" dur="5000" fill="hold"/>
                                        <p:tgtEl>
                                          <p:spTgt spid="408269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82693"/>
                                        </p:tgtEl>
                                        <p:attrNameLst>
                                          <p:attrName>style.visibility</p:attrName>
                                        </p:attrNameLst>
                                      </p:cBhvr>
                                      <p:to>
                                        <p:strVal val="visible"/>
                                      </p:to>
                                    </p:set>
                                    <p:anim calcmode="lin" valueType="num">
                                      <p:cBhvr>
                                        <p:cTn id="13" dur="500" fill="hold"/>
                                        <p:tgtEl>
                                          <p:spTgt spid="4082693"/>
                                        </p:tgtEl>
                                        <p:attrNameLst>
                                          <p:attrName>ppt_w</p:attrName>
                                        </p:attrNameLst>
                                      </p:cBhvr>
                                      <p:tavLst>
                                        <p:tav tm="0">
                                          <p:val>
                                            <p:strVal val="4/3*#ppt_w"/>
                                          </p:val>
                                        </p:tav>
                                        <p:tav tm="100000">
                                          <p:val>
                                            <p:strVal val="#ppt_w"/>
                                          </p:val>
                                        </p:tav>
                                      </p:tavLst>
                                    </p:anim>
                                    <p:anim calcmode="lin" valueType="num">
                                      <p:cBhvr>
                                        <p:cTn id="14" dur="500" fill="hold"/>
                                        <p:tgtEl>
                                          <p:spTgt spid="408269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82690">
                                            <p:txEl>
                                              <p:pRg st="0" end="0"/>
                                            </p:txEl>
                                          </p:spTgt>
                                        </p:tgtEl>
                                        <p:attrNameLst>
                                          <p:attrName>style.visibility</p:attrName>
                                        </p:attrNameLst>
                                      </p:cBhvr>
                                      <p:to>
                                        <p:strVal val="visible"/>
                                      </p:to>
                                    </p:set>
                                    <p:anim calcmode="lin" valueType="num">
                                      <p:cBhvr additive="base">
                                        <p:cTn id="19" dur="300" fill="hold"/>
                                        <p:tgtEl>
                                          <p:spTgt spid="408269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826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82694"/>
                                        </p:tgtEl>
                                        <p:attrNameLst>
                                          <p:attrName>style.visibility</p:attrName>
                                        </p:attrNameLst>
                                      </p:cBhvr>
                                      <p:to>
                                        <p:strVal val="visible"/>
                                      </p:to>
                                    </p:set>
                                    <p:anim calcmode="lin" valueType="num">
                                      <p:cBhvr>
                                        <p:cTn id="25" dur="500" fill="hold"/>
                                        <p:tgtEl>
                                          <p:spTgt spid="4082694"/>
                                        </p:tgtEl>
                                        <p:attrNameLst>
                                          <p:attrName>ppt_w</p:attrName>
                                        </p:attrNameLst>
                                      </p:cBhvr>
                                      <p:tavLst>
                                        <p:tav tm="0">
                                          <p:val>
                                            <p:fltVal val="0"/>
                                          </p:val>
                                        </p:tav>
                                        <p:tav tm="100000">
                                          <p:val>
                                            <p:strVal val="#ppt_w"/>
                                          </p:val>
                                        </p:tav>
                                      </p:tavLst>
                                    </p:anim>
                                    <p:anim calcmode="lin" valueType="num">
                                      <p:cBhvr>
                                        <p:cTn id="26" dur="500" fill="hold"/>
                                        <p:tgtEl>
                                          <p:spTgt spid="4082694"/>
                                        </p:tgtEl>
                                        <p:attrNameLst>
                                          <p:attrName>ppt_h</p:attrName>
                                        </p:attrNameLst>
                                      </p:cBhvr>
                                      <p:tavLst>
                                        <p:tav tm="0">
                                          <p:val>
                                            <p:fltVal val="0"/>
                                          </p:val>
                                        </p:tav>
                                        <p:tav tm="100000">
                                          <p:val>
                                            <p:strVal val="#ppt_h"/>
                                          </p:val>
                                        </p:tav>
                                      </p:tavLst>
                                    </p:anim>
                                    <p:anim calcmode="lin" valueType="num">
                                      <p:cBhvr>
                                        <p:cTn id="27" dur="500" fill="hold"/>
                                        <p:tgtEl>
                                          <p:spTgt spid="4082694"/>
                                        </p:tgtEl>
                                        <p:attrNameLst>
                                          <p:attrName>ppt_x</p:attrName>
                                        </p:attrNameLst>
                                      </p:cBhvr>
                                      <p:tavLst>
                                        <p:tav tm="0">
                                          <p:val>
                                            <p:fltVal val="0.5"/>
                                          </p:val>
                                        </p:tav>
                                        <p:tav tm="100000">
                                          <p:val>
                                            <p:strVal val="#ppt_x"/>
                                          </p:val>
                                        </p:tav>
                                      </p:tavLst>
                                    </p:anim>
                                    <p:anim calcmode="lin" valueType="num">
                                      <p:cBhvr>
                                        <p:cTn id="28" dur="500" fill="hold"/>
                                        <p:tgtEl>
                                          <p:spTgt spid="408269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82691">
                                            <p:txEl>
                                              <p:pRg st="0" end="0"/>
                                            </p:txEl>
                                          </p:spTgt>
                                        </p:tgtEl>
                                        <p:attrNameLst>
                                          <p:attrName>style.visibility</p:attrName>
                                        </p:attrNameLst>
                                      </p:cBhvr>
                                      <p:to>
                                        <p:strVal val="visible"/>
                                      </p:to>
                                    </p:set>
                                    <p:animEffect transition="in" filter="box(out)">
                                      <p:cBhvr>
                                        <p:cTn id="33" dur="500"/>
                                        <p:tgtEl>
                                          <p:spTgt spid="408269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82691">
                                            <p:txEl>
                                              <p:pRg st="1" end="1"/>
                                            </p:txEl>
                                          </p:spTgt>
                                        </p:tgtEl>
                                        <p:attrNameLst>
                                          <p:attrName>style.visibility</p:attrName>
                                        </p:attrNameLst>
                                      </p:cBhvr>
                                      <p:to>
                                        <p:strVal val="visible"/>
                                      </p:to>
                                    </p:set>
                                    <p:animEffect transition="in" filter="box(out)">
                                      <p:cBhvr>
                                        <p:cTn id="38" dur="500"/>
                                        <p:tgtEl>
                                          <p:spTgt spid="40826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2690" grpId="0" build="p" autoUpdateAnimBg="0"/>
      <p:bldP spid="4082691" grpId="0" build="p" autoUpdateAnimBg="0"/>
      <p:bldP spid="4082692" grpId="0" animBg="1"/>
      <p:bldP spid="4082693" grpId="0" animBg="1"/>
      <p:bldP spid="4082694"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040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0403"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1800" dirty="0">
                <a:solidFill>
                  <a:srgbClr val="666699"/>
                </a:solidFill>
                <a:effectLst>
                  <a:outerShdw blurRad="38100" dist="38100" dir="2700000" algn="tl">
                    <a:srgbClr val="000000"/>
                  </a:outerShdw>
                </a:effectLst>
              </a:rPr>
              <a:t>“The year 1516,  was decisive for him.  He moved on to become priest at </a:t>
            </a:r>
            <a:r>
              <a:rPr lang="en-US" sz="1800" dirty="0" err="1">
                <a:solidFill>
                  <a:srgbClr val="666699"/>
                </a:solidFill>
                <a:effectLst>
                  <a:outerShdw blurRad="38100" dist="38100" dir="2700000" algn="tl">
                    <a:srgbClr val="000000"/>
                  </a:outerShdw>
                </a:effectLst>
              </a:rPr>
              <a:t>Einsiedein</a:t>
            </a:r>
            <a:r>
              <a:rPr lang="en-US" sz="1800" dirty="0">
                <a:solidFill>
                  <a:srgbClr val="666699"/>
                </a:solidFill>
                <a:effectLst>
                  <a:outerShdw blurRad="38100" dist="38100" dir="2700000" algn="tl">
                    <a:srgbClr val="000000"/>
                  </a:outerShdw>
                </a:effectLst>
              </a:rPr>
              <a:t>,  apparently put a sexual affair with a barber’s daughter behind him,  and met the great scholar Erasmus.  He immersed himself in the Greek New Testament published by Erasmus.  (He actually hand copied out of this edition all of Paul’s epistles and learned them by heart.)   His preaching began to take on a decidedly evangelical tone.</a:t>
            </a:r>
          </a:p>
          <a:p>
            <a:pPr>
              <a:lnSpc>
                <a:spcPct val="90000"/>
              </a:lnSpc>
              <a:buFontTx/>
              <a:buChar char="o"/>
            </a:pPr>
            <a:r>
              <a:rPr lang="en-US" sz="1800" dirty="0">
                <a:solidFill>
                  <a:srgbClr val="666699"/>
                </a:solidFill>
                <a:effectLst>
                  <a:outerShdw blurRad="38100" dist="38100" dir="2700000" algn="tl">
                    <a:srgbClr val="000000"/>
                  </a:outerShdw>
                </a:effectLst>
              </a:rPr>
              <a:t>On January 1</a:t>
            </a:r>
            <a:r>
              <a:rPr lang="en-US" sz="1800" baseline="30000" dirty="0">
                <a:solidFill>
                  <a:srgbClr val="666699"/>
                </a:solidFill>
                <a:effectLst>
                  <a:outerShdw blurRad="38100" dist="38100" dir="2700000" algn="tl">
                    <a:srgbClr val="000000"/>
                  </a:outerShdw>
                </a:effectLst>
              </a:rPr>
              <a:t>st</a:t>
            </a:r>
            <a:r>
              <a:rPr lang="en-US" sz="1800" dirty="0">
                <a:solidFill>
                  <a:srgbClr val="666699"/>
                </a:solidFill>
                <a:effectLst>
                  <a:outerShdw blurRad="38100" dist="38100" dir="2700000" algn="tl">
                    <a:srgbClr val="000000"/>
                  </a:outerShdw>
                </a:effectLst>
              </a:rPr>
              <a:t> 1519,  his 35</a:t>
            </a:r>
            <a:r>
              <a:rPr lang="en-US" sz="1800" baseline="30000" dirty="0">
                <a:solidFill>
                  <a:srgbClr val="666699"/>
                </a:solidFill>
                <a:effectLst>
                  <a:outerShdw blurRad="38100" dist="38100" dir="2700000" algn="tl">
                    <a:srgbClr val="000000"/>
                  </a:outerShdw>
                </a:effectLst>
              </a:rPr>
              <a:t>th</a:t>
            </a:r>
            <a:r>
              <a:rPr lang="en-US" sz="1800" dirty="0">
                <a:solidFill>
                  <a:srgbClr val="666699"/>
                </a:solidFill>
                <a:effectLst>
                  <a:outerShdw blurRad="38100" dist="38100" dir="2700000" algn="tl">
                    <a:srgbClr val="000000"/>
                  </a:outerShdw>
                </a:effectLst>
              </a:rPr>
              <a:t> birthday,  he became pastor at the central church in Zurich.  Here he was able to work toward prohibiting the mercenary service.  As soon as he arrived,  he announced that,  rather than preach from prescribed texts of the lectionary,  he was going to preach through the Gospel of Matthew. This was a bold step in that day!</a:t>
            </a:r>
          </a:p>
          <a:p>
            <a:pPr>
              <a:lnSpc>
                <a:spcPct val="90000"/>
              </a:lnSpc>
              <a:buFontTx/>
              <a:buChar char="o"/>
            </a:pPr>
            <a:r>
              <a:rPr lang="en-US" sz="1800" dirty="0">
                <a:solidFill>
                  <a:srgbClr val="666699"/>
                </a:solidFill>
                <a:effectLst>
                  <a:outerShdw blurRad="38100" dist="38100" dir="2700000" algn="tl">
                    <a:srgbClr val="000000"/>
                  </a:outerShdw>
                </a:effectLst>
              </a:rPr>
              <a:t>The dreaded plague arrived in Zurich the same year as Zwingli.  He did his best to minister to his people.  More than one-fourth of the 9,000 people of the city fell victim. Zwingli caught the plague, too.  In his three-month recovery,  he learned life-changing lessons of man’s dependence on God that made his trust in God’s Word rock-solid.</a:t>
            </a:r>
            <a:r>
              <a:rPr lang="en-US" sz="2000" dirty="0">
                <a:solidFill>
                  <a:srgbClr val="666699"/>
                </a:solidFill>
                <a:effectLst>
                  <a:outerShdw blurRad="38100" dist="38100" dir="2700000" algn="tl">
                    <a:srgbClr val="000000"/>
                  </a:outerShdw>
                </a:effectLst>
              </a:rPr>
              <a:t>   </a:t>
            </a:r>
            <a:endParaRPr lang="en-US" sz="2400" i="1" dirty="0">
              <a:solidFill>
                <a:srgbClr val="666699"/>
              </a:solidFill>
              <a:effectLst>
                <a:outerShdw blurRad="38100" dist="38100" dir="2700000" algn="tl">
                  <a:srgbClr val="000000"/>
                </a:outerShdw>
              </a:effectLst>
            </a:endParaRPr>
          </a:p>
        </p:txBody>
      </p:sp>
      <p:sp>
        <p:nvSpPr>
          <p:cNvPr id="407040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7040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70406"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ZURICH REFORM UNDER ZWINGLI</a:t>
            </a:r>
          </a:p>
        </p:txBody>
      </p:sp>
      <p:pic>
        <p:nvPicPr>
          <p:cNvPr id="7516161" name="Picture 1"/>
          <p:cNvPicPr>
            <a:picLocks noChangeAspect="1" noChangeArrowheads="1"/>
          </p:cNvPicPr>
          <p:nvPr/>
        </p:nvPicPr>
        <p:blipFill>
          <a:blip r:embed="rId5" cstate="print"/>
          <a:srcRect/>
          <a:stretch>
            <a:fillRect/>
          </a:stretch>
        </p:blipFill>
        <p:spPr bwMode="auto">
          <a:xfrm>
            <a:off x="2209801" y="2362200"/>
            <a:ext cx="7772399" cy="4114800"/>
          </a:xfrm>
          <a:prstGeom prst="rect">
            <a:avLst/>
          </a:prstGeom>
          <a:noFill/>
          <a:ln w="9525">
            <a:noFill/>
            <a:miter lim="800000"/>
            <a:headEnd/>
            <a:tailEnd/>
          </a:ln>
        </p:spPr>
      </p:pic>
      <p:sp>
        <p:nvSpPr>
          <p:cNvPr id="2" name="Rectangle 1"/>
          <p:cNvSpPr/>
          <p:nvPr/>
        </p:nvSpPr>
        <p:spPr>
          <a:xfrm>
            <a:off x="2287112" y="2967336"/>
            <a:ext cx="7617791" cy="203132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0541" cmpd="sng">
                  <a:solidFill>
                    <a:srgbClr val="7D7D7D">
                      <a:tint val="100000"/>
                      <a:shade val="100000"/>
                      <a:satMod val="110000"/>
                    </a:srgbClr>
                  </a:solidFill>
                  <a:prstDash val="solid"/>
                </a:ln>
                <a:solidFill>
                  <a:srgbClr val="2D2DB9">
                    <a:lumMod val="20000"/>
                    <a:lumOff val="80000"/>
                  </a:srgbClr>
                </a:solidFill>
                <a:effectLst/>
                <a:uLnTx/>
                <a:uFillTx/>
                <a:latin typeface="Chiller" panose="04020404031007020602" pitchFamily="82" charset="0"/>
                <a:ea typeface="+mn-ea"/>
                <a:cs typeface="+mn-cs"/>
              </a:rPr>
              <a:t>The Affair of the Sausages: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541" cmpd="sng">
                  <a:solidFill>
                    <a:srgbClr val="7D7D7D">
                      <a:tint val="100000"/>
                      <a:shade val="100000"/>
                      <a:satMod val="110000"/>
                    </a:srgbClr>
                  </a:solidFill>
                  <a:prstDash val="solid"/>
                </a:ln>
                <a:solidFill>
                  <a:srgbClr val="2D2DB9">
                    <a:lumMod val="20000"/>
                    <a:lumOff val="80000"/>
                  </a:srgbClr>
                </a:solidFill>
                <a:effectLst/>
                <a:uLnTx/>
                <a:uFillTx/>
                <a:latin typeface="Chiller" panose="04020404031007020602" pitchFamily="82" charset="0"/>
                <a:ea typeface="+mn-ea"/>
                <a:cs typeface="+mn-cs"/>
              </a:rPr>
              <a:t>The Eating of Sausage During Lent</a:t>
            </a:r>
          </a:p>
        </p:txBody>
      </p:sp>
    </p:spTree>
    <p:extLst>
      <p:ext uri="{BB962C8B-B14F-4D97-AF65-F5344CB8AC3E}">
        <p14:creationId xmlns:p14="http://schemas.microsoft.com/office/powerpoint/2010/main" val="313051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0404"/>
                                        </p:tgtEl>
                                        <p:attrNameLst>
                                          <p:attrName>style.visibility</p:attrName>
                                        </p:attrNameLst>
                                      </p:cBhvr>
                                      <p:to>
                                        <p:strVal val="visible"/>
                                      </p:to>
                                    </p:set>
                                    <p:anim calcmode="lin" valueType="num">
                                      <p:cBhvr>
                                        <p:cTn id="7" dur="5000" fill="hold"/>
                                        <p:tgtEl>
                                          <p:spTgt spid="4070404"/>
                                        </p:tgtEl>
                                        <p:attrNameLst>
                                          <p:attrName>ppt_w</p:attrName>
                                        </p:attrNameLst>
                                      </p:cBhvr>
                                      <p:tavLst>
                                        <p:tav tm="0" fmla="#ppt_w*sin(2.5*pi*$)">
                                          <p:val>
                                            <p:fltVal val="0"/>
                                          </p:val>
                                        </p:tav>
                                        <p:tav tm="100000">
                                          <p:val>
                                            <p:fltVal val="1"/>
                                          </p:val>
                                        </p:tav>
                                      </p:tavLst>
                                    </p:anim>
                                    <p:anim calcmode="lin" valueType="num">
                                      <p:cBhvr>
                                        <p:cTn id="8" dur="5000" fill="hold"/>
                                        <p:tgtEl>
                                          <p:spTgt spid="407040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0405"/>
                                        </p:tgtEl>
                                        <p:attrNameLst>
                                          <p:attrName>style.visibility</p:attrName>
                                        </p:attrNameLst>
                                      </p:cBhvr>
                                      <p:to>
                                        <p:strVal val="visible"/>
                                      </p:to>
                                    </p:set>
                                    <p:anim calcmode="lin" valueType="num">
                                      <p:cBhvr>
                                        <p:cTn id="13" dur="500" fill="hold"/>
                                        <p:tgtEl>
                                          <p:spTgt spid="4070405"/>
                                        </p:tgtEl>
                                        <p:attrNameLst>
                                          <p:attrName>ppt_w</p:attrName>
                                        </p:attrNameLst>
                                      </p:cBhvr>
                                      <p:tavLst>
                                        <p:tav tm="0">
                                          <p:val>
                                            <p:strVal val="4/3*#ppt_w"/>
                                          </p:val>
                                        </p:tav>
                                        <p:tav tm="100000">
                                          <p:val>
                                            <p:strVal val="#ppt_w"/>
                                          </p:val>
                                        </p:tav>
                                      </p:tavLst>
                                    </p:anim>
                                    <p:anim calcmode="lin" valueType="num">
                                      <p:cBhvr>
                                        <p:cTn id="14" dur="500" fill="hold"/>
                                        <p:tgtEl>
                                          <p:spTgt spid="407040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0402">
                                            <p:txEl>
                                              <p:pRg st="0" end="0"/>
                                            </p:txEl>
                                          </p:spTgt>
                                        </p:tgtEl>
                                        <p:attrNameLst>
                                          <p:attrName>style.visibility</p:attrName>
                                        </p:attrNameLst>
                                      </p:cBhvr>
                                      <p:to>
                                        <p:strVal val="visible"/>
                                      </p:to>
                                    </p:set>
                                    <p:anim calcmode="lin" valueType="num">
                                      <p:cBhvr additive="base">
                                        <p:cTn id="19" dur="300" fill="hold"/>
                                        <p:tgtEl>
                                          <p:spTgt spid="407040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04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0406"/>
                                        </p:tgtEl>
                                        <p:attrNameLst>
                                          <p:attrName>style.visibility</p:attrName>
                                        </p:attrNameLst>
                                      </p:cBhvr>
                                      <p:to>
                                        <p:strVal val="visible"/>
                                      </p:to>
                                    </p:set>
                                    <p:anim calcmode="lin" valueType="num">
                                      <p:cBhvr>
                                        <p:cTn id="25" dur="500" fill="hold"/>
                                        <p:tgtEl>
                                          <p:spTgt spid="4070406"/>
                                        </p:tgtEl>
                                        <p:attrNameLst>
                                          <p:attrName>ppt_w</p:attrName>
                                        </p:attrNameLst>
                                      </p:cBhvr>
                                      <p:tavLst>
                                        <p:tav tm="0">
                                          <p:val>
                                            <p:fltVal val="0"/>
                                          </p:val>
                                        </p:tav>
                                        <p:tav tm="100000">
                                          <p:val>
                                            <p:strVal val="#ppt_w"/>
                                          </p:val>
                                        </p:tav>
                                      </p:tavLst>
                                    </p:anim>
                                    <p:anim calcmode="lin" valueType="num">
                                      <p:cBhvr>
                                        <p:cTn id="26" dur="500" fill="hold"/>
                                        <p:tgtEl>
                                          <p:spTgt spid="4070406"/>
                                        </p:tgtEl>
                                        <p:attrNameLst>
                                          <p:attrName>ppt_h</p:attrName>
                                        </p:attrNameLst>
                                      </p:cBhvr>
                                      <p:tavLst>
                                        <p:tav tm="0">
                                          <p:val>
                                            <p:fltVal val="0"/>
                                          </p:val>
                                        </p:tav>
                                        <p:tav tm="100000">
                                          <p:val>
                                            <p:strVal val="#ppt_h"/>
                                          </p:val>
                                        </p:tav>
                                      </p:tavLst>
                                    </p:anim>
                                    <p:anim calcmode="lin" valueType="num">
                                      <p:cBhvr>
                                        <p:cTn id="27" dur="500" fill="hold"/>
                                        <p:tgtEl>
                                          <p:spTgt spid="4070406"/>
                                        </p:tgtEl>
                                        <p:attrNameLst>
                                          <p:attrName>ppt_x</p:attrName>
                                        </p:attrNameLst>
                                      </p:cBhvr>
                                      <p:tavLst>
                                        <p:tav tm="0">
                                          <p:val>
                                            <p:fltVal val="0.5"/>
                                          </p:val>
                                        </p:tav>
                                        <p:tav tm="100000">
                                          <p:val>
                                            <p:strVal val="#ppt_x"/>
                                          </p:val>
                                        </p:tav>
                                      </p:tavLst>
                                    </p:anim>
                                    <p:anim calcmode="lin" valueType="num">
                                      <p:cBhvr>
                                        <p:cTn id="28" dur="500" fill="hold"/>
                                        <p:tgtEl>
                                          <p:spTgt spid="407040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0403">
                                            <p:txEl>
                                              <p:pRg st="0" end="0"/>
                                            </p:txEl>
                                          </p:spTgt>
                                        </p:tgtEl>
                                        <p:attrNameLst>
                                          <p:attrName>style.visibility</p:attrName>
                                        </p:attrNameLst>
                                      </p:cBhvr>
                                      <p:to>
                                        <p:strVal val="visible"/>
                                      </p:to>
                                    </p:set>
                                    <p:animEffect transition="in" filter="box(out)">
                                      <p:cBhvr>
                                        <p:cTn id="33" dur="500"/>
                                        <p:tgtEl>
                                          <p:spTgt spid="407040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70403">
                                            <p:txEl>
                                              <p:pRg st="1" end="1"/>
                                            </p:txEl>
                                          </p:spTgt>
                                        </p:tgtEl>
                                        <p:attrNameLst>
                                          <p:attrName>style.visibility</p:attrName>
                                        </p:attrNameLst>
                                      </p:cBhvr>
                                      <p:to>
                                        <p:strVal val="visible"/>
                                      </p:to>
                                    </p:set>
                                    <p:animEffect transition="in" filter="box(out)">
                                      <p:cBhvr>
                                        <p:cTn id="38" dur="500"/>
                                        <p:tgtEl>
                                          <p:spTgt spid="407040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4070403">
                                            <p:txEl>
                                              <p:pRg st="2" end="2"/>
                                            </p:txEl>
                                          </p:spTgt>
                                        </p:tgtEl>
                                        <p:attrNameLst>
                                          <p:attrName>style.visibility</p:attrName>
                                        </p:attrNameLst>
                                      </p:cBhvr>
                                      <p:to>
                                        <p:strVal val="visible"/>
                                      </p:to>
                                    </p:set>
                                    <p:animEffect transition="in" filter="box(out)">
                                      <p:cBhvr>
                                        <p:cTn id="43" dur="500"/>
                                        <p:tgtEl>
                                          <p:spTgt spid="407040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nodeType="clickEffect">
                                  <p:stCondLst>
                                    <p:cond delay="0"/>
                                  </p:stCondLst>
                                  <p:childTnLst>
                                    <p:set>
                                      <p:cBhvr>
                                        <p:cTn id="47" dur="1" fill="hold">
                                          <p:stCondLst>
                                            <p:cond delay="0"/>
                                          </p:stCondLst>
                                        </p:cTn>
                                        <p:tgtEl>
                                          <p:spTgt spid="7516161"/>
                                        </p:tgtEl>
                                        <p:attrNameLst>
                                          <p:attrName>style.visibility</p:attrName>
                                        </p:attrNameLst>
                                      </p:cBhvr>
                                      <p:to>
                                        <p:strVal val="visible"/>
                                      </p:to>
                                    </p:set>
                                    <p:animEffect transition="in" filter="diamond(in)">
                                      <p:cBhvr>
                                        <p:cTn id="48" dur="2000"/>
                                        <p:tgtEl>
                                          <p:spTgt spid="7516161"/>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
                                            <p:txEl>
                                              <p:pRg st="0" end="0"/>
                                            </p:txEl>
                                          </p:spTgt>
                                        </p:tgtEl>
                                        <p:attrNameLst>
                                          <p:attrName>style.visibility</p:attrName>
                                        </p:attrNameLst>
                                      </p:cBhvr>
                                      <p:to>
                                        <p:strVal val="visible"/>
                                      </p:to>
                                    </p:set>
                                    <p:anim calcmode="lin" valueType="num">
                                      <p:cBhvr>
                                        <p:cTn id="53"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55"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56" dur="1000"/>
                                        <p:tgtEl>
                                          <p:spTgt spid="2">
                                            <p:txEl>
                                              <p:pRg st="0" end="0"/>
                                            </p:txEl>
                                          </p:spTgt>
                                        </p:tgtEl>
                                      </p:cBhvr>
                                    </p:animEffect>
                                  </p:childTnLst>
                                </p:cTn>
                              </p:par>
                              <p:par>
                                <p:cTn id="57" presetID="31" presetClass="entr" presetSubtype="0" fill="hold" nodeType="with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 calcmode="lin" valueType="num">
                                      <p:cBhvr>
                                        <p:cTn id="59"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60"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61"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62"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0402" grpId="0" build="p" autoUpdateAnimBg="0"/>
      <p:bldP spid="4070403" grpId="0" build="p" autoUpdateAnimBg="0"/>
      <p:bldP spid="4070404" grpId="0" animBg="1"/>
      <p:bldP spid="4070405" grpId="0" animBg="1"/>
      <p:bldP spid="4070406"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245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2451"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000">
                <a:solidFill>
                  <a:srgbClr val="666699"/>
                </a:solidFill>
                <a:effectLst>
                  <a:outerShdw blurRad="38100" dist="38100" dir="2700000" algn="tl">
                    <a:srgbClr val="000000"/>
                  </a:outerShdw>
                </a:effectLst>
              </a:rPr>
              <a:t>“The rituals &amp; doctrines of the Church did not square with his reading of Scripture.  He preached what he found in the Bible  –  even when it meant going against long-accepted church teachings.   As a result,  controversy spread.  A public debate was held on disputed matters of faith and doctrine by the Zurich city council.  On  January 29,  1523,  the council issued a ruling backing Zwingli and issued a decree that he and the other pastors in the region were  ‘to preach nothing but what can be proved by the holy gospel and the pure holy scriptures.’</a:t>
            </a:r>
          </a:p>
          <a:p>
            <a:pPr>
              <a:buFontTx/>
              <a:buChar char="o"/>
            </a:pPr>
            <a:r>
              <a:rPr lang="en-US" sz="2400">
                <a:solidFill>
                  <a:srgbClr val="666699"/>
                </a:solidFill>
                <a:effectLst>
                  <a:outerShdw blurRad="38100" dist="38100" dir="2700000" algn="tl">
                    <a:srgbClr val="000000"/>
                  </a:outerShdw>
                </a:effectLst>
              </a:rPr>
              <a:t>Reforms were implemented,  Catholic images removed,   the mass replaced with a simplified service emphasizing preaching, and communion celebrated more as a‘spiritual’ reception of Christ.”</a:t>
            </a:r>
            <a:r>
              <a:rPr lang="en-US" sz="1800">
                <a:solidFill>
                  <a:srgbClr val="666699"/>
                </a:solidFill>
                <a:effectLst>
                  <a:outerShdw blurRad="38100" dist="38100" dir="2700000" algn="tl">
                    <a:srgbClr val="000000"/>
                  </a:outerShdw>
                </a:effectLst>
              </a:rPr>
              <a:t>     </a:t>
            </a:r>
          </a:p>
        </p:txBody>
      </p:sp>
      <p:sp>
        <p:nvSpPr>
          <p:cNvPr id="407245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7245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72454"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ZURICH REFORM UNDER ZWINGLI</a:t>
            </a:r>
          </a:p>
        </p:txBody>
      </p:sp>
    </p:spTree>
    <p:extLst>
      <p:ext uri="{BB962C8B-B14F-4D97-AF65-F5344CB8AC3E}">
        <p14:creationId xmlns:p14="http://schemas.microsoft.com/office/powerpoint/2010/main" val="104810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2452"/>
                                        </p:tgtEl>
                                        <p:attrNameLst>
                                          <p:attrName>style.visibility</p:attrName>
                                        </p:attrNameLst>
                                      </p:cBhvr>
                                      <p:to>
                                        <p:strVal val="visible"/>
                                      </p:to>
                                    </p:set>
                                    <p:anim calcmode="lin" valueType="num">
                                      <p:cBhvr>
                                        <p:cTn id="7" dur="5000" fill="hold"/>
                                        <p:tgtEl>
                                          <p:spTgt spid="4072452"/>
                                        </p:tgtEl>
                                        <p:attrNameLst>
                                          <p:attrName>ppt_w</p:attrName>
                                        </p:attrNameLst>
                                      </p:cBhvr>
                                      <p:tavLst>
                                        <p:tav tm="0" fmla="#ppt_w*sin(2.5*pi*$)">
                                          <p:val>
                                            <p:fltVal val="0"/>
                                          </p:val>
                                        </p:tav>
                                        <p:tav tm="100000">
                                          <p:val>
                                            <p:fltVal val="1"/>
                                          </p:val>
                                        </p:tav>
                                      </p:tavLst>
                                    </p:anim>
                                    <p:anim calcmode="lin" valueType="num">
                                      <p:cBhvr>
                                        <p:cTn id="8" dur="5000" fill="hold"/>
                                        <p:tgtEl>
                                          <p:spTgt spid="407245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2453"/>
                                        </p:tgtEl>
                                        <p:attrNameLst>
                                          <p:attrName>style.visibility</p:attrName>
                                        </p:attrNameLst>
                                      </p:cBhvr>
                                      <p:to>
                                        <p:strVal val="visible"/>
                                      </p:to>
                                    </p:set>
                                    <p:anim calcmode="lin" valueType="num">
                                      <p:cBhvr>
                                        <p:cTn id="13" dur="500" fill="hold"/>
                                        <p:tgtEl>
                                          <p:spTgt spid="4072453"/>
                                        </p:tgtEl>
                                        <p:attrNameLst>
                                          <p:attrName>ppt_w</p:attrName>
                                        </p:attrNameLst>
                                      </p:cBhvr>
                                      <p:tavLst>
                                        <p:tav tm="0">
                                          <p:val>
                                            <p:strVal val="4/3*#ppt_w"/>
                                          </p:val>
                                        </p:tav>
                                        <p:tav tm="100000">
                                          <p:val>
                                            <p:strVal val="#ppt_w"/>
                                          </p:val>
                                        </p:tav>
                                      </p:tavLst>
                                    </p:anim>
                                    <p:anim calcmode="lin" valueType="num">
                                      <p:cBhvr>
                                        <p:cTn id="14" dur="500" fill="hold"/>
                                        <p:tgtEl>
                                          <p:spTgt spid="407245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2450">
                                            <p:txEl>
                                              <p:pRg st="0" end="0"/>
                                            </p:txEl>
                                          </p:spTgt>
                                        </p:tgtEl>
                                        <p:attrNameLst>
                                          <p:attrName>style.visibility</p:attrName>
                                        </p:attrNameLst>
                                      </p:cBhvr>
                                      <p:to>
                                        <p:strVal val="visible"/>
                                      </p:to>
                                    </p:set>
                                    <p:anim calcmode="lin" valueType="num">
                                      <p:cBhvr additive="base">
                                        <p:cTn id="19" dur="300" fill="hold"/>
                                        <p:tgtEl>
                                          <p:spTgt spid="407245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24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2454"/>
                                        </p:tgtEl>
                                        <p:attrNameLst>
                                          <p:attrName>style.visibility</p:attrName>
                                        </p:attrNameLst>
                                      </p:cBhvr>
                                      <p:to>
                                        <p:strVal val="visible"/>
                                      </p:to>
                                    </p:set>
                                    <p:anim calcmode="lin" valueType="num">
                                      <p:cBhvr>
                                        <p:cTn id="25" dur="500" fill="hold"/>
                                        <p:tgtEl>
                                          <p:spTgt spid="4072454"/>
                                        </p:tgtEl>
                                        <p:attrNameLst>
                                          <p:attrName>ppt_w</p:attrName>
                                        </p:attrNameLst>
                                      </p:cBhvr>
                                      <p:tavLst>
                                        <p:tav tm="0">
                                          <p:val>
                                            <p:fltVal val="0"/>
                                          </p:val>
                                        </p:tav>
                                        <p:tav tm="100000">
                                          <p:val>
                                            <p:strVal val="#ppt_w"/>
                                          </p:val>
                                        </p:tav>
                                      </p:tavLst>
                                    </p:anim>
                                    <p:anim calcmode="lin" valueType="num">
                                      <p:cBhvr>
                                        <p:cTn id="26" dur="500" fill="hold"/>
                                        <p:tgtEl>
                                          <p:spTgt spid="4072454"/>
                                        </p:tgtEl>
                                        <p:attrNameLst>
                                          <p:attrName>ppt_h</p:attrName>
                                        </p:attrNameLst>
                                      </p:cBhvr>
                                      <p:tavLst>
                                        <p:tav tm="0">
                                          <p:val>
                                            <p:fltVal val="0"/>
                                          </p:val>
                                        </p:tav>
                                        <p:tav tm="100000">
                                          <p:val>
                                            <p:strVal val="#ppt_h"/>
                                          </p:val>
                                        </p:tav>
                                      </p:tavLst>
                                    </p:anim>
                                    <p:anim calcmode="lin" valueType="num">
                                      <p:cBhvr>
                                        <p:cTn id="27" dur="500" fill="hold"/>
                                        <p:tgtEl>
                                          <p:spTgt spid="4072454"/>
                                        </p:tgtEl>
                                        <p:attrNameLst>
                                          <p:attrName>ppt_x</p:attrName>
                                        </p:attrNameLst>
                                      </p:cBhvr>
                                      <p:tavLst>
                                        <p:tav tm="0">
                                          <p:val>
                                            <p:fltVal val="0.5"/>
                                          </p:val>
                                        </p:tav>
                                        <p:tav tm="100000">
                                          <p:val>
                                            <p:strVal val="#ppt_x"/>
                                          </p:val>
                                        </p:tav>
                                      </p:tavLst>
                                    </p:anim>
                                    <p:anim calcmode="lin" valueType="num">
                                      <p:cBhvr>
                                        <p:cTn id="28" dur="500" fill="hold"/>
                                        <p:tgtEl>
                                          <p:spTgt spid="407245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2451">
                                            <p:txEl>
                                              <p:pRg st="0" end="0"/>
                                            </p:txEl>
                                          </p:spTgt>
                                        </p:tgtEl>
                                        <p:attrNameLst>
                                          <p:attrName>style.visibility</p:attrName>
                                        </p:attrNameLst>
                                      </p:cBhvr>
                                      <p:to>
                                        <p:strVal val="visible"/>
                                      </p:to>
                                    </p:set>
                                    <p:animEffect transition="in" filter="box(out)">
                                      <p:cBhvr>
                                        <p:cTn id="33" dur="500"/>
                                        <p:tgtEl>
                                          <p:spTgt spid="407245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72451">
                                            <p:txEl>
                                              <p:pRg st="1" end="1"/>
                                            </p:txEl>
                                          </p:spTgt>
                                        </p:tgtEl>
                                        <p:attrNameLst>
                                          <p:attrName>style.visibility</p:attrName>
                                        </p:attrNameLst>
                                      </p:cBhvr>
                                      <p:to>
                                        <p:strVal val="visible"/>
                                      </p:to>
                                    </p:set>
                                    <p:animEffect transition="in" filter="box(out)">
                                      <p:cBhvr>
                                        <p:cTn id="38" dur="500"/>
                                        <p:tgtEl>
                                          <p:spTgt spid="40724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2450" grpId="0" build="p" autoUpdateAnimBg="0"/>
      <p:bldP spid="4072451" grpId="0" build="p" autoUpdateAnimBg="0"/>
      <p:bldP spid="4072452" grpId="0" animBg="1"/>
      <p:bldP spid="4072453" grpId="0" animBg="1"/>
      <p:bldP spid="4072454"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4498"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4499"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“Despite this vote of  confidence,  Zwingli could expect that the Catholic loyalists would resist him,  and they did.  He did not expect that perhaps his greatest trials would come from within – some of his closest followers were not content with the speed at which he was pressing the church reforms. They became known as Anabaptists.  They were particularly agitated over the practice of infant baptism,  which they rejected.  Another public debate was called to consider the issue.  The Zurich council ruled against the Anabaptists,  so these ‘radicals’ defied the council.  They ‘re-baptized’ themselves as adult believers.  When they continued in their legal defiance,  some were put to death.”</a:t>
            </a:r>
            <a:endParaRPr lang="en-US" sz="2400" i="1">
              <a:solidFill>
                <a:srgbClr val="666699"/>
              </a:solidFill>
              <a:effectLst>
                <a:outerShdw blurRad="38100" dist="38100" dir="2700000" algn="tl">
                  <a:srgbClr val="000000"/>
                </a:outerShdw>
              </a:effectLst>
            </a:endParaRPr>
          </a:p>
        </p:txBody>
      </p:sp>
      <p:sp>
        <p:nvSpPr>
          <p:cNvPr id="4074500"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74501"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74502"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ZURICH REFORM UNDER ZWINGLI</a:t>
            </a:r>
          </a:p>
        </p:txBody>
      </p:sp>
    </p:spTree>
    <p:extLst>
      <p:ext uri="{BB962C8B-B14F-4D97-AF65-F5344CB8AC3E}">
        <p14:creationId xmlns:p14="http://schemas.microsoft.com/office/powerpoint/2010/main" val="313606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4500"/>
                                        </p:tgtEl>
                                        <p:attrNameLst>
                                          <p:attrName>style.visibility</p:attrName>
                                        </p:attrNameLst>
                                      </p:cBhvr>
                                      <p:to>
                                        <p:strVal val="visible"/>
                                      </p:to>
                                    </p:set>
                                    <p:anim calcmode="lin" valueType="num">
                                      <p:cBhvr>
                                        <p:cTn id="7" dur="5000" fill="hold"/>
                                        <p:tgtEl>
                                          <p:spTgt spid="4074500"/>
                                        </p:tgtEl>
                                        <p:attrNameLst>
                                          <p:attrName>ppt_w</p:attrName>
                                        </p:attrNameLst>
                                      </p:cBhvr>
                                      <p:tavLst>
                                        <p:tav tm="0" fmla="#ppt_w*sin(2.5*pi*$)">
                                          <p:val>
                                            <p:fltVal val="0"/>
                                          </p:val>
                                        </p:tav>
                                        <p:tav tm="100000">
                                          <p:val>
                                            <p:fltVal val="1"/>
                                          </p:val>
                                        </p:tav>
                                      </p:tavLst>
                                    </p:anim>
                                    <p:anim calcmode="lin" valueType="num">
                                      <p:cBhvr>
                                        <p:cTn id="8" dur="5000" fill="hold"/>
                                        <p:tgtEl>
                                          <p:spTgt spid="407450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4501"/>
                                        </p:tgtEl>
                                        <p:attrNameLst>
                                          <p:attrName>style.visibility</p:attrName>
                                        </p:attrNameLst>
                                      </p:cBhvr>
                                      <p:to>
                                        <p:strVal val="visible"/>
                                      </p:to>
                                    </p:set>
                                    <p:anim calcmode="lin" valueType="num">
                                      <p:cBhvr>
                                        <p:cTn id="13" dur="500" fill="hold"/>
                                        <p:tgtEl>
                                          <p:spTgt spid="4074501"/>
                                        </p:tgtEl>
                                        <p:attrNameLst>
                                          <p:attrName>ppt_w</p:attrName>
                                        </p:attrNameLst>
                                      </p:cBhvr>
                                      <p:tavLst>
                                        <p:tav tm="0">
                                          <p:val>
                                            <p:strVal val="4/3*#ppt_w"/>
                                          </p:val>
                                        </p:tav>
                                        <p:tav tm="100000">
                                          <p:val>
                                            <p:strVal val="#ppt_w"/>
                                          </p:val>
                                        </p:tav>
                                      </p:tavLst>
                                    </p:anim>
                                    <p:anim calcmode="lin" valueType="num">
                                      <p:cBhvr>
                                        <p:cTn id="14" dur="500" fill="hold"/>
                                        <p:tgtEl>
                                          <p:spTgt spid="407450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4498">
                                            <p:txEl>
                                              <p:pRg st="0" end="0"/>
                                            </p:txEl>
                                          </p:spTgt>
                                        </p:tgtEl>
                                        <p:attrNameLst>
                                          <p:attrName>style.visibility</p:attrName>
                                        </p:attrNameLst>
                                      </p:cBhvr>
                                      <p:to>
                                        <p:strVal val="visible"/>
                                      </p:to>
                                    </p:set>
                                    <p:anim calcmode="lin" valueType="num">
                                      <p:cBhvr additive="base">
                                        <p:cTn id="19" dur="300" fill="hold"/>
                                        <p:tgtEl>
                                          <p:spTgt spid="407449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4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4502"/>
                                        </p:tgtEl>
                                        <p:attrNameLst>
                                          <p:attrName>style.visibility</p:attrName>
                                        </p:attrNameLst>
                                      </p:cBhvr>
                                      <p:to>
                                        <p:strVal val="visible"/>
                                      </p:to>
                                    </p:set>
                                    <p:anim calcmode="lin" valueType="num">
                                      <p:cBhvr>
                                        <p:cTn id="25" dur="500" fill="hold"/>
                                        <p:tgtEl>
                                          <p:spTgt spid="4074502"/>
                                        </p:tgtEl>
                                        <p:attrNameLst>
                                          <p:attrName>ppt_w</p:attrName>
                                        </p:attrNameLst>
                                      </p:cBhvr>
                                      <p:tavLst>
                                        <p:tav tm="0">
                                          <p:val>
                                            <p:fltVal val="0"/>
                                          </p:val>
                                        </p:tav>
                                        <p:tav tm="100000">
                                          <p:val>
                                            <p:strVal val="#ppt_w"/>
                                          </p:val>
                                        </p:tav>
                                      </p:tavLst>
                                    </p:anim>
                                    <p:anim calcmode="lin" valueType="num">
                                      <p:cBhvr>
                                        <p:cTn id="26" dur="500" fill="hold"/>
                                        <p:tgtEl>
                                          <p:spTgt spid="4074502"/>
                                        </p:tgtEl>
                                        <p:attrNameLst>
                                          <p:attrName>ppt_h</p:attrName>
                                        </p:attrNameLst>
                                      </p:cBhvr>
                                      <p:tavLst>
                                        <p:tav tm="0">
                                          <p:val>
                                            <p:fltVal val="0"/>
                                          </p:val>
                                        </p:tav>
                                        <p:tav tm="100000">
                                          <p:val>
                                            <p:strVal val="#ppt_h"/>
                                          </p:val>
                                        </p:tav>
                                      </p:tavLst>
                                    </p:anim>
                                    <p:anim calcmode="lin" valueType="num">
                                      <p:cBhvr>
                                        <p:cTn id="27" dur="500" fill="hold"/>
                                        <p:tgtEl>
                                          <p:spTgt spid="4074502"/>
                                        </p:tgtEl>
                                        <p:attrNameLst>
                                          <p:attrName>ppt_x</p:attrName>
                                        </p:attrNameLst>
                                      </p:cBhvr>
                                      <p:tavLst>
                                        <p:tav tm="0">
                                          <p:val>
                                            <p:fltVal val="0.5"/>
                                          </p:val>
                                        </p:tav>
                                        <p:tav tm="100000">
                                          <p:val>
                                            <p:strVal val="#ppt_x"/>
                                          </p:val>
                                        </p:tav>
                                      </p:tavLst>
                                    </p:anim>
                                    <p:anim calcmode="lin" valueType="num">
                                      <p:cBhvr>
                                        <p:cTn id="28" dur="500" fill="hold"/>
                                        <p:tgtEl>
                                          <p:spTgt spid="407450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4499">
                                            <p:txEl>
                                              <p:pRg st="0" end="0"/>
                                            </p:txEl>
                                          </p:spTgt>
                                        </p:tgtEl>
                                        <p:attrNameLst>
                                          <p:attrName>style.visibility</p:attrName>
                                        </p:attrNameLst>
                                      </p:cBhvr>
                                      <p:to>
                                        <p:strVal val="visible"/>
                                      </p:to>
                                    </p:set>
                                    <p:animEffect transition="in" filter="box(out)">
                                      <p:cBhvr>
                                        <p:cTn id="33" dur="500"/>
                                        <p:tgtEl>
                                          <p:spTgt spid="40744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4498" grpId="0" build="p" autoUpdateAnimBg="0"/>
      <p:bldP spid="4074499" grpId="0" build="p" autoUpdateAnimBg="0"/>
      <p:bldP spid="4074500" grpId="0" animBg="1"/>
      <p:bldP spid="4074501" grpId="0" animBg="1"/>
      <p:bldP spid="407450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07670021_0351160ef8.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542612" y="803868"/>
            <a:ext cx="11093380" cy="569386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torybook" pitchFamily="2" charset="0"/>
                <a:ea typeface="+mn-ea"/>
                <a:cs typeface="+mn-cs"/>
              </a:rPr>
              <a:t>The first war of </a:t>
            </a:r>
            <a:r>
              <a:rPr kumimoji="0" lang="en-US"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Storybook" pitchFamily="2" charset="0"/>
                <a:ea typeface="+mn-ea"/>
                <a:cs typeface="+mn-cs"/>
              </a:rPr>
              <a:t>Kappel</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torybook" pitchFamily="2" charset="0"/>
                <a:ea typeface="+mn-ea"/>
                <a:cs typeface="+mn-cs"/>
              </a:rPr>
              <a:t> was a conflict in 1529 between the Protestant and the Catholic cantons of the Swiss Confederacy. It ended, without any battle, with the first peace of Kappel. Under the lead of Ulrich Zwingli, the Protestant canton and city of Zürich had concluded with the other Protestant cantons a </a:t>
            </a:r>
            <a:r>
              <a:rPr kumimoji="0" lang="en-US"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Storybook" pitchFamily="2" charset="0"/>
                <a:ea typeface="+mn-ea"/>
                <a:cs typeface="+mn-cs"/>
              </a:rPr>
              <a:t>defence</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torybook" pitchFamily="2" charset="0"/>
                <a:ea typeface="+mn-ea"/>
                <a:cs typeface="+mn-cs"/>
              </a:rPr>
              <a:t> alliance.       The Catholic cantons in response had formed an alliance with Austria. After numerous minor incidents and provocations from both sides, Zürich declared war on 8 June and marched to Kappel at the border to Zug.  By mediation of the Federal Council, open war was barely avoided.    Legend has it that instead of fighting, the two armies peacefully shared a milk soup, the </a:t>
            </a:r>
            <a:r>
              <a:rPr kumimoji="0" lang="en-US"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Storybook" pitchFamily="2" charset="0"/>
                <a:ea typeface="+mn-ea"/>
                <a:cs typeface="+mn-cs"/>
              </a:rPr>
              <a:t>Kappeler</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torybook" pitchFamily="2" charset="0"/>
                <a:ea typeface="+mn-ea"/>
                <a:cs typeface="+mn-cs"/>
              </a:rPr>
              <a:t> </a:t>
            </a:r>
            <a:r>
              <a:rPr kumimoji="0" lang="en-US"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Storybook" pitchFamily="2" charset="0"/>
                <a:ea typeface="+mn-ea"/>
                <a:cs typeface="+mn-cs"/>
              </a:rPr>
              <a:t>Milchsuppe</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torybook" pitchFamily="2" charset="0"/>
                <a:ea typeface="+mn-ea"/>
                <a:cs typeface="+mn-cs"/>
              </a:rPr>
              <a:t>, cooked in a pot placed exactly on the cantonal border between Zürich and Zug, while a peace was negotiated. The Catholics provided the milk, the Protestants the bread.</a:t>
            </a:r>
          </a:p>
        </p:txBody>
      </p:sp>
    </p:spTree>
    <p:extLst>
      <p:ext uri="{BB962C8B-B14F-4D97-AF65-F5344CB8AC3E}">
        <p14:creationId xmlns:p14="http://schemas.microsoft.com/office/powerpoint/2010/main" val="364010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654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6547"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400">
                <a:solidFill>
                  <a:srgbClr val="666699"/>
                </a:solidFill>
                <a:effectLst>
                  <a:outerShdw blurRad="38100" dist="38100" dir="2700000" algn="tl">
                    <a:srgbClr val="000000"/>
                  </a:outerShdw>
                </a:effectLst>
              </a:rPr>
              <a:t>“Catholic resistance in the rural cantons could not be overcome and eventually resulted in actual fighting. When war came,  Zwingli joined the Zurich troops as an armed soldier against the Catholics in what is known as the 2</a:t>
            </a:r>
            <a:r>
              <a:rPr lang="en-US" sz="2400" baseline="30000">
                <a:solidFill>
                  <a:srgbClr val="666699"/>
                </a:solidFill>
                <a:effectLst>
                  <a:outerShdw blurRad="38100" dist="38100" dir="2700000" algn="tl">
                    <a:srgbClr val="000000"/>
                  </a:outerShdw>
                </a:effectLst>
              </a:rPr>
              <a:t>nd</a:t>
            </a:r>
            <a:r>
              <a:rPr lang="en-US" sz="2400">
                <a:solidFill>
                  <a:srgbClr val="666699"/>
                </a:solidFill>
                <a:effectLst>
                  <a:outerShdw blurRad="38100" dist="38100" dir="2700000" algn="tl">
                    <a:srgbClr val="000000"/>
                  </a:outerShdw>
                </a:effectLst>
              </a:rPr>
              <a:t>  Kappell War.  The same Zwingli who had worked so hard to eliminate the mercenary service and had earlier even condemned war itself now took up arms, convinced it was necessary in the service of God and the Gospel.  He was killed in battle on October 11, 1531,  his body hacked to pieces and disgraced by his enemies.” (Protestant Reformer Martin Luther reportedly rejoiced at news of these events.)</a:t>
            </a:r>
            <a:endParaRPr lang="en-US" sz="2400" i="1">
              <a:solidFill>
                <a:srgbClr val="666699"/>
              </a:solidFill>
              <a:effectLst>
                <a:outerShdw blurRad="38100" dist="38100" dir="2700000" algn="tl">
                  <a:srgbClr val="000000"/>
                </a:outerShdw>
              </a:effectLst>
            </a:endParaRPr>
          </a:p>
        </p:txBody>
      </p:sp>
      <p:sp>
        <p:nvSpPr>
          <p:cNvPr id="407654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7654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76550"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ZURICH REFORM UNDER ZWINGLI</a:t>
            </a:r>
          </a:p>
        </p:txBody>
      </p:sp>
    </p:spTree>
    <p:extLst>
      <p:ext uri="{BB962C8B-B14F-4D97-AF65-F5344CB8AC3E}">
        <p14:creationId xmlns:p14="http://schemas.microsoft.com/office/powerpoint/2010/main" val="317449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6548"/>
                                        </p:tgtEl>
                                        <p:attrNameLst>
                                          <p:attrName>style.visibility</p:attrName>
                                        </p:attrNameLst>
                                      </p:cBhvr>
                                      <p:to>
                                        <p:strVal val="visible"/>
                                      </p:to>
                                    </p:set>
                                    <p:anim calcmode="lin" valueType="num">
                                      <p:cBhvr>
                                        <p:cTn id="7" dur="5000" fill="hold"/>
                                        <p:tgtEl>
                                          <p:spTgt spid="4076548"/>
                                        </p:tgtEl>
                                        <p:attrNameLst>
                                          <p:attrName>ppt_w</p:attrName>
                                        </p:attrNameLst>
                                      </p:cBhvr>
                                      <p:tavLst>
                                        <p:tav tm="0" fmla="#ppt_w*sin(2.5*pi*$)">
                                          <p:val>
                                            <p:fltVal val="0"/>
                                          </p:val>
                                        </p:tav>
                                        <p:tav tm="100000">
                                          <p:val>
                                            <p:fltVal val="1"/>
                                          </p:val>
                                        </p:tav>
                                      </p:tavLst>
                                    </p:anim>
                                    <p:anim calcmode="lin" valueType="num">
                                      <p:cBhvr>
                                        <p:cTn id="8" dur="5000" fill="hold"/>
                                        <p:tgtEl>
                                          <p:spTgt spid="407654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6549"/>
                                        </p:tgtEl>
                                        <p:attrNameLst>
                                          <p:attrName>style.visibility</p:attrName>
                                        </p:attrNameLst>
                                      </p:cBhvr>
                                      <p:to>
                                        <p:strVal val="visible"/>
                                      </p:to>
                                    </p:set>
                                    <p:anim calcmode="lin" valueType="num">
                                      <p:cBhvr>
                                        <p:cTn id="13" dur="500" fill="hold"/>
                                        <p:tgtEl>
                                          <p:spTgt spid="4076549"/>
                                        </p:tgtEl>
                                        <p:attrNameLst>
                                          <p:attrName>ppt_w</p:attrName>
                                        </p:attrNameLst>
                                      </p:cBhvr>
                                      <p:tavLst>
                                        <p:tav tm="0">
                                          <p:val>
                                            <p:strVal val="4/3*#ppt_w"/>
                                          </p:val>
                                        </p:tav>
                                        <p:tav tm="100000">
                                          <p:val>
                                            <p:strVal val="#ppt_w"/>
                                          </p:val>
                                        </p:tav>
                                      </p:tavLst>
                                    </p:anim>
                                    <p:anim calcmode="lin" valueType="num">
                                      <p:cBhvr>
                                        <p:cTn id="14" dur="500" fill="hold"/>
                                        <p:tgtEl>
                                          <p:spTgt spid="407654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6546">
                                            <p:txEl>
                                              <p:pRg st="0" end="0"/>
                                            </p:txEl>
                                          </p:spTgt>
                                        </p:tgtEl>
                                        <p:attrNameLst>
                                          <p:attrName>style.visibility</p:attrName>
                                        </p:attrNameLst>
                                      </p:cBhvr>
                                      <p:to>
                                        <p:strVal val="visible"/>
                                      </p:to>
                                    </p:set>
                                    <p:anim calcmode="lin" valueType="num">
                                      <p:cBhvr additive="base">
                                        <p:cTn id="19" dur="300" fill="hold"/>
                                        <p:tgtEl>
                                          <p:spTgt spid="407654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65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6550"/>
                                        </p:tgtEl>
                                        <p:attrNameLst>
                                          <p:attrName>style.visibility</p:attrName>
                                        </p:attrNameLst>
                                      </p:cBhvr>
                                      <p:to>
                                        <p:strVal val="visible"/>
                                      </p:to>
                                    </p:set>
                                    <p:anim calcmode="lin" valueType="num">
                                      <p:cBhvr>
                                        <p:cTn id="25" dur="500" fill="hold"/>
                                        <p:tgtEl>
                                          <p:spTgt spid="4076550"/>
                                        </p:tgtEl>
                                        <p:attrNameLst>
                                          <p:attrName>ppt_w</p:attrName>
                                        </p:attrNameLst>
                                      </p:cBhvr>
                                      <p:tavLst>
                                        <p:tav tm="0">
                                          <p:val>
                                            <p:fltVal val="0"/>
                                          </p:val>
                                        </p:tav>
                                        <p:tav tm="100000">
                                          <p:val>
                                            <p:strVal val="#ppt_w"/>
                                          </p:val>
                                        </p:tav>
                                      </p:tavLst>
                                    </p:anim>
                                    <p:anim calcmode="lin" valueType="num">
                                      <p:cBhvr>
                                        <p:cTn id="26" dur="500" fill="hold"/>
                                        <p:tgtEl>
                                          <p:spTgt spid="4076550"/>
                                        </p:tgtEl>
                                        <p:attrNameLst>
                                          <p:attrName>ppt_h</p:attrName>
                                        </p:attrNameLst>
                                      </p:cBhvr>
                                      <p:tavLst>
                                        <p:tav tm="0">
                                          <p:val>
                                            <p:fltVal val="0"/>
                                          </p:val>
                                        </p:tav>
                                        <p:tav tm="100000">
                                          <p:val>
                                            <p:strVal val="#ppt_h"/>
                                          </p:val>
                                        </p:tav>
                                      </p:tavLst>
                                    </p:anim>
                                    <p:anim calcmode="lin" valueType="num">
                                      <p:cBhvr>
                                        <p:cTn id="27" dur="500" fill="hold"/>
                                        <p:tgtEl>
                                          <p:spTgt spid="4076550"/>
                                        </p:tgtEl>
                                        <p:attrNameLst>
                                          <p:attrName>ppt_x</p:attrName>
                                        </p:attrNameLst>
                                      </p:cBhvr>
                                      <p:tavLst>
                                        <p:tav tm="0">
                                          <p:val>
                                            <p:fltVal val="0.5"/>
                                          </p:val>
                                        </p:tav>
                                        <p:tav tm="100000">
                                          <p:val>
                                            <p:strVal val="#ppt_x"/>
                                          </p:val>
                                        </p:tav>
                                      </p:tavLst>
                                    </p:anim>
                                    <p:anim calcmode="lin" valueType="num">
                                      <p:cBhvr>
                                        <p:cTn id="28" dur="500" fill="hold"/>
                                        <p:tgtEl>
                                          <p:spTgt spid="407655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6547">
                                            <p:txEl>
                                              <p:pRg st="0" end="0"/>
                                            </p:txEl>
                                          </p:spTgt>
                                        </p:tgtEl>
                                        <p:attrNameLst>
                                          <p:attrName>style.visibility</p:attrName>
                                        </p:attrNameLst>
                                      </p:cBhvr>
                                      <p:to>
                                        <p:strVal val="visible"/>
                                      </p:to>
                                    </p:set>
                                    <p:animEffect transition="in" filter="box(out)">
                                      <p:cBhvr>
                                        <p:cTn id="33" dur="500"/>
                                        <p:tgtEl>
                                          <p:spTgt spid="4076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6546" grpId="0" build="p" autoUpdateAnimBg="0"/>
      <p:bldP spid="4076547" grpId="0" build="p" autoUpdateAnimBg="0"/>
      <p:bldP spid="4076548" grpId="0" animBg="1"/>
      <p:bldP spid="4076549" grpId="0" animBg="1"/>
      <p:bldP spid="4076550"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78594"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78595"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“The reforms under Luther in Germany and Zwingli in Switzerland had many parallels,  and the two agreed on most essential points of doctrine.  </a:t>
            </a:r>
          </a:p>
          <a:p>
            <a:pPr>
              <a:lnSpc>
                <a:spcPct val="90000"/>
              </a:lnSpc>
              <a:buFontTx/>
              <a:buChar char="o"/>
            </a:pPr>
            <a:r>
              <a:rPr lang="en-US" sz="2400">
                <a:solidFill>
                  <a:srgbClr val="666699"/>
                </a:solidFill>
                <a:effectLst>
                  <a:outerShdw blurRad="38100" dist="38100" dir="2700000" algn="tl">
                    <a:srgbClr val="000000"/>
                  </a:outerShdw>
                </a:effectLst>
              </a:rPr>
              <a:t>Phillip Landgrave of the city of Hesse was eager to join their movements in political, military, and religious unity,  thereby strengthening the Protestant front against the growing Catholic pressure. </a:t>
            </a:r>
          </a:p>
          <a:p>
            <a:pPr>
              <a:lnSpc>
                <a:spcPct val="90000"/>
              </a:lnSpc>
              <a:buFontTx/>
              <a:buChar char="o"/>
            </a:pPr>
            <a:r>
              <a:rPr lang="en-US" sz="2400">
                <a:solidFill>
                  <a:srgbClr val="666699"/>
                </a:solidFill>
                <a:effectLst>
                  <a:outerShdw blurRad="38100" dist="38100" dir="2700000" algn="tl">
                    <a:srgbClr val="000000"/>
                  </a:outerShdw>
                </a:effectLst>
              </a:rPr>
              <a:t>He brought the two of them together to meet in doctrinal discussion at Marburg.  Fifteen articles of faith were on the agenda and agreement was quickly reached on fourteen of them.  But on the last item – the Eucharist – no concord could be reached and the trading of insults turned ugly!”    </a:t>
            </a:r>
            <a:endParaRPr lang="en-US" sz="2400" i="1">
              <a:solidFill>
                <a:srgbClr val="666699"/>
              </a:solidFill>
              <a:effectLst>
                <a:outerShdw blurRad="38100" dist="38100" dir="2700000" algn="tl">
                  <a:srgbClr val="000000"/>
                </a:outerShdw>
              </a:effectLst>
            </a:endParaRPr>
          </a:p>
        </p:txBody>
      </p:sp>
      <p:sp>
        <p:nvSpPr>
          <p:cNvPr id="4078596"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78597"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78598"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ZWINGLI &amp; LUTHER !</a:t>
            </a:r>
          </a:p>
        </p:txBody>
      </p:sp>
    </p:spTree>
    <p:extLst>
      <p:ext uri="{BB962C8B-B14F-4D97-AF65-F5344CB8AC3E}">
        <p14:creationId xmlns:p14="http://schemas.microsoft.com/office/powerpoint/2010/main" val="65812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78596"/>
                                        </p:tgtEl>
                                        <p:attrNameLst>
                                          <p:attrName>style.visibility</p:attrName>
                                        </p:attrNameLst>
                                      </p:cBhvr>
                                      <p:to>
                                        <p:strVal val="visible"/>
                                      </p:to>
                                    </p:set>
                                    <p:anim calcmode="lin" valueType="num">
                                      <p:cBhvr>
                                        <p:cTn id="7" dur="5000" fill="hold"/>
                                        <p:tgtEl>
                                          <p:spTgt spid="4078596"/>
                                        </p:tgtEl>
                                        <p:attrNameLst>
                                          <p:attrName>ppt_w</p:attrName>
                                        </p:attrNameLst>
                                      </p:cBhvr>
                                      <p:tavLst>
                                        <p:tav tm="0" fmla="#ppt_w*sin(2.5*pi*$)">
                                          <p:val>
                                            <p:fltVal val="0"/>
                                          </p:val>
                                        </p:tav>
                                        <p:tav tm="100000">
                                          <p:val>
                                            <p:fltVal val="1"/>
                                          </p:val>
                                        </p:tav>
                                      </p:tavLst>
                                    </p:anim>
                                    <p:anim calcmode="lin" valueType="num">
                                      <p:cBhvr>
                                        <p:cTn id="8" dur="5000" fill="hold"/>
                                        <p:tgtEl>
                                          <p:spTgt spid="407859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78597"/>
                                        </p:tgtEl>
                                        <p:attrNameLst>
                                          <p:attrName>style.visibility</p:attrName>
                                        </p:attrNameLst>
                                      </p:cBhvr>
                                      <p:to>
                                        <p:strVal val="visible"/>
                                      </p:to>
                                    </p:set>
                                    <p:anim calcmode="lin" valueType="num">
                                      <p:cBhvr>
                                        <p:cTn id="13" dur="500" fill="hold"/>
                                        <p:tgtEl>
                                          <p:spTgt spid="4078597"/>
                                        </p:tgtEl>
                                        <p:attrNameLst>
                                          <p:attrName>ppt_w</p:attrName>
                                        </p:attrNameLst>
                                      </p:cBhvr>
                                      <p:tavLst>
                                        <p:tav tm="0">
                                          <p:val>
                                            <p:strVal val="4/3*#ppt_w"/>
                                          </p:val>
                                        </p:tav>
                                        <p:tav tm="100000">
                                          <p:val>
                                            <p:strVal val="#ppt_w"/>
                                          </p:val>
                                        </p:tav>
                                      </p:tavLst>
                                    </p:anim>
                                    <p:anim calcmode="lin" valueType="num">
                                      <p:cBhvr>
                                        <p:cTn id="14" dur="500" fill="hold"/>
                                        <p:tgtEl>
                                          <p:spTgt spid="407859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78594">
                                            <p:txEl>
                                              <p:pRg st="0" end="0"/>
                                            </p:txEl>
                                          </p:spTgt>
                                        </p:tgtEl>
                                        <p:attrNameLst>
                                          <p:attrName>style.visibility</p:attrName>
                                        </p:attrNameLst>
                                      </p:cBhvr>
                                      <p:to>
                                        <p:strVal val="visible"/>
                                      </p:to>
                                    </p:set>
                                    <p:anim calcmode="lin" valueType="num">
                                      <p:cBhvr additive="base">
                                        <p:cTn id="19" dur="300" fill="hold"/>
                                        <p:tgtEl>
                                          <p:spTgt spid="407859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785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78598"/>
                                        </p:tgtEl>
                                        <p:attrNameLst>
                                          <p:attrName>style.visibility</p:attrName>
                                        </p:attrNameLst>
                                      </p:cBhvr>
                                      <p:to>
                                        <p:strVal val="visible"/>
                                      </p:to>
                                    </p:set>
                                    <p:anim calcmode="lin" valueType="num">
                                      <p:cBhvr>
                                        <p:cTn id="25" dur="500" fill="hold"/>
                                        <p:tgtEl>
                                          <p:spTgt spid="4078598"/>
                                        </p:tgtEl>
                                        <p:attrNameLst>
                                          <p:attrName>ppt_w</p:attrName>
                                        </p:attrNameLst>
                                      </p:cBhvr>
                                      <p:tavLst>
                                        <p:tav tm="0">
                                          <p:val>
                                            <p:fltVal val="0"/>
                                          </p:val>
                                        </p:tav>
                                        <p:tav tm="100000">
                                          <p:val>
                                            <p:strVal val="#ppt_w"/>
                                          </p:val>
                                        </p:tav>
                                      </p:tavLst>
                                    </p:anim>
                                    <p:anim calcmode="lin" valueType="num">
                                      <p:cBhvr>
                                        <p:cTn id="26" dur="500" fill="hold"/>
                                        <p:tgtEl>
                                          <p:spTgt spid="4078598"/>
                                        </p:tgtEl>
                                        <p:attrNameLst>
                                          <p:attrName>ppt_h</p:attrName>
                                        </p:attrNameLst>
                                      </p:cBhvr>
                                      <p:tavLst>
                                        <p:tav tm="0">
                                          <p:val>
                                            <p:fltVal val="0"/>
                                          </p:val>
                                        </p:tav>
                                        <p:tav tm="100000">
                                          <p:val>
                                            <p:strVal val="#ppt_h"/>
                                          </p:val>
                                        </p:tav>
                                      </p:tavLst>
                                    </p:anim>
                                    <p:anim calcmode="lin" valueType="num">
                                      <p:cBhvr>
                                        <p:cTn id="27" dur="500" fill="hold"/>
                                        <p:tgtEl>
                                          <p:spTgt spid="4078598"/>
                                        </p:tgtEl>
                                        <p:attrNameLst>
                                          <p:attrName>ppt_x</p:attrName>
                                        </p:attrNameLst>
                                      </p:cBhvr>
                                      <p:tavLst>
                                        <p:tav tm="0">
                                          <p:val>
                                            <p:fltVal val="0.5"/>
                                          </p:val>
                                        </p:tav>
                                        <p:tav tm="100000">
                                          <p:val>
                                            <p:strVal val="#ppt_x"/>
                                          </p:val>
                                        </p:tav>
                                      </p:tavLst>
                                    </p:anim>
                                    <p:anim calcmode="lin" valueType="num">
                                      <p:cBhvr>
                                        <p:cTn id="28" dur="500" fill="hold"/>
                                        <p:tgtEl>
                                          <p:spTgt spid="4078598"/>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78595">
                                            <p:txEl>
                                              <p:pRg st="0" end="0"/>
                                            </p:txEl>
                                          </p:spTgt>
                                        </p:tgtEl>
                                        <p:attrNameLst>
                                          <p:attrName>style.visibility</p:attrName>
                                        </p:attrNameLst>
                                      </p:cBhvr>
                                      <p:to>
                                        <p:strVal val="visible"/>
                                      </p:to>
                                    </p:set>
                                    <p:animEffect transition="in" filter="box(out)">
                                      <p:cBhvr>
                                        <p:cTn id="33" dur="500"/>
                                        <p:tgtEl>
                                          <p:spTgt spid="407859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78595">
                                            <p:txEl>
                                              <p:pRg st="1" end="1"/>
                                            </p:txEl>
                                          </p:spTgt>
                                        </p:tgtEl>
                                        <p:attrNameLst>
                                          <p:attrName>style.visibility</p:attrName>
                                        </p:attrNameLst>
                                      </p:cBhvr>
                                      <p:to>
                                        <p:strVal val="visible"/>
                                      </p:to>
                                    </p:set>
                                    <p:animEffect transition="in" filter="box(out)">
                                      <p:cBhvr>
                                        <p:cTn id="38" dur="500"/>
                                        <p:tgtEl>
                                          <p:spTgt spid="407859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4078595">
                                            <p:txEl>
                                              <p:pRg st="2" end="2"/>
                                            </p:txEl>
                                          </p:spTgt>
                                        </p:tgtEl>
                                        <p:attrNameLst>
                                          <p:attrName>style.visibility</p:attrName>
                                        </p:attrNameLst>
                                      </p:cBhvr>
                                      <p:to>
                                        <p:strVal val="visible"/>
                                      </p:to>
                                    </p:set>
                                    <p:animEffect transition="in" filter="box(out)">
                                      <p:cBhvr>
                                        <p:cTn id="43" dur="500"/>
                                        <p:tgtEl>
                                          <p:spTgt spid="40785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8594" grpId="0" build="p" autoUpdateAnimBg="0"/>
      <p:bldP spid="4078595" grpId="0" build="p" autoUpdateAnimBg="0"/>
      <p:bldP spid="4078596" grpId="0" animBg="1"/>
      <p:bldP spid="4078597" grpId="0" animBg="1"/>
      <p:bldP spid="407859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71413" y="609600"/>
            <a:ext cx="8187655" cy="1143000"/>
          </a:xfrm>
          <a:ln w="76200">
            <a:solidFill>
              <a:srgbClr val="FF0000"/>
            </a:solidFill>
          </a:ln>
        </p:spPr>
        <p:txBody>
          <a:bodyPr/>
          <a:lstStyle/>
          <a:p>
            <a:r>
              <a:rPr lang="en-US" dirty="0">
                <a:effectLst>
                  <a:outerShdw blurRad="38100" dist="38100" dir="2700000" algn="tl">
                    <a:srgbClr val="FFFFFF"/>
                  </a:outerShdw>
                </a:effectLst>
              </a:rPr>
              <a:t>ARISTOTLE THRU THE AGES</a:t>
            </a:r>
          </a:p>
        </p:txBody>
      </p:sp>
      <p:sp>
        <p:nvSpPr>
          <p:cNvPr id="23555" name="Rectangle 3"/>
          <p:cNvSpPr>
            <a:spLocks noGrp="1" noChangeArrowheads="1"/>
          </p:cNvSpPr>
          <p:nvPr>
            <p:ph type="body" sz="half" idx="1"/>
          </p:nvPr>
        </p:nvSpPr>
        <p:spPr>
          <a:xfrm>
            <a:off x="2209800" y="1904999"/>
            <a:ext cx="3810000" cy="4822971"/>
          </a:xfrm>
          <a:ln w="76200">
            <a:solidFill>
              <a:schemeClr val="bg1"/>
            </a:solidFill>
          </a:ln>
        </p:spPr>
        <p:txBody>
          <a:bodyPr/>
          <a:lstStyle/>
          <a:p>
            <a:pPr>
              <a:lnSpc>
                <a:spcPct val="90000"/>
              </a:lnSpc>
            </a:pPr>
            <a:r>
              <a:rPr lang="en-US" sz="1600" dirty="0"/>
              <a:t>Aristotle will always be significant to scholars as the most famous student of Plato.</a:t>
            </a:r>
          </a:p>
          <a:p>
            <a:pPr>
              <a:lnSpc>
                <a:spcPct val="90000"/>
              </a:lnSpc>
            </a:pPr>
            <a:r>
              <a:rPr lang="en-US" sz="1600" dirty="0"/>
              <a:t>His works on logic are among the classics.  He basically believed existence is related to substance and that everything is caused by something else – uniform theory. </a:t>
            </a:r>
          </a:p>
          <a:p>
            <a:pPr>
              <a:lnSpc>
                <a:spcPct val="90000"/>
              </a:lnSpc>
            </a:pPr>
            <a:r>
              <a:rPr lang="en-US" sz="1600" dirty="0"/>
              <a:t>His practical philosophy proved more controversial. He states that our souls are formed by habits, skills, and virtues.  These same virtues are like skills in  that they are formed by practice – by working at it.   The other way our souls are shaped is through perception.</a:t>
            </a:r>
          </a:p>
          <a:p>
            <a:pPr>
              <a:lnSpc>
                <a:spcPct val="90000"/>
              </a:lnSpc>
            </a:pPr>
            <a:r>
              <a:rPr lang="en-US" sz="1600" dirty="0"/>
              <a:t>Aristotle has remained an ageless  figure and forever thought provoking  as regards his postulation - in purely physical terms - of an “Unmoved Mover” – an irreducible final cause to the</a:t>
            </a:r>
            <a:r>
              <a:rPr lang="en-US" sz="1800" dirty="0"/>
              <a:t> universe.</a:t>
            </a:r>
            <a:endParaRPr lang="en-US" sz="2400" dirty="0"/>
          </a:p>
          <a:p>
            <a:pPr>
              <a:lnSpc>
                <a:spcPct val="90000"/>
              </a:lnSpc>
            </a:pPr>
            <a:endParaRPr lang="en-US" sz="2400" dirty="0"/>
          </a:p>
          <a:p>
            <a:pPr>
              <a:lnSpc>
                <a:spcPct val="90000"/>
              </a:lnSpc>
            </a:pPr>
            <a:endParaRPr lang="en-US" sz="2400" dirty="0"/>
          </a:p>
        </p:txBody>
      </p:sp>
      <p:pic>
        <p:nvPicPr>
          <p:cNvPr id="23558" name="Picture 6" descr="C:\Documents and Settings\Owner\My Documents\Educational Illustrations\Aristotle.jpeg"/>
          <p:cNvPicPr>
            <a:picLocks noGrp="1" noChangeAspect="1" noChangeArrowheads="1"/>
          </p:cNvPicPr>
          <p:nvPr>
            <p:ph type="clipArt" sz="half" idx="2"/>
          </p:nvPr>
        </p:nvPicPr>
        <p:blipFill>
          <a:blip r:embed="rId3" cstate="print"/>
          <a:srcRect/>
          <a:stretch>
            <a:fillRect/>
          </a:stretch>
        </p:blipFill>
        <p:spPr>
          <a:xfrm>
            <a:off x="6350466" y="2057400"/>
            <a:ext cx="3749879" cy="4561514"/>
          </a:xfrm>
          <a:noFill/>
          <a:ln/>
        </p:spPr>
      </p:pic>
    </p:spTree>
    <p:extLst>
      <p:ext uri="{BB962C8B-B14F-4D97-AF65-F5344CB8AC3E}">
        <p14:creationId xmlns:p14="http://schemas.microsoft.com/office/powerpoint/2010/main" val="1759705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209800" y="152400"/>
            <a:ext cx="7772400" cy="1371600"/>
          </a:xfrm>
          <a:ln>
            <a:solidFill>
              <a:schemeClr val="hlink"/>
            </a:solidFill>
          </a:ln>
        </p:spPr>
        <p:txBody>
          <a:bodyPr/>
          <a:lstStyle/>
          <a:p>
            <a:r>
              <a:rPr lang="en-US"/>
              <a:t>Swiss Reformers &amp; Lutherans Separate Over Lord’s Supper</a:t>
            </a:r>
          </a:p>
        </p:txBody>
      </p:sp>
      <p:sp>
        <p:nvSpPr>
          <p:cNvPr id="87043" name="Rectangle 3"/>
          <p:cNvSpPr>
            <a:spLocks noGrp="1" noChangeArrowheads="1"/>
          </p:cNvSpPr>
          <p:nvPr>
            <p:ph type="body" sz="half" idx="1"/>
          </p:nvPr>
        </p:nvSpPr>
        <p:spPr>
          <a:xfrm>
            <a:off x="2133600" y="1600200"/>
            <a:ext cx="7924800" cy="1752600"/>
          </a:xfrm>
          <a:solidFill>
            <a:schemeClr val="hlink"/>
          </a:solidFill>
        </p:spPr>
        <p:txBody>
          <a:bodyPr/>
          <a:lstStyle/>
          <a:p>
            <a:pPr>
              <a:lnSpc>
                <a:spcPct val="90000"/>
              </a:lnSpc>
              <a:buFontTx/>
              <a:buNone/>
            </a:pPr>
            <a:r>
              <a:rPr lang="en-US" sz="2800"/>
              <a:t>Agreement Then Holding Today Over Three Sola’s:</a:t>
            </a:r>
          </a:p>
          <a:p>
            <a:pPr>
              <a:lnSpc>
                <a:spcPct val="90000"/>
              </a:lnSpc>
              <a:buFontTx/>
              <a:buNone/>
            </a:pPr>
            <a:r>
              <a:rPr lang="en-US" sz="2800"/>
              <a:t>    - </a:t>
            </a:r>
            <a:r>
              <a:rPr lang="en-US" sz="2800" i="1"/>
              <a:t>Sola Fida</a:t>
            </a:r>
            <a:r>
              <a:rPr lang="en-US" sz="2800"/>
              <a:t>  = by </a:t>
            </a:r>
            <a:r>
              <a:rPr lang="en-US" sz="2800" b="1"/>
              <a:t>faith alone</a:t>
            </a:r>
            <a:r>
              <a:rPr lang="en-US" sz="2800"/>
              <a:t>, apart from works                                                                                                  - </a:t>
            </a:r>
            <a:r>
              <a:rPr lang="en-US" sz="2800" i="1"/>
              <a:t>Sola Gratia</a:t>
            </a:r>
            <a:r>
              <a:rPr lang="en-US" sz="2800"/>
              <a:t>   = by </a:t>
            </a:r>
            <a:r>
              <a:rPr lang="en-US" sz="2800" b="1"/>
              <a:t>grace alone</a:t>
            </a:r>
            <a:r>
              <a:rPr lang="en-US" sz="2800"/>
              <a:t>, without merit                                                                       - </a:t>
            </a:r>
            <a:r>
              <a:rPr lang="en-US" sz="2800" i="1"/>
              <a:t>Sola Scriptura</a:t>
            </a:r>
            <a:r>
              <a:rPr lang="en-US" sz="2800"/>
              <a:t> = by </a:t>
            </a:r>
            <a:r>
              <a:rPr lang="en-US" sz="2800" b="1"/>
              <a:t>scripture alone</a:t>
            </a:r>
            <a:r>
              <a:rPr lang="en-US" sz="2800"/>
              <a:t>, without add</a:t>
            </a:r>
            <a:r>
              <a:rPr lang="en-US" sz="2400"/>
              <a:t> </a:t>
            </a:r>
          </a:p>
        </p:txBody>
      </p:sp>
      <p:sp>
        <p:nvSpPr>
          <p:cNvPr id="87044" name="Rectangle 4"/>
          <p:cNvSpPr>
            <a:spLocks noGrp="1" noChangeArrowheads="1"/>
          </p:cNvSpPr>
          <p:nvPr>
            <p:ph sz="half" idx="2"/>
          </p:nvPr>
        </p:nvSpPr>
        <p:spPr>
          <a:xfrm>
            <a:off x="2057400" y="3429000"/>
            <a:ext cx="8001000" cy="3429000"/>
          </a:xfrm>
        </p:spPr>
        <p:txBody>
          <a:bodyPr/>
          <a:lstStyle/>
          <a:p>
            <a:r>
              <a:rPr lang="en-US" sz="1800">
                <a:solidFill>
                  <a:schemeClr val="hlink"/>
                </a:solidFill>
                <a:effectLst>
                  <a:outerShdw blurRad="38100" dist="38100" dir="2700000" algn="tl">
                    <a:srgbClr val="000000"/>
                  </a:outerShdw>
                </a:effectLst>
              </a:rPr>
              <a:t>Protestantism Landscape Of State &amp; Territorial Churches With Swiss &amp;   German Branches</a:t>
            </a:r>
          </a:p>
          <a:p>
            <a:r>
              <a:rPr lang="en-US" sz="1800">
                <a:solidFill>
                  <a:schemeClr val="hlink"/>
                </a:solidFill>
                <a:effectLst>
                  <a:outerShdw blurRad="38100" dist="38100" dir="2700000" algn="tl">
                    <a:srgbClr val="000000"/>
                  </a:outerShdw>
                </a:effectLst>
              </a:rPr>
              <a:t>Swiss Reform Movement Soon Split Into Three:  Puritan, Presbyterian, &amp; Congregational Variants</a:t>
            </a:r>
          </a:p>
          <a:p>
            <a:r>
              <a:rPr lang="en-US" sz="1800">
                <a:solidFill>
                  <a:schemeClr val="hlink"/>
                </a:solidFill>
                <a:effectLst>
                  <a:outerShdw blurRad="38100" dist="38100" dir="2700000" algn="tl">
                    <a:srgbClr val="000000"/>
                  </a:outerShdw>
                </a:effectLst>
              </a:rPr>
              <a:t>Had Historic 1529 Meeting Worked – One Protestant Reform Church</a:t>
            </a:r>
          </a:p>
          <a:p>
            <a:r>
              <a:rPr lang="en-US" sz="1800">
                <a:solidFill>
                  <a:schemeClr val="hlink"/>
                </a:solidFill>
                <a:effectLst>
                  <a:outerShdw blurRad="38100" dist="38100" dir="2700000" algn="tl">
                    <a:srgbClr val="000000"/>
                  </a:outerShdw>
                </a:effectLst>
              </a:rPr>
              <a:t>Long List Agreed All But Item Of Nature Of  Elements In Communion:     Luther  Materialist; Zwingli Memorialism</a:t>
            </a:r>
          </a:p>
          <a:p>
            <a:r>
              <a:rPr lang="en-US" sz="1800">
                <a:solidFill>
                  <a:schemeClr val="hlink"/>
                </a:solidFill>
                <a:effectLst>
                  <a:outerShdw blurRad="38100" dist="38100" dir="2700000" algn="tl">
                    <a:srgbClr val="000000"/>
                  </a:outerShdw>
                </a:effectLst>
              </a:rPr>
              <a:t>Both Seriously Thought The Lord’s Supper One Of The Two Marks Of           The True Church Differing Christlogical Not Sacramental </a:t>
            </a:r>
          </a:p>
          <a:p>
            <a:r>
              <a:rPr lang="en-US" sz="1800">
                <a:solidFill>
                  <a:schemeClr val="hlink"/>
                </a:solidFill>
                <a:effectLst>
                  <a:outerShdw blurRad="38100" dist="38100" dir="2700000" algn="tl">
                    <a:srgbClr val="000000"/>
                  </a:outerShdw>
                </a:effectLst>
              </a:rPr>
              <a:t>Debate Centers Over Interpretive Differences Relating To The Relative Symbolism Or Literalness Of  John 6: 63.</a:t>
            </a:r>
          </a:p>
        </p:txBody>
      </p:sp>
      <p:sp>
        <p:nvSpPr>
          <p:cNvPr id="87045" name="Comment 5"/>
          <p:cNvSpPr>
            <a:spLocks noChangeArrowheads="1"/>
          </p:cNvSpPr>
          <p:nvPr/>
        </p:nvSpPr>
        <p:spPr bwMode="auto">
          <a:xfrm>
            <a:off x="1524000" y="-762000"/>
            <a:ext cx="9144000"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Zwingli Had Just Bested The Local Catholic Bishop In Debate</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Latin “Hocus Pocus” Or Aristotelian Principle Debate?;  Catholics Crucify Anew At Mass? </a:t>
            </a:r>
          </a:p>
        </p:txBody>
      </p:sp>
    </p:spTree>
    <p:extLst>
      <p:ext uri="{BB962C8B-B14F-4D97-AF65-F5344CB8AC3E}">
        <p14:creationId xmlns:p14="http://schemas.microsoft.com/office/powerpoint/2010/main" val="231114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7044">
                                            <p:txEl>
                                              <p:pRg st="0" end="0"/>
                                            </p:txEl>
                                          </p:spTgt>
                                        </p:tgtEl>
                                        <p:attrNameLst>
                                          <p:attrName>style.visibility</p:attrName>
                                        </p:attrNameLst>
                                      </p:cBhvr>
                                      <p:to>
                                        <p:strVal val="visible"/>
                                      </p:to>
                                    </p:set>
                                    <p:anim calcmode="lin" valueType="num">
                                      <p:cBhvr>
                                        <p:cTn id="7" dur="1000" fill="hold"/>
                                        <p:tgtEl>
                                          <p:spTgt spid="8704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704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704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704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7044">
                                            <p:txEl>
                                              <p:pRg st="1" end="1"/>
                                            </p:txEl>
                                          </p:spTgt>
                                        </p:tgtEl>
                                        <p:attrNameLst>
                                          <p:attrName>style.visibility</p:attrName>
                                        </p:attrNameLst>
                                      </p:cBhvr>
                                      <p:to>
                                        <p:strVal val="visible"/>
                                      </p:to>
                                    </p:set>
                                    <p:anim calcmode="lin" valueType="num">
                                      <p:cBhvr>
                                        <p:cTn id="15" dur="1000" fill="hold"/>
                                        <p:tgtEl>
                                          <p:spTgt spid="8704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704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704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704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7044">
                                            <p:txEl>
                                              <p:pRg st="2" end="2"/>
                                            </p:txEl>
                                          </p:spTgt>
                                        </p:tgtEl>
                                        <p:attrNameLst>
                                          <p:attrName>style.visibility</p:attrName>
                                        </p:attrNameLst>
                                      </p:cBhvr>
                                      <p:to>
                                        <p:strVal val="visible"/>
                                      </p:to>
                                    </p:set>
                                    <p:anim calcmode="lin" valueType="num">
                                      <p:cBhvr>
                                        <p:cTn id="23" dur="1000" fill="hold"/>
                                        <p:tgtEl>
                                          <p:spTgt spid="8704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704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704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704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7044">
                                            <p:txEl>
                                              <p:pRg st="3" end="3"/>
                                            </p:txEl>
                                          </p:spTgt>
                                        </p:tgtEl>
                                        <p:attrNameLst>
                                          <p:attrName>style.visibility</p:attrName>
                                        </p:attrNameLst>
                                      </p:cBhvr>
                                      <p:to>
                                        <p:strVal val="visible"/>
                                      </p:to>
                                    </p:set>
                                    <p:anim calcmode="lin" valueType="num">
                                      <p:cBhvr>
                                        <p:cTn id="31" dur="1000" fill="hold"/>
                                        <p:tgtEl>
                                          <p:spTgt spid="8704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704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704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7044">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7044">
                                            <p:txEl>
                                              <p:pRg st="4" end="4"/>
                                            </p:txEl>
                                          </p:spTgt>
                                        </p:tgtEl>
                                        <p:attrNameLst>
                                          <p:attrName>style.visibility</p:attrName>
                                        </p:attrNameLst>
                                      </p:cBhvr>
                                      <p:to>
                                        <p:strVal val="visible"/>
                                      </p:to>
                                    </p:set>
                                    <p:anim calcmode="lin" valueType="num">
                                      <p:cBhvr>
                                        <p:cTn id="39" dur="1000" fill="hold"/>
                                        <p:tgtEl>
                                          <p:spTgt spid="87044">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87044">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87044">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7044">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7044">
                                            <p:txEl>
                                              <p:pRg st="5" end="5"/>
                                            </p:txEl>
                                          </p:spTgt>
                                        </p:tgtEl>
                                        <p:attrNameLst>
                                          <p:attrName>style.visibility</p:attrName>
                                        </p:attrNameLst>
                                      </p:cBhvr>
                                      <p:to>
                                        <p:strVal val="visible"/>
                                      </p:to>
                                    </p:set>
                                    <p:anim calcmode="lin" valueType="num">
                                      <p:cBhvr>
                                        <p:cTn id="47" dur="1000" fill="hold"/>
                                        <p:tgtEl>
                                          <p:spTgt spid="8704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8704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87044">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7044">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4934658" name="Rectangle 2"/>
          <p:cNvSpPr>
            <a:spLocks noGrp="1" noChangeArrowheads="1"/>
          </p:cNvSpPr>
          <p:nvPr>
            <p:ph type="title"/>
          </p:nvPr>
        </p:nvSpPr>
        <p:spPr>
          <a:xfrm>
            <a:off x="2209800" y="152400"/>
            <a:ext cx="7772400" cy="1447800"/>
          </a:xfrm>
          <a:ln>
            <a:solidFill>
              <a:schemeClr val="hlink"/>
            </a:solidFill>
          </a:ln>
        </p:spPr>
        <p:txBody>
          <a:bodyPr/>
          <a:lstStyle/>
          <a:p>
            <a:r>
              <a:rPr lang="en-US"/>
              <a:t>Swiss Reformers &amp; Lutherans Separate Over Lord’s Supper</a:t>
            </a:r>
          </a:p>
        </p:txBody>
      </p:sp>
      <p:sp>
        <p:nvSpPr>
          <p:cNvPr id="4934659" name="Rectangle 3"/>
          <p:cNvSpPr>
            <a:spLocks noGrp="1" noChangeArrowheads="1"/>
          </p:cNvSpPr>
          <p:nvPr>
            <p:ph type="body" sz="half" idx="1"/>
          </p:nvPr>
        </p:nvSpPr>
        <p:spPr>
          <a:xfrm>
            <a:off x="2209800" y="1676400"/>
            <a:ext cx="7772400" cy="1828800"/>
          </a:xfrm>
          <a:solidFill>
            <a:schemeClr val="hlink"/>
          </a:solidFill>
        </p:spPr>
        <p:txBody>
          <a:bodyPr/>
          <a:lstStyle/>
          <a:p>
            <a:pPr>
              <a:lnSpc>
                <a:spcPct val="90000"/>
              </a:lnSpc>
              <a:buFontTx/>
              <a:buNone/>
            </a:pPr>
            <a:r>
              <a:rPr lang="en-US" sz="2800"/>
              <a:t>Agreement Then Holding Today Over Three Sola’s:</a:t>
            </a:r>
          </a:p>
          <a:p>
            <a:pPr>
              <a:lnSpc>
                <a:spcPct val="90000"/>
              </a:lnSpc>
              <a:buFontTx/>
              <a:buNone/>
            </a:pPr>
            <a:r>
              <a:rPr lang="en-US" sz="2800"/>
              <a:t>    - </a:t>
            </a:r>
            <a:r>
              <a:rPr lang="en-US" sz="2800" i="1"/>
              <a:t>Sola Fida</a:t>
            </a:r>
            <a:r>
              <a:rPr lang="en-US" sz="2800"/>
              <a:t>  = by </a:t>
            </a:r>
            <a:r>
              <a:rPr lang="en-US" sz="2800" b="1"/>
              <a:t>faith alone</a:t>
            </a:r>
            <a:r>
              <a:rPr lang="en-US" sz="2800"/>
              <a:t>, apart from works                                                                                                  - </a:t>
            </a:r>
            <a:r>
              <a:rPr lang="en-US" sz="2800" i="1"/>
              <a:t>Sola Gratia</a:t>
            </a:r>
            <a:r>
              <a:rPr lang="en-US" sz="2800"/>
              <a:t>   = by </a:t>
            </a:r>
            <a:r>
              <a:rPr lang="en-US" sz="2800" b="1"/>
              <a:t>grace alone</a:t>
            </a:r>
            <a:r>
              <a:rPr lang="en-US" sz="2800"/>
              <a:t>, without merit                                                                       - </a:t>
            </a:r>
            <a:r>
              <a:rPr lang="en-US" sz="2800" i="1"/>
              <a:t>Sola Scriptura</a:t>
            </a:r>
            <a:r>
              <a:rPr lang="en-US" sz="2800"/>
              <a:t> = by </a:t>
            </a:r>
            <a:r>
              <a:rPr lang="en-US" sz="2800" b="1"/>
              <a:t>scripture alone</a:t>
            </a:r>
            <a:r>
              <a:rPr lang="en-US" sz="2800"/>
              <a:t>, without add</a:t>
            </a:r>
            <a:r>
              <a:rPr lang="en-US" sz="2400"/>
              <a:t> </a:t>
            </a:r>
          </a:p>
        </p:txBody>
      </p:sp>
      <p:sp>
        <p:nvSpPr>
          <p:cNvPr id="4934660" name="Rectangle 4"/>
          <p:cNvSpPr>
            <a:spLocks noGrp="1" noChangeArrowheads="1"/>
          </p:cNvSpPr>
          <p:nvPr>
            <p:ph sz="half" idx="2"/>
          </p:nvPr>
        </p:nvSpPr>
        <p:spPr>
          <a:xfrm>
            <a:off x="2133600" y="3505200"/>
            <a:ext cx="7848600" cy="3124200"/>
          </a:xfrm>
        </p:spPr>
        <p:txBody>
          <a:bodyPr/>
          <a:lstStyle/>
          <a:p>
            <a:r>
              <a:rPr lang="en-US" sz="1800">
                <a:solidFill>
                  <a:schemeClr val="hlink"/>
                </a:solidFill>
                <a:effectLst>
                  <a:outerShdw blurRad="38100" dist="38100" dir="2700000" algn="tl">
                    <a:srgbClr val="000000"/>
                  </a:outerShdw>
                </a:effectLst>
              </a:rPr>
              <a:t>Zwingli Focused On Contextual Understanding Of Apostles Present For The Omnipresence Of His Fleshly Body</a:t>
            </a:r>
          </a:p>
          <a:p>
            <a:r>
              <a:rPr lang="en-US" sz="1800">
                <a:solidFill>
                  <a:schemeClr val="hlink"/>
                </a:solidFill>
                <a:effectLst>
                  <a:outerShdw blurRad="38100" dist="38100" dir="2700000" algn="tl">
                    <a:srgbClr val="000000"/>
                  </a:outerShdw>
                </a:effectLst>
              </a:rPr>
              <a:t>Latter Lutherans Later Label:  of </a:t>
            </a:r>
            <a:r>
              <a:rPr lang="en-US" sz="1800" i="1">
                <a:solidFill>
                  <a:schemeClr val="hlink"/>
                </a:solidFill>
                <a:effectLst>
                  <a:outerShdw blurRad="38100" dist="38100" dir="2700000" algn="tl">
                    <a:srgbClr val="000000"/>
                  </a:outerShdw>
                </a:effectLst>
              </a:rPr>
              <a:t>extra Calvinisticum</a:t>
            </a:r>
            <a:r>
              <a:rPr lang="en-US" sz="1800">
                <a:solidFill>
                  <a:schemeClr val="hlink"/>
                </a:solidFill>
                <a:effectLst>
                  <a:outerShdw blurRad="38100" dist="38100" dir="2700000" algn="tl">
                    <a:srgbClr val="000000"/>
                  </a:outerShdw>
                </a:effectLst>
              </a:rPr>
              <a:t> or contrary position    “Christ is God outside flesh”</a:t>
            </a:r>
          </a:p>
          <a:p>
            <a:r>
              <a:rPr lang="en-US" sz="1800">
                <a:solidFill>
                  <a:schemeClr val="hlink"/>
                </a:solidFill>
                <a:effectLst>
                  <a:outerShdw blurRad="38100" dist="38100" dir="2700000" algn="tl">
                    <a:srgbClr val="000000"/>
                  </a:outerShdw>
                </a:effectLst>
              </a:rPr>
              <a:t>Luther’s case described as “distinctive ubiquity” or that “Christ’s human body or corporal presence everywhere”</a:t>
            </a:r>
          </a:p>
          <a:p>
            <a:r>
              <a:rPr lang="en-US" sz="1800">
                <a:solidFill>
                  <a:schemeClr val="hlink"/>
                </a:solidFill>
                <a:effectLst>
                  <a:outerShdw blurRad="38100" dist="38100" dir="2700000" algn="tl">
                    <a:srgbClr val="000000"/>
                  </a:outerShdw>
                </a:effectLst>
              </a:rPr>
              <a:t>Connected to Doctrine of </a:t>
            </a:r>
            <a:r>
              <a:rPr lang="en-US" sz="1800" i="1">
                <a:solidFill>
                  <a:schemeClr val="hlink"/>
                </a:solidFill>
                <a:effectLst>
                  <a:outerShdw blurRad="38100" dist="38100" dir="2700000" algn="tl">
                    <a:srgbClr val="000000"/>
                  </a:outerShdw>
                </a:effectLst>
              </a:rPr>
              <a:t>Communicatio Idiomatum </a:t>
            </a:r>
            <a:r>
              <a:rPr lang="en-US" sz="1800">
                <a:solidFill>
                  <a:schemeClr val="hlink"/>
                </a:solidFill>
                <a:effectLst>
                  <a:outerShdw blurRad="38100" dist="38100" dir="2700000" algn="tl">
                    <a:srgbClr val="000000"/>
                  </a:outerShdw>
                </a:effectLst>
              </a:rPr>
              <a:t>or sharing of properties    and the “blessed exchange”</a:t>
            </a:r>
            <a:endParaRPr lang="en-US" sz="1800" i="1">
              <a:solidFill>
                <a:schemeClr val="hlink"/>
              </a:solidFill>
              <a:effectLst>
                <a:outerShdw blurRad="38100" dist="38100" dir="2700000" algn="tl">
                  <a:srgbClr val="000000"/>
                </a:outerShdw>
              </a:effectLst>
            </a:endParaRPr>
          </a:p>
          <a:p>
            <a:r>
              <a:rPr lang="en-US" sz="1800">
                <a:solidFill>
                  <a:schemeClr val="hlink"/>
                </a:solidFill>
                <a:effectLst>
                  <a:outerShdw blurRad="38100" dist="38100" dir="2700000" algn="tl">
                    <a:srgbClr val="000000"/>
                  </a:outerShdw>
                </a:effectLst>
              </a:rPr>
              <a:t>Theologians Explain As Emphasis Disagreement Since Orthodox Agree One Person Of  Two Natures:  Emphasis Either On Differences Or Similarities;  Position Of Swiss Reformers:  Luther Denatures Jesus’ Body</a:t>
            </a:r>
          </a:p>
        </p:txBody>
      </p:sp>
      <p:sp>
        <p:nvSpPr>
          <p:cNvPr id="4934661" name="Comment 5"/>
          <p:cNvSpPr>
            <a:spLocks noChangeArrowheads="1"/>
          </p:cNvSpPr>
          <p:nvPr/>
        </p:nvSpPr>
        <p:spPr bwMode="auto">
          <a:xfrm>
            <a:off x="1524000" y="-5867400"/>
            <a:ext cx="9144000" cy="43799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Both Lutheran &amp; Catholic Arguments Pointless With Recent Translations Of 1Cor. 10: 16;</a:t>
            </a:r>
          </a:p>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For Luther, the bread was the body of Christ.  That is what Christ said.  Luther wrote on the velvet cloth “Hoc est corpus meum!”  The Swiss reminded Luther that Christ also called Himself the vine and the door.  Oecolampadius asked,  “Martin, how is Christ any more present in the sacrament if He is corporeally present than He is when spiritually and dynamically?  “I don’t know,”  answered Luther,  “but if Christ told me to eat dung I’d do it knowing it was good for me.”  Not to believe Christ’s words was to be of another spirit! </a:t>
            </a:r>
          </a:p>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TWO IRONIC POSTSCRIPTS:</a:t>
            </a:r>
          </a:p>
          <a:p>
            <a:pPr marL="457200" marR="0" lvl="0" indent="-457200" algn="ctr" defTabSz="914400" rtl="0" eaLnBrk="1" fontAlgn="base" latinLnBrk="0" hangingPunct="1">
              <a:lnSpc>
                <a:spcPct val="100000"/>
              </a:lnSpc>
              <a:spcBef>
                <a:spcPct val="50000"/>
              </a:spcBef>
              <a:spcAft>
                <a:spcPct val="0"/>
              </a:spcAft>
              <a:buClrTx/>
              <a:buSzTx/>
              <a:buFontTx/>
              <a:buAutoNum type="arabicParenR"/>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Luther later saw a copy of Calvin’s writings on the Lord’s Supper (essentially like Oecolampadius’ views)  and seemed to agree with it</a:t>
            </a:r>
          </a:p>
          <a:p>
            <a:pPr marL="457200" marR="0" lvl="0" indent="-457200" algn="ctr" defTabSz="914400" rtl="0" eaLnBrk="1" fontAlgn="base" latinLnBrk="0" hangingPunct="1">
              <a:lnSpc>
                <a:spcPct val="100000"/>
              </a:lnSpc>
              <a:spcBef>
                <a:spcPct val="50000"/>
              </a:spcBef>
              <a:spcAft>
                <a:spcPct val="0"/>
              </a:spcAft>
              <a:buClrTx/>
              <a:buSzTx/>
              <a:buFontTx/>
              <a:buAutoNum type="arabicParenR"/>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Manschreck,  a Melanchthon authority,  says that it was Melanchthon who stiffened Luther against the Swiss view of the Eucharist,  </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fearing it would make reunion with Rome impossible!   </a:t>
            </a:r>
          </a:p>
        </p:txBody>
      </p:sp>
    </p:spTree>
    <p:extLst>
      <p:ext uri="{BB962C8B-B14F-4D97-AF65-F5344CB8AC3E}">
        <p14:creationId xmlns:p14="http://schemas.microsoft.com/office/powerpoint/2010/main" val="182372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934660">
                                            <p:txEl>
                                              <p:pRg st="0" end="0"/>
                                            </p:txEl>
                                          </p:spTgt>
                                        </p:tgtEl>
                                        <p:attrNameLst>
                                          <p:attrName>style.visibility</p:attrName>
                                        </p:attrNameLst>
                                      </p:cBhvr>
                                      <p:to>
                                        <p:strVal val="visible"/>
                                      </p:to>
                                    </p:set>
                                    <p:anim calcmode="lin" valueType="num">
                                      <p:cBhvr>
                                        <p:cTn id="7" dur="1000" fill="hold"/>
                                        <p:tgtEl>
                                          <p:spTgt spid="493466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93466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93466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3466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934660">
                                            <p:txEl>
                                              <p:pRg st="1" end="1"/>
                                            </p:txEl>
                                          </p:spTgt>
                                        </p:tgtEl>
                                        <p:attrNameLst>
                                          <p:attrName>style.visibility</p:attrName>
                                        </p:attrNameLst>
                                      </p:cBhvr>
                                      <p:to>
                                        <p:strVal val="visible"/>
                                      </p:to>
                                    </p:set>
                                    <p:anim calcmode="lin" valueType="num">
                                      <p:cBhvr>
                                        <p:cTn id="15" dur="1000" fill="hold"/>
                                        <p:tgtEl>
                                          <p:spTgt spid="493466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93466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93466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93466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934660">
                                            <p:txEl>
                                              <p:pRg st="2" end="2"/>
                                            </p:txEl>
                                          </p:spTgt>
                                        </p:tgtEl>
                                        <p:attrNameLst>
                                          <p:attrName>style.visibility</p:attrName>
                                        </p:attrNameLst>
                                      </p:cBhvr>
                                      <p:to>
                                        <p:strVal val="visible"/>
                                      </p:to>
                                    </p:set>
                                    <p:anim calcmode="lin" valueType="num">
                                      <p:cBhvr>
                                        <p:cTn id="23" dur="1000" fill="hold"/>
                                        <p:tgtEl>
                                          <p:spTgt spid="493466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93466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93466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93466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934660">
                                            <p:txEl>
                                              <p:pRg st="3" end="3"/>
                                            </p:txEl>
                                          </p:spTgt>
                                        </p:tgtEl>
                                        <p:attrNameLst>
                                          <p:attrName>style.visibility</p:attrName>
                                        </p:attrNameLst>
                                      </p:cBhvr>
                                      <p:to>
                                        <p:strVal val="visible"/>
                                      </p:to>
                                    </p:set>
                                    <p:anim calcmode="lin" valueType="num">
                                      <p:cBhvr>
                                        <p:cTn id="31" dur="1000" fill="hold"/>
                                        <p:tgtEl>
                                          <p:spTgt spid="493466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93466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93466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93466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934660">
                                            <p:txEl>
                                              <p:pRg st="4" end="4"/>
                                            </p:txEl>
                                          </p:spTgt>
                                        </p:tgtEl>
                                        <p:attrNameLst>
                                          <p:attrName>style.visibility</p:attrName>
                                        </p:attrNameLst>
                                      </p:cBhvr>
                                      <p:to>
                                        <p:strVal val="visible"/>
                                      </p:to>
                                    </p:set>
                                    <p:anim calcmode="lin" valueType="num">
                                      <p:cBhvr>
                                        <p:cTn id="39" dur="1000" fill="hold"/>
                                        <p:tgtEl>
                                          <p:spTgt spid="4934660">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4934660">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493466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93466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4660"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870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1536</a:t>
            </a:r>
          </a:p>
        </p:txBody>
      </p:sp>
      <p:sp>
        <p:nvSpPr>
          <p:cNvPr id="288870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8870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888709"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Luther agrees to the Wittenberg Concord defining the Lord’s Supper in an attempt to resolve differences with other reformers, but the Swiss Zwinglians reject the document</a:t>
            </a: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2888710" name="Group 6"/>
          <p:cNvGrpSpPr>
            <a:grpSpLocks/>
          </p:cNvGrpSpPr>
          <p:nvPr/>
        </p:nvGrpSpPr>
        <p:grpSpPr bwMode="auto">
          <a:xfrm>
            <a:off x="3505200" y="3505200"/>
            <a:ext cx="6934200" cy="2819400"/>
            <a:chOff x="1248" y="2208"/>
            <a:chExt cx="4368" cy="1776"/>
          </a:xfrm>
        </p:grpSpPr>
        <p:sp>
          <p:nvSpPr>
            <p:cNvPr id="2888711" name="AutoShape 7"/>
            <p:cNvSpPr>
              <a:spLocks noChangeArrowheads="1"/>
            </p:cNvSpPr>
            <p:nvPr/>
          </p:nvSpPr>
          <p:spPr bwMode="auto">
            <a:xfrm>
              <a:off x="1248" y="2208"/>
              <a:ext cx="4368" cy="1776"/>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88712" name="Text Box 8"/>
            <p:cNvSpPr txBox="1">
              <a:spLocks noChangeArrowheads="1"/>
            </p:cNvSpPr>
            <p:nvPr/>
          </p:nvSpPr>
          <p:spPr bwMode="auto">
            <a:xfrm>
              <a:off x="1344" y="2276"/>
              <a:ext cx="4224" cy="160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a:ea typeface="+mn-ea"/>
                  <a:cs typeface="+mn-cs"/>
                </a:rPr>
                <a:t>The Wittenberg Concord (covenant) was signed by Reformed and Lutheran leaders to resolve different beliefs about the Real Presence of Christ’s body and blood in the Eucharist.</a:t>
              </a:r>
            </a:p>
          </p:txBody>
        </p:sp>
      </p:grpSp>
    </p:spTree>
    <p:extLst>
      <p:ext uri="{BB962C8B-B14F-4D97-AF65-F5344CB8AC3E}">
        <p14:creationId xmlns:p14="http://schemas.microsoft.com/office/powerpoint/2010/main" val="1730583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88710"/>
                                        </p:tgtEl>
                                        <p:attrNameLst>
                                          <p:attrName>style.visibility</p:attrName>
                                        </p:attrNameLst>
                                      </p:cBhvr>
                                      <p:to>
                                        <p:strVal val="visible"/>
                                      </p:to>
                                    </p:set>
                                    <p:animEffect transition="in" filter="dissolve">
                                      <p:cBhvr>
                                        <p:cTn id="7" dur="500"/>
                                        <p:tgtEl>
                                          <p:spTgt spid="2888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8064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80643"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800">
                <a:solidFill>
                  <a:srgbClr val="666699"/>
                </a:solidFill>
                <a:effectLst>
                  <a:outerShdw blurRad="38100" dist="38100" dir="2700000" algn="tl">
                    <a:srgbClr val="000000"/>
                  </a:outerShdw>
                </a:effectLst>
              </a:rPr>
              <a:t>“Zwingli interpreted the presence of Christ in the Eucharist in a more spiritual &amp; more metaphorical way than Luther could accept.  Thus a significant opportunity for expanded unity within the reform Protestant movement ended in division. Argument over the Lord’s Supper – a sign of the oneness of God’s people,  rather than bringing together these two stalwart defenders of Scripture, instead drove  a mean wedge between them!”</a:t>
            </a:r>
            <a:endParaRPr lang="en-US" sz="2800" i="1">
              <a:solidFill>
                <a:srgbClr val="666699"/>
              </a:solidFill>
              <a:effectLst>
                <a:outerShdw blurRad="38100" dist="38100" dir="2700000" algn="tl">
                  <a:srgbClr val="000000"/>
                </a:outerShdw>
              </a:effectLst>
            </a:endParaRPr>
          </a:p>
        </p:txBody>
      </p:sp>
      <p:sp>
        <p:nvSpPr>
          <p:cNvPr id="408064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8064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80646" name="WordArt 6"/>
          <p:cNvSpPr>
            <a:spLocks noChangeArrowheads="1" noChangeShapeType="1" noTextEdit="1"/>
          </p:cNvSpPr>
          <p:nvPr/>
        </p:nvSpPr>
        <p:spPr bwMode="auto">
          <a:xfrm>
            <a:off x="2857500" y="1676400"/>
            <a:ext cx="6781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ZWINGLI &amp; LUTHER !</a:t>
            </a:r>
          </a:p>
        </p:txBody>
      </p:sp>
    </p:spTree>
    <p:extLst>
      <p:ext uri="{BB962C8B-B14F-4D97-AF65-F5344CB8AC3E}">
        <p14:creationId xmlns:p14="http://schemas.microsoft.com/office/powerpoint/2010/main" val="298067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80644"/>
                                        </p:tgtEl>
                                        <p:attrNameLst>
                                          <p:attrName>style.visibility</p:attrName>
                                        </p:attrNameLst>
                                      </p:cBhvr>
                                      <p:to>
                                        <p:strVal val="visible"/>
                                      </p:to>
                                    </p:set>
                                    <p:anim calcmode="lin" valueType="num">
                                      <p:cBhvr>
                                        <p:cTn id="7" dur="5000" fill="hold"/>
                                        <p:tgtEl>
                                          <p:spTgt spid="4080644"/>
                                        </p:tgtEl>
                                        <p:attrNameLst>
                                          <p:attrName>ppt_w</p:attrName>
                                        </p:attrNameLst>
                                      </p:cBhvr>
                                      <p:tavLst>
                                        <p:tav tm="0" fmla="#ppt_w*sin(2.5*pi*$)">
                                          <p:val>
                                            <p:fltVal val="0"/>
                                          </p:val>
                                        </p:tav>
                                        <p:tav tm="100000">
                                          <p:val>
                                            <p:fltVal val="1"/>
                                          </p:val>
                                        </p:tav>
                                      </p:tavLst>
                                    </p:anim>
                                    <p:anim calcmode="lin" valueType="num">
                                      <p:cBhvr>
                                        <p:cTn id="8" dur="5000" fill="hold"/>
                                        <p:tgtEl>
                                          <p:spTgt spid="408064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80645"/>
                                        </p:tgtEl>
                                        <p:attrNameLst>
                                          <p:attrName>style.visibility</p:attrName>
                                        </p:attrNameLst>
                                      </p:cBhvr>
                                      <p:to>
                                        <p:strVal val="visible"/>
                                      </p:to>
                                    </p:set>
                                    <p:anim calcmode="lin" valueType="num">
                                      <p:cBhvr>
                                        <p:cTn id="13" dur="500" fill="hold"/>
                                        <p:tgtEl>
                                          <p:spTgt spid="4080645"/>
                                        </p:tgtEl>
                                        <p:attrNameLst>
                                          <p:attrName>ppt_w</p:attrName>
                                        </p:attrNameLst>
                                      </p:cBhvr>
                                      <p:tavLst>
                                        <p:tav tm="0">
                                          <p:val>
                                            <p:strVal val="4/3*#ppt_w"/>
                                          </p:val>
                                        </p:tav>
                                        <p:tav tm="100000">
                                          <p:val>
                                            <p:strVal val="#ppt_w"/>
                                          </p:val>
                                        </p:tav>
                                      </p:tavLst>
                                    </p:anim>
                                    <p:anim calcmode="lin" valueType="num">
                                      <p:cBhvr>
                                        <p:cTn id="14" dur="500" fill="hold"/>
                                        <p:tgtEl>
                                          <p:spTgt spid="408064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80642">
                                            <p:txEl>
                                              <p:pRg st="0" end="0"/>
                                            </p:txEl>
                                          </p:spTgt>
                                        </p:tgtEl>
                                        <p:attrNameLst>
                                          <p:attrName>style.visibility</p:attrName>
                                        </p:attrNameLst>
                                      </p:cBhvr>
                                      <p:to>
                                        <p:strVal val="visible"/>
                                      </p:to>
                                    </p:set>
                                    <p:anim calcmode="lin" valueType="num">
                                      <p:cBhvr additive="base">
                                        <p:cTn id="19" dur="300" fill="hold"/>
                                        <p:tgtEl>
                                          <p:spTgt spid="408064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8064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80646"/>
                                        </p:tgtEl>
                                        <p:attrNameLst>
                                          <p:attrName>style.visibility</p:attrName>
                                        </p:attrNameLst>
                                      </p:cBhvr>
                                      <p:to>
                                        <p:strVal val="visible"/>
                                      </p:to>
                                    </p:set>
                                    <p:anim calcmode="lin" valueType="num">
                                      <p:cBhvr>
                                        <p:cTn id="25" dur="500" fill="hold"/>
                                        <p:tgtEl>
                                          <p:spTgt spid="4080646"/>
                                        </p:tgtEl>
                                        <p:attrNameLst>
                                          <p:attrName>ppt_w</p:attrName>
                                        </p:attrNameLst>
                                      </p:cBhvr>
                                      <p:tavLst>
                                        <p:tav tm="0">
                                          <p:val>
                                            <p:fltVal val="0"/>
                                          </p:val>
                                        </p:tav>
                                        <p:tav tm="100000">
                                          <p:val>
                                            <p:strVal val="#ppt_w"/>
                                          </p:val>
                                        </p:tav>
                                      </p:tavLst>
                                    </p:anim>
                                    <p:anim calcmode="lin" valueType="num">
                                      <p:cBhvr>
                                        <p:cTn id="26" dur="500" fill="hold"/>
                                        <p:tgtEl>
                                          <p:spTgt spid="4080646"/>
                                        </p:tgtEl>
                                        <p:attrNameLst>
                                          <p:attrName>ppt_h</p:attrName>
                                        </p:attrNameLst>
                                      </p:cBhvr>
                                      <p:tavLst>
                                        <p:tav tm="0">
                                          <p:val>
                                            <p:fltVal val="0"/>
                                          </p:val>
                                        </p:tav>
                                        <p:tav tm="100000">
                                          <p:val>
                                            <p:strVal val="#ppt_h"/>
                                          </p:val>
                                        </p:tav>
                                      </p:tavLst>
                                    </p:anim>
                                    <p:anim calcmode="lin" valueType="num">
                                      <p:cBhvr>
                                        <p:cTn id="27" dur="500" fill="hold"/>
                                        <p:tgtEl>
                                          <p:spTgt spid="4080646"/>
                                        </p:tgtEl>
                                        <p:attrNameLst>
                                          <p:attrName>ppt_x</p:attrName>
                                        </p:attrNameLst>
                                      </p:cBhvr>
                                      <p:tavLst>
                                        <p:tav tm="0">
                                          <p:val>
                                            <p:fltVal val="0.5"/>
                                          </p:val>
                                        </p:tav>
                                        <p:tav tm="100000">
                                          <p:val>
                                            <p:strVal val="#ppt_x"/>
                                          </p:val>
                                        </p:tav>
                                      </p:tavLst>
                                    </p:anim>
                                    <p:anim calcmode="lin" valueType="num">
                                      <p:cBhvr>
                                        <p:cTn id="28" dur="500" fill="hold"/>
                                        <p:tgtEl>
                                          <p:spTgt spid="408064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80643">
                                            <p:txEl>
                                              <p:pRg st="0" end="0"/>
                                            </p:txEl>
                                          </p:spTgt>
                                        </p:tgtEl>
                                        <p:attrNameLst>
                                          <p:attrName>style.visibility</p:attrName>
                                        </p:attrNameLst>
                                      </p:cBhvr>
                                      <p:to>
                                        <p:strVal val="visible"/>
                                      </p:to>
                                    </p:set>
                                    <p:animEffect transition="in" filter="box(out)">
                                      <p:cBhvr>
                                        <p:cTn id="33" dur="500"/>
                                        <p:tgtEl>
                                          <p:spTgt spid="40806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0642" grpId="0" build="p" autoUpdateAnimBg="0"/>
      <p:bldP spid="4080643" grpId="0" build="p" autoUpdateAnimBg="0"/>
      <p:bldP spid="4080644" grpId="0" animBg="1"/>
      <p:bldP spid="4080645" grpId="0" animBg="1"/>
      <p:bldP spid="408064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62" name="Picture 2" descr="PAGE_30"/>
          <p:cNvPicPr>
            <a:picLocks noChangeAspect="1" noChangeArrowheads="1"/>
          </p:cNvPicPr>
          <p:nvPr/>
        </p:nvPicPr>
        <p:blipFill>
          <a:blip r:embed="rId3" cstate="print"/>
          <a:srcRect/>
          <a:stretch>
            <a:fillRect/>
          </a:stretch>
        </p:blipFill>
        <p:spPr bwMode="auto">
          <a:xfrm>
            <a:off x="0" y="0"/>
            <a:ext cx="12192000" cy="8107052"/>
          </a:xfrm>
          <a:prstGeom prst="rect">
            <a:avLst/>
          </a:prstGeom>
          <a:noFill/>
        </p:spPr>
      </p:pic>
      <p:sp>
        <p:nvSpPr>
          <p:cNvPr id="1525763" name="Comment 3"/>
          <p:cNvSpPr>
            <a:spLocks noChangeArrowheads="1"/>
          </p:cNvSpPr>
          <p:nvPr/>
        </p:nvSpPr>
        <p:spPr bwMode="auto">
          <a:xfrm>
            <a:off x="1524000" y="-914400"/>
            <a:ext cx="8229600"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Luther was coupled with milder Oecolampadius of Basel &amp; Zwingli with Melanchthon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23576622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1981200" y="228600"/>
            <a:ext cx="83058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3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0" name="Rectangle 4"/>
          <p:cNvSpPr>
            <a:spLocks noChangeArrowheads="1"/>
          </p:cNvSpPr>
          <p:nvPr/>
        </p:nvSpPr>
        <p:spPr bwMode="auto">
          <a:xfrm>
            <a:off x="2438400" y="1447800"/>
            <a:ext cx="7696200" cy="4953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meaning of worship.  </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formation of ‘worship’ is a key to its meanings and how they developed.  The word is formed of </a:t>
            </a:r>
            <a:r>
              <a:rPr kumimoji="0" lang="en-US"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worth</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and –</a:t>
            </a:r>
            <a:r>
              <a:rPr kumimoji="0" lang="en-US"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ship</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and its original meaning in Old English (about 888) was ‘the condition of being worthy,  worthiness.’   This meaning was extended in late Old English  (about 1000)  to ‘the respect and honor shown someone worthy,’  found in such phrases as  </a:t>
            </a:r>
            <a:r>
              <a:rPr kumimoji="0" lang="en-US"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to do worship  </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‘to pay respect or show honor,’  and </a:t>
            </a:r>
            <a:r>
              <a:rPr kumimoji="0" lang="en-US"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to have or hold in worship </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‘to show honor to,’  always referring to a person of distinction.”  -  Semantic Antics     </a:t>
            </a:r>
          </a:p>
        </p:txBody>
      </p:sp>
      <p:sp>
        <p:nvSpPr>
          <p:cNvPr id="5159945" name="WordArt 9" descr="Paper bag"/>
          <p:cNvSpPr>
            <a:spLocks noChangeArrowheads="1" noChangeShapeType="1" noTextEdit="1"/>
          </p:cNvSpPr>
          <p:nvPr/>
        </p:nvSpPr>
        <p:spPr bwMode="auto">
          <a:xfrm>
            <a:off x="2819400" y="762000"/>
            <a:ext cx="60960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Principle Of  Godly Worth</a:t>
            </a:r>
          </a:p>
        </p:txBody>
      </p:sp>
    </p:spTree>
    <p:extLst>
      <p:ext uri="{BB962C8B-B14F-4D97-AF65-F5344CB8AC3E}">
        <p14:creationId xmlns:p14="http://schemas.microsoft.com/office/powerpoint/2010/main" val="6241834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159945"/>
                                        </p:tgtEl>
                                        <p:attrNameLst>
                                          <p:attrName>style.visibility</p:attrName>
                                        </p:attrNameLst>
                                      </p:cBhvr>
                                      <p:to>
                                        <p:strVal val="visible"/>
                                      </p:to>
                                    </p:set>
                                    <p:anim calcmode="lin" valueType="num">
                                      <p:cBhvr>
                                        <p:cTn id="7" dur="500" fill="hold"/>
                                        <p:tgtEl>
                                          <p:spTgt spid="5159945"/>
                                        </p:tgtEl>
                                        <p:attrNameLst>
                                          <p:attrName>ppt_w</p:attrName>
                                        </p:attrNameLst>
                                      </p:cBhvr>
                                      <p:tavLst>
                                        <p:tav tm="0">
                                          <p:val>
                                            <p:strVal val="4*#ppt_w"/>
                                          </p:val>
                                        </p:tav>
                                        <p:tav tm="100000">
                                          <p:val>
                                            <p:strVal val="#ppt_w"/>
                                          </p:val>
                                        </p:tav>
                                      </p:tavLst>
                                    </p:anim>
                                    <p:anim calcmode="lin" valueType="num">
                                      <p:cBhvr>
                                        <p:cTn id="8" dur="500" fill="hold"/>
                                        <p:tgtEl>
                                          <p:spTgt spid="515994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5159940">
                                            <p:txEl>
                                              <p:pRg st="0" end="0"/>
                                            </p:txEl>
                                          </p:spTgt>
                                        </p:tgtEl>
                                        <p:attrNameLst>
                                          <p:attrName>style.visibility</p:attrName>
                                        </p:attrNameLst>
                                      </p:cBhvr>
                                      <p:to>
                                        <p:strVal val="visible"/>
                                      </p:to>
                                    </p:set>
                                    <p:anim calcmode="lin" valueType="num">
                                      <p:cBhvr additive="base">
                                        <p:cTn id="13"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40" name="Rectangle 4"/>
          <p:cNvSpPr>
            <a:spLocks noChangeArrowheads="1"/>
          </p:cNvSpPr>
          <p:nvPr/>
        </p:nvSpPr>
        <p:spPr bwMode="auto">
          <a:xfrm>
            <a:off x="3352800" y="152400"/>
            <a:ext cx="7315198" cy="6248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question of worthiness.  </a:t>
            </a: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By Luther’s lifetime, the phrase for  the communion ceremony and host had been altered &amp; with it a change   of emphasis.  The term </a:t>
            </a:r>
            <a:r>
              <a:rPr kumimoji="0" lang="en-US" sz="3200" b="1" i="0" u="none" strike="noStrike" kern="1200" cap="none" spc="0" normalizeH="0" baseline="0" noProof="0" dirty="0" err="1">
                <a:ln>
                  <a:noFill/>
                </a:ln>
                <a:solidFill>
                  <a:srgbClr val="990000"/>
                </a:solidFill>
                <a:effectLst>
                  <a:outerShdw blurRad="38100" dist="38100" dir="2700000" algn="tl">
                    <a:srgbClr val="C0C0C0"/>
                  </a:outerShdw>
                </a:effectLst>
                <a:uLnTx/>
                <a:uFillTx/>
                <a:latin typeface="Times New Roman"/>
                <a:ea typeface="+mn-ea"/>
                <a:cs typeface="+mn-cs"/>
              </a:rPr>
              <a:t>Eucharistia</a:t>
            </a:r>
            <a:r>
              <a:rPr kumimoji="0" lang="en-US" sz="3200" b="1" i="0"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a:ea typeface="+mn-ea"/>
                <a:cs typeface="+mn-cs"/>
              </a:rPr>
              <a:t>,</a:t>
            </a: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which means thanksgiving,  had been replaced with </a:t>
            </a:r>
            <a:r>
              <a:rPr kumimoji="0" lang="en-US" sz="3200" b="1" i="0" u="none" strike="noStrike" kern="1200" cap="none" spc="0" normalizeH="0" baseline="0" noProof="0" dirty="0" err="1">
                <a:ln>
                  <a:noFill/>
                </a:ln>
                <a:solidFill>
                  <a:srgbClr val="990000"/>
                </a:solidFill>
                <a:effectLst>
                  <a:outerShdw blurRad="38100" dist="38100" dir="2700000" algn="tl">
                    <a:srgbClr val="C0C0C0"/>
                  </a:outerShdw>
                </a:effectLst>
                <a:uLnTx/>
                <a:uFillTx/>
                <a:latin typeface="Times New Roman"/>
                <a:ea typeface="+mn-ea"/>
                <a:cs typeface="+mn-cs"/>
              </a:rPr>
              <a:t>Missa</a:t>
            </a:r>
            <a:r>
              <a:rPr kumimoji="0" lang="en-US" sz="3200" b="1" i="0"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a:ea typeface="+mn-ea"/>
                <a:cs typeface="+mn-cs"/>
              </a:rPr>
              <a:t>,</a:t>
            </a:r>
            <a:r>
              <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which means the dismissal of the unworthy. Worthiness itself had metamorphized in meaning from a subjective and introspective responsibility to an objective meaning measured by works.  </a:t>
            </a:r>
          </a:p>
        </p:txBody>
      </p:sp>
      <p:sp>
        <p:nvSpPr>
          <p:cNvPr id="515994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2" name="WordArt 6"/>
          <p:cNvSpPr>
            <a:spLocks noChangeArrowheads="1" noChangeShapeType="1" noTextEdit="1"/>
          </p:cNvSpPr>
          <p:nvPr/>
        </p:nvSpPr>
        <p:spPr bwMode="auto">
          <a:xfrm rot="5400000">
            <a:off x="-1600199" y="3124201"/>
            <a:ext cx="6858000" cy="609598"/>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YOUNG MAN LUTHER </a:t>
            </a:r>
          </a:p>
        </p:txBody>
      </p:sp>
      <p:sp>
        <p:nvSpPr>
          <p:cNvPr id="5159943" name="WordArt 7"/>
          <p:cNvSpPr>
            <a:spLocks noChangeArrowheads="1" noChangeShapeType="1" noTextEdit="1"/>
          </p:cNvSpPr>
          <p:nvPr/>
        </p:nvSpPr>
        <p:spPr bwMode="auto">
          <a:xfrm rot="5400000">
            <a:off x="-990600" y="3124200"/>
            <a:ext cx="6858000" cy="609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psychoanalysis &amp; History </a:t>
            </a:r>
          </a:p>
        </p:txBody>
      </p:sp>
      <p:sp>
        <p:nvSpPr>
          <p:cNvPr id="5159944" name="WordArt 8"/>
          <p:cNvSpPr>
            <a:spLocks noChangeArrowheads="1" noChangeShapeType="1" noTextEdit="1"/>
          </p:cNvSpPr>
          <p:nvPr/>
        </p:nvSpPr>
        <p:spPr bwMode="auto">
          <a:xfrm rot="5400000">
            <a:off x="-152400" y="3200400"/>
            <a:ext cx="6400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By Erik H Erikson</a:t>
            </a:r>
          </a:p>
        </p:txBody>
      </p:sp>
      <p:sp>
        <p:nvSpPr>
          <p:cNvPr id="10" name="TextBox 9"/>
          <p:cNvSpPr txBox="1"/>
          <p:nvPr/>
        </p:nvSpPr>
        <p:spPr>
          <a:xfrm>
            <a:off x="4033838" y="6553200"/>
            <a:ext cx="6481762" cy="30777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Significant Development Influencing German-Swiss Reformation &amp; Scottish Restoration</a:t>
            </a:r>
          </a:p>
        </p:txBody>
      </p:sp>
    </p:spTree>
    <p:extLst>
      <p:ext uri="{BB962C8B-B14F-4D97-AF65-F5344CB8AC3E}">
        <p14:creationId xmlns:p14="http://schemas.microsoft.com/office/powerpoint/2010/main" val="61689668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9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59942"/>
                                        </p:tgtEl>
                                        <p:attrNameLst>
                                          <p:attrName>style.visibility</p:attrName>
                                        </p:attrNameLst>
                                      </p:cBhvr>
                                      <p:to>
                                        <p:strVal val="visible"/>
                                      </p:to>
                                    </p:set>
                                    <p:anim calcmode="lin" valueType="num">
                                      <p:cBhvr additive="base">
                                        <p:cTn id="11" dur="5000" fill="hold"/>
                                        <p:tgtEl>
                                          <p:spTgt spid="5159942"/>
                                        </p:tgtEl>
                                        <p:attrNameLst>
                                          <p:attrName>ppt_x</p:attrName>
                                        </p:attrNameLst>
                                      </p:cBhvr>
                                      <p:tavLst>
                                        <p:tav tm="0">
                                          <p:val>
                                            <p:strVal val="#ppt_x"/>
                                          </p:val>
                                        </p:tav>
                                        <p:tav tm="100000">
                                          <p:val>
                                            <p:strVal val="#ppt_x"/>
                                          </p:val>
                                        </p:tav>
                                      </p:tavLst>
                                    </p:anim>
                                    <p:anim calcmode="lin" valueType="num">
                                      <p:cBhvr additive="base">
                                        <p:cTn id="12" dur="5000" fill="hold"/>
                                        <p:tgtEl>
                                          <p:spTgt spid="515994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59943"/>
                                        </p:tgtEl>
                                        <p:attrNameLst>
                                          <p:attrName>style.visibility</p:attrName>
                                        </p:attrNameLst>
                                      </p:cBhvr>
                                      <p:to>
                                        <p:strVal val="visible"/>
                                      </p:to>
                                    </p:set>
                                    <p:anim calcmode="lin" valueType="num">
                                      <p:cBhvr additive="base">
                                        <p:cTn id="17" dur="5000" fill="hold"/>
                                        <p:tgtEl>
                                          <p:spTgt spid="5159943"/>
                                        </p:tgtEl>
                                        <p:attrNameLst>
                                          <p:attrName>ppt_x</p:attrName>
                                        </p:attrNameLst>
                                      </p:cBhvr>
                                      <p:tavLst>
                                        <p:tav tm="0">
                                          <p:val>
                                            <p:strVal val="0-#ppt_w/2"/>
                                          </p:val>
                                        </p:tav>
                                        <p:tav tm="100000">
                                          <p:val>
                                            <p:strVal val="#ppt_x"/>
                                          </p:val>
                                        </p:tav>
                                      </p:tavLst>
                                    </p:anim>
                                    <p:anim calcmode="lin" valueType="num">
                                      <p:cBhvr additive="base">
                                        <p:cTn id="18" dur="5000" fill="hold"/>
                                        <p:tgtEl>
                                          <p:spTgt spid="515994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59944"/>
                                        </p:tgtEl>
                                        <p:attrNameLst>
                                          <p:attrName>style.visibility</p:attrName>
                                        </p:attrNameLst>
                                      </p:cBhvr>
                                      <p:to>
                                        <p:strVal val="visible"/>
                                      </p:to>
                                    </p:set>
                                    <p:anim calcmode="lin" valueType="num">
                                      <p:cBhvr additive="base">
                                        <p:cTn id="23" dur="5000" fill="hold"/>
                                        <p:tgtEl>
                                          <p:spTgt spid="5159944"/>
                                        </p:tgtEl>
                                        <p:attrNameLst>
                                          <p:attrName>ppt_x</p:attrName>
                                        </p:attrNameLst>
                                      </p:cBhvr>
                                      <p:tavLst>
                                        <p:tav tm="0">
                                          <p:val>
                                            <p:strVal val="#ppt_x"/>
                                          </p:val>
                                        </p:tav>
                                        <p:tav tm="100000">
                                          <p:val>
                                            <p:strVal val="#ppt_x"/>
                                          </p:val>
                                        </p:tav>
                                      </p:tavLst>
                                    </p:anim>
                                    <p:anim calcmode="lin" valueType="num">
                                      <p:cBhvr additive="base">
                                        <p:cTn id="24" dur="5000" fill="hold"/>
                                        <p:tgtEl>
                                          <p:spTgt spid="515994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5159940">
                                            <p:txEl>
                                              <p:pRg st="0" end="0"/>
                                            </p:txEl>
                                          </p:spTgt>
                                        </p:tgtEl>
                                        <p:attrNameLst>
                                          <p:attrName>style.visibility</p:attrName>
                                        </p:attrNameLst>
                                      </p:cBhvr>
                                      <p:to>
                                        <p:strVal val="visible"/>
                                      </p:to>
                                    </p:set>
                                    <p:anim calcmode="lin" valueType="num">
                                      <p:cBhvr additive="base">
                                        <p:cTn id="29"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10">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1" grpId="0" build="p" autoUpdateAnimBg="0"/>
      <p:bldP spid="5159942" grpId="0" animBg="1"/>
      <p:bldP spid="5159943" grpId="0" animBg="1"/>
      <p:bldP spid="5159944"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47810" name="Rectangle 2" descr="Papyrus"/>
          <p:cNvSpPr>
            <a:spLocks noGrp="1" noChangeArrowheads="1"/>
          </p:cNvSpPr>
          <p:nvPr>
            <p:ph type="title"/>
          </p:nvPr>
        </p:nvSpPr>
        <p:spPr>
          <a:xfrm>
            <a:off x="1676400" y="0"/>
            <a:ext cx="8839200" cy="533400"/>
          </a:xfrm>
          <a:noFill/>
        </p:spPr>
        <p:txBody>
          <a:bodyPr/>
          <a:lstStyle/>
          <a:p>
            <a:r>
              <a:rPr lang="en-US" sz="1800" u="sng">
                <a:solidFill>
                  <a:srgbClr val="FF6600"/>
                </a:solidFill>
                <a:effectLst>
                  <a:outerShdw blurRad="38100" dist="38100" dir="2700000" algn="tl">
                    <a:srgbClr val="000000"/>
                  </a:outerShdw>
                </a:effectLst>
              </a:rPr>
              <a:t>Communion Concession &amp; Conscience Crisis:   1st Corinthians 11: 27-29 KJV Misinterpreted</a:t>
            </a:r>
          </a:p>
        </p:txBody>
      </p:sp>
      <p:sp>
        <p:nvSpPr>
          <p:cNvPr id="247811" name="Rectangle 3"/>
          <p:cNvSpPr>
            <a:spLocks noGrp="1" noChangeArrowheads="1"/>
          </p:cNvSpPr>
          <p:nvPr>
            <p:ph type="body" sz="half" idx="1"/>
          </p:nvPr>
        </p:nvSpPr>
        <p:spPr>
          <a:xfrm>
            <a:off x="1676400" y="457200"/>
            <a:ext cx="8839200" cy="1676400"/>
          </a:xfrm>
          <a:solidFill>
            <a:srgbClr val="FF9900"/>
          </a:solidFill>
          <a:ln>
            <a:solidFill>
              <a:srgbClr val="FF9900"/>
            </a:solidFill>
          </a:ln>
        </p:spPr>
        <p:txBody>
          <a:bodyPr/>
          <a:lstStyle/>
          <a:p>
            <a:pPr>
              <a:lnSpc>
                <a:spcPct val="90000"/>
              </a:lnSpc>
              <a:buFontTx/>
              <a:buNone/>
            </a:pPr>
            <a:r>
              <a:rPr lang="en-US" sz="1400">
                <a:solidFill>
                  <a:srgbClr val="009900"/>
                </a:solidFill>
              </a:rPr>
              <a:t>Proper grammatical reading of these verses is difficult from the older versions and translations.   The term “unworthily”</a:t>
            </a:r>
          </a:p>
          <a:p>
            <a:pPr>
              <a:lnSpc>
                <a:spcPct val="90000"/>
              </a:lnSpc>
              <a:buFontTx/>
              <a:buNone/>
            </a:pPr>
            <a:r>
              <a:rPr lang="en-US" sz="1400">
                <a:solidFill>
                  <a:srgbClr val="009900"/>
                </a:solidFill>
              </a:rPr>
              <a:t>occurs twice – each time an adverb modifying an action verb – eat &amp; drink or eateth &amp; drinketh.   Contextually in this</a:t>
            </a:r>
          </a:p>
          <a:p>
            <a:pPr>
              <a:lnSpc>
                <a:spcPct val="90000"/>
              </a:lnSpc>
              <a:buFontTx/>
              <a:buNone/>
            </a:pPr>
            <a:r>
              <a:rPr lang="en-US" sz="1400">
                <a:solidFill>
                  <a:srgbClr val="009900"/>
                </a:solidFill>
              </a:rPr>
              <a:t>sense “unworthily” relates to manner of partaking – not of the people partaking.  Verses 27 &amp; 29 similarly admonish as </a:t>
            </a:r>
          </a:p>
          <a:p>
            <a:pPr>
              <a:lnSpc>
                <a:spcPct val="90000"/>
              </a:lnSpc>
              <a:buFontTx/>
              <a:buNone/>
            </a:pPr>
            <a:r>
              <a:rPr lang="en-US" sz="1400">
                <a:solidFill>
                  <a:srgbClr val="009900"/>
                </a:solidFill>
              </a:rPr>
              <a:t>how serious this remembrance celebration is to the heart of God.   Neglecting to so somberly discern the symbolic nature</a:t>
            </a:r>
          </a:p>
          <a:p>
            <a:pPr>
              <a:lnSpc>
                <a:spcPct val="90000"/>
              </a:lnSpc>
              <a:buFontTx/>
              <a:buNone/>
            </a:pPr>
            <a:r>
              <a:rPr lang="en-US" sz="1400">
                <a:solidFill>
                  <a:srgbClr val="009900"/>
                </a:solidFill>
              </a:rPr>
              <a:t>of communion elements is to share guilt in the cruel death of His Son – we crucify Christ afresh and consume eternal</a:t>
            </a:r>
          </a:p>
          <a:p>
            <a:pPr>
              <a:lnSpc>
                <a:spcPct val="90000"/>
              </a:lnSpc>
              <a:buFontTx/>
              <a:buNone/>
            </a:pPr>
            <a:r>
              <a:rPr lang="en-US" sz="1400">
                <a:solidFill>
                  <a:srgbClr val="009900"/>
                </a:solidFill>
              </a:rPr>
              <a:t>death rather than eternal life.    None are “worthy” and this is where our thoughts should be per our Verse 28 – so that</a:t>
            </a:r>
          </a:p>
          <a:p>
            <a:pPr>
              <a:lnSpc>
                <a:spcPct val="90000"/>
              </a:lnSpc>
              <a:buFontTx/>
              <a:buNone/>
            </a:pPr>
            <a:r>
              <a:rPr lang="en-US" sz="1400">
                <a:solidFill>
                  <a:srgbClr val="009900"/>
                </a:solidFill>
              </a:rPr>
              <a:t>we can partake in a “worthy manner.”  Luther – Zwingli – John Calvin – all seemed to miss this very simple Bible truth.</a:t>
            </a:r>
            <a:r>
              <a:rPr lang="en-US" sz="1200">
                <a:solidFill>
                  <a:srgbClr val="009900"/>
                </a:solidFill>
              </a:rPr>
              <a:t> </a:t>
            </a:r>
          </a:p>
          <a:p>
            <a:pPr>
              <a:lnSpc>
                <a:spcPct val="90000"/>
              </a:lnSpc>
              <a:buFontTx/>
              <a:buNone/>
            </a:pPr>
            <a:endParaRPr lang="en-US" sz="1400">
              <a:solidFill>
                <a:srgbClr val="009900"/>
              </a:solidFill>
            </a:endParaRPr>
          </a:p>
          <a:p>
            <a:pPr>
              <a:lnSpc>
                <a:spcPct val="90000"/>
              </a:lnSpc>
              <a:buFontTx/>
              <a:buNone/>
            </a:pPr>
            <a:endParaRPr lang="en-US" sz="1800"/>
          </a:p>
          <a:p>
            <a:pPr>
              <a:lnSpc>
                <a:spcPct val="90000"/>
              </a:lnSpc>
              <a:buFontTx/>
              <a:buNone/>
            </a:pPr>
            <a:endParaRPr lang="en-US" sz="2800"/>
          </a:p>
        </p:txBody>
      </p:sp>
      <p:sp>
        <p:nvSpPr>
          <p:cNvPr id="247812" name="Rectangle 4"/>
          <p:cNvSpPr>
            <a:spLocks noGrp="1" noChangeArrowheads="1"/>
          </p:cNvSpPr>
          <p:nvPr>
            <p:ph sz="half" idx="2"/>
          </p:nvPr>
        </p:nvSpPr>
        <p:spPr>
          <a:xfrm>
            <a:off x="1524000" y="2286000"/>
            <a:ext cx="9144000" cy="5029200"/>
          </a:xfrm>
          <a:noFill/>
        </p:spPr>
        <p:txBody>
          <a:bodyPr/>
          <a:lstStyle/>
          <a:p>
            <a:r>
              <a:rPr lang="en-US" sz="1600">
                <a:solidFill>
                  <a:srgbClr val="009900"/>
                </a:solidFill>
              </a:rPr>
              <a:t>As we related earlier Luther &amp; Zwingli agree on how to resolve 14 of 15 items of difference between them.  The contentious 15</a:t>
            </a:r>
            <a:r>
              <a:rPr lang="en-US" sz="1600" baseline="30000">
                <a:solidFill>
                  <a:srgbClr val="009900"/>
                </a:solidFill>
              </a:rPr>
              <a:t>th</a:t>
            </a:r>
            <a:r>
              <a:rPr lang="en-US" sz="1600">
                <a:solidFill>
                  <a:srgbClr val="009900"/>
                </a:solidFill>
              </a:rPr>
              <a:t> item is that of the Lord’s Supper.   Although their discussion on this occasion obsessed on the eucharist – Luther objected as well to the memorial practice of open communion.  Luther referred to this practice as “manducatio indignorum” or  “eating by the unworthy.”  According to this Lutheran Doctrine the unworthy receive Christ’s body to their own harm – this behavior is not among those deemed harmless and therefore indifferent to God.</a:t>
            </a:r>
          </a:p>
          <a:p>
            <a:r>
              <a:rPr lang="en-US" sz="1600">
                <a:solidFill>
                  <a:srgbClr val="009900"/>
                </a:solidFill>
              </a:rPr>
              <a:t>The nature of the disagreement between the two reform camps is difficult to determine.  First, the two sides disagree as to how important the disagreement is – Luther has it as highest priority demanding conformity while Zwingli wants a “soul freedom” of opinion on the issue.   Second, there is an underlying disagreement about basic spirituality and the power of external things.   This disagreement </a:t>
            </a:r>
            <a:r>
              <a:rPr lang="en-US" sz="1600" b="1">
                <a:solidFill>
                  <a:srgbClr val="CC0000"/>
                </a:solidFill>
              </a:rPr>
              <a:t>goes all the way down to a basic dispute about the person of our Lord and Savior Jesus Christ,   and the universal or limited nature of His atonement sacrifice.</a:t>
            </a:r>
            <a:r>
              <a:rPr lang="en-US" sz="1600">
                <a:solidFill>
                  <a:srgbClr val="009900"/>
                </a:solidFill>
              </a:rPr>
              <a:t>  </a:t>
            </a:r>
          </a:p>
          <a:p>
            <a:r>
              <a:rPr lang="en-US" sz="1600">
                <a:solidFill>
                  <a:srgbClr val="009900"/>
                </a:solidFill>
              </a:rPr>
              <a:t>In follow-up, not giving up, the Strasbourg reformer Martin Bucer worked out a compromise with the Lutherans in 1536 called the Wittenberg Concord, but the agreement did not last because it was ambiguous on the issue of  “manducatio indignorum.” </a:t>
            </a:r>
          </a:p>
          <a:p>
            <a:r>
              <a:rPr lang="en-US" sz="1600">
                <a:solidFill>
                  <a:srgbClr val="009900"/>
                </a:solidFill>
              </a:rPr>
              <a:t>Furthermore, in a third attempt, Calvin makes another compromise proposal with the Lutherans which endorses the functional language of sacrament and - in effect - its related aspect of closed communion.</a:t>
            </a:r>
          </a:p>
        </p:txBody>
      </p:sp>
      <p:sp>
        <p:nvSpPr>
          <p:cNvPr id="247813" name="Comment 5"/>
          <p:cNvSpPr>
            <a:spLocks noChangeArrowheads="1"/>
          </p:cNvSpPr>
          <p:nvPr/>
        </p:nvSpPr>
        <p:spPr bwMode="auto">
          <a:xfrm>
            <a:off x="1539876" y="-762000"/>
            <a:ext cx="6918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N.T. Worthiness Of Manner Consistent With O.T. Passover Practice.</a:t>
            </a:r>
          </a:p>
        </p:txBody>
      </p:sp>
    </p:spTree>
    <p:extLst>
      <p:ext uri="{BB962C8B-B14F-4D97-AF65-F5344CB8AC3E}">
        <p14:creationId xmlns:p14="http://schemas.microsoft.com/office/powerpoint/2010/main" val="13618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7812">
                                            <p:txEl>
                                              <p:pRg st="0" end="0"/>
                                            </p:txEl>
                                          </p:spTgt>
                                        </p:tgtEl>
                                        <p:attrNameLst>
                                          <p:attrName>style.visibility</p:attrName>
                                        </p:attrNameLst>
                                      </p:cBhvr>
                                      <p:to>
                                        <p:strVal val="visible"/>
                                      </p:to>
                                    </p:set>
                                    <p:anim calcmode="lin" valueType="num">
                                      <p:cBhvr>
                                        <p:cTn id="7" dur="1000" fill="hold"/>
                                        <p:tgtEl>
                                          <p:spTgt spid="2478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478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478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78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47812">
                                            <p:txEl>
                                              <p:pRg st="1" end="1"/>
                                            </p:txEl>
                                          </p:spTgt>
                                        </p:tgtEl>
                                        <p:attrNameLst>
                                          <p:attrName>style.visibility</p:attrName>
                                        </p:attrNameLst>
                                      </p:cBhvr>
                                      <p:to>
                                        <p:strVal val="visible"/>
                                      </p:to>
                                    </p:set>
                                    <p:anim calcmode="lin" valueType="num">
                                      <p:cBhvr>
                                        <p:cTn id="15" dur="1000" fill="hold"/>
                                        <p:tgtEl>
                                          <p:spTgt spid="2478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478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478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78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47812">
                                            <p:txEl>
                                              <p:pRg st="2" end="2"/>
                                            </p:txEl>
                                          </p:spTgt>
                                        </p:tgtEl>
                                        <p:attrNameLst>
                                          <p:attrName>style.visibility</p:attrName>
                                        </p:attrNameLst>
                                      </p:cBhvr>
                                      <p:to>
                                        <p:strVal val="visible"/>
                                      </p:to>
                                    </p:set>
                                    <p:anim calcmode="lin" valueType="num">
                                      <p:cBhvr>
                                        <p:cTn id="23" dur="1000" fill="hold"/>
                                        <p:tgtEl>
                                          <p:spTgt spid="24781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4781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4781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781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47812">
                                            <p:txEl>
                                              <p:pRg st="3" end="3"/>
                                            </p:txEl>
                                          </p:spTgt>
                                        </p:tgtEl>
                                        <p:attrNameLst>
                                          <p:attrName>style.visibility</p:attrName>
                                        </p:attrNameLst>
                                      </p:cBhvr>
                                      <p:to>
                                        <p:strVal val="visible"/>
                                      </p:to>
                                    </p:set>
                                    <p:anim calcmode="lin" valueType="num">
                                      <p:cBhvr>
                                        <p:cTn id="31" dur="1000" fill="hold"/>
                                        <p:tgtEl>
                                          <p:spTgt spid="24781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4781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4781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781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49858" name="Rectangle 2" descr="Papyrus"/>
          <p:cNvSpPr>
            <a:spLocks noGrp="1" noChangeArrowheads="1"/>
          </p:cNvSpPr>
          <p:nvPr>
            <p:ph type="title"/>
          </p:nvPr>
        </p:nvSpPr>
        <p:spPr>
          <a:xfrm>
            <a:off x="1676400" y="0"/>
            <a:ext cx="8839200" cy="533400"/>
          </a:xfrm>
          <a:noFill/>
        </p:spPr>
        <p:txBody>
          <a:bodyPr/>
          <a:lstStyle/>
          <a:p>
            <a:r>
              <a:rPr lang="en-US" sz="1800" u="sng">
                <a:solidFill>
                  <a:srgbClr val="FF6600"/>
                </a:solidFill>
                <a:effectLst>
                  <a:outerShdw blurRad="38100" dist="38100" dir="2700000" algn="tl">
                    <a:srgbClr val="000000"/>
                  </a:outerShdw>
                </a:effectLst>
              </a:rPr>
              <a:t>Communion Concession &amp; Conscience Crisis:   1st Corinthians 11: 27-29 KJV Misinterpreted</a:t>
            </a:r>
          </a:p>
        </p:txBody>
      </p:sp>
      <p:sp>
        <p:nvSpPr>
          <p:cNvPr id="249859" name="Rectangle 3"/>
          <p:cNvSpPr>
            <a:spLocks noGrp="1" noChangeArrowheads="1"/>
          </p:cNvSpPr>
          <p:nvPr>
            <p:ph type="body" sz="half" idx="1"/>
          </p:nvPr>
        </p:nvSpPr>
        <p:spPr>
          <a:xfrm>
            <a:off x="1676400" y="457200"/>
            <a:ext cx="8839200" cy="1676400"/>
          </a:xfrm>
          <a:solidFill>
            <a:srgbClr val="FF9900"/>
          </a:solidFill>
          <a:ln>
            <a:solidFill>
              <a:srgbClr val="FF9900"/>
            </a:solidFill>
          </a:ln>
        </p:spPr>
        <p:txBody>
          <a:bodyPr/>
          <a:lstStyle/>
          <a:p>
            <a:pPr>
              <a:lnSpc>
                <a:spcPct val="90000"/>
              </a:lnSpc>
              <a:buFontTx/>
              <a:buNone/>
            </a:pPr>
            <a:r>
              <a:rPr lang="en-US" sz="1400">
                <a:solidFill>
                  <a:srgbClr val="009900"/>
                </a:solidFill>
              </a:rPr>
              <a:t>Proper grammatical reading of these verses is difficult from the older versions and translations.   The term “unworthily”</a:t>
            </a:r>
          </a:p>
          <a:p>
            <a:pPr>
              <a:lnSpc>
                <a:spcPct val="90000"/>
              </a:lnSpc>
              <a:buFontTx/>
              <a:buNone/>
            </a:pPr>
            <a:r>
              <a:rPr lang="en-US" sz="1400">
                <a:solidFill>
                  <a:srgbClr val="009900"/>
                </a:solidFill>
              </a:rPr>
              <a:t>occurs twice – each time an adverb modifying an action verb – eat &amp; drink or eateth &amp; drinketh.   Contextually in this</a:t>
            </a:r>
          </a:p>
          <a:p>
            <a:pPr>
              <a:lnSpc>
                <a:spcPct val="90000"/>
              </a:lnSpc>
              <a:buFontTx/>
              <a:buNone/>
            </a:pPr>
            <a:r>
              <a:rPr lang="en-US" sz="1400">
                <a:solidFill>
                  <a:srgbClr val="009900"/>
                </a:solidFill>
              </a:rPr>
              <a:t>sense “unworthily” relates to manner of partaking – not of the people partaking.  Verses 27 &amp; 29 similarly admonish as </a:t>
            </a:r>
          </a:p>
          <a:p>
            <a:pPr>
              <a:lnSpc>
                <a:spcPct val="90000"/>
              </a:lnSpc>
              <a:buFontTx/>
              <a:buNone/>
            </a:pPr>
            <a:r>
              <a:rPr lang="en-US" sz="1400">
                <a:solidFill>
                  <a:srgbClr val="009900"/>
                </a:solidFill>
              </a:rPr>
              <a:t>how serious this remembrance celebration is to the heart of God.   Neglecting to so somberly discern the symbolic nature</a:t>
            </a:r>
          </a:p>
          <a:p>
            <a:pPr>
              <a:lnSpc>
                <a:spcPct val="90000"/>
              </a:lnSpc>
              <a:buFontTx/>
              <a:buNone/>
            </a:pPr>
            <a:r>
              <a:rPr lang="en-US" sz="1400">
                <a:solidFill>
                  <a:srgbClr val="009900"/>
                </a:solidFill>
              </a:rPr>
              <a:t>of communion elements is to share guilt in the cruel death of His Son – we crucify Christ afresh and consume eternal</a:t>
            </a:r>
          </a:p>
          <a:p>
            <a:pPr>
              <a:lnSpc>
                <a:spcPct val="90000"/>
              </a:lnSpc>
              <a:buFontTx/>
              <a:buNone/>
            </a:pPr>
            <a:r>
              <a:rPr lang="en-US" sz="1400">
                <a:solidFill>
                  <a:srgbClr val="009900"/>
                </a:solidFill>
              </a:rPr>
              <a:t>death rather than eternal life.    None are “worthy” and this is where our thoughts should be per our Verse 28 – so that</a:t>
            </a:r>
          </a:p>
          <a:p>
            <a:pPr>
              <a:lnSpc>
                <a:spcPct val="90000"/>
              </a:lnSpc>
              <a:buFontTx/>
              <a:buNone/>
            </a:pPr>
            <a:r>
              <a:rPr lang="en-US" sz="1400">
                <a:solidFill>
                  <a:srgbClr val="009900"/>
                </a:solidFill>
              </a:rPr>
              <a:t>we can partake in a “worthy manner.”  Luther – Zwingli – John Calvin – all seemed to miss this very simple Bible truth.</a:t>
            </a:r>
            <a:r>
              <a:rPr lang="en-US" sz="1200">
                <a:solidFill>
                  <a:srgbClr val="009900"/>
                </a:solidFill>
              </a:rPr>
              <a:t> </a:t>
            </a:r>
          </a:p>
          <a:p>
            <a:pPr>
              <a:lnSpc>
                <a:spcPct val="90000"/>
              </a:lnSpc>
              <a:buFontTx/>
              <a:buNone/>
            </a:pPr>
            <a:endParaRPr lang="en-US" sz="1400">
              <a:solidFill>
                <a:srgbClr val="009900"/>
              </a:solidFill>
            </a:endParaRPr>
          </a:p>
          <a:p>
            <a:pPr>
              <a:lnSpc>
                <a:spcPct val="90000"/>
              </a:lnSpc>
              <a:buFontTx/>
              <a:buNone/>
            </a:pPr>
            <a:endParaRPr lang="en-US" sz="1800"/>
          </a:p>
          <a:p>
            <a:pPr>
              <a:lnSpc>
                <a:spcPct val="90000"/>
              </a:lnSpc>
              <a:buFontTx/>
              <a:buNone/>
            </a:pPr>
            <a:endParaRPr lang="en-US" sz="2800"/>
          </a:p>
        </p:txBody>
      </p:sp>
      <p:sp>
        <p:nvSpPr>
          <p:cNvPr id="249860" name="Rectangle 4"/>
          <p:cNvSpPr>
            <a:spLocks noGrp="1" noChangeArrowheads="1"/>
          </p:cNvSpPr>
          <p:nvPr>
            <p:ph sz="half" idx="2"/>
          </p:nvPr>
        </p:nvSpPr>
        <p:spPr>
          <a:xfrm>
            <a:off x="1524000" y="2209800"/>
            <a:ext cx="9144000" cy="5105400"/>
          </a:xfrm>
          <a:noFill/>
        </p:spPr>
        <p:txBody>
          <a:bodyPr/>
          <a:lstStyle/>
          <a:p>
            <a:pPr>
              <a:buFontTx/>
              <a:buNone/>
            </a:pPr>
            <a:r>
              <a:rPr lang="en-US" sz="1400" b="1" u="sng">
                <a:solidFill>
                  <a:srgbClr val="009900"/>
                </a:solidFill>
              </a:rPr>
              <a:t>The Backdrop Setting To This Background Material – Considering The Separate Motivations Of The Major Players</a:t>
            </a:r>
            <a:r>
              <a:rPr lang="en-US" sz="1400" b="1">
                <a:solidFill>
                  <a:srgbClr val="009900"/>
                </a:solidFill>
              </a:rPr>
              <a:t>:</a:t>
            </a:r>
          </a:p>
          <a:p>
            <a:r>
              <a:rPr lang="en-US" sz="1600">
                <a:solidFill>
                  <a:srgbClr val="009900"/>
                </a:solidFill>
              </a:rPr>
              <a:t>Luther is more concerned with preserving the priesthood administered sacramental system existing since the fourth century than he is in merger with the Swiss Church or any group which actually practices the “priesthood of all believers.”    From his publication on “The Babylonian Captivity Of The Church” he only criticized the abuses of the sacramental system and questioned the specific interdict and special excommunication powers of the papal office.  Of the seven sacraments then in practice – he did recognize only two – baptism &amp; communion.  Luther redefines the standard threshold using a modified version of the traditional Augustinian definition of sacrament.  Since the sacraments are founded on Christ’s promise - they are to be received only by faith – faith of family or faith of persons.  The other five “sacraments” are reduced simply to church practices – except for penance which he places in an uncertain status. As regards communion – it is only for those recognized by the church as being faithful.</a:t>
            </a:r>
          </a:p>
          <a:p>
            <a:r>
              <a:rPr lang="en-US" sz="1600">
                <a:solidFill>
                  <a:srgbClr val="009900"/>
                </a:solidFill>
              </a:rPr>
              <a:t>In his heart simply a reformer – his motivation is the eventual re-unification with the Catholic Church – making it once again into that which is truly Catholic in meaning.  The Lutheran Church has the mission of preserving this golden age pattern of the fourth century for the duration.</a:t>
            </a:r>
          </a:p>
          <a:p>
            <a:r>
              <a:rPr lang="en-US" sz="1600">
                <a:solidFill>
                  <a:srgbClr val="009900"/>
                </a:solidFill>
              </a:rPr>
              <a:t>Calvin just like Zwingli desires the dream of one Protestant church entity - totally rejecting further attempts at reunification or even reform of the Catholic Church.  Calvin learns from reports of Zwingli’s meeting with Luther that hopes of progress and eventual realization of this dream require the ending of avoidance and focused attention on this communion controversy.</a:t>
            </a:r>
          </a:p>
        </p:txBody>
      </p:sp>
    </p:spTree>
    <p:extLst>
      <p:ext uri="{BB962C8B-B14F-4D97-AF65-F5344CB8AC3E}">
        <p14:creationId xmlns:p14="http://schemas.microsoft.com/office/powerpoint/2010/main" val="363203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9860">
                                            <p:txEl>
                                              <p:pRg st="0" end="0"/>
                                            </p:txEl>
                                          </p:spTgt>
                                        </p:tgtEl>
                                        <p:attrNameLst>
                                          <p:attrName>style.visibility</p:attrName>
                                        </p:attrNameLst>
                                      </p:cBhvr>
                                      <p:to>
                                        <p:strVal val="visible"/>
                                      </p:to>
                                    </p:set>
                                    <p:anim calcmode="lin" valueType="num">
                                      <p:cBhvr>
                                        <p:cTn id="7" dur="1000" fill="hold"/>
                                        <p:tgtEl>
                                          <p:spTgt spid="24986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4986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4986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986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49860">
                                            <p:txEl>
                                              <p:pRg st="1" end="1"/>
                                            </p:txEl>
                                          </p:spTgt>
                                        </p:tgtEl>
                                        <p:attrNameLst>
                                          <p:attrName>style.visibility</p:attrName>
                                        </p:attrNameLst>
                                      </p:cBhvr>
                                      <p:to>
                                        <p:strVal val="visible"/>
                                      </p:to>
                                    </p:set>
                                    <p:anim calcmode="lin" valueType="num">
                                      <p:cBhvr>
                                        <p:cTn id="15" dur="1000" fill="hold"/>
                                        <p:tgtEl>
                                          <p:spTgt spid="24986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4986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4986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986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49860">
                                            <p:txEl>
                                              <p:pRg st="2" end="2"/>
                                            </p:txEl>
                                          </p:spTgt>
                                        </p:tgtEl>
                                        <p:attrNameLst>
                                          <p:attrName>style.visibility</p:attrName>
                                        </p:attrNameLst>
                                      </p:cBhvr>
                                      <p:to>
                                        <p:strVal val="visible"/>
                                      </p:to>
                                    </p:set>
                                    <p:anim calcmode="lin" valueType="num">
                                      <p:cBhvr>
                                        <p:cTn id="23" dur="1000" fill="hold"/>
                                        <p:tgtEl>
                                          <p:spTgt spid="24986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4986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4986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986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49860">
                                            <p:txEl>
                                              <p:pRg st="3" end="3"/>
                                            </p:txEl>
                                          </p:spTgt>
                                        </p:tgtEl>
                                        <p:attrNameLst>
                                          <p:attrName>style.visibility</p:attrName>
                                        </p:attrNameLst>
                                      </p:cBhvr>
                                      <p:to>
                                        <p:strVal val="visible"/>
                                      </p:to>
                                    </p:set>
                                    <p:anim calcmode="lin" valueType="num">
                                      <p:cBhvr>
                                        <p:cTn id="31" dur="1000" fill="hold"/>
                                        <p:tgtEl>
                                          <p:spTgt spid="24986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4986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4986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986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0"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50882" name="Rectangle 2" descr="Papyrus"/>
          <p:cNvSpPr>
            <a:spLocks noGrp="1" noChangeArrowheads="1"/>
          </p:cNvSpPr>
          <p:nvPr>
            <p:ph type="title"/>
          </p:nvPr>
        </p:nvSpPr>
        <p:spPr>
          <a:xfrm>
            <a:off x="1676400" y="0"/>
            <a:ext cx="8839200" cy="533400"/>
          </a:xfrm>
          <a:noFill/>
        </p:spPr>
        <p:txBody>
          <a:bodyPr/>
          <a:lstStyle/>
          <a:p>
            <a:r>
              <a:rPr lang="en-US" sz="1800" u="sng">
                <a:solidFill>
                  <a:srgbClr val="FF6600"/>
                </a:solidFill>
                <a:effectLst>
                  <a:outerShdw blurRad="38100" dist="38100" dir="2700000" algn="tl">
                    <a:srgbClr val="000000"/>
                  </a:outerShdw>
                </a:effectLst>
              </a:rPr>
              <a:t>Communion Concession &amp; Conscience Crisis:   1st Corinthians 11: 27-29 KJV Misinterpreted</a:t>
            </a:r>
          </a:p>
        </p:txBody>
      </p:sp>
      <p:sp>
        <p:nvSpPr>
          <p:cNvPr id="250883" name="Rectangle 3"/>
          <p:cNvSpPr>
            <a:spLocks noGrp="1" noChangeArrowheads="1"/>
          </p:cNvSpPr>
          <p:nvPr>
            <p:ph type="body" sz="half" idx="1"/>
          </p:nvPr>
        </p:nvSpPr>
        <p:spPr>
          <a:xfrm>
            <a:off x="1676400" y="457200"/>
            <a:ext cx="8839200" cy="1676400"/>
          </a:xfrm>
          <a:solidFill>
            <a:srgbClr val="FF9900"/>
          </a:solidFill>
          <a:ln>
            <a:solidFill>
              <a:srgbClr val="FF9900"/>
            </a:solidFill>
          </a:ln>
        </p:spPr>
        <p:txBody>
          <a:bodyPr/>
          <a:lstStyle/>
          <a:p>
            <a:pPr>
              <a:lnSpc>
                <a:spcPct val="90000"/>
              </a:lnSpc>
              <a:buFontTx/>
              <a:buNone/>
            </a:pPr>
            <a:r>
              <a:rPr lang="en-US" sz="1400">
                <a:solidFill>
                  <a:srgbClr val="009900"/>
                </a:solidFill>
              </a:rPr>
              <a:t>Proper grammatical reading of these verses is difficult from the older versions and translations.   The term “unworthily”</a:t>
            </a:r>
          </a:p>
          <a:p>
            <a:pPr>
              <a:lnSpc>
                <a:spcPct val="90000"/>
              </a:lnSpc>
              <a:buFontTx/>
              <a:buNone/>
            </a:pPr>
            <a:r>
              <a:rPr lang="en-US" sz="1400">
                <a:solidFill>
                  <a:srgbClr val="009900"/>
                </a:solidFill>
              </a:rPr>
              <a:t>occurs twice – each time an adverb modifying an action verb – eat &amp; drink or eateth &amp; drinketh.   Contextually in this</a:t>
            </a:r>
          </a:p>
          <a:p>
            <a:pPr>
              <a:lnSpc>
                <a:spcPct val="90000"/>
              </a:lnSpc>
              <a:buFontTx/>
              <a:buNone/>
            </a:pPr>
            <a:r>
              <a:rPr lang="en-US" sz="1400">
                <a:solidFill>
                  <a:srgbClr val="009900"/>
                </a:solidFill>
              </a:rPr>
              <a:t>sense “unworthily” relates to manner of partaking – not of the people partaking.  Verses 27 &amp; 29 similarly admonish as </a:t>
            </a:r>
          </a:p>
          <a:p>
            <a:pPr>
              <a:lnSpc>
                <a:spcPct val="90000"/>
              </a:lnSpc>
              <a:buFontTx/>
              <a:buNone/>
            </a:pPr>
            <a:r>
              <a:rPr lang="en-US" sz="1400">
                <a:solidFill>
                  <a:srgbClr val="009900"/>
                </a:solidFill>
              </a:rPr>
              <a:t>how serious this remembrance celebration is to the heart of God.   Neglecting to so somberly discern the symbolic nature</a:t>
            </a:r>
          </a:p>
          <a:p>
            <a:pPr>
              <a:lnSpc>
                <a:spcPct val="90000"/>
              </a:lnSpc>
              <a:buFontTx/>
              <a:buNone/>
            </a:pPr>
            <a:r>
              <a:rPr lang="en-US" sz="1400">
                <a:solidFill>
                  <a:srgbClr val="009900"/>
                </a:solidFill>
              </a:rPr>
              <a:t>of communion elements is to share guilt in the cruel death of His Son – we crucify Christ afresh and consume eternal</a:t>
            </a:r>
          </a:p>
          <a:p>
            <a:pPr>
              <a:lnSpc>
                <a:spcPct val="90000"/>
              </a:lnSpc>
              <a:buFontTx/>
              <a:buNone/>
            </a:pPr>
            <a:r>
              <a:rPr lang="en-US" sz="1400">
                <a:solidFill>
                  <a:srgbClr val="009900"/>
                </a:solidFill>
              </a:rPr>
              <a:t>death rather than eternal life.    None are “worthy” and this is where our thoughts should be per our Verse 28 – so that</a:t>
            </a:r>
          </a:p>
          <a:p>
            <a:pPr>
              <a:lnSpc>
                <a:spcPct val="90000"/>
              </a:lnSpc>
              <a:buFontTx/>
              <a:buNone/>
            </a:pPr>
            <a:r>
              <a:rPr lang="en-US" sz="1400">
                <a:solidFill>
                  <a:srgbClr val="009900"/>
                </a:solidFill>
              </a:rPr>
              <a:t>we can partake in a “worthy manner.”  Luther – Zwingli – John Calvin – all seemed to miss this very simple Bible truth.</a:t>
            </a:r>
            <a:r>
              <a:rPr lang="en-US" sz="1200">
                <a:solidFill>
                  <a:srgbClr val="009900"/>
                </a:solidFill>
              </a:rPr>
              <a:t> </a:t>
            </a:r>
          </a:p>
          <a:p>
            <a:pPr>
              <a:lnSpc>
                <a:spcPct val="90000"/>
              </a:lnSpc>
              <a:buFontTx/>
              <a:buNone/>
            </a:pPr>
            <a:endParaRPr lang="en-US" sz="1400">
              <a:solidFill>
                <a:srgbClr val="009900"/>
              </a:solidFill>
            </a:endParaRPr>
          </a:p>
          <a:p>
            <a:pPr>
              <a:lnSpc>
                <a:spcPct val="90000"/>
              </a:lnSpc>
              <a:buFontTx/>
              <a:buNone/>
            </a:pPr>
            <a:endParaRPr lang="en-US" sz="1800"/>
          </a:p>
          <a:p>
            <a:pPr>
              <a:lnSpc>
                <a:spcPct val="90000"/>
              </a:lnSpc>
              <a:buFontTx/>
              <a:buNone/>
            </a:pPr>
            <a:endParaRPr lang="en-US" sz="2800"/>
          </a:p>
        </p:txBody>
      </p:sp>
      <p:sp>
        <p:nvSpPr>
          <p:cNvPr id="250884" name="Rectangle 4"/>
          <p:cNvSpPr>
            <a:spLocks noGrp="1" noChangeArrowheads="1"/>
          </p:cNvSpPr>
          <p:nvPr>
            <p:ph sz="half" idx="2"/>
          </p:nvPr>
        </p:nvSpPr>
        <p:spPr>
          <a:xfrm>
            <a:off x="1524000" y="2209800"/>
            <a:ext cx="9144000" cy="5105400"/>
          </a:xfrm>
          <a:noFill/>
        </p:spPr>
        <p:txBody>
          <a:bodyPr/>
          <a:lstStyle/>
          <a:p>
            <a:r>
              <a:rPr lang="en-US" sz="1600">
                <a:solidFill>
                  <a:srgbClr val="009900"/>
                </a:solidFill>
              </a:rPr>
              <a:t>Through triangulation Calvin formulates an intermediate position between that of his predecessor and Luther that for all intents and purposes accommodates Luther on his major point of sacramental language - making of the memorial itself the “means of grace.”   John Calvin considers this a minor point on a not so important tangential issue.  However,  it has the significant effect of closing the self-examined communion – with church officials being allowed to start to share in that examination of worthiness. </a:t>
            </a:r>
          </a:p>
          <a:p>
            <a:r>
              <a:rPr lang="en-US" sz="1600">
                <a:solidFill>
                  <a:srgbClr val="009900"/>
                </a:solidFill>
              </a:rPr>
              <a:t>In other words, neither the Ideologue Reformers Luther and Zwingli or the Ideologue Systematizer Calvin are purists – by the evidence of their doctrinal disconnects they can all be defined more precisely as compromisers to a greater or lesser degree.   As is so often the case these weaknesses of message at a base level correspond at to huge flaws of character.   These leaders evidenced over time less of a desire to glorify God than to aggrandize themselves.   As a group they paved the way for rightly convicted, sincerely motivated, and uncompromisingly dedicated leaders.    </a:t>
            </a:r>
          </a:p>
          <a:p>
            <a:r>
              <a:rPr lang="en-US" sz="1600">
                <a:solidFill>
                  <a:srgbClr val="009900"/>
                </a:solidFill>
              </a:rPr>
              <a:t>The doctrinal outcomes of these egregious errors throughout the Protestant world was to harden denominational boundaries and reinforce judgmental attitudes.  Through their theological traditions everyone seems to have passed over the middle verse of the proof text. </a:t>
            </a:r>
          </a:p>
          <a:p>
            <a:r>
              <a:rPr lang="en-US" sz="1600">
                <a:solidFill>
                  <a:srgbClr val="009900"/>
                </a:solidFill>
              </a:rPr>
              <a:t>Zwingli’s outward badge of participation in the Christian community had devolved to literalistic badges of identification – a mark of worthiness prerequisite to participation.  This Protestant tradition of judging the faith of another was and is as abusive as the Catholic point system of penance which determined participation in the communion sacrament.</a:t>
            </a:r>
          </a:p>
          <a:p>
            <a:endParaRPr lang="en-US" sz="800">
              <a:solidFill>
                <a:srgbClr val="009900"/>
              </a:solidFill>
            </a:endParaRPr>
          </a:p>
        </p:txBody>
      </p:sp>
    </p:spTree>
    <p:extLst>
      <p:ext uri="{BB962C8B-B14F-4D97-AF65-F5344CB8AC3E}">
        <p14:creationId xmlns:p14="http://schemas.microsoft.com/office/powerpoint/2010/main" val="30347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884">
                                            <p:txEl>
                                              <p:pRg st="0" end="0"/>
                                            </p:txEl>
                                          </p:spTgt>
                                        </p:tgtEl>
                                        <p:attrNameLst>
                                          <p:attrName>style.visibility</p:attrName>
                                        </p:attrNameLst>
                                      </p:cBhvr>
                                      <p:to>
                                        <p:strVal val="visible"/>
                                      </p:to>
                                    </p:set>
                                    <p:anim calcmode="lin" valueType="num">
                                      <p:cBhvr>
                                        <p:cTn id="7" dur="1000" fill="hold"/>
                                        <p:tgtEl>
                                          <p:spTgt spid="25088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5088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5088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88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50884">
                                            <p:txEl>
                                              <p:pRg st="1" end="1"/>
                                            </p:txEl>
                                          </p:spTgt>
                                        </p:tgtEl>
                                        <p:attrNameLst>
                                          <p:attrName>style.visibility</p:attrName>
                                        </p:attrNameLst>
                                      </p:cBhvr>
                                      <p:to>
                                        <p:strVal val="visible"/>
                                      </p:to>
                                    </p:set>
                                    <p:anim calcmode="lin" valueType="num">
                                      <p:cBhvr>
                                        <p:cTn id="15" dur="1000" fill="hold"/>
                                        <p:tgtEl>
                                          <p:spTgt spid="25088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5088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5088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5088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50884">
                                            <p:txEl>
                                              <p:pRg st="2" end="2"/>
                                            </p:txEl>
                                          </p:spTgt>
                                        </p:tgtEl>
                                        <p:attrNameLst>
                                          <p:attrName>style.visibility</p:attrName>
                                        </p:attrNameLst>
                                      </p:cBhvr>
                                      <p:to>
                                        <p:strVal val="visible"/>
                                      </p:to>
                                    </p:set>
                                    <p:anim calcmode="lin" valueType="num">
                                      <p:cBhvr>
                                        <p:cTn id="23" dur="1000" fill="hold"/>
                                        <p:tgtEl>
                                          <p:spTgt spid="25088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5088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5088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5088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50884">
                                            <p:txEl>
                                              <p:pRg st="3" end="3"/>
                                            </p:txEl>
                                          </p:spTgt>
                                        </p:tgtEl>
                                        <p:attrNameLst>
                                          <p:attrName>style.visibility</p:attrName>
                                        </p:attrNameLst>
                                      </p:cBhvr>
                                      <p:to>
                                        <p:strVal val="visible"/>
                                      </p:to>
                                    </p:set>
                                    <p:anim calcmode="lin" valueType="num">
                                      <p:cBhvr>
                                        <p:cTn id="31" dur="1000" fill="hold"/>
                                        <p:tgtEl>
                                          <p:spTgt spid="25088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5088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5088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50884">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209800" y="228600"/>
            <a:ext cx="7772400" cy="1828800"/>
          </a:xfrm>
          <a:solidFill>
            <a:schemeClr val="folHlink"/>
          </a:solidFill>
        </p:spPr>
        <p:txBody>
          <a:bodyPr/>
          <a:lstStyle/>
          <a:p>
            <a:r>
              <a:rPr lang="en-US" sz="4800" dirty="0">
                <a:solidFill>
                  <a:schemeClr val="bg1"/>
                </a:solidFill>
                <a:latin typeface="CloisterBlack BT" pitchFamily="66" charset="0"/>
              </a:rPr>
              <a:t>Debate Begins With Aristotle:                                 </a:t>
            </a:r>
            <a:r>
              <a:rPr lang="en-US" sz="4000" dirty="0">
                <a:solidFill>
                  <a:schemeClr val="bg1"/>
                </a:solidFill>
                <a:latin typeface="CloisterBlack BT" pitchFamily="66" charset="0"/>
              </a:rPr>
              <a:t>How Are People Changed Within?</a:t>
            </a:r>
            <a:r>
              <a:rPr lang="en-US" sz="4000" dirty="0">
                <a:latin typeface="CloisterBlack BT" pitchFamily="66" charset="0"/>
              </a:rPr>
              <a:t> </a:t>
            </a:r>
          </a:p>
        </p:txBody>
      </p:sp>
      <p:sp>
        <p:nvSpPr>
          <p:cNvPr id="149507" name="Rectangle 3" descr="White marble"/>
          <p:cNvSpPr>
            <a:spLocks noGrp="1" noChangeArrowheads="1"/>
          </p:cNvSpPr>
          <p:nvPr>
            <p:ph type="body" idx="1"/>
          </p:nvPr>
        </p:nvSpPr>
        <p:spPr>
          <a:xfrm>
            <a:off x="1905000" y="2514600"/>
            <a:ext cx="8382000" cy="3352800"/>
          </a:xfrm>
          <a:blipFill dpi="0" rotWithShape="0">
            <a:blip r:embed="rId3" cstate="print"/>
            <a:srcRect/>
            <a:tile tx="0" ty="0" sx="100000" sy="100000" flip="none" algn="tl"/>
          </a:blipFill>
        </p:spPr>
        <p:txBody>
          <a:bodyPr/>
          <a:lstStyle/>
          <a:p>
            <a:pPr>
              <a:lnSpc>
                <a:spcPct val="90000"/>
              </a:lnSpc>
              <a:buFontTx/>
              <a:buNone/>
            </a:pPr>
            <a:r>
              <a:rPr lang="en-US" sz="3600" b="1" u="sng">
                <a:solidFill>
                  <a:schemeClr val="bg2"/>
                </a:solidFill>
              </a:rPr>
              <a:t>“To Be Is To Do” - Or - “To Do Is To Be”</a:t>
            </a:r>
          </a:p>
          <a:p>
            <a:pPr>
              <a:lnSpc>
                <a:spcPct val="90000"/>
              </a:lnSpc>
              <a:buFontTx/>
              <a:buNone/>
            </a:pPr>
            <a:r>
              <a:rPr lang="en-US" i="1">
                <a:solidFill>
                  <a:srgbClr val="0099CC"/>
                </a:solidFill>
              </a:rPr>
              <a:t>  “Excellence is an art won by training and habituation.  We do not act rightly because we have virtue or excellence,  but rather we have those because we have acted rightly.  We are what we repeatedly do…  Excellence, then is not an act but a habit.”</a:t>
            </a:r>
            <a:r>
              <a:rPr lang="en-US" sz="2800"/>
              <a:t> </a:t>
            </a:r>
          </a:p>
        </p:txBody>
      </p:sp>
      <p:sp>
        <p:nvSpPr>
          <p:cNvPr id="149508" name="WordArt 4"/>
          <p:cNvSpPr>
            <a:spLocks noChangeArrowheads="1" noChangeShapeType="1" noTextEdit="1"/>
          </p:cNvSpPr>
          <p:nvPr/>
        </p:nvSpPr>
        <p:spPr bwMode="auto">
          <a:xfrm>
            <a:off x="1981200" y="6096000"/>
            <a:ext cx="80010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blurRad="38100" dist="38100" dir="2700000" algn="tl">
                    <a:srgbClr val="000000">
                      <a:alpha val="43137"/>
                    </a:srgbClr>
                  </a:outerShdw>
                </a:effectLst>
                <a:uLnTx/>
                <a:uFillTx/>
                <a:latin typeface="Times New Roman"/>
                <a:ea typeface="+mn-ea"/>
                <a:cs typeface="Times New Roman"/>
              </a:rPr>
              <a:t>* Disputing Human Nature!</a:t>
            </a:r>
          </a:p>
        </p:txBody>
      </p:sp>
    </p:spTree>
    <p:extLst>
      <p:ext uri="{BB962C8B-B14F-4D97-AF65-F5344CB8AC3E}">
        <p14:creationId xmlns:p14="http://schemas.microsoft.com/office/powerpoint/2010/main" val="420078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 calcmode="lin" valueType="num">
                                      <p:cBhvr>
                                        <p:cTn id="7" dur="500" fill="hold"/>
                                        <p:tgtEl>
                                          <p:spTgt spid="149508"/>
                                        </p:tgtEl>
                                        <p:attrNameLst>
                                          <p:attrName>ppt_w</p:attrName>
                                        </p:attrNameLst>
                                      </p:cBhvr>
                                      <p:tavLst>
                                        <p:tav tm="0">
                                          <p:val>
                                            <p:strVal val="4/3*#ppt_w"/>
                                          </p:val>
                                        </p:tav>
                                        <p:tav tm="100000">
                                          <p:val>
                                            <p:strVal val="#ppt_w"/>
                                          </p:val>
                                        </p:tav>
                                      </p:tavLst>
                                    </p:anim>
                                    <p:anim calcmode="lin" valueType="num">
                                      <p:cBhvr>
                                        <p:cTn id="8" dur="500" fill="hold"/>
                                        <p:tgtEl>
                                          <p:spTgt spid="14950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48834" name="Rectangle 2" descr="Papyrus"/>
          <p:cNvSpPr>
            <a:spLocks noGrp="1" noChangeArrowheads="1"/>
          </p:cNvSpPr>
          <p:nvPr>
            <p:ph type="title"/>
          </p:nvPr>
        </p:nvSpPr>
        <p:spPr>
          <a:xfrm>
            <a:off x="1676400" y="0"/>
            <a:ext cx="8839200" cy="533400"/>
          </a:xfrm>
          <a:noFill/>
        </p:spPr>
        <p:txBody>
          <a:bodyPr/>
          <a:lstStyle/>
          <a:p>
            <a:r>
              <a:rPr lang="en-US" sz="1800" u="sng">
                <a:solidFill>
                  <a:srgbClr val="FF6600"/>
                </a:solidFill>
                <a:effectLst>
                  <a:outerShdw blurRad="38100" dist="38100" dir="2700000" algn="tl">
                    <a:srgbClr val="000000"/>
                  </a:outerShdw>
                </a:effectLst>
              </a:rPr>
              <a:t>Communion Concession &amp; Conscience Crisis:   1st Corinthians 11: 27-29 KJV Misinterpreted</a:t>
            </a:r>
          </a:p>
        </p:txBody>
      </p:sp>
      <p:sp>
        <p:nvSpPr>
          <p:cNvPr id="248835" name="Rectangle 3"/>
          <p:cNvSpPr>
            <a:spLocks noGrp="1" noChangeArrowheads="1"/>
          </p:cNvSpPr>
          <p:nvPr>
            <p:ph type="body" sz="half" idx="1"/>
          </p:nvPr>
        </p:nvSpPr>
        <p:spPr>
          <a:xfrm>
            <a:off x="1676400" y="457200"/>
            <a:ext cx="8839200" cy="1676400"/>
          </a:xfrm>
          <a:solidFill>
            <a:srgbClr val="FF9900"/>
          </a:solidFill>
          <a:ln>
            <a:solidFill>
              <a:srgbClr val="FF9900"/>
            </a:solidFill>
          </a:ln>
        </p:spPr>
        <p:txBody>
          <a:bodyPr/>
          <a:lstStyle/>
          <a:p>
            <a:pPr>
              <a:lnSpc>
                <a:spcPct val="90000"/>
              </a:lnSpc>
              <a:buFontTx/>
              <a:buNone/>
            </a:pPr>
            <a:r>
              <a:rPr lang="en-US" sz="1400">
                <a:solidFill>
                  <a:srgbClr val="009900"/>
                </a:solidFill>
              </a:rPr>
              <a:t>Proper grammatical reading of these verses is difficult from the older versions and translations.   The term “unworthily”</a:t>
            </a:r>
          </a:p>
          <a:p>
            <a:pPr>
              <a:lnSpc>
                <a:spcPct val="90000"/>
              </a:lnSpc>
              <a:buFontTx/>
              <a:buNone/>
            </a:pPr>
            <a:r>
              <a:rPr lang="en-US" sz="1400">
                <a:solidFill>
                  <a:srgbClr val="009900"/>
                </a:solidFill>
              </a:rPr>
              <a:t>occurs twice – each time an adverb modifying an action verb – eat &amp; drink or eateth &amp; drinketh.   Contextually in this</a:t>
            </a:r>
          </a:p>
          <a:p>
            <a:pPr>
              <a:lnSpc>
                <a:spcPct val="90000"/>
              </a:lnSpc>
              <a:buFontTx/>
              <a:buNone/>
            </a:pPr>
            <a:r>
              <a:rPr lang="en-US" sz="1400">
                <a:solidFill>
                  <a:srgbClr val="009900"/>
                </a:solidFill>
              </a:rPr>
              <a:t>sense “unworthily” relates to manner of partaking – not of the people partaking.  Verses 27 &amp; 29 similarly admonish as </a:t>
            </a:r>
          </a:p>
          <a:p>
            <a:pPr>
              <a:lnSpc>
                <a:spcPct val="90000"/>
              </a:lnSpc>
              <a:buFontTx/>
              <a:buNone/>
            </a:pPr>
            <a:r>
              <a:rPr lang="en-US" sz="1400">
                <a:solidFill>
                  <a:srgbClr val="009900"/>
                </a:solidFill>
              </a:rPr>
              <a:t>how serious this remembrance celebration is to the heart of God.   Neglecting to so somberly discern the symbolic nature</a:t>
            </a:r>
          </a:p>
          <a:p>
            <a:pPr>
              <a:lnSpc>
                <a:spcPct val="90000"/>
              </a:lnSpc>
              <a:buFontTx/>
              <a:buNone/>
            </a:pPr>
            <a:r>
              <a:rPr lang="en-US" sz="1400">
                <a:solidFill>
                  <a:srgbClr val="009900"/>
                </a:solidFill>
              </a:rPr>
              <a:t>of communion elements is to share guilt in the cruel death of His Son – we crucify Christ afresh and consume eternal</a:t>
            </a:r>
          </a:p>
          <a:p>
            <a:pPr>
              <a:lnSpc>
                <a:spcPct val="90000"/>
              </a:lnSpc>
              <a:buFontTx/>
              <a:buNone/>
            </a:pPr>
            <a:r>
              <a:rPr lang="en-US" sz="1400">
                <a:solidFill>
                  <a:srgbClr val="009900"/>
                </a:solidFill>
              </a:rPr>
              <a:t>death rather than eternal life.    None are “worthy” and this is where our thoughts should be per our Verse 28 – so that</a:t>
            </a:r>
          </a:p>
          <a:p>
            <a:pPr>
              <a:lnSpc>
                <a:spcPct val="90000"/>
              </a:lnSpc>
              <a:buFontTx/>
              <a:buNone/>
            </a:pPr>
            <a:r>
              <a:rPr lang="en-US" sz="1400">
                <a:solidFill>
                  <a:srgbClr val="009900"/>
                </a:solidFill>
              </a:rPr>
              <a:t>we can partake in a “worthy manner.”  Luther – Zwingli – John Calvin – all seemed to miss this very simple Bible truth.</a:t>
            </a:r>
            <a:r>
              <a:rPr lang="en-US" sz="1200">
                <a:solidFill>
                  <a:srgbClr val="009900"/>
                </a:solidFill>
              </a:rPr>
              <a:t> </a:t>
            </a:r>
          </a:p>
          <a:p>
            <a:pPr>
              <a:lnSpc>
                <a:spcPct val="90000"/>
              </a:lnSpc>
              <a:buFontTx/>
              <a:buNone/>
            </a:pPr>
            <a:endParaRPr lang="en-US" sz="1400">
              <a:solidFill>
                <a:srgbClr val="009900"/>
              </a:solidFill>
            </a:endParaRPr>
          </a:p>
          <a:p>
            <a:pPr>
              <a:lnSpc>
                <a:spcPct val="90000"/>
              </a:lnSpc>
              <a:buFontTx/>
              <a:buNone/>
            </a:pPr>
            <a:endParaRPr lang="en-US" sz="1800"/>
          </a:p>
          <a:p>
            <a:pPr>
              <a:lnSpc>
                <a:spcPct val="90000"/>
              </a:lnSpc>
              <a:buFontTx/>
              <a:buNone/>
            </a:pPr>
            <a:endParaRPr lang="en-US" sz="2800"/>
          </a:p>
        </p:txBody>
      </p:sp>
      <p:sp>
        <p:nvSpPr>
          <p:cNvPr id="248836" name="Rectangle 4"/>
          <p:cNvSpPr>
            <a:spLocks noGrp="1" noChangeArrowheads="1"/>
          </p:cNvSpPr>
          <p:nvPr>
            <p:ph sz="half" idx="2"/>
          </p:nvPr>
        </p:nvSpPr>
        <p:spPr>
          <a:xfrm>
            <a:off x="1524000" y="2133600"/>
            <a:ext cx="9144000" cy="5181600"/>
          </a:xfrm>
          <a:noFill/>
        </p:spPr>
        <p:txBody>
          <a:bodyPr/>
          <a:lstStyle/>
          <a:p>
            <a:r>
              <a:rPr lang="en-US" sz="1600">
                <a:solidFill>
                  <a:srgbClr val="009900"/>
                </a:solidFill>
              </a:rPr>
              <a:t>Both major religious bodies had accomplished the establishment of closed communion as a universal norm.  The communion practices of the four major Protestant offshoots of the Swiss Reform movement were just variations on this courtroom theme.  It Was Time Overdue To Reconcile This Remembrance Ceremony To That Of The Spirit Of The New Covenant!</a:t>
            </a:r>
          </a:p>
          <a:p>
            <a:r>
              <a:rPr lang="en-US" sz="1600">
                <a:solidFill>
                  <a:srgbClr val="009900"/>
                </a:solidFill>
              </a:rPr>
              <a:t>The communal nature of communion has been taken out – that which was intended to unite man with man and them together with God had been perversely twisted.   In the Be-atitudes Christ speaks to this ideal in  Matthew 5:  23–26. </a:t>
            </a:r>
          </a:p>
          <a:p>
            <a:r>
              <a:rPr lang="en-US" sz="1600">
                <a:solidFill>
                  <a:srgbClr val="009900"/>
                </a:solidFill>
              </a:rPr>
              <a:t>These effects taken as a whole paved the way for one with a healing message of brotherly love -  worship that is in doctrinal rather than dogmatic conformity – preaching lifestyle of collective submission where there is Biblical authority and the ideal of respect for personal opinions and choices where there is no direct scripture or obvious example of necessary application.  </a:t>
            </a:r>
          </a:p>
          <a:p>
            <a:r>
              <a:rPr lang="en-US" sz="1600">
                <a:solidFill>
                  <a:srgbClr val="009900"/>
                </a:solidFill>
              </a:rPr>
              <a:t>Bible Students With Sensitive Consciences Are Ripened &amp; Ready For Change When They Hear Alexander Campbell.  But first he has to have his own heart pricked as we see happen in the opening scene of our docu-drama.  We witness the moment when Alexander Campbell comes to the fundamental realization that – although the human creation as a whole has performed miserably thus not being worthy of reward  - yet without any merit of our own – God has made us all worthy!</a:t>
            </a:r>
          </a:p>
          <a:p>
            <a:r>
              <a:rPr lang="en-US" sz="1600" b="1">
                <a:solidFill>
                  <a:srgbClr val="009900"/>
                </a:solidFill>
              </a:rPr>
              <a:t>He Did Not Send His Son For Some Persons And Not For Others!</a:t>
            </a:r>
            <a:r>
              <a:rPr lang="en-US" sz="1600">
                <a:solidFill>
                  <a:srgbClr val="009900"/>
                </a:solidFill>
              </a:rPr>
              <a:t> </a:t>
            </a:r>
          </a:p>
          <a:p>
            <a:r>
              <a:rPr lang="en-US" sz="1600">
                <a:solidFill>
                  <a:srgbClr val="009900"/>
                </a:solidFill>
                <a:effectLst>
                  <a:outerShdw blurRad="38100" dist="38100" dir="2700000" algn="tl">
                    <a:srgbClr val="000000"/>
                  </a:outerShdw>
                </a:effectLst>
              </a:rPr>
              <a:t>CHRIST DIED ON THE CRUEL CROSS SO THE ENTIRE HUMAN RACE COULD BE SAVED!</a:t>
            </a:r>
          </a:p>
        </p:txBody>
      </p:sp>
    </p:spTree>
    <p:extLst>
      <p:ext uri="{BB962C8B-B14F-4D97-AF65-F5344CB8AC3E}">
        <p14:creationId xmlns:p14="http://schemas.microsoft.com/office/powerpoint/2010/main" val="59933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8836">
                                            <p:txEl>
                                              <p:pRg st="0" end="0"/>
                                            </p:txEl>
                                          </p:spTgt>
                                        </p:tgtEl>
                                        <p:attrNameLst>
                                          <p:attrName>style.visibility</p:attrName>
                                        </p:attrNameLst>
                                      </p:cBhvr>
                                      <p:to>
                                        <p:strVal val="visible"/>
                                      </p:to>
                                    </p:set>
                                    <p:anim calcmode="lin" valueType="num">
                                      <p:cBhvr>
                                        <p:cTn id="7" dur="1000" fill="hold"/>
                                        <p:tgtEl>
                                          <p:spTgt spid="24883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4883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4883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883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48836">
                                            <p:txEl>
                                              <p:pRg st="1" end="1"/>
                                            </p:txEl>
                                          </p:spTgt>
                                        </p:tgtEl>
                                        <p:attrNameLst>
                                          <p:attrName>style.visibility</p:attrName>
                                        </p:attrNameLst>
                                      </p:cBhvr>
                                      <p:to>
                                        <p:strVal val="visible"/>
                                      </p:to>
                                    </p:set>
                                    <p:anim calcmode="lin" valueType="num">
                                      <p:cBhvr>
                                        <p:cTn id="15" dur="1000" fill="hold"/>
                                        <p:tgtEl>
                                          <p:spTgt spid="24883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4883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4883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883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48836">
                                            <p:txEl>
                                              <p:pRg st="2" end="2"/>
                                            </p:txEl>
                                          </p:spTgt>
                                        </p:tgtEl>
                                        <p:attrNameLst>
                                          <p:attrName>style.visibility</p:attrName>
                                        </p:attrNameLst>
                                      </p:cBhvr>
                                      <p:to>
                                        <p:strVal val="visible"/>
                                      </p:to>
                                    </p:set>
                                    <p:anim calcmode="lin" valueType="num">
                                      <p:cBhvr>
                                        <p:cTn id="23" dur="1000" fill="hold"/>
                                        <p:tgtEl>
                                          <p:spTgt spid="24883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4883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4883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883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48836">
                                            <p:txEl>
                                              <p:pRg st="3" end="3"/>
                                            </p:txEl>
                                          </p:spTgt>
                                        </p:tgtEl>
                                        <p:attrNameLst>
                                          <p:attrName>style.visibility</p:attrName>
                                        </p:attrNameLst>
                                      </p:cBhvr>
                                      <p:to>
                                        <p:strVal val="visible"/>
                                      </p:to>
                                    </p:set>
                                    <p:anim calcmode="lin" valueType="num">
                                      <p:cBhvr>
                                        <p:cTn id="31" dur="1000" fill="hold"/>
                                        <p:tgtEl>
                                          <p:spTgt spid="24883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4883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4883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883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48836">
                                            <p:txEl>
                                              <p:pRg st="4" end="4"/>
                                            </p:txEl>
                                          </p:spTgt>
                                        </p:tgtEl>
                                        <p:attrNameLst>
                                          <p:attrName>style.visibility</p:attrName>
                                        </p:attrNameLst>
                                      </p:cBhvr>
                                      <p:to>
                                        <p:strVal val="visible"/>
                                      </p:to>
                                    </p:set>
                                    <p:anim calcmode="lin" valueType="num">
                                      <p:cBhvr>
                                        <p:cTn id="39" dur="1000" fill="hold"/>
                                        <p:tgtEl>
                                          <p:spTgt spid="24883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4883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4883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4883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48836">
                                            <p:txEl>
                                              <p:pRg st="5" end="5"/>
                                            </p:txEl>
                                          </p:spTgt>
                                        </p:tgtEl>
                                        <p:attrNameLst>
                                          <p:attrName>style.visibility</p:attrName>
                                        </p:attrNameLst>
                                      </p:cBhvr>
                                      <p:to>
                                        <p:strVal val="visible"/>
                                      </p:to>
                                    </p:set>
                                    <p:anim calcmode="lin" valueType="num">
                                      <p:cBhvr>
                                        <p:cTn id="47" dur="1000" fill="hold"/>
                                        <p:tgtEl>
                                          <p:spTgt spid="248836">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48836">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4883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4883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6"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35778" name="Rectangle 2"/>
          <p:cNvSpPr>
            <a:spLocks noGrp="1" noChangeArrowheads="1"/>
          </p:cNvSpPr>
          <p:nvPr>
            <p:ph type="title"/>
          </p:nvPr>
        </p:nvSpPr>
        <p:spPr/>
        <p:txBody>
          <a:bodyPr/>
          <a:lstStyle/>
          <a:p>
            <a:endParaRPr lang="en-US"/>
          </a:p>
        </p:txBody>
      </p:sp>
    </p:spTree>
    <p:extLst>
      <p:ext uri="{BB962C8B-B14F-4D97-AF65-F5344CB8AC3E}">
        <p14:creationId xmlns:p14="http://schemas.microsoft.com/office/powerpoint/2010/main" val="38769902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6562"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400">
                <a:solidFill>
                  <a:srgbClr val="FFFF00"/>
                </a:solidFill>
                <a:effectLst>
                  <a:outerShdw blurRad="38100" dist="38100" dir="2700000" algn="tl">
                    <a:srgbClr val="000000"/>
                  </a:outerShdw>
                </a:effectLst>
                <a:latin typeface="Old English Text MT" pitchFamily="66" charset="0"/>
              </a:rPr>
              <a:t> “The belief that Jesus’ life and ministry is primarily an example to humans of how to live uprightly before God rather than as a means of providing something that humans cannot gain on their own.”</a:t>
            </a:r>
            <a:endParaRPr lang="en-US" sz="2800"/>
          </a:p>
        </p:txBody>
      </p:sp>
      <p:sp>
        <p:nvSpPr>
          <p:cNvPr id="3266563"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EXEMPLARISM</a:t>
            </a:r>
          </a:p>
        </p:txBody>
      </p:sp>
      <p:sp>
        <p:nvSpPr>
          <p:cNvPr id="326656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7716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6563"/>
                                        </p:tgtEl>
                                        <p:attrNameLst>
                                          <p:attrName>style.visibility</p:attrName>
                                        </p:attrNameLst>
                                      </p:cBhvr>
                                      <p:to>
                                        <p:strVal val="visible"/>
                                      </p:to>
                                    </p:set>
                                    <p:anim calcmode="lin" valueType="num">
                                      <p:cBhvr>
                                        <p:cTn id="7" dur="5000" fill="hold"/>
                                        <p:tgtEl>
                                          <p:spTgt spid="3266563"/>
                                        </p:tgtEl>
                                        <p:attrNameLst>
                                          <p:attrName>ppt_w</p:attrName>
                                        </p:attrNameLst>
                                      </p:cBhvr>
                                      <p:tavLst>
                                        <p:tav tm="0" fmla="#ppt_w*sin(2.5*pi*$)">
                                          <p:val>
                                            <p:fltVal val="0"/>
                                          </p:val>
                                        </p:tav>
                                        <p:tav tm="100000">
                                          <p:val>
                                            <p:fltVal val="1"/>
                                          </p:val>
                                        </p:tav>
                                      </p:tavLst>
                                    </p:anim>
                                    <p:anim calcmode="lin" valueType="num">
                                      <p:cBhvr>
                                        <p:cTn id="8" dur="5000" fill="hold"/>
                                        <p:tgtEl>
                                          <p:spTgt spid="326656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6562">
                                            <p:txEl>
                                              <p:pRg st="1" end="1"/>
                                            </p:txEl>
                                          </p:spTgt>
                                        </p:tgtEl>
                                        <p:attrNameLst>
                                          <p:attrName>style.visibility</p:attrName>
                                        </p:attrNameLst>
                                      </p:cBhvr>
                                      <p:to>
                                        <p:strVal val="visible"/>
                                      </p:to>
                                    </p:set>
                                    <p:animEffect transition="in" filter="wipe(left)">
                                      <p:cBhvr>
                                        <p:cTn id="13" dur="500"/>
                                        <p:tgtEl>
                                          <p:spTgt spid="326656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66564"/>
                                        </p:tgtEl>
                                        <p:attrNameLst>
                                          <p:attrName>style.visibility</p:attrName>
                                        </p:attrNameLst>
                                      </p:cBhvr>
                                      <p:to>
                                        <p:strVal val="visible"/>
                                      </p:to>
                                    </p:set>
                                    <p:anim calcmode="lin" valueType="num">
                                      <p:cBhvr>
                                        <p:cTn id="18" dur="500" fill="hold"/>
                                        <p:tgtEl>
                                          <p:spTgt spid="3266564"/>
                                        </p:tgtEl>
                                        <p:attrNameLst>
                                          <p:attrName>ppt_w</p:attrName>
                                        </p:attrNameLst>
                                      </p:cBhvr>
                                      <p:tavLst>
                                        <p:tav tm="0">
                                          <p:val>
                                            <p:fltVal val="0"/>
                                          </p:val>
                                        </p:tav>
                                        <p:tav tm="100000">
                                          <p:val>
                                            <p:strVal val="#ppt_w"/>
                                          </p:val>
                                        </p:tav>
                                      </p:tavLst>
                                    </p:anim>
                                    <p:anim calcmode="lin" valueType="num">
                                      <p:cBhvr>
                                        <p:cTn id="19" dur="500" fill="hold"/>
                                        <p:tgtEl>
                                          <p:spTgt spid="3266564"/>
                                        </p:tgtEl>
                                        <p:attrNameLst>
                                          <p:attrName>ppt_h</p:attrName>
                                        </p:attrNameLst>
                                      </p:cBhvr>
                                      <p:tavLst>
                                        <p:tav tm="0">
                                          <p:val>
                                            <p:fltVal val="0"/>
                                          </p:val>
                                        </p:tav>
                                        <p:tav tm="100000">
                                          <p:val>
                                            <p:strVal val="#ppt_h"/>
                                          </p:val>
                                        </p:tav>
                                      </p:tavLst>
                                    </p:anim>
                                    <p:anim calcmode="lin" valueType="num">
                                      <p:cBhvr>
                                        <p:cTn id="20" dur="500" fill="hold"/>
                                        <p:tgtEl>
                                          <p:spTgt spid="3266564"/>
                                        </p:tgtEl>
                                        <p:attrNameLst>
                                          <p:attrName>ppt_x</p:attrName>
                                        </p:attrNameLst>
                                      </p:cBhvr>
                                      <p:tavLst>
                                        <p:tav tm="0">
                                          <p:val>
                                            <p:fltVal val="0.5"/>
                                          </p:val>
                                        </p:tav>
                                        <p:tav tm="100000">
                                          <p:val>
                                            <p:strVal val="#ppt_x"/>
                                          </p:val>
                                        </p:tav>
                                      </p:tavLst>
                                    </p:anim>
                                    <p:anim calcmode="lin" valueType="num">
                                      <p:cBhvr>
                                        <p:cTn id="21" dur="500" fill="hold"/>
                                        <p:tgtEl>
                                          <p:spTgt spid="32665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62" grpId="0" build="p" autoUpdateAnimBg="0" rev="1"/>
      <p:bldP spid="3266563" grpId="0" animBg="1"/>
      <p:bldP spid="3266564"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8610"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5400">
                <a:solidFill>
                  <a:srgbClr val="FFFF00"/>
                </a:solidFill>
                <a:effectLst>
                  <a:outerShdw blurRad="38100" dist="38100" dir="2700000" algn="tl">
                    <a:srgbClr val="000000"/>
                  </a:outerShdw>
                </a:effectLst>
                <a:latin typeface="Old English Text MT" pitchFamily="66" charset="0"/>
              </a:rPr>
              <a:t> </a:t>
            </a:r>
            <a:r>
              <a:rPr lang="en-US" sz="5400" b="1">
                <a:solidFill>
                  <a:srgbClr val="FFFF00"/>
                </a:solidFill>
                <a:effectLst>
                  <a:outerShdw blurRad="38100" dist="38100" dir="2700000" algn="tl">
                    <a:srgbClr val="000000"/>
                  </a:outerShdw>
                </a:effectLst>
                <a:latin typeface="Old English Text MT" pitchFamily="66" charset="0"/>
              </a:rPr>
              <a:t>“The belief that sin is cancelled out by being covered over.  For Christians,  expiation suggests that Christ’s death covers our sin.”</a:t>
            </a:r>
            <a:endParaRPr lang="en-US" sz="3600" b="1"/>
          </a:p>
        </p:txBody>
      </p:sp>
      <p:sp>
        <p:nvSpPr>
          <p:cNvPr id="3268611"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EXPIATION</a:t>
            </a:r>
          </a:p>
        </p:txBody>
      </p:sp>
      <p:sp>
        <p:nvSpPr>
          <p:cNvPr id="326861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94714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8611"/>
                                        </p:tgtEl>
                                        <p:attrNameLst>
                                          <p:attrName>style.visibility</p:attrName>
                                        </p:attrNameLst>
                                      </p:cBhvr>
                                      <p:to>
                                        <p:strVal val="visible"/>
                                      </p:to>
                                    </p:set>
                                    <p:anim calcmode="lin" valueType="num">
                                      <p:cBhvr>
                                        <p:cTn id="7" dur="5000" fill="hold"/>
                                        <p:tgtEl>
                                          <p:spTgt spid="3268611"/>
                                        </p:tgtEl>
                                        <p:attrNameLst>
                                          <p:attrName>ppt_w</p:attrName>
                                        </p:attrNameLst>
                                      </p:cBhvr>
                                      <p:tavLst>
                                        <p:tav tm="0" fmla="#ppt_w*sin(2.5*pi*$)">
                                          <p:val>
                                            <p:fltVal val="0"/>
                                          </p:val>
                                        </p:tav>
                                        <p:tav tm="100000">
                                          <p:val>
                                            <p:fltVal val="1"/>
                                          </p:val>
                                        </p:tav>
                                      </p:tavLst>
                                    </p:anim>
                                    <p:anim calcmode="lin" valueType="num">
                                      <p:cBhvr>
                                        <p:cTn id="8" dur="5000" fill="hold"/>
                                        <p:tgtEl>
                                          <p:spTgt spid="32686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8610">
                                            <p:txEl>
                                              <p:pRg st="1" end="1"/>
                                            </p:txEl>
                                          </p:spTgt>
                                        </p:tgtEl>
                                        <p:attrNameLst>
                                          <p:attrName>style.visibility</p:attrName>
                                        </p:attrNameLst>
                                      </p:cBhvr>
                                      <p:to>
                                        <p:strVal val="visible"/>
                                      </p:to>
                                    </p:set>
                                    <p:animEffect transition="in" filter="wipe(left)">
                                      <p:cBhvr>
                                        <p:cTn id="13" dur="500"/>
                                        <p:tgtEl>
                                          <p:spTgt spid="32686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68612"/>
                                        </p:tgtEl>
                                        <p:attrNameLst>
                                          <p:attrName>style.visibility</p:attrName>
                                        </p:attrNameLst>
                                      </p:cBhvr>
                                      <p:to>
                                        <p:strVal val="visible"/>
                                      </p:to>
                                    </p:set>
                                    <p:anim calcmode="lin" valueType="num">
                                      <p:cBhvr>
                                        <p:cTn id="18" dur="500" fill="hold"/>
                                        <p:tgtEl>
                                          <p:spTgt spid="3268612"/>
                                        </p:tgtEl>
                                        <p:attrNameLst>
                                          <p:attrName>ppt_w</p:attrName>
                                        </p:attrNameLst>
                                      </p:cBhvr>
                                      <p:tavLst>
                                        <p:tav tm="0">
                                          <p:val>
                                            <p:fltVal val="0"/>
                                          </p:val>
                                        </p:tav>
                                        <p:tav tm="100000">
                                          <p:val>
                                            <p:strVal val="#ppt_w"/>
                                          </p:val>
                                        </p:tav>
                                      </p:tavLst>
                                    </p:anim>
                                    <p:anim calcmode="lin" valueType="num">
                                      <p:cBhvr>
                                        <p:cTn id="19" dur="500" fill="hold"/>
                                        <p:tgtEl>
                                          <p:spTgt spid="3268612"/>
                                        </p:tgtEl>
                                        <p:attrNameLst>
                                          <p:attrName>ppt_h</p:attrName>
                                        </p:attrNameLst>
                                      </p:cBhvr>
                                      <p:tavLst>
                                        <p:tav tm="0">
                                          <p:val>
                                            <p:fltVal val="0"/>
                                          </p:val>
                                        </p:tav>
                                        <p:tav tm="100000">
                                          <p:val>
                                            <p:strVal val="#ppt_h"/>
                                          </p:val>
                                        </p:tav>
                                      </p:tavLst>
                                    </p:anim>
                                    <p:anim calcmode="lin" valueType="num">
                                      <p:cBhvr>
                                        <p:cTn id="20" dur="500" fill="hold"/>
                                        <p:tgtEl>
                                          <p:spTgt spid="3268612"/>
                                        </p:tgtEl>
                                        <p:attrNameLst>
                                          <p:attrName>ppt_x</p:attrName>
                                        </p:attrNameLst>
                                      </p:cBhvr>
                                      <p:tavLst>
                                        <p:tav tm="0">
                                          <p:val>
                                            <p:fltVal val="0.5"/>
                                          </p:val>
                                        </p:tav>
                                        <p:tav tm="100000">
                                          <p:val>
                                            <p:strVal val="#ppt_x"/>
                                          </p:val>
                                        </p:tav>
                                      </p:tavLst>
                                    </p:anim>
                                    <p:anim calcmode="lin" valueType="num">
                                      <p:cBhvr>
                                        <p:cTn id="21" dur="500" fill="hold"/>
                                        <p:tgtEl>
                                          <p:spTgt spid="32686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8610" grpId="0" build="p" autoUpdateAnimBg="0" rev="1"/>
      <p:bldP spid="3268611" grpId="0" animBg="1"/>
      <p:bldP spid="3268612"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6802" name="Rectangle 2" descr="Purple mesh"/>
          <p:cNvSpPr>
            <a:spLocks noGrp="1" noChangeArrowheads="1"/>
          </p:cNvSpPr>
          <p:nvPr>
            <p:ph type="body" idx="1"/>
          </p:nvPr>
        </p:nvSpPr>
        <p:spPr>
          <a:xfrm>
            <a:off x="2209800" y="1295400"/>
            <a:ext cx="7772400" cy="48768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3600" dirty="0">
                <a:solidFill>
                  <a:srgbClr val="FFFF00"/>
                </a:solidFill>
                <a:effectLst>
                  <a:outerShdw blurRad="38100" dist="38100" dir="2700000" algn="tl">
                    <a:srgbClr val="000000"/>
                  </a:outerShdw>
                </a:effectLst>
                <a:latin typeface="Old English Text MT" pitchFamily="66" charset="0"/>
              </a:rPr>
              <a:t> “A transfer of benefit or harm from one individual to another.  In theology imputation may be used negatively to refer to the transfer of sin and guilt of Adam to the rest of humankind.  Positively,  imputation refers to the righteousness of Christ transferred to those who believe on him for salvation.”</a:t>
            </a:r>
            <a:endParaRPr lang="en-US" sz="3600" dirty="0"/>
          </a:p>
        </p:txBody>
      </p:sp>
      <p:sp>
        <p:nvSpPr>
          <p:cNvPr id="3276803"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IMPUTATION</a:t>
            </a:r>
          </a:p>
        </p:txBody>
      </p:sp>
      <p:sp>
        <p:nvSpPr>
          <p:cNvPr id="327680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9356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6803"/>
                                        </p:tgtEl>
                                        <p:attrNameLst>
                                          <p:attrName>style.visibility</p:attrName>
                                        </p:attrNameLst>
                                      </p:cBhvr>
                                      <p:to>
                                        <p:strVal val="visible"/>
                                      </p:to>
                                    </p:set>
                                    <p:anim calcmode="lin" valueType="num">
                                      <p:cBhvr>
                                        <p:cTn id="7" dur="5000" fill="hold"/>
                                        <p:tgtEl>
                                          <p:spTgt spid="3276803"/>
                                        </p:tgtEl>
                                        <p:attrNameLst>
                                          <p:attrName>ppt_w</p:attrName>
                                        </p:attrNameLst>
                                      </p:cBhvr>
                                      <p:tavLst>
                                        <p:tav tm="0" fmla="#ppt_w*sin(2.5*pi*$)">
                                          <p:val>
                                            <p:fltVal val="0"/>
                                          </p:val>
                                        </p:tav>
                                        <p:tav tm="100000">
                                          <p:val>
                                            <p:fltVal val="1"/>
                                          </p:val>
                                        </p:tav>
                                      </p:tavLst>
                                    </p:anim>
                                    <p:anim calcmode="lin" valueType="num">
                                      <p:cBhvr>
                                        <p:cTn id="8" dur="5000" fill="hold"/>
                                        <p:tgtEl>
                                          <p:spTgt spid="327680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6802">
                                            <p:txEl>
                                              <p:pRg st="1" end="1"/>
                                            </p:txEl>
                                          </p:spTgt>
                                        </p:tgtEl>
                                        <p:attrNameLst>
                                          <p:attrName>style.visibility</p:attrName>
                                        </p:attrNameLst>
                                      </p:cBhvr>
                                      <p:to>
                                        <p:strVal val="visible"/>
                                      </p:to>
                                    </p:set>
                                    <p:animEffect transition="in" filter="wipe(left)">
                                      <p:cBhvr>
                                        <p:cTn id="13" dur="500"/>
                                        <p:tgtEl>
                                          <p:spTgt spid="327680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76804"/>
                                        </p:tgtEl>
                                        <p:attrNameLst>
                                          <p:attrName>style.visibility</p:attrName>
                                        </p:attrNameLst>
                                      </p:cBhvr>
                                      <p:to>
                                        <p:strVal val="visible"/>
                                      </p:to>
                                    </p:set>
                                    <p:anim calcmode="lin" valueType="num">
                                      <p:cBhvr>
                                        <p:cTn id="18" dur="500" fill="hold"/>
                                        <p:tgtEl>
                                          <p:spTgt spid="3276804"/>
                                        </p:tgtEl>
                                        <p:attrNameLst>
                                          <p:attrName>ppt_w</p:attrName>
                                        </p:attrNameLst>
                                      </p:cBhvr>
                                      <p:tavLst>
                                        <p:tav tm="0">
                                          <p:val>
                                            <p:fltVal val="0"/>
                                          </p:val>
                                        </p:tav>
                                        <p:tav tm="100000">
                                          <p:val>
                                            <p:strVal val="#ppt_w"/>
                                          </p:val>
                                        </p:tav>
                                      </p:tavLst>
                                    </p:anim>
                                    <p:anim calcmode="lin" valueType="num">
                                      <p:cBhvr>
                                        <p:cTn id="19" dur="500" fill="hold"/>
                                        <p:tgtEl>
                                          <p:spTgt spid="3276804"/>
                                        </p:tgtEl>
                                        <p:attrNameLst>
                                          <p:attrName>ppt_h</p:attrName>
                                        </p:attrNameLst>
                                      </p:cBhvr>
                                      <p:tavLst>
                                        <p:tav tm="0">
                                          <p:val>
                                            <p:fltVal val="0"/>
                                          </p:val>
                                        </p:tav>
                                        <p:tav tm="100000">
                                          <p:val>
                                            <p:strVal val="#ppt_h"/>
                                          </p:val>
                                        </p:tav>
                                      </p:tavLst>
                                    </p:anim>
                                    <p:anim calcmode="lin" valueType="num">
                                      <p:cBhvr>
                                        <p:cTn id="20" dur="500" fill="hold"/>
                                        <p:tgtEl>
                                          <p:spTgt spid="3276804"/>
                                        </p:tgtEl>
                                        <p:attrNameLst>
                                          <p:attrName>ppt_x</p:attrName>
                                        </p:attrNameLst>
                                      </p:cBhvr>
                                      <p:tavLst>
                                        <p:tav tm="0">
                                          <p:val>
                                            <p:fltVal val="0.5"/>
                                          </p:val>
                                        </p:tav>
                                        <p:tav tm="100000">
                                          <p:val>
                                            <p:strVal val="#ppt_x"/>
                                          </p:val>
                                        </p:tav>
                                      </p:tavLst>
                                    </p:anim>
                                    <p:anim calcmode="lin" valueType="num">
                                      <p:cBhvr>
                                        <p:cTn id="21" dur="500" fill="hold"/>
                                        <p:tgtEl>
                                          <p:spTgt spid="32768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02" grpId="0" build="p" autoUpdateAnimBg="0" rev="1"/>
      <p:bldP spid="3276803" grpId="0" animBg="1"/>
      <p:bldP spid="3276804"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19810"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buFont typeface="Wingdings" pitchFamily="2" charset="2"/>
              <a:buChar char="v"/>
            </a:pPr>
            <a:endParaRPr lang="en-US" sz="16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6000" b="1">
                <a:solidFill>
                  <a:srgbClr val="FFFF00"/>
                </a:solidFill>
                <a:effectLst>
                  <a:outerShdw blurRad="38100" dist="38100" dir="2700000" algn="tl">
                    <a:srgbClr val="000000"/>
                  </a:outerShdw>
                </a:effectLst>
                <a:latin typeface="Old English Text MT" pitchFamily="66" charset="0"/>
              </a:rPr>
              <a:t> “Atoning Sacrifice; An offering that turns away the wrath of God directed against sin.”  </a:t>
            </a:r>
            <a:endParaRPr lang="en-US" sz="4000"/>
          </a:p>
        </p:txBody>
      </p:sp>
      <p:sp>
        <p:nvSpPr>
          <p:cNvPr id="3319811"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PROPITIATION</a:t>
            </a:r>
          </a:p>
        </p:txBody>
      </p:sp>
      <p:sp>
        <p:nvSpPr>
          <p:cNvPr id="331981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93198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19811"/>
                                        </p:tgtEl>
                                        <p:attrNameLst>
                                          <p:attrName>style.visibility</p:attrName>
                                        </p:attrNameLst>
                                      </p:cBhvr>
                                      <p:to>
                                        <p:strVal val="visible"/>
                                      </p:to>
                                    </p:set>
                                    <p:anim calcmode="lin" valueType="num">
                                      <p:cBhvr>
                                        <p:cTn id="7" dur="5000" fill="hold"/>
                                        <p:tgtEl>
                                          <p:spTgt spid="3319811"/>
                                        </p:tgtEl>
                                        <p:attrNameLst>
                                          <p:attrName>ppt_w</p:attrName>
                                        </p:attrNameLst>
                                      </p:cBhvr>
                                      <p:tavLst>
                                        <p:tav tm="0" fmla="#ppt_w*sin(2.5*pi*$)">
                                          <p:val>
                                            <p:fltVal val="0"/>
                                          </p:val>
                                        </p:tav>
                                        <p:tav tm="100000">
                                          <p:val>
                                            <p:fltVal val="1"/>
                                          </p:val>
                                        </p:tav>
                                      </p:tavLst>
                                    </p:anim>
                                    <p:anim calcmode="lin" valueType="num">
                                      <p:cBhvr>
                                        <p:cTn id="8" dur="5000" fill="hold"/>
                                        <p:tgtEl>
                                          <p:spTgt spid="33198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19810">
                                            <p:txEl>
                                              <p:pRg st="1" end="1"/>
                                            </p:txEl>
                                          </p:spTgt>
                                        </p:tgtEl>
                                        <p:attrNameLst>
                                          <p:attrName>style.visibility</p:attrName>
                                        </p:attrNameLst>
                                      </p:cBhvr>
                                      <p:to>
                                        <p:strVal val="visible"/>
                                      </p:to>
                                    </p:set>
                                    <p:animEffect transition="in" filter="wipe(left)">
                                      <p:cBhvr>
                                        <p:cTn id="13" dur="500"/>
                                        <p:tgtEl>
                                          <p:spTgt spid="33198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19812"/>
                                        </p:tgtEl>
                                        <p:attrNameLst>
                                          <p:attrName>style.visibility</p:attrName>
                                        </p:attrNameLst>
                                      </p:cBhvr>
                                      <p:to>
                                        <p:strVal val="visible"/>
                                      </p:to>
                                    </p:set>
                                    <p:anim calcmode="lin" valueType="num">
                                      <p:cBhvr>
                                        <p:cTn id="18" dur="500" fill="hold"/>
                                        <p:tgtEl>
                                          <p:spTgt spid="3319812"/>
                                        </p:tgtEl>
                                        <p:attrNameLst>
                                          <p:attrName>ppt_w</p:attrName>
                                        </p:attrNameLst>
                                      </p:cBhvr>
                                      <p:tavLst>
                                        <p:tav tm="0">
                                          <p:val>
                                            <p:fltVal val="0"/>
                                          </p:val>
                                        </p:tav>
                                        <p:tav tm="100000">
                                          <p:val>
                                            <p:strVal val="#ppt_w"/>
                                          </p:val>
                                        </p:tav>
                                      </p:tavLst>
                                    </p:anim>
                                    <p:anim calcmode="lin" valueType="num">
                                      <p:cBhvr>
                                        <p:cTn id="19" dur="500" fill="hold"/>
                                        <p:tgtEl>
                                          <p:spTgt spid="3319812"/>
                                        </p:tgtEl>
                                        <p:attrNameLst>
                                          <p:attrName>ppt_h</p:attrName>
                                        </p:attrNameLst>
                                      </p:cBhvr>
                                      <p:tavLst>
                                        <p:tav tm="0">
                                          <p:val>
                                            <p:fltVal val="0"/>
                                          </p:val>
                                        </p:tav>
                                        <p:tav tm="100000">
                                          <p:val>
                                            <p:strVal val="#ppt_h"/>
                                          </p:val>
                                        </p:tav>
                                      </p:tavLst>
                                    </p:anim>
                                    <p:anim calcmode="lin" valueType="num">
                                      <p:cBhvr>
                                        <p:cTn id="20" dur="500" fill="hold"/>
                                        <p:tgtEl>
                                          <p:spTgt spid="3319812"/>
                                        </p:tgtEl>
                                        <p:attrNameLst>
                                          <p:attrName>ppt_x</p:attrName>
                                        </p:attrNameLst>
                                      </p:cBhvr>
                                      <p:tavLst>
                                        <p:tav tm="0">
                                          <p:val>
                                            <p:fltVal val="0.5"/>
                                          </p:val>
                                        </p:tav>
                                        <p:tav tm="100000">
                                          <p:val>
                                            <p:strVal val="#ppt_x"/>
                                          </p:val>
                                        </p:tav>
                                      </p:tavLst>
                                    </p:anim>
                                    <p:anim calcmode="lin" valueType="num">
                                      <p:cBhvr>
                                        <p:cTn id="21" dur="500" fill="hold"/>
                                        <p:tgtEl>
                                          <p:spTgt spid="33198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9810" grpId="0" build="p" autoUpdateAnimBg="0" rev="1"/>
      <p:bldP spid="3319811" grpId="0" animBg="1"/>
      <p:bldP spid="3319812"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38242" name="Rectangle 2" descr="Purple mesh"/>
          <p:cNvSpPr>
            <a:spLocks noGrp="1" noChangeArrowheads="1"/>
          </p:cNvSpPr>
          <p:nvPr>
            <p:ph type="body" idx="1"/>
          </p:nvPr>
        </p:nvSpPr>
        <p:spPr>
          <a:xfrm>
            <a:off x="2209800" y="1752600"/>
            <a:ext cx="7696200" cy="4114800"/>
          </a:xfrm>
          <a:blipFill dpi="0" rotWithShape="0">
            <a:blip r:embed="rId4" cstate="print"/>
            <a:srcRect/>
            <a:tile tx="0" ty="0" sx="100000" sy="100000" flip="none" algn="tl"/>
          </a:blipFill>
        </p:spPr>
        <p:txBody>
          <a:bodyPr/>
          <a:lstStyle/>
          <a:p>
            <a:pPr>
              <a:buFont typeface="Wingdings" pitchFamily="2" charset="2"/>
              <a:buChar char="v"/>
            </a:pPr>
            <a:endParaRPr lang="en-US" sz="28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t>
            </a:r>
            <a:r>
              <a:rPr lang="en-US" sz="4800" b="1">
                <a:solidFill>
                  <a:srgbClr val="FFFF00"/>
                </a:solidFill>
                <a:effectLst>
                  <a:outerShdw blurRad="38100" dist="38100" dir="2700000" algn="tl">
                    <a:srgbClr val="000000"/>
                  </a:outerShdw>
                </a:effectLst>
                <a:latin typeface="Old English Text MT" pitchFamily="66" charset="0"/>
              </a:rPr>
              <a:t>“Literally,  ‘in place of.’</a:t>
            </a:r>
            <a:r>
              <a:rPr lang="en-US" sz="4400" b="1">
                <a:solidFill>
                  <a:srgbClr val="FFFF00"/>
                </a:solidFill>
                <a:effectLst>
                  <a:outerShdw blurRad="38100" dist="38100" dir="2700000" algn="tl">
                    <a:srgbClr val="000000"/>
                  </a:outerShdw>
                </a:effectLst>
                <a:latin typeface="Old English Text MT" pitchFamily="66" charset="0"/>
              </a:rPr>
              <a:t>  Hence in that Jesus died ‘for us,’  that is,  took upon himself the consequences of human sin.”</a:t>
            </a:r>
            <a:endParaRPr lang="en-US" sz="4400"/>
          </a:p>
        </p:txBody>
      </p:sp>
      <p:sp>
        <p:nvSpPr>
          <p:cNvPr id="3338243" name="WordArt 3"/>
          <p:cNvSpPr>
            <a:spLocks noChangeArrowheads="1" noChangeShapeType="1" noTextEdit="1"/>
          </p:cNvSpPr>
          <p:nvPr/>
        </p:nvSpPr>
        <p:spPr bwMode="auto">
          <a:xfrm>
            <a:off x="1981200" y="152400"/>
            <a:ext cx="7924800" cy="1371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Vicarious Atonement</a:t>
            </a:r>
          </a:p>
        </p:txBody>
      </p:sp>
      <p:sp>
        <p:nvSpPr>
          <p:cNvPr id="333824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02031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38243"/>
                                        </p:tgtEl>
                                        <p:attrNameLst>
                                          <p:attrName>style.visibility</p:attrName>
                                        </p:attrNameLst>
                                      </p:cBhvr>
                                      <p:to>
                                        <p:strVal val="visible"/>
                                      </p:to>
                                    </p:set>
                                    <p:anim calcmode="lin" valueType="num">
                                      <p:cBhvr>
                                        <p:cTn id="7" dur="5000" fill="hold"/>
                                        <p:tgtEl>
                                          <p:spTgt spid="3338243"/>
                                        </p:tgtEl>
                                        <p:attrNameLst>
                                          <p:attrName>ppt_w</p:attrName>
                                        </p:attrNameLst>
                                      </p:cBhvr>
                                      <p:tavLst>
                                        <p:tav tm="0" fmla="#ppt_w*sin(2.5*pi*$)">
                                          <p:val>
                                            <p:fltVal val="0"/>
                                          </p:val>
                                        </p:tav>
                                        <p:tav tm="100000">
                                          <p:val>
                                            <p:fltVal val="1"/>
                                          </p:val>
                                        </p:tav>
                                      </p:tavLst>
                                    </p:anim>
                                    <p:anim calcmode="lin" valueType="num">
                                      <p:cBhvr>
                                        <p:cTn id="8" dur="5000" fill="hold"/>
                                        <p:tgtEl>
                                          <p:spTgt spid="333824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38242">
                                            <p:txEl>
                                              <p:pRg st="1" end="1"/>
                                            </p:txEl>
                                          </p:spTgt>
                                        </p:tgtEl>
                                        <p:attrNameLst>
                                          <p:attrName>style.visibility</p:attrName>
                                        </p:attrNameLst>
                                      </p:cBhvr>
                                      <p:to>
                                        <p:strVal val="visible"/>
                                      </p:to>
                                    </p:set>
                                    <p:animEffect transition="in" filter="wipe(left)">
                                      <p:cBhvr>
                                        <p:cTn id="13" dur="500"/>
                                        <p:tgtEl>
                                          <p:spTgt spid="333824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38244"/>
                                        </p:tgtEl>
                                        <p:attrNameLst>
                                          <p:attrName>style.visibility</p:attrName>
                                        </p:attrNameLst>
                                      </p:cBhvr>
                                      <p:to>
                                        <p:strVal val="visible"/>
                                      </p:to>
                                    </p:set>
                                    <p:anim calcmode="lin" valueType="num">
                                      <p:cBhvr>
                                        <p:cTn id="18" dur="500" fill="hold"/>
                                        <p:tgtEl>
                                          <p:spTgt spid="3338244"/>
                                        </p:tgtEl>
                                        <p:attrNameLst>
                                          <p:attrName>ppt_w</p:attrName>
                                        </p:attrNameLst>
                                      </p:cBhvr>
                                      <p:tavLst>
                                        <p:tav tm="0">
                                          <p:val>
                                            <p:fltVal val="0"/>
                                          </p:val>
                                        </p:tav>
                                        <p:tav tm="100000">
                                          <p:val>
                                            <p:strVal val="#ppt_w"/>
                                          </p:val>
                                        </p:tav>
                                      </p:tavLst>
                                    </p:anim>
                                    <p:anim calcmode="lin" valueType="num">
                                      <p:cBhvr>
                                        <p:cTn id="19" dur="500" fill="hold"/>
                                        <p:tgtEl>
                                          <p:spTgt spid="3338244"/>
                                        </p:tgtEl>
                                        <p:attrNameLst>
                                          <p:attrName>ppt_h</p:attrName>
                                        </p:attrNameLst>
                                      </p:cBhvr>
                                      <p:tavLst>
                                        <p:tav tm="0">
                                          <p:val>
                                            <p:fltVal val="0"/>
                                          </p:val>
                                        </p:tav>
                                        <p:tav tm="100000">
                                          <p:val>
                                            <p:strVal val="#ppt_h"/>
                                          </p:val>
                                        </p:tav>
                                      </p:tavLst>
                                    </p:anim>
                                    <p:anim calcmode="lin" valueType="num">
                                      <p:cBhvr>
                                        <p:cTn id="20" dur="500" fill="hold"/>
                                        <p:tgtEl>
                                          <p:spTgt spid="3338244"/>
                                        </p:tgtEl>
                                        <p:attrNameLst>
                                          <p:attrName>ppt_x</p:attrName>
                                        </p:attrNameLst>
                                      </p:cBhvr>
                                      <p:tavLst>
                                        <p:tav tm="0">
                                          <p:val>
                                            <p:fltVal val="0.5"/>
                                          </p:val>
                                        </p:tav>
                                        <p:tav tm="100000">
                                          <p:val>
                                            <p:strVal val="#ppt_x"/>
                                          </p:val>
                                        </p:tav>
                                      </p:tavLst>
                                    </p:anim>
                                    <p:anim calcmode="lin" valueType="num">
                                      <p:cBhvr>
                                        <p:cTn id="21" dur="500" fill="hold"/>
                                        <p:tgtEl>
                                          <p:spTgt spid="33382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42" grpId="0" build="p" autoUpdateAnimBg="0" rev="1"/>
      <p:bldP spid="3338243" grpId="0" animBg="1"/>
      <p:bldP spid="333824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133600" y="609600"/>
            <a:ext cx="7848600" cy="1143000"/>
          </a:xfrm>
        </p:spPr>
        <p:txBody>
          <a:bodyPr/>
          <a:lstStyle/>
          <a:p>
            <a:br>
              <a:rPr lang="en-US"/>
            </a:br>
            <a:r>
              <a:rPr lang="en-US"/>
              <a:t>          </a:t>
            </a:r>
            <a:r>
              <a:rPr lang="en-US" i="1" u="sng">
                <a:solidFill>
                  <a:srgbClr val="990033"/>
                </a:solidFill>
                <a:effectLst>
                  <a:outerShdw blurRad="38100" dist="38100" dir="2700000" algn="tl">
                    <a:srgbClr val="000000"/>
                  </a:outerShdw>
                </a:effectLst>
              </a:rPr>
              <a:t>Purpose</a:t>
            </a:r>
            <a:r>
              <a:rPr lang="en-US" i="1">
                <a:solidFill>
                  <a:srgbClr val="990033"/>
                </a:solidFill>
                <a:effectLst>
                  <a:outerShdw blurRad="38100" dist="38100" dir="2700000" algn="tl">
                    <a:srgbClr val="000000"/>
                  </a:outerShdw>
                </a:effectLst>
              </a:rPr>
              <a:t>-</a:t>
            </a:r>
            <a:r>
              <a:rPr lang="en-US" i="1" u="sng">
                <a:solidFill>
                  <a:srgbClr val="990033"/>
                </a:solidFill>
                <a:effectLst>
                  <a:outerShdw blurRad="38100" dist="38100" dir="2700000" algn="tl">
                    <a:srgbClr val="000000"/>
                  </a:outerShdw>
                </a:effectLst>
              </a:rPr>
              <a:t>Fact</a:t>
            </a:r>
            <a:r>
              <a:rPr lang="en-US" i="1">
                <a:solidFill>
                  <a:srgbClr val="990033"/>
                </a:solidFill>
                <a:effectLst>
                  <a:outerShdw blurRad="38100" dist="38100" dir="2700000" algn="tl">
                    <a:srgbClr val="000000"/>
                  </a:outerShdw>
                </a:effectLst>
              </a:rPr>
              <a:t>-</a:t>
            </a:r>
            <a:r>
              <a:rPr lang="en-US" i="1" u="sng">
                <a:solidFill>
                  <a:srgbClr val="990033"/>
                </a:solidFill>
                <a:effectLst>
                  <a:outerShdw blurRad="38100" dist="38100" dir="2700000" algn="tl">
                    <a:srgbClr val="000000"/>
                  </a:outerShdw>
                </a:effectLst>
              </a:rPr>
              <a:t>Focus</a:t>
            </a:r>
            <a:r>
              <a:rPr lang="en-US" i="1">
                <a:solidFill>
                  <a:srgbClr val="990033"/>
                </a:solidFill>
                <a:effectLst>
                  <a:outerShdw blurRad="38100" dist="38100" dir="2700000" algn="tl">
                    <a:srgbClr val="000000"/>
                  </a:outerShdw>
                </a:effectLst>
              </a:rPr>
              <a:t>-</a:t>
            </a:r>
            <a:r>
              <a:rPr lang="en-US" i="1" u="sng">
                <a:solidFill>
                  <a:srgbClr val="990033"/>
                </a:solidFill>
                <a:effectLst>
                  <a:outerShdw blurRad="38100" dist="38100" dir="2700000" algn="tl">
                    <a:srgbClr val="000000"/>
                  </a:outerShdw>
                </a:effectLst>
              </a:rPr>
              <a:t>Result</a:t>
            </a:r>
          </a:p>
        </p:txBody>
      </p:sp>
      <p:graphicFrame>
        <p:nvGraphicFramePr>
          <p:cNvPr id="48232" name="Group 104"/>
          <p:cNvGraphicFramePr>
            <a:graphicFrameLocks noGrp="1"/>
          </p:cNvGraphicFramePr>
          <p:nvPr/>
        </p:nvGraphicFramePr>
        <p:xfrm>
          <a:off x="2209800" y="1981200"/>
          <a:ext cx="7772400" cy="4373880"/>
        </p:xfrm>
        <a:graphic>
          <a:graphicData uri="http://schemas.openxmlformats.org/drawingml/2006/table">
            <a:tbl>
              <a:tblPr/>
              <a:tblGrid>
                <a:gridCol w="1554163">
                  <a:extLst>
                    <a:ext uri="{9D8B030D-6E8A-4147-A177-3AD203B41FA5}">
                      <a16:colId xmlns:a16="http://schemas.microsoft.com/office/drawing/2014/main" val="20000"/>
                    </a:ext>
                  </a:extLst>
                </a:gridCol>
                <a:gridCol w="1554162">
                  <a:extLst>
                    <a:ext uri="{9D8B030D-6E8A-4147-A177-3AD203B41FA5}">
                      <a16:colId xmlns:a16="http://schemas.microsoft.com/office/drawing/2014/main" val="20001"/>
                    </a:ext>
                  </a:extLst>
                </a:gridCol>
                <a:gridCol w="1555750">
                  <a:extLst>
                    <a:ext uri="{9D8B030D-6E8A-4147-A177-3AD203B41FA5}">
                      <a16:colId xmlns:a16="http://schemas.microsoft.com/office/drawing/2014/main" val="20002"/>
                    </a:ext>
                  </a:extLst>
                </a:gridCol>
                <a:gridCol w="1584325">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a:ln>
                            <a:noFill/>
                          </a:ln>
                          <a:solidFill>
                            <a:schemeClr val="tx1"/>
                          </a:solidFill>
                          <a:effectLst/>
                          <a:latin typeface="Times New Roman" pitchFamily="18" charset="0"/>
                        </a:rPr>
                        <a:t>Abelard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No Need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Optional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Virtue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Imitation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a:ln>
                            <a:noFill/>
                          </a:ln>
                          <a:solidFill>
                            <a:schemeClr val="tx1"/>
                          </a:solidFill>
                          <a:effectLst/>
                          <a:latin typeface="Times New Roman" pitchFamily="18" charset="0"/>
                        </a:rPr>
                        <a:t>Socinian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No Need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Optional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Repent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Repent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a:ln>
                            <a:noFill/>
                          </a:ln>
                          <a:solidFill>
                            <a:schemeClr val="tx1"/>
                          </a:solidFill>
                          <a:effectLst/>
                          <a:latin typeface="Times New Roman" pitchFamily="18" charset="0"/>
                        </a:rPr>
                        <a:t>Ransom</a:t>
                      </a:r>
                      <a:r>
                        <a:rPr kumimoji="0" lang="en-US" sz="2800" b="0" i="0" u="sng" strike="noStrike" cap="none" normalizeH="0" baseline="0">
                          <a:ln>
                            <a:noFill/>
                          </a:ln>
                          <a:solidFill>
                            <a:schemeClr val="tx1"/>
                          </a:solidFill>
                          <a:effectLst/>
                          <a:latin typeface="Times New Roman" pitchFamily="18" charset="0"/>
                        </a:rPr>
                        <a:t> </a:t>
                      </a:r>
                      <a:r>
                        <a:rPr kumimoji="0" lang="en-US" sz="2800" b="1" i="0" u="sng" strike="noStrike" cap="none" normalizeH="0" baseline="0">
                          <a:ln>
                            <a:noFill/>
                          </a:ln>
                          <a:solidFill>
                            <a:schemeClr val="tx1"/>
                          </a:solidFill>
                          <a:effectLst/>
                          <a:latin typeface="Times New Roman" pitchFamily="18" charset="0"/>
                        </a:rPr>
                        <a:t>to Satan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Liberate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Required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Payment To Satan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BondageRelease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a:ln>
                            <a:noFill/>
                          </a:ln>
                          <a:solidFill>
                            <a:schemeClr val="tx1"/>
                          </a:solidFill>
                          <a:effectLst/>
                          <a:latin typeface="Times New Roman" pitchFamily="18" charset="0"/>
                        </a:rPr>
                        <a:t>Grotian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Govern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Optional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Virtue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Stop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sng" strike="noStrike" cap="none" normalizeH="0" baseline="0">
                          <a:ln>
                            <a:noFill/>
                          </a:ln>
                          <a:solidFill>
                            <a:srgbClr val="CC00CC"/>
                          </a:solidFill>
                          <a:effectLst/>
                          <a:latin typeface="Times New Roman" pitchFamily="18" charset="0"/>
                        </a:rPr>
                        <a:t>Arminian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&amp; 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Required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Retribute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Past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a:ln>
                            <a:noFill/>
                          </a:ln>
                          <a:solidFill>
                            <a:schemeClr val="tx1"/>
                          </a:solidFill>
                          <a:effectLst/>
                          <a:latin typeface="Times New Roman" pitchFamily="18" charset="0"/>
                        </a:rPr>
                        <a:t>Anselm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&amp; Save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Required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Retribute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All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00"/>
                    </a:solidFill>
                  </a:tcPr>
                </a:tc>
                <a:extLst>
                  <a:ext uri="{0D108BD9-81ED-4DB2-BD59-A6C34878D82A}">
                    <a16:rowId xmlns:a16="http://schemas.microsoft.com/office/drawing/2014/main" val="10005"/>
                  </a:ext>
                </a:extLst>
              </a:tr>
            </a:tbl>
          </a:graphicData>
        </a:graphic>
      </p:graphicFrame>
      <p:sp>
        <p:nvSpPr>
          <p:cNvPr id="48233" name="Comment 105"/>
          <p:cNvSpPr>
            <a:spLocks noChangeArrowheads="1"/>
          </p:cNvSpPr>
          <p:nvPr/>
        </p:nvSpPr>
        <p:spPr bwMode="auto">
          <a:xfrm>
            <a:off x="1539876" y="-712788"/>
            <a:ext cx="9128125" cy="712788"/>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Without Proper Theology Of God Religion Degenerates Into Both Superstition &amp; Legalism</a:t>
            </a:r>
          </a:p>
        </p:txBody>
      </p:sp>
      <p:sp>
        <p:nvSpPr>
          <p:cNvPr id="48235" name="WordArt 107" descr="Paper bag"/>
          <p:cNvSpPr>
            <a:spLocks noChangeArrowheads="1" noChangeShapeType="1" noTextEdit="1"/>
          </p:cNvSpPr>
          <p:nvPr/>
        </p:nvSpPr>
        <p:spPr bwMode="auto">
          <a:xfrm>
            <a:off x="2209800" y="533400"/>
            <a:ext cx="6705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Views Of The Atonement</a:t>
            </a:r>
          </a:p>
        </p:txBody>
      </p:sp>
    </p:spTree>
    <p:extLst>
      <p:ext uri="{BB962C8B-B14F-4D97-AF65-F5344CB8AC3E}">
        <p14:creationId xmlns:p14="http://schemas.microsoft.com/office/powerpoint/2010/main" val="10501281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58370"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 Positive Example Of Love In Action</a:t>
            </a:r>
          </a:p>
        </p:txBody>
      </p:sp>
      <p:sp>
        <p:nvSpPr>
          <p:cNvPr id="3258371"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Moral Influence</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258376"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He’s Legal Stand-In He Bears Our Guilt</a:t>
            </a:r>
          </a:p>
        </p:txBody>
      </p:sp>
      <p:sp>
        <p:nvSpPr>
          <p:cNvPr id="3258377"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Penal Substitution</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258378"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Appease God’s Honor Robbed By Our Sin</a:t>
            </a:r>
          </a:p>
        </p:txBody>
      </p:sp>
      <p:sp>
        <p:nvSpPr>
          <p:cNvPr id="3258379"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Satisfaction</a:t>
            </a:r>
          </a:p>
        </p:txBody>
      </p:sp>
      <p:sp>
        <p:nvSpPr>
          <p:cNvPr id="3258380"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Buys Lost From Sin Gains The Victory!</a:t>
            </a:r>
          </a:p>
        </p:txBody>
      </p:sp>
      <p:sp>
        <p:nvSpPr>
          <p:cNvPr id="3258381"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Ransoming</a:t>
            </a:r>
          </a:p>
        </p:txBody>
      </p:sp>
      <p:sp>
        <p:nvSpPr>
          <p:cNvPr id="3258382"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258383"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258384"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5"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6"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7"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8"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9"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0"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2"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4"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5" name="WordArt 27" descr="White marble"/>
          <p:cNvSpPr>
            <a:spLocks noChangeArrowheads="1" noChangeShapeType="1" noTextEdit="1"/>
          </p:cNvSpPr>
          <p:nvPr/>
        </p:nvSpPr>
        <p:spPr bwMode="auto">
          <a:xfrm>
            <a:off x="1828800" y="228600"/>
            <a:ext cx="3829050" cy="762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5"/>
                  <a:srcRect/>
                  <a:tile tx="0" ty="0" sx="100000" sy="100000" flip="none" algn="tl"/>
                </a:blipFill>
                <a:effectLst/>
                <a:uLnTx/>
                <a:uFillTx/>
                <a:latin typeface="Arial Black"/>
                <a:ea typeface="+mn-ea"/>
                <a:cs typeface="+mn-cs"/>
              </a:rPr>
              <a:t>ATONEMENT THEORIES</a:t>
            </a:r>
          </a:p>
        </p:txBody>
      </p:sp>
      <p:sp>
        <p:nvSpPr>
          <p:cNvPr id="3258396"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DESCRIPTION</a:t>
            </a:r>
          </a:p>
        </p:txBody>
      </p:sp>
      <p:sp>
        <p:nvSpPr>
          <p:cNvPr id="3258397"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pic>
        <p:nvPicPr>
          <p:cNvPr id="3258398" name="Cross-3[1].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1524000" y="4953000"/>
            <a:ext cx="9144000" cy="1905000"/>
          </a:xfrm>
          <a:prstGeom prst="rect">
            <a:avLst/>
          </a:prstGeom>
          <a:noFill/>
        </p:spPr>
      </p:pic>
    </p:spTree>
    <p:extLst>
      <p:ext uri="{BB962C8B-B14F-4D97-AF65-F5344CB8AC3E}">
        <p14:creationId xmlns:p14="http://schemas.microsoft.com/office/powerpoint/2010/main" val="41857584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258371"/>
                                        </p:tgtEl>
                                        <p:attrNameLst>
                                          <p:attrName>style.visibility</p:attrName>
                                        </p:attrNameLst>
                                      </p:cBhvr>
                                      <p:to>
                                        <p:strVal val="visible"/>
                                      </p:to>
                                    </p:set>
                                    <p:anim calcmode="lin" valueType="num">
                                      <p:cBhvr>
                                        <p:cTn id="7" dur="1000" fill="hold"/>
                                        <p:tgtEl>
                                          <p:spTgt spid="3258371"/>
                                        </p:tgtEl>
                                        <p:attrNameLst>
                                          <p:attrName>ppt_w</p:attrName>
                                        </p:attrNameLst>
                                      </p:cBhvr>
                                      <p:tavLst>
                                        <p:tav tm="0">
                                          <p:val>
                                            <p:fltVal val="0"/>
                                          </p:val>
                                        </p:tav>
                                        <p:tav tm="100000">
                                          <p:val>
                                            <p:strVal val="#ppt_w"/>
                                          </p:val>
                                        </p:tav>
                                      </p:tavLst>
                                    </p:anim>
                                    <p:anim calcmode="lin" valueType="num">
                                      <p:cBhvr>
                                        <p:cTn id="8" dur="1000" fill="hold"/>
                                        <p:tgtEl>
                                          <p:spTgt spid="3258371"/>
                                        </p:tgtEl>
                                        <p:attrNameLst>
                                          <p:attrName>ppt_h</p:attrName>
                                        </p:attrNameLst>
                                      </p:cBhvr>
                                      <p:tavLst>
                                        <p:tav tm="0">
                                          <p:val>
                                            <p:fltVal val="0"/>
                                          </p:val>
                                        </p:tav>
                                        <p:tav tm="100000">
                                          <p:val>
                                            <p:strVal val="#ppt_h"/>
                                          </p:val>
                                        </p:tav>
                                      </p:tavLst>
                                    </p:anim>
                                    <p:anim calcmode="lin" valueType="num">
                                      <p:cBhvr>
                                        <p:cTn id="9" dur="1000" fill="hold"/>
                                        <p:tgtEl>
                                          <p:spTgt spid="325837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583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258370"/>
                                        </p:tgtEl>
                                        <p:attrNameLst>
                                          <p:attrName>style.visibility</p:attrName>
                                        </p:attrNameLst>
                                      </p:cBhvr>
                                      <p:to>
                                        <p:strVal val="visible"/>
                                      </p:to>
                                    </p:set>
                                    <p:anim calcmode="lin" valueType="num">
                                      <p:cBhvr>
                                        <p:cTn id="15" dur="1000" fill="hold"/>
                                        <p:tgtEl>
                                          <p:spTgt spid="3258370"/>
                                        </p:tgtEl>
                                        <p:attrNameLst>
                                          <p:attrName>ppt_w</p:attrName>
                                        </p:attrNameLst>
                                      </p:cBhvr>
                                      <p:tavLst>
                                        <p:tav tm="0">
                                          <p:val>
                                            <p:fltVal val="0"/>
                                          </p:val>
                                        </p:tav>
                                        <p:tav tm="100000">
                                          <p:val>
                                            <p:strVal val="#ppt_w"/>
                                          </p:val>
                                        </p:tav>
                                      </p:tavLst>
                                    </p:anim>
                                    <p:anim calcmode="lin" valueType="num">
                                      <p:cBhvr>
                                        <p:cTn id="16" dur="1000" fill="hold"/>
                                        <p:tgtEl>
                                          <p:spTgt spid="3258370"/>
                                        </p:tgtEl>
                                        <p:attrNameLst>
                                          <p:attrName>ppt_h</p:attrName>
                                        </p:attrNameLst>
                                      </p:cBhvr>
                                      <p:tavLst>
                                        <p:tav tm="0">
                                          <p:val>
                                            <p:fltVal val="0"/>
                                          </p:val>
                                        </p:tav>
                                        <p:tav tm="100000">
                                          <p:val>
                                            <p:strVal val="#ppt_h"/>
                                          </p:val>
                                        </p:tav>
                                      </p:tavLst>
                                    </p:anim>
                                    <p:anim calcmode="lin" valueType="num">
                                      <p:cBhvr>
                                        <p:cTn id="17" dur="1000" fill="hold"/>
                                        <p:tgtEl>
                                          <p:spTgt spid="325837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258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258381"/>
                                        </p:tgtEl>
                                        <p:attrNameLst>
                                          <p:attrName>style.visibility</p:attrName>
                                        </p:attrNameLst>
                                      </p:cBhvr>
                                      <p:to>
                                        <p:strVal val="visible"/>
                                      </p:to>
                                    </p:set>
                                    <p:anim calcmode="lin" valueType="num">
                                      <p:cBhvr>
                                        <p:cTn id="23" dur="1000" fill="hold"/>
                                        <p:tgtEl>
                                          <p:spTgt spid="3258381"/>
                                        </p:tgtEl>
                                        <p:attrNameLst>
                                          <p:attrName>ppt_w</p:attrName>
                                        </p:attrNameLst>
                                      </p:cBhvr>
                                      <p:tavLst>
                                        <p:tav tm="0">
                                          <p:val>
                                            <p:fltVal val="0"/>
                                          </p:val>
                                        </p:tav>
                                        <p:tav tm="100000">
                                          <p:val>
                                            <p:strVal val="#ppt_w"/>
                                          </p:val>
                                        </p:tav>
                                      </p:tavLst>
                                    </p:anim>
                                    <p:anim calcmode="lin" valueType="num">
                                      <p:cBhvr>
                                        <p:cTn id="24" dur="1000" fill="hold"/>
                                        <p:tgtEl>
                                          <p:spTgt spid="3258381"/>
                                        </p:tgtEl>
                                        <p:attrNameLst>
                                          <p:attrName>ppt_h</p:attrName>
                                        </p:attrNameLst>
                                      </p:cBhvr>
                                      <p:tavLst>
                                        <p:tav tm="0">
                                          <p:val>
                                            <p:fltVal val="0"/>
                                          </p:val>
                                        </p:tav>
                                        <p:tav tm="100000">
                                          <p:val>
                                            <p:strVal val="#ppt_h"/>
                                          </p:val>
                                        </p:tav>
                                      </p:tavLst>
                                    </p:anim>
                                    <p:anim calcmode="lin" valueType="num">
                                      <p:cBhvr>
                                        <p:cTn id="25" dur="1000" fill="hold"/>
                                        <p:tgtEl>
                                          <p:spTgt spid="325838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2583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258380"/>
                                        </p:tgtEl>
                                        <p:attrNameLst>
                                          <p:attrName>style.visibility</p:attrName>
                                        </p:attrNameLst>
                                      </p:cBhvr>
                                      <p:to>
                                        <p:strVal val="visible"/>
                                      </p:to>
                                    </p:set>
                                    <p:anim calcmode="lin" valueType="num">
                                      <p:cBhvr>
                                        <p:cTn id="31" dur="1000" fill="hold"/>
                                        <p:tgtEl>
                                          <p:spTgt spid="3258380"/>
                                        </p:tgtEl>
                                        <p:attrNameLst>
                                          <p:attrName>ppt_w</p:attrName>
                                        </p:attrNameLst>
                                      </p:cBhvr>
                                      <p:tavLst>
                                        <p:tav tm="0">
                                          <p:val>
                                            <p:fltVal val="0"/>
                                          </p:val>
                                        </p:tav>
                                        <p:tav tm="100000">
                                          <p:val>
                                            <p:strVal val="#ppt_w"/>
                                          </p:val>
                                        </p:tav>
                                      </p:tavLst>
                                    </p:anim>
                                    <p:anim calcmode="lin" valueType="num">
                                      <p:cBhvr>
                                        <p:cTn id="32" dur="1000" fill="hold"/>
                                        <p:tgtEl>
                                          <p:spTgt spid="3258380"/>
                                        </p:tgtEl>
                                        <p:attrNameLst>
                                          <p:attrName>ppt_h</p:attrName>
                                        </p:attrNameLst>
                                      </p:cBhvr>
                                      <p:tavLst>
                                        <p:tav tm="0">
                                          <p:val>
                                            <p:fltVal val="0"/>
                                          </p:val>
                                        </p:tav>
                                        <p:tav tm="100000">
                                          <p:val>
                                            <p:strVal val="#ppt_h"/>
                                          </p:val>
                                        </p:tav>
                                      </p:tavLst>
                                    </p:anim>
                                    <p:anim calcmode="lin" valueType="num">
                                      <p:cBhvr>
                                        <p:cTn id="33" dur="1000" fill="hold"/>
                                        <p:tgtEl>
                                          <p:spTgt spid="325838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2583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258379"/>
                                        </p:tgtEl>
                                        <p:attrNameLst>
                                          <p:attrName>style.visibility</p:attrName>
                                        </p:attrNameLst>
                                      </p:cBhvr>
                                      <p:to>
                                        <p:strVal val="visible"/>
                                      </p:to>
                                    </p:set>
                                    <p:anim calcmode="lin" valueType="num">
                                      <p:cBhvr>
                                        <p:cTn id="39" dur="1000" fill="hold"/>
                                        <p:tgtEl>
                                          <p:spTgt spid="3258379"/>
                                        </p:tgtEl>
                                        <p:attrNameLst>
                                          <p:attrName>ppt_w</p:attrName>
                                        </p:attrNameLst>
                                      </p:cBhvr>
                                      <p:tavLst>
                                        <p:tav tm="0">
                                          <p:val>
                                            <p:fltVal val="0"/>
                                          </p:val>
                                        </p:tav>
                                        <p:tav tm="100000">
                                          <p:val>
                                            <p:strVal val="#ppt_w"/>
                                          </p:val>
                                        </p:tav>
                                      </p:tavLst>
                                    </p:anim>
                                    <p:anim calcmode="lin" valueType="num">
                                      <p:cBhvr>
                                        <p:cTn id="40" dur="1000" fill="hold"/>
                                        <p:tgtEl>
                                          <p:spTgt spid="3258379"/>
                                        </p:tgtEl>
                                        <p:attrNameLst>
                                          <p:attrName>ppt_h</p:attrName>
                                        </p:attrNameLst>
                                      </p:cBhvr>
                                      <p:tavLst>
                                        <p:tav tm="0">
                                          <p:val>
                                            <p:fltVal val="0"/>
                                          </p:val>
                                        </p:tav>
                                        <p:tav tm="100000">
                                          <p:val>
                                            <p:strVal val="#ppt_h"/>
                                          </p:val>
                                        </p:tav>
                                      </p:tavLst>
                                    </p:anim>
                                    <p:anim calcmode="lin" valueType="num">
                                      <p:cBhvr>
                                        <p:cTn id="41" dur="1000" fill="hold"/>
                                        <p:tgtEl>
                                          <p:spTgt spid="325837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2583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258378"/>
                                        </p:tgtEl>
                                        <p:attrNameLst>
                                          <p:attrName>style.visibility</p:attrName>
                                        </p:attrNameLst>
                                      </p:cBhvr>
                                      <p:to>
                                        <p:strVal val="visible"/>
                                      </p:to>
                                    </p:set>
                                    <p:anim calcmode="lin" valueType="num">
                                      <p:cBhvr>
                                        <p:cTn id="47" dur="1000" fill="hold"/>
                                        <p:tgtEl>
                                          <p:spTgt spid="3258378"/>
                                        </p:tgtEl>
                                        <p:attrNameLst>
                                          <p:attrName>ppt_w</p:attrName>
                                        </p:attrNameLst>
                                      </p:cBhvr>
                                      <p:tavLst>
                                        <p:tav tm="0">
                                          <p:val>
                                            <p:fltVal val="0"/>
                                          </p:val>
                                        </p:tav>
                                        <p:tav tm="100000">
                                          <p:val>
                                            <p:strVal val="#ppt_w"/>
                                          </p:val>
                                        </p:tav>
                                      </p:tavLst>
                                    </p:anim>
                                    <p:anim calcmode="lin" valueType="num">
                                      <p:cBhvr>
                                        <p:cTn id="48" dur="1000" fill="hold"/>
                                        <p:tgtEl>
                                          <p:spTgt spid="3258378"/>
                                        </p:tgtEl>
                                        <p:attrNameLst>
                                          <p:attrName>ppt_h</p:attrName>
                                        </p:attrNameLst>
                                      </p:cBhvr>
                                      <p:tavLst>
                                        <p:tav tm="0">
                                          <p:val>
                                            <p:fltVal val="0"/>
                                          </p:val>
                                        </p:tav>
                                        <p:tav tm="100000">
                                          <p:val>
                                            <p:strVal val="#ppt_h"/>
                                          </p:val>
                                        </p:tav>
                                      </p:tavLst>
                                    </p:anim>
                                    <p:anim calcmode="lin" valueType="num">
                                      <p:cBhvr>
                                        <p:cTn id="49" dur="1000" fill="hold"/>
                                        <p:tgtEl>
                                          <p:spTgt spid="325837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2583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258377"/>
                                        </p:tgtEl>
                                        <p:attrNameLst>
                                          <p:attrName>style.visibility</p:attrName>
                                        </p:attrNameLst>
                                      </p:cBhvr>
                                      <p:to>
                                        <p:strVal val="visible"/>
                                      </p:to>
                                    </p:set>
                                    <p:anim calcmode="lin" valueType="num">
                                      <p:cBhvr>
                                        <p:cTn id="55" dur="1000" fill="hold"/>
                                        <p:tgtEl>
                                          <p:spTgt spid="3258377"/>
                                        </p:tgtEl>
                                        <p:attrNameLst>
                                          <p:attrName>ppt_w</p:attrName>
                                        </p:attrNameLst>
                                      </p:cBhvr>
                                      <p:tavLst>
                                        <p:tav tm="0">
                                          <p:val>
                                            <p:fltVal val="0"/>
                                          </p:val>
                                        </p:tav>
                                        <p:tav tm="100000">
                                          <p:val>
                                            <p:strVal val="#ppt_w"/>
                                          </p:val>
                                        </p:tav>
                                      </p:tavLst>
                                    </p:anim>
                                    <p:anim calcmode="lin" valueType="num">
                                      <p:cBhvr>
                                        <p:cTn id="56" dur="1000" fill="hold"/>
                                        <p:tgtEl>
                                          <p:spTgt spid="3258377"/>
                                        </p:tgtEl>
                                        <p:attrNameLst>
                                          <p:attrName>ppt_h</p:attrName>
                                        </p:attrNameLst>
                                      </p:cBhvr>
                                      <p:tavLst>
                                        <p:tav tm="0">
                                          <p:val>
                                            <p:fltVal val="0"/>
                                          </p:val>
                                        </p:tav>
                                        <p:tav tm="100000">
                                          <p:val>
                                            <p:strVal val="#ppt_h"/>
                                          </p:val>
                                        </p:tav>
                                      </p:tavLst>
                                    </p:anim>
                                    <p:anim calcmode="lin" valueType="num">
                                      <p:cBhvr>
                                        <p:cTn id="57" dur="1000" fill="hold"/>
                                        <p:tgtEl>
                                          <p:spTgt spid="325837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2583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258376"/>
                                        </p:tgtEl>
                                        <p:attrNameLst>
                                          <p:attrName>style.visibility</p:attrName>
                                        </p:attrNameLst>
                                      </p:cBhvr>
                                      <p:to>
                                        <p:strVal val="visible"/>
                                      </p:to>
                                    </p:set>
                                    <p:anim calcmode="lin" valueType="num">
                                      <p:cBhvr>
                                        <p:cTn id="63" dur="1000" fill="hold"/>
                                        <p:tgtEl>
                                          <p:spTgt spid="3258376"/>
                                        </p:tgtEl>
                                        <p:attrNameLst>
                                          <p:attrName>ppt_w</p:attrName>
                                        </p:attrNameLst>
                                      </p:cBhvr>
                                      <p:tavLst>
                                        <p:tav tm="0">
                                          <p:val>
                                            <p:fltVal val="0"/>
                                          </p:val>
                                        </p:tav>
                                        <p:tav tm="100000">
                                          <p:val>
                                            <p:strVal val="#ppt_w"/>
                                          </p:val>
                                        </p:tav>
                                      </p:tavLst>
                                    </p:anim>
                                    <p:anim calcmode="lin" valueType="num">
                                      <p:cBhvr>
                                        <p:cTn id="64" dur="1000" fill="hold"/>
                                        <p:tgtEl>
                                          <p:spTgt spid="3258376"/>
                                        </p:tgtEl>
                                        <p:attrNameLst>
                                          <p:attrName>ppt_h</p:attrName>
                                        </p:attrNameLst>
                                      </p:cBhvr>
                                      <p:tavLst>
                                        <p:tav tm="0">
                                          <p:val>
                                            <p:fltVal val="0"/>
                                          </p:val>
                                        </p:tav>
                                        <p:tav tm="100000">
                                          <p:val>
                                            <p:strVal val="#ppt_h"/>
                                          </p:val>
                                        </p:tav>
                                      </p:tavLst>
                                    </p:anim>
                                    <p:anim calcmode="lin" valueType="num">
                                      <p:cBhvr>
                                        <p:cTn id="65" dur="1000" fill="hold"/>
                                        <p:tgtEl>
                                          <p:spTgt spid="325837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258376"/>
                                        </p:tgtEl>
                                        <p:attrNameLst>
                                          <p:attrName>ppt_y</p:attrName>
                                        </p:attrNameLst>
                                      </p:cBhvr>
                                      <p:tavLst>
                                        <p:tav tm="0" fmla="#ppt_y+(sin(-2*pi*(1-$))*-#ppt_x+cos(-2*pi*(1-$))*(1-#ppt_y))*(1-$)">
                                          <p:val>
                                            <p:fltVal val="0"/>
                                          </p:val>
                                        </p:tav>
                                        <p:tav tm="100000">
                                          <p:val>
                                            <p:fltVal val="1"/>
                                          </p:val>
                                        </p:tav>
                                      </p:tavLst>
                                    </p:anim>
                                  </p:childTnLst>
                                </p:cTn>
                              </p:par>
                            </p:childTnLst>
                          </p:cTn>
                        </p:par>
                        <p:par>
                          <p:cTn id="67" fill="hold">
                            <p:stCondLst>
                              <p:cond delay="1000"/>
                            </p:stCondLst>
                            <p:childTnLst>
                              <p:par>
                                <p:cTn id="68" presetID="1" presetClass="mediacall" presetSubtype="0" fill="hold" nodeType="afterEffect">
                                  <p:stCondLst>
                                    <p:cond delay="0"/>
                                  </p:stCondLst>
                                  <p:childTnLst>
                                    <p:cmd type="call" cmd="playFrom(0.0)">
                                      <p:cBhvr>
                                        <p:cTn id="69" dur="1" fill="hold"/>
                                        <p:tgtEl>
                                          <p:spTgt spid="32583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0" fill="hold" display="0">
                  <p:stCondLst>
                    <p:cond delay="indefinite"/>
                  </p:stCondLst>
                  <p:endCondLst>
                    <p:cond evt="onNext" delay="0">
                      <p:tgtEl>
                        <p:sldTgt/>
                      </p:tgtEl>
                    </p:cond>
                    <p:cond evt="onPrev" delay="0">
                      <p:tgtEl>
                        <p:sldTgt/>
                      </p:tgtEl>
                    </p:cond>
                  </p:endCondLst>
                </p:cTn>
                <p:tgtEl>
                  <p:spTgt spid="3258398"/>
                </p:tgtEl>
              </p:cMediaNode>
            </p:video>
            <p:seq concurrent="1" nextAc="seek">
              <p:cTn id="71" restart="whenNotActive" fill="hold" evtFilter="cancelBubble" nodeType="interactiveSeq">
                <p:stCondLst>
                  <p:cond evt="onClick" delay="0">
                    <p:tgtEl>
                      <p:spTgt spid="3258398"/>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3258398"/>
                                        </p:tgtEl>
                                      </p:cBhvr>
                                    </p:cmd>
                                  </p:childTnLst>
                                </p:cTn>
                              </p:par>
                            </p:childTnLst>
                          </p:cTn>
                        </p:par>
                      </p:childTnLst>
                    </p:cTn>
                  </p:par>
                </p:childTnLst>
              </p:cTn>
              <p:nextCondLst>
                <p:cond evt="onClick" delay="0">
                  <p:tgtEl>
                    <p:spTgt spid="3258398"/>
                  </p:tgtEl>
                </p:cond>
              </p:nextCondLst>
            </p:seq>
          </p:childTnLst>
        </p:cTn>
      </p:par>
    </p:tnLst>
    <p:bldLst>
      <p:bldP spid="3258370" grpId="0" animBg="1" autoUpdateAnimBg="0"/>
      <p:bldP spid="3258371" grpId="0" animBg="1" autoUpdateAnimBg="0"/>
      <p:bldP spid="3258376" grpId="0" animBg="1" autoUpdateAnimBg="0"/>
      <p:bldP spid="3258377" grpId="0" animBg="1" autoUpdateAnimBg="0"/>
      <p:bldP spid="3258378" grpId="0" animBg="1" autoUpdateAnimBg="0"/>
      <p:bldP spid="3258379" grpId="0" animBg="1" autoUpdateAnimBg="0"/>
      <p:bldP spid="3258380" grpId="0" animBg="1" autoUpdateAnimBg="0"/>
      <p:bldP spid="3258381" grpId="0" animBg="1"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A4AF41-3972-4A3C-937E-7A1E91A35F36}"/>
              </a:ext>
            </a:extLst>
          </p:cNvPr>
          <p:cNvSpPr>
            <a:spLocks noGrp="1"/>
          </p:cNvSpPr>
          <p:nvPr>
            <p:ph type="sldNum" sz="quarter" idx="12"/>
          </p:nvPr>
        </p:nvSpPr>
        <p:spPr/>
        <p:txBody>
          <a:bodyPr/>
          <a:lstStyle/>
          <a:p>
            <a:pPr eaLnBrk="0" fontAlgn="base" hangingPunct="0">
              <a:spcBef>
                <a:spcPct val="0"/>
              </a:spcBef>
              <a:spcAft>
                <a:spcPct val="0"/>
              </a:spcAft>
            </a:pPr>
            <a:fld id="{53F87CD9-ADFA-467C-8F49-036ADB7B78E7}" type="slidenum">
              <a:rPr lang="en-US" altLang="en-US">
                <a:solidFill>
                  <a:srgbClr val="CCCCFF"/>
                </a:solidFill>
                <a:latin typeface="Times" panose="02020603050405020304" pitchFamily="18" charset="0"/>
              </a:rPr>
              <a:pPr eaLnBrk="0" fontAlgn="base" hangingPunct="0">
                <a:spcBef>
                  <a:spcPct val="0"/>
                </a:spcBef>
                <a:spcAft>
                  <a:spcPct val="0"/>
                </a:spcAft>
              </a:pPr>
              <a:t>129</a:t>
            </a:fld>
            <a:endParaRPr lang="en-US" altLang="en-US">
              <a:solidFill>
                <a:srgbClr val="CCCCFF"/>
              </a:solidFill>
              <a:latin typeface="Times" panose="02020603050405020304" pitchFamily="18" charset="0"/>
            </a:endParaRPr>
          </a:p>
        </p:txBody>
      </p:sp>
      <p:sp>
        <p:nvSpPr>
          <p:cNvPr id="4099" name="Rectangle 3">
            <a:extLst>
              <a:ext uri="{FF2B5EF4-FFF2-40B4-BE49-F238E27FC236}">
                <a16:creationId xmlns:a16="http://schemas.microsoft.com/office/drawing/2014/main" id="{BB23DF22-6640-4E1B-83BB-981228D13E91}"/>
              </a:ext>
            </a:extLst>
          </p:cNvPr>
          <p:cNvSpPr>
            <a:spLocks noGrp="1" noChangeArrowheads="1"/>
          </p:cNvSpPr>
          <p:nvPr>
            <p:ph type="body" idx="1"/>
          </p:nvPr>
        </p:nvSpPr>
        <p:spPr>
          <a:xfrm>
            <a:off x="1524000" y="304800"/>
            <a:ext cx="9144000" cy="5791200"/>
          </a:xfrm>
        </p:spPr>
        <p:txBody>
          <a:bodyPr/>
          <a:lstStyle/>
          <a:p>
            <a:pPr algn="just">
              <a:buFontTx/>
              <a:buNone/>
            </a:pPr>
            <a:r>
              <a:rPr lang="en-US" altLang="en-US"/>
              <a:t>   The act by which God restores a relationship of harmony and unity between Himself and human beings. The word can be broken into three parts which express this great truth in simple but profound terms: "at-one-ment." Through God's atoning grace and forgiveness, we are reinstated to a relationship of at-one-ment with God, in spite of our sin.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0"/>
                                        <p:tgtEl>
                                          <p:spTgt spid="4099">
                                            <p:txEl>
                                              <p:pRg st="0" end="0"/>
                                            </p:txEl>
                                          </p:spTgt>
                                        </p:tgtEl>
                                      </p:cBhvr>
                                    </p:animEffect>
                                    <p:anim calcmode="lin" valueType="num">
                                      <p:cBhvr>
                                        <p:cTn id="8" dur="5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9" dur="4500" decel="100000" fill="hold"/>
                                        <p:tgtEl>
                                          <p:spTgt spid="4099">
                                            <p:txEl>
                                              <p:pRg st="0" end="0"/>
                                            </p:txEl>
                                          </p:spTgt>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409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40092685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30018" name="Rectangle 2"/>
          <p:cNvSpPr>
            <a:spLocks noGrp="1" noChangeArrowheads="1"/>
          </p:cNvSpPr>
          <p:nvPr>
            <p:ph type="title"/>
          </p:nvPr>
        </p:nvSpPr>
        <p:spPr/>
        <p:txBody>
          <a:bodyPr/>
          <a:lstStyle/>
          <a:p>
            <a:endParaRPr lang="en-US"/>
          </a:p>
        </p:txBody>
      </p:sp>
      <p:sp>
        <p:nvSpPr>
          <p:cNvPr id="3030019" name="WordArt 3"/>
          <p:cNvSpPr>
            <a:spLocks noChangeArrowheads="1" noChangeShapeType="1" noTextEdit="1"/>
          </p:cNvSpPr>
          <p:nvPr/>
        </p:nvSpPr>
        <p:spPr bwMode="auto">
          <a:xfrm>
            <a:off x="5334000" y="1524000"/>
            <a:ext cx="30480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ROLE</a:t>
            </a:r>
          </a:p>
        </p:txBody>
      </p:sp>
      <p:sp>
        <p:nvSpPr>
          <p:cNvPr id="3030020" name="WordArt 4"/>
          <p:cNvSpPr>
            <a:spLocks noChangeArrowheads="1" noChangeShapeType="1" noTextEdit="1"/>
          </p:cNvSpPr>
          <p:nvPr/>
        </p:nvSpPr>
        <p:spPr bwMode="auto">
          <a:xfrm>
            <a:off x="5257800" y="4724400"/>
            <a:ext cx="312420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REVERSAL</a:t>
            </a:r>
          </a:p>
        </p:txBody>
      </p:sp>
    </p:spTree>
    <p:extLst>
      <p:ext uri="{BB962C8B-B14F-4D97-AF65-F5344CB8AC3E}">
        <p14:creationId xmlns:p14="http://schemas.microsoft.com/office/powerpoint/2010/main" val="414164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30019"/>
                                        </p:tgtEl>
                                        <p:attrNameLst>
                                          <p:attrName>style.visibility</p:attrName>
                                        </p:attrNameLst>
                                      </p:cBhvr>
                                      <p:to>
                                        <p:strVal val="visible"/>
                                      </p:to>
                                    </p:set>
                                    <p:anim calcmode="lin" valueType="num">
                                      <p:cBhvr>
                                        <p:cTn id="7" dur="500" fill="hold"/>
                                        <p:tgtEl>
                                          <p:spTgt spid="3030019"/>
                                        </p:tgtEl>
                                        <p:attrNameLst>
                                          <p:attrName>ppt_w</p:attrName>
                                        </p:attrNameLst>
                                      </p:cBhvr>
                                      <p:tavLst>
                                        <p:tav tm="0">
                                          <p:val>
                                            <p:fltVal val="0"/>
                                          </p:val>
                                        </p:tav>
                                        <p:tav tm="100000">
                                          <p:val>
                                            <p:strVal val="#ppt_w"/>
                                          </p:val>
                                        </p:tav>
                                      </p:tavLst>
                                    </p:anim>
                                    <p:anim calcmode="lin" valueType="num">
                                      <p:cBhvr>
                                        <p:cTn id="8" dur="500" fill="hold"/>
                                        <p:tgtEl>
                                          <p:spTgt spid="3030019"/>
                                        </p:tgtEl>
                                        <p:attrNameLst>
                                          <p:attrName>ppt_h</p:attrName>
                                        </p:attrNameLst>
                                      </p:cBhvr>
                                      <p:tavLst>
                                        <p:tav tm="0">
                                          <p:val>
                                            <p:fltVal val="0"/>
                                          </p:val>
                                        </p:tav>
                                        <p:tav tm="100000">
                                          <p:val>
                                            <p:strVal val="#ppt_h"/>
                                          </p:val>
                                        </p:tav>
                                      </p:tavLst>
                                    </p:anim>
                                    <p:anim calcmode="lin" valueType="num">
                                      <p:cBhvr>
                                        <p:cTn id="9" dur="500" fill="hold"/>
                                        <p:tgtEl>
                                          <p:spTgt spid="3030019"/>
                                        </p:tgtEl>
                                        <p:attrNameLst>
                                          <p:attrName>ppt_x</p:attrName>
                                        </p:attrNameLst>
                                      </p:cBhvr>
                                      <p:tavLst>
                                        <p:tav tm="0">
                                          <p:val>
                                            <p:fltVal val="0.5"/>
                                          </p:val>
                                        </p:tav>
                                        <p:tav tm="100000">
                                          <p:val>
                                            <p:strVal val="#ppt_x"/>
                                          </p:val>
                                        </p:tav>
                                      </p:tavLst>
                                    </p:anim>
                                    <p:anim calcmode="lin" valueType="num">
                                      <p:cBhvr>
                                        <p:cTn id="10" dur="500" fill="hold"/>
                                        <p:tgtEl>
                                          <p:spTgt spid="303001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30020"/>
                                        </p:tgtEl>
                                        <p:attrNameLst>
                                          <p:attrName>style.visibility</p:attrName>
                                        </p:attrNameLst>
                                      </p:cBhvr>
                                      <p:to>
                                        <p:strVal val="visible"/>
                                      </p:to>
                                    </p:set>
                                    <p:anim calcmode="lin" valueType="num">
                                      <p:cBhvr>
                                        <p:cTn id="15" dur="500" fill="hold"/>
                                        <p:tgtEl>
                                          <p:spTgt spid="3030020"/>
                                        </p:tgtEl>
                                        <p:attrNameLst>
                                          <p:attrName>ppt_w</p:attrName>
                                        </p:attrNameLst>
                                      </p:cBhvr>
                                      <p:tavLst>
                                        <p:tav tm="0">
                                          <p:val>
                                            <p:fltVal val="0"/>
                                          </p:val>
                                        </p:tav>
                                        <p:tav tm="100000">
                                          <p:val>
                                            <p:strVal val="#ppt_w"/>
                                          </p:val>
                                        </p:tav>
                                      </p:tavLst>
                                    </p:anim>
                                    <p:anim calcmode="lin" valueType="num">
                                      <p:cBhvr>
                                        <p:cTn id="16" dur="500" fill="hold"/>
                                        <p:tgtEl>
                                          <p:spTgt spid="3030020"/>
                                        </p:tgtEl>
                                        <p:attrNameLst>
                                          <p:attrName>ppt_h</p:attrName>
                                        </p:attrNameLst>
                                      </p:cBhvr>
                                      <p:tavLst>
                                        <p:tav tm="0">
                                          <p:val>
                                            <p:fltVal val="0"/>
                                          </p:val>
                                        </p:tav>
                                        <p:tav tm="100000">
                                          <p:val>
                                            <p:strVal val="#ppt_h"/>
                                          </p:val>
                                        </p:tav>
                                      </p:tavLst>
                                    </p:anim>
                                    <p:anim calcmode="lin" valueType="num">
                                      <p:cBhvr>
                                        <p:cTn id="17" dur="500" fill="hold"/>
                                        <p:tgtEl>
                                          <p:spTgt spid="3030020"/>
                                        </p:tgtEl>
                                        <p:attrNameLst>
                                          <p:attrName>ppt_x</p:attrName>
                                        </p:attrNameLst>
                                      </p:cBhvr>
                                      <p:tavLst>
                                        <p:tav tm="0">
                                          <p:val>
                                            <p:fltVal val="0.5"/>
                                          </p:val>
                                        </p:tav>
                                        <p:tav tm="100000">
                                          <p:val>
                                            <p:strVal val="#ppt_x"/>
                                          </p:val>
                                        </p:tav>
                                      </p:tavLst>
                                    </p:anim>
                                    <p:anim calcmode="lin" valueType="num">
                                      <p:cBhvr>
                                        <p:cTn id="18" dur="500" fill="hold"/>
                                        <p:tgtEl>
                                          <p:spTgt spid="30300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0019" grpId="0" animBg="1"/>
      <p:bldP spid="3030020"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14371" name="Rectangle 3"/>
          <p:cNvSpPr>
            <a:spLocks noGrp="1" noChangeArrowheads="1"/>
          </p:cNvSpPr>
          <p:nvPr>
            <p:ph type="body" idx="1"/>
          </p:nvPr>
        </p:nvSpPr>
        <p:spPr>
          <a:xfrm>
            <a:off x="1981200" y="990600"/>
            <a:ext cx="8001000" cy="5105400"/>
          </a:xfrm>
        </p:spPr>
        <p:txBody>
          <a:bodyPr/>
          <a:lstStyle/>
          <a:p>
            <a:pPr>
              <a:lnSpc>
                <a:spcPct val="90000"/>
              </a:lnSpc>
              <a:buFontTx/>
              <a:buBlip>
                <a:blip r:embed="rId4"/>
              </a:buBlip>
            </a:pPr>
            <a:r>
              <a:rPr lang="en-US" b="1">
                <a:solidFill>
                  <a:srgbClr val="FFFF00"/>
                </a:solidFill>
                <a:effectLst>
                  <a:outerShdw blurRad="38100" dist="38100" dir="2700000" algn="tl">
                    <a:srgbClr val="C0C0C0"/>
                  </a:outerShdw>
                </a:effectLst>
              </a:rPr>
              <a:t>      He was numbered with transgressors</a:t>
            </a:r>
          </a:p>
          <a:p>
            <a:pPr>
              <a:lnSpc>
                <a:spcPct val="90000"/>
              </a:lnSpc>
              <a:buFontTx/>
              <a:buNone/>
            </a:pPr>
            <a:r>
              <a:rPr lang="en-US" b="1">
                <a:solidFill>
                  <a:srgbClr val="FFFF00"/>
                </a:solidFill>
                <a:effectLst>
                  <a:outerShdw blurRad="38100" dist="38100" dir="2700000" algn="tl">
                    <a:srgbClr val="C0C0C0"/>
                  </a:outerShdw>
                </a:effectLst>
              </a:rPr>
              <a:t>         in public reputation.</a:t>
            </a:r>
          </a:p>
          <a:p>
            <a:pPr>
              <a:lnSpc>
                <a:spcPct val="90000"/>
              </a:lnSpc>
              <a:buFontTx/>
              <a:buNone/>
            </a:pPr>
            <a:endParaRPr lang="en-US" sz="800" b="1">
              <a:solidFill>
                <a:srgbClr val="FFFF00"/>
              </a:solidFill>
              <a:effectLst>
                <a:outerShdw blurRad="38100" dist="38100" dir="2700000" algn="tl">
                  <a:srgbClr val="C0C0C0"/>
                </a:outerShdw>
              </a:effectLst>
            </a:endParaRPr>
          </a:p>
          <a:p>
            <a:pPr>
              <a:lnSpc>
                <a:spcPct val="90000"/>
              </a:lnSpc>
              <a:buFontTx/>
              <a:buBlip>
                <a:blip r:embed="rId4"/>
              </a:buBlip>
            </a:pPr>
            <a:r>
              <a:rPr lang="en-US" b="1">
                <a:solidFill>
                  <a:srgbClr val="FFFF00"/>
                </a:solidFill>
                <a:effectLst>
                  <a:outerShdw blurRad="38100" dist="38100" dir="2700000" algn="tl">
                    <a:srgbClr val="C0C0C0"/>
                  </a:outerShdw>
                </a:effectLst>
              </a:rPr>
              <a:t>      He was numbered with transgressors</a:t>
            </a:r>
          </a:p>
          <a:p>
            <a:pPr>
              <a:lnSpc>
                <a:spcPct val="90000"/>
              </a:lnSpc>
              <a:buFontTx/>
              <a:buNone/>
            </a:pPr>
            <a:r>
              <a:rPr lang="en-US" b="1">
                <a:solidFill>
                  <a:srgbClr val="FFFF00"/>
                </a:solidFill>
                <a:effectLst>
                  <a:outerShdw blurRad="38100" dist="38100" dir="2700000" algn="tl">
                    <a:srgbClr val="C0C0C0"/>
                  </a:outerShdw>
                </a:effectLst>
              </a:rPr>
              <a:t>          in the courts of law.</a:t>
            </a:r>
          </a:p>
          <a:p>
            <a:pPr>
              <a:lnSpc>
                <a:spcPct val="90000"/>
              </a:lnSpc>
              <a:buFontTx/>
              <a:buNone/>
            </a:pPr>
            <a:endParaRPr lang="en-US" sz="1400" b="1">
              <a:solidFill>
                <a:srgbClr val="FFFF00"/>
              </a:solidFill>
              <a:effectLst>
                <a:outerShdw blurRad="38100" dist="38100" dir="2700000" algn="tl">
                  <a:srgbClr val="C0C0C0"/>
                </a:outerShdw>
              </a:effectLst>
            </a:endParaRPr>
          </a:p>
          <a:p>
            <a:pPr>
              <a:lnSpc>
                <a:spcPct val="90000"/>
              </a:lnSpc>
              <a:buFontTx/>
              <a:buBlip>
                <a:blip r:embed="rId4"/>
              </a:buBlip>
            </a:pPr>
            <a:r>
              <a:rPr lang="en-US" b="1">
                <a:solidFill>
                  <a:srgbClr val="FFFF00"/>
                </a:solidFill>
                <a:effectLst>
                  <a:outerShdw blurRad="38100" dist="38100" dir="2700000" algn="tl">
                    <a:srgbClr val="C0C0C0"/>
                  </a:outerShdw>
                </a:effectLst>
              </a:rPr>
              <a:t>      The whole mob numbered Him with</a:t>
            </a:r>
          </a:p>
          <a:p>
            <a:pPr>
              <a:lnSpc>
                <a:spcPct val="90000"/>
              </a:lnSpc>
              <a:buFontTx/>
              <a:buNone/>
            </a:pPr>
            <a:r>
              <a:rPr lang="en-US" b="1">
                <a:solidFill>
                  <a:srgbClr val="FFFF00"/>
                </a:solidFill>
                <a:effectLst>
                  <a:outerShdw blurRad="38100" dist="38100" dir="2700000" algn="tl">
                    <a:srgbClr val="C0C0C0"/>
                  </a:outerShdw>
                </a:effectLst>
              </a:rPr>
              <a:t>          transgressors when He was on trial.</a:t>
            </a:r>
          </a:p>
          <a:p>
            <a:pPr>
              <a:lnSpc>
                <a:spcPct val="90000"/>
              </a:lnSpc>
              <a:buFontTx/>
              <a:buBlip>
                <a:blip r:embed="rId4"/>
              </a:buBlip>
            </a:pPr>
            <a:r>
              <a:rPr lang="en-US" b="1">
                <a:solidFill>
                  <a:srgbClr val="FFFF00"/>
                </a:solidFill>
                <a:effectLst>
                  <a:outerShdw blurRad="38100" dist="38100" dir="2700000" algn="tl">
                    <a:srgbClr val="C0C0C0"/>
                  </a:outerShdw>
                </a:effectLst>
              </a:rPr>
              <a:t>       He bears the transgressor’s scourging.</a:t>
            </a:r>
          </a:p>
          <a:p>
            <a:pPr>
              <a:lnSpc>
                <a:spcPct val="90000"/>
              </a:lnSpc>
              <a:buFontTx/>
              <a:buBlip>
                <a:blip r:embed="rId4"/>
              </a:buBlip>
            </a:pPr>
            <a:r>
              <a:rPr lang="en-US" b="1">
                <a:solidFill>
                  <a:srgbClr val="FFFF00"/>
                </a:solidFill>
                <a:effectLst>
                  <a:outerShdw blurRad="38100" dist="38100" dir="2700000" algn="tl">
                    <a:srgbClr val="C0C0C0"/>
                  </a:outerShdw>
                </a:effectLst>
              </a:rPr>
              <a:t>       He also bears the felon’s cross.</a:t>
            </a:r>
          </a:p>
          <a:p>
            <a:pPr>
              <a:lnSpc>
                <a:spcPct val="90000"/>
              </a:lnSpc>
              <a:buFontTx/>
              <a:buNone/>
            </a:pPr>
            <a:r>
              <a:rPr lang="en-US" sz="2800"/>
              <a:t>     </a:t>
            </a:r>
          </a:p>
        </p:txBody>
      </p:sp>
      <p:sp>
        <p:nvSpPr>
          <p:cNvPr id="3514372" name="WordArt 4"/>
          <p:cNvSpPr>
            <a:spLocks noChangeArrowheads="1" noChangeShapeType="1" noTextEdit="1"/>
          </p:cNvSpPr>
          <p:nvPr/>
        </p:nvSpPr>
        <p:spPr bwMode="auto">
          <a:xfrm>
            <a:off x="3124200" y="5791200"/>
            <a:ext cx="59436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From:  Spurgeon's Sermon On Isaiah 53</a:t>
            </a:r>
          </a:p>
        </p:txBody>
      </p:sp>
    </p:spTree>
    <p:extLst>
      <p:ext uri="{BB962C8B-B14F-4D97-AF65-F5344CB8AC3E}">
        <p14:creationId xmlns:p14="http://schemas.microsoft.com/office/powerpoint/2010/main" val="261672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3514371">
                                            <p:txEl>
                                              <p:pRg st="0" end="0"/>
                                            </p:txEl>
                                          </p:spTgt>
                                        </p:tgtEl>
                                        <p:attrNameLst>
                                          <p:attrName>style.visibility</p:attrName>
                                        </p:attrNameLst>
                                      </p:cBhvr>
                                      <p:to>
                                        <p:strVal val="visible"/>
                                      </p:to>
                                    </p:set>
                                    <p:anim calcmode="lin" valueType="num">
                                      <p:cBhvr>
                                        <p:cTn id="7" dur="300" fill="hold"/>
                                        <p:tgtEl>
                                          <p:spTgt spid="3514371">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3514371">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3514371">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351437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3514371">
                                            <p:txEl>
                                              <p:pRg st="1" end="1"/>
                                            </p:txEl>
                                          </p:spTgt>
                                        </p:tgtEl>
                                        <p:attrNameLst>
                                          <p:attrName>style.visibility</p:attrName>
                                        </p:attrNameLst>
                                      </p:cBhvr>
                                      <p:to>
                                        <p:strVal val="visible"/>
                                      </p:to>
                                    </p:set>
                                    <p:anim calcmode="lin" valueType="num">
                                      <p:cBhvr>
                                        <p:cTn id="15" dur="300" fill="hold"/>
                                        <p:tgtEl>
                                          <p:spTgt spid="3514371">
                                            <p:txEl>
                                              <p:pRg st="1" end="1"/>
                                            </p:txEl>
                                          </p:spTgt>
                                        </p:tgtEl>
                                        <p:attrNameLst>
                                          <p:attrName>ppt_w</p:attrName>
                                        </p:attrNameLst>
                                      </p:cBhvr>
                                      <p:tavLst>
                                        <p:tav tm="0">
                                          <p:val>
                                            <p:fltVal val="0"/>
                                          </p:val>
                                        </p:tav>
                                        <p:tav tm="100000">
                                          <p:val>
                                            <p:strVal val="#ppt_w"/>
                                          </p:val>
                                        </p:tav>
                                      </p:tavLst>
                                    </p:anim>
                                    <p:anim calcmode="lin" valueType="num">
                                      <p:cBhvr>
                                        <p:cTn id="16" dur="300" fill="hold"/>
                                        <p:tgtEl>
                                          <p:spTgt spid="3514371">
                                            <p:txEl>
                                              <p:pRg st="1" end="1"/>
                                            </p:txEl>
                                          </p:spTgt>
                                        </p:tgtEl>
                                        <p:attrNameLst>
                                          <p:attrName>ppt_h</p:attrName>
                                        </p:attrNameLst>
                                      </p:cBhvr>
                                      <p:tavLst>
                                        <p:tav tm="0">
                                          <p:val>
                                            <p:fltVal val="0"/>
                                          </p:val>
                                        </p:tav>
                                        <p:tav tm="100000">
                                          <p:val>
                                            <p:strVal val="#ppt_h"/>
                                          </p:val>
                                        </p:tav>
                                      </p:tavLst>
                                    </p:anim>
                                    <p:anim calcmode="lin" valueType="num">
                                      <p:cBhvr>
                                        <p:cTn id="17" dur="300" fill="hold"/>
                                        <p:tgtEl>
                                          <p:spTgt spid="3514371">
                                            <p:txEl>
                                              <p:pRg st="1" end="1"/>
                                            </p:txEl>
                                          </p:spTgt>
                                        </p:tgtEl>
                                        <p:attrNameLst>
                                          <p:attrName>ppt_x</p:attrName>
                                        </p:attrNameLst>
                                      </p:cBhvr>
                                      <p:tavLst>
                                        <p:tav tm="0">
                                          <p:val>
                                            <p:fltVal val="0.5"/>
                                          </p:val>
                                        </p:tav>
                                        <p:tav tm="100000">
                                          <p:val>
                                            <p:strVal val="#ppt_x"/>
                                          </p:val>
                                        </p:tav>
                                      </p:tavLst>
                                    </p:anim>
                                    <p:anim calcmode="lin" valueType="num">
                                      <p:cBhvr>
                                        <p:cTn id="18" dur="300" fill="hold"/>
                                        <p:tgtEl>
                                          <p:spTgt spid="3514371">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iterate type="wd">
                                    <p:tmPct val="100000"/>
                                  </p:iterate>
                                  <p:childTnLst>
                                    <p:set>
                                      <p:cBhvr>
                                        <p:cTn id="22" dur="1" fill="hold">
                                          <p:stCondLst>
                                            <p:cond delay="0"/>
                                          </p:stCondLst>
                                        </p:cTn>
                                        <p:tgtEl>
                                          <p:spTgt spid="3514371">
                                            <p:txEl>
                                              <p:pRg st="3" end="3"/>
                                            </p:txEl>
                                          </p:spTgt>
                                        </p:tgtEl>
                                        <p:attrNameLst>
                                          <p:attrName>style.visibility</p:attrName>
                                        </p:attrNameLst>
                                      </p:cBhvr>
                                      <p:to>
                                        <p:strVal val="visible"/>
                                      </p:to>
                                    </p:set>
                                    <p:anim calcmode="lin" valueType="num">
                                      <p:cBhvr>
                                        <p:cTn id="23" dur="300" fill="hold"/>
                                        <p:tgtEl>
                                          <p:spTgt spid="3514371">
                                            <p:txEl>
                                              <p:pRg st="3" end="3"/>
                                            </p:txEl>
                                          </p:spTgt>
                                        </p:tgtEl>
                                        <p:attrNameLst>
                                          <p:attrName>ppt_w</p:attrName>
                                        </p:attrNameLst>
                                      </p:cBhvr>
                                      <p:tavLst>
                                        <p:tav tm="0">
                                          <p:val>
                                            <p:fltVal val="0"/>
                                          </p:val>
                                        </p:tav>
                                        <p:tav tm="100000">
                                          <p:val>
                                            <p:strVal val="#ppt_w"/>
                                          </p:val>
                                        </p:tav>
                                      </p:tavLst>
                                    </p:anim>
                                    <p:anim calcmode="lin" valueType="num">
                                      <p:cBhvr>
                                        <p:cTn id="24" dur="300" fill="hold"/>
                                        <p:tgtEl>
                                          <p:spTgt spid="3514371">
                                            <p:txEl>
                                              <p:pRg st="3" end="3"/>
                                            </p:txEl>
                                          </p:spTgt>
                                        </p:tgtEl>
                                        <p:attrNameLst>
                                          <p:attrName>ppt_h</p:attrName>
                                        </p:attrNameLst>
                                      </p:cBhvr>
                                      <p:tavLst>
                                        <p:tav tm="0">
                                          <p:val>
                                            <p:fltVal val="0"/>
                                          </p:val>
                                        </p:tav>
                                        <p:tav tm="100000">
                                          <p:val>
                                            <p:strVal val="#ppt_h"/>
                                          </p:val>
                                        </p:tav>
                                      </p:tavLst>
                                    </p:anim>
                                    <p:anim calcmode="lin" valueType="num">
                                      <p:cBhvr>
                                        <p:cTn id="25" dur="300" fill="hold"/>
                                        <p:tgtEl>
                                          <p:spTgt spid="3514371">
                                            <p:txEl>
                                              <p:pRg st="3" end="3"/>
                                            </p:txEl>
                                          </p:spTgt>
                                        </p:tgtEl>
                                        <p:attrNameLst>
                                          <p:attrName>ppt_x</p:attrName>
                                        </p:attrNameLst>
                                      </p:cBhvr>
                                      <p:tavLst>
                                        <p:tav tm="0">
                                          <p:val>
                                            <p:fltVal val="0.5"/>
                                          </p:val>
                                        </p:tav>
                                        <p:tav tm="100000">
                                          <p:val>
                                            <p:strVal val="#ppt_x"/>
                                          </p:val>
                                        </p:tav>
                                      </p:tavLst>
                                    </p:anim>
                                    <p:anim calcmode="lin" valueType="num">
                                      <p:cBhvr>
                                        <p:cTn id="26" dur="300" fill="hold"/>
                                        <p:tgtEl>
                                          <p:spTgt spid="3514371">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iterate type="wd">
                                    <p:tmPct val="100000"/>
                                  </p:iterate>
                                  <p:childTnLst>
                                    <p:set>
                                      <p:cBhvr>
                                        <p:cTn id="30" dur="1" fill="hold">
                                          <p:stCondLst>
                                            <p:cond delay="0"/>
                                          </p:stCondLst>
                                        </p:cTn>
                                        <p:tgtEl>
                                          <p:spTgt spid="3514371">
                                            <p:txEl>
                                              <p:pRg st="4" end="4"/>
                                            </p:txEl>
                                          </p:spTgt>
                                        </p:tgtEl>
                                        <p:attrNameLst>
                                          <p:attrName>style.visibility</p:attrName>
                                        </p:attrNameLst>
                                      </p:cBhvr>
                                      <p:to>
                                        <p:strVal val="visible"/>
                                      </p:to>
                                    </p:set>
                                    <p:anim calcmode="lin" valueType="num">
                                      <p:cBhvr>
                                        <p:cTn id="31" dur="300" fill="hold"/>
                                        <p:tgtEl>
                                          <p:spTgt spid="3514371">
                                            <p:txEl>
                                              <p:pRg st="4" end="4"/>
                                            </p:txEl>
                                          </p:spTgt>
                                        </p:tgtEl>
                                        <p:attrNameLst>
                                          <p:attrName>ppt_w</p:attrName>
                                        </p:attrNameLst>
                                      </p:cBhvr>
                                      <p:tavLst>
                                        <p:tav tm="0">
                                          <p:val>
                                            <p:fltVal val="0"/>
                                          </p:val>
                                        </p:tav>
                                        <p:tav tm="100000">
                                          <p:val>
                                            <p:strVal val="#ppt_w"/>
                                          </p:val>
                                        </p:tav>
                                      </p:tavLst>
                                    </p:anim>
                                    <p:anim calcmode="lin" valueType="num">
                                      <p:cBhvr>
                                        <p:cTn id="32" dur="300" fill="hold"/>
                                        <p:tgtEl>
                                          <p:spTgt spid="3514371">
                                            <p:txEl>
                                              <p:pRg st="4" end="4"/>
                                            </p:txEl>
                                          </p:spTgt>
                                        </p:tgtEl>
                                        <p:attrNameLst>
                                          <p:attrName>ppt_h</p:attrName>
                                        </p:attrNameLst>
                                      </p:cBhvr>
                                      <p:tavLst>
                                        <p:tav tm="0">
                                          <p:val>
                                            <p:fltVal val="0"/>
                                          </p:val>
                                        </p:tav>
                                        <p:tav tm="100000">
                                          <p:val>
                                            <p:strVal val="#ppt_h"/>
                                          </p:val>
                                        </p:tav>
                                      </p:tavLst>
                                    </p:anim>
                                    <p:anim calcmode="lin" valueType="num">
                                      <p:cBhvr>
                                        <p:cTn id="33" dur="300" fill="hold"/>
                                        <p:tgtEl>
                                          <p:spTgt spid="3514371">
                                            <p:txEl>
                                              <p:pRg st="4" end="4"/>
                                            </p:txEl>
                                          </p:spTgt>
                                        </p:tgtEl>
                                        <p:attrNameLst>
                                          <p:attrName>ppt_x</p:attrName>
                                        </p:attrNameLst>
                                      </p:cBhvr>
                                      <p:tavLst>
                                        <p:tav tm="0">
                                          <p:val>
                                            <p:fltVal val="0.5"/>
                                          </p:val>
                                        </p:tav>
                                        <p:tav tm="100000">
                                          <p:val>
                                            <p:strVal val="#ppt_x"/>
                                          </p:val>
                                        </p:tav>
                                      </p:tavLst>
                                    </p:anim>
                                    <p:anim calcmode="lin" valueType="num">
                                      <p:cBhvr>
                                        <p:cTn id="34" dur="300" fill="hold"/>
                                        <p:tgtEl>
                                          <p:spTgt spid="3514371">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iterate type="wd">
                                    <p:tmPct val="100000"/>
                                  </p:iterate>
                                  <p:childTnLst>
                                    <p:set>
                                      <p:cBhvr>
                                        <p:cTn id="38" dur="1" fill="hold">
                                          <p:stCondLst>
                                            <p:cond delay="0"/>
                                          </p:stCondLst>
                                        </p:cTn>
                                        <p:tgtEl>
                                          <p:spTgt spid="3514371">
                                            <p:txEl>
                                              <p:pRg st="6" end="6"/>
                                            </p:txEl>
                                          </p:spTgt>
                                        </p:tgtEl>
                                        <p:attrNameLst>
                                          <p:attrName>style.visibility</p:attrName>
                                        </p:attrNameLst>
                                      </p:cBhvr>
                                      <p:to>
                                        <p:strVal val="visible"/>
                                      </p:to>
                                    </p:set>
                                    <p:anim calcmode="lin" valueType="num">
                                      <p:cBhvr>
                                        <p:cTn id="39" dur="300" fill="hold"/>
                                        <p:tgtEl>
                                          <p:spTgt spid="3514371">
                                            <p:txEl>
                                              <p:pRg st="6" end="6"/>
                                            </p:txEl>
                                          </p:spTgt>
                                        </p:tgtEl>
                                        <p:attrNameLst>
                                          <p:attrName>ppt_w</p:attrName>
                                        </p:attrNameLst>
                                      </p:cBhvr>
                                      <p:tavLst>
                                        <p:tav tm="0">
                                          <p:val>
                                            <p:fltVal val="0"/>
                                          </p:val>
                                        </p:tav>
                                        <p:tav tm="100000">
                                          <p:val>
                                            <p:strVal val="#ppt_w"/>
                                          </p:val>
                                        </p:tav>
                                      </p:tavLst>
                                    </p:anim>
                                    <p:anim calcmode="lin" valueType="num">
                                      <p:cBhvr>
                                        <p:cTn id="40" dur="300" fill="hold"/>
                                        <p:tgtEl>
                                          <p:spTgt spid="3514371">
                                            <p:txEl>
                                              <p:pRg st="6" end="6"/>
                                            </p:txEl>
                                          </p:spTgt>
                                        </p:tgtEl>
                                        <p:attrNameLst>
                                          <p:attrName>ppt_h</p:attrName>
                                        </p:attrNameLst>
                                      </p:cBhvr>
                                      <p:tavLst>
                                        <p:tav tm="0">
                                          <p:val>
                                            <p:fltVal val="0"/>
                                          </p:val>
                                        </p:tav>
                                        <p:tav tm="100000">
                                          <p:val>
                                            <p:strVal val="#ppt_h"/>
                                          </p:val>
                                        </p:tav>
                                      </p:tavLst>
                                    </p:anim>
                                    <p:anim calcmode="lin" valueType="num">
                                      <p:cBhvr>
                                        <p:cTn id="41" dur="300" fill="hold"/>
                                        <p:tgtEl>
                                          <p:spTgt spid="3514371">
                                            <p:txEl>
                                              <p:pRg st="6" end="6"/>
                                            </p:txEl>
                                          </p:spTgt>
                                        </p:tgtEl>
                                        <p:attrNameLst>
                                          <p:attrName>ppt_x</p:attrName>
                                        </p:attrNameLst>
                                      </p:cBhvr>
                                      <p:tavLst>
                                        <p:tav tm="0">
                                          <p:val>
                                            <p:fltVal val="0.5"/>
                                          </p:val>
                                        </p:tav>
                                        <p:tav tm="100000">
                                          <p:val>
                                            <p:strVal val="#ppt_x"/>
                                          </p:val>
                                        </p:tav>
                                      </p:tavLst>
                                    </p:anim>
                                    <p:anim calcmode="lin" valueType="num">
                                      <p:cBhvr>
                                        <p:cTn id="42" dur="300" fill="hold"/>
                                        <p:tgtEl>
                                          <p:spTgt spid="3514371">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528" fill="hold" grpId="0" nodeType="clickEffect">
                                  <p:stCondLst>
                                    <p:cond delay="0"/>
                                  </p:stCondLst>
                                  <p:iterate type="wd">
                                    <p:tmPct val="100000"/>
                                  </p:iterate>
                                  <p:childTnLst>
                                    <p:set>
                                      <p:cBhvr>
                                        <p:cTn id="46" dur="1" fill="hold">
                                          <p:stCondLst>
                                            <p:cond delay="0"/>
                                          </p:stCondLst>
                                        </p:cTn>
                                        <p:tgtEl>
                                          <p:spTgt spid="3514371">
                                            <p:txEl>
                                              <p:pRg st="7" end="7"/>
                                            </p:txEl>
                                          </p:spTgt>
                                        </p:tgtEl>
                                        <p:attrNameLst>
                                          <p:attrName>style.visibility</p:attrName>
                                        </p:attrNameLst>
                                      </p:cBhvr>
                                      <p:to>
                                        <p:strVal val="visible"/>
                                      </p:to>
                                    </p:set>
                                    <p:anim calcmode="lin" valueType="num">
                                      <p:cBhvr>
                                        <p:cTn id="47" dur="300" fill="hold"/>
                                        <p:tgtEl>
                                          <p:spTgt spid="3514371">
                                            <p:txEl>
                                              <p:pRg st="7" end="7"/>
                                            </p:txEl>
                                          </p:spTgt>
                                        </p:tgtEl>
                                        <p:attrNameLst>
                                          <p:attrName>ppt_w</p:attrName>
                                        </p:attrNameLst>
                                      </p:cBhvr>
                                      <p:tavLst>
                                        <p:tav tm="0">
                                          <p:val>
                                            <p:fltVal val="0"/>
                                          </p:val>
                                        </p:tav>
                                        <p:tav tm="100000">
                                          <p:val>
                                            <p:strVal val="#ppt_w"/>
                                          </p:val>
                                        </p:tav>
                                      </p:tavLst>
                                    </p:anim>
                                    <p:anim calcmode="lin" valueType="num">
                                      <p:cBhvr>
                                        <p:cTn id="48" dur="300" fill="hold"/>
                                        <p:tgtEl>
                                          <p:spTgt spid="3514371">
                                            <p:txEl>
                                              <p:pRg st="7" end="7"/>
                                            </p:txEl>
                                          </p:spTgt>
                                        </p:tgtEl>
                                        <p:attrNameLst>
                                          <p:attrName>ppt_h</p:attrName>
                                        </p:attrNameLst>
                                      </p:cBhvr>
                                      <p:tavLst>
                                        <p:tav tm="0">
                                          <p:val>
                                            <p:fltVal val="0"/>
                                          </p:val>
                                        </p:tav>
                                        <p:tav tm="100000">
                                          <p:val>
                                            <p:strVal val="#ppt_h"/>
                                          </p:val>
                                        </p:tav>
                                      </p:tavLst>
                                    </p:anim>
                                    <p:anim calcmode="lin" valueType="num">
                                      <p:cBhvr>
                                        <p:cTn id="49" dur="300" fill="hold"/>
                                        <p:tgtEl>
                                          <p:spTgt spid="3514371">
                                            <p:txEl>
                                              <p:pRg st="7" end="7"/>
                                            </p:txEl>
                                          </p:spTgt>
                                        </p:tgtEl>
                                        <p:attrNameLst>
                                          <p:attrName>ppt_x</p:attrName>
                                        </p:attrNameLst>
                                      </p:cBhvr>
                                      <p:tavLst>
                                        <p:tav tm="0">
                                          <p:val>
                                            <p:fltVal val="0.5"/>
                                          </p:val>
                                        </p:tav>
                                        <p:tav tm="100000">
                                          <p:val>
                                            <p:strVal val="#ppt_x"/>
                                          </p:val>
                                        </p:tav>
                                      </p:tavLst>
                                    </p:anim>
                                    <p:anim calcmode="lin" valueType="num">
                                      <p:cBhvr>
                                        <p:cTn id="50" dur="300" fill="hold"/>
                                        <p:tgtEl>
                                          <p:spTgt spid="3514371">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528" fill="hold" grpId="0" nodeType="clickEffect">
                                  <p:stCondLst>
                                    <p:cond delay="0"/>
                                  </p:stCondLst>
                                  <p:iterate type="wd">
                                    <p:tmPct val="100000"/>
                                  </p:iterate>
                                  <p:childTnLst>
                                    <p:set>
                                      <p:cBhvr>
                                        <p:cTn id="54" dur="1" fill="hold">
                                          <p:stCondLst>
                                            <p:cond delay="0"/>
                                          </p:stCondLst>
                                        </p:cTn>
                                        <p:tgtEl>
                                          <p:spTgt spid="3514371">
                                            <p:txEl>
                                              <p:pRg st="8" end="8"/>
                                            </p:txEl>
                                          </p:spTgt>
                                        </p:tgtEl>
                                        <p:attrNameLst>
                                          <p:attrName>style.visibility</p:attrName>
                                        </p:attrNameLst>
                                      </p:cBhvr>
                                      <p:to>
                                        <p:strVal val="visible"/>
                                      </p:to>
                                    </p:set>
                                    <p:anim calcmode="lin" valueType="num">
                                      <p:cBhvr>
                                        <p:cTn id="55" dur="300" fill="hold"/>
                                        <p:tgtEl>
                                          <p:spTgt spid="3514371">
                                            <p:txEl>
                                              <p:pRg st="8" end="8"/>
                                            </p:txEl>
                                          </p:spTgt>
                                        </p:tgtEl>
                                        <p:attrNameLst>
                                          <p:attrName>ppt_w</p:attrName>
                                        </p:attrNameLst>
                                      </p:cBhvr>
                                      <p:tavLst>
                                        <p:tav tm="0">
                                          <p:val>
                                            <p:fltVal val="0"/>
                                          </p:val>
                                        </p:tav>
                                        <p:tav tm="100000">
                                          <p:val>
                                            <p:strVal val="#ppt_w"/>
                                          </p:val>
                                        </p:tav>
                                      </p:tavLst>
                                    </p:anim>
                                    <p:anim calcmode="lin" valueType="num">
                                      <p:cBhvr>
                                        <p:cTn id="56" dur="300" fill="hold"/>
                                        <p:tgtEl>
                                          <p:spTgt spid="3514371">
                                            <p:txEl>
                                              <p:pRg st="8" end="8"/>
                                            </p:txEl>
                                          </p:spTgt>
                                        </p:tgtEl>
                                        <p:attrNameLst>
                                          <p:attrName>ppt_h</p:attrName>
                                        </p:attrNameLst>
                                      </p:cBhvr>
                                      <p:tavLst>
                                        <p:tav tm="0">
                                          <p:val>
                                            <p:fltVal val="0"/>
                                          </p:val>
                                        </p:tav>
                                        <p:tav tm="100000">
                                          <p:val>
                                            <p:strVal val="#ppt_h"/>
                                          </p:val>
                                        </p:tav>
                                      </p:tavLst>
                                    </p:anim>
                                    <p:anim calcmode="lin" valueType="num">
                                      <p:cBhvr>
                                        <p:cTn id="57" dur="300" fill="hold"/>
                                        <p:tgtEl>
                                          <p:spTgt spid="3514371">
                                            <p:txEl>
                                              <p:pRg st="8" end="8"/>
                                            </p:txEl>
                                          </p:spTgt>
                                        </p:tgtEl>
                                        <p:attrNameLst>
                                          <p:attrName>ppt_x</p:attrName>
                                        </p:attrNameLst>
                                      </p:cBhvr>
                                      <p:tavLst>
                                        <p:tav tm="0">
                                          <p:val>
                                            <p:fltVal val="0.5"/>
                                          </p:val>
                                        </p:tav>
                                        <p:tav tm="100000">
                                          <p:val>
                                            <p:strVal val="#ppt_x"/>
                                          </p:val>
                                        </p:tav>
                                      </p:tavLst>
                                    </p:anim>
                                    <p:anim calcmode="lin" valueType="num">
                                      <p:cBhvr>
                                        <p:cTn id="58" dur="300" fill="hold"/>
                                        <p:tgtEl>
                                          <p:spTgt spid="3514371">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528" fill="hold" grpId="0" nodeType="clickEffect">
                                  <p:stCondLst>
                                    <p:cond delay="0"/>
                                  </p:stCondLst>
                                  <p:iterate type="wd">
                                    <p:tmPct val="100000"/>
                                  </p:iterate>
                                  <p:childTnLst>
                                    <p:set>
                                      <p:cBhvr>
                                        <p:cTn id="62" dur="1" fill="hold">
                                          <p:stCondLst>
                                            <p:cond delay="0"/>
                                          </p:stCondLst>
                                        </p:cTn>
                                        <p:tgtEl>
                                          <p:spTgt spid="3514371">
                                            <p:txEl>
                                              <p:pRg st="9" end="9"/>
                                            </p:txEl>
                                          </p:spTgt>
                                        </p:tgtEl>
                                        <p:attrNameLst>
                                          <p:attrName>style.visibility</p:attrName>
                                        </p:attrNameLst>
                                      </p:cBhvr>
                                      <p:to>
                                        <p:strVal val="visible"/>
                                      </p:to>
                                    </p:set>
                                    <p:anim calcmode="lin" valueType="num">
                                      <p:cBhvr>
                                        <p:cTn id="63" dur="300" fill="hold"/>
                                        <p:tgtEl>
                                          <p:spTgt spid="3514371">
                                            <p:txEl>
                                              <p:pRg st="9" end="9"/>
                                            </p:txEl>
                                          </p:spTgt>
                                        </p:tgtEl>
                                        <p:attrNameLst>
                                          <p:attrName>ppt_w</p:attrName>
                                        </p:attrNameLst>
                                      </p:cBhvr>
                                      <p:tavLst>
                                        <p:tav tm="0">
                                          <p:val>
                                            <p:fltVal val="0"/>
                                          </p:val>
                                        </p:tav>
                                        <p:tav tm="100000">
                                          <p:val>
                                            <p:strVal val="#ppt_w"/>
                                          </p:val>
                                        </p:tav>
                                      </p:tavLst>
                                    </p:anim>
                                    <p:anim calcmode="lin" valueType="num">
                                      <p:cBhvr>
                                        <p:cTn id="64" dur="300" fill="hold"/>
                                        <p:tgtEl>
                                          <p:spTgt spid="3514371">
                                            <p:txEl>
                                              <p:pRg st="9" end="9"/>
                                            </p:txEl>
                                          </p:spTgt>
                                        </p:tgtEl>
                                        <p:attrNameLst>
                                          <p:attrName>ppt_h</p:attrName>
                                        </p:attrNameLst>
                                      </p:cBhvr>
                                      <p:tavLst>
                                        <p:tav tm="0">
                                          <p:val>
                                            <p:fltVal val="0"/>
                                          </p:val>
                                        </p:tav>
                                        <p:tav tm="100000">
                                          <p:val>
                                            <p:strVal val="#ppt_h"/>
                                          </p:val>
                                        </p:tav>
                                      </p:tavLst>
                                    </p:anim>
                                    <p:anim calcmode="lin" valueType="num">
                                      <p:cBhvr>
                                        <p:cTn id="65" dur="300" fill="hold"/>
                                        <p:tgtEl>
                                          <p:spTgt spid="3514371">
                                            <p:txEl>
                                              <p:pRg st="9" end="9"/>
                                            </p:txEl>
                                          </p:spTgt>
                                        </p:tgtEl>
                                        <p:attrNameLst>
                                          <p:attrName>ppt_x</p:attrName>
                                        </p:attrNameLst>
                                      </p:cBhvr>
                                      <p:tavLst>
                                        <p:tav tm="0">
                                          <p:val>
                                            <p:fltVal val="0.5"/>
                                          </p:val>
                                        </p:tav>
                                        <p:tav tm="100000">
                                          <p:val>
                                            <p:strVal val="#ppt_x"/>
                                          </p:val>
                                        </p:tav>
                                      </p:tavLst>
                                    </p:anim>
                                    <p:anim calcmode="lin" valueType="num">
                                      <p:cBhvr>
                                        <p:cTn id="66" dur="300" fill="hold"/>
                                        <p:tgtEl>
                                          <p:spTgt spid="3514371">
                                            <p:txEl>
                                              <p:pRg st="9" end="9"/>
                                            </p:tx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528" fill="hold" grpId="0" nodeType="clickEffect">
                                  <p:stCondLst>
                                    <p:cond delay="0"/>
                                  </p:stCondLst>
                                  <p:iterate type="wd">
                                    <p:tmPct val="100000"/>
                                  </p:iterate>
                                  <p:childTnLst>
                                    <p:set>
                                      <p:cBhvr>
                                        <p:cTn id="70" dur="1" fill="hold">
                                          <p:stCondLst>
                                            <p:cond delay="0"/>
                                          </p:stCondLst>
                                        </p:cTn>
                                        <p:tgtEl>
                                          <p:spTgt spid="3514371">
                                            <p:txEl>
                                              <p:pRg st="10" end="10"/>
                                            </p:txEl>
                                          </p:spTgt>
                                        </p:tgtEl>
                                        <p:attrNameLst>
                                          <p:attrName>style.visibility</p:attrName>
                                        </p:attrNameLst>
                                      </p:cBhvr>
                                      <p:to>
                                        <p:strVal val="visible"/>
                                      </p:to>
                                    </p:set>
                                    <p:anim calcmode="lin" valueType="num">
                                      <p:cBhvr>
                                        <p:cTn id="71" dur="300" fill="hold"/>
                                        <p:tgtEl>
                                          <p:spTgt spid="3514371">
                                            <p:txEl>
                                              <p:pRg st="10" end="10"/>
                                            </p:txEl>
                                          </p:spTgt>
                                        </p:tgtEl>
                                        <p:attrNameLst>
                                          <p:attrName>ppt_w</p:attrName>
                                        </p:attrNameLst>
                                      </p:cBhvr>
                                      <p:tavLst>
                                        <p:tav tm="0">
                                          <p:val>
                                            <p:fltVal val="0"/>
                                          </p:val>
                                        </p:tav>
                                        <p:tav tm="100000">
                                          <p:val>
                                            <p:strVal val="#ppt_w"/>
                                          </p:val>
                                        </p:tav>
                                      </p:tavLst>
                                    </p:anim>
                                    <p:anim calcmode="lin" valueType="num">
                                      <p:cBhvr>
                                        <p:cTn id="72" dur="300" fill="hold"/>
                                        <p:tgtEl>
                                          <p:spTgt spid="3514371">
                                            <p:txEl>
                                              <p:pRg st="10" end="10"/>
                                            </p:txEl>
                                          </p:spTgt>
                                        </p:tgtEl>
                                        <p:attrNameLst>
                                          <p:attrName>ppt_h</p:attrName>
                                        </p:attrNameLst>
                                      </p:cBhvr>
                                      <p:tavLst>
                                        <p:tav tm="0">
                                          <p:val>
                                            <p:fltVal val="0"/>
                                          </p:val>
                                        </p:tav>
                                        <p:tav tm="100000">
                                          <p:val>
                                            <p:strVal val="#ppt_h"/>
                                          </p:val>
                                        </p:tav>
                                      </p:tavLst>
                                    </p:anim>
                                    <p:anim calcmode="lin" valueType="num">
                                      <p:cBhvr>
                                        <p:cTn id="73" dur="300" fill="hold"/>
                                        <p:tgtEl>
                                          <p:spTgt spid="3514371">
                                            <p:txEl>
                                              <p:pRg st="10" end="10"/>
                                            </p:txEl>
                                          </p:spTgt>
                                        </p:tgtEl>
                                        <p:attrNameLst>
                                          <p:attrName>ppt_x</p:attrName>
                                        </p:attrNameLst>
                                      </p:cBhvr>
                                      <p:tavLst>
                                        <p:tav tm="0">
                                          <p:val>
                                            <p:fltVal val="0.5"/>
                                          </p:val>
                                        </p:tav>
                                        <p:tav tm="100000">
                                          <p:val>
                                            <p:strVal val="#ppt_x"/>
                                          </p:val>
                                        </p:tav>
                                      </p:tavLst>
                                    </p:anim>
                                    <p:anim calcmode="lin" valueType="num">
                                      <p:cBhvr>
                                        <p:cTn id="74" dur="300" fill="hold"/>
                                        <p:tgtEl>
                                          <p:spTgt spid="3514371">
                                            <p:txEl>
                                              <p:pRg st="10" end="10"/>
                                            </p:tx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1" presetClass="entr" presetSubtype="0" fill="hold" grpId="0" nodeType="clickEffect">
                                  <p:stCondLst>
                                    <p:cond delay="0"/>
                                  </p:stCondLst>
                                  <p:childTnLst>
                                    <p:set>
                                      <p:cBhvr>
                                        <p:cTn id="78" dur="1000">
                                          <p:stCondLst>
                                            <p:cond delay="0"/>
                                          </p:stCondLst>
                                        </p:cTn>
                                        <p:tgtEl>
                                          <p:spTgt spid="351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4371" grpId="0" build="p" autoUpdateAnimBg="0"/>
      <p:bldP spid="3514372"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15394" name="Rectangle 2"/>
          <p:cNvSpPr>
            <a:spLocks noGrp="1" noChangeArrowheads="1"/>
          </p:cNvSpPr>
          <p:nvPr>
            <p:ph type="body" idx="1"/>
          </p:nvPr>
        </p:nvSpPr>
        <p:spPr>
          <a:xfrm>
            <a:off x="1981200" y="914400"/>
            <a:ext cx="8001000" cy="5181600"/>
          </a:xfrm>
        </p:spPr>
        <p:txBody>
          <a:bodyPr/>
          <a:lstStyle/>
          <a:p>
            <a:pPr>
              <a:lnSpc>
                <a:spcPct val="90000"/>
              </a:lnSpc>
              <a:buFontTx/>
              <a:buBlip>
                <a:blip r:embed="rId4"/>
              </a:buBlip>
            </a:pPr>
            <a:r>
              <a:rPr lang="en-US" b="1">
                <a:solidFill>
                  <a:srgbClr val="FFFF00"/>
                </a:solidFill>
                <a:effectLst>
                  <a:outerShdw blurRad="38100" dist="38100" dir="2700000" algn="tl">
                    <a:srgbClr val="C0C0C0"/>
                  </a:outerShdw>
                </a:effectLst>
              </a:rPr>
              <a:t>      He trades places so He could better</a:t>
            </a:r>
          </a:p>
          <a:p>
            <a:pPr>
              <a:lnSpc>
                <a:spcPct val="90000"/>
              </a:lnSpc>
              <a:buFontTx/>
              <a:buNone/>
            </a:pPr>
            <a:r>
              <a:rPr lang="en-US" b="1">
                <a:solidFill>
                  <a:srgbClr val="FFFF00"/>
                </a:solidFill>
                <a:effectLst>
                  <a:outerShdw blurRad="38100" dist="38100" dir="2700000" algn="tl">
                    <a:srgbClr val="C0C0C0"/>
                  </a:outerShdw>
                </a:effectLst>
              </a:rPr>
              <a:t>          become the transgressor’s advocate.</a:t>
            </a:r>
          </a:p>
          <a:p>
            <a:pPr>
              <a:lnSpc>
                <a:spcPct val="90000"/>
              </a:lnSpc>
              <a:buFontTx/>
              <a:buNone/>
            </a:pPr>
            <a:endParaRPr lang="en-US" sz="800" b="1">
              <a:solidFill>
                <a:srgbClr val="FFFF00"/>
              </a:solidFill>
              <a:effectLst>
                <a:outerShdw blurRad="38100" dist="38100" dir="2700000" algn="tl">
                  <a:srgbClr val="C0C0C0"/>
                </a:outerShdw>
              </a:effectLst>
            </a:endParaRPr>
          </a:p>
          <a:p>
            <a:pPr>
              <a:lnSpc>
                <a:spcPct val="90000"/>
              </a:lnSpc>
              <a:buFontTx/>
              <a:buBlip>
                <a:blip r:embed="rId4"/>
              </a:buBlip>
            </a:pPr>
            <a:r>
              <a:rPr lang="en-US" b="1">
                <a:solidFill>
                  <a:srgbClr val="FFFF00"/>
                </a:solidFill>
                <a:effectLst>
                  <a:outerShdw blurRad="38100" dist="38100" dir="2700000" algn="tl">
                    <a:srgbClr val="C0C0C0"/>
                  </a:outerShdw>
                </a:effectLst>
              </a:rPr>
              <a:t>      He trades places that He might plead</a:t>
            </a:r>
          </a:p>
          <a:p>
            <a:pPr>
              <a:lnSpc>
                <a:spcPct val="90000"/>
              </a:lnSpc>
              <a:buFontTx/>
              <a:buNone/>
            </a:pPr>
            <a:r>
              <a:rPr lang="en-US" b="1">
                <a:solidFill>
                  <a:srgbClr val="FFFF00"/>
                </a:solidFill>
                <a:effectLst>
                  <a:outerShdw blurRad="38100" dist="38100" dir="2700000" algn="tl">
                    <a:srgbClr val="C0C0C0"/>
                  </a:outerShdw>
                </a:effectLst>
              </a:rPr>
              <a:t>          with the transgressor.</a:t>
            </a:r>
          </a:p>
          <a:p>
            <a:pPr>
              <a:lnSpc>
                <a:spcPct val="90000"/>
              </a:lnSpc>
              <a:buFontTx/>
              <a:buNone/>
            </a:pPr>
            <a:endParaRPr lang="en-US" sz="800" b="1">
              <a:solidFill>
                <a:srgbClr val="FFFF00"/>
              </a:solidFill>
              <a:effectLst>
                <a:outerShdw blurRad="38100" dist="38100" dir="2700000" algn="tl">
                  <a:srgbClr val="C0C0C0"/>
                </a:outerShdw>
              </a:effectLst>
            </a:endParaRPr>
          </a:p>
          <a:p>
            <a:pPr>
              <a:lnSpc>
                <a:spcPct val="90000"/>
              </a:lnSpc>
              <a:buFontTx/>
              <a:buBlip>
                <a:blip r:embed="rId4"/>
              </a:buBlip>
            </a:pPr>
            <a:r>
              <a:rPr lang="en-US" b="1">
                <a:solidFill>
                  <a:srgbClr val="FFFF00"/>
                </a:solidFill>
                <a:effectLst>
                  <a:outerShdw blurRad="38100" dist="38100" dir="2700000" algn="tl">
                    <a:srgbClr val="C0C0C0"/>
                  </a:outerShdw>
                </a:effectLst>
              </a:rPr>
              <a:t>      He trades places so that sinners may</a:t>
            </a:r>
          </a:p>
          <a:p>
            <a:pPr>
              <a:lnSpc>
                <a:spcPct val="90000"/>
              </a:lnSpc>
              <a:buFontTx/>
              <a:buNone/>
            </a:pPr>
            <a:r>
              <a:rPr lang="en-US" b="1">
                <a:solidFill>
                  <a:srgbClr val="FFFF00"/>
                </a:solidFill>
                <a:effectLst>
                  <a:outerShdw blurRad="38100" dist="38100" dir="2700000" algn="tl">
                    <a:srgbClr val="C0C0C0"/>
                  </a:outerShdw>
                </a:effectLst>
              </a:rPr>
              <a:t>          feel drawn to Him.</a:t>
            </a:r>
          </a:p>
          <a:p>
            <a:pPr>
              <a:lnSpc>
                <a:spcPct val="90000"/>
              </a:lnSpc>
              <a:buFontTx/>
              <a:buBlip>
                <a:blip r:embed="rId4"/>
              </a:buBlip>
            </a:pPr>
            <a:r>
              <a:rPr lang="en-US" b="1">
                <a:solidFill>
                  <a:srgbClr val="FFFF00"/>
                </a:solidFill>
                <a:effectLst>
                  <a:outerShdw blurRad="38100" dist="38100" dir="2700000" algn="tl">
                    <a:srgbClr val="C0C0C0"/>
                  </a:outerShdw>
                </a:effectLst>
              </a:rPr>
              <a:t>      He on the transgressor’s list that we </a:t>
            </a:r>
          </a:p>
          <a:p>
            <a:pPr>
              <a:lnSpc>
                <a:spcPct val="90000"/>
              </a:lnSpc>
              <a:buFontTx/>
              <a:buNone/>
            </a:pPr>
            <a:r>
              <a:rPr lang="en-US" b="1">
                <a:solidFill>
                  <a:srgbClr val="FFFF00"/>
                </a:solidFill>
                <a:effectLst>
                  <a:outerShdw blurRad="38100" dist="38100" dir="2700000" algn="tl">
                    <a:srgbClr val="C0C0C0"/>
                  </a:outerShdw>
                </a:effectLst>
              </a:rPr>
              <a:t>          might be written in the roll of saints.</a:t>
            </a:r>
          </a:p>
          <a:p>
            <a:pPr>
              <a:lnSpc>
                <a:spcPct val="90000"/>
              </a:lnSpc>
              <a:buFontTx/>
              <a:buBlip>
                <a:blip r:embed="rId4"/>
              </a:buBlip>
            </a:pPr>
            <a:r>
              <a:rPr lang="en-US" b="1">
                <a:solidFill>
                  <a:srgbClr val="FFFF00"/>
                </a:solidFill>
                <a:effectLst>
                  <a:outerShdw blurRad="38100" dist="38100" dir="2700000" algn="tl">
                    <a:srgbClr val="C0C0C0"/>
                  </a:outerShdw>
                </a:effectLst>
              </a:rPr>
              <a:t>      He trades places to challenge Justice.  </a:t>
            </a:r>
          </a:p>
          <a:p>
            <a:pPr>
              <a:lnSpc>
                <a:spcPct val="90000"/>
              </a:lnSpc>
              <a:buFontTx/>
              <a:buNone/>
            </a:pPr>
            <a:r>
              <a:rPr lang="en-US" sz="2800"/>
              <a:t>     </a:t>
            </a:r>
          </a:p>
        </p:txBody>
      </p:sp>
    </p:spTree>
    <p:extLst>
      <p:ext uri="{BB962C8B-B14F-4D97-AF65-F5344CB8AC3E}">
        <p14:creationId xmlns:p14="http://schemas.microsoft.com/office/powerpoint/2010/main" val="214406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3515394">
                                            <p:txEl>
                                              <p:pRg st="0" end="0"/>
                                            </p:txEl>
                                          </p:spTgt>
                                        </p:tgtEl>
                                        <p:attrNameLst>
                                          <p:attrName>style.visibility</p:attrName>
                                        </p:attrNameLst>
                                      </p:cBhvr>
                                      <p:to>
                                        <p:strVal val="visible"/>
                                      </p:to>
                                    </p:set>
                                    <p:anim calcmode="lin" valueType="num">
                                      <p:cBhvr>
                                        <p:cTn id="7" dur="300" fill="hold"/>
                                        <p:tgtEl>
                                          <p:spTgt spid="3515394">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3515394">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3515394">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3515394">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3515394">
                                            <p:txEl>
                                              <p:pRg st="1" end="1"/>
                                            </p:txEl>
                                          </p:spTgt>
                                        </p:tgtEl>
                                        <p:attrNameLst>
                                          <p:attrName>style.visibility</p:attrName>
                                        </p:attrNameLst>
                                      </p:cBhvr>
                                      <p:to>
                                        <p:strVal val="visible"/>
                                      </p:to>
                                    </p:set>
                                    <p:anim calcmode="lin" valueType="num">
                                      <p:cBhvr>
                                        <p:cTn id="15" dur="300" fill="hold"/>
                                        <p:tgtEl>
                                          <p:spTgt spid="3515394">
                                            <p:txEl>
                                              <p:pRg st="1" end="1"/>
                                            </p:txEl>
                                          </p:spTgt>
                                        </p:tgtEl>
                                        <p:attrNameLst>
                                          <p:attrName>ppt_w</p:attrName>
                                        </p:attrNameLst>
                                      </p:cBhvr>
                                      <p:tavLst>
                                        <p:tav tm="0">
                                          <p:val>
                                            <p:fltVal val="0"/>
                                          </p:val>
                                        </p:tav>
                                        <p:tav tm="100000">
                                          <p:val>
                                            <p:strVal val="#ppt_w"/>
                                          </p:val>
                                        </p:tav>
                                      </p:tavLst>
                                    </p:anim>
                                    <p:anim calcmode="lin" valueType="num">
                                      <p:cBhvr>
                                        <p:cTn id="16" dur="300" fill="hold"/>
                                        <p:tgtEl>
                                          <p:spTgt spid="3515394">
                                            <p:txEl>
                                              <p:pRg st="1" end="1"/>
                                            </p:txEl>
                                          </p:spTgt>
                                        </p:tgtEl>
                                        <p:attrNameLst>
                                          <p:attrName>ppt_h</p:attrName>
                                        </p:attrNameLst>
                                      </p:cBhvr>
                                      <p:tavLst>
                                        <p:tav tm="0">
                                          <p:val>
                                            <p:fltVal val="0"/>
                                          </p:val>
                                        </p:tav>
                                        <p:tav tm="100000">
                                          <p:val>
                                            <p:strVal val="#ppt_h"/>
                                          </p:val>
                                        </p:tav>
                                      </p:tavLst>
                                    </p:anim>
                                    <p:anim calcmode="lin" valueType="num">
                                      <p:cBhvr>
                                        <p:cTn id="17" dur="300" fill="hold"/>
                                        <p:tgtEl>
                                          <p:spTgt spid="3515394">
                                            <p:txEl>
                                              <p:pRg st="1" end="1"/>
                                            </p:txEl>
                                          </p:spTgt>
                                        </p:tgtEl>
                                        <p:attrNameLst>
                                          <p:attrName>ppt_x</p:attrName>
                                        </p:attrNameLst>
                                      </p:cBhvr>
                                      <p:tavLst>
                                        <p:tav tm="0">
                                          <p:val>
                                            <p:fltVal val="0.5"/>
                                          </p:val>
                                        </p:tav>
                                        <p:tav tm="100000">
                                          <p:val>
                                            <p:strVal val="#ppt_x"/>
                                          </p:val>
                                        </p:tav>
                                      </p:tavLst>
                                    </p:anim>
                                    <p:anim calcmode="lin" valueType="num">
                                      <p:cBhvr>
                                        <p:cTn id="18" dur="300" fill="hold"/>
                                        <p:tgtEl>
                                          <p:spTgt spid="3515394">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iterate type="wd">
                                    <p:tmPct val="100000"/>
                                  </p:iterate>
                                  <p:childTnLst>
                                    <p:set>
                                      <p:cBhvr>
                                        <p:cTn id="22" dur="1" fill="hold">
                                          <p:stCondLst>
                                            <p:cond delay="0"/>
                                          </p:stCondLst>
                                        </p:cTn>
                                        <p:tgtEl>
                                          <p:spTgt spid="3515394">
                                            <p:txEl>
                                              <p:pRg st="3" end="3"/>
                                            </p:txEl>
                                          </p:spTgt>
                                        </p:tgtEl>
                                        <p:attrNameLst>
                                          <p:attrName>style.visibility</p:attrName>
                                        </p:attrNameLst>
                                      </p:cBhvr>
                                      <p:to>
                                        <p:strVal val="visible"/>
                                      </p:to>
                                    </p:set>
                                    <p:anim calcmode="lin" valueType="num">
                                      <p:cBhvr>
                                        <p:cTn id="23" dur="300" fill="hold"/>
                                        <p:tgtEl>
                                          <p:spTgt spid="3515394">
                                            <p:txEl>
                                              <p:pRg st="3" end="3"/>
                                            </p:txEl>
                                          </p:spTgt>
                                        </p:tgtEl>
                                        <p:attrNameLst>
                                          <p:attrName>ppt_w</p:attrName>
                                        </p:attrNameLst>
                                      </p:cBhvr>
                                      <p:tavLst>
                                        <p:tav tm="0">
                                          <p:val>
                                            <p:fltVal val="0"/>
                                          </p:val>
                                        </p:tav>
                                        <p:tav tm="100000">
                                          <p:val>
                                            <p:strVal val="#ppt_w"/>
                                          </p:val>
                                        </p:tav>
                                      </p:tavLst>
                                    </p:anim>
                                    <p:anim calcmode="lin" valueType="num">
                                      <p:cBhvr>
                                        <p:cTn id="24" dur="300" fill="hold"/>
                                        <p:tgtEl>
                                          <p:spTgt spid="3515394">
                                            <p:txEl>
                                              <p:pRg st="3" end="3"/>
                                            </p:txEl>
                                          </p:spTgt>
                                        </p:tgtEl>
                                        <p:attrNameLst>
                                          <p:attrName>ppt_h</p:attrName>
                                        </p:attrNameLst>
                                      </p:cBhvr>
                                      <p:tavLst>
                                        <p:tav tm="0">
                                          <p:val>
                                            <p:fltVal val="0"/>
                                          </p:val>
                                        </p:tav>
                                        <p:tav tm="100000">
                                          <p:val>
                                            <p:strVal val="#ppt_h"/>
                                          </p:val>
                                        </p:tav>
                                      </p:tavLst>
                                    </p:anim>
                                    <p:anim calcmode="lin" valueType="num">
                                      <p:cBhvr>
                                        <p:cTn id="25" dur="300" fill="hold"/>
                                        <p:tgtEl>
                                          <p:spTgt spid="3515394">
                                            <p:txEl>
                                              <p:pRg st="3" end="3"/>
                                            </p:txEl>
                                          </p:spTgt>
                                        </p:tgtEl>
                                        <p:attrNameLst>
                                          <p:attrName>ppt_x</p:attrName>
                                        </p:attrNameLst>
                                      </p:cBhvr>
                                      <p:tavLst>
                                        <p:tav tm="0">
                                          <p:val>
                                            <p:fltVal val="0.5"/>
                                          </p:val>
                                        </p:tav>
                                        <p:tav tm="100000">
                                          <p:val>
                                            <p:strVal val="#ppt_x"/>
                                          </p:val>
                                        </p:tav>
                                      </p:tavLst>
                                    </p:anim>
                                    <p:anim calcmode="lin" valueType="num">
                                      <p:cBhvr>
                                        <p:cTn id="26" dur="300" fill="hold"/>
                                        <p:tgtEl>
                                          <p:spTgt spid="3515394">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iterate type="wd">
                                    <p:tmPct val="100000"/>
                                  </p:iterate>
                                  <p:childTnLst>
                                    <p:set>
                                      <p:cBhvr>
                                        <p:cTn id="30" dur="1" fill="hold">
                                          <p:stCondLst>
                                            <p:cond delay="0"/>
                                          </p:stCondLst>
                                        </p:cTn>
                                        <p:tgtEl>
                                          <p:spTgt spid="3515394">
                                            <p:txEl>
                                              <p:pRg st="4" end="4"/>
                                            </p:txEl>
                                          </p:spTgt>
                                        </p:tgtEl>
                                        <p:attrNameLst>
                                          <p:attrName>style.visibility</p:attrName>
                                        </p:attrNameLst>
                                      </p:cBhvr>
                                      <p:to>
                                        <p:strVal val="visible"/>
                                      </p:to>
                                    </p:set>
                                    <p:anim calcmode="lin" valueType="num">
                                      <p:cBhvr>
                                        <p:cTn id="31" dur="300" fill="hold"/>
                                        <p:tgtEl>
                                          <p:spTgt spid="3515394">
                                            <p:txEl>
                                              <p:pRg st="4" end="4"/>
                                            </p:txEl>
                                          </p:spTgt>
                                        </p:tgtEl>
                                        <p:attrNameLst>
                                          <p:attrName>ppt_w</p:attrName>
                                        </p:attrNameLst>
                                      </p:cBhvr>
                                      <p:tavLst>
                                        <p:tav tm="0">
                                          <p:val>
                                            <p:fltVal val="0"/>
                                          </p:val>
                                        </p:tav>
                                        <p:tav tm="100000">
                                          <p:val>
                                            <p:strVal val="#ppt_w"/>
                                          </p:val>
                                        </p:tav>
                                      </p:tavLst>
                                    </p:anim>
                                    <p:anim calcmode="lin" valueType="num">
                                      <p:cBhvr>
                                        <p:cTn id="32" dur="300" fill="hold"/>
                                        <p:tgtEl>
                                          <p:spTgt spid="3515394">
                                            <p:txEl>
                                              <p:pRg st="4" end="4"/>
                                            </p:txEl>
                                          </p:spTgt>
                                        </p:tgtEl>
                                        <p:attrNameLst>
                                          <p:attrName>ppt_h</p:attrName>
                                        </p:attrNameLst>
                                      </p:cBhvr>
                                      <p:tavLst>
                                        <p:tav tm="0">
                                          <p:val>
                                            <p:fltVal val="0"/>
                                          </p:val>
                                        </p:tav>
                                        <p:tav tm="100000">
                                          <p:val>
                                            <p:strVal val="#ppt_h"/>
                                          </p:val>
                                        </p:tav>
                                      </p:tavLst>
                                    </p:anim>
                                    <p:anim calcmode="lin" valueType="num">
                                      <p:cBhvr>
                                        <p:cTn id="33" dur="300" fill="hold"/>
                                        <p:tgtEl>
                                          <p:spTgt spid="3515394">
                                            <p:txEl>
                                              <p:pRg st="4" end="4"/>
                                            </p:txEl>
                                          </p:spTgt>
                                        </p:tgtEl>
                                        <p:attrNameLst>
                                          <p:attrName>ppt_x</p:attrName>
                                        </p:attrNameLst>
                                      </p:cBhvr>
                                      <p:tavLst>
                                        <p:tav tm="0">
                                          <p:val>
                                            <p:fltVal val="0.5"/>
                                          </p:val>
                                        </p:tav>
                                        <p:tav tm="100000">
                                          <p:val>
                                            <p:strVal val="#ppt_x"/>
                                          </p:val>
                                        </p:tav>
                                      </p:tavLst>
                                    </p:anim>
                                    <p:anim calcmode="lin" valueType="num">
                                      <p:cBhvr>
                                        <p:cTn id="34" dur="300" fill="hold"/>
                                        <p:tgtEl>
                                          <p:spTgt spid="3515394">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iterate type="wd">
                                    <p:tmPct val="100000"/>
                                  </p:iterate>
                                  <p:childTnLst>
                                    <p:set>
                                      <p:cBhvr>
                                        <p:cTn id="38" dur="1" fill="hold">
                                          <p:stCondLst>
                                            <p:cond delay="0"/>
                                          </p:stCondLst>
                                        </p:cTn>
                                        <p:tgtEl>
                                          <p:spTgt spid="3515394">
                                            <p:txEl>
                                              <p:pRg st="6" end="6"/>
                                            </p:txEl>
                                          </p:spTgt>
                                        </p:tgtEl>
                                        <p:attrNameLst>
                                          <p:attrName>style.visibility</p:attrName>
                                        </p:attrNameLst>
                                      </p:cBhvr>
                                      <p:to>
                                        <p:strVal val="visible"/>
                                      </p:to>
                                    </p:set>
                                    <p:anim calcmode="lin" valueType="num">
                                      <p:cBhvr>
                                        <p:cTn id="39" dur="300" fill="hold"/>
                                        <p:tgtEl>
                                          <p:spTgt spid="3515394">
                                            <p:txEl>
                                              <p:pRg st="6" end="6"/>
                                            </p:txEl>
                                          </p:spTgt>
                                        </p:tgtEl>
                                        <p:attrNameLst>
                                          <p:attrName>ppt_w</p:attrName>
                                        </p:attrNameLst>
                                      </p:cBhvr>
                                      <p:tavLst>
                                        <p:tav tm="0">
                                          <p:val>
                                            <p:fltVal val="0"/>
                                          </p:val>
                                        </p:tav>
                                        <p:tav tm="100000">
                                          <p:val>
                                            <p:strVal val="#ppt_w"/>
                                          </p:val>
                                        </p:tav>
                                      </p:tavLst>
                                    </p:anim>
                                    <p:anim calcmode="lin" valueType="num">
                                      <p:cBhvr>
                                        <p:cTn id="40" dur="300" fill="hold"/>
                                        <p:tgtEl>
                                          <p:spTgt spid="3515394">
                                            <p:txEl>
                                              <p:pRg st="6" end="6"/>
                                            </p:txEl>
                                          </p:spTgt>
                                        </p:tgtEl>
                                        <p:attrNameLst>
                                          <p:attrName>ppt_h</p:attrName>
                                        </p:attrNameLst>
                                      </p:cBhvr>
                                      <p:tavLst>
                                        <p:tav tm="0">
                                          <p:val>
                                            <p:fltVal val="0"/>
                                          </p:val>
                                        </p:tav>
                                        <p:tav tm="100000">
                                          <p:val>
                                            <p:strVal val="#ppt_h"/>
                                          </p:val>
                                        </p:tav>
                                      </p:tavLst>
                                    </p:anim>
                                    <p:anim calcmode="lin" valueType="num">
                                      <p:cBhvr>
                                        <p:cTn id="41" dur="300" fill="hold"/>
                                        <p:tgtEl>
                                          <p:spTgt spid="3515394">
                                            <p:txEl>
                                              <p:pRg st="6" end="6"/>
                                            </p:txEl>
                                          </p:spTgt>
                                        </p:tgtEl>
                                        <p:attrNameLst>
                                          <p:attrName>ppt_x</p:attrName>
                                        </p:attrNameLst>
                                      </p:cBhvr>
                                      <p:tavLst>
                                        <p:tav tm="0">
                                          <p:val>
                                            <p:fltVal val="0.5"/>
                                          </p:val>
                                        </p:tav>
                                        <p:tav tm="100000">
                                          <p:val>
                                            <p:strVal val="#ppt_x"/>
                                          </p:val>
                                        </p:tav>
                                      </p:tavLst>
                                    </p:anim>
                                    <p:anim calcmode="lin" valueType="num">
                                      <p:cBhvr>
                                        <p:cTn id="42" dur="300" fill="hold"/>
                                        <p:tgtEl>
                                          <p:spTgt spid="3515394">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528" fill="hold" grpId="0" nodeType="clickEffect">
                                  <p:stCondLst>
                                    <p:cond delay="0"/>
                                  </p:stCondLst>
                                  <p:iterate type="wd">
                                    <p:tmPct val="100000"/>
                                  </p:iterate>
                                  <p:childTnLst>
                                    <p:set>
                                      <p:cBhvr>
                                        <p:cTn id="46" dur="1" fill="hold">
                                          <p:stCondLst>
                                            <p:cond delay="0"/>
                                          </p:stCondLst>
                                        </p:cTn>
                                        <p:tgtEl>
                                          <p:spTgt spid="3515394">
                                            <p:txEl>
                                              <p:pRg st="7" end="7"/>
                                            </p:txEl>
                                          </p:spTgt>
                                        </p:tgtEl>
                                        <p:attrNameLst>
                                          <p:attrName>style.visibility</p:attrName>
                                        </p:attrNameLst>
                                      </p:cBhvr>
                                      <p:to>
                                        <p:strVal val="visible"/>
                                      </p:to>
                                    </p:set>
                                    <p:anim calcmode="lin" valueType="num">
                                      <p:cBhvr>
                                        <p:cTn id="47" dur="300" fill="hold"/>
                                        <p:tgtEl>
                                          <p:spTgt spid="3515394">
                                            <p:txEl>
                                              <p:pRg st="7" end="7"/>
                                            </p:txEl>
                                          </p:spTgt>
                                        </p:tgtEl>
                                        <p:attrNameLst>
                                          <p:attrName>ppt_w</p:attrName>
                                        </p:attrNameLst>
                                      </p:cBhvr>
                                      <p:tavLst>
                                        <p:tav tm="0">
                                          <p:val>
                                            <p:fltVal val="0"/>
                                          </p:val>
                                        </p:tav>
                                        <p:tav tm="100000">
                                          <p:val>
                                            <p:strVal val="#ppt_w"/>
                                          </p:val>
                                        </p:tav>
                                      </p:tavLst>
                                    </p:anim>
                                    <p:anim calcmode="lin" valueType="num">
                                      <p:cBhvr>
                                        <p:cTn id="48" dur="300" fill="hold"/>
                                        <p:tgtEl>
                                          <p:spTgt spid="3515394">
                                            <p:txEl>
                                              <p:pRg st="7" end="7"/>
                                            </p:txEl>
                                          </p:spTgt>
                                        </p:tgtEl>
                                        <p:attrNameLst>
                                          <p:attrName>ppt_h</p:attrName>
                                        </p:attrNameLst>
                                      </p:cBhvr>
                                      <p:tavLst>
                                        <p:tav tm="0">
                                          <p:val>
                                            <p:fltVal val="0"/>
                                          </p:val>
                                        </p:tav>
                                        <p:tav tm="100000">
                                          <p:val>
                                            <p:strVal val="#ppt_h"/>
                                          </p:val>
                                        </p:tav>
                                      </p:tavLst>
                                    </p:anim>
                                    <p:anim calcmode="lin" valueType="num">
                                      <p:cBhvr>
                                        <p:cTn id="49" dur="300" fill="hold"/>
                                        <p:tgtEl>
                                          <p:spTgt spid="3515394">
                                            <p:txEl>
                                              <p:pRg st="7" end="7"/>
                                            </p:txEl>
                                          </p:spTgt>
                                        </p:tgtEl>
                                        <p:attrNameLst>
                                          <p:attrName>ppt_x</p:attrName>
                                        </p:attrNameLst>
                                      </p:cBhvr>
                                      <p:tavLst>
                                        <p:tav tm="0">
                                          <p:val>
                                            <p:fltVal val="0.5"/>
                                          </p:val>
                                        </p:tav>
                                        <p:tav tm="100000">
                                          <p:val>
                                            <p:strVal val="#ppt_x"/>
                                          </p:val>
                                        </p:tav>
                                      </p:tavLst>
                                    </p:anim>
                                    <p:anim calcmode="lin" valueType="num">
                                      <p:cBhvr>
                                        <p:cTn id="50" dur="300" fill="hold"/>
                                        <p:tgtEl>
                                          <p:spTgt spid="3515394">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528" fill="hold" grpId="0" nodeType="clickEffect">
                                  <p:stCondLst>
                                    <p:cond delay="0"/>
                                  </p:stCondLst>
                                  <p:iterate type="wd">
                                    <p:tmPct val="100000"/>
                                  </p:iterate>
                                  <p:childTnLst>
                                    <p:set>
                                      <p:cBhvr>
                                        <p:cTn id="54" dur="1" fill="hold">
                                          <p:stCondLst>
                                            <p:cond delay="0"/>
                                          </p:stCondLst>
                                        </p:cTn>
                                        <p:tgtEl>
                                          <p:spTgt spid="3515394">
                                            <p:txEl>
                                              <p:pRg st="8" end="8"/>
                                            </p:txEl>
                                          </p:spTgt>
                                        </p:tgtEl>
                                        <p:attrNameLst>
                                          <p:attrName>style.visibility</p:attrName>
                                        </p:attrNameLst>
                                      </p:cBhvr>
                                      <p:to>
                                        <p:strVal val="visible"/>
                                      </p:to>
                                    </p:set>
                                    <p:anim calcmode="lin" valueType="num">
                                      <p:cBhvr>
                                        <p:cTn id="55" dur="300" fill="hold"/>
                                        <p:tgtEl>
                                          <p:spTgt spid="3515394">
                                            <p:txEl>
                                              <p:pRg st="8" end="8"/>
                                            </p:txEl>
                                          </p:spTgt>
                                        </p:tgtEl>
                                        <p:attrNameLst>
                                          <p:attrName>ppt_w</p:attrName>
                                        </p:attrNameLst>
                                      </p:cBhvr>
                                      <p:tavLst>
                                        <p:tav tm="0">
                                          <p:val>
                                            <p:fltVal val="0"/>
                                          </p:val>
                                        </p:tav>
                                        <p:tav tm="100000">
                                          <p:val>
                                            <p:strVal val="#ppt_w"/>
                                          </p:val>
                                        </p:tav>
                                      </p:tavLst>
                                    </p:anim>
                                    <p:anim calcmode="lin" valueType="num">
                                      <p:cBhvr>
                                        <p:cTn id="56" dur="300" fill="hold"/>
                                        <p:tgtEl>
                                          <p:spTgt spid="3515394">
                                            <p:txEl>
                                              <p:pRg st="8" end="8"/>
                                            </p:txEl>
                                          </p:spTgt>
                                        </p:tgtEl>
                                        <p:attrNameLst>
                                          <p:attrName>ppt_h</p:attrName>
                                        </p:attrNameLst>
                                      </p:cBhvr>
                                      <p:tavLst>
                                        <p:tav tm="0">
                                          <p:val>
                                            <p:fltVal val="0"/>
                                          </p:val>
                                        </p:tav>
                                        <p:tav tm="100000">
                                          <p:val>
                                            <p:strVal val="#ppt_h"/>
                                          </p:val>
                                        </p:tav>
                                      </p:tavLst>
                                    </p:anim>
                                    <p:anim calcmode="lin" valueType="num">
                                      <p:cBhvr>
                                        <p:cTn id="57" dur="300" fill="hold"/>
                                        <p:tgtEl>
                                          <p:spTgt spid="3515394">
                                            <p:txEl>
                                              <p:pRg st="8" end="8"/>
                                            </p:txEl>
                                          </p:spTgt>
                                        </p:tgtEl>
                                        <p:attrNameLst>
                                          <p:attrName>ppt_x</p:attrName>
                                        </p:attrNameLst>
                                      </p:cBhvr>
                                      <p:tavLst>
                                        <p:tav tm="0">
                                          <p:val>
                                            <p:fltVal val="0.5"/>
                                          </p:val>
                                        </p:tav>
                                        <p:tav tm="100000">
                                          <p:val>
                                            <p:strVal val="#ppt_x"/>
                                          </p:val>
                                        </p:tav>
                                      </p:tavLst>
                                    </p:anim>
                                    <p:anim calcmode="lin" valueType="num">
                                      <p:cBhvr>
                                        <p:cTn id="58" dur="300" fill="hold"/>
                                        <p:tgtEl>
                                          <p:spTgt spid="3515394">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528" fill="hold" grpId="0" nodeType="clickEffect">
                                  <p:stCondLst>
                                    <p:cond delay="0"/>
                                  </p:stCondLst>
                                  <p:iterate type="wd">
                                    <p:tmPct val="100000"/>
                                  </p:iterate>
                                  <p:childTnLst>
                                    <p:set>
                                      <p:cBhvr>
                                        <p:cTn id="62" dur="1" fill="hold">
                                          <p:stCondLst>
                                            <p:cond delay="0"/>
                                          </p:stCondLst>
                                        </p:cTn>
                                        <p:tgtEl>
                                          <p:spTgt spid="3515394">
                                            <p:txEl>
                                              <p:pRg st="9" end="9"/>
                                            </p:txEl>
                                          </p:spTgt>
                                        </p:tgtEl>
                                        <p:attrNameLst>
                                          <p:attrName>style.visibility</p:attrName>
                                        </p:attrNameLst>
                                      </p:cBhvr>
                                      <p:to>
                                        <p:strVal val="visible"/>
                                      </p:to>
                                    </p:set>
                                    <p:anim calcmode="lin" valueType="num">
                                      <p:cBhvr>
                                        <p:cTn id="63" dur="300" fill="hold"/>
                                        <p:tgtEl>
                                          <p:spTgt spid="3515394">
                                            <p:txEl>
                                              <p:pRg st="9" end="9"/>
                                            </p:txEl>
                                          </p:spTgt>
                                        </p:tgtEl>
                                        <p:attrNameLst>
                                          <p:attrName>ppt_w</p:attrName>
                                        </p:attrNameLst>
                                      </p:cBhvr>
                                      <p:tavLst>
                                        <p:tav tm="0">
                                          <p:val>
                                            <p:fltVal val="0"/>
                                          </p:val>
                                        </p:tav>
                                        <p:tav tm="100000">
                                          <p:val>
                                            <p:strVal val="#ppt_w"/>
                                          </p:val>
                                        </p:tav>
                                      </p:tavLst>
                                    </p:anim>
                                    <p:anim calcmode="lin" valueType="num">
                                      <p:cBhvr>
                                        <p:cTn id="64" dur="300" fill="hold"/>
                                        <p:tgtEl>
                                          <p:spTgt spid="3515394">
                                            <p:txEl>
                                              <p:pRg st="9" end="9"/>
                                            </p:txEl>
                                          </p:spTgt>
                                        </p:tgtEl>
                                        <p:attrNameLst>
                                          <p:attrName>ppt_h</p:attrName>
                                        </p:attrNameLst>
                                      </p:cBhvr>
                                      <p:tavLst>
                                        <p:tav tm="0">
                                          <p:val>
                                            <p:fltVal val="0"/>
                                          </p:val>
                                        </p:tav>
                                        <p:tav tm="100000">
                                          <p:val>
                                            <p:strVal val="#ppt_h"/>
                                          </p:val>
                                        </p:tav>
                                      </p:tavLst>
                                    </p:anim>
                                    <p:anim calcmode="lin" valueType="num">
                                      <p:cBhvr>
                                        <p:cTn id="65" dur="300" fill="hold"/>
                                        <p:tgtEl>
                                          <p:spTgt spid="3515394">
                                            <p:txEl>
                                              <p:pRg st="9" end="9"/>
                                            </p:txEl>
                                          </p:spTgt>
                                        </p:tgtEl>
                                        <p:attrNameLst>
                                          <p:attrName>ppt_x</p:attrName>
                                        </p:attrNameLst>
                                      </p:cBhvr>
                                      <p:tavLst>
                                        <p:tav tm="0">
                                          <p:val>
                                            <p:fltVal val="0.5"/>
                                          </p:val>
                                        </p:tav>
                                        <p:tav tm="100000">
                                          <p:val>
                                            <p:strVal val="#ppt_x"/>
                                          </p:val>
                                        </p:tav>
                                      </p:tavLst>
                                    </p:anim>
                                    <p:anim calcmode="lin" valueType="num">
                                      <p:cBhvr>
                                        <p:cTn id="66" dur="300" fill="hold"/>
                                        <p:tgtEl>
                                          <p:spTgt spid="3515394">
                                            <p:txEl>
                                              <p:pRg st="9" end="9"/>
                                            </p:tx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528" fill="hold" grpId="0" nodeType="clickEffect">
                                  <p:stCondLst>
                                    <p:cond delay="0"/>
                                  </p:stCondLst>
                                  <p:iterate type="wd">
                                    <p:tmPct val="100000"/>
                                  </p:iterate>
                                  <p:childTnLst>
                                    <p:set>
                                      <p:cBhvr>
                                        <p:cTn id="70" dur="1" fill="hold">
                                          <p:stCondLst>
                                            <p:cond delay="0"/>
                                          </p:stCondLst>
                                        </p:cTn>
                                        <p:tgtEl>
                                          <p:spTgt spid="3515394">
                                            <p:txEl>
                                              <p:pRg st="10" end="10"/>
                                            </p:txEl>
                                          </p:spTgt>
                                        </p:tgtEl>
                                        <p:attrNameLst>
                                          <p:attrName>style.visibility</p:attrName>
                                        </p:attrNameLst>
                                      </p:cBhvr>
                                      <p:to>
                                        <p:strVal val="visible"/>
                                      </p:to>
                                    </p:set>
                                    <p:anim calcmode="lin" valueType="num">
                                      <p:cBhvr>
                                        <p:cTn id="71" dur="300" fill="hold"/>
                                        <p:tgtEl>
                                          <p:spTgt spid="3515394">
                                            <p:txEl>
                                              <p:pRg st="10" end="10"/>
                                            </p:txEl>
                                          </p:spTgt>
                                        </p:tgtEl>
                                        <p:attrNameLst>
                                          <p:attrName>ppt_w</p:attrName>
                                        </p:attrNameLst>
                                      </p:cBhvr>
                                      <p:tavLst>
                                        <p:tav tm="0">
                                          <p:val>
                                            <p:fltVal val="0"/>
                                          </p:val>
                                        </p:tav>
                                        <p:tav tm="100000">
                                          <p:val>
                                            <p:strVal val="#ppt_w"/>
                                          </p:val>
                                        </p:tav>
                                      </p:tavLst>
                                    </p:anim>
                                    <p:anim calcmode="lin" valueType="num">
                                      <p:cBhvr>
                                        <p:cTn id="72" dur="300" fill="hold"/>
                                        <p:tgtEl>
                                          <p:spTgt spid="3515394">
                                            <p:txEl>
                                              <p:pRg st="10" end="10"/>
                                            </p:txEl>
                                          </p:spTgt>
                                        </p:tgtEl>
                                        <p:attrNameLst>
                                          <p:attrName>ppt_h</p:attrName>
                                        </p:attrNameLst>
                                      </p:cBhvr>
                                      <p:tavLst>
                                        <p:tav tm="0">
                                          <p:val>
                                            <p:fltVal val="0"/>
                                          </p:val>
                                        </p:tav>
                                        <p:tav tm="100000">
                                          <p:val>
                                            <p:strVal val="#ppt_h"/>
                                          </p:val>
                                        </p:tav>
                                      </p:tavLst>
                                    </p:anim>
                                    <p:anim calcmode="lin" valueType="num">
                                      <p:cBhvr>
                                        <p:cTn id="73" dur="300" fill="hold"/>
                                        <p:tgtEl>
                                          <p:spTgt spid="3515394">
                                            <p:txEl>
                                              <p:pRg st="10" end="10"/>
                                            </p:txEl>
                                          </p:spTgt>
                                        </p:tgtEl>
                                        <p:attrNameLst>
                                          <p:attrName>ppt_x</p:attrName>
                                        </p:attrNameLst>
                                      </p:cBhvr>
                                      <p:tavLst>
                                        <p:tav tm="0">
                                          <p:val>
                                            <p:fltVal val="0.5"/>
                                          </p:val>
                                        </p:tav>
                                        <p:tav tm="100000">
                                          <p:val>
                                            <p:strVal val="#ppt_x"/>
                                          </p:val>
                                        </p:tav>
                                      </p:tavLst>
                                    </p:anim>
                                    <p:anim calcmode="lin" valueType="num">
                                      <p:cBhvr>
                                        <p:cTn id="74" dur="300" fill="hold"/>
                                        <p:tgtEl>
                                          <p:spTgt spid="3515394">
                                            <p:txEl>
                                              <p:pRg st="10" end="10"/>
                                            </p:tx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528" fill="hold" grpId="0" nodeType="clickEffect">
                                  <p:stCondLst>
                                    <p:cond delay="0"/>
                                  </p:stCondLst>
                                  <p:iterate type="wd">
                                    <p:tmPct val="100000"/>
                                  </p:iterate>
                                  <p:childTnLst>
                                    <p:set>
                                      <p:cBhvr>
                                        <p:cTn id="78" dur="1" fill="hold">
                                          <p:stCondLst>
                                            <p:cond delay="0"/>
                                          </p:stCondLst>
                                        </p:cTn>
                                        <p:tgtEl>
                                          <p:spTgt spid="3515394">
                                            <p:txEl>
                                              <p:pRg st="11" end="11"/>
                                            </p:txEl>
                                          </p:spTgt>
                                        </p:tgtEl>
                                        <p:attrNameLst>
                                          <p:attrName>style.visibility</p:attrName>
                                        </p:attrNameLst>
                                      </p:cBhvr>
                                      <p:to>
                                        <p:strVal val="visible"/>
                                      </p:to>
                                    </p:set>
                                    <p:anim calcmode="lin" valueType="num">
                                      <p:cBhvr>
                                        <p:cTn id="79" dur="300" fill="hold"/>
                                        <p:tgtEl>
                                          <p:spTgt spid="3515394">
                                            <p:txEl>
                                              <p:pRg st="11" end="11"/>
                                            </p:txEl>
                                          </p:spTgt>
                                        </p:tgtEl>
                                        <p:attrNameLst>
                                          <p:attrName>ppt_w</p:attrName>
                                        </p:attrNameLst>
                                      </p:cBhvr>
                                      <p:tavLst>
                                        <p:tav tm="0">
                                          <p:val>
                                            <p:fltVal val="0"/>
                                          </p:val>
                                        </p:tav>
                                        <p:tav tm="100000">
                                          <p:val>
                                            <p:strVal val="#ppt_w"/>
                                          </p:val>
                                        </p:tav>
                                      </p:tavLst>
                                    </p:anim>
                                    <p:anim calcmode="lin" valueType="num">
                                      <p:cBhvr>
                                        <p:cTn id="80" dur="300" fill="hold"/>
                                        <p:tgtEl>
                                          <p:spTgt spid="3515394">
                                            <p:txEl>
                                              <p:pRg st="11" end="11"/>
                                            </p:txEl>
                                          </p:spTgt>
                                        </p:tgtEl>
                                        <p:attrNameLst>
                                          <p:attrName>ppt_h</p:attrName>
                                        </p:attrNameLst>
                                      </p:cBhvr>
                                      <p:tavLst>
                                        <p:tav tm="0">
                                          <p:val>
                                            <p:fltVal val="0"/>
                                          </p:val>
                                        </p:tav>
                                        <p:tav tm="100000">
                                          <p:val>
                                            <p:strVal val="#ppt_h"/>
                                          </p:val>
                                        </p:tav>
                                      </p:tavLst>
                                    </p:anim>
                                    <p:anim calcmode="lin" valueType="num">
                                      <p:cBhvr>
                                        <p:cTn id="81" dur="300" fill="hold"/>
                                        <p:tgtEl>
                                          <p:spTgt spid="3515394">
                                            <p:txEl>
                                              <p:pRg st="11" end="11"/>
                                            </p:txEl>
                                          </p:spTgt>
                                        </p:tgtEl>
                                        <p:attrNameLst>
                                          <p:attrName>ppt_x</p:attrName>
                                        </p:attrNameLst>
                                      </p:cBhvr>
                                      <p:tavLst>
                                        <p:tav tm="0">
                                          <p:val>
                                            <p:fltVal val="0.5"/>
                                          </p:val>
                                        </p:tav>
                                        <p:tav tm="100000">
                                          <p:val>
                                            <p:strVal val="#ppt_x"/>
                                          </p:val>
                                        </p:tav>
                                      </p:tavLst>
                                    </p:anim>
                                    <p:anim calcmode="lin" valueType="num">
                                      <p:cBhvr>
                                        <p:cTn id="82" dur="300" fill="hold"/>
                                        <p:tgtEl>
                                          <p:spTgt spid="3515394">
                                            <p:txEl>
                                              <p:pRg st="11" end="1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5394"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61666" name="Rectangle 2"/>
          <p:cNvSpPr>
            <a:spLocks noGrp="1" noChangeArrowheads="1"/>
          </p:cNvSpPr>
          <p:nvPr>
            <p:ph type="title" sz="quarter"/>
          </p:nvPr>
        </p:nvSpPr>
        <p:spPr>
          <a:xfrm>
            <a:off x="2209800" y="304800"/>
            <a:ext cx="7772400" cy="1371600"/>
          </a:xfrm>
          <a:solidFill>
            <a:srgbClr val="990000"/>
          </a:solidFill>
          <a:ln>
            <a:solidFill>
              <a:schemeClr val="bg1"/>
            </a:solidFill>
          </a:ln>
        </p:spPr>
        <p:txBody>
          <a:bodyPr/>
          <a:lstStyle/>
          <a:p>
            <a:r>
              <a:rPr lang="en-US" dirty="0">
                <a:hlinkClick r:id="rId4" action="ppaction://hlinkfile"/>
              </a:rPr>
              <a:t>Incarnate Substance </a:t>
            </a:r>
            <a:r>
              <a:rPr lang="en-US" dirty="0">
                <a:effectLst>
                  <a:outerShdw blurRad="38100" dist="38100" dir="2700000" algn="tl">
                    <a:srgbClr val="FFFFFF"/>
                  </a:outerShdw>
                </a:effectLst>
                <a:hlinkClick r:id="rId4" action="ppaction://hlinkfile"/>
              </a:rPr>
              <a:t>Trans-mutes</a:t>
            </a:r>
            <a:r>
              <a:rPr lang="en-US" dirty="0">
                <a:hlinkClick r:id="rId4" action="ppaction://hlinkfile"/>
              </a:rPr>
              <a:t> </a:t>
            </a:r>
            <a:r>
              <a:rPr lang="en-US" sz="4000" dirty="0">
                <a:hlinkClick r:id="rId4" action="ppaction://hlinkfile"/>
              </a:rPr>
              <a:t>To</a:t>
            </a:r>
            <a:r>
              <a:rPr lang="en-US" dirty="0">
                <a:hlinkClick r:id="rId4" action="ppaction://hlinkfile"/>
              </a:rPr>
              <a:t> Communion Presence Debate</a:t>
            </a:r>
            <a:endParaRPr lang="en-US" dirty="0"/>
          </a:p>
        </p:txBody>
      </p:sp>
      <p:sp>
        <p:nvSpPr>
          <p:cNvPr id="5361667" name="Rectangle 3"/>
          <p:cNvSpPr>
            <a:spLocks noGrp="1" noChangeArrowheads="1"/>
          </p:cNvSpPr>
          <p:nvPr>
            <p:ph sz="quarter" idx="1"/>
          </p:nvPr>
        </p:nvSpPr>
        <p:spPr>
          <a:ln>
            <a:solidFill>
              <a:schemeClr val="bg2"/>
            </a:solidFill>
          </a:ln>
        </p:spPr>
        <p:txBody>
          <a:bodyPr/>
          <a:lstStyle/>
          <a:p>
            <a:r>
              <a:rPr lang="en-US" sz="2400"/>
              <a:t>Roman Catholic Church: </a:t>
            </a:r>
            <a:r>
              <a:rPr lang="en-US" sz="2400" u="sng"/>
              <a:t>Transubstantiation</a:t>
            </a:r>
            <a:r>
              <a:rPr lang="en-US" sz="2400"/>
              <a:t> of the elements’ substance into Jesus’s real flesh &amp; blood regardless of appearance. </a:t>
            </a:r>
          </a:p>
        </p:txBody>
      </p:sp>
      <p:sp>
        <p:nvSpPr>
          <p:cNvPr id="5361668" name="Rectangle 4"/>
          <p:cNvSpPr>
            <a:spLocks noGrp="1" noChangeArrowheads="1"/>
          </p:cNvSpPr>
          <p:nvPr>
            <p:ph sz="quarter" idx="2"/>
          </p:nvPr>
        </p:nvSpPr>
        <p:spPr>
          <a:ln>
            <a:solidFill>
              <a:schemeClr val="bg2"/>
            </a:solidFill>
          </a:ln>
        </p:spPr>
        <p:txBody>
          <a:bodyPr/>
          <a:lstStyle/>
          <a:p>
            <a:r>
              <a:rPr lang="en-US" sz="2400"/>
              <a:t>German Lutheran Reform: </a:t>
            </a:r>
            <a:r>
              <a:rPr lang="en-US" sz="2400" u="sng"/>
              <a:t>Consubstantiation</a:t>
            </a:r>
            <a:r>
              <a:rPr lang="en-US" sz="2400"/>
              <a:t> of the elements’ substance that stays the same &amp; coexists w/ the real flesh &amp; blood.   </a:t>
            </a:r>
          </a:p>
        </p:txBody>
      </p:sp>
      <p:sp>
        <p:nvSpPr>
          <p:cNvPr id="5361669" name="Rectangle 5"/>
          <p:cNvSpPr>
            <a:spLocks noGrp="1" noChangeArrowheads="1"/>
          </p:cNvSpPr>
          <p:nvPr>
            <p:ph sz="quarter" idx="3"/>
          </p:nvPr>
        </p:nvSpPr>
        <p:spPr>
          <a:ln>
            <a:solidFill>
              <a:schemeClr val="bg2"/>
            </a:solidFill>
          </a:ln>
        </p:spPr>
        <p:txBody>
          <a:bodyPr/>
          <a:lstStyle/>
          <a:p>
            <a:r>
              <a:rPr lang="en-US" sz="2400"/>
              <a:t>Eastern Greek Orthodox: </a:t>
            </a:r>
            <a:r>
              <a:rPr lang="en-US" sz="2400" u="sng"/>
              <a:t>Theosis</a:t>
            </a:r>
            <a:r>
              <a:rPr lang="en-US" sz="2400"/>
              <a:t> Images Doctrine views the elements types of  Christ’s 2 natures that transport to His presence. </a:t>
            </a:r>
          </a:p>
        </p:txBody>
      </p:sp>
      <p:sp>
        <p:nvSpPr>
          <p:cNvPr id="5361670" name="Rectangle 6"/>
          <p:cNvSpPr>
            <a:spLocks noGrp="1" noChangeArrowheads="1"/>
          </p:cNvSpPr>
          <p:nvPr>
            <p:ph sz="quarter" idx="4"/>
          </p:nvPr>
        </p:nvSpPr>
        <p:spPr>
          <a:ln>
            <a:solidFill>
              <a:schemeClr val="bg2"/>
            </a:solidFill>
          </a:ln>
        </p:spPr>
        <p:txBody>
          <a:bodyPr/>
          <a:lstStyle/>
          <a:p>
            <a:r>
              <a:rPr lang="en-US" sz="2400"/>
              <a:t>Swiss Reformer Position: </a:t>
            </a:r>
            <a:r>
              <a:rPr lang="en-US" sz="2400" u="sng"/>
              <a:t>Memorial</a:t>
            </a:r>
            <a:r>
              <a:rPr lang="en-US" sz="2400"/>
              <a:t>  Remembrance  </a:t>
            </a:r>
            <a:r>
              <a:rPr lang="en-US" sz="2400">
                <a:solidFill>
                  <a:srgbClr val="CC00CC"/>
                </a:solidFill>
              </a:rPr>
              <a:t>representation &amp; symbol</a:t>
            </a:r>
            <a:r>
              <a:rPr lang="en-US" sz="2400"/>
              <a:t> not of the divine substance or presence of  His body.  </a:t>
            </a:r>
          </a:p>
        </p:txBody>
      </p:sp>
    </p:spTree>
    <p:extLst>
      <p:ext uri="{BB962C8B-B14F-4D97-AF65-F5344CB8AC3E}">
        <p14:creationId xmlns:p14="http://schemas.microsoft.com/office/powerpoint/2010/main" val="127677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61670"/>
                                        </p:tgtEl>
                                        <p:attrNameLst>
                                          <p:attrName>style.visibility</p:attrName>
                                        </p:attrNameLst>
                                      </p:cBhvr>
                                      <p:to>
                                        <p:strVal val="visible"/>
                                      </p:to>
                                    </p:set>
                                    <p:anim calcmode="lin" valueType="num">
                                      <p:cBhvr additive="base">
                                        <p:cTn id="7" dur="500" fill="hold"/>
                                        <p:tgtEl>
                                          <p:spTgt spid="5361670"/>
                                        </p:tgtEl>
                                        <p:attrNameLst>
                                          <p:attrName>ppt_x</p:attrName>
                                        </p:attrNameLst>
                                      </p:cBhvr>
                                      <p:tavLst>
                                        <p:tav tm="0">
                                          <p:val>
                                            <p:strVal val="0-#ppt_w/2"/>
                                          </p:val>
                                        </p:tav>
                                        <p:tav tm="100000">
                                          <p:val>
                                            <p:strVal val="#ppt_x"/>
                                          </p:val>
                                        </p:tav>
                                      </p:tavLst>
                                    </p:anim>
                                    <p:anim calcmode="lin" valueType="num">
                                      <p:cBhvr additive="base">
                                        <p:cTn id="8" dur="500" fill="hold"/>
                                        <p:tgtEl>
                                          <p:spTgt spid="53616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61668"/>
                                        </p:tgtEl>
                                        <p:attrNameLst>
                                          <p:attrName>style.visibility</p:attrName>
                                        </p:attrNameLst>
                                      </p:cBhvr>
                                      <p:to>
                                        <p:strVal val="visible"/>
                                      </p:to>
                                    </p:set>
                                    <p:anim calcmode="lin" valueType="num">
                                      <p:cBhvr additive="base">
                                        <p:cTn id="13" dur="500" fill="hold"/>
                                        <p:tgtEl>
                                          <p:spTgt spid="5361668"/>
                                        </p:tgtEl>
                                        <p:attrNameLst>
                                          <p:attrName>ppt_x</p:attrName>
                                        </p:attrNameLst>
                                      </p:cBhvr>
                                      <p:tavLst>
                                        <p:tav tm="0">
                                          <p:val>
                                            <p:strVal val="0-#ppt_w/2"/>
                                          </p:val>
                                        </p:tav>
                                        <p:tav tm="100000">
                                          <p:val>
                                            <p:strVal val="#ppt_x"/>
                                          </p:val>
                                        </p:tav>
                                      </p:tavLst>
                                    </p:anim>
                                    <p:anim calcmode="lin" valueType="num">
                                      <p:cBhvr additive="base">
                                        <p:cTn id="14" dur="500" fill="hold"/>
                                        <p:tgtEl>
                                          <p:spTgt spid="536166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61667"/>
                                        </p:tgtEl>
                                        <p:attrNameLst>
                                          <p:attrName>style.visibility</p:attrName>
                                        </p:attrNameLst>
                                      </p:cBhvr>
                                      <p:to>
                                        <p:strVal val="visible"/>
                                      </p:to>
                                    </p:set>
                                    <p:anim calcmode="lin" valueType="num">
                                      <p:cBhvr additive="base">
                                        <p:cTn id="19" dur="500" fill="hold"/>
                                        <p:tgtEl>
                                          <p:spTgt spid="5361667"/>
                                        </p:tgtEl>
                                        <p:attrNameLst>
                                          <p:attrName>ppt_x</p:attrName>
                                        </p:attrNameLst>
                                      </p:cBhvr>
                                      <p:tavLst>
                                        <p:tav tm="0">
                                          <p:val>
                                            <p:strVal val="0-#ppt_w/2"/>
                                          </p:val>
                                        </p:tav>
                                        <p:tav tm="100000">
                                          <p:val>
                                            <p:strVal val="#ppt_x"/>
                                          </p:val>
                                        </p:tav>
                                      </p:tavLst>
                                    </p:anim>
                                    <p:anim calcmode="lin" valueType="num">
                                      <p:cBhvr additive="base">
                                        <p:cTn id="20" dur="500" fill="hold"/>
                                        <p:tgtEl>
                                          <p:spTgt spid="536166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361669"/>
                                        </p:tgtEl>
                                        <p:attrNameLst>
                                          <p:attrName>style.visibility</p:attrName>
                                        </p:attrNameLst>
                                      </p:cBhvr>
                                      <p:to>
                                        <p:strVal val="visible"/>
                                      </p:to>
                                    </p:set>
                                    <p:anim calcmode="lin" valueType="num">
                                      <p:cBhvr additive="base">
                                        <p:cTn id="25" dur="500" fill="hold"/>
                                        <p:tgtEl>
                                          <p:spTgt spid="5361669"/>
                                        </p:tgtEl>
                                        <p:attrNameLst>
                                          <p:attrName>ppt_x</p:attrName>
                                        </p:attrNameLst>
                                      </p:cBhvr>
                                      <p:tavLst>
                                        <p:tav tm="0">
                                          <p:val>
                                            <p:strVal val="0-#ppt_w/2"/>
                                          </p:val>
                                        </p:tav>
                                        <p:tav tm="100000">
                                          <p:val>
                                            <p:strVal val="#ppt_x"/>
                                          </p:val>
                                        </p:tav>
                                      </p:tavLst>
                                    </p:anim>
                                    <p:anim calcmode="lin" valueType="num">
                                      <p:cBhvr additive="base">
                                        <p:cTn id="26" dur="500" fill="hold"/>
                                        <p:tgtEl>
                                          <p:spTgt spid="53616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1667" grpId="0" animBg="1" autoUpdateAnimBg="0"/>
      <p:bldP spid="5361668" grpId="0" animBg="1" autoUpdateAnimBg="0"/>
      <p:bldP spid="5361669" grpId="0" animBg="1" autoUpdateAnimBg="0"/>
      <p:bldP spid="5361670" grpId="0" animBg="1"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28002" name="Rectangle 2" descr="Purple mesh"/>
          <p:cNvSpPr>
            <a:spLocks noGrp="1" noChangeArrowheads="1"/>
          </p:cNvSpPr>
          <p:nvPr>
            <p:ph type="body" idx="1"/>
          </p:nvPr>
        </p:nvSpPr>
        <p:spPr>
          <a:xfrm>
            <a:off x="2209800" y="1219200"/>
            <a:ext cx="7696200" cy="50292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3600" b="1">
                <a:solidFill>
                  <a:srgbClr val="FFFF00"/>
                </a:solidFill>
                <a:effectLst>
                  <a:outerShdw blurRad="38100" dist="38100" dir="2700000" algn="tl">
                    <a:srgbClr val="000000"/>
                  </a:outerShdw>
                </a:effectLst>
                <a:latin typeface="Old English Text MT" pitchFamily="66" charset="0"/>
              </a:rPr>
              <a:t> “Literally,  ‘the study of salvation.’</a:t>
            </a:r>
            <a:r>
              <a:rPr lang="en-US" b="1">
                <a:solidFill>
                  <a:srgbClr val="FFFF00"/>
                </a:solidFill>
                <a:effectLst>
                  <a:outerShdw blurRad="38100" dist="38100" dir="2700000" algn="tl">
                    <a:srgbClr val="000000"/>
                  </a:outerShdw>
                </a:effectLst>
                <a:latin typeface="Old English Text MT" pitchFamily="66" charset="0"/>
              </a:rPr>
              <a:t>      This topic within the corpus of systematic theology deals with the work of the triune God in bringing creation,  and especially humans,  to enjoy the divine purpose for existence;  ‘objective’ soteriology speaks     of the life, death, resurrection &amp; exaltation of Christ in relation to human salvation;  ‘subjective’  soteriology deals with the process whereby individuals are brought     to God’s saving goals.”</a:t>
            </a:r>
            <a:endParaRPr lang="en-US"/>
          </a:p>
        </p:txBody>
      </p:sp>
      <p:sp>
        <p:nvSpPr>
          <p:cNvPr id="3328003" name="WordArt 3"/>
          <p:cNvSpPr>
            <a:spLocks noChangeArrowheads="1" noChangeShapeType="1" noTextEdit="1"/>
          </p:cNvSpPr>
          <p:nvPr/>
        </p:nvSpPr>
        <p:spPr bwMode="auto">
          <a:xfrm>
            <a:off x="2133600" y="0"/>
            <a:ext cx="79629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SOTERIOLOGY</a:t>
            </a:r>
          </a:p>
        </p:txBody>
      </p:sp>
      <p:sp>
        <p:nvSpPr>
          <p:cNvPr id="332800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8318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28003"/>
                                        </p:tgtEl>
                                        <p:attrNameLst>
                                          <p:attrName>style.visibility</p:attrName>
                                        </p:attrNameLst>
                                      </p:cBhvr>
                                      <p:to>
                                        <p:strVal val="visible"/>
                                      </p:to>
                                    </p:set>
                                    <p:anim calcmode="lin" valueType="num">
                                      <p:cBhvr>
                                        <p:cTn id="7" dur="5000" fill="hold"/>
                                        <p:tgtEl>
                                          <p:spTgt spid="3328003"/>
                                        </p:tgtEl>
                                        <p:attrNameLst>
                                          <p:attrName>ppt_w</p:attrName>
                                        </p:attrNameLst>
                                      </p:cBhvr>
                                      <p:tavLst>
                                        <p:tav tm="0" fmla="#ppt_w*sin(2.5*pi*$)">
                                          <p:val>
                                            <p:fltVal val="0"/>
                                          </p:val>
                                        </p:tav>
                                        <p:tav tm="100000">
                                          <p:val>
                                            <p:fltVal val="1"/>
                                          </p:val>
                                        </p:tav>
                                      </p:tavLst>
                                    </p:anim>
                                    <p:anim calcmode="lin" valueType="num">
                                      <p:cBhvr>
                                        <p:cTn id="8" dur="5000" fill="hold"/>
                                        <p:tgtEl>
                                          <p:spTgt spid="332800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28002">
                                            <p:txEl>
                                              <p:pRg st="0" end="0"/>
                                            </p:txEl>
                                          </p:spTgt>
                                        </p:tgtEl>
                                        <p:attrNameLst>
                                          <p:attrName>style.visibility</p:attrName>
                                        </p:attrNameLst>
                                      </p:cBhvr>
                                      <p:to>
                                        <p:strVal val="visible"/>
                                      </p:to>
                                    </p:set>
                                    <p:animEffect transition="in" filter="wipe(left)">
                                      <p:cBhvr>
                                        <p:cTn id="13" dur="500"/>
                                        <p:tgtEl>
                                          <p:spTgt spid="332800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28004"/>
                                        </p:tgtEl>
                                        <p:attrNameLst>
                                          <p:attrName>style.visibility</p:attrName>
                                        </p:attrNameLst>
                                      </p:cBhvr>
                                      <p:to>
                                        <p:strVal val="visible"/>
                                      </p:to>
                                    </p:set>
                                    <p:anim calcmode="lin" valueType="num">
                                      <p:cBhvr>
                                        <p:cTn id="18" dur="500" fill="hold"/>
                                        <p:tgtEl>
                                          <p:spTgt spid="3328004"/>
                                        </p:tgtEl>
                                        <p:attrNameLst>
                                          <p:attrName>ppt_w</p:attrName>
                                        </p:attrNameLst>
                                      </p:cBhvr>
                                      <p:tavLst>
                                        <p:tav tm="0">
                                          <p:val>
                                            <p:fltVal val="0"/>
                                          </p:val>
                                        </p:tav>
                                        <p:tav tm="100000">
                                          <p:val>
                                            <p:strVal val="#ppt_w"/>
                                          </p:val>
                                        </p:tav>
                                      </p:tavLst>
                                    </p:anim>
                                    <p:anim calcmode="lin" valueType="num">
                                      <p:cBhvr>
                                        <p:cTn id="19" dur="500" fill="hold"/>
                                        <p:tgtEl>
                                          <p:spTgt spid="3328004"/>
                                        </p:tgtEl>
                                        <p:attrNameLst>
                                          <p:attrName>ppt_h</p:attrName>
                                        </p:attrNameLst>
                                      </p:cBhvr>
                                      <p:tavLst>
                                        <p:tav tm="0">
                                          <p:val>
                                            <p:fltVal val="0"/>
                                          </p:val>
                                        </p:tav>
                                        <p:tav tm="100000">
                                          <p:val>
                                            <p:strVal val="#ppt_h"/>
                                          </p:val>
                                        </p:tav>
                                      </p:tavLst>
                                    </p:anim>
                                    <p:anim calcmode="lin" valueType="num">
                                      <p:cBhvr>
                                        <p:cTn id="20" dur="500" fill="hold"/>
                                        <p:tgtEl>
                                          <p:spTgt spid="3328004"/>
                                        </p:tgtEl>
                                        <p:attrNameLst>
                                          <p:attrName>ppt_x</p:attrName>
                                        </p:attrNameLst>
                                      </p:cBhvr>
                                      <p:tavLst>
                                        <p:tav tm="0">
                                          <p:val>
                                            <p:fltVal val="0.5"/>
                                          </p:val>
                                        </p:tav>
                                        <p:tav tm="100000">
                                          <p:val>
                                            <p:strVal val="#ppt_x"/>
                                          </p:val>
                                        </p:tav>
                                      </p:tavLst>
                                    </p:anim>
                                    <p:anim calcmode="lin" valueType="num">
                                      <p:cBhvr>
                                        <p:cTn id="21" dur="500" fill="hold"/>
                                        <p:tgtEl>
                                          <p:spTgt spid="33280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02" grpId="0" build="p" autoUpdateAnimBg="0" rev="1"/>
      <p:bldP spid="3328003" grpId="0" animBg="1"/>
      <p:bldP spid="332800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09954" name="WordArt 2"/>
          <p:cNvSpPr>
            <a:spLocks noChangeArrowheads="1" noChangeShapeType="1" noTextEdit="1"/>
          </p:cNvSpPr>
          <p:nvPr/>
        </p:nvSpPr>
        <p:spPr bwMode="auto">
          <a:xfrm>
            <a:off x="2286000" y="990600"/>
            <a:ext cx="7924800" cy="28194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993366"/>
                </a:solidFill>
                <a:effectLst/>
                <a:uLnTx/>
                <a:uFillTx/>
                <a:latin typeface="Arial Black"/>
                <a:ea typeface="+mn-ea"/>
                <a:cs typeface="+mn-cs"/>
              </a:rPr>
              <a:t>Religious</a:t>
            </a:r>
          </a:p>
        </p:txBody>
      </p:sp>
      <p:sp>
        <p:nvSpPr>
          <p:cNvPr id="509955" name="WordArt 3"/>
          <p:cNvSpPr>
            <a:spLocks noChangeArrowheads="1" noChangeShapeType="1" noTextEdit="1"/>
          </p:cNvSpPr>
          <p:nvPr/>
        </p:nvSpPr>
        <p:spPr bwMode="auto">
          <a:xfrm>
            <a:off x="1676400" y="4191000"/>
            <a:ext cx="8839200" cy="25146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0000"/>
                </a:solidFill>
                <a:effectLst/>
                <a:uLnTx/>
                <a:uFillTx/>
                <a:latin typeface="Times New Roman"/>
                <a:ea typeface="+mn-ea"/>
                <a:cs typeface="Times New Roman"/>
              </a:rPr>
              <a:t>Divergence</a:t>
            </a:r>
          </a:p>
        </p:txBody>
      </p:sp>
      <p:sp>
        <p:nvSpPr>
          <p:cNvPr id="509956" name="WordArt 4"/>
          <p:cNvSpPr>
            <a:spLocks noChangeArrowheads="1" noChangeShapeType="1" noTextEdit="1"/>
          </p:cNvSpPr>
          <p:nvPr/>
        </p:nvSpPr>
        <p:spPr bwMode="auto">
          <a:xfrm>
            <a:off x="1676400" y="2590800"/>
            <a:ext cx="8839200" cy="2209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Soteriological Exclusivity</a:t>
            </a:r>
          </a:p>
        </p:txBody>
      </p:sp>
    </p:spTree>
    <p:extLst>
      <p:ext uri="{BB962C8B-B14F-4D97-AF65-F5344CB8AC3E}">
        <p14:creationId xmlns:p14="http://schemas.microsoft.com/office/powerpoint/2010/main" val="327507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9956"/>
                                        </p:tgtEl>
                                        <p:attrNameLst>
                                          <p:attrName>style.visibility</p:attrName>
                                        </p:attrNameLst>
                                      </p:cBhvr>
                                      <p:to>
                                        <p:strVal val="visible"/>
                                      </p:to>
                                    </p:set>
                                    <p:anim calcmode="lin" valueType="num">
                                      <p:cBhvr>
                                        <p:cTn id="7" dur="500" fill="hold"/>
                                        <p:tgtEl>
                                          <p:spTgt spid="509956"/>
                                        </p:tgtEl>
                                        <p:attrNameLst>
                                          <p:attrName>ppt_w</p:attrName>
                                        </p:attrNameLst>
                                      </p:cBhvr>
                                      <p:tavLst>
                                        <p:tav tm="0">
                                          <p:val>
                                            <p:fltVal val="0"/>
                                          </p:val>
                                        </p:tav>
                                        <p:tav tm="100000">
                                          <p:val>
                                            <p:strVal val="#ppt_w"/>
                                          </p:val>
                                        </p:tav>
                                      </p:tavLst>
                                    </p:anim>
                                    <p:anim calcmode="lin" valueType="num">
                                      <p:cBhvr>
                                        <p:cTn id="8" dur="500" fill="hold"/>
                                        <p:tgtEl>
                                          <p:spTgt spid="50995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06018" name="Rectangle 2"/>
          <p:cNvSpPr>
            <a:spLocks noGrp="1" noChangeArrowheads="1"/>
          </p:cNvSpPr>
          <p:nvPr>
            <p:ph type="title"/>
          </p:nvPr>
        </p:nvSpPr>
        <p:spPr/>
        <p:txBody>
          <a:bodyPr/>
          <a:lstStyle/>
          <a:p>
            <a:endParaRPr lang="en-US" dirty="0"/>
          </a:p>
        </p:txBody>
      </p:sp>
      <p:sp>
        <p:nvSpPr>
          <p:cNvPr id="3" name="TextBox 2"/>
          <p:cNvSpPr txBox="1"/>
          <p:nvPr/>
        </p:nvSpPr>
        <p:spPr>
          <a:xfrm>
            <a:off x="1524000" y="0"/>
            <a:ext cx="9220200" cy="69865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“In an effort to be entirely faithful to Torah,  many Jews had begun to accentuate the need to separate themselves from contamination. Right standing with God increasingly became a matter of keeping oneself unstained by actions,  by things,  and by people who did not adequately keep Torah. You didn’t gather with them,  you didn’t consort with them,  and you most certainly did not eat with them.  So if you were proclaiming a kingdom not about separation but about reconciliation,  how would you go about doing that?  Well,  you could start by having dinner with people.   [In a culture obsessed with honor and shame,  which considered eating with the disreputable as a blow to one’s own standing] Jesus constantly stepped around the politics of holiness, daring to interact with the unclean and the disenfranchised.  He did so with the presumption not that their uncleanness would taint him,  but that his purity would renew them.”   </a:t>
            </a:r>
          </a:p>
        </p:txBody>
      </p:sp>
    </p:spTree>
    <p:extLst>
      <p:ext uri="{BB962C8B-B14F-4D97-AF65-F5344CB8AC3E}">
        <p14:creationId xmlns:p14="http://schemas.microsoft.com/office/powerpoint/2010/main" val="242647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1981200" y="228600"/>
            <a:ext cx="83058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3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0" name="Rectangle 4"/>
          <p:cNvSpPr>
            <a:spLocks noChangeArrowheads="1"/>
          </p:cNvSpPr>
          <p:nvPr/>
        </p:nvSpPr>
        <p:spPr bwMode="auto">
          <a:xfrm>
            <a:off x="2315361" y="1447800"/>
            <a:ext cx="7819239" cy="4953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rPr>
              <a:t>The rule of harmony</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rPr>
              <a:t>.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An example is never to be taken in such a way as to violate the teaching of undoubted Scripture in direct statements. The t</a:t>
            </a:r>
            <a:r>
              <a:rPr kumimoji="0" lang="en-US" sz="2400" b="1"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Times New Roman"/>
                <a:ea typeface="+mn-ea"/>
                <a:cs typeface="+mn-cs"/>
              </a:rPr>
              <a:t>eaching</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of scripture is harmonious @who/what/when/where/how etc.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rPr>
              <a:t>The rule of uniformity.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Uniformity in essential details must be present in any example for the action involved to be considered binding.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rPr>
              <a:t>The rule of universality.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No example of action is to be regarded as binding when it cannot be universally applied.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rPr>
              <a:t>The rule of materiality.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To be binding, an example must have a material connection or relation to the situation under consideration.  </a:t>
            </a: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(Acts chapter 20: verses 1 - 17.)  </a:t>
            </a:r>
          </a:p>
        </p:txBody>
      </p:sp>
      <p:sp>
        <p:nvSpPr>
          <p:cNvPr id="515994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5" name="WordArt 9" descr="Paper bag"/>
          <p:cNvSpPr>
            <a:spLocks noChangeArrowheads="1" noChangeShapeType="1" noTextEdit="1"/>
          </p:cNvSpPr>
          <p:nvPr/>
        </p:nvSpPr>
        <p:spPr bwMode="auto">
          <a:xfrm>
            <a:off x="2819400" y="762000"/>
            <a:ext cx="60960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When Is An Example Binding?</a:t>
            </a:r>
          </a:p>
        </p:txBody>
      </p:sp>
    </p:spTree>
    <p:extLst>
      <p:ext uri="{BB962C8B-B14F-4D97-AF65-F5344CB8AC3E}">
        <p14:creationId xmlns:p14="http://schemas.microsoft.com/office/powerpoint/2010/main" val="328255464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9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32" fill="hold" grpId="0" nodeType="clickEffect">
                                  <p:stCondLst>
                                    <p:cond delay="0"/>
                                  </p:stCondLst>
                                  <p:childTnLst>
                                    <p:set>
                                      <p:cBhvr>
                                        <p:cTn id="10" dur="1" fill="hold">
                                          <p:stCondLst>
                                            <p:cond delay="0"/>
                                          </p:stCondLst>
                                        </p:cTn>
                                        <p:tgtEl>
                                          <p:spTgt spid="5159945"/>
                                        </p:tgtEl>
                                        <p:attrNameLst>
                                          <p:attrName>style.visibility</p:attrName>
                                        </p:attrNameLst>
                                      </p:cBhvr>
                                      <p:to>
                                        <p:strVal val="visible"/>
                                      </p:to>
                                    </p:set>
                                    <p:anim calcmode="lin" valueType="num">
                                      <p:cBhvr>
                                        <p:cTn id="11" dur="500" fill="hold"/>
                                        <p:tgtEl>
                                          <p:spTgt spid="5159945"/>
                                        </p:tgtEl>
                                        <p:attrNameLst>
                                          <p:attrName>ppt_w</p:attrName>
                                        </p:attrNameLst>
                                      </p:cBhvr>
                                      <p:tavLst>
                                        <p:tav tm="0">
                                          <p:val>
                                            <p:strVal val="4*#ppt_w"/>
                                          </p:val>
                                        </p:tav>
                                        <p:tav tm="100000">
                                          <p:val>
                                            <p:strVal val="#ppt_w"/>
                                          </p:val>
                                        </p:tav>
                                      </p:tavLst>
                                    </p:anim>
                                    <p:anim calcmode="lin" valueType="num">
                                      <p:cBhvr>
                                        <p:cTn id="12" dur="500" fill="hold"/>
                                        <p:tgtEl>
                                          <p:spTgt spid="5159945"/>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5159940">
                                            <p:txEl>
                                              <p:pRg st="0" end="0"/>
                                            </p:txEl>
                                          </p:spTgt>
                                        </p:tgtEl>
                                        <p:attrNameLst>
                                          <p:attrName>style.visibility</p:attrName>
                                        </p:attrNameLst>
                                      </p:cBhvr>
                                      <p:to>
                                        <p:strVal val="visible"/>
                                      </p:to>
                                    </p:set>
                                    <p:anim calcmode="lin" valueType="num">
                                      <p:cBhvr additive="base">
                                        <p:cTn id="17"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iterate type="wd">
                                    <p:tmPct val="100000"/>
                                  </p:iterate>
                                  <p:childTnLst>
                                    <p:set>
                                      <p:cBhvr>
                                        <p:cTn id="22" dur="1" fill="hold">
                                          <p:stCondLst>
                                            <p:cond delay="0"/>
                                          </p:stCondLst>
                                        </p:cTn>
                                        <p:tgtEl>
                                          <p:spTgt spid="5159940">
                                            <p:txEl>
                                              <p:pRg st="1" end="1"/>
                                            </p:txEl>
                                          </p:spTgt>
                                        </p:tgtEl>
                                        <p:attrNameLst>
                                          <p:attrName>style.visibility</p:attrName>
                                        </p:attrNameLst>
                                      </p:cBhvr>
                                      <p:to>
                                        <p:strVal val="visible"/>
                                      </p:to>
                                    </p:set>
                                    <p:anim calcmode="lin" valueType="num">
                                      <p:cBhvr additive="base">
                                        <p:cTn id="23" dur="300" fill="hold"/>
                                        <p:tgtEl>
                                          <p:spTgt spid="5159940">
                                            <p:txEl>
                                              <p:pRg st="1" end="1"/>
                                            </p:txEl>
                                          </p:spTgt>
                                        </p:tgtEl>
                                        <p:attrNameLst>
                                          <p:attrName>ppt_x</p:attrName>
                                        </p:attrNameLst>
                                      </p:cBhvr>
                                      <p:tavLst>
                                        <p:tav tm="0">
                                          <p:val>
                                            <p:strVal val="#ppt_x"/>
                                          </p:val>
                                        </p:tav>
                                        <p:tav tm="100000">
                                          <p:val>
                                            <p:strVal val="#ppt_x"/>
                                          </p:val>
                                        </p:tav>
                                      </p:tavLst>
                                    </p:anim>
                                    <p:anim calcmode="lin" valueType="num">
                                      <p:cBhvr additive="base">
                                        <p:cTn id="24" dur="300" fill="hold"/>
                                        <p:tgtEl>
                                          <p:spTgt spid="515994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5159940">
                                            <p:txEl>
                                              <p:pRg st="2" end="2"/>
                                            </p:txEl>
                                          </p:spTgt>
                                        </p:tgtEl>
                                        <p:attrNameLst>
                                          <p:attrName>style.visibility</p:attrName>
                                        </p:attrNameLst>
                                      </p:cBhvr>
                                      <p:to>
                                        <p:strVal val="visible"/>
                                      </p:to>
                                    </p:set>
                                    <p:anim calcmode="lin" valueType="num">
                                      <p:cBhvr additive="base">
                                        <p:cTn id="29" dur="300" fill="hold"/>
                                        <p:tgtEl>
                                          <p:spTgt spid="5159940">
                                            <p:txEl>
                                              <p:pRg st="2" end="2"/>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515994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9940">
                                            <p:txEl>
                                              <p:pRg st="3" end="3"/>
                                            </p:txEl>
                                          </p:spTgt>
                                        </p:tgtEl>
                                        <p:attrNameLst>
                                          <p:attrName>style.visibility</p:attrName>
                                        </p:attrNameLst>
                                      </p:cBhvr>
                                      <p:to>
                                        <p:strVal val="visible"/>
                                      </p:to>
                                    </p:set>
                                    <p:anim calcmode="lin" valueType="num">
                                      <p:cBhvr additive="base">
                                        <p:cTn id="35" dur="300" fill="hold"/>
                                        <p:tgtEl>
                                          <p:spTgt spid="5159940">
                                            <p:txEl>
                                              <p:pRg st="3" end="3"/>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9940">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1" grpId="0" build="p" autoUpdateAnimBg="0"/>
      <p:bldP spid="5159945"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28546" name="Rectangle 2"/>
          <p:cNvSpPr>
            <a:spLocks noGrp="1" noChangeArrowheads="1"/>
          </p:cNvSpPr>
          <p:nvPr>
            <p:ph type="title"/>
          </p:nvPr>
        </p:nvSpPr>
        <p:spPr>
          <a:xfrm>
            <a:off x="1469292" y="457199"/>
            <a:ext cx="9198708" cy="5927970"/>
          </a:xfrm>
        </p:spPr>
        <p:txBody>
          <a:bodyPr/>
          <a:lstStyle/>
          <a:p>
            <a:r>
              <a:rPr lang="en-US" sz="7200" u="sng" dirty="0">
                <a:solidFill>
                  <a:srgbClr val="FFFFFF"/>
                </a:solidFill>
                <a:effectLst>
                  <a:outerShdw blurRad="38100" dist="38100" dir="2700000" algn="tl">
                    <a:srgbClr val="C0C0C0"/>
                  </a:outerShdw>
                </a:effectLst>
                <a:latin typeface="Algerian" pitchFamily="82" charset="0"/>
              </a:rPr>
              <a:t>Zwingli LED THE PROTESTANT REFORMER OPPOSITION TO ADULT RE-BAPTISM</a:t>
            </a:r>
          </a:p>
        </p:txBody>
      </p:sp>
      <p:sp>
        <p:nvSpPr>
          <p:cNvPr id="5228549" name="Comment 5"/>
          <p:cNvSpPr>
            <a:spLocks noChangeArrowheads="1"/>
          </p:cNvSpPr>
          <p:nvPr/>
        </p:nvSpPr>
        <p:spPr bwMode="auto">
          <a:xfrm>
            <a:off x="1539876" y="-13716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Heinrich Bullinger was the conciliatory successor to Zwingli &amp; after he was removed from the religious scene most Zwingli groups merged with those of Calvin forming the    Reformed Churches of Switzerland.</a:t>
            </a:r>
          </a:p>
        </p:txBody>
      </p:sp>
    </p:spTree>
    <p:extLst>
      <p:ext uri="{BB962C8B-B14F-4D97-AF65-F5344CB8AC3E}">
        <p14:creationId xmlns:p14="http://schemas.microsoft.com/office/powerpoint/2010/main" val="23323171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53734" y="2667001"/>
            <a:ext cx="5814067" cy="9233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endParaRPr>
          </a:p>
        </p:txBody>
      </p:sp>
      <p:sp>
        <p:nvSpPr>
          <p:cNvPr id="4" name="Rectangle 3"/>
          <p:cNvSpPr/>
          <p:nvPr/>
        </p:nvSpPr>
        <p:spPr>
          <a:xfrm>
            <a:off x="3139439" y="3352800"/>
            <a:ext cx="5814067" cy="212365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MAJORITARIAN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MAGISTERIALS</a:t>
            </a:r>
          </a:p>
        </p:txBody>
      </p:sp>
    </p:spTree>
    <p:extLst>
      <p:ext uri="{BB962C8B-B14F-4D97-AF65-F5344CB8AC3E}">
        <p14:creationId xmlns:p14="http://schemas.microsoft.com/office/powerpoint/2010/main" val="23895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nodePh="1">
                                  <p:stCondLst>
                                    <p:cond delay="0"/>
                                  </p:stCondLst>
                                  <p:endCondLst>
                                    <p:cond evt="begin" delay="0">
                                      <p:tn val="5"/>
                                    </p:cond>
                                  </p:endCondLst>
                                  <p:childTnLst>
                                    <p:animClr clrSpc="rgb" dir="cw">
                                      <p:cBhvr override="childStyle">
                                        <p:cTn id="6" dur="1900" fill="hold">
                                          <p:stCondLst>
                                            <p:cond delay="100"/>
                                          </p:stCondLst>
                                        </p:cTn>
                                        <p:tgtEl>
                                          <p:spTgt spid="3"/>
                                        </p:tgtEl>
                                        <p:attrNameLst>
                                          <p:attrName>style.color</p:attrName>
                                        </p:attrNameLst>
                                      </p:cBhvr>
                                      <p:to>
                                        <a:schemeClr val="accent2"/>
                                      </p:to>
                                    </p:animClr>
                                    <p:animClr clrSpc="rgb" dir="cw">
                                      <p:cBhvr>
                                        <p:cTn id="7" dur="1900" fill="hold">
                                          <p:stCondLst>
                                            <p:cond delay="100"/>
                                          </p:stCondLst>
                                        </p:cTn>
                                        <p:tgtEl>
                                          <p:spTgt spid="3"/>
                                        </p:tgtEl>
                                        <p:attrNameLst>
                                          <p:attrName>fillColor</p:attrName>
                                        </p:attrNameLst>
                                      </p:cBhvr>
                                      <p:to>
                                        <a:schemeClr val="accent2"/>
                                      </p:to>
                                    </p:animClr>
                                    <p:set>
                                      <p:cBhvr>
                                        <p:cTn id="8" dur="1900" fill="hold">
                                          <p:stCondLst>
                                            <p:cond delay="100"/>
                                          </p:stCondLst>
                                        </p:cTn>
                                        <p:tgtEl>
                                          <p:spTgt spid="3"/>
                                        </p:tgtEl>
                                        <p:attrNameLst>
                                          <p:attrName>fill.type</p:attrName>
                                        </p:attrNameLst>
                                      </p:cBhvr>
                                      <p:to>
                                        <p:strVal val="solid"/>
                                      </p:to>
                                    </p:set>
                                    <p:set>
                                      <p:cBhvr>
                                        <p:cTn id="9" dur="1900" fill="hold">
                                          <p:stCondLst>
                                            <p:cond delay="100"/>
                                          </p:stCondLst>
                                        </p:cTn>
                                        <p:tgtEl>
                                          <p:spTgt spid="3"/>
                                        </p:tgtEl>
                                        <p:attrNameLst>
                                          <p:attrName>fill.on</p:attrName>
                                        </p:attrNameLst>
                                      </p:cBhvr>
                                      <p:to>
                                        <p:strVal val="true"/>
                                      </p:to>
                                    </p:set>
                                    <p:animScale>
                                      <p:cBhvr>
                                        <p:cTn id="10" dur="200" fill="hold">
                                          <p:stCondLst>
                                            <p:cond delay="0"/>
                                          </p:stCondLst>
                                        </p:cTn>
                                        <p:tgtEl>
                                          <p:spTgt spid="3"/>
                                        </p:tgtEl>
                                      </p:cBhvr>
                                      <p:from x="100000" y="100000"/>
                                      <p:to x="100000" y="5000"/>
                                    </p:animScale>
                                    <p:animScale>
                                      <p:cBhvr>
                                        <p:cTn id="11" dur="200" fill="hold">
                                          <p:stCondLst>
                                            <p:cond delay="200"/>
                                          </p:stCondLst>
                                        </p:cTn>
                                        <p:tgtEl>
                                          <p:spTgt spid="3"/>
                                        </p:tgtEl>
                                      </p:cBhvr>
                                      <p:from x="100000" y="5000"/>
                                      <p:to x="120000" y="150000"/>
                                    </p:animScale>
                                    <p:animScale>
                                      <p:cBhvr>
                                        <p:cTn id="12" dur="600" fill="hold">
                                          <p:stCondLst>
                                            <p:cond delay="1400"/>
                                          </p:stCondLst>
                                        </p:cTn>
                                        <p:tgtEl>
                                          <p:spTgt spid="3"/>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14" presetClass="emph" presetSubtype="0" fill="hold" grpId="0" nodeType="clickEffect">
                                  <p:stCondLst>
                                    <p:cond delay="0"/>
                                  </p:stCondLst>
                                  <p:childTnLst>
                                    <p:animClr clrSpc="rgb" dir="cw">
                                      <p:cBhvr override="childStyle">
                                        <p:cTn id="16" dur="1900" fill="hold">
                                          <p:stCondLst>
                                            <p:cond delay="100"/>
                                          </p:stCondLst>
                                        </p:cTn>
                                        <p:tgtEl>
                                          <p:spTgt spid="4"/>
                                        </p:tgtEl>
                                        <p:attrNameLst>
                                          <p:attrName>style.color</p:attrName>
                                        </p:attrNameLst>
                                      </p:cBhvr>
                                      <p:to>
                                        <a:schemeClr val="accent2"/>
                                      </p:to>
                                    </p:animClr>
                                    <p:animClr clrSpc="rgb" dir="cw">
                                      <p:cBhvr>
                                        <p:cTn id="17" dur="1900" fill="hold">
                                          <p:stCondLst>
                                            <p:cond delay="100"/>
                                          </p:stCondLst>
                                        </p:cTn>
                                        <p:tgtEl>
                                          <p:spTgt spid="4"/>
                                        </p:tgtEl>
                                        <p:attrNameLst>
                                          <p:attrName>fillColor</p:attrName>
                                        </p:attrNameLst>
                                      </p:cBhvr>
                                      <p:to>
                                        <a:schemeClr val="accent2"/>
                                      </p:to>
                                    </p:animClr>
                                    <p:set>
                                      <p:cBhvr>
                                        <p:cTn id="18" dur="1900" fill="hold">
                                          <p:stCondLst>
                                            <p:cond delay="100"/>
                                          </p:stCondLst>
                                        </p:cTn>
                                        <p:tgtEl>
                                          <p:spTgt spid="4"/>
                                        </p:tgtEl>
                                        <p:attrNameLst>
                                          <p:attrName>fill.type</p:attrName>
                                        </p:attrNameLst>
                                      </p:cBhvr>
                                      <p:to>
                                        <p:strVal val="solid"/>
                                      </p:to>
                                    </p:set>
                                    <p:set>
                                      <p:cBhvr>
                                        <p:cTn id="19" dur="1900" fill="hold">
                                          <p:stCondLst>
                                            <p:cond delay="100"/>
                                          </p:stCondLst>
                                        </p:cTn>
                                        <p:tgtEl>
                                          <p:spTgt spid="4"/>
                                        </p:tgtEl>
                                        <p:attrNameLst>
                                          <p:attrName>fill.on</p:attrName>
                                        </p:attrNameLst>
                                      </p:cBhvr>
                                      <p:to>
                                        <p:strVal val="true"/>
                                      </p:to>
                                    </p:set>
                                    <p:animScale>
                                      <p:cBhvr>
                                        <p:cTn id="20" dur="200" fill="hold">
                                          <p:stCondLst>
                                            <p:cond delay="0"/>
                                          </p:stCondLst>
                                        </p:cTn>
                                        <p:tgtEl>
                                          <p:spTgt spid="4"/>
                                        </p:tgtEl>
                                      </p:cBhvr>
                                      <p:from x="100000" y="100000"/>
                                      <p:to x="100000" y="5000"/>
                                    </p:animScale>
                                    <p:animScale>
                                      <p:cBhvr>
                                        <p:cTn id="21" dur="200" fill="hold">
                                          <p:stCondLst>
                                            <p:cond delay="200"/>
                                          </p:stCondLst>
                                        </p:cTn>
                                        <p:tgtEl>
                                          <p:spTgt spid="4"/>
                                        </p:tgtEl>
                                      </p:cBhvr>
                                      <p:from x="100000" y="5000"/>
                                      <p:to x="120000" y="150000"/>
                                    </p:animScale>
                                    <p:animScale>
                                      <p:cBhvr>
                                        <p:cTn id="22" dur="600" fill="hold">
                                          <p:stCondLst>
                                            <p:cond delay="1400"/>
                                          </p:stCondLst>
                                        </p:cTn>
                                        <p:tgtEl>
                                          <p:spTgt spid="4"/>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81442" name="Rectangle 2"/>
          <p:cNvSpPr>
            <a:spLocks noGrp="1" noChangeArrowheads="1"/>
          </p:cNvSpPr>
          <p:nvPr>
            <p:ph type="title"/>
          </p:nvPr>
        </p:nvSpPr>
        <p:spPr>
          <a:xfrm>
            <a:off x="1828800" y="84841"/>
            <a:ext cx="8534400" cy="1470582"/>
          </a:xfrm>
          <a:solidFill>
            <a:srgbClr val="A50021"/>
          </a:solidFill>
        </p:spPr>
        <p:txBody>
          <a:bodyPr/>
          <a:lstStyle/>
          <a:p>
            <a:r>
              <a:rPr lang="en-US" sz="6000" b="1" dirty="0">
                <a:solidFill>
                  <a:srgbClr val="CC9900"/>
                </a:solidFill>
                <a:effectLst>
                  <a:outerShdw blurRad="38100" dist="38100" dir="2700000" algn="tl">
                    <a:srgbClr val="000000"/>
                  </a:outerShdw>
                </a:effectLst>
                <a:latin typeface="Andy" pitchFamily="66" charset="0"/>
              </a:rPr>
              <a:t>COUNTERING THE </a:t>
            </a:r>
            <a:r>
              <a:rPr lang="en-US" sz="5400" b="1" dirty="0">
                <a:solidFill>
                  <a:srgbClr val="CC9900"/>
                </a:solidFill>
                <a:effectLst>
                  <a:outerShdw blurRad="38100" dist="38100" dir="2700000" algn="tl">
                    <a:srgbClr val="000000"/>
                  </a:outerShdw>
                </a:effectLst>
                <a:latin typeface="Andy" pitchFamily="66" charset="0"/>
              </a:rPr>
              <a:t>COUNTERFACTUAL TEST</a:t>
            </a:r>
          </a:p>
        </p:txBody>
      </p:sp>
      <p:sp>
        <p:nvSpPr>
          <p:cNvPr id="5181443" name="Rectangle 3"/>
          <p:cNvSpPr>
            <a:spLocks noGrp="1" noChangeArrowheads="1"/>
          </p:cNvSpPr>
          <p:nvPr>
            <p:ph type="body" idx="1"/>
          </p:nvPr>
        </p:nvSpPr>
        <p:spPr>
          <a:xfrm>
            <a:off x="1905000" y="1676400"/>
            <a:ext cx="8382000" cy="4572000"/>
          </a:xfrm>
          <a:solidFill>
            <a:srgbClr val="CCCC00"/>
          </a:solidFill>
        </p:spPr>
        <p:txBody>
          <a:bodyPr/>
          <a:lstStyle/>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800" b="1" u="sng">
                <a:solidFill>
                  <a:srgbClr val="CC0000"/>
                </a:solidFill>
                <a:effectLst>
                  <a:outerShdw blurRad="38100" dist="38100" dir="2700000" algn="tl">
                    <a:srgbClr val="000000"/>
                  </a:outerShdw>
                </a:effectLst>
              </a:rPr>
              <a:t> Bible Says You Are In Charge Of Your Own Heart</a:t>
            </a:r>
          </a:p>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400" b="1" i="1">
                <a:solidFill>
                  <a:srgbClr val="CC0000"/>
                </a:solidFill>
                <a:effectLst>
                  <a:outerShdw blurRad="38100" dist="38100" dir="2700000" algn="tl">
                    <a:srgbClr val="000000"/>
                  </a:outerShdw>
                </a:effectLst>
              </a:rPr>
              <a:t> </a:t>
            </a:r>
            <a:r>
              <a:rPr lang="en-US" sz="2800" i="1">
                <a:solidFill>
                  <a:srgbClr val="CC0000"/>
                </a:solidFill>
                <a:effectLst>
                  <a:outerShdw blurRad="38100" dist="38100" dir="2700000" algn="tl">
                    <a:srgbClr val="000000"/>
                  </a:outerShdw>
                </a:effectLst>
              </a:rPr>
              <a:t>Jeremiah 4: 4 – “Remove the foreskin of your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9: 13 – “Stubbornly followed their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18: 11 – “Act according to his evil heart”</a:t>
            </a:r>
          </a:p>
          <a:p>
            <a:pPr>
              <a:buFont typeface="Wingdings" pitchFamily="2" charset="2"/>
              <a:buChar char="v"/>
            </a:pPr>
            <a:endParaRPr lang="en-US" sz="1400" i="1">
              <a:solidFill>
                <a:srgbClr val="CC0000"/>
              </a:solidFill>
              <a:effectLst>
                <a:outerShdw blurRad="38100" dist="38100" dir="2700000" algn="tl">
                  <a:srgbClr val="000000"/>
                </a:outerShdw>
              </a:effectLst>
            </a:endParaRPr>
          </a:p>
          <a:p>
            <a:pPr>
              <a:buFont typeface="Wingdings" pitchFamily="2" charset="2"/>
              <a:buChar char="v"/>
            </a:pPr>
            <a:r>
              <a:rPr lang="en-US" sz="2800" b="1" i="1">
                <a:solidFill>
                  <a:srgbClr val="CC0000"/>
                </a:solidFill>
                <a:effectLst>
                  <a:outerShdw blurRad="38100" dist="38100" dir="2700000" algn="tl">
                    <a:srgbClr val="000000"/>
                  </a:outerShdw>
                </a:effectLst>
              </a:rPr>
              <a:t> </a:t>
            </a:r>
            <a:r>
              <a:rPr lang="en-US" sz="4000" b="1" i="1">
                <a:solidFill>
                  <a:srgbClr val="CC0000"/>
                </a:solidFill>
                <a:effectLst>
                  <a:outerShdw blurRad="38100" dist="38100" dir="2700000" algn="tl">
                    <a:srgbClr val="000000"/>
                  </a:outerShdw>
                </a:effectLst>
              </a:rPr>
              <a:t>Ezekiel 18:31 – “Make Yourselves   A New Heart &amp; A New Spirit!”</a:t>
            </a:r>
            <a:endParaRPr lang="en-US" sz="4000" b="1" i="1"/>
          </a:p>
        </p:txBody>
      </p:sp>
    </p:spTree>
    <p:extLst>
      <p:ext uri="{BB962C8B-B14F-4D97-AF65-F5344CB8AC3E}">
        <p14:creationId xmlns:p14="http://schemas.microsoft.com/office/powerpoint/2010/main" val="158990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181443">
                                            <p:txEl>
                                              <p:pRg st="1" end="1"/>
                                            </p:txEl>
                                          </p:spTgt>
                                        </p:tgtEl>
                                        <p:attrNameLst>
                                          <p:attrName>style.visibility</p:attrName>
                                        </p:attrNameLst>
                                      </p:cBhvr>
                                      <p:to>
                                        <p:strVal val="visible"/>
                                      </p:to>
                                    </p:set>
                                    <p:anim to="" calcmode="lin" valueType="num">
                                      <p:cBhvr>
                                        <p:cTn id="7" dur="1" fill="hold"/>
                                        <p:tgtEl>
                                          <p:spTgt spid="518144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181443">
                                            <p:txEl>
                                              <p:pRg st="3" end="3"/>
                                            </p:txEl>
                                          </p:spTgt>
                                        </p:tgtEl>
                                        <p:attrNameLst>
                                          <p:attrName>style.visibility</p:attrName>
                                        </p:attrNameLst>
                                      </p:cBhvr>
                                      <p:to>
                                        <p:strVal val="visible"/>
                                      </p:to>
                                    </p:set>
                                    <p:anim to="" calcmode="lin" valueType="num">
                                      <p:cBhvr>
                                        <p:cTn id="12" dur="1" fill="hold"/>
                                        <p:tgtEl>
                                          <p:spTgt spid="518144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181443">
                                            <p:txEl>
                                              <p:pRg st="4" end="4"/>
                                            </p:txEl>
                                          </p:spTgt>
                                        </p:tgtEl>
                                        <p:attrNameLst>
                                          <p:attrName>style.visibility</p:attrName>
                                        </p:attrNameLst>
                                      </p:cBhvr>
                                      <p:to>
                                        <p:strVal val="visible"/>
                                      </p:to>
                                    </p:set>
                                    <p:anim to="" calcmode="lin" valueType="num">
                                      <p:cBhvr>
                                        <p:cTn id="17" dur="1" fill="hold"/>
                                        <p:tgtEl>
                                          <p:spTgt spid="5181443">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181443">
                                            <p:txEl>
                                              <p:pRg st="5" end="5"/>
                                            </p:txEl>
                                          </p:spTgt>
                                        </p:tgtEl>
                                        <p:attrNameLst>
                                          <p:attrName>style.visibility</p:attrName>
                                        </p:attrNameLst>
                                      </p:cBhvr>
                                      <p:to>
                                        <p:strVal val="visible"/>
                                      </p:to>
                                    </p:set>
                                    <p:anim to="" calcmode="lin" valueType="num">
                                      <p:cBhvr>
                                        <p:cTn id="22" dur="1" fill="hold"/>
                                        <p:tgtEl>
                                          <p:spTgt spid="5181443">
                                            <p:txEl>
                                              <p:pRg st="5" end="5"/>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5181443">
                                            <p:txEl>
                                              <p:pRg st="7" end="7"/>
                                            </p:txEl>
                                          </p:spTgt>
                                        </p:tgtEl>
                                        <p:attrNameLst>
                                          <p:attrName>style.visibility</p:attrName>
                                        </p:attrNameLst>
                                      </p:cBhvr>
                                      <p:to>
                                        <p:strVal val="visible"/>
                                      </p:to>
                                    </p:set>
                                    <p:anim to="" calcmode="lin" valueType="num">
                                      <p:cBhvr>
                                        <p:cTn id="27" dur="1" fill="hold"/>
                                        <p:tgtEl>
                                          <p:spTgt spid="518144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43"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467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1529</a:t>
            </a:r>
          </a:p>
        </p:txBody>
      </p:sp>
      <p:sp>
        <p:nvSpPr>
          <p:cNvPr id="540467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0467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04677" name="Rectangle 5"/>
          <p:cNvSpPr>
            <a:spLocks noChangeArrowheads="1"/>
          </p:cNvSpPr>
          <p:nvPr/>
        </p:nvSpPr>
        <p:spPr bwMode="auto">
          <a:xfrm>
            <a:off x="3352800" y="152400"/>
            <a:ext cx="7162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The Same Diet Of Spires – Which Protested Restrictions Of Religious Liberty – Condemned Anabaptists:</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04678"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5404679" name="Group 7"/>
          <p:cNvGrpSpPr>
            <a:grpSpLocks/>
          </p:cNvGrpSpPr>
          <p:nvPr/>
        </p:nvGrpSpPr>
        <p:grpSpPr bwMode="auto">
          <a:xfrm>
            <a:off x="3505200" y="2057400"/>
            <a:ext cx="6934200" cy="4495800"/>
            <a:chOff x="1248" y="1680"/>
            <a:chExt cx="4368" cy="2448"/>
          </a:xfrm>
        </p:grpSpPr>
        <p:sp>
          <p:nvSpPr>
            <p:cNvPr id="5404680"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04681" name="Text Box 9"/>
            <p:cNvSpPr txBox="1">
              <a:spLocks noChangeArrowheads="1"/>
            </p:cNvSpPr>
            <p:nvPr/>
          </p:nvSpPr>
          <p:spPr bwMode="auto">
            <a:xfrm>
              <a:off x="1392" y="1776"/>
              <a:ext cx="4224" cy="204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“Every Anabaptist and rebaptized person of either sex should be put to death by fire,  sword,  or some other way.”</a:t>
              </a:r>
            </a:p>
          </p:txBody>
        </p:sp>
      </p:grpSp>
    </p:spTree>
    <p:extLst>
      <p:ext uri="{BB962C8B-B14F-4D97-AF65-F5344CB8AC3E}">
        <p14:creationId xmlns:p14="http://schemas.microsoft.com/office/powerpoint/2010/main" val="370348095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04678">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04679"/>
                                        </p:tgtEl>
                                        <p:attrNameLst>
                                          <p:attrName>style.visibility</p:attrName>
                                        </p:attrNameLst>
                                      </p:cBhvr>
                                      <p:to>
                                        <p:strVal val="visible"/>
                                      </p:to>
                                    </p:set>
                                    <p:animEffect transition="in" filter="dissolve">
                                      <p:cBhvr>
                                        <p:cTn id="10" dur="500"/>
                                        <p:tgtEl>
                                          <p:spTgt spid="5404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4678"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275840" y="2667002"/>
            <a:ext cx="7752080" cy="258532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ALL CONSIDERED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ADULT CONVERSION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AS CULTURALLY ALIEN</a:t>
            </a:r>
          </a:p>
        </p:txBody>
      </p:sp>
    </p:spTree>
    <p:extLst>
      <p:ext uri="{BB962C8B-B14F-4D97-AF65-F5344CB8AC3E}">
        <p14:creationId xmlns:p14="http://schemas.microsoft.com/office/powerpoint/2010/main" val="17115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3"/>
                                        </p:tgtEl>
                                        <p:attrNameLst>
                                          <p:attrName>style.color</p:attrName>
                                        </p:attrNameLst>
                                      </p:cBhvr>
                                      <p:to>
                                        <a:schemeClr val="accent2"/>
                                      </p:to>
                                    </p:animClr>
                                    <p:animClr clrSpc="rgb" dir="cw">
                                      <p:cBhvr>
                                        <p:cTn id="7" dur="1900" fill="hold">
                                          <p:stCondLst>
                                            <p:cond delay="100"/>
                                          </p:stCondLst>
                                        </p:cTn>
                                        <p:tgtEl>
                                          <p:spTgt spid="3"/>
                                        </p:tgtEl>
                                        <p:attrNameLst>
                                          <p:attrName>fillColor</p:attrName>
                                        </p:attrNameLst>
                                      </p:cBhvr>
                                      <p:to>
                                        <a:schemeClr val="accent2"/>
                                      </p:to>
                                    </p:animClr>
                                    <p:set>
                                      <p:cBhvr>
                                        <p:cTn id="8" dur="1900" fill="hold">
                                          <p:stCondLst>
                                            <p:cond delay="100"/>
                                          </p:stCondLst>
                                        </p:cTn>
                                        <p:tgtEl>
                                          <p:spTgt spid="3"/>
                                        </p:tgtEl>
                                        <p:attrNameLst>
                                          <p:attrName>fill.type</p:attrName>
                                        </p:attrNameLst>
                                      </p:cBhvr>
                                      <p:to>
                                        <p:strVal val="solid"/>
                                      </p:to>
                                    </p:set>
                                    <p:set>
                                      <p:cBhvr>
                                        <p:cTn id="9" dur="1900" fill="hold">
                                          <p:stCondLst>
                                            <p:cond delay="100"/>
                                          </p:stCondLst>
                                        </p:cTn>
                                        <p:tgtEl>
                                          <p:spTgt spid="3"/>
                                        </p:tgtEl>
                                        <p:attrNameLst>
                                          <p:attrName>fill.on</p:attrName>
                                        </p:attrNameLst>
                                      </p:cBhvr>
                                      <p:to>
                                        <p:strVal val="true"/>
                                      </p:to>
                                    </p:set>
                                    <p:animScale>
                                      <p:cBhvr>
                                        <p:cTn id="10" dur="200" fill="hold">
                                          <p:stCondLst>
                                            <p:cond delay="0"/>
                                          </p:stCondLst>
                                        </p:cTn>
                                        <p:tgtEl>
                                          <p:spTgt spid="3"/>
                                        </p:tgtEl>
                                      </p:cBhvr>
                                      <p:from x="100000" y="100000"/>
                                      <p:to x="100000" y="5000"/>
                                    </p:animScale>
                                    <p:animScale>
                                      <p:cBhvr>
                                        <p:cTn id="11" dur="200" fill="hold">
                                          <p:stCondLst>
                                            <p:cond delay="200"/>
                                          </p:stCondLst>
                                        </p:cTn>
                                        <p:tgtEl>
                                          <p:spTgt spid="3"/>
                                        </p:tgtEl>
                                      </p:cBhvr>
                                      <p:from x="100000" y="5000"/>
                                      <p:to x="120000" y="150000"/>
                                    </p:animScale>
                                    <p:animScale>
                                      <p:cBhvr>
                                        <p:cTn id="12" dur="600" fill="hold">
                                          <p:stCondLst>
                                            <p:cond delay="1400"/>
                                          </p:stCondLst>
                                        </p:cTn>
                                        <p:tgtEl>
                                          <p:spTgt spid="3"/>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18" presetClass="emph" presetSubtype="0" fill="hold" nodeType="clickEffect">
                                  <p:stCondLst>
                                    <p:cond delay="0"/>
                                  </p:stCondLst>
                                  <p:iterate type="lt">
                                    <p:tmPct val="4000"/>
                                  </p:iterate>
                                  <p:childTnLst>
                                    <p:set>
                                      <p:cBhvr override="childStyle">
                                        <p:cTn id="16" dur="500" fill="hold"/>
                                        <p:tgtEl>
                                          <p:spTgt spid="3">
                                            <p:txEl>
                                              <p:pRg st="0" end="0"/>
                                            </p:txEl>
                                          </p:spTgt>
                                        </p:tgtEl>
                                        <p:attrNameLst>
                                          <p:attrName>style.textDecorationUnderline</p:attrName>
                                        </p:attrNameLst>
                                      </p:cBhvr>
                                      <p:to>
                                        <p:strVal val="true"/>
                                      </p:to>
                                    </p:set>
                                  </p:childTnLst>
                                </p:cTn>
                              </p:par>
                              <p:par>
                                <p:cTn id="17" presetID="18" presetClass="emph" presetSubtype="0" fill="hold" nodeType="withEffect">
                                  <p:stCondLst>
                                    <p:cond delay="0"/>
                                  </p:stCondLst>
                                  <p:iterate type="lt">
                                    <p:tmPct val="4000"/>
                                  </p:iterate>
                                  <p:childTnLst>
                                    <p:set>
                                      <p:cBhvr override="childStyle">
                                        <p:cTn id="18" dur="500" fill="hold"/>
                                        <p:tgtEl>
                                          <p:spTgt spid="3">
                                            <p:txEl>
                                              <p:pRg st="1" end="1"/>
                                            </p:txEl>
                                          </p:spTgt>
                                        </p:tgtEl>
                                        <p:attrNameLst>
                                          <p:attrName>style.textDecorationUnderline</p:attrName>
                                        </p:attrNameLst>
                                      </p:cBhvr>
                                      <p:to>
                                        <p:strVal val="true"/>
                                      </p:to>
                                    </p:set>
                                  </p:childTnLst>
                                </p:cTn>
                              </p:par>
                              <p:par>
                                <p:cTn id="19" presetID="18" presetClass="emph" presetSubtype="0" fill="hold" nodeType="withEffect">
                                  <p:stCondLst>
                                    <p:cond delay="0"/>
                                  </p:stCondLst>
                                  <p:iterate type="lt">
                                    <p:tmPct val="4000"/>
                                  </p:iterate>
                                  <p:childTnLst>
                                    <p:set>
                                      <p:cBhvr override="childStyle">
                                        <p:cTn id="20"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2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1551</a:t>
            </a:r>
          </a:p>
        </p:txBody>
      </p:sp>
      <p:sp>
        <p:nvSpPr>
          <p:cNvPr id="540672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0672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06725" name="Rectangle 5"/>
          <p:cNvSpPr>
            <a:spLocks noChangeArrowheads="1"/>
          </p:cNvSpPr>
          <p:nvPr/>
        </p:nvSpPr>
        <p:spPr bwMode="auto">
          <a:xfrm>
            <a:off x="3352800" y="152400"/>
            <a:ext cx="7162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mn-cs"/>
              </a:rPr>
              <a:t> The Diet Of Augsburg Decreed:</a:t>
            </a:r>
            <a:endPar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06726"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5406727" name="Group 7"/>
          <p:cNvGrpSpPr>
            <a:grpSpLocks/>
          </p:cNvGrpSpPr>
          <p:nvPr/>
        </p:nvGrpSpPr>
        <p:grpSpPr bwMode="auto">
          <a:xfrm>
            <a:off x="3505200" y="1066800"/>
            <a:ext cx="6934200" cy="5486400"/>
            <a:chOff x="1248" y="1680"/>
            <a:chExt cx="4368" cy="2448"/>
          </a:xfrm>
        </p:grpSpPr>
        <p:sp>
          <p:nvSpPr>
            <p:cNvPr id="5406728"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06729" name="Text Box 9"/>
            <p:cNvSpPr txBox="1">
              <a:spLocks noChangeArrowheads="1"/>
            </p:cNvSpPr>
            <p:nvPr/>
          </p:nvSpPr>
          <p:spPr bwMode="auto">
            <a:xfrm>
              <a:off x="1392" y="1776"/>
              <a:ext cx="4224" cy="2327"/>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“Judges and jurors who have scruples against pronouncing the death sentence on Anabaptists will be removed from office and punished by fine and imprisonment.”</a:t>
              </a:r>
            </a:p>
          </p:txBody>
        </p:sp>
      </p:grpSp>
    </p:spTree>
    <p:extLst>
      <p:ext uri="{BB962C8B-B14F-4D97-AF65-F5344CB8AC3E}">
        <p14:creationId xmlns:p14="http://schemas.microsoft.com/office/powerpoint/2010/main" val="236757874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06726">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06727"/>
                                        </p:tgtEl>
                                        <p:attrNameLst>
                                          <p:attrName>style.visibility</p:attrName>
                                        </p:attrNameLst>
                                      </p:cBhvr>
                                      <p:to>
                                        <p:strVal val="visible"/>
                                      </p:to>
                                    </p:set>
                                    <p:animEffect transition="in" filter="dissolve">
                                      <p:cBhvr>
                                        <p:cTn id="10" dur="500"/>
                                        <p:tgtEl>
                                          <p:spTgt spid="5406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26"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atin typeface="Voltage" pitchFamily="34" charset="0"/>
              </a:rPr>
              <a:t> </a:t>
            </a:r>
            <a:r>
              <a:rPr lang="en-US">
                <a:solidFill>
                  <a:schemeClr val="bg1"/>
                </a:solidFill>
                <a:latin typeface="Voltage" pitchFamily="34" charset="0"/>
              </a:rPr>
              <a:t>THE  M I L L S T O N E</a:t>
            </a:r>
            <a:r>
              <a:rPr lang="en-US"/>
              <a:t> </a:t>
            </a:r>
          </a:p>
        </p:txBody>
      </p:sp>
      <p:sp>
        <p:nvSpPr>
          <p:cNvPr id="100355" name="Rectangle 3"/>
          <p:cNvSpPr>
            <a:spLocks noGrp="1" noChangeArrowheads="1"/>
          </p:cNvSpPr>
          <p:nvPr>
            <p:ph idx="1"/>
          </p:nvPr>
        </p:nvSpPr>
        <p:spPr/>
        <p:txBody>
          <a:bodyPr/>
          <a:lstStyle/>
          <a:p>
            <a:r>
              <a:rPr lang="en-US">
                <a:solidFill>
                  <a:srgbClr val="FFFF00"/>
                </a:solidFill>
                <a:effectLst>
                  <a:outerShdw blurRad="38100" dist="38100" dir="2700000" algn="tl">
                    <a:srgbClr val="C0C0C0"/>
                  </a:outerShdw>
                </a:effectLst>
              </a:rPr>
              <a:t>MATTHEW EIGHTEEN: VERSE SIX</a:t>
            </a:r>
          </a:p>
          <a:p>
            <a:endParaRPr lang="en-US">
              <a:solidFill>
                <a:srgbClr val="FFFF00"/>
              </a:solidFill>
              <a:effectLst>
                <a:outerShdw blurRad="38100" dist="38100" dir="2700000" algn="tl">
                  <a:srgbClr val="C0C0C0"/>
                </a:outerShdw>
              </a:effectLst>
            </a:endParaRPr>
          </a:p>
          <a:p>
            <a:pPr>
              <a:buFontTx/>
              <a:buNone/>
            </a:pPr>
            <a:r>
              <a:rPr lang="en-US">
                <a:solidFill>
                  <a:srgbClr val="FFFF00"/>
                </a:solidFill>
                <a:effectLst>
                  <a:outerShdw blurRad="38100" dist="38100" dir="2700000" algn="tl">
                    <a:srgbClr val="C0C0C0"/>
                  </a:outerShdw>
                </a:effectLst>
              </a:rPr>
              <a:t>          OFTEN  APPLIED  LITERALLY                                                        </a:t>
            </a:r>
          </a:p>
          <a:p>
            <a:endParaRPr lang="en-US">
              <a:solidFill>
                <a:srgbClr val="FFFF00"/>
              </a:solidFill>
              <a:effectLst>
                <a:outerShdw blurRad="38100" dist="38100" dir="2700000" algn="tl">
                  <a:srgbClr val="C0C0C0"/>
                </a:outerShdw>
              </a:effectLst>
            </a:endParaRPr>
          </a:p>
          <a:p>
            <a:pPr>
              <a:buFontTx/>
              <a:buNone/>
            </a:pPr>
            <a:r>
              <a:rPr lang="en-US">
                <a:solidFill>
                  <a:srgbClr val="FFFF00"/>
                </a:solidFill>
                <a:effectLst>
                  <a:outerShdw blurRad="38100" dist="38100" dir="2700000" algn="tl">
                    <a:srgbClr val="C0C0C0"/>
                  </a:outerShdw>
                </a:effectLst>
              </a:rPr>
              <a:t>                IN  PROTESTANT  INQUISITION</a:t>
            </a:r>
          </a:p>
        </p:txBody>
      </p:sp>
    </p:spTree>
    <p:extLst>
      <p:ext uri="{BB962C8B-B14F-4D97-AF65-F5344CB8AC3E}">
        <p14:creationId xmlns:p14="http://schemas.microsoft.com/office/powerpoint/2010/main" val="5356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100355"/>
                                        </p:tgtEl>
                                        <p:attrNameLst>
                                          <p:attrName>style.visibility</p:attrName>
                                        </p:attrNameLst>
                                      </p:cBhvr>
                                      <p:to>
                                        <p:strVal val="visible"/>
                                      </p:to>
                                    </p:set>
                                    <p:anim calcmode="lin" valueType="num">
                                      <p:cBhvr>
                                        <p:cTn id="7" dur="300" fill="hold"/>
                                        <p:tgtEl>
                                          <p:spTgt spid="100355"/>
                                        </p:tgtEl>
                                        <p:attrNameLst>
                                          <p:attrName>ppt_w</p:attrName>
                                        </p:attrNameLst>
                                      </p:cBhvr>
                                      <p:tavLst>
                                        <p:tav tm="0">
                                          <p:val>
                                            <p:fltVal val="0"/>
                                          </p:val>
                                        </p:tav>
                                        <p:tav tm="100000">
                                          <p:val>
                                            <p:strVal val="#ppt_w"/>
                                          </p:val>
                                        </p:tav>
                                      </p:tavLst>
                                    </p:anim>
                                    <p:anim calcmode="lin" valueType="num">
                                      <p:cBhvr>
                                        <p:cTn id="8" dur="300" fill="hold"/>
                                        <p:tgtEl>
                                          <p:spTgt spid="100355"/>
                                        </p:tgtEl>
                                        <p:attrNameLst>
                                          <p:attrName>ppt_h</p:attrName>
                                        </p:attrNameLst>
                                      </p:cBhvr>
                                      <p:tavLst>
                                        <p:tav tm="0">
                                          <p:val>
                                            <p:fltVal val="0"/>
                                          </p:val>
                                        </p:tav>
                                        <p:tav tm="100000">
                                          <p:val>
                                            <p:strVal val="#ppt_h"/>
                                          </p:val>
                                        </p:tav>
                                      </p:tavLst>
                                    </p:anim>
                                    <p:anim calcmode="lin" valueType="num">
                                      <p:cBhvr>
                                        <p:cTn id="9" dur="300" fill="hold"/>
                                        <p:tgtEl>
                                          <p:spTgt spid="100355"/>
                                        </p:tgtEl>
                                        <p:attrNameLst>
                                          <p:attrName>ppt_x</p:attrName>
                                        </p:attrNameLst>
                                      </p:cBhvr>
                                      <p:tavLst>
                                        <p:tav tm="0">
                                          <p:val>
                                            <p:fltVal val="0.5"/>
                                          </p:val>
                                        </p:tav>
                                        <p:tav tm="100000">
                                          <p:val>
                                            <p:strVal val="#ppt_x"/>
                                          </p:val>
                                        </p:tav>
                                      </p:tavLst>
                                    </p:anim>
                                    <p:anim calcmode="lin" valueType="num">
                                      <p:cBhvr>
                                        <p:cTn id="10" dur="300" fill="hold"/>
                                        <p:tgtEl>
                                          <p:spTgt spid="1003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877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1528</a:t>
            </a:r>
          </a:p>
        </p:txBody>
      </p:sp>
      <p:sp>
        <p:nvSpPr>
          <p:cNvPr id="540877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0877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08773" name="Rectangle 5"/>
          <p:cNvSpPr>
            <a:spLocks noChangeArrowheads="1"/>
          </p:cNvSpPr>
          <p:nvPr/>
        </p:nvSpPr>
        <p:spPr bwMode="auto">
          <a:xfrm>
            <a:off x="3352800" y="152400"/>
            <a:ext cx="7162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mn-cs"/>
              </a:rPr>
              <a:t> The Count Of Alzey in area of the Palatinate,  after he had 350 Anabaptists executed,  exclaimed:</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08774"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5408775" name="Group 7"/>
          <p:cNvGrpSpPr>
            <a:grpSpLocks/>
          </p:cNvGrpSpPr>
          <p:nvPr/>
        </p:nvGrpSpPr>
        <p:grpSpPr bwMode="auto">
          <a:xfrm>
            <a:off x="3505200" y="1981200"/>
            <a:ext cx="6934200" cy="4572000"/>
            <a:chOff x="1248" y="1680"/>
            <a:chExt cx="4368" cy="2448"/>
          </a:xfrm>
        </p:grpSpPr>
        <p:sp>
          <p:nvSpPr>
            <p:cNvPr id="5408776" name="AutoShape 8"/>
            <p:cNvSpPr>
              <a:spLocks noChangeArrowheads="1"/>
            </p:cNvSpPr>
            <p:nvPr/>
          </p:nvSpPr>
          <p:spPr bwMode="auto">
            <a:xfrm>
              <a:off x="1248" y="1680"/>
              <a:ext cx="4368" cy="244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08777" name="Text Box 9"/>
            <p:cNvSpPr txBox="1">
              <a:spLocks noChangeArrowheads="1"/>
            </p:cNvSpPr>
            <p:nvPr/>
          </p:nvSpPr>
          <p:spPr bwMode="auto">
            <a:xfrm>
              <a:off x="1392" y="1776"/>
              <a:ext cx="4224" cy="200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“What shall I do,  the more I kill,  the greater becomes their number!”</a:t>
              </a:r>
            </a:p>
          </p:txBody>
        </p:sp>
      </p:grpSp>
    </p:spTree>
    <p:extLst>
      <p:ext uri="{BB962C8B-B14F-4D97-AF65-F5344CB8AC3E}">
        <p14:creationId xmlns:p14="http://schemas.microsoft.com/office/powerpoint/2010/main" val="59164416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408774">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5408775"/>
                                        </p:tgtEl>
                                        <p:attrNameLst>
                                          <p:attrName>style.visibility</p:attrName>
                                        </p:attrNameLst>
                                      </p:cBhvr>
                                      <p:to>
                                        <p:strVal val="visible"/>
                                      </p:to>
                                    </p:set>
                                    <p:animEffect transition="in" filter="dissolve">
                                      <p:cBhvr>
                                        <p:cTn id="10" dur="500"/>
                                        <p:tgtEl>
                                          <p:spTgt spid="5408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8774"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1828800" y="304800"/>
            <a:ext cx="8496300" cy="762000"/>
          </a:xfrm>
          <a:solidFill>
            <a:srgbClr val="FF9900"/>
          </a:solidFill>
          <a:ln/>
        </p:spPr>
        <p:txBody>
          <a:bodyPr/>
          <a:lstStyle/>
          <a:p>
            <a:r>
              <a:rPr lang="en-US" b="1">
                <a:solidFill>
                  <a:srgbClr val="CCCC00"/>
                </a:solidFill>
                <a:effectLst>
                  <a:outerShdw blurRad="38100" dist="38100" dir="2700000" algn="tl">
                    <a:srgbClr val="000000"/>
                  </a:outerShdw>
                </a:effectLst>
              </a:rPr>
              <a:t>Pretext:  Text Outside Of Context</a:t>
            </a:r>
          </a:p>
        </p:txBody>
      </p:sp>
      <p:sp>
        <p:nvSpPr>
          <p:cNvPr id="461827" name="Rectangle 3"/>
          <p:cNvSpPr>
            <a:spLocks noGrp="1" noChangeArrowheads="1"/>
          </p:cNvSpPr>
          <p:nvPr>
            <p:ph type="body" sz="half" idx="1"/>
          </p:nvPr>
        </p:nvSpPr>
        <p:spPr>
          <a:xfrm>
            <a:off x="1905000" y="1600200"/>
            <a:ext cx="8382000" cy="2667000"/>
          </a:xfrm>
          <a:solidFill>
            <a:srgbClr val="CCCC00"/>
          </a:solidFill>
        </p:spPr>
        <p:txBody>
          <a:bodyPr/>
          <a:lstStyle/>
          <a:p>
            <a:r>
              <a:rPr lang="en-US" sz="4400" b="1">
                <a:solidFill>
                  <a:srgbClr val="FF9900"/>
                </a:solidFill>
                <a:effectLst>
                  <a:outerShdw blurRad="38100" dist="38100" dir="2700000" algn="tl">
                    <a:srgbClr val="000000"/>
                  </a:outerShdw>
                </a:effectLst>
              </a:rPr>
              <a:t>Webster’s Definition Of Pretext:</a:t>
            </a:r>
            <a:r>
              <a:rPr lang="en-US" sz="4000" b="1">
                <a:solidFill>
                  <a:srgbClr val="FF9900"/>
                </a:solidFill>
                <a:effectLst>
                  <a:outerShdw blurRad="38100" dist="38100" dir="2700000" algn="tl">
                    <a:srgbClr val="000000"/>
                  </a:outerShdw>
                </a:effectLst>
              </a:rPr>
              <a:t>    </a:t>
            </a:r>
            <a:r>
              <a:rPr lang="en-US" sz="4000" i="1">
                <a:solidFill>
                  <a:srgbClr val="FF9900"/>
                </a:solidFill>
                <a:effectLst>
                  <a:outerShdw blurRad="38100" dist="38100" dir="2700000" algn="tl">
                    <a:srgbClr val="000000"/>
                  </a:outerShdw>
                </a:effectLst>
              </a:rPr>
              <a:t>A purpose or motive alleged or an appearance assumed in order to cloak the real intention or state of affairs.</a:t>
            </a:r>
          </a:p>
        </p:txBody>
      </p:sp>
      <p:sp>
        <p:nvSpPr>
          <p:cNvPr id="461828" name="Rectangle 4"/>
          <p:cNvSpPr>
            <a:spLocks noGrp="1" noChangeArrowheads="1"/>
          </p:cNvSpPr>
          <p:nvPr>
            <p:ph sz="half" idx="2"/>
          </p:nvPr>
        </p:nvSpPr>
        <p:spPr>
          <a:xfrm>
            <a:off x="1905000" y="4724400"/>
            <a:ext cx="8382000" cy="1752600"/>
          </a:xfrm>
          <a:ln>
            <a:solidFill>
              <a:srgbClr val="CCCC00"/>
            </a:solidFill>
          </a:ln>
        </p:spPr>
        <p:txBody>
          <a:bodyPr/>
          <a:lstStyle/>
          <a:p>
            <a:endParaRPr lang="en-US" sz="2800"/>
          </a:p>
        </p:txBody>
      </p:sp>
      <p:sp>
        <p:nvSpPr>
          <p:cNvPr id="461829" name="WordArt 5"/>
          <p:cNvSpPr>
            <a:spLocks noChangeArrowheads="1" noChangeShapeType="1" noTextEdit="1"/>
          </p:cNvSpPr>
          <p:nvPr/>
        </p:nvSpPr>
        <p:spPr bwMode="auto">
          <a:xfrm>
            <a:off x="2133600" y="4953000"/>
            <a:ext cx="7924800" cy="1295400"/>
          </a:xfrm>
          <a:prstGeom prst="rect">
            <a:avLst/>
          </a:prstGeom>
        </p:spPr>
        <p:txBody>
          <a:bodyPr wrap="none" fromWordArt="1">
            <a:prstTxWarp prst="textPlain">
              <a:avLst>
                <a:gd name="adj" fmla="val 4931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Previous To Pretext:  Fear &amp; Pride</a:t>
            </a:r>
          </a:p>
        </p:txBody>
      </p:sp>
      <p:sp>
        <p:nvSpPr>
          <p:cNvPr id="461830" name="Comment 6"/>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Hubris Followed By Nemesis – God Of Arrogance Precedes Goddess Of Vengeance </a:t>
            </a:r>
          </a:p>
        </p:txBody>
      </p:sp>
    </p:spTree>
    <p:extLst>
      <p:ext uri="{BB962C8B-B14F-4D97-AF65-F5344CB8AC3E}">
        <p14:creationId xmlns:p14="http://schemas.microsoft.com/office/powerpoint/2010/main" val="22893352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599810" name="Rectangle 2" descr="Papyrus"/>
          <p:cNvSpPr>
            <a:spLocks noGrp="1" noChangeArrowheads="1"/>
          </p:cNvSpPr>
          <p:nvPr>
            <p:ph type="title"/>
          </p:nvPr>
        </p:nvSpPr>
        <p:spPr>
          <a:xfrm>
            <a:off x="1828800" y="152400"/>
            <a:ext cx="8534400" cy="1219200"/>
          </a:xfrm>
          <a:blipFill dpi="0" rotWithShape="0">
            <a:blip r:embed="rId4" cstate="print"/>
            <a:srcRect/>
            <a:tile tx="0" ty="0" sx="100000" sy="100000" flip="none" algn="tl"/>
          </a:blipFill>
        </p:spPr>
        <p:txBody>
          <a:bodyPr/>
          <a:lstStyle/>
          <a:p>
            <a:r>
              <a:rPr lang="en-US" sz="4000">
                <a:solidFill>
                  <a:schemeClr val="accent2"/>
                </a:solidFill>
              </a:rPr>
              <a:t>Reason For Resistance To Re-Baptism</a:t>
            </a:r>
            <a:br>
              <a:rPr lang="en-US" sz="4000"/>
            </a:br>
            <a:r>
              <a:rPr lang="en-US" sz="2800"/>
              <a:t>Ana-Baptists:  Light - End Of Tunnel – Oncoming Train </a:t>
            </a:r>
            <a:r>
              <a:rPr lang="en-US" sz="2400"/>
              <a:t>Opposition Invested:  Out On Far Limb - Good / Evil Decision Tree</a:t>
            </a:r>
            <a:r>
              <a:rPr lang="en-US" sz="2000"/>
              <a:t> </a:t>
            </a:r>
          </a:p>
        </p:txBody>
      </p:sp>
      <p:sp>
        <p:nvSpPr>
          <p:cNvPr id="4599811" name="Rectangle 3"/>
          <p:cNvSpPr>
            <a:spLocks noGrp="1" noChangeArrowheads="1"/>
          </p:cNvSpPr>
          <p:nvPr>
            <p:ph sz="quarter" idx="1"/>
          </p:nvPr>
        </p:nvSpPr>
        <p:spPr>
          <a:xfrm>
            <a:off x="1752600" y="1447800"/>
            <a:ext cx="4038600" cy="2133600"/>
          </a:xfrm>
          <a:solidFill>
            <a:srgbClr val="FFFFFF"/>
          </a:solidFill>
          <a:ln>
            <a:solidFill>
              <a:schemeClr val="bg2"/>
            </a:solidFill>
          </a:ln>
        </p:spPr>
        <p:txBody>
          <a:bodyPr/>
          <a:lstStyle/>
          <a:p>
            <a:pPr>
              <a:buFontTx/>
              <a:buNone/>
            </a:pPr>
            <a:r>
              <a:rPr lang="en-US" sz="2400"/>
              <a:t>   </a:t>
            </a:r>
            <a:r>
              <a:rPr lang="en-US" sz="2400" u="sng"/>
              <a:t>Counter-Intuitive Doubting</a:t>
            </a:r>
            <a:r>
              <a:rPr lang="en-US" sz="2400"/>
              <a:t>:</a:t>
            </a:r>
          </a:p>
          <a:p>
            <a:pPr>
              <a:buFontTx/>
              <a:buNone/>
            </a:pPr>
            <a:r>
              <a:rPr lang="en-US" sz="2400"/>
              <a:t>  “The Philosophy Of One Century Is The Common Sense Of The Next.”</a:t>
            </a:r>
            <a:endParaRPr lang="en-US" sz="2000"/>
          </a:p>
          <a:p>
            <a:pPr>
              <a:buFontTx/>
              <a:buNone/>
            </a:pPr>
            <a:r>
              <a:rPr lang="en-US" sz="2000"/>
              <a:t>                        Henry Ward Beecher</a:t>
            </a:r>
            <a:endParaRPr lang="en-US" sz="2400"/>
          </a:p>
          <a:p>
            <a:pPr>
              <a:buFontTx/>
              <a:buNone/>
            </a:pPr>
            <a:r>
              <a:rPr lang="en-US" sz="2000" u="sng"/>
              <a:t>                                                                                                            </a:t>
            </a:r>
            <a:endParaRPr lang="en-US" sz="2000"/>
          </a:p>
        </p:txBody>
      </p:sp>
      <p:sp>
        <p:nvSpPr>
          <p:cNvPr id="4599812" name="Rectangle 4"/>
          <p:cNvSpPr>
            <a:spLocks noGrp="1" noChangeArrowheads="1"/>
          </p:cNvSpPr>
          <p:nvPr>
            <p:ph sz="quarter" idx="2"/>
          </p:nvPr>
        </p:nvSpPr>
        <p:spPr>
          <a:xfrm>
            <a:off x="6248400" y="1447800"/>
            <a:ext cx="4191000" cy="2133600"/>
          </a:xfrm>
          <a:solidFill>
            <a:srgbClr val="FFFFFF"/>
          </a:solidFill>
          <a:ln>
            <a:solidFill>
              <a:schemeClr val="bg2"/>
            </a:solidFill>
          </a:ln>
        </p:spPr>
        <p:txBody>
          <a:bodyPr/>
          <a:lstStyle/>
          <a:p>
            <a:pPr>
              <a:buFontTx/>
              <a:buNone/>
            </a:pPr>
            <a:r>
              <a:rPr lang="en-US" sz="2000" u="sng"/>
              <a:t>Derailment Of Entrainment Thought</a:t>
            </a:r>
            <a:r>
              <a:rPr lang="en-US" sz="2000"/>
              <a:t>:</a:t>
            </a:r>
          </a:p>
          <a:p>
            <a:pPr>
              <a:buFontTx/>
              <a:buNone/>
            </a:pPr>
            <a:r>
              <a:rPr lang="en-US" sz="2000"/>
              <a:t>   “The low. almost imperceptible  process,   part biological,  part</a:t>
            </a:r>
          </a:p>
          <a:p>
            <a:pPr>
              <a:buFontTx/>
              <a:buNone/>
            </a:pPr>
            <a:r>
              <a:rPr lang="en-US" sz="2000"/>
              <a:t>     cognitive, by which people adapt</a:t>
            </a:r>
          </a:p>
          <a:p>
            <a:pPr>
              <a:buFontTx/>
              <a:buNone/>
            </a:pPr>
            <a:r>
              <a:rPr lang="en-US" sz="2000"/>
              <a:t>     &amp; eventually adopt, the prevailing</a:t>
            </a:r>
          </a:p>
          <a:p>
            <a:pPr>
              <a:buFontTx/>
              <a:buNone/>
            </a:pPr>
            <a:r>
              <a:rPr lang="en-US" sz="2000"/>
              <a:t>     rhythms surrounding them.”</a:t>
            </a:r>
          </a:p>
        </p:txBody>
      </p:sp>
      <p:sp>
        <p:nvSpPr>
          <p:cNvPr id="4599813" name="Rectangle 5"/>
          <p:cNvSpPr>
            <a:spLocks noGrp="1" noChangeArrowheads="1"/>
          </p:cNvSpPr>
          <p:nvPr>
            <p:ph type="body" sz="half" idx="3"/>
          </p:nvPr>
        </p:nvSpPr>
        <p:spPr>
          <a:xfrm>
            <a:off x="1676400" y="3581400"/>
            <a:ext cx="8686800" cy="3276600"/>
          </a:xfrm>
        </p:spPr>
        <p:txBody>
          <a:bodyPr/>
          <a:lstStyle/>
          <a:p>
            <a:pPr>
              <a:lnSpc>
                <a:spcPct val="90000"/>
              </a:lnSpc>
            </a:pPr>
            <a:r>
              <a:rPr lang="en-US" sz="1400" i="1">
                <a:solidFill>
                  <a:srgbClr val="990033"/>
                </a:solidFill>
                <a:effectLst>
                  <a:outerShdw blurRad="38100" dist="38100" dir="2700000" algn="tl">
                    <a:srgbClr val="000000"/>
                  </a:outerShdw>
                </a:effectLst>
              </a:rPr>
              <a:t>“</a:t>
            </a:r>
            <a:r>
              <a:rPr lang="en-US" sz="1600" i="1">
                <a:solidFill>
                  <a:srgbClr val="990033"/>
                </a:solidFill>
                <a:effectLst>
                  <a:outerShdw blurRad="38100" dist="38100" dir="2700000" algn="tl">
                    <a:srgbClr val="000000"/>
                  </a:outerShdw>
                </a:effectLst>
              </a:rPr>
              <a:t>Traditio” – ritual handed down generation to generation supposedly from church fathers.  A situation similar to the  twisted traditions addressed by Jesus in the Beatitudes;  Ritual Tradition – incremental from deathbed exception to routine norm.  The necessity of clinical baptism of Constantine by pouring was now the convenient option preferred by the healthy.  The family baptism of believers in the early church is now an infant initiation equivalent to that of the circumcision administered by the priesthood of the old law. Both paedocommunion and paedobaptism are commonplace.   </a:t>
            </a:r>
          </a:p>
          <a:p>
            <a:pPr>
              <a:lnSpc>
                <a:spcPct val="90000"/>
              </a:lnSpc>
            </a:pPr>
            <a:r>
              <a:rPr lang="en-US" sz="1600" b="1" i="1">
                <a:solidFill>
                  <a:srgbClr val="990033"/>
                </a:solidFill>
                <a:effectLst>
                  <a:outerShdw blurRad="38100" dist="38100" dir="2700000" algn="tl">
                    <a:srgbClr val="000000"/>
                  </a:outerShdw>
                </a:effectLst>
              </a:rPr>
              <a:t>Not any understanding adults have been baptized by immersion and as an act of obedient conscience for</a:t>
            </a:r>
            <a:r>
              <a:rPr lang="en-US" sz="1600" i="1">
                <a:solidFill>
                  <a:srgbClr val="990033"/>
                </a:solidFill>
                <a:effectLst>
                  <a:outerShdw blurRad="38100" dist="38100" dir="2700000" algn="tl">
                    <a:srgbClr val="000000"/>
                  </a:outerShdw>
                </a:effectLst>
              </a:rPr>
              <a:t> </a:t>
            </a:r>
            <a:r>
              <a:rPr lang="en-US" sz="1600" b="1" i="1">
                <a:solidFill>
                  <a:srgbClr val="990033"/>
                </a:solidFill>
                <a:effectLst>
                  <a:outerShdw blurRad="38100" dist="38100" dir="2700000" algn="tl">
                    <a:srgbClr val="000000"/>
                  </a:outerShdw>
                </a:effectLst>
              </a:rPr>
              <a:t>about</a:t>
            </a:r>
            <a:r>
              <a:rPr lang="en-US" sz="1600" i="1">
                <a:solidFill>
                  <a:srgbClr val="990033"/>
                </a:solidFill>
                <a:effectLst>
                  <a:outerShdw blurRad="38100" dist="38100" dir="2700000" algn="tl">
                    <a:srgbClr val="000000"/>
                  </a:outerShdw>
                </a:effectLst>
              </a:rPr>
              <a:t> </a:t>
            </a:r>
            <a:r>
              <a:rPr lang="en-US" sz="1600" b="1" i="1">
                <a:solidFill>
                  <a:srgbClr val="990033"/>
                </a:solidFill>
                <a:effectLst>
                  <a:outerShdw blurRad="38100" dist="38100" dir="2700000" algn="tl">
                    <a:srgbClr val="000000"/>
                  </a:outerShdw>
                </a:effectLst>
              </a:rPr>
              <a:t>1,000 years.</a:t>
            </a:r>
            <a:r>
              <a:rPr lang="en-US" sz="1600" i="1">
                <a:solidFill>
                  <a:srgbClr val="990033"/>
                </a:solidFill>
                <a:effectLst>
                  <a:outerShdw blurRad="38100" dist="38100" dir="2700000" algn="tl">
                    <a:srgbClr val="000000"/>
                  </a:outerShdw>
                </a:effectLst>
              </a:rPr>
              <a:t>  Incrementalism of Dialectic Synthesis;  Negative cascading consequences of wrong previous decisions:  Luther uses this as an argument that to accept this Anabaptist tenet would be to suggest that no one had been saved in a millennium and all were burning in Hell.  This is inconceivable to him. He believes the infant practice an “adiaphora” or  an innovation indifferent to God. He was especially against it due to the introspection associated with such an act.</a:t>
            </a:r>
          </a:p>
        </p:txBody>
      </p:sp>
    </p:spTree>
    <p:extLst>
      <p:ext uri="{BB962C8B-B14F-4D97-AF65-F5344CB8AC3E}">
        <p14:creationId xmlns:p14="http://schemas.microsoft.com/office/powerpoint/2010/main" val="807402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40642" name="Rectangle 2" descr="Papyrus"/>
          <p:cNvSpPr>
            <a:spLocks noGrp="1" noChangeArrowheads="1"/>
          </p:cNvSpPr>
          <p:nvPr>
            <p:ph type="title"/>
          </p:nvPr>
        </p:nvSpPr>
        <p:spPr>
          <a:xfrm>
            <a:off x="1828800" y="152400"/>
            <a:ext cx="8534400" cy="1219200"/>
          </a:xfrm>
          <a:blipFill dpi="0" rotWithShape="0">
            <a:blip r:embed="rId4" cstate="print"/>
            <a:srcRect/>
            <a:tile tx="0" ty="0" sx="100000" sy="100000" flip="none" algn="tl"/>
          </a:blipFill>
        </p:spPr>
        <p:txBody>
          <a:bodyPr/>
          <a:lstStyle/>
          <a:p>
            <a:r>
              <a:rPr lang="en-US" sz="4000">
                <a:solidFill>
                  <a:schemeClr val="accent2"/>
                </a:solidFill>
              </a:rPr>
              <a:t>Reason For Resistance To Re-Baptism</a:t>
            </a:r>
            <a:br>
              <a:rPr lang="en-US" sz="4000">
                <a:effectLst>
                  <a:outerShdw blurRad="38100" dist="38100" dir="2700000" algn="tl">
                    <a:srgbClr val="FFFFFF"/>
                  </a:outerShdw>
                </a:effectLst>
              </a:rPr>
            </a:br>
            <a:r>
              <a:rPr lang="en-US" sz="2800"/>
              <a:t>Ana-Baptists:  Light - End Of Tunnel – Oncoming Train </a:t>
            </a:r>
            <a:r>
              <a:rPr lang="en-US" sz="2400"/>
              <a:t>Opposition Invested:  Out On Far Limb - Good / Evil Decision Tree</a:t>
            </a:r>
            <a:r>
              <a:rPr lang="en-US" sz="2000"/>
              <a:t> </a:t>
            </a:r>
          </a:p>
        </p:txBody>
      </p:sp>
      <p:sp>
        <p:nvSpPr>
          <p:cNvPr id="240643" name="Rectangle 3"/>
          <p:cNvSpPr>
            <a:spLocks noGrp="1" noChangeArrowheads="1"/>
          </p:cNvSpPr>
          <p:nvPr>
            <p:ph sz="quarter" idx="1"/>
          </p:nvPr>
        </p:nvSpPr>
        <p:spPr>
          <a:xfrm>
            <a:off x="1752600" y="1447800"/>
            <a:ext cx="4038600" cy="2133600"/>
          </a:xfrm>
          <a:solidFill>
            <a:srgbClr val="FFFFFF"/>
          </a:solidFill>
          <a:ln>
            <a:solidFill>
              <a:schemeClr val="bg2"/>
            </a:solidFill>
          </a:ln>
        </p:spPr>
        <p:txBody>
          <a:bodyPr/>
          <a:lstStyle/>
          <a:p>
            <a:pPr>
              <a:buFontTx/>
              <a:buNone/>
            </a:pPr>
            <a:r>
              <a:rPr lang="en-US" sz="2400"/>
              <a:t>   </a:t>
            </a:r>
            <a:r>
              <a:rPr lang="en-US" sz="2400" u="sng"/>
              <a:t>Counter-Intuitive Doubting</a:t>
            </a:r>
            <a:r>
              <a:rPr lang="en-US" sz="2400"/>
              <a:t>:</a:t>
            </a:r>
          </a:p>
          <a:p>
            <a:pPr>
              <a:buFontTx/>
              <a:buNone/>
            </a:pPr>
            <a:r>
              <a:rPr lang="en-US" sz="2400"/>
              <a:t>  “The Philosophy Of One Century Is The Common Sense Of The Next.”</a:t>
            </a:r>
            <a:endParaRPr lang="en-US" sz="2000"/>
          </a:p>
          <a:p>
            <a:pPr>
              <a:buFontTx/>
              <a:buNone/>
            </a:pPr>
            <a:r>
              <a:rPr lang="en-US" sz="2000"/>
              <a:t>                        Henry Ward Beecher</a:t>
            </a:r>
            <a:endParaRPr lang="en-US" sz="2400"/>
          </a:p>
          <a:p>
            <a:pPr>
              <a:buFontTx/>
              <a:buNone/>
            </a:pPr>
            <a:r>
              <a:rPr lang="en-US" sz="2000" u="sng"/>
              <a:t>                                                                                                            </a:t>
            </a:r>
            <a:endParaRPr lang="en-US" sz="2000"/>
          </a:p>
        </p:txBody>
      </p:sp>
      <p:sp>
        <p:nvSpPr>
          <p:cNvPr id="240644" name="Rectangle 4"/>
          <p:cNvSpPr>
            <a:spLocks noGrp="1" noChangeArrowheads="1"/>
          </p:cNvSpPr>
          <p:nvPr>
            <p:ph sz="quarter" idx="2"/>
          </p:nvPr>
        </p:nvSpPr>
        <p:spPr>
          <a:xfrm>
            <a:off x="6248400" y="1447800"/>
            <a:ext cx="4191000" cy="2133600"/>
          </a:xfrm>
          <a:solidFill>
            <a:srgbClr val="FFFFFF"/>
          </a:solidFill>
          <a:ln>
            <a:solidFill>
              <a:schemeClr val="bg2"/>
            </a:solidFill>
          </a:ln>
        </p:spPr>
        <p:txBody>
          <a:bodyPr/>
          <a:lstStyle/>
          <a:p>
            <a:pPr>
              <a:buFontTx/>
              <a:buNone/>
            </a:pPr>
            <a:r>
              <a:rPr lang="en-US" sz="2000"/>
              <a:t>  </a:t>
            </a:r>
            <a:r>
              <a:rPr lang="en-US" sz="2000" u="sng"/>
              <a:t>Derailment Of Entrainment Thought</a:t>
            </a:r>
            <a:r>
              <a:rPr lang="en-US" sz="2000"/>
              <a:t>:</a:t>
            </a:r>
          </a:p>
          <a:p>
            <a:pPr>
              <a:buFontTx/>
              <a:buNone/>
            </a:pPr>
            <a:r>
              <a:rPr lang="en-US" sz="2000"/>
              <a:t>   “The low, almost imperceptible  process,   part biological,  part</a:t>
            </a:r>
          </a:p>
          <a:p>
            <a:pPr>
              <a:buFontTx/>
              <a:buNone/>
            </a:pPr>
            <a:r>
              <a:rPr lang="en-US" sz="2000"/>
              <a:t>     cognitive, by which people adapt</a:t>
            </a:r>
          </a:p>
          <a:p>
            <a:pPr>
              <a:buFontTx/>
              <a:buNone/>
            </a:pPr>
            <a:r>
              <a:rPr lang="en-US" sz="2000"/>
              <a:t>     &amp; eventually adopt, the prevailing</a:t>
            </a:r>
          </a:p>
          <a:p>
            <a:pPr>
              <a:buFontTx/>
              <a:buNone/>
            </a:pPr>
            <a:r>
              <a:rPr lang="en-US" sz="2000"/>
              <a:t>     rhythms surrounding them.”</a:t>
            </a:r>
          </a:p>
        </p:txBody>
      </p:sp>
      <p:sp>
        <p:nvSpPr>
          <p:cNvPr id="240645" name="Rectangle 5"/>
          <p:cNvSpPr>
            <a:spLocks noGrp="1" noChangeArrowheads="1"/>
          </p:cNvSpPr>
          <p:nvPr>
            <p:ph type="body" sz="half" idx="3"/>
          </p:nvPr>
        </p:nvSpPr>
        <p:spPr>
          <a:xfrm>
            <a:off x="1676400" y="3581400"/>
            <a:ext cx="8686800" cy="3276600"/>
          </a:xfrm>
        </p:spPr>
        <p:txBody>
          <a:bodyPr/>
          <a:lstStyle/>
          <a:p>
            <a:pPr>
              <a:lnSpc>
                <a:spcPct val="90000"/>
              </a:lnSpc>
            </a:pPr>
            <a:r>
              <a:rPr lang="en-US" sz="1600" i="1" dirty="0">
                <a:solidFill>
                  <a:srgbClr val="990033"/>
                </a:solidFill>
                <a:effectLst>
                  <a:outerShdw blurRad="38100" dist="38100" dir="2700000" algn="tl">
                    <a:srgbClr val="000000"/>
                  </a:outerShdw>
                </a:effectLst>
              </a:rPr>
              <a:t>Additionally, Luther feared the possibility people would want to repeat a ceremony meant to be done only once.  Furthermore, there was a consensus in the conventional wisdom of the time that everyone should be baptized only once.</a:t>
            </a:r>
          </a:p>
          <a:p>
            <a:pPr>
              <a:lnSpc>
                <a:spcPct val="90000"/>
              </a:lnSpc>
            </a:pPr>
            <a:r>
              <a:rPr lang="en-US" sz="1600" i="1" dirty="0">
                <a:solidFill>
                  <a:srgbClr val="990033"/>
                </a:solidFill>
                <a:effectLst>
                  <a:outerShdw blurRad="38100" dist="38100" dir="2700000" algn="tl">
                    <a:srgbClr val="000000"/>
                  </a:outerShdw>
                </a:effectLst>
              </a:rPr>
              <a:t>Moreover, Zwingli also was incensed and added to the debate.  Zwingli went so go far as to suggest that infants can have faith  - quoting as passage proof – Luke 1: 41.  Agreeing to the re-baptism proposition to take care of oneself seems at the same time to be admitting that our dearly departed loved ones have in an innocent ignorance earned an eternal punishment. Furthermore, this is was not an asymmetrical argument with the </a:t>
            </a:r>
            <a:r>
              <a:rPr lang="en-US" sz="1600" i="1" dirty="0" err="1">
                <a:solidFill>
                  <a:srgbClr val="990033"/>
                </a:solidFill>
                <a:effectLst>
                  <a:outerShdw blurRad="38100" dist="38100" dir="2700000" algn="tl">
                    <a:srgbClr val="000000"/>
                  </a:outerShdw>
                </a:effectLst>
              </a:rPr>
              <a:t>AnaBaptists</a:t>
            </a:r>
            <a:r>
              <a:rPr lang="en-US" sz="1600" i="1" dirty="0">
                <a:solidFill>
                  <a:srgbClr val="990033"/>
                </a:solidFill>
                <a:effectLst>
                  <a:outerShdw blurRad="38100" dist="38100" dir="2700000" algn="tl">
                    <a:srgbClr val="000000"/>
                  </a:outerShdw>
                </a:effectLst>
              </a:rPr>
              <a:t> that could be somehow compromised.   They even utilized this concept aggressively in terms of an evangelism tool with an terrible tendency and unfortunate consequences.   Their expressed conviction at the least closed doors of opportunity – however, it usually aroused anger and sometimes heated hostility.  Re-baptism, although absolutely accurate theologically – in the Middle Ages went against the grain  - both emotionally and intellectually.  The Dark Age mentality could not even admit to the witness of their own eyes when Galileo proved Aristotle wrong – their thinking had become locked and completely entrained.</a:t>
            </a:r>
            <a:r>
              <a:rPr lang="en-US" sz="800" i="1" dirty="0">
                <a:solidFill>
                  <a:schemeClr val="bg1"/>
                </a:solidFill>
              </a:rPr>
              <a:t>   </a:t>
            </a:r>
          </a:p>
        </p:txBody>
      </p:sp>
      <p:sp>
        <p:nvSpPr>
          <p:cNvPr id="240647" name="Comment 7"/>
          <p:cNvSpPr>
            <a:spLocks noChangeArrowheads="1"/>
          </p:cNvSpPr>
          <p:nvPr/>
        </p:nvSpPr>
        <p:spPr bwMode="auto">
          <a:xfrm>
            <a:off x="1539876" y="-2286000"/>
            <a:ext cx="9128125" cy="21034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Zwingli Was Ready To Compromise Over Infant Baptism For Sake Of Unity But The AnaBaptists In His Flock Refused To Follow Along.  Zwingli Eventually Turned Against Them As Both Enemies Of Church &amp; State.  They opposed the state in this world and tended to undermine the military. Initially they were theocratic in orientation but from an early negative experience they had adopted a pacifist position.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r>
              <a:rPr kumimoji="0" lang="en-US" sz="18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Those baptized by John  -  REBAPTISED!</a:t>
            </a:r>
          </a:p>
        </p:txBody>
      </p:sp>
    </p:spTree>
    <p:extLst>
      <p:ext uri="{BB962C8B-B14F-4D97-AF65-F5344CB8AC3E}">
        <p14:creationId xmlns:p14="http://schemas.microsoft.com/office/powerpoint/2010/main" val="9008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iterate type="wd">
                                    <p:tmPct val="100000"/>
                                  </p:iterate>
                                  <p:childTnLst>
                                    <p:set>
                                      <p:cBhvr>
                                        <p:cTn id="6" dur="1" fill="hold">
                                          <p:stCondLst>
                                            <p:cond delay="0"/>
                                          </p:stCondLst>
                                        </p:cTn>
                                        <p:tgtEl>
                                          <p:spTgt spid="240643"/>
                                        </p:tgtEl>
                                        <p:attrNameLst>
                                          <p:attrName>style.visibility</p:attrName>
                                        </p:attrNameLst>
                                      </p:cBhvr>
                                      <p:to>
                                        <p:strVal val="visible"/>
                                      </p:to>
                                    </p:set>
                                    <p:anim calcmode="lin" valueType="num">
                                      <p:cBhvr>
                                        <p:cTn id="7" dur="300" fill="hold"/>
                                        <p:tgtEl>
                                          <p:spTgt spid="240643"/>
                                        </p:tgtEl>
                                        <p:attrNameLst>
                                          <p:attrName>ppt_w</p:attrName>
                                        </p:attrNameLst>
                                      </p:cBhvr>
                                      <p:tavLst>
                                        <p:tav tm="0">
                                          <p:val>
                                            <p:strVal val="2/3*#ppt_w"/>
                                          </p:val>
                                        </p:tav>
                                        <p:tav tm="100000">
                                          <p:val>
                                            <p:strVal val="#ppt_w"/>
                                          </p:val>
                                        </p:tav>
                                      </p:tavLst>
                                    </p:anim>
                                    <p:anim calcmode="lin" valueType="num">
                                      <p:cBhvr>
                                        <p:cTn id="8" dur="300" fill="hold"/>
                                        <p:tgtEl>
                                          <p:spTgt spid="240643"/>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40645">
                                            <p:txEl>
                                              <p:pRg st="0" end="0"/>
                                            </p:txEl>
                                          </p:spTgt>
                                        </p:tgtEl>
                                        <p:attrNameLst>
                                          <p:attrName>style.visibility</p:attrName>
                                        </p:attrNameLst>
                                      </p:cBhvr>
                                      <p:to>
                                        <p:strVal val="visible"/>
                                      </p:to>
                                    </p:set>
                                    <p:anim calcmode="lin" valueType="num">
                                      <p:cBhvr>
                                        <p:cTn id="13" dur="1000" fill="hold"/>
                                        <p:tgtEl>
                                          <p:spTgt spid="24064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4064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4064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4064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240645">
                                            <p:txEl>
                                              <p:pRg st="1" end="1"/>
                                            </p:txEl>
                                          </p:spTgt>
                                        </p:tgtEl>
                                        <p:attrNameLst>
                                          <p:attrName>style.visibility</p:attrName>
                                        </p:attrNameLst>
                                      </p:cBhvr>
                                      <p:to>
                                        <p:strVal val="visible"/>
                                      </p:to>
                                    </p:set>
                                    <p:anim calcmode="lin" valueType="num">
                                      <p:cBhvr>
                                        <p:cTn id="21" dur="1000" fill="hold"/>
                                        <p:tgtEl>
                                          <p:spTgt spid="240645">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24064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24064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4064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nimBg="1" autoUpdateAnimBg="0"/>
      <p:bldP spid="240645"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242690" name="Rectangle 2" descr="Papyrus"/>
          <p:cNvSpPr>
            <a:spLocks noGrp="1" noChangeArrowheads="1"/>
          </p:cNvSpPr>
          <p:nvPr>
            <p:ph type="title"/>
          </p:nvPr>
        </p:nvSpPr>
        <p:spPr>
          <a:xfrm>
            <a:off x="1828800" y="152400"/>
            <a:ext cx="8534400" cy="1219200"/>
          </a:xfrm>
          <a:blipFill dpi="0" rotWithShape="0">
            <a:blip r:embed="rId5" cstate="print"/>
            <a:srcRect/>
            <a:tile tx="0" ty="0" sx="100000" sy="100000" flip="none" algn="tl"/>
          </a:blipFill>
        </p:spPr>
        <p:txBody>
          <a:bodyPr/>
          <a:lstStyle/>
          <a:p>
            <a:r>
              <a:rPr lang="en-US" sz="4000">
                <a:solidFill>
                  <a:schemeClr val="accent2"/>
                </a:solidFill>
              </a:rPr>
              <a:t>Reason For Resistance To Re-Baptism</a:t>
            </a:r>
            <a:br>
              <a:rPr lang="en-US" sz="4000"/>
            </a:br>
            <a:r>
              <a:rPr lang="en-US" sz="2800"/>
              <a:t>Ana-Baptists:  Light - End Of Tunnel – Oncoming Train </a:t>
            </a:r>
            <a:r>
              <a:rPr lang="en-US" sz="2400"/>
              <a:t>Opposition Invested:  Out On Far Limb - Good / Evil Decision Tree</a:t>
            </a:r>
            <a:r>
              <a:rPr lang="en-US" sz="2000"/>
              <a:t> </a:t>
            </a:r>
          </a:p>
        </p:txBody>
      </p:sp>
      <p:sp>
        <p:nvSpPr>
          <p:cNvPr id="242691" name="Rectangle 3"/>
          <p:cNvSpPr>
            <a:spLocks noGrp="1" noChangeArrowheads="1"/>
          </p:cNvSpPr>
          <p:nvPr>
            <p:ph sz="quarter" idx="1"/>
          </p:nvPr>
        </p:nvSpPr>
        <p:spPr>
          <a:xfrm>
            <a:off x="1752600" y="1447800"/>
            <a:ext cx="4038600" cy="2133600"/>
          </a:xfrm>
          <a:solidFill>
            <a:srgbClr val="FFFFFF"/>
          </a:solidFill>
          <a:ln>
            <a:solidFill>
              <a:schemeClr val="bg2"/>
            </a:solidFill>
          </a:ln>
        </p:spPr>
        <p:txBody>
          <a:bodyPr/>
          <a:lstStyle/>
          <a:p>
            <a:pPr>
              <a:buFontTx/>
              <a:buNone/>
            </a:pPr>
            <a:r>
              <a:rPr lang="en-US" sz="2400"/>
              <a:t>   </a:t>
            </a:r>
            <a:r>
              <a:rPr lang="en-US" sz="2400" u="sng"/>
              <a:t>Counter-Intuitive Doubting</a:t>
            </a:r>
            <a:r>
              <a:rPr lang="en-US" sz="2400"/>
              <a:t>:</a:t>
            </a:r>
          </a:p>
          <a:p>
            <a:pPr>
              <a:buFontTx/>
              <a:buNone/>
            </a:pPr>
            <a:r>
              <a:rPr lang="en-US" sz="2400"/>
              <a:t>  “The Philosophy Of One Century Is The Common Sense Of The Next.”</a:t>
            </a:r>
            <a:endParaRPr lang="en-US" sz="2000"/>
          </a:p>
          <a:p>
            <a:pPr>
              <a:buFontTx/>
              <a:buNone/>
            </a:pPr>
            <a:r>
              <a:rPr lang="en-US" sz="2000"/>
              <a:t>                        Henry Ward Beecher</a:t>
            </a:r>
            <a:endParaRPr lang="en-US" sz="2400"/>
          </a:p>
          <a:p>
            <a:pPr>
              <a:buFontTx/>
              <a:buNone/>
            </a:pPr>
            <a:r>
              <a:rPr lang="en-US" sz="2000" u="sng"/>
              <a:t>                                                                                                            </a:t>
            </a:r>
            <a:endParaRPr lang="en-US" sz="2000"/>
          </a:p>
        </p:txBody>
      </p:sp>
      <p:sp>
        <p:nvSpPr>
          <p:cNvPr id="242692" name="Rectangle 4"/>
          <p:cNvSpPr>
            <a:spLocks noGrp="1" noChangeArrowheads="1"/>
          </p:cNvSpPr>
          <p:nvPr>
            <p:ph sz="quarter" idx="2"/>
          </p:nvPr>
        </p:nvSpPr>
        <p:spPr>
          <a:xfrm>
            <a:off x="6248400" y="1447800"/>
            <a:ext cx="4191000" cy="2133600"/>
          </a:xfrm>
          <a:solidFill>
            <a:srgbClr val="FFFFFF"/>
          </a:solidFill>
          <a:ln>
            <a:solidFill>
              <a:schemeClr val="bg2"/>
            </a:solidFill>
          </a:ln>
        </p:spPr>
        <p:txBody>
          <a:bodyPr/>
          <a:lstStyle/>
          <a:p>
            <a:pPr>
              <a:buFontTx/>
              <a:buNone/>
            </a:pPr>
            <a:r>
              <a:rPr lang="en-US" sz="2000"/>
              <a:t>  </a:t>
            </a:r>
            <a:r>
              <a:rPr lang="en-US" sz="2000" u="sng"/>
              <a:t>Derailment Of Entrainment Thought</a:t>
            </a:r>
            <a:r>
              <a:rPr lang="en-US" sz="2000"/>
              <a:t>:</a:t>
            </a:r>
          </a:p>
          <a:p>
            <a:pPr>
              <a:buFontTx/>
              <a:buNone/>
            </a:pPr>
            <a:r>
              <a:rPr lang="en-US" sz="2000"/>
              <a:t>   “The low, almost imperceptible  process,   part biological,  part</a:t>
            </a:r>
          </a:p>
          <a:p>
            <a:pPr>
              <a:buFontTx/>
              <a:buNone/>
            </a:pPr>
            <a:r>
              <a:rPr lang="en-US" sz="2000"/>
              <a:t>     cognitive, by which people adapt</a:t>
            </a:r>
          </a:p>
          <a:p>
            <a:pPr>
              <a:buFontTx/>
              <a:buNone/>
            </a:pPr>
            <a:r>
              <a:rPr lang="en-US" sz="2000"/>
              <a:t>     &amp; eventually adopt, the prevailing</a:t>
            </a:r>
          </a:p>
          <a:p>
            <a:pPr>
              <a:buFontTx/>
              <a:buNone/>
            </a:pPr>
            <a:r>
              <a:rPr lang="en-US" sz="2000"/>
              <a:t>     rhythms surrounding them.”</a:t>
            </a:r>
          </a:p>
        </p:txBody>
      </p:sp>
      <p:sp>
        <p:nvSpPr>
          <p:cNvPr id="242693" name="Rectangle 5"/>
          <p:cNvSpPr>
            <a:spLocks noGrp="1" noChangeArrowheads="1"/>
          </p:cNvSpPr>
          <p:nvPr>
            <p:ph type="body" sz="half" idx="3"/>
          </p:nvPr>
        </p:nvSpPr>
        <p:spPr>
          <a:xfrm>
            <a:off x="1676400" y="3336053"/>
            <a:ext cx="8934659" cy="3521947"/>
          </a:xfrm>
        </p:spPr>
        <p:txBody>
          <a:bodyPr/>
          <a:lstStyle/>
          <a:p>
            <a:pPr>
              <a:lnSpc>
                <a:spcPct val="90000"/>
              </a:lnSpc>
            </a:pPr>
            <a:endParaRPr lang="en-US" sz="1000" i="1" dirty="0">
              <a:solidFill>
                <a:srgbClr val="990033"/>
              </a:solidFill>
              <a:effectLst>
                <a:outerShdw blurRad="38100" dist="38100" dir="2700000" algn="tl">
                  <a:srgbClr val="000000"/>
                </a:outerShdw>
              </a:effectLst>
            </a:endParaRPr>
          </a:p>
          <a:p>
            <a:pPr>
              <a:lnSpc>
                <a:spcPct val="90000"/>
              </a:lnSpc>
            </a:pPr>
            <a:r>
              <a:rPr lang="en-US" sz="1600" i="1" dirty="0">
                <a:solidFill>
                  <a:srgbClr val="990033"/>
                </a:solidFill>
                <a:effectLst>
                  <a:outerShdw blurRad="38100" dist="38100" dir="2700000" algn="tl">
                    <a:srgbClr val="000000"/>
                  </a:outerShdw>
                </a:effectLst>
              </a:rPr>
              <a:t>Ritual Rationale – An argument of attack was seldom made according to spiritual rescue – a regime cleansing from an inheritance of original sin.  Rather  more frequently a weaker defensive position was taken identical to that offered for the “benign custom” of arranged childhood marriage.  Both were treated as legally valid although empty signs that were not rendered efficacious until respectively either confirmed or consummated.  Another after marriage illustration of comparison noted that after being matched as children any incidents of infidelity and adultery could be straightened simply by way of  a willingness to forgive and/or reconcile – it did not require contractual remarriage – because the childhood marriage was still valid according to law.</a:t>
            </a:r>
          </a:p>
          <a:p>
            <a:pPr>
              <a:lnSpc>
                <a:spcPct val="90000"/>
              </a:lnSpc>
            </a:pPr>
            <a:r>
              <a:rPr lang="en-US" sz="1600" i="1" dirty="0">
                <a:solidFill>
                  <a:srgbClr val="990033"/>
                </a:solidFill>
                <a:effectLst>
                  <a:outerShdw blurRad="38100" dist="38100" dir="2700000" algn="tl">
                    <a:srgbClr val="000000"/>
                  </a:outerShdw>
                </a:effectLst>
              </a:rPr>
              <a:t>The Swiss Reformed specifically stated that infant baptism was a sign of future faith like was </a:t>
            </a:r>
            <a:r>
              <a:rPr lang="en-US" sz="1600" b="1" i="1" dirty="0">
                <a:solidFill>
                  <a:srgbClr val="990033"/>
                </a:solidFill>
                <a:effectLst>
                  <a:outerShdw blurRad="38100" dist="38100" dir="2700000" algn="tl">
                    <a:srgbClr val="000000"/>
                  </a:outerShdw>
                </a:effectLst>
              </a:rPr>
              <a:t>circumcision</a:t>
            </a:r>
            <a:r>
              <a:rPr lang="en-US" sz="1600" i="1" dirty="0">
                <a:solidFill>
                  <a:srgbClr val="990033"/>
                </a:solidFill>
                <a:effectLst>
                  <a:outerShdw blurRad="38100" dist="38100" dir="2700000" algn="tl">
                    <a:srgbClr val="000000"/>
                  </a:outerShdw>
                </a:effectLst>
              </a:rPr>
              <a:t> – an indication that the child will be raised in covenant community and loving family as a Christian and valid until the youth makes profession of faith which makes them also a member of the universal church.   I speculate that this also is most probably that time period commencing the Roman Catholic practice of newborn Godparent selection.  I do not believe there is any fixed date of doctrinal departure for this specific practice so this is only an educated guess on my part.</a:t>
            </a:r>
          </a:p>
          <a:p>
            <a:pPr>
              <a:lnSpc>
                <a:spcPct val="90000"/>
              </a:lnSpc>
              <a:buNone/>
            </a:pPr>
            <a:endParaRPr lang="en-US" sz="1000" i="1" dirty="0">
              <a:solidFill>
                <a:srgbClr val="990033"/>
              </a:solidFill>
              <a:effectLst>
                <a:outerShdw blurRad="38100" dist="38100" dir="2700000" algn="tl">
                  <a:srgbClr val="000000"/>
                </a:outerShdw>
              </a:effectLst>
            </a:endParaRPr>
          </a:p>
        </p:txBody>
      </p:sp>
      <p:sp>
        <p:nvSpPr>
          <p:cNvPr id="242695" name="WordArt 7"/>
          <p:cNvSpPr>
            <a:spLocks noChangeArrowheads="1" noChangeShapeType="1" noTextEdit="1"/>
          </p:cNvSpPr>
          <p:nvPr/>
        </p:nvSpPr>
        <p:spPr bwMode="auto">
          <a:xfrm>
            <a:off x="1676400" y="4114800"/>
            <a:ext cx="7924800" cy="25146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Boys  Alone Circumcised!</a:t>
            </a:r>
          </a:p>
        </p:txBody>
      </p:sp>
    </p:spTree>
    <p:extLst>
      <p:ext uri="{BB962C8B-B14F-4D97-AF65-F5344CB8AC3E}">
        <p14:creationId xmlns:p14="http://schemas.microsoft.com/office/powerpoint/2010/main" val="176861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iterate type="wd">
                                    <p:tmPct val="100000"/>
                                  </p:iterate>
                                  <p:childTnLst>
                                    <p:set>
                                      <p:cBhvr>
                                        <p:cTn id="6" dur="1" fill="hold">
                                          <p:stCondLst>
                                            <p:cond delay="0"/>
                                          </p:stCondLst>
                                        </p:cTn>
                                        <p:tgtEl>
                                          <p:spTgt spid="242692"/>
                                        </p:tgtEl>
                                        <p:attrNameLst>
                                          <p:attrName>style.visibility</p:attrName>
                                        </p:attrNameLst>
                                      </p:cBhvr>
                                      <p:to>
                                        <p:strVal val="visible"/>
                                      </p:to>
                                    </p:set>
                                    <p:anim calcmode="lin" valueType="num">
                                      <p:cBhvr>
                                        <p:cTn id="7" dur="300" fill="hold"/>
                                        <p:tgtEl>
                                          <p:spTgt spid="242692"/>
                                        </p:tgtEl>
                                        <p:attrNameLst>
                                          <p:attrName>ppt_w</p:attrName>
                                        </p:attrNameLst>
                                      </p:cBhvr>
                                      <p:tavLst>
                                        <p:tav tm="0">
                                          <p:val>
                                            <p:strVal val="4/3*#ppt_w"/>
                                          </p:val>
                                        </p:tav>
                                        <p:tav tm="100000">
                                          <p:val>
                                            <p:strVal val="#ppt_w"/>
                                          </p:val>
                                        </p:tav>
                                      </p:tavLst>
                                    </p:anim>
                                    <p:anim calcmode="lin" valueType="num">
                                      <p:cBhvr>
                                        <p:cTn id="8" dur="300" fill="hold"/>
                                        <p:tgtEl>
                                          <p:spTgt spid="24269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42693">
                                            <p:txEl>
                                              <p:pRg st="1" end="1"/>
                                            </p:txEl>
                                          </p:spTgt>
                                        </p:tgtEl>
                                        <p:attrNameLst>
                                          <p:attrName>style.visibility</p:attrName>
                                        </p:attrNameLst>
                                      </p:cBhvr>
                                      <p:to>
                                        <p:strVal val="visible"/>
                                      </p:to>
                                    </p:set>
                                    <p:anim calcmode="lin" valueType="num">
                                      <p:cBhvr>
                                        <p:cTn id="13" dur="1000" fill="hold"/>
                                        <p:tgtEl>
                                          <p:spTgt spid="24269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4269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4269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4269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242693">
                                            <p:txEl>
                                              <p:pRg st="2" end="2"/>
                                            </p:txEl>
                                          </p:spTgt>
                                        </p:tgtEl>
                                        <p:attrNameLst>
                                          <p:attrName>style.visibility</p:attrName>
                                        </p:attrNameLst>
                                      </p:cBhvr>
                                      <p:to>
                                        <p:strVal val="visible"/>
                                      </p:to>
                                    </p:set>
                                    <p:anim calcmode="lin" valueType="num">
                                      <p:cBhvr>
                                        <p:cTn id="21" dur="1000" fill="hold"/>
                                        <p:tgtEl>
                                          <p:spTgt spid="24269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4269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24269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4269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5" presetClass="emph" presetSubtype="1" nodeType="clickEffect">
                                  <p:stCondLst>
                                    <p:cond delay="0"/>
                                  </p:stCondLst>
                                  <p:childTnLst>
                                    <p:set>
                                      <p:cBhvr override="childStyle">
                                        <p:cTn id="28" dur="indefinite"/>
                                        <p:tgtEl>
                                          <p:spTgt spid="242693">
                                            <p:txEl>
                                              <p:pRg st="2" end="2"/>
                                            </p:txEl>
                                          </p:spTgt>
                                        </p:tgtEl>
                                        <p:attrNameLst>
                                          <p:attrName>style.fontStyle</p:attrName>
                                        </p:attrNameLst>
                                      </p:cBhvr>
                                      <p:to>
                                        <p:strVal val="normal"/>
                                      </p:to>
                                    </p:set>
                                    <p:set>
                                      <p:cBhvr override="childStyle">
                                        <p:cTn id="29" dur="indefinite"/>
                                        <p:tgtEl>
                                          <p:spTgt spid="242693">
                                            <p:txEl>
                                              <p:pRg st="2" end="2"/>
                                            </p:txEl>
                                          </p:spTgt>
                                        </p:tgtEl>
                                        <p:attrNameLst>
                                          <p:attrName>style.fontWeight</p:attrName>
                                        </p:attrNameLst>
                                      </p:cBhvr>
                                      <p:to>
                                        <p:strVal val="bold"/>
                                      </p:to>
                                    </p:set>
                                    <p:set>
                                      <p:cBhvr override="childStyle">
                                        <p:cTn id="30" dur="indefinite"/>
                                        <p:tgtEl>
                                          <p:spTgt spid="242693">
                                            <p:txEl>
                                              <p:pRg st="2" end="2"/>
                                            </p:txEl>
                                          </p:spTgt>
                                        </p:tgtEl>
                                        <p:attrNameLst>
                                          <p:attrName>style.textDecorationUnderline</p:attrName>
                                        </p:attrNameLst>
                                      </p:cBhvr>
                                      <p:to>
                                        <p:strVal val="fals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42695"/>
                                        </p:tgtEl>
                                        <p:attrNameLst>
                                          <p:attrName>style.visibility</p:attrName>
                                        </p:attrNameLst>
                                      </p:cBhvr>
                                      <p:to>
                                        <p:strVal val="visible"/>
                                      </p:to>
                                    </p:set>
                                    <p:anim calcmode="lin" valueType="num">
                                      <p:cBhvr additive="base">
                                        <p:cTn id="35" dur="500" fill="hold"/>
                                        <p:tgtEl>
                                          <p:spTgt spid="242695"/>
                                        </p:tgtEl>
                                        <p:attrNameLst>
                                          <p:attrName>ppt_x</p:attrName>
                                        </p:attrNameLst>
                                      </p:cBhvr>
                                      <p:tavLst>
                                        <p:tav tm="0">
                                          <p:val>
                                            <p:strVal val="1+#ppt_w/2"/>
                                          </p:val>
                                        </p:tav>
                                        <p:tav tm="100000">
                                          <p:val>
                                            <p:strVal val="#ppt_x"/>
                                          </p:val>
                                        </p:tav>
                                      </p:tavLst>
                                    </p:anim>
                                    <p:anim calcmode="lin" valueType="num">
                                      <p:cBhvr additive="base">
                                        <p:cTn id="36" dur="500" fill="hold"/>
                                        <p:tgtEl>
                                          <p:spTgt spid="2426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animBg="1" autoUpdateAnimBg="0"/>
      <p:bldP spid="242693" grpId="0" build="p" autoUpdateAnimBg="0"/>
      <p:bldP spid="24269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14C-F609-4DCD-8B54-2324F49E633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330953A-A94F-43CB-878E-F7485433A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2785744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09800" y="228600"/>
            <a:ext cx="7772400" cy="1447800"/>
          </a:xfrm>
          <a:solidFill>
            <a:schemeClr val="hlink"/>
          </a:solidFill>
          <a:ln>
            <a:solidFill>
              <a:schemeClr val="bg2"/>
            </a:solidFill>
          </a:ln>
        </p:spPr>
        <p:txBody>
          <a:bodyPr/>
          <a:lstStyle/>
          <a:p>
            <a:r>
              <a:rPr lang="en-US">
                <a:solidFill>
                  <a:schemeClr val="bg1"/>
                </a:solidFill>
              </a:rPr>
              <a:t>Luther Critique’s Clairvaux: </a:t>
            </a:r>
            <a:r>
              <a:rPr lang="en-US" i="1">
                <a:solidFill>
                  <a:schemeClr val="bg1"/>
                </a:solidFill>
              </a:rPr>
              <a:t>Spiritual Maturity &amp; Progress</a:t>
            </a:r>
            <a:r>
              <a:rPr lang="en-US"/>
              <a:t> </a:t>
            </a:r>
          </a:p>
        </p:txBody>
      </p:sp>
      <p:sp>
        <p:nvSpPr>
          <p:cNvPr id="67587" name="Rectangle 3"/>
          <p:cNvSpPr>
            <a:spLocks noGrp="1" noChangeArrowheads="1"/>
          </p:cNvSpPr>
          <p:nvPr>
            <p:ph type="body" idx="1"/>
          </p:nvPr>
        </p:nvSpPr>
        <p:spPr>
          <a:xfrm>
            <a:off x="2209800" y="1828800"/>
            <a:ext cx="7772400" cy="3810000"/>
          </a:xfrm>
          <a:ln>
            <a:solidFill>
              <a:schemeClr val="bg2"/>
            </a:solidFill>
          </a:ln>
        </p:spPr>
        <p:txBody>
          <a:bodyPr/>
          <a:lstStyle/>
          <a:p>
            <a:pPr lvl="1">
              <a:buFontTx/>
              <a:buNone/>
            </a:pPr>
            <a:r>
              <a:rPr lang="en-US" u="sng">
                <a:solidFill>
                  <a:srgbClr val="0000FF"/>
                </a:solidFill>
                <a:effectLst>
                  <a:outerShdw blurRad="38100" dist="38100" dir="2700000" algn="tl">
                    <a:srgbClr val="C0C0C0"/>
                  </a:outerShdw>
                </a:effectLst>
              </a:rPr>
              <a:t>FIRST</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Self For Your Own Sake.</a:t>
            </a:r>
          </a:p>
          <a:p>
            <a:pPr lvl="1">
              <a:buFontTx/>
              <a:buNone/>
            </a:pPr>
            <a:endParaRPr lang="en-US" b="1">
              <a:solidFill>
                <a:srgbClr val="0000FF"/>
              </a:solidFill>
              <a:effectLst>
                <a:outerShdw blurRad="38100" dist="38100" dir="2700000" algn="tl">
                  <a:srgbClr val="C0C0C0"/>
                </a:outerShdw>
              </a:effectLst>
            </a:endParaRPr>
          </a:p>
          <a:p>
            <a:pPr lvl="1">
              <a:buFontTx/>
              <a:buNone/>
            </a:pPr>
            <a:r>
              <a:rPr lang="en-US" u="sng">
                <a:solidFill>
                  <a:srgbClr val="0000FF"/>
                </a:solidFill>
                <a:effectLst>
                  <a:outerShdw blurRad="38100" dist="38100" dir="2700000" algn="tl">
                    <a:srgbClr val="C0C0C0"/>
                  </a:outerShdw>
                </a:effectLst>
              </a:rPr>
              <a:t>SECOND</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God For Your Own Sake.</a:t>
            </a:r>
          </a:p>
          <a:p>
            <a:pPr lvl="1">
              <a:buFontTx/>
              <a:buNone/>
            </a:pPr>
            <a:endParaRPr lang="en-US" b="1">
              <a:solidFill>
                <a:srgbClr val="0000FF"/>
              </a:solidFill>
              <a:effectLst>
                <a:outerShdw blurRad="38100" dist="38100" dir="2700000" algn="tl">
                  <a:srgbClr val="C0C0C0"/>
                </a:outerShdw>
              </a:effectLst>
            </a:endParaRPr>
          </a:p>
          <a:p>
            <a:pPr lvl="1">
              <a:buFontTx/>
              <a:buNone/>
            </a:pPr>
            <a:r>
              <a:rPr lang="en-US" u="sng">
                <a:solidFill>
                  <a:srgbClr val="0000FF"/>
                </a:solidFill>
                <a:effectLst>
                  <a:outerShdw blurRad="38100" dist="38100" dir="2700000" algn="tl">
                    <a:srgbClr val="C0C0C0"/>
                  </a:outerShdw>
                </a:effectLst>
              </a:rPr>
              <a:t>THIRD</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God For God’s Sake.</a:t>
            </a:r>
          </a:p>
          <a:p>
            <a:pPr lvl="1">
              <a:buFontTx/>
              <a:buNone/>
            </a:pPr>
            <a:endParaRPr lang="en-US" b="1">
              <a:solidFill>
                <a:srgbClr val="0000FF"/>
              </a:solidFill>
              <a:effectLst>
                <a:outerShdw blurRad="38100" dist="38100" dir="2700000" algn="tl">
                  <a:srgbClr val="C0C0C0"/>
                </a:outerShdw>
              </a:effectLst>
            </a:endParaRPr>
          </a:p>
          <a:p>
            <a:pPr lvl="1">
              <a:buFontTx/>
              <a:buNone/>
            </a:pPr>
            <a:r>
              <a:rPr lang="en-US" u="sng">
                <a:solidFill>
                  <a:srgbClr val="0000FF"/>
                </a:solidFill>
                <a:effectLst>
                  <a:outerShdw blurRad="38100" dist="38100" dir="2700000" algn="tl">
                    <a:srgbClr val="C0C0C0"/>
                  </a:outerShdw>
                </a:effectLst>
              </a:rPr>
              <a:t>FOURTH</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Self  For God’s Sake.</a:t>
            </a:r>
            <a:endParaRPr lang="en-US" u="sng">
              <a:solidFill>
                <a:srgbClr val="0000FF"/>
              </a:solidFill>
              <a:effectLst>
                <a:outerShdw blurRad="38100" dist="38100" dir="2700000" algn="tl">
                  <a:srgbClr val="C0C0C0"/>
                </a:outerShdw>
              </a:effectLst>
            </a:endParaRPr>
          </a:p>
        </p:txBody>
      </p:sp>
    </p:spTree>
    <p:extLst>
      <p:ext uri="{BB962C8B-B14F-4D97-AF65-F5344CB8AC3E}">
        <p14:creationId xmlns:p14="http://schemas.microsoft.com/office/powerpoint/2010/main" val="42776664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D1A0-CBC6-425E-9151-F95AB51F9B8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D6E5FF-EED0-4D37-AAD4-7D2C463A3F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23731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241666" name="Rectangle 2" descr="Papyrus"/>
          <p:cNvSpPr>
            <a:spLocks noGrp="1" noChangeArrowheads="1"/>
          </p:cNvSpPr>
          <p:nvPr>
            <p:ph type="title"/>
          </p:nvPr>
        </p:nvSpPr>
        <p:spPr>
          <a:xfrm>
            <a:off x="1828800" y="152400"/>
            <a:ext cx="8534400" cy="1219200"/>
          </a:xfrm>
          <a:blipFill dpi="0" rotWithShape="0">
            <a:blip r:embed="rId5" cstate="print"/>
            <a:srcRect/>
            <a:tile tx="0" ty="0" sx="100000" sy="100000" flip="none" algn="tl"/>
          </a:blipFill>
        </p:spPr>
        <p:txBody>
          <a:bodyPr/>
          <a:lstStyle/>
          <a:p>
            <a:r>
              <a:rPr lang="en-US" sz="4000">
                <a:solidFill>
                  <a:schemeClr val="accent2"/>
                </a:solidFill>
              </a:rPr>
              <a:t>Reason For Resistance To Re-Baptism</a:t>
            </a:r>
            <a:br>
              <a:rPr lang="en-US" sz="4000"/>
            </a:br>
            <a:r>
              <a:rPr lang="en-US" sz="2800"/>
              <a:t>Ana-Baptists:  Light - End Of Tunnel – Oncoming Train </a:t>
            </a:r>
            <a:r>
              <a:rPr lang="en-US" sz="2400"/>
              <a:t>Opposition Invested:  Out On Far Limb - Good / Evil Decision Tree</a:t>
            </a:r>
            <a:r>
              <a:rPr lang="en-US" sz="2000"/>
              <a:t> </a:t>
            </a:r>
          </a:p>
        </p:txBody>
      </p:sp>
      <p:sp>
        <p:nvSpPr>
          <p:cNvPr id="241667" name="Rectangle 3"/>
          <p:cNvSpPr>
            <a:spLocks noGrp="1" noChangeArrowheads="1"/>
          </p:cNvSpPr>
          <p:nvPr>
            <p:ph sz="quarter" idx="1"/>
          </p:nvPr>
        </p:nvSpPr>
        <p:spPr>
          <a:xfrm>
            <a:off x="1752600" y="1447800"/>
            <a:ext cx="4038600" cy="2133600"/>
          </a:xfrm>
          <a:solidFill>
            <a:srgbClr val="FFFFFF"/>
          </a:solidFill>
          <a:ln>
            <a:solidFill>
              <a:schemeClr val="bg2"/>
            </a:solidFill>
          </a:ln>
        </p:spPr>
        <p:txBody>
          <a:bodyPr/>
          <a:lstStyle/>
          <a:p>
            <a:pPr>
              <a:buFontTx/>
              <a:buNone/>
            </a:pPr>
            <a:r>
              <a:rPr lang="en-US" sz="2400"/>
              <a:t>   </a:t>
            </a:r>
            <a:r>
              <a:rPr lang="en-US" sz="2400" u="sng"/>
              <a:t>Counter-Intuitive Doubting</a:t>
            </a:r>
            <a:r>
              <a:rPr lang="en-US" sz="2400"/>
              <a:t>:</a:t>
            </a:r>
          </a:p>
          <a:p>
            <a:pPr>
              <a:buFontTx/>
              <a:buNone/>
            </a:pPr>
            <a:r>
              <a:rPr lang="en-US" sz="2400"/>
              <a:t>  “The Philosophy Of One Century Is The Common Sense Of The Next.”</a:t>
            </a:r>
            <a:endParaRPr lang="en-US" sz="2000"/>
          </a:p>
          <a:p>
            <a:pPr>
              <a:buFontTx/>
              <a:buNone/>
            </a:pPr>
            <a:r>
              <a:rPr lang="en-US" sz="2000"/>
              <a:t>                        Henry Ward Beecher</a:t>
            </a:r>
            <a:endParaRPr lang="en-US" sz="2400"/>
          </a:p>
          <a:p>
            <a:pPr>
              <a:buFontTx/>
              <a:buNone/>
            </a:pPr>
            <a:r>
              <a:rPr lang="en-US" sz="2000" u="sng"/>
              <a:t>                                                                                                            </a:t>
            </a:r>
            <a:endParaRPr lang="en-US" sz="2000"/>
          </a:p>
        </p:txBody>
      </p:sp>
      <p:sp>
        <p:nvSpPr>
          <p:cNvPr id="241668" name="Rectangle 4"/>
          <p:cNvSpPr>
            <a:spLocks noGrp="1" noChangeArrowheads="1"/>
          </p:cNvSpPr>
          <p:nvPr>
            <p:ph sz="quarter" idx="2"/>
          </p:nvPr>
        </p:nvSpPr>
        <p:spPr>
          <a:xfrm>
            <a:off x="6248400" y="1447800"/>
            <a:ext cx="4191000" cy="2133600"/>
          </a:xfrm>
          <a:solidFill>
            <a:srgbClr val="FFFFFF"/>
          </a:solidFill>
          <a:ln>
            <a:solidFill>
              <a:schemeClr val="bg2"/>
            </a:solidFill>
          </a:ln>
        </p:spPr>
        <p:txBody>
          <a:bodyPr/>
          <a:lstStyle/>
          <a:p>
            <a:pPr>
              <a:buFontTx/>
              <a:buNone/>
            </a:pPr>
            <a:r>
              <a:rPr lang="en-US" sz="2000"/>
              <a:t>  </a:t>
            </a:r>
            <a:r>
              <a:rPr lang="en-US" sz="2000" u="sng"/>
              <a:t>Derailment Of Entrainment Thought</a:t>
            </a:r>
            <a:r>
              <a:rPr lang="en-US" sz="2000"/>
              <a:t>:</a:t>
            </a:r>
          </a:p>
          <a:p>
            <a:pPr>
              <a:buFontTx/>
              <a:buNone/>
            </a:pPr>
            <a:r>
              <a:rPr lang="en-US" sz="2000"/>
              <a:t>   “The low, almost imperceptible  process,   part biological,  part</a:t>
            </a:r>
          </a:p>
          <a:p>
            <a:pPr>
              <a:buFontTx/>
              <a:buNone/>
            </a:pPr>
            <a:r>
              <a:rPr lang="en-US" sz="2000"/>
              <a:t>     cognitive, by which people adapt</a:t>
            </a:r>
          </a:p>
          <a:p>
            <a:pPr>
              <a:buFontTx/>
              <a:buNone/>
            </a:pPr>
            <a:r>
              <a:rPr lang="en-US" sz="2000"/>
              <a:t>     &amp; eventually adopt, the prevailing</a:t>
            </a:r>
          </a:p>
          <a:p>
            <a:pPr>
              <a:buFontTx/>
              <a:buNone/>
            </a:pPr>
            <a:r>
              <a:rPr lang="en-US" sz="2000"/>
              <a:t>     rhythms surrounding them.”</a:t>
            </a:r>
          </a:p>
        </p:txBody>
      </p:sp>
      <p:sp>
        <p:nvSpPr>
          <p:cNvPr id="241669" name="Rectangle 5"/>
          <p:cNvSpPr>
            <a:spLocks noGrp="1" noChangeArrowheads="1"/>
          </p:cNvSpPr>
          <p:nvPr>
            <p:ph type="body" sz="half" idx="3"/>
          </p:nvPr>
        </p:nvSpPr>
        <p:spPr>
          <a:xfrm>
            <a:off x="1676400" y="3581400"/>
            <a:ext cx="8686800" cy="3276600"/>
          </a:xfrm>
        </p:spPr>
        <p:txBody>
          <a:bodyPr/>
          <a:lstStyle/>
          <a:p>
            <a:r>
              <a:rPr lang="en-US" sz="1600" i="1" dirty="0">
                <a:solidFill>
                  <a:srgbClr val="990033"/>
                </a:solidFill>
                <a:effectLst>
                  <a:outerShdw blurRad="38100" dist="38100" dir="2700000" algn="tl">
                    <a:srgbClr val="000000"/>
                  </a:outerShdw>
                </a:effectLst>
              </a:rPr>
              <a:t>“Ex Opera </a:t>
            </a:r>
            <a:r>
              <a:rPr lang="en-US" sz="1600" i="1" dirty="0" err="1">
                <a:solidFill>
                  <a:srgbClr val="990033"/>
                </a:solidFill>
                <a:effectLst>
                  <a:outerShdw blurRad="38100" dist="38100" dir="2700000" algn="tl">
                    <a:srgbClr val="000000"/>
                  </a:outerShdw>
                </a:effectLst>
              </a:rPr>
              <a:t>Operato</a:t>
            </a:r>
            <a:r>
              <a:rPr lang="en-US" sz="1600" i="1" dirty="0">
                <a:solidFill>
                  <a:srgbClr val="990033"/>
                </a:solidFill>
                <a:effectLst>
                  <a:outerShdw blurRad="38100" dist="38100" dir="2700000" algn="tl">
                    <a:srgbClr val="000000"/>
                  </a:outerShdw>
                </a:effectLst>
              </a:rPr>
              <a:t>” – It was valid as ritual because it was worked in a certain way and with specific words repeated.</a:t>
            </a:r>
          </a:p>
          <a:p>
            <a:r>
              <a:rPr lang="en-US" sz="1600" i="1" dirty="0">
                <a:solidFill>
                  <a:srgbClr val="990033"/>
                </a:solidFill>
                <a:effectLst>
                  <a:outerShdw blurRad="38100" dist="38100" dir="2700000" algn="tl">
                    <a:srgbClr val="000000"/>
                  </a:outerShdw>
                </a:effectLst>
              </a:rPr>
              <a:t>Sequence of  Sacramental Sin Structure: 1) Baptism Itself The External Sign; 2) Signifies The Inner Gift Of Rebirth In Christ; 3) Faith Brings Outward Sign &amp; Inner Gift Together. </a:t>
            </a:r>
          </a:p>
          <a:p>
            <a:r>
              <a:rPr lang="en-US" sz="1600" i="1" dirty="0">
                <a:solidFill>
                  <a:srgbClr val="990033"/>
                </a:solidFill>
                <a:effectLst>
                  <a:outerShdw blurRad="38100" dist="38100" dir="2700000" algn="tl">
                    <a:srgbClr val="000000"/>
                  </a:outerShdw>
                </a:effectLst>
              </a:rPr>
              <a:t>Christian Identity Based Not On Belief But By “Christening” Served Institutional Interest:  In state-church systems membership in the civil religion from birth was like an inheritance of ascribed citizenship.   It proved the benefits of social control through complementary hierarchies – one of the temporal sword and one of the spiritual sword.  The Lutheran &amp; Anglican Reformations were especially Magisterial – with territorial realignments of church and state with trade in triad determining dominance.</a:t>
            </a:r>
          </a:p>
          <a:p>
            <a:r>
              <a:rPr lang="en-US" sz="1600" i="1" dirty="0">
                <a:solidFill>
                  <a:srgbClr val="990033"/>
                </a:solidFill>
                <a:effectLst>
                  <a:outerShdw blurRad="38100" dist="38100" dir="2700000" algn="tl">
                    <a:srgbClr val="000000"/>
                  </a:outerShdw>
                </a:effectLst>
              </a:rPr>
              <a:t>The </a:t>
            </a:r>
            <a:r>
              <a:rPr lang="en-US" sz="1600" i="1" dirty="0" err="1">
                <a:solidFill>
                  <a:srgbClr val="990033"/>
                </a:solidFill>
                <a:effectLst>
                  <a:outerShdw blurRad="38100" dist="38100" dir="2700000" algn="tl">
                    <a:srgbClr val="000000"/>
                  </a:outerShdw>
                </a:effectLst>
              </a:rPr>
              <a:t>AnaBaptists</a:t>
            </a:r>
            <a:r>
              <a:rPr lang="en-US" sz="1600" i="1" dirty="0">
                <a:solidFill>
                  <a:srgbClr val="990033"/>
                </a:solidFill>
                <a:effectLst>
                  <a:outerShdw blurRad="38100" dist="38100" dir="2700000" algn="tl">
                    <a:srgbClr val="000000"/>
                  </a:outerShdw>
                </a:effectLst>
              </a:rPr>
              <a:t> were of the people and envisioned a church without entangling alliances.  This  put them completely out of place on the whole of the European Continent.</a:t>
            </a:r>
          </a:p>
        </p:txBody>
      </p:sp>
      <p:sp>
        <p:nvSpPr>
          <p:cNvPr id="6" name="WordArt 7">
            <a:extLst>
              <a:ext uri="{FF2B5EF4-FFF2-40B4-BE49-F238E27FC236}">
                <a16:creationId xmlns:a16="http://schemas.microsoft.com/office/drawing/2014/main" id="{9B4B2CD7-73E9-42E3-8385-D4F35AD8DFB1}"/>
              </a:ext>
            </a:extLst>
          </p:cNvPr>
          <p:cNvSpPr>
            <a:spLocks noChangeArrowheads="1" noChangeShapeType="1" noTextEdit="1"/>
          </p:cNvSpPr>
          <p:nvPr/>
        </p:nvSpPr>
        <p:spPr bwMode="auto">
          <a:xfrm>
            <a:off x="1676400" y="4114800"/>
            <a:ext cx="7924800" cy="25146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Served State &amp; Church Cross Interest!</a:t>
            </a:r>
          </a:p>
        </p:txBody>
      </p:sp>
    </p:spTree>
    <p:extLst>
      <p:ext uri="{BB962C8B-B14F-4D97-AF65-F5344CB8AC3E}">
        <p14:creationId xmlns:p14="http://schemas.microsoft.com/office/powerpoint/2010/main" val="315723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1669">
                                            <p:txEl>
                                              <p:pRg st="0" end="0"/>
                                            </p:txEl>
                                          </p:spTgt>
                                        </p:tgtEl>
                                        <p:attrNameLst>
                                          <p:attrName>style.visibility</p:attrName>
                                        </p:attrNameLst>
                                      </p:cBhvr>
                                      <p:to>
                                        <p:strVal val="visible"/>
                                      </p:to>
                                    </p:set>
                                    <p:anim calcmode="lin" valueType="num">
                                      <p:cBhvr>
                                        <p:cTn id="7" dur="1000" fill="hold"/>
                                        <p:tgtEl>
                                          <p:spTgt spid="24166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4166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4166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166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41669">
                                            <p:txEl>
                                              <p:pRg st="1" end="1"/>
                                            </p:txEl>
                                          </p:spTgt>
                                        </p:tgtEl>
                                        <p:attrNameLst>
                                          <p:attrName>style.visibility</p:attrName>
                                        </p:attrNameLst>
                                      </p:cBhvr>
                                      <p:to>
                                        <p:strVal val="visible"/>
                                      </p:to>
                                    </p:set>
                                    <p:anim calcmode="lin" valueType="num">
                                      <p:cBhvr>
                                        <p:cTn id="15" dur="1000" fill="hold"/>
                                        <p:tgtEl>
                                          <p:spTgt spid="24166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4166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4166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166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41669">
                                            <p:txEl>
                                              <p:pRg st="2" end="2"/>
                                            </p:txEl>
                                          </p:spTgt>
                                        </p:tgtEl>
                                        <p:attrNameLst>
                                          <p:attrName>style.visibility</p:attrName>
                                        </p:attrNameLst>
                                      </p:cBhvr>
                                      <p:to>
                                        <p:strVal val="visible"/>
                                      </p:to>
                                    </p:set>
                                    <p:anim calcmode="lin" valueType="num">
                                      <p:cBhvr>
                                        <p:cTn id="23" dur="1000" fill="hold"/>
                                        <p:tgtEl>
                                          <p:spTgt spid="24166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4166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4166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166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41669">
                                            <p:txEl>
                                              <p:pRg st="3" end="3"/>
                                            </p:txEl>
                                          </p:spTgt>
                                        </p:tgtEl>
                                        <p:attrNameLst>
                                          <p:attrName>style.visibility</p:attrName>
                                        </p:attrNameLst>
                                      </p:cBhvr>
                                      <p:to>
                                        <p:strVal val="visible"/>
                                      </p:to>
                                    </p:set>
                                    <p:anim calcmode="lin" valueType="num">
                                      <p:cBhvr>
                                        <p:cTn id="31" dur="1000" fill="hold"/>
                                        <p:tgtEl>
                                          <p:spTgt spid="24166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4166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4166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166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9" grpId="0" build="p" autoUpdateAnimBg="0"/>
      <p:bldP spid="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50D3-94CE-4BAA-9550-3A32E1FAF57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E2A337-F4C0-4FE1-9825-4CA456EB01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25767720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61506" name="Rectangle 2"/>
          <p:cNvSpPr>
            <a:spLocks noGrp="1" noChangeArrowheads="1"/>
          </p:cNvSpPr>
          <p:nvPr>
            <p:ph type="title"/>
          </p:nvPr>
        </p:nvSpPr>
        <p:spPr/>
        <p:txBody>
          <a:bodyPr/>
          <a:lstStyle/>
          <a:p>
            <a:endParaRPr lang="en-US"/>
          </a:p>
        </p:txBody>
      </p:sp>
    </p:spTree>
    <p:extLst>
      <p:ext uri="{BB962C8B-B14F-4D97-AF65-F5344CB8AC3E}">
        <p14:creationId xmlns:p14="http://schemas.microsoft.com/office/powerpoint/2010/main" val="28406496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87586" name="Rectangle 2"/>
          <p:cNvSpPr>
            <a:spLocks noGrp="1" noChangeArrowheads="1"/>
          </p:cNvSpPr>
          <p:nvPr>
            <p:ph type="title"/>
          </p:nvPr>
        </p:nvSpPr>
        <p:spPr>
          <a:xfrm>
            <a:off x="2133600" y="838200"/>
            <a:ext cx="7924800" cy="5181600"/>
          </a:xfrm>
          <a:solidFill>
            <a:srgbClr val="FFFFFF"/>
          </a:solidFill>
        </p:spPr>
        <p:txBody>
          <a:bodyPr/>
          <a:lstStyle/>
          <a:p>
            <a:r>
              <a:rPr lang="en-US" sz="6600" b="1" u="sng" dirty="0">
                <a:latin typeface="Australian Sunrise" pitchFamily="2" charset="0"/>
              </a:rPr>
              <a:t>Ascribed Citizenship</a:t>
            </a:r>
            <a:r>
              <a:rPr lang="en-US" sz="6600" b="1" dirty="0">
                <a:latin typeface="Australian Sunrise" pitchFamily="2" charset="0"/>
              </a:rPr>
              <a:t>:</a:t>
            </a:r>
            <a:br>
              <a:rPr lang="en-US" sz="5400" dirty="0">
                <a:latin typeface="Australian Sunrise" pitchFamily="2" charset="0"/>
              </a:rPr>
            </a:br>
            <a:r>
              <a:rPr lang="en-US" sz="5400" b="1" dirty="0">
                <a:latin typeface="Australian Sunrise" pitchFamily="2" charset="0"/>
              </a:rPr>
              <a:t>Ascriptive Doctrine by which a person is ascribed citizenship by virtue of circumstances beyond their control.</a:t>
            </a:r>
            <a:endParaRPr lang="en-US" sz="4800" b="1" dirty="0">
              <a:latin typeface="Australian Sunrise" pitchFamily="2" charset="0"/>
            </a:endParaRPr>
          </a:p>
        </p:txBody>
      </p:sp>
    </p:spTree>
    <p:extLst>
      <p:ext uri="{BB962C8B-B14F-4D97-AF65-F5344CB8AC3E}">
        <p14:creationId xmlns:p14="http://schemas.microsoft.com/office/powerpoint/2010/main" val="385415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187586"/>
                                        </p:tgtEl>
                                        <p:attrNameLst>
                                          <p:attrName>style.visibility</p:attrName>
                                        </p:attrNameLst>
                                      </p:cBhvr>
                                      <p:to>
                                        <p:strVal val="visible"/>
                                      </p:to>
                                    </p:set>
                                    <p:anim calcmode="lin" valueType="num">
                                      <p:cBhvr>
                                        <p:cTn id="7" dur="300" fill="hold"/>
                                        <p:tgtEl>
                                          <p:spTgt spid="5187586"/>
                                        </p:tgtEl>
                                        <p:attrNameLst>
                                          <p:attrName>ppt_w</p:attrName>
                                        </p:attrNameLst>
                                      </p:cBhvr>
                                      <p:tavLst>
                                        <p:tav tm="0">
                                          <p:val>
                                            <p:fltVal val="0"/>
                                          </p:val>
                                        </p:tav>
                                        <p:tav tm="100000">
                                          <p:val>
                                            <p:strVal val="#ppt_w"/>
                                          </p:val>
                                        </p:tav>
                                      </p:tavLst>
                                    </p:anim>
                                    <p:anim calcmode="lin" valueType="num">
                                      <p:cBhvr>
                                        <p:cTn id="8" dur="300" fill="hold"/>
                                        <p:tgtEl>
                                          <p:spTgt spid="5187586"/>
                                        </p:tgtEl>
                                        <p:attrNameLst>
                                          <p:attrName>ppt_h</p:attrName>
                                        </p:attrNameLst>
                                      </p:cBhvr>
                                      <p:tavLst>
                                        <p:tav tm="0">
                                          <p:val>
                                            <p:fltVal val="0"/>
                                          </p:val>
                                        </p:tav>
                                        <p:tav tm="100000">
                                          <p:val>
                                            <p:strVal val="#ppt_h"/>
                                          </p:val>
                                        </p:tav>
                                      </p:tavLst>
                                    </p:anim>
                                    <p:anim calcmode="lin" valueType="num">
                                      <p:cBhvr>
                                        <p:cTn id="9" dur="300" fill="hold"/>
                                        <p:tgtEl>
                                          <p:spTgt spid="5187586"/>
                                        </p:tgtEl>
                                        <p:attrNameLst>
                                          <p:attrName>ppt_x</p:attrName>
                                        </p:attrNameLst>
                                      </p:cBhvr>
                                      <p:tavLst>
                                        <p:tav tm="0">
                                          <p:val>
                                            <p:fltVal val="0.5"/>
                                          </p:val>
                                        </p:tav>
                                        <p:tav tm="100000">
                                          <p:val>
                                            <p:strVal val="#ppt_x"/>
                                          </p:val>
                                        </p:tav>
                                      </p:tavLst>
                                    </p:anim>
                                    <p:anim calcmode="lin" valueType="num">
                                      <p:cBhvr>
                                        <p:cTn id="10" dur="300" fill="hold"/>
                                        <p:tgtEl>
                                          <p:spTgt spid="518758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1" nodeType="clickEffect">
                                  <p:stCondLst>
                                    <p:cond delay="0"/>
                                  </p:stCondLst>
                                  <p:iterate type="wd">
                                    <p:tmPct val="10000"/>
                                  </p:iterate>
                                  <p:childTnLst>
                                    <p:set>
                                      <p:cBhvr>
                                        <p:cTn id="14" dur="1" fill="hold">
                                          <p:stCondLst>
                                            <p:cond delay="0"/>
                                          </p:stCondLst>
                                        </p:cTn>
                                        <p:tgtEl>
                                          <p:spTgt spid="5187586"/>
                                        </p:tgtEl>
                                        <p:attrNameLst>
                                          <p:attrName>style.visibility</p:attrName>
                                        </p:attrNameLst>
                                      </p:cBhvr>
                                      <p:to>
                                        <p:strVal val="visible"/>
                                      </p:to>
                                    </p:set>
                                    <p:anim by="(-#ppt_w*2)" calcmode="lin" valueType="num">
                                      <p:cBhvr rctx="PPT">
                                        <p:cTn id="15" dur="500" autoRev="1" fill="hold">
                                          <p:stCondLst>
                                            <p:cond delay="0"/>
                                          </p:stCondLst>
                                        </p:cTn>
                                        <p:tgtEl>
                                          <p:spTgt spid="5187586"/>
                                        </p:tgtEl>
                                        <p:attrNameLst>
                                          <p:attrName>ppt_w</p:attrName>
                                        </p:attrNameLst>
                                      </p:cBhvr>
                                    </p:anim>
                                    <p:anim by="(#ppt_w*0.50)" calcmode="lin" valueType="num">
                                      <p:cBhvr>
                                        <p:cTn id="16" dur="500" decel="50000" autoRev="1" fill="hold">
                                          <p:stCondLst>
                                            <p:cond delay="0"/>
                                          </p:stCondLst>
                                        </p:cTn>
                                        <p:tgtEl>
                                          <p:spTgt spid="5187586"/>
                                        </p:tgtEl>
                                        <p:attrNameLst>
                                          <p:attrName>ppt_x</p:attrName>
                                        </p:attrNameLst>
                                      </p:cBhvr>
                                    </p:anim>
                                    <p:anim from="(-#ppt_h/2)" to="(#ppt_y)" calcmode="lin" valueType="num">
                                      <p:cBhvr>
                                        <p:cTn id="17" dur="1000" fill="hold">
                                          <p:stCondLst>
                                            <p:cond delay="0"/>
                                          </p:stCondLst>
                                        </p:cTn>
                                        <p:tgtEl>
                                          <p:spTgt spid="5187586"/>
                                        </p:tgtEl>
                                        <p:attrNameLst>
                                          <p:attrName>ppt_y</p:attrName>
                                        </p:attrNameLst>
                                      </p:cBhvr>
                                    </p:anim>
                                    <p:animRot by="21600000">
                                      <p:cBhvr>
                                        <p:cTn id="18" dur="1000" fill="hold">
                                          <p:stCondLst>
                                            <p:cond delay="0"/>
                                          </p:stCondLst>
                                        </p:cTn>
                                        <p:tgtEl>
                                          <p:spTgt spid="51875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7586" grpId="0" animBg="1" autoUpdateAnimBg="0"/>
      <p:bldP spid="5187586" grpId="1" animBg="1"/>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87586" name="Rectangle 2"/>
          <p:cNvSpPr>
            <a:spLocks noGrp="1" noChangeArrowheads="1"/>
          </p:cNvSpPr>
          <p:nvPr>
            <p:ph type="title"/>
          </p:nvPr>
        </p:nvSpPr>
        <p:spPr>
          <a:xfrm>
            <a:off x="1858944" y="753626"/>
            <a:ext cx="8500907" cy="5365820"/>
          </a:xfrm>
          <a:solidFill>
            <a:srgbClr val="FFFFFF"/>
          </a:solidFill>
        </p:spPr>
        <p:txBody>
          <a:bodyPr/>
          <a:lstStyle/>
          <a:p>
            <a:r>
              <a:rPr lang="en-US" sz="6600" b="1" u="sng" dirty="0" err="1">
                <a:latin typeface="Australian Sunrise" pitchFamily="2" charset="0"/>
              </a:rPr>
              <a:t>Consentual</a:t>
            </a:r>
            <a:r>
              <a:rPr lang="en-US" sz="6600" b="1" u="sng" dirty="0">
                <a:latin typeface="Australian Sunrise" pitchFamily="2" charset="0"/>
              </a:rPr>
              <a:t> Citizenship</a:t>
            </a:r>
            <a:r>
              <a:rPr lang="en-US" sz="6600" b="1" dirty="0">
                <a:latin typeface="Australian Sunrise" pitchFamily="2" charset="0"/>
              </a:rPr>
              <a:t>:</a:t>
            </a:r>
            <a:br>
              <a:rPr lang="en-US" sz="6600" b="1" dirty="0">
                <a:latin typeface="Australian Sunrise" pitchFamily="2" charset="0"/>
              </a:rPr>
            </a:br>
            <a:r>
              <a:rPr lang="en-US" sz="4000" b="1" dirty="0">
                <a:latin typeface="Australian Sunrise" pitchFamily="2" charset="0"/>
              </a:rPr>
              <a:t>1) Englishman John Locke makes this distinction and/or recommendation as an alternative to birthright citizenship.</a:t>
            </a:r>
            <a:br>
              <a:rPr lang="en-US" sz="4000" b="1" dirty="0">
                <a:latin typeface="Australian Sunrise" pitchFamily="2" charset="0"/>
              </a:rPr>
            </a:br>
            <a:r>
              <a:rPr lang="en-US" sz="4000" b="1" dirty="0">
                <a:latin typeface="Australian Sunrise" pitchFamily="2" charset="0"/>
              </a:rPr>
              <a:t>  2) It is based on mutual acceptance of the community by individual citizens.</a:t>
            </a:r>
            <a:br>
              <a:rPr lang="en-US" sz="4000" b="1" dirty="0">
                <a:latin typeface="Australian Sunrise" pitchFamily="2" charset="0"/>
              </a:rPr>
            </a:br>
            <a:r>
              <a:rPr lang="en-US" sz="4000" b="1" dirty="0">
                <a:latin typeface="Australian Sunrise" pitchFamily="2" charset="0"/>
              </a:rPr>
              <a:t>  3) It naturalizes forward &amp; in reverse. </a:t>
            </a:r>
            <a:endParaRPr lang="en-US" sz="4800" b="1" dirty="0">
              <a:latin typeface="Australian Sunrise" pitchFamily="2" charset="0"/>
            </a:endParaRPr>
          </a:p>
        </p:txBody>
      </p:sp>
    </p:spTree>
    <p:extLst>
      <p:ext uri="{BB962C8B-B14F-4D97-AF65-F5344CB8AC3E}">
        <p14:creationId xmlns:p14="http://schemas.microsoft.com/office/powerpoint/2010/main" val="7606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187586"/>
                                        </p:tgtEl>
                                        <p:attrNameLst>
                                          <p:attrName>style.visibility</p:attrName>
                                        </p:attrNameLst>
                                      </p:cBhvr>
                                      <p:to>
                                        <p:strVal val="visible"/>
                                      </p:to>
                                    </p:set>
                                    <p:anim calcmode="lin" valueType="num">
                                      <p:cBhvr>
                                        <p:cTn id="7" dur="300" fill="hold"/>
                                        <p:tgtEl>
                                          <p:spTgt spid="5187586"/>
                                        </p:tgtEl>
                                        <p:attrNameLst>
                                          <p:attrName>ppt_w</p:attrName>
                                        </p:attrNameLst>
                                      </p:cBhvr>
                                      <p:tavLst>
                                        <p:tav tm="0">
                                          <p:val>
                                            <p:fltVal val="0"/>
                                          </p:val>
                                        </p:tav>
                                        <p:tav tm="100000">
                                          <p:val>
                                            <p:strVal val="#ppt_w"/>
                                          </p:val>
                                        </p:tav>
                                      </p:tavLst>
                                    </p:anim>
                                    <p:anim calcmode="lin" valueType="num">
                                      <p:cBhvr>
                                        <p:cTn id="8" dur="300" fill="hold"/>
                                        <p:tgtEl>
                                          <p:spTgt spid="5187586"/>
                                        </p:tgtEl>
                                        <p:attrNameLst>
                                          <p:attrName>ppt_h</p:attrName>
                                        </p:attrNameLst>
                                      </p:cBhvr>
                                      <p:tavLst>
                                        <p:tav tm="0">
                                          <p:val>
                                            <p:fltVal val="0"/>
                                          </p:val>
                                        </p:tav>
                                        <p:tav tm="100000">
                                          <p:val>
                                            <p:strVal val="#ppt_h"/>
                                          </p:val>
                                        </p:tav>
                                      </p:tavLst>
                                    </p:anim>
                                    <p:anim calcmode="lin" valueType="num">
                                      <p:cBhvr>
                                        <p:cTn id="9" dur="300" fill="hold"/>
                                        <p:tgtEl>
                                          <p:spTgt spid="5187586"/>
                                        </p:tgtEl>
                                        <p:attrNameLst>
                                          <p:attrName>ppt_x</p:attrName>
                                        </p:attrNameLst>
                                      </p:cBhvr>
                                      <p:tavLst>
                                        <p:tav tm="0">
                                          <p:val>
                                            <p:fltVal val="0.5"/>
                                          </p:val>
                                        </p:tav>
                                        <p:tav tm="100000">
                                          <p:val>
                                            <p:strVal val="#ppt_x"/>
                                          </p:val>
                                        </p:tav>
                                      </p:tavLst>
                                    </p:anim>
                                    <p:anim calcmode="lin" valueType="num">
                                      <p:cBhvr>
                                        <p:cTn id="10" dur="300" fill="hold"/>
                                        <p:tgtEl>
                                          <p:spTgt spid="518758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1" nodeType="clickEffect">
                                  <p:stCondLst>
                                    <p:cond delay="0"/>
                                  </p:stCondLst>
                                  <p:iterate type="wd">
                                    <p:tmPct val="10000"/>
                                  </p:iterate>
                                  <p:childTnLst>
                                    <p:set>
                                      <p:cBhvr>
                                        <p:cTn id="14" dur="1" fill="hold">
                                          <p:stCondLst>
                                            <p:cond delay="0"/>
                                          </p:stCondLst>
                                        </p:cTn>
                                        <p:tgtEl>
                                          <p:spTgt spid="5187586"/>
                                        </p:tgtEl>
                                        <p:attrNameLst>
                                          <p:attrName>style.visibility</p:attrName>
                                        </p:attrNameLst>
                                      </p:cBhvr>
                                      <p:to>
                                        <p:strVal val="visible"/>
                                      </p:to>
                                    </p:set>
                                    <p:anim by="(-#ppt_w*2)" calcmode="lin" valueType="num">
                                      <p:cBhvr rctx="PPT">
                                        <p:cTn id="15" dur="500" autoRev="1" fill="hold">
                                          <p:stCondLst>
                                            <p:cond delay="0"/>
                                          </p:stCondLst>
                                        </p:cTn>
                                        <p:tgtEl>
                                          <p:spTgt spid="5187586"/>
                                        </p:tgtEl>
                                        <p:attrNameLst>
                                          <p:attrName>ppt_w</p:attrName>
                                        </p:attrNameLst>
                                      </p:cBhvr>
                                    </p:anim>
                                    <p:anim by="(#ppt_w*0.50)" calcmode="lin" valueType="num">
                                      <p:cBhvr>
                                        <p:cTn id="16" dur="500" decel="50000" autoRev="1" fill="hold">
                                          <p:stCondLst>
                                            <p:cond delay="0"/>
                                          </p:stCondLst>
                                        </p:cTn>
                                        <p:tgtEl>
                                          <p:spTgt spid="5187586"/>
                                        </p:tgtEl>
                                        <p:attrNameLst>
                                          <p:attrName>ppt_x</p:attrName>
                                        </p:attrNameLst>
                                      </p:cBhvr>
                                    </p:anim>
                                    <p:anim from="(-#ppt_h/2)" to="(#ppt_y)" calcmode="lin" valueType="num">
                                      <p:cBhvr>
                                        <p:cTn id="17" dur="1000" fill="hold">
                                          <p:stCondLst>
                                            <p:cond delay="0"/>
                                          </p:stCondLst>
                                        </p:cTn>
                                        <p:tgtEl>
                                          <p:spTgt spid="5187586"/>
                                        </p:tgtEl>
                                        <p:attrNameLst>
                                          <p:attrName>ppt_y</p:attrName>
                                        </p:attrNameLst>
                                      </p:cBhvr>
                                    </p:anim>
                                    <p:animRot by="21600000">
                                      <p:cBhvr>
                                        <p:cTn id="18" dur="1000" fill="hold">
                                          <p:stCondLst>
                                            <p:cond delay="0"/>
                                          </p:stCondLst>
                                        </p:cTn>
                                        <p:tgtEl>
                                          <p:spTgt spid="51875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7586" grpId="0" animBg="1" autoUpdateAnimBg="0"/>
      <p:bldP spid="5187586" grpId="1"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 name="WordArt 7">
            <a:extLst>
              <a:ext uri="{FF2B5EF4-FFF2-40B4-BE49-F238E27FC236}">
                <a16:creationId xmlns:a16="http://schemas.microsoft.com/office/drawing/2014/main" id="{4F36F7B5-A589-47D7-973D-956BD2E32C2F}"/>
              </a:ext>
            </a:extLst>
          </p:cNvPr>
          <p:cNvSpPr>
            <a:spLocks noChangeArrowheads="1" noChangeShapeType="1" noTextEdit="1"/>
          </p:cNvSpPr>
          <p:nvPr/>
        </p:nvSpPr>
        <p:spPr bwMode="auto">
          <a:xfrm>
            <a:off x="96253" y="926431"/>
            <a:ext cx="10587789" cy="543827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BELIEVERS BAPTISM FREE WILL!</a:t>
            </a:r>
          </a:p>
        </p:txBody>
      </p:sp>
    </p:spTree>
    <p:extLst>
      <p:ext uri="{BB962C8B-B14F-4D97-AF65-F5344CB8AC3E}">
        <p14:creationId xmlns:p14="http://schemas.microsoft.com/office/powerpoint/2010/main" val="273436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 name="WordArt 7">
            <a:extLst>
              <a:ext uri="{FF2B5EF4-FFF2-40B4-BE49-F238E27FC236}">
                <a16:creationId xmlns:a16="http://schemas.microsoft.com/office/drawing/2014/main" id="{4F36F7B5-A589-47D7-973D-956BD2E32C2F}"/>
              </a:ext>
            </a:extLst>
          </p:cNvPr>
          <p:cNvSpPr>
            <a:spLocks noChangeArrowheads="1" noChangeShapeType="1" noTextEdit="1"/>
          </p:cNvSpPr>
          <p:nvPr/>
        </p:nvSpPr>
        <p:spPr bwMode="auto">
          <a:xfrm>
            <a:off x="96253" y="926431"/>
            <a:ext cx="10587789" cy="543827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Church Membership Voluntary!</a:t>
            </a:r>
          </a:p>
        </p:txBody>
      </p:sp>
    </p:spTree>
    <p:extLst>
      <p:ext uri="{BB962C8B-B14F-4D97-AF65-F5344CB8AC3E}">
        <p14:creationId xmlns:p14="http://schemas.microsoft.com/office/powerpoint/2010/main" val="29949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 name="WordArt 7">
            <a:extLst>
              <a:ext uri="{FF2B5EF4-FFF2-40B4-BE49-F238E27FC236}">
                <a16:creationId xmlns:a16="http://schemas.microsoft.com/office/drawing/2014/main" id="{4F36F7B5-A589-47D7-973D-956BD2E32C2F}"/>
              </a:ext>
            </a:extLst>
          </p:cNvPr>
          <p:cNvSpPr>
            <a:spLocks noChangeArrowheads="1" noChangeShapeType="1" noTextEdit="1"/>
          </p:cNvSpPr>
          <p:nvPr/>
        </p:nvSpPr>
        <p:spPr bwMode="auto">
          <a:xfrm>
            <a:off x="96253" y="926431"/>
            <a:ext cx="10587789" cy="543827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Heavenly Citizenship </a:t>
            </a:r>
            <a:r>
              <a:rPr kumimoji="0" lang="en-US" sz="3600" b="1" i="0" u="none" strike="noStrike" kern="10" cap="none" spc="0" normalizeH="0" baseline="0" noProof="0" dirty="0" err="1">
                <a:ln w="9525">
                  <a:round/>
                  <a:headEnd/>
                  <a:tailEnd/>
                </a:ln>
                <a:gradFill rotWithShape="0">
                  <a:gsLst>
                    <a:gs pos="0">
                      <a:srgbClr val="FFE701"/>
                    </a:gs>
                    <a:gs pos="100000">
                      <a:srgbClr val="FE3E02"/>
                    </a:gs>
                  </a:gsLst>
                  <a:lin ang="5400000" scaled="1"/>
                </a:gradFill>
                <a:effectLst/>
                <a:uLnTx/>
                <a:uFillTx/>
                <a:latin typeface="Impact"/>
                <a:ea typeface="+mn-ea"/>
                <a:cs typeface="+mn-cs"/>
              </a:rPr>
              <a:t>Consentual</a:t>
            </a: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a:t>
            </a:r>
          </a:p>
        </p:txBody>
      </p:sp>
    </p:spTree>
    <p:extLst>
      <p:ext uri="{BB962C8B-B14F-4D97-AF65-F5344CB8AC3E}">
        <p14:creationId xmlns:p14="http://schemas.microsoft.com/office/powerpoint/2010/main" val="104862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931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1531</a:t>
            </a:r>
          </a:p>
        </p:txBody>
      </p:sp>
      <p:sp>
        <p:nvSpPr>
          <p:cNvPr id="282931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2931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29317" name="Rectangle 5"/>
          <p:cNvSpPr>
            <a:spLocks noChangeArrowheads="1"/>
          </p:cNvSpPr>
          <p:nvPr/>
        </p:nvSpPr>
        <p:spPr bwMode="auto">
          <a:xfrm>
            <a:off x="3352800" y="152400"/>
            <a:ext cx="7162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Tyndale refuses Henry the VIII’s invitation to return to England</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29318" name="Rectangle 6"/>
          <p:cNvSpPr>
            <a:spLocks noChangeArrowheads="1"/>
          </p:cNvSpPr>
          <p:nvPr/>
        </p:nvSpPr>
        <p:spPr bwMode="auto">
          <a:xfrm>
            <a:off x="3352800" y="1295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Ulrich Zwingli urges civil war in Switzerland to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force remaining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Catholic districts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to accept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Protestantism</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Zwingli is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killed in the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Battle of Kappel</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829319" name="Group 7"/>
          <p:cNvGrpSpPr>
            <a:grpSpLocks/>
          </p:cNvGrpSpPr>
          <p:nvPr/>
        </p:nvGrpSpPr>
        <p:grpSpPr bwMode="auto">
          <a:xfrm>
            <a:off x="7391401" y="2133600"/>
            <a:ext cx="2767013" cy="4419600"/>
            <a:chOff x="3696" y="1344"/>
            <a:chExt cx="1743" cy="2784"/>
          </a:xfrm>
        </p:grpSpPr>
        <p:pic>
          <p:nvPicPr>
            <p:cNvPr id="2829320" name="Picture 8" descr="Ulrich-Zwingli-1"/>
            <p:cNvPicPr>
              <a:picLocks noChangeAspect="1" noChangeArrowheads="1"/>
            </p:cNvPicPr>
            <p:nvPr/>
          </p:nvPicPr>
          <p:blipFill>
            <a:blip r:embed="rId4" cstate="print"/>
            <a:srcRect/>
            <a:stretch>
              <a:fillRect/>
            </a:stretch>
          </p:blipFill>
          <p:spPr bwMode="auto">
            <a:xfrm>
              <a:off x="3696" y="1344"/>
              <a:ext cx="1743" cy="2448"/>
            </a:xfrm>
            <a:prstGeom prst="rect">
              <a:avLst/>
            </a:prstGeom>
            <a:noFill/>
            <a:ln w="38100">
              <a:solidFill>
                <a:srgbClr val="14455E"/>
              </a:solidFill>
              <a:miter lim="800000"/>
              <a:headEnd/>
              <a:tailEnd/>
            </a:ln>
          </p:spPr>
        </p:pic>
        <p:sp>
          <p:nvSpPr>
            <p:cNvPr id="2829321" name="Text Box 9"/>
            <p:cNvSpPr txBox="1">
              <a:spLocks noChangeArrowheads="1"/>
            </p:cNvSpPr>
            <p:nvPr/>
          </p:nvSpPr>
          <p:spPr bwMode="auto">
            <a:xfrm>
              <a:off x="3744" y="3863"/>
              <a:ext cx="1680" cy="26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t>Ulrich Zwingli</a:t>
              </a:r>
              <a:endParaRPr kumimoji="0" lang="en-US" sz="24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9865381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293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29318">
                                            <p:txEl>
                                              <p:pRg st="1" end="1"/>
                                            </p:txEl>
                                          </p:spTgt>
                                        </p:tgtEl>
                                        <p:attrNameLst>
                                          <p:attrName>style.visibility</p:attrName>
                                        </p:attrNameLst>
                                      </p:cBhvr>
                                      <p:to>
                                        <p:strVal val="visible"/>
                                      </p:to>
                                    </p:se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829319"/>
                                        </p:tgtEl>
                                        <p:attrNameLst>
                                          <p:attrName>style.visibility</p:attrName>
                                        </p:attrNameLst>
                                      </p:cBhvr>
                                      <p:to>
                                        <p:strVal val="visible"/>
                                      </p:to>
                                    </p:set>
                                    <p:animEffect transition="in" filter="dissolve">
                                      <p:cBhvr>
                                        <p:cTn id="14" dur="500"/>
                                        <p:tgtEl>
                                          <p:spTgt spid="2829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9318"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43842" name="Rectangle 2"/>
          <p:cNvSpPr>
            <a:spLocks noGrp="1" noChangeArrowheads="1"/>
          </p:cNvSpPr>
          <p:nvPr>
            <p:ph type="title"/>
          </p:nvPr>
        </p:nvSpPr>
        <p:spPr>
          <a:xfrm>
            <a:off x="2209800" y="228600"/>
            <a:ext cx="7772400" cy="1447800"/>
          </a:xfrm>
          <a:solidFill>
            <a:schemeClr val="hlink"/>
          </a:solidFill>
          <a:ln>
            <a:solidFill>
              <a:schemeClr val="bg2"/>
            </a:solidFill>
          </a:ln>
        </p:spPr>
        <p:txBody>
          <a:bodyPr/>
          <a:lstStyle/>
          <a:p>
            <a:r>
              <a:rPr lang="en-US">
                <a:solidFill>
                  <a:schemeClr val="bg1"/>
                </a:solidFill>
              </a:rPr>
              <a:t>Luther On The Gravity Of Sin: </a:t>
            </a:r>
            <a:r>
              <a:rPr lang="en-US" b="1">
                <a:solidFill>
                  <a:schemeClr val="bg1"/>
                </a:solidFill>
              </a:rPr>
              <a:t>Mankind Is</a:t>
            </a:r>
            <a:r>
              <a:rPr lang="en-US">
                <a:solidFill>
                  <a:schemeClr val="bg1"/>
                </a:solidFill>
                <a:effectLst>
                  <a:outerShdw blurRad="38100" dist="38100" dir="2700000" algn="tl">
                    <a:srgbClr val="000000"/>
                  </a:outerShdw>
                </a:effectLst>
              </a:rPr>
              <a:t>  </a:t>
            </a:r>
            <a:r>
              <a:rPr lang="en-US" b="1" i="1">
                <a:solidFill>
                  <a:schemeClr val="bg1"/>
                </a:solidFill>
                <a:effectLst>
                  <a:outerShdw blurRad="38100" dist="38100" dir="2700000" algn="tl">
                    <a:srgbClr val="000000"/>
                  </a:outerShdw>
                </a:effectLst>
              </a:rPr>
              <a:t>Incurvatus In Se</a:t>
            </a:r>
            <a:r>
              <a:rPr lang="en-US"/>
              <a:t> </a:t>
            </a:r>
          </a:p>
        </p:txBody>
      </p:sp>
      <p:sp>
        <p:nvSpPr>
          <p:cNvPr id="4643843" name="Rectangle 3"/>
          <p:cNvSpPr>
            <a:spLocks noGrp="1" noChangeArrowheads="1"/>
          </p:cNvSpPr>
          <p:nvPr>
            <p:ph type="body" idx="1"/>
          </p:nvPr>
        </p:nvSpPr>
        <p:spPr>
          <a:xfrm>
            <a:off x="2209800" y="1828800"/>
            <a:ext cx="7772400" cy="3810000"/>
          </a:xfrm>
          <a:ln>
            <a:solidFill>
              <a:schemeClr val="bg2"/>
            </a:solidFill>
          </a:ln>
        </p:spPr>
        <p:txBody>
          <a:bodyPr/>
          <a:lstStyle/>
          <a:p>
            <a:pPr lvl="1">
              <a:buFontTx/>
              <a:buNone/>
            </a:pPr>
            <a:endParaRPr lang="en-US" sz="1400" b="1" u="sng">
              <a:solidFill>
                <a:srgbClr val="0000FF"/>
              </a:solidFill>
            </a:endParaRPr>
          </a:p>
          <a:p>
            <a:pPr lvl="1">
              <a:buFontTx/>
              <a:buNone/>
            </a:pPr>
            <a:r>
              <a:rPr lang="en-US" sz="3200" b="1" u="sng">
                <a:solidFill>
                  <a:srgbClr val="0000FF"/>
                </a:solidFill>
              </a:rPr>
              <a:t>Humanity Has </a:t>
            </a:r>
            <a:r>
              <a:rPr lang="en-US" sz="3200" b="1" i="1" u="sng">
                <a:solidFill>
                  <a:srgbClr val="0000FF"/>
                </a:solidFill>
              </a:rPr>
              <a:t>Curved In Upon Itself</a:t>
            </a:r>
            <a:r>
              <a:rPr lang="en-US" sz="3600" u="sng">
                <a:solidFill>
                  <a:srgbClr val="0000FF"/>
                </a:solidFill>
                <a:effectLst>
                  <a:outerShdw blurRad="38100" dist="38100" dir="2700000" algn="tl">
                    <a:srgbClr val="C0C0C0"/>
                  </a:outerShdw>
                </a:effectLst>
              </a:rPr>
              <a:t> </a:t>
            </a:r>
          </a:p>
          <a:p>
            <a:pPr lvl="1">
              <a:buFontTx/>
              <a:buNone/>
            </a:pPr>
            <a:endParaRPr lang="en-US" sz="2000" u="sng">
              <a:solidFill>
                <a:srgbClr val="0000FF"/>
              </a:solidFill>
              <a:effectLst>
                <a:outerShdw blurRad="38100" dist="38100" dir="2700000" algn="tl">
                  <a:srgbClr val="C0C0C0"/>
                </a:outerShdw>
              </a:effectLst>
            </a:endParaRPr>
          </a:p>
          <a:p>
            <a:pPr lvl="1">
              <a:buFontTx/>
              <a:buNone/>
            </a:pPr>
            <a:r>
              <a:rPr lang="en-US" sz="5400" u="sng">
                <a:solidFill>
                  <a:srgbClr val="0000FF"/>
                </a:solidFill>
                <a:effectLst>
                  <a:outerShdw blurRad="38100" dist="38100" dir="2700000" algn="tl">
                    <a:srgbClr val="C0C0C0"/>
                  </a:outerShdw>
                </a:effectLst>
              </a:rPr>
              <a:t>With Meaning Twisted</a:t>
            </a:r>
          </a:p>
          <a:p>
            <a:pPr lvl="1">
              <a:buFontTx/>
              <a:buNone/>
            </a:pPr>
            <a:r>
              <a:rPr lang="en-US" sz="6000" u="sng">
                <a:solidFill>
                  <a:srgbClr val="0000FF"/>
                </a:solidFill>
                <a:effectLst>
                  <a:outerShdw blurRad="38100" dist="38100" dir="2700000" algn="tl">
                    <a:srgbClr val="C0C0C0"/>
                  </a:outerShdw>
                </a:effectLst>
              </a:rPr>
              <a:t>&amp; Our Ideals Warped</a:t>
            </a:r>
            <a:r>
              <a:rPr lang="en-US" u="sng">
                <a:solidFill>
                  <a:srgbClr val="0000FF"/>
                </a:solidFill>
                <a:effectLst>
                  <a:outerShdw blurRad="38100" dist="38100" dir="2700000" algn="tl">
                    <a:srgbClr val="C0C0C0"/>
                  </a:outerShdw>
                </a:effectLst>
              </a:rPr>
              <a:t> </a:t>
            </a:r>
            <a:r>
              <a:rPr lang="en-US">
                <a:solidFill>
                  <a:srgbClr val="0000FF"/>
                </a:solidFill>
                <a:effectLst>
                  <a:outerShdw blurRad="38100" dist="38100" dir="2700000" algn="tl">
                    <a:srgbClr val="C0C0C0"/>
                  </a:outerShdw>
                </a:effectLst>
              </a:rPr>
              <a:t>     </a:t>
            </a:r>
            <a:endParaRPr lang="en-US" u="sng">
              <a:solidFill>
                <a:srgbClr val="0000FF"/>
              </a:solidFill>
              <a:effectLst>
                <a:outerShdw blurRad="38100" dist="38100" dir="2700000" algn="tl">
                  <a:srgbClr val="C0C0C0"/>
                </a:outerShdw>
              </a:effectLst>
            </a:endParaRPr>
          </a:p>
        </p:txBody>
      </p:sp>
      <p:sp>
        <p:nvSpPr>
          <p:cNvPr id="4643844" name="WordArt 4"/>
          <p:cNvSpPr>
            <a:spLocks noChangeArrowheads="1" noChangeShapeType="1" noTextEdit="1"/>
          </p:cNvSpPr>
          <p:nvPr/>
        </p:nvSpPr>
        <p:spPr bwMode="auto">
          <a:xfrm>
            <a:off x="2947988" y="6096000"/>
            <a:ext cx="6424612" cy="4572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Spiritual Physics Of Heavy Mass</a:t>
            </a:r>
          </a:p>
        </p:txBody>
      </p:sp>
    </p:spTree>
    <p:extLst>
      <p:ext uri="{BB962C8B-B14F-4D97-AF65-F5344CB8AC3E}">
        <p14:creationId xmlns:p14="http://schemas.microsoft.com/office/powerpoint/2010/main" val="186614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643843">
                                            <p:txEl>
                                              <p:pRg st="1" end="1"/>
                                            </p:txEl>
                                          </p:spTgt>
                                        </p:tgtEl>
                                        <p:attrNameLst>
                                          <p:attrName>style.visibility</p:attrName>
                                        </p:attrNameLst>
                                      </p:cBhvr>
                                      <p:to>
                                        <p:strVal val="visible"/>
                                      </p:to>
                                    </p:set>
                                    <p:anim calcmode="lin" valueType="num">
                                      <p:cBhvr additive="base">
                                        <p:cTn id="7" dur="300" fill="hold"/>
                                        <p:tgtEl>
                                          <p:spTgt spid="4643843">
                                            <p:txEl>
                                              <p:pRg st="1" end="1"/>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643843">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4643843">
                                            <p:txEl>
                                              <p:pRg st="3" end="3"/>
                                            </p:txEl>
                                          </p:spTgt>
                                        </p:tgtEl>
                                        <p:attrNameLst>
                                          <p:attrName>style.visibility</p:attrName>
                                        </p:attrNameLst>
                                      </p:cBhvr>
                                      <p:to>
                                        <p:strVal val="visible"/>
                                      </p:to>
                                    </p:set>
                                    <p:anim calcmode="lin" valueType="num">
                                      <p:cBhvr additive="base">
                                        <p:cTn id="11" dur="300" fill="hold"/>
                                        <p:tgtEl>
                                          <p:spTgt spid="4643843">
                                            <p:txEl>
                                              <p:pRg st="3" end="3"/>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4643843">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iterate type="wd">
                                    <p:tmPct val="100000"/>
                                  </p:iterate>
                                  <p:childTnLst>
                                    <p:set>
                                      <p:cBhvr>
                                        <p:cTn id="14" dur="1" fill="hold">
                                          <p:stCondLst>
                                            <p:cond delay="0"/>
                                          </p:stCondLst>
                                        </p:cTn>
                                        <p:tgtEl>
                                          <p:spTgt spid="4643843">
                                            <p:txEl>
                                              <p:pRg st="4" end="4"/>
                                            </p:txEl>
                                          </p:spTgt>
                                        </p:tgtEl>
                                        <p:attrNameLst>
                                          <p:attrName>style.visibility</p:attrName>
                                        </p:attrNameLst>
                                      </p:cBhvr>
                                      <p:to>
                                        <p:strVal val="visible"/>
                                      </p:to>
                                    </p:set>
                                    <p:anim calcmode="lin" valueType="num">
                                      <p:cBhvr additive="base">
                                        <p:cTn id="15" dur="300" fill="hold"/>
                                        <p:tgtEl>
                                          <p:spTgt spid="4643843">
                                            <p:txEl>
                                              <p:pRg st="4" end="4"/>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464384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272" fill="hold" grpId="0" nodeType="clickEffect">
                                  <p:stCondLst>
                                    <p:cond delay="0"/>
                                  </p:stCondLst>
                                  <p:childTnLst>
                                    <p:set>
                                      <p:cBhvr>
                                        <p:cTn id="20" dur="1" fill="hold">
                                          <p:stCondLst>
                                            <p:cond delay="0"/>
                                          </p:stCondLst>
                                        </p:cTn>
                                        <p:tgtEl>
                                          <p:spTgt spid="4643844"/>
                                        </p:tgtEl>
                                        <p:attrNameLst>
                                          <p:attrName>style.visibility</p:attrName>
                                        </p:attrNameLst>
                                      </p:cBhvr>
                                      <p:to>
                                        <p:strVal val="visible"/>
                                      </p:to>
                                    </p:set>
                                    <p:anim calcmode="lin" valueType="num">
                                      <p:cBhvr>
                                        <p:cTn id="21" dur="500" fill="hold"/>
                                        <p:tgtEl>
                                          <p:spTgt spid="4643844"/>
                                        </p:tgtEl>
                                        <p:attrNameLst>
                                          <p:attrName>ppt_w</p:attrName>
                                        </p:attrNameLst>
                                      </p:cBhvr>
                                      <p:tavLst>
                                        <p:tav tm="0">
                                          <p:val>
                                            <p:strVal val="2/3*#ppt_w"/>
                                          </p:val>
                                        </p:tav>
                                        <p:tav tm="100000">
                                          <p:val>
                                            <p:strVal val="#ppt_w"/>
                                          </p:val>
                                        </p:tav>
                                      </p:tavLst>
                                    </p:anim>
                                    <p:anim calcmode="lin" valueType="num">
                                      <p:cBhvr>
                                        <p:cTn id="22" dur="500" fill="hold"/>
                                        <p:tgtEl>
                                          <p:spTgt spid="464384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3843" grpId="0" build="p" autoUpdateAnimBg="0"/>
      <p:bldP spid="4643844"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1666" name="Picture 2" descr="PAGE_28"/>
          <p:cNvPicPr>
            <a:picLocks noChangeAspect="1" noChangeArrowheads="1"/>
          </p:cNvPicPr>
          <p:nvPr/>
        </p:nvPicPr>
        <p:blipFill>
          <a:blip r:embed="rId3" cstate="print"/>
          <a:srcRect/>
          <a:stretch>
            <a:fillRect/>
          </a:stretch>
        </p:blipFill>
        <p:spPr bwMode="auto">
          <a:xfrm>
            <a:off x="0" y="-339365"/>
            <a:ext cx="12192000" cy="8333295"/>
          </a:xfrm>
          <a:prstGeom prst="rect">
            <a:avLst/>
          </a:prstGeom>
          <a:noFill/>
        </p:spPr>
      </p:pic>
    </p:spTree>
    <p:extLst>
      <p:ext uri="{BB962C8B-B14F-4D97-AF65-F5344CB8AC3E}">
        <p14:creationId xmlns:p14="http://schemas.microsoft.com/office/powerpoint/2010/main" val="10588669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580066"/>
            <a:ext cx="7105475" cy="4762011"/>
          </a:xfrm>
        </p:spPr>
        <p:txBody>
          <a:bodyPr>
            <a:normAutofit/>
          </a:bodyPr>
          <a:lstStyle/>
          <a:p>
            <a:r>
              <a:rPr lang="en-US" sz="2400" b="1" i="1" dirty="0">
                <a:solidFill>
                  <a:srgbClr val="C00000"/>
                </a:solidFill>
              </a:rPr>
              <a:t>PLATO(Teacher) VERSUS ARISTOTLE(Student)</a:t>
            </a:r>
          </a:p>
          <a:p>
            <a:r>
              <a:rPr lang="en-US" sz="2400" b="1" i="1" dirty="0">
                <a:solidFill>
                  <a:srgbClr val="C00000"/>
                </a:solidFill>
              </a:rPr>
              <a:t>IRENAEUS(2</a:t>
            </a:r>
            <a:r>
              <a:rPr lang="en-US" sz="2400" b="1" i="1" baseline="30000" dirty="0">
                <a:solidFill>
                  <a:srgbClr val="C00000"/>
                </a:solidFill>
              </a:rPr>
              <a:t>nd</a:t>
            </a:r>
            <a:r>
              <a:rPr lang="en-US" sz="2400" b="1" i="1" dirty="0">
                <a:solidFill>
                  <a:srgbClr val="C00000"/>
                </a:solidFill>
              </a:rPr>
              <a:t> Cent) VERSUS AUGUSTINE (4</a:t>
            </a:r>
            <a:r>
              <a:rPr lang="en-US" sz="2400" b="1" i="1" baseline="30000" dirty="0">
                <a:solidFill>
                  <a:srgbClr val="C00000"/>
                </a:solidFill>
              </a:rPr>
              <a:t>th</a:t>
            </a:r>
            <a:r>
              <a:rPr lang="en-US" sz="2400" b="1" i="1" dirty="0">
                <a:solidFill>
                  <a:srgbClr val="C00000"/>
                </a:solidFill>
              </a:rPr>
              <a:t>)</a:t>
            </a:r>
          </a:p>
          <a:p>
            <a:r>
              <a:rPr lang="en-US" sz="2400" b="1" i="1" dirty="0">
                <a:solidFill>
                  <a:srgbClr val="C00000"/>
                </a:solidFill>
              </a:rPr>
              <a:t>AUGUSTINIAN VERSUS PELAGIAN NEMESIS</a:t>
            </a:r>
          </a:p>
          <a:p>
            <a:r>
              <a:rPr lang="en-US" sz="2400" b="1" i="1" dirty="0">
                <a:solidFill>
                  <a:srgbClr val="C00000"/>
                </a:solidFill>
              </a:rPr>
              <a:t>AUGUSTINIAN(Old)/THOMISM(New Church)</a:t>
            </a:r>
          </a:p>
          <a:p>
            <a:r>
              <a:rPr lang="en-US" sz="2400" b="1" i="1" dirty="0">
                <a:solidFill>
                  <a:srgbClr val="C00000"/>
                </a:solidFill>
              </a:rPr>
              <a:t>DESIDERIUS ERASMUS VS. MARTIN LUTHER</a:t>
            </a:r>
          </a:p>
          <a:p>
            <a:r>
              <a:rPr lang="en-US" sz="2400" b="1" i="1" dirty="0">
                <a:solidFill>
                  <a:srgbClr val="C00000"/>
                </a:solidFill>
              </a:rPr>
              <a:t>MARTIN LUTHER VERSUS ULRICH ZWINGLI</a:t>
            </a:r>
          </a:p>
          <a:p>
            <a:r>
              <a:rPr lang="en-US" sz="2400" b="1" i="1" dirty="0">
                <a:solidFill>
                  <a:srgbClr val="C00000"/>
                </a:solidFill>
              </a:rPr>
              <a:t>MARTIN LUTHER VERSUS JOHN CALVIN  </a:t>
            </a:r>
          </a:p>
          <a:p>
            <a:pPr marL="0" indent="0">
              <a:buNone/>
            </a:pPr>
            <a:r>
              <a:rPr lang="en-US" sz="2400" b="1" i="1" dirty="0">
                <a:solidFill>
                  <a:srgbClr val="C00000"/>
                </a:solidFill>
              </a:rPr>
              <a:t> </a:t>
            </a:r>
          </a:p>
        </p:txBody>
      </p:sp>
    </p:spTree>
    <p:extLst>
      <p:ext uri="{BB962C8B-B14F-4D97-AF65-F5344CB8AC3E}">
        <p14:creationId xmlns:p14="http://schemas.microsoft.com/office/powerpoint/2010/main" val="2217232786"/>
      </p:ext>
    </p:extLst>
  </p:cSld>
  <p:clrMapOvr>
    <a:overrideClrMapping bg1="lt1" tx1="dk1" bg2="lt2" tx2="dk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02" name="Picture 2" descr="I:\DEPTCOMM\Zamcomm\Jody\ChartsEPS\146.jpg"/>
          <p:cNvPicPr>
            <a:picLocks noChangeAspect="1" noChangeArrowheads="1"/>
          </p:cNvPicPr>
          <p:nvPr/>
        </p:nvPicPr>
        <p:blipFill>
          <a:blip r:embed="rId3" cstate="print"/>
          <a:srcRect/>
          <a:stretch>
            <a:fillRect/>
          </a:stretch>
        </p:blipFill>
        <p:spPr bwMode="auto">
          <a:xfrm>
            <a:off x="2817814" y="0"/>
            <a:ext cx="6554787" cy="6858000"/>
          </a:xfrm>
          <a:prstGeom prst="rect">
            <a:avLst/>
          </a:prstGeom>
          <a:noFill/>
        </p:spPr>
      </p:pic>
    </p:spTree>
    <p:extLst>
      <p:ext uri="{BB962C8B-B14F-4D97-AF65-F5344CB8AC3E}">
        <p14:creationId xmlns:p14="http://schemas.microsoft.com/office/powerpoint/2010/main" val="11272153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730882" name="Rectangle 2" descr="Purple mesh"/>
          <p:cNvSpPr>
            <a:spLocks noGrp="1" noChangeArrowheads="1"/>
          </p:cNvSpPr>
          <p:nvPr>
            <p:ph type="body" idx="1"/>
          </p:nvPr>
        </p:nvSpPr>
        <p:spPr>
          <a:xfrm>
            <a:off x="2209800" y="1295400"/>
            <a:ext cx="7696200" cy="51054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900" dirty="0">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“The word ‘</a:t>
            </a:r>
            <a:r>
              <a:rPr lang="en-US" sz="4000" dirty="0" err="1">
                <a:solidFill>
                  <a:srgbClr val="FFFF00"/>
                </a:solidFill>
                <a:effectLst>
                  <a:outerShdw blurRad="38100" dist="38100" dir="2700000" algn="tl">
                    <a:srgbClr val="000000"/>
                  </a:outerShdw>
                </a:effectLst>
                <a:latin typeface="Old English Text MT" pitchFamily="66" charset="0"/>
              </a:rPr>
              <a:t>prevenient</a:t>
            </a:r>
            <a:r>
              <a:rPr lang="en-US" sz="4000" dirty="0">
                <a:solidFill>
                  <a:srgbClr val="FFFF00"/>
                </a:solidFill>
                <a:effectLst>
                  <a:outerShdw blurRad="38100" dist="38100" dir="2700000" algn="tl">
                    <a:srgbClr val="000000"/>
                  </a:outerShdw>
                </a:effectLst>
                <a:latin typeface="Old English Text MT" pitchFamily="66" charset="0"/>
              </a:rPr>
              <a:t>’ is based upon two Latin words which mean ‘to come before.’  Thus </a:t>
            </a:r>
            <a:r>
              <a:rPr lang="en-US" sz="4000" dirty="0" err="1">
                <a:solidFill>
                  <a:srgbClr val="FFFF00"/>
                </a:solidFill>
                <a:effectLst>
                  <a:outerShdw blurRad="38100" dist="38100" dir="2700000" algn="tl">
                    <a:srgbClr val="000000"/>
                  </a:outerShdw>
                </a:effectLst>
                <a:latin typeface="Old English Text MT" pitchFamily="66" charset="0"/>
              </a:rPr>
              <a:t>prevenient</a:t>
            </a:r>
            <a:r>
              <a:rPr lang="en-US" sz="4000" dirty="0">
                <a:solidFill>
                  <a:srgbClr val="FFFF00"/>
                </a:solidFill>
                <a:effectLst>
                  <a:outerShdw blurRad="38100" dist="38100" dir="2700000" algn="tl">
                    <a:srgbClr val="000000"/>
                  </a:outerShdw>
                </a:effectLst>
                <a:latin typeface="Old English Text MT" pitchFamily="66" charset="0"/>
              </a:rPr>
              <a:t> or preliminary grace refers to the operation of God’s grace before we turn to God. Implied is the concept that God’s drawing grace precedes the human response of faith.”  </a:t>
            </a:r>
          </a:p>
          <a:p>
            <a:pPr>
              <a:lnSpc>
                <a:spcPct val="90000"/>
              </a:lnSpc>
              <a:buFont typeface="Wingdings" pitchFamily="2" charset="2"/>
              <a:buNone/>
            </a:pPr>
            <a:endParaRPr lang="en-US" sz="4000" dirty="0"/>
          </a:p>
        </p:txBody>
      </p:sp>
      <p:sp>
        <p:nvSpPr>
          <p:cNvPr id="4730883" name="WordArt 3"/>
          <p:cNvSpPr>
            <a:spLocks noChangeArrowheads="1" noChangeShapeType="1" noTextEdit="1"/>
          </p:cNvSpPr>
          <p:nvPr/>
        </p:nvSpPr>
        <p:spPr bwMode="auto">
          <a:xfrm>
            <a:off x="2057400" y="228600"/>
            <a:ext cx="78486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CONVICTION: PREVENIENT GRACE</a:t>
            </a:r>
          </a:p>
        </p:txBody>
      </p:sp>
    </p:spTree>
    <p:extLst>
      <p:ext uri="{BB962C8B-B14F-4D97-AF65-F5344CB8AC3E}">
        <p14:creationId xmlns:p14="http://schemas.microsoft.com/office/powerpoint/2010/main" val="42726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730883"/>
                                        </p:tgtEl>
                                        <p:attrNameLst>
                                          <p:attrName>style.visibility</p:attrName>
                                        </p:attrNameLst>
                                      </p:cBhvr>
                                      <p:to>
                                        <p:strVal val="visible"/>
                                      </p:to>
                                    </p:set>
                                    <p:anim calcmode="lin" valueType="num">
                                      <p:cBhvr>
                                        <p:cTn id="7" dur="5000" fill="hold"/>
                                        <p:tgtEl>
                                          <p:spTgt spid="4730883"/>
                                        </p:tgtEl>
                                        <p:attrNameLst>
                                          <p:attrName>ppt_w</p:attrName>
                                        </p:attrNameLst>
                                      </p:cBhvr>
                                      <p:tavLst>
                                        <p:tav tm="0" fmla="#ppt_w*sin(2.5*pi*$)">
                                          <p:val>
                                            <p:fltVal val="0"/>
                                          </p:val>
                                        </p:tav>
                                        <p:tav tm="100000">
                                          <p:val>
                                            <p:fltVal val="1"/>
                                          </p:val>
                                        </p:tav>
                                      </p:tavLst>
                                    </p:anim>
                                    <p:anim calcmode="lin" valueType="num">
                                      <p:cBhvr>
                                        <p:cTn id="8" dur="5000" fill="hold"/>
                                        <p:tgtEl>
                                          <p:spTgt spid="473088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730882">
                                            <p:txEl>
                                              <p:pRg st="1" end="1"/>
                                            </p:txEl>
                                          </p:spTgt>
                                        </p:tgtEl>
                                        <p:attrNameLst>
                                          <p:attrName>style.visibility</p:attrName>
                                        </p:attrNameLst>
                                      </p:cBhvr>
                                      <p:to>
                                        <p:strVal val="visible"/>
                                      </p:to>
                                    </p:set>
                                    <p:animEffect transition="in" filter="wipe(left)">
                                      <p:cBhvr>
                                        <p:cTn id="13" dur="500"/>
                                        <p:tgtEl>
                                          <p:spTgt spid="47308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882" grpId="0" build="p" autoUpdateAnimBg="0" rev="1"/>
      <p:bldP spid="4730883"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590800"/>
            <a:ext cx="8077200" cy="1752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Calvinists believe that unregenerate people are so depraved that, left to themselves, they would never repent, believe and follow Jesus.  And they are absolutely correct on that point.  Jesus Christ said, ‘No man can come to Me unless the Father who  sent me draws him’  [John 6: 44]</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Contrary to what some Calvinist theologians try to tell us, however,  the word </a:t>
            </a:r>
            <a:r>
              <a:rPr kumimoji="0" lang="en-US" sz="2800" b="0" i="1" u="none" strike="noStrike" kern="1200" cap="none" spc="0" normalizeH="0" baseline="0" noProof="0" dirty="0">
                <a:ln>
                  <a:noFill/>
                </a:ln>
                <a:solidFill>
                  <a:srgbClr val="000000"/>
                </a:solidFill>
                <a:effectLst/>
                <a:uLnTx/>
                <a:uFillTx/>
                <a:latin typeface="Times New Roman"/>
                <a:ea typeface="+mn-ea"/>
                <a:cs typeface="+mn-cs"/>
              </a:rPr>
              <a:t>draw </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doesn’t actually mean </a:t>
            </a:r>
            <a:r>
              <a:rPr kumimoji="0" lang="en-US" sz="2800" b="0" i="1" u="none" strike="noStrike" kern="1200" cap="none" spc="0" normalizeH="0" baseline="0" noProof="0" dirty="0">
                <a:ln>
                  <a:noFill/>
                </a:ln>
                <a:solidFill>
                  <a:srgbClr val="000000"/>
                </a:solidFill>
                <a:effectLst/>
                <a:uLnTx/>
                <a:uFillTx/>
                <a:latin typeface="Times New Roman"/>
                <a:ea typeface="+mn-ea"/>
                <a:cs typeface="+mn-cs"/>
              </a:rPr>
              <a:t>drag</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 in the Greek language - per lexicon.   </a:t>
            </a:r>
          </a:p>
        </p:txBody>
      </p:sp>
      <p:sp>
        <p:nvSpPr>
          <p:cNvPr id="9" name="Rectangle 8"/>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0256302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743200"/>
            <a:ext cx="8077200" cy="1600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And if God ‘draws’ people,  that clearly indicates that people have a say in the matter of whether or not they will yield to His drawing. Thus, Christ not only affirmed that our salvation requires the work   of God’s grace from the very start,  but He also affirmed that each person will use his or her God-given ability to either resist or not resist God’s gracious drawing.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9C8205EF-77F5-4592-A895-81EBF89F79F6}"/>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421741195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As I’ve already stated,  Calvinists believe that God draws only those whom He has allegedly predestined,  and that He draws them so strongly that they can’t resist.  He supposedly draws them ‘irresistibly.’</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Non-Calvinists, on the other hand, believe that God could draw people irresistibly,  but that He doesn’t.  If He did,  those who are irresistibly drawn, having no choice in the matter, would be virtual robots, and it could hardly be said they love God, as love is predicated on free choice.  One wonders what God would desire with a group of robots.  It could hardly be said that they have a relationship with them.      </a:t>
            </a:r>
          </a:p>
        </p:txBody>
      </p:sp>
      <p:sp>
        <p:nvSpPr>
          <p:cNvPr id="10" name="Text Box 6"/>
          <p:cNvSpPr txBox="1">
            <a:spLocks noChangeArrowheads="1"/>
          </p:cNvSpPr>
          <p:nvPr/>
        </p:nvSpPr>
        <p:spPr bwMode="auto">
          <a:xfrm>
            <a:off x="2286000" y="17526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F3F033C2-B14D-43D6-B2B1-4717BC484182}"/>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4317576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from="(-#ppt_w/2)" to="(#ppt_x)" calcmode="lin" valueType="num">
                                      <p:cBhvr>
                                        <p:cTn id="18" dur="600" fill="hold">
                                          <p:stCondLst>
                                            <p:cond delay="0"/>
                                          </p:stCondLst>
                                        </p:cTn>
                                        <p:tgtEl>
                                          <p:spTgt spid="11"/>
                                        </p:tgtEl>
                                        <p:attrNameLst>
                                          <p:attrName>ppt_x</p:attrName>
                                        </p:attrNameLst>
                                      </p:cBhvr>
                                    </p:anim>
                                    <p:anim from="0" to="-1.0" calcmode="lin" valueType="num">
                                      <p:cBhvr>
                                        <p:cTn id="19" dur="200" decel="50000" autoRev="1" fill="hold">
                                          <p:stCondLst>
                                            <p:cond delay="600"/>
                                          </p:stCondLst>
                                        </p:cTn>
                                        <p:tgtEl>
                                          <p:spTgt spid="11"/>
                                        </p:tgtEl>
                                        <p:attrNameLst>
                                          <p:attrName>xshear</p:attrName>
                                        </p:attrNameLst>
                                      </p:cBhvr>
                                    </p:anim>
                                    <p:animScale>
                                      <p:cBhvr>
                                        <p:cTn id="20" dur="200" decel="100000" autoRev="1" fill="hold">
                                          <p:stCondLst>
                                            <p:cond delay="600"/>
                                          </p:stCondLst>
                                        </p:cTn>
                                        <p:tgtEl>
                                          <p:spTgt spid="11"/>
                                        </p:tgtEl>
                                      </p:cBhvr>
                                      <p:from x="100000" y="100000"/>
                                      <p:to x="80000" y="100000"/>
                                    </p:animScale>
                                    <p:anim by="(#ppt_h/3+#ppt_w*0.1)" calcmode="lin" valueType="num">
                                      <p:cBhvr additive="sum">
                                        <p:cTn id="21"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590800"/>
            <a:ext cx="8077200" cy="1752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Non-Calvinists see the Bible as a book about people who resist God’s drawing.  The Old Testament,  in particular,  is a story of people who resisted Him,  and most of them,  as descendants of Israel, were specifically chosen by Him.  They were chosen by Him yet they resisted Him.</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And when God sent His Son into the world  ‘that it might be saved’ the majority whom He came to save rejected Him – even the Bible students.  [John 1: 11]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D79F5E28-4CCD-4F0B-896E-F4B05C4C7FBA}"/>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99365038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from="(-#ppt_w/2)" to="(#ppt_x)" calcmode="lin" valueType="num">
                                      <p:cBhvr>
                                        <p:cTn id="18" dur="600" fill="hold">
                                          <p:stCondLst>
                                            <p:cond delay="0"/>
                                          </p:stCondLst>
                                        </p:cTn>
                                        <p:tgtEl>
                                          <p:spTgt spid="11"/>
                                        </p:tgtEl>
                                        <p:attrNameLst>
                                          <p:attrName>ppt_x</p:attrName>
                                        </p:attrNameLst>
                                      </p:cBhvr>
                                    </p:anim>
                                    <p:anim from="0" to="-1.0" calcmode="lin" valueType="num">
                                      <p:cBhvr>
                                        <p:cTn id="19" dur="200" decel="50000" autoRev="1" fill="hold">
                                          <p:stCondLst>
                                            <p:cond delay="600"/>
                                          </p:stCondLst>
                                        </p:cTn>
                                        <p:tgtEl>
                                          <p:spTgt spid="11"/>
                                        </p:tgtEl>
                                        <p:attrNameLst>
                                          <p:attrName>xshear</p:attrName>
                                        </p:attrNameLst>
                                      </p:cBhvr>
                                    </p:anim>
                                    <p:animScale>
                                      <p:cBhvr>
                                        <p:cTn id="20" dur="200" decel="100000" autoRev="1" fill="hold">
                                          <p:stCondLst>
                                            <p:cond delay="600"/>
                                          </p:stCondLst>
                                        </p:cTn>
                                        <p:tgtEl>
                                          <p:spTgt spid="11"/>
                                        </p:tgtEl>
                                      </p:cBhvr>
                                      <p:from x="100000" y="100000"/>
                                      <p:to x="80000" y="100000"/>
                                    </p:animScale>
                                    <p:anim by="(#ppt_h/3+#ppt_w*0.1)" calcmode="lin" valueType="num">
                                      <p:cBhvr additive="sum">
                                        <p:cTn id="21"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590800"/>
            <a:ext cx="8077200" cy="1752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Calvinists sometimes point out special people in the Bible,  like the Apostle Paul,  who certainly had a strong drawing from God the day he came to Christ. But because Saul(Paul) was struck down on the road to Damascus by a blinding light, does that prove his personal will had no part to play in his salvation? Could he have ignored his experience and continued his plan to persecute Christians? Of course he could.   </a:t>
            </a:r>
            <a:r>
              <a:rPr kumimoji="0" lang="en-US" sz="3200" b="0" i="0" u="none" strike="noStrike" kern="1200" cap="none" spc="0" normalizeH="0" baseline="0" noProof="0" dirty="0">
                <a:ln>
                  <a:noFill/>
                </a:ln>
                <a:solidFill>
                  <a:srgbClr val="000000"/>
                </a:solidFill>
                <a:effectLst/>
                <a:uLnTx/>
                <a:uFillTx/>
                <a:latin typeface="Times New Roman"/>
                <a:ea typeface="+mn-ea"/>
                <a:cs typeface="+mn-cs"/>
              </a:rPr>
              <a:t>[See - Hebrews 13: 5; </a:t>
            </a:r>
            <a:r>
              <a:rPr kumimoji="0" lang="en-US" sz="3200" b="1" i="0" u="none" strike="noStrike" kern="1200" cap="none" spc="0" normalizeH="0" baseline="0" noProof="0" dirty="0">
                <a:ln>
                  <a:noFill/>
                </a:ln>
                <a:solidFill>
                  <a:srgbClr val="000000"/>
                </a:solidFill>
                <a:effectLst/>
                <a:uLnTx/>
                <a:uFillTx/>
                <a:latin typeface="Times New Roman"/>
                <a:ea typeface="+mn-ea"/>
                <a:cs typeface="+mn-cs"/>
              </a:rPr>
              <a:t>1</a:t>
            </a:r>
            <a:r>
              <a:rPr kumimoji="0" lang="en-US" sz="3200" b="1" i="0" u="none" strike="noStrike" kern="1200" cap="none" spc="0" normalizeH="0" baseline="30000" noProof="0" dirty="0">
                <a:ln>
                  <a:noFill/>
                </a:ln>
                <a:solidFill>
                  <a:srgbClr val="000000"/>
                </a:solidFill>
                <a:effectLst/>
                <a:uLnTx/>
                <a:uFillTx/>
                <a:latin typeface="Times New Roman"/>
                <a:ea typeface="+mn-ea"/>
                <a:cs typeface="+mn-cs"/>
              </a:rPr>
              <a:t>st</a:t>
            </a:r>
            <a:r>
              <a:rPr kumimoji="0" lang="en-US" sz="3200" b="1" i="0" u="none" strike="noStrike" kern="1200" cap="none" spc="0" normalizeH="0" baseline="0" noProof="0" dirty="0">
                <a:ln>
                  <a:noFill/>
                </a:ln>
                <a:solidFill>
                  <a:srgbClr val="000000"/>
                </a:solidFill>
                <a:effectLst/>
                <a:uLnTx/>
                <a:uFillTx/>
                <a:latin typeface="Times New Roman"/>
                <a:ea typeface="+mn-ea"/>
                <a:cs typeface="+mn-cs"/>
              </a:rPr>
              <a:t> Corinthians 9:27</a:t>
            </a:r>
            <a:r>
              <a:rPr kumimoji="0" lang="en-US" sz="3200" b="0" i="0" u="none" strike="noStrike" kern="1200" cap="none" spc="0" normalizeH="0" baseline="0" noProof="0" dirty="0">
                <a:ln>
                  <a:noFill/>
                </a:ln>
                <a:solidFill>
                  <a:srgbClr val="000000"/>
                </a:solidFill>
                <a:effectLst/>
                <a:uLnTx/>
                <a:uFillTx/>
                <a:latin typeface="Times New Roman"/>
                <a:ea typeface="+mn-ea"/>
                <a:cs typeface="+mn-cs"/>
              </a:rPr>
              <a:t>]</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BAF3B96B-21DB-4FEE-862A-2B47CA980205}"/>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2484763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667000"/>
            <a:ext cx="8077200" cy="1676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May I also point out that God’s very strong drawing of Paul is not typical,  and so it can’t rightly serve as a typical example of how God generally deals with people.  Moreover,  God’s strong drawing of Paul was a manifestation of God’s drawing of you, me, and everyone else who ever heard Paul’s words quoted in the gospel.  God did not strongly draw Paul just for Paul’s sake, but to draw you as well!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28A72220-913C-4E2A-ACB1-F5A03FF9E6E1}"/>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77628617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5864985-3058-412B-9983-92DA21A73195}"/>
              </a:ext>
            </a:extLst>
          </p:cNvPr>
          <p:cNvSpPr>
            <a:spLocks noGrp="1" noChangeArrowheads="1"/>
          </p:cNvSpPr>
          <p:nvPr>
            <p:ph type="title"/>
          </p:nvPr>
        </p:nvSpPr>
        <p:spPr>
          <a:xfrm>
            <a:off x="2133600" y="0"/>
            <a:ext cx="7772400" cy="1066800"/>
          </a:xfrm>
        </p:spPr>
        <p:txBody>
          <a:bodyPr>
            <a:normAutofit fontScale="90000"/>
          </a:bodyPr>
          <a:lstStyle/>
          <a:p>
            <a:pPr eaLnBrk="1" fontAlgn="auto" hangingPunct="1">
              <a:spcAft>
                <a:spcPts val="0"/>
              </a:spcAft>
              <a:defRPr/>
            </a:pPr>
            <a:r>
              <a:rPr lang="en-GB" dirty="0"/>
              <a:t>What did People believe at the Start of the 16</a:t>
            </a:r>
            <a:r>
              <a:rPr lang="en-GB" baseline="30000" dirty="0"/>
              <a:t>th</a:t>
            </a:r>
            <a:r>
              <a:rPr lang="en-GB" dirty="0"/>
              <a:t> Century?</a:t>
            </a:r>
          </a:p>
        </p:txBody>
      </p:sp>
      <p:sp>
        <p:nvSpPr>
          <p:cNvPr id="1028" name="Rectangle 4">
            <a:extLst>
              <a:ext uri="{FF2B5EF4-FFF2-40B4-BE49-F238E27FC236}">
                <a16:creationId xmlns:a16="http://schemas.microsoft.com/office/drawing/2014/main" id="{ACCA6ACF-C360-4E78-9831-68A25FFCB04B}"/>
              </a:ext>
            </a:extLst>
          </p:cNvPr>
          <p:cNvSpPr>
            <a:spLocks noGrp="1" noChangeArrowheads="1"/>
          </p:cNvSpPr>
          <p:nvPr>
            <p:ph type="body" sz="half" idx="2"/>
          </p:nvPr>
        </p:nvSpPr>
        <p:spPr>
          <a:xfrm>
            <a:off x="5257800" y="1981200"/>
            <a:ext cx="4953000" cy="4191000"/>
          </a:xfrm>
        </p:spPr>
        <p:txBody>
          <a:bodyPr/>
          <a:lstStyle/>
          <a:p>
            <a:pPr eaLnBrk="1" hangingPunct="1"/>
            <a:r>
              <a:rPr lang="en-GB" altLang="en-US" sz="2400"/>
              <a:t>If you died with a dirty Soul you would go to either Purgatory or straight to hell.</a:t>
            </a:r>
          </a:p>
          <a:p>
            <a:pPr eaLnBrk="1" hangingPunct="1">
              <a:buFontTx/>
              <a:buNone/>
            </a:pPr>
            <a:endParaRPr lang="en-GB" altLang="en-US" sz="2400"/>
          </a:p>
          <a:p>
            <a:pPr eaLnBrk="1" hangingPunct="1"/>
            <a:r>
              <a:rPr lang="en-GB" altLang="en-US" sz="2400"/>
              <a:t>You had to go to Church and get the Priest to clean your Soul.</a:t>
            </a:r>
          </a:p>
          <a:p>
            <a:pPr eaLnBrk="1" hangingPunct="1">
              <a:buFontTx/>
              <a:buNone/>
            </a:pPr>
            <a:endParaRPr lang="en-GB" altLang="en-US" sz="2400"/>
          </a:p>
          <a:p>
            <a:pPr eaLnBrk="1" hangingPunct="1"/>
            <a:r>
              <a:rPr lang="en-GB" altLang="en-US" sz="2400"/>
              <a:t>If you died with a clean Soul you would go to heaven.</a:t>
            </a:r>
          </a:p>
        </p:txBody>
      </p:sp>
      <p:pic>
        <p:nvPicPr>
          <p:cNvPr id="1030" name="Picture 6" descr="Hell">
            <a:extLst>
              <a:ext uri="{FF2B5EF4-FFF2-40B4-BE49-F238E27FC236}">
                <a16:creationId xmlns:a16="http://schemas.microsoft.com/office/drawing/2014/main" id="{A920A1B2-4148-45BB-9FC8-8EC090F556B5}"/>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981200" y="1109664"/>
            <a:ext cx="3200400" cy="5748337"/>
          </a:xfrm>
        </p:spPr>
      </p:pic>
    </p:spTree>
    <p:extLst>
      <p:ext uri="{BB962C8B-B14F-4D97-AF65-F5344CB8AC3E}">
        <p14:creationId xmlns:p14="http://schemas.microsoft.com/office/powerpoint/2010/main" val="2886505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checkerboard(across)">
                                      <p:cBhvr>
                                        <p:cTn id="7" dur="500"/>
                                        <p:tgtEl>
                                          <p:spTgt spid="10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28">
                                            <p:txEl>
                                              <p:pRg st="0" end="0"/>
                                            </p:txEl>
                                          </p:spTgt>
                                        </p:tgtEl>
                                        <p:attrNameLst>
                                          <p:attrName>style.visibility</p:attrName>
                                        </p:attrNameLst>
                                      </p:cBhvr>
                                      <p:to>
                                        <p:strVal val="visible"/>
                                      </p:to>
                                    </p:set>
                                    <p:anim calcmode="lin" valueType="num">
                                      <p:cBhvr additive="base">
                                        <p:cTn id="12" dur="500" fill="hold"/>
                                        <p:tgtEl>
                                          <p:spTgt spid="102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8">
                                            <p:txEl>
                                              <p:pRg st="2" end="2"/>
                                            </p:txEl>
                                          </p:spTgt>
                                        </p:tgtEl>
                                        <p:attrNameLst>
                                          <p:attrName>style.visibility</p:attrName>
                                        </p:attrNameLst>
                                      </p:cBhvr>
                                      <p:to>
                                        <p:strVal val="visible"/>
                                      </p:to>
                                    </p:set>
                                    <p:anim calcmode="lin" valueType="num">
                                      <p:cBhvr additive="base">
                                        <p:cTn id="18" dur="500" fill="hold"/>
                                        <p:tgtEl>
                                          <p:spTgt spid="1028">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28">
                                            <p:txEl>
                                              <p:pRg st="4" end="4"/>
                                            </p:txEl>
                                          </p:spTgt>
                                        </p:tgtEl>
                                        <p:attrNameLst>
                                          <p:attrName>style.visibility</p:attrName>
                                        </p:attrNameLst>
                                      </p:cBhvr>
                                      <p:to>
                                        <p:strVal val="visible"/>
                                      </p:to>
                                    </p:set>
                                    <p:anim calcmode="lin" valueType="num">
                                      <p:cBhvr additive="base">
                                        <p:cTn id="24" dur="500" fill="hold"/>
                                        <p:tgtEl>
                                          <p:spTgt spid="1028">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2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362200"/>
            <a:ext cx="8077200" cy="1981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Moreover,  Paul believed he was specially singled out by God because he was the foremost sinner,      so that ‘Jesus Christ might demonstrate His perfect patience, as example for those who would believe   in Him for eternal life’ (1</a:t>
            </a:r>
            <a:r>
              <a:rPr kumimoji="0" lang="en-US" sz="2800" b="0" i="0" u="none" strike="noStrike" kern="1200" cap="none" spc="0" normalizeH="0" baseline="30000" noProof="0" dirty="0">
                <a:ln>
                  <a:noFill/>
                </a:ln>
                <a:solidFill>
                  <a:srgbClr val="000000"/>
                </a:solidFill>
                <a:effectLst/>
                <a:uLnTx/>
                <a:uFillTx/>
                <a:latin typeface="Times New Roman"/>
                <a:ea typeface="+mn-ea"/>
                <a:cs typeface="+mn-cs"/>
              </a:rPr>
              <a:t>st</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 Timothy 1:16)  That is, God wanted every sinner to have hope because of His great mercy towards Paul.  Thus Paul’s special drawing does not buttress the idea of God’s alleged pre-selection of a few;  rather,  it affirms God’s universal love and mercy offered to every sinner. </a:t>
            </a:r>
          </a:p>
        </p:txBody>
      </p:sp>
      <p:sp>
        <p:nvSpPr>
          <p:cNvPr id="10" name="Text Box 6"/>
          <p:cNvSpPr txBox="1">
            <a:spLocks noChangeArrowheads="1"/>
          </p:cNvSpPr>
          <p:nvPr/>
        </p:nvSpPr>
        <p:spPr bwMode="auto">
          <a:xfrm>
            <a:off x="2286000" y="17526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0C14515C-985D-416B-B69A-3FF936D639F3}"/>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103825187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32642" name="Rectangle 2"/>
          <p:cNvSpPr>
            <a:spLocks noGrp="1" noChangeArrowheads="1"/>
          </p:cNvSpPr>
          <p:nvPr>
            <p:ph type="title"/>
          </p:nvPr>
        </p:nvSpPr>
        <p:spPr>
          <a:xfrm>
            <a:off x="1026543" y="533400"/>
            <a:ext cx="10110159" cy="990600"/>
          </a:xfrm>
        </p:spPr>
        <p:txBody>
          <a:bodyPr/>
          <a:lstStyle/>
          <a:p>
            <a:r>
              <a:rPr lang="en-US" sz="5400" b="1" dirty="0">
                <a:effectLst>
                  <a:outerShdw blurRad="38100" dist="38100" dir="2700000" algn="tl">
                    <a:srgbClr val="C0C0C0"/>
                  </a:outerShdw>
                </a:effectLst>
              </a:rPr>
              <a:t>Martin Luther </a:t>
            </a:r>
            <a:r>
              <a:rPr lang="en-US" sz="5400" b="1" dirty="0" err="1">
                <a:effectLst>
                  <a:outerShdw blurRad="38100" dist="38100" dir="2700000" algn="tl">
                    <a:srgbClr val="C0C0C0"/>
                  </a:outerShdw>
                </a:effectLst>
              </a:rPr>
              <a:t>Vrs</a:t>
            </a:r>
            <a:r>
              <a:rPr lang="en-US" sz="5400" b="1" dirty="0">
                <a:effectLst>
                  <a:outerShdw blurRad="38100" dist="38100" dir="2700000" algn="tl">
                    <a:srgbClr val="C0C0C0"/>
                  </a:outerShdw>
                </a:effectLst>
              </a:rPr>
              <a:t>. John Calvin   </a:t>
            </a:r>
            <a:r>
              <a:rPr lang="en-US" sz="5400" dirty="0">
                <a:effectLst>
                  <a:outerShdw blurRad="38100" dist="38100" dir="2700000" algn="tl">
                    <a:srgbClr val="C0C0C0"/>
                  </a:outerShdw>
                </a:effectLst>
              </a:rPr>
              <a:t>  </a:t>
            </a:r>
            <a:r>
              <a:rPr lang="en-US" sz="5400" u="sng" dirty="0">
                <a:solidFill>
                  <a:srgbClr val="FFFFFF"/>
                </a:solidFill>
                <a:effectLst>
                  <a:outerShdw blurRad="38100" dist="38100" dir="2700000" algn="tl">
                    <a:srgbClr val="C0C0C0"/>
                  </a:outerShdw>
                </a:effectLst>
                <a:latin typeface="Algerian" pitchFamily="82" charset="0"/>
              </a:rPr>
              <a:t> </a:t>
            </a:r>
            <a:r>
              <a:rPr lang="en-US" u="sng" dirty="0">
                <a:solidFill>
                  <a:srgbClr val="FFFFFF"/>
                </a:solidFill>
                <a:effectLst>
                  <a:outerShdw blurRad="38100" dist="38100" dir="2700000" algn="tl">
                    <a:srgbClr val="C0C0C0"/>
                  </a:outerShdw>
                </a:effectLst>
                <a:latin typeface="Algerian" pitchFamily="82" charset="0"/>
              </a:rPr>
              <a:t>Opposite Theology &amp; Personality</a:t>
            </a:r>
          </a:p>
        </p:txBody>
      </p:sp>
      <p:sp>
        <p:nvSpPr>
          <p:cNvPr id="5232643" name="Rectangle 3"/>
          <p:cNvSpPr>
            <a:spLocks noGrp="1" noChangeArrowheads="1"/>
          </p:cNvSpPr>
          <p:nvPr>
            <p:ph type="body" idx="1"/>
          </p:nvPr>
        </p:nvSpPr>
        <p:spPr>
          <a:xfrm>
            <a:off x="2057400" y="1905000"/>
            <a:ext cx="8077200" cy="4343400"/>
          </a:xfrm>
        </p:spPr>
        <p:txBody>
          <a:bodyPr/>
          <a:lstStyle/>
          <a:p>
            <a:pPr>
              <a:lnSpc>
                <a:spcPct val="90000"/>
              </a:lnSpc>
              <a:buFont typeface="Wingdings" pitchFamily="2" charset="2"/>
              <a:buChar char="§"/>
            </a:pPr>
            <a:r>
              <a:rPr lang="en-US" sz="2000" b="1" i="1">
                <a:solidFill>
                  <a:srgbClr val="FFFF00"/>
                </a:solidFill>
                <a:effectLst>
                  <a:outerShdw blurRad="38100" dist="38100" dir="2700000" algn="tl">
                    <a:srgbClr val="C0C0C0"/>
                  </a:outerShdw>
                </a:effectLst>
              </a:rPr>
              <a:t>Luther and Calvin differed theologically as well as personally.  Luther emphasized preaching;  but Calvin was interested in the development   of a formal system of theology.  Both accepted the authority of the Bible;  but Luther’s main emphasis was upon justification by faith whereas Calvin stressed the sovereignty of God.  Luther held to con-      -substantiation as the proper explanation of the Lord’s Supper;  but Calvin rejected the physical presence of Christ in favor of the spiritual presence of Christ by faith in the hearts of the participants. Luther only rejected what the the Scriptures would not approve;  but Calvin refused everything of the past that could not be proved by Scriptures.  Luther believed in predestination of the elect but said little about election to condemnation.  Calvin held to a double election to salvation and to condemnation based on the will of God,  and he rejected any idea of merit on the part of the elect or foreknowledge on the part of God,  in the sense that God elected to salvation those He foreknew would believe.</a:t>
            </a:r>
          </a:p>
        </p:txBody>
      </p:sp>
      <p:sp>
        <p:nvSpPr>
          <p:cNvPr id="5232644"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Source: Christianity Through The Ages by Dr. Earle Cairns</a:t>
            </a:r>
          </a:p>
        </p:txBody>
      </p:sp>
      <p:sp>
        <p:nvSpPr>
          <p:cNvPr id="5232645" name="Comment 5"/>
          <p:cNvSpPr>
            <a:spLocks noChangeArrowheads="1"/>
          </p:cNvSpPr>
          <p:nvPr/>
        </p:nvSpPr>
        <p:spPr bwMode="auto">
          <a:xfrm>
            <a:off x="1539876" y="-13716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Heinrich Bullinger was the conciliatory successor to Zwingli &amp; after he was removed from the religious scene most Zwingli groups merged with those of Calvin forming the    Reformed Churches of Switzerland.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232643">
                                            <p:txEl>
                                              <p:pRg st="0" end="0"/>
                                            </p:txEl>
                                          </p:spTgt>
                                        </p:tgtEl>
                                        <p:attrNameLst>
                                          <p:attrName>style.visibility</p:attrName>
                                        </p:attrNameLst>
                                      </p:cBhvr>
                                      <p:to>
                                        <p:strVal val="visible"/>
                                      </p:to>
                                    </p:set>
                                    <p:anim calcmode="lin" valueType="num">
                                      <p:cBhvr>
                                        <p:cTn id="7" dur="500" fill="hold"/>
                                        <p:tgtEl>
                                          <p:spTgt spid="5232643">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5232643">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43"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676400" y="304800"/>
            <a:ext cx="8839200" cy="1219200"/>
          </a:xfrm>
        </p:spPr>
        <p:txBody>
          <a:bodyPr/>
          <a:lstStyle/>
          <a:p>
            <a:r>
              <a:rPr lang="en-US" sz="5400" dirty="0">
                <a:solidFill>
                  <a:schemeClr val="bg1"/>
                </a:solidFill>
                <a:effectLst>
                  <a:outerShdw blurRad="38100" dist="38100" dir="2700000" algn="tl">
                    <a:srgbClr val="000000"/>
                  </a:outerShdw>
                </a:effectLst>
              </a:rPr>
              <a:t>THE  RE-MIXED  CHURCH</a:t>
            </a:r>
            <a:r>
              <a:rPr lang="en-US" sz="5400" dirty="0"/>
              <a:t> </a:t>
            </a:r>
            <a:r>
              <a:rPr lang="en-US" b="1" dirty="0">
                <a:effectLst>
                  <a:outerShdw blurRad="38100" dist="38100" dir="2700000" algn="tl">
                    <a:srgbClr val="FFFFFF"/>
                  </a:outerShdw>
                </a:effectLst>
              </a:rPr>
              <a:t>“Boundaries Drawn &amp; Limits Set”</a:t>
            </a:r>
          </a:p>
        </p:txBody>
      </p:sp>
      <p:sp>
        <p:nvSpPr>
          <p:cNvPr id="184323" name="Rectangle 3"/>
          <p:cNvSpPr>
            <a:spLocks noGrp="1" noChangeArrowheads="1"/>
          </p:cNvSpPr>
          <p:nvPr>
            <p:ph type="body" idx="1"/>
          </p:nvPr>
        </p:nvSpPr>
        <p:spPr>
          <a:xfrm>
            <a:off x="2286000" y="1828800"/>
            <a:ext cx="7620000" cy="4267200"/>
          </a:xfrm>
        </p:spPr>
        <p:txBody>
          <a:bodyPr/>
          <a:lstStyle/>
          <a:p>
            <a:pPr>
              <a:lnSpc>
                <a:spcPct val="90000"/>
              </a:lnSpc>
              <a:buFontTx/>
              <a:buNone/>
            </a:pPr>
            <a:r>
              <a:rPr lang="en-US" sz="2800" dirty="0">
                <a:solidFill>
                  <a:srgbClr val="FFFF00"/>
                </a:solidFill>
              </a:rPr>
              <a:t>    </a:t>
            </a:r>
            <a:r>
              <a:rPr lang="en-US" sz="2800" b="1" u="sng" dirty="0"/>
              <a:t>THE  LEGACY  OF  MARTIN  LUTHER: </a:t>
            </a:r>
            <a:endParaRPr lang="en-US" sz="2800" b="1" dirty="0"/>
          </a:p>
          <a:p>
            <a:pPr>
              <a:lnSpc>
                <a:spcPct val="90000"/>
              </a:lnSpc>
            </a:pPr>
            <a:r>
              <a:rPr lang="en-US" sz="2800" i="1" dirty="0"/>
              <a:t>In chapter one of a book by Heinrich </a:t>
            </a:r>
            <a:r>
              <a:rPr lang="en-US" sz="2800" i="1" dirty="0" err="1"/>
              <a:t>Bohmer</a:t>
            </a:r>
            <a:r>
              <a:rPr lang="en-US" sz="2800" i="1" dirty="0"/>
              <a:t>: </a:t>
            </a:r>
            <a:r>
              <a:rPr lang="en-US" sz="2000" dirty="0"/>
              <a:t>“The Rationalists stood so far removed from Luther in their religious views that they were wholly unable to understand his religious personality.  The struggles of his soul were to them a disease,  his doctrines of sin and justification were at best looked upon as a “perversion,”  or as  “the dangerous dogmatic extravagance of a    great and courageous,  but at times one-sided spirit.”  Even sincere Protestants with </a:t>
            </a:r>
            <a:r>
              <a:rPr lang="en-US" sz="2000" dirty="0" err="1"/>
              <a:t>Semler</a:t>
            </a:r>
            <a:r>
              <a:rPr lang="en-US" sz="2000" dirty="0"/>
              <a:t> placed “the learned and righteous Erasmus” above him.  Men who were wholly apathetic to religion,  as,  for instance,  Frederick the Great,  judged him to be “a raving monk and barbarous writer,”  or taking their cue from Voltaire spoke of him as a man who had missed his calling.  These radicals,  however,  found one phase in the character of the “regenerator of the church,”  which appealed to them:  his hatred of the priests and his ardor in the cause of the “freedom of conscience.”</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676400" y="304800"/>
            <a:ext cx="8839200" cy="1219200"/>
          </a:xfrm>
        </p:spPr>
        <p:txBody>
          <a:bodyPr/>
          <a:lstStyle/>
          <a:p>
            <a:r>
              <a:rPr lang="en-US" sz="5400" dirty="0">
                <a:solidFill>
                  <a:schemeClr val="bg1"/>
                </a:solidFill>
                <a:effectLst>
                  <a:outerShdw blurRad="38100" dist="38100" dir="2700000" algn="tl">
                    <a:srgbClr val="000000"/>
                  </a:outerShdw>
                </a:effectLst>
              </a:rPr>
              <a:t>THE  RE-MIXED  CHURCH</a:t>
            </a:r>
            <a:r>
              <a:rPr lang="en-US" sz="5400" dirty="0"/>
              <a:t> </a:t>
            </a:r>
            <a:r>
              <a:rPr lang="en-US" b="1" dirty="0">
                <a:effectLst>
                  <a:outerShdw blurRad="38100" dist="38100" dir="2700000" algn="tl">
                    <a:srgbClr val="FFFFFF"/>
                  </a:outerShdw>
                </a:effectLst>
              </a:rPr>
              <a:t>“Boundaries Drawn &amp; Limits Set”</a:t>
            </a:r>
          </a:p>
        </p:txBody>
      </p:sp>
      <p:sp>
        <p:nvSpPr>
          <p:cNvPr id="184323" name="Rectangle 3"/>
          <p:cNvSpPr>
            <a:spLocks noGrp="1" noChangeArrowheads="1"/>
          </p:cNvSpPr>
          <p:nvPr>
            <p:ph type="body" idx="1"/>
          </p:nvPr>
        </p:nvSpPr>
        <p:spPr>
          <a:xfrm>
            <a:off x="2286000" y="1828800"/>
            <a:ext cx="7620000" cy="4267200"/>
          </a:xfrm>
        </p:spPr>
        <p:txBody>
          <a:bodyPr/>
          <a:lstStyle/>
          <a:p>
            <a:pPr>
              <a:lnSpc>
                <a:spcPct val="90000"/>
              </a:lnSpc>
              <a:buFontTx/>
              <a:buNone/>
            </a:pPr>
            <a:r>
              <a:rPr lang="en-US" sz="2800" dirty="0">
                <a:solidFill>
                  <a:srgbClr val="FFFF00"/>
                </a:solidFill>
              </a:rPr>
              <a:t>    </a:t>
            </a:r>
            <a:r>
              <a:rPr lang="en-US" sz="2800" u="sng" dirty="0"/>
              <a:t>THE IMPORTANCE OF ULRICH ZWINGLI</a:t>
            </a:r>
            <a:r>
              <a:rPr lang="en-US" sz="2800" dirty="0"/>
              <a:t>:</a:t>
            </a:r>
          </a:p>
          <a:p>
            <a:pPr>
              <a:lnSpc>
                <a:spcPct val="90000"/>
              </a:lnSpc>
            </a:pPr>
            <a:r>
              <a:rPr lang="en-US" sz="2800" i="1" dirty="0"/>
              <a:t>In the introduction of a book by Edward Peters: </a:t>
            </a:r>
            <a:r>
              <a:rPr lang="en-US" sz="2800" dirty="0"/>
              <a:t>“Like Erasmus and Luther,  Zwingli influenced    the thought of reformers &amp; Catholics alike, and the dissident strains of the Zurich reform movement influenced many communities and touched the reformation of England &amp; Scotland. With Erasmus and Luther,  Zwingli represents both traditional and novel strains of thought and programs for ecclesiastical and social reform.”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676400" y="304800"/>
            <a:ext cx="8839200" cy="1219200"/>
          </a:xfrm>
        </p:spPr>
        <p:txBody>
          <a:bodyPr/>
          <a:lstStyle/>
          <a:p>
            <a:r>
              <a:rPr lang="en-US" sz="5400" dirty="0">
                <a:solidFill>
                  <a:schemeClr val="bg1"/>
                </a:solidFill>
                <a:effectLst>
                  <a:outerShdw blurRad="38100" dist="38100" dir="2700000" algn="tl">
                    <a:srgbClr val="000000"/>
                  </a:outerShdw>
                </a:effectLst>
              </a:rPr>
              <a:t>THE  RE-MIXED  CHURCH</a:t>
            </a:r>
            <a:r>
              <a:rPr lang="en-US" sz="5400" dirty="0"/>
              <a:t> </a:t>
            </a:r>
            <a:r>
              <a:rPr lang="en-US" b="1" dirty="0">
                <a:effectLst>
                  <a:outerShdw blurRad="38100" dist="38100" dir="2700000" algn="tl">
                    <a:srgbClr val="FFFFFF"/>
                  </a:outerShdw>
                </a:effectLst>
              </a:rPr>
              <a:t>“Boundaries Drawn &amp; Limits Set”</a:t>
            </a:r>
          </a:p>
        </p:txBody>
      </p:sp>
      <p:sp>
        <p:nvSpPr>
          <p:cNvPr id="184323" name="Rectangle 3"/>
          <p:cNvSpPr>
            <a:spLocks noGrp="1" noChangeArrowheads="1"/>
          </p:cNvSpPr>
          <p:nvPr>
            <p:ph type="body" idx="1"/>
          </p:nvPr>
        </p:nvSpPr>
        <p:spPr>
          <a:xfrm>
            <a:off x="2209800" y="1828800"/>
            <a:ext cx="7924800" cy="4267200"/>
          </a:xfrm>
        </p:spPr>
        <p:txBody>
          <a:bodyPr/>
          <a:lstStyle/>
          <a:p>
            <a:pPr>
              <a:lnSpc>
                <a:spcPct val="90000"/>
              </a:lnSpc>
            </a:pPr>
            <a:r>
              <a:rPr lang="en-US" sz="2800" i="1" dirty="0"/>
              <a:t>In the introduction of a book by Edward Peters:</a:t>
            </a:r>
          </a:p>
          <a:p>
            <a:pPr>
              <a:lnSpc>
                <a:spcPct val="90000"/>
              </a:lnSpc>
            </a:pPr>
            <a:r>
              <a:rPr lang="en-US" sz="2800" dirty="0"/>
              <a:t>“The intellectual and institutional world in which these men lived &amp; worked was that of late medieval Christendom. They reflected &amp; extended that world  &amp; the influence of their work helped to change it.” </a:t>
            </a:r>
          </a:p>
          <a:p>
            <a:pPr>
              <a:lnSpc>
                <a:spcPct val="90000"/>
              </a:lnSpc>
            </a:pPr>
            <a:r>
              <a:rPr lang="en-US" sz="2000" dirty="0"/>
              <a:t>“Erasmus was a former monk released from his vows who practiced the still-novel career of an independent man of letters.  Luther was a professor of theology at the new University of Wittenberg in Saxony.  His theological development was highly personal and concentrated upon the reform of dogma and the eradication of institutional abuses.  Both men’s thought reached out into a wider and more cosmopolitan world.  Erasmus was the friend of popes,  the emperor’s tutor,  a correspondent of kings,  prelates,  civil servants,  and scholar’s alike.  Luther came quickly to the attention of the highest authorities in the Christian world.  </a:t>
            </a:r>
            <a:r>
              <a:rPr lang="en-US" sz="2000" b="1" dirty="0"/>
              <a:t>Zwingli</a:t>
            </a:r>
            <a:r>
              <a:rPr lang="en-US" sz="2000" dirty="0"/>
              <a:t> shared at different times the interests of Erasmus &amp; Luther…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676400" y="304800"/>
            <a:ext cx="8839200" cy="1219200"/>
          </a:xfrm>
        </p:spPr>
        <p:txBody>
          <a:bodyPr/>
          <a:lstStyle/>
          <a:p>
            <a:r>
              <a:rPr lang="en-US" sz="5400" dirty="0">
                <a:solidFill>
                  <a:schemeClr val="bg1"/>
                </a:solidFill>
                <a:effectLst>
                  <a:outerShdw blurRad="38100" dist="38100" dir="2700000" algn="tl">
                    <a:srgbClr val="000000"/>
                  </a:outerShdw>
                </a:effectLst>
              </a:rPr>
              <a:t>THE  RE-MIXED  CHURCH</a:t>
            </a:r>
            <a:r>
              <a:rPr lang="en-US" sz="5400" dirty="0"/>
              <a:t> </a:t>
            </a:r>
            <a:r>
              <a:rPr lang="en-US" b="1" dirty="0">
                <a:effectLst>
                  <a:outerShdw blurRad="38100" dist="38100" dir="2700000" algn="tl">
                    <a:srgbClr val="FFFFFF"/>
                  </a:outerShdw>
                </a:effectLst>
              </a:rPr>
              <a:t>“Boundaries Drawn &amp; Limits Set”</a:t>
            </a:r>
          </a:p>
        </p:txBody>
      </p:sp>
      <p:sp>
        <p:nvSpPr>
          <p:cNvPr id="184323" name="Rectangle 3"/>
          <p:cNvSpPr>
            <a:spLocks noGrp="1" noChangeArrowheads="1"/>
          </p:cNvSpPr>
          <p:nvPr>
            <p:ph type="body" idx="1"/>
          </p:nvPr>
        </p:nvSpPr>
        <p:spPr>
          <a:xfrm>
            <a:off x="2209800" y="1981200"/>
            <a:ext cx="7924800" cy="4114800"/>
          </a:xfrm>
        </p:spPr>
        <p:txBody>
          <a:bodyPr/>
          <a:lstStyle/>
          <a:p>
            <a:pPr>
              <a:lnSpc>
                <a:spcPct val="90000"/>
              </a:lnSpc>
            </a:pPr>
            <a:r>
              <a:rPr lang="en-US" sz="2800" i="1" dirty="0"/>
              <a:t>In the introduction of a book by Edward Peters:</a:t>
            </a:r>
          </a:p>
          <a:p>
            <a:pPr>
              <a:lnSpc>
                <a:spcPct val="90000"/>
              </a:lnSpc>
            </a:pPr>
            <a:r>
              <a:rPr lang="en-US" sz="2800" dirty="0"/>
              <a:t>“The intellectual and institutional world in which these men lived &amp; worked was that of late medieval Christendom. They reflected &amp; extended that world  &amp; the influence of their work helped to change it.” </a:t>
            </a:r>
          </a:p>
          <a:p>
            <a:pPr>
              <a:lnSpc>
                <a:spcPct val="90000"/>
              </a:lnSpc>
            </a:pPr>
            <a:r>
              <a:rPr lang="en-US" sz="2000" dirty="0"/>
              <a:t>“The reform programs of Erasmus and Luther concentrated upon learning,  individual spiritual development,  and broad problems of  ecclesiology;  hence,  they appealed to a wide range of thought and could be applied across a broad band of social and political structures.  Zwingli,  on the other hand,  concentrated his reform ideas upon a practical,  almost juridical center and his work shaped the unique social institution created by the Reformation,  the urban theocracy.  His work in Zurich set the pattern for later reforms at Geneva under </a:t>
            </a:r>
            <a:r>
              <a:rPr lang="en-US" sz="2000" b="1" dirty="0"/>
              <a:t>Calvin</a:t>
            </a:r>
            <a:r>
              <a:rPr lang="en-US" sz="2000" dirty="0"/>
              <a:t>.”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552834" name="Rectangle 2"/>
          <p:cNvSpPr>
            <a:spLocks noGrp="1" noChangeArrowheads="1"/>
          </p:cNvSpPr>
          <p:nvPr>
            <p:ph type="title"/>
          </p:nvPr>
        </p:nvSpPr>
        <p:spPr>
          <a:xfrm>
            <a:off x="2133600" y="152400"/>
            <a:ext cx="7543800" cy="990600"/>
          </a:xfrm>
          <a:solidFill>
            <a:srgbClr val="FF3300"/>
          </a:solidFill>
          <a:ln>
            <a:solidFill>
              <a:schemeClr val="tx1"/>
            </a:solidFill>
          </a:ln>
        </p:spPr>
        <p:txBody>
          <a:bodyPr/>
          <a:lstStyle/>
          <a:p>
            <a:r>
              <a:rPr lang="en-US" sz="4000" b="1">
                <a:solidFill>
                  <a:srgbClr val="FFFF00"/>
                </a:solidFill>
                <a:effectLst>
                  <a:outerShdw blurRad="38100" dist="38100" dir="2700000" algn="tl">
                    <a:srgbClr val="000000"/>
                  </a:outerShdw>
                </a:effectLst>
              </a:rPr>
              <a:t>Sociology Of Denominationalism</a:t>
            </a:r>
            <a:r>
              <a:rPr lang="en-US" sz="4000">
                <a:solidFill>
                  <a:srgbClr val="FFFF00"/>
                </a:solidFill>
              </a:rPr>
              <a:t>                      </a:t>
            </a:r>
            <a:r>
              <a:rPr lang="en-US" sz="3200" u="sng">
                <a:solidFill>
                  <a:srgbClr val="FFFF00"/>
                </a:solidFill>
              </a:rPr>
              <a:t>Social Sources</a:t>
            </a:r>
            <a:r>
              <a:rPr lang="en-US" sz="3200">
                <a:solidFill>
                  <a:srgbClr val="FFFF00"/>
                </a:solidFill>
              </a:rPr>
              <a:t>;  H. Richard Niebuhr;  1929</a:t>
            </a:r>
          </a:p>
        </p:txBody>
      </p:sp>
      <p:sp>
        <p:nvSpPr>
          <p:cNvPr id="2552835" name="Rectangle 3"/>
          <p:cNvSpPr>
            <a:spLocks noGrp="1" noChangeArrowheads="1"/>
          </p:cNvSpPr>
          <p:nvPr>
            <p:ph sz="half" idx="1"/>
          </p:nvPr>
        </p:nvSpPr>
        <p:spPr>
          <a:xfrm>
            <a:off x="2209800" y="1371600"/>
            <a:ext cx="8153400" cy="5486400"/>
          </a:xfrm>
        </p:spPr>
        <p:txBody>
          <a:bodyPr/>
          <a:lstStyle/>
          <a:p>
            <a:pPr>
              <a:buFontTx/>
              <a:buNone/>
            </a:pPr>
            <a:r>
              <a:rPr lang="en-US" sz="2800" b="1">
                <a:solidFill>
                  <a:srgbClr val="FF6600"/>
                </a:solidFill>
              </a:rPr>
              <a:t>   “One will fail completely to understand Roman Catholicism if one blinds one’s eyes to influence  of the Latin spirit and the institutions of the Caesars upon its conception of Christianity and its formulation of doctrine.  The spirit and the doctrines of Lutheranism derive not only from  the New Testament but from Luther’s German temperament &amp; from the political conditions of the church in Germany.  Calvinism was no less influenced in its temper &amp; theology by national character and by the interests of the economic class to which it especially appealed…”  pg. 16</a:t>
            </a:r>
            <a:endParaRPr lang="en-US" sz="2800" b="1" u="sng">
              <a:solidFill>
                <a:srgbClr val="FF6600"/>
              </a:solidFill>
            </a:endParaRPr>
          </a:p>
        </p:txBody>
      </p:sp>
      <p:sp>
        <p:nvSpPr>
          <p:cNvPr id="2552836"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2552837" name="Picture 5" descr="C:\Documents and Settings\Owner\My Documents\Educational Illustrations\altered_beast.gif"/>
          <p:cNvPicPr>
            <a:picLocks noChangeAspect="1" noChangeArrowheads="1" noCrop="1"/>
          </p:cNvPicPr>
          <p:nvPr/>
        </p:nvPicPr>
        <p:blipFill>
          <a:blip r:embed="rId5" cstate="print"/>
          <a:srcRect/>
          <a:stretch>
            <a:fillRect/>
          </a:stretch>
        </p:blipFill>
        <p:spPr bwMode="auto">
          <a:xfrm>
            <a:off x="9525000" y="0"/>
            <a:ext cx="1143000" cy="1143000"/>
          </a:xfrm>
          <a:prstGeom prst="rect">
            <a:avLst/>
          </a:prstGeom>
          <a:noFill/>
        </p:spPr>
      </p:pic>
      <p:pic>
        <p:nvPicPr>
          <p:cNvPr id="2552838" name="Picture 6" descr="C:\Documents and Settings\Owner\My Documents\Educational Illustrations\Second_Try_by_MatsuiHibiki.gif"/>
          <p:cNvPicPr>
            <a:picLocks noChangeAspect="1" noChangeArrowheads="1" noCrop="1"/>
          </p:cNvPicPr>
          <p:nvPr/>
        </p:nvPicPr>
        <p:blipFill>
          <a:blip r:embed="rId6" cstate="print"/>
          <a:srcRect/>
          <a:stretch>
            <a:fillRect/>
          </a:stretch>
        </p:blipFill>
        <p:spPr bwMode="auto">
          <a:xfrm>
            <a:off x="1524000" y="0"/>
            <a:ext cx="762000" cy="1143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552835">
                                            <p:txEl>
                                              <p:pRg st="0" end="0"/>
                                            </p:txEl>
                                          </p:spTgt>
                                        </p:tgtEl>
                                        <p:attrNameLst>
                                          <p:attrName>style.visibility</p:attrName>
                                        </p:attrNameLst>
                                      </p:cBhvr>
                                      <p:to>
                                        <p:strVal val="visible"/>
                                      </p:to>
                                    </p:set>
                                    <p:animEffect transition="in" filter="wipe(up)">
                                      <p:cBhvr>
                                        <p:cTn id="7" dur="75"/>
                                        <p:tgtEl>
                                          <p:spTgt spid="255283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2835"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496386" name="Rectangle 2"/>
          <p:cNvSpPr>
            <a:spLocks noGrp="1" noChangeArrowheads="1"/>
          </p:cNvSpPr>
          <p:nvPr>
            <p:ph type="title"/>
          </p:nvPr>
        </p:nvSpPr>
        <p:spPr/>
        <p:txBody>
          <a:bodyPr/>
          <a:lstStyle/>
          <a:p>
            <a:endParaRPr lang="en-US"/>
          </a:p>
        </p:txBody>
      </p:sp>
      <p:pic>
        <p:nvPicPr>
          <p:cNvPr id="4496387" name="Picture 3" descr="C:\Documents and Settings\Owner\My Documents\Educational Illustrations\1st Qtr 2008\cursed_treasure_by_bgx1.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sp>
        <p:nvSpPr>
          <p:cNvPr id="4496388" name="WordArt 4"/>
          <p:cNvSpPr>
            <a:spLocks noChangeArrowheads="1" noChangeShapeType="1" noTextEdit="1"/>
          </p:cNvSpPr>
          <p:nvPr/>
        </p:nvSpPr>
        <p:spPr bwMode="auto">
          <a:xfrm>
            <a:off x="1905000" y="685800"/>
            <a:ext cx="8534400" cy="22860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Salvation A Free Gift</a:t>
            </a:r>
          </a:p>
        </p:txBody>
      </p:sp>
      <p:sp>
        <p:nvSpPr>
          <p:cNvPr id="4496389" name="WordArt 5">
            <a:hlinkClick r:id="rId7" action="ppaction://hlinkfile"/>
          </p:cNvPr>
          <p:cNvSpPr>
            <a:spLocks noChangeArrowheads="1" noChangeShapeType="1" noTextEdit="1"/>
          </p:cNvSpPr>
          <p:nvPr/>
        </p:nvSpPr>
        <p:spPr bwMode="auto">
          <a:xfrm>
            <a:off x="1524000" y="2990850"/>
            <a:ext cx="8534400" cy="226695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Or A Treasury Of Merit?</a:t>
            </a:r>
          </a:p>
        </p:txBody>
      </p:sp>
    </p:spTree>
    <p:extLst>
      <p:ext uri="{BB962C8B-B14F-4D97-AF65-F5344CB8AC3E}">
        <p14:creationId xmlns:p14="http://schemas.microsoft.com/office/powerpoint/2010/main" val="405234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4496387"/>
                                        </p:tgtEl>
                                        <p:attrNameLst>
                                          <p:attrName>style.visibility</p:attrName>
                                        </p:attrNameLst>
                                      </p:cBhvr>
                                      <p:to>
                                        <p:strVal val="visible"/>
                                      </p:to>
                                    </p:set>
                                    <p:anim calcmode="lin" valueType="num">
                                      <p:cBhvr>
                                        <p:cTn id="7" dur="5000" fill="hold"/>
                                        <p:tgtEl>
                                          <p:spTgt spid="4496387"/>
                                        </p:tgtEl>
                                        <p:attrNameLst>
                                          <p:attrName>ppt_w</p:attrName>
                                        </p:attrNameLst>
                                      </p:cBhvr>
                                      <p:tavLst>
                                        <p:tav tm="0" fmla="#ppt_w*sin(2.5*pi*$)">
                                          <p:val>
                                            <p:fltVal val="0"/>
                                          </p:val>
                                        </p:tav>
                                        <p:tav tm="100000">
                                          <p:val>
                                            <p:fltVal val="1"/>
                                          </p:val>
                                        </p:tav>
                                      </p:tavLst>
                                    </p:anim>
                                    <p:anim calcmode="lin" valueType="num">
                                      <p:cBhvr>
                                        <p:cTn id="8" dur="5000" fill="hold"/>
                                        <p:tgtEl>
                                          <p:spTgt spid="449638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96388"/>
                                        </p:tgtEl>
                                        <p:attrNameLst>
                                          <p:attrName>style.visibility</p:attrName>
                                        </p:attrNameLst>
                                      </p:cBhvr>
                                      <p:to>
                                        <p:strVal val="visible"/>
                                      </p:to>
                                    </p:set>
                                    <p:anim calcmode="lin" valueType="num">
                                      <p:cBhvr additive="base">
                                        <p:cTn id="13" dur="500" fill="hold"/>
                                        <p:tgtEl>
                                          <p:spTgt spid="4496388"/>
                                        </p:tgtEl>
                                        <p:attrNameLst>
                                          <p:attrName>ppt_x</p:attrName>
                                        </p:attrNameLst>
                                      </p:cBhvr>
                                      <p:tavLst>
                                        <p:tav tm="0">
                                          <p:val>
                                            <p:strVal val="0-#ppt_w/2"/>
                                          </p:val>
                                        </p:tav>
                                        <p:tav tm="100000">
                                          <p:val>
                                            <p:strVal val="#ppt_x"/>
                                          </p:val>
                                        </p:tav>
                                      </p:tavLst>
                                    </p:anim>
                                    <p:anim calcmode="lin" valueType="num">
                                      <p:cBhvr additive="base">
                                        <p:cTn id="14" dur="500" fill="hold"/>
                                        <p:tgtEl>
                                          <p:spTgt spid="449638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496389"/>
                                        </p:tgtEl>
                                        <p:attrNameLst>
                                          <p:attrName>style.visibility</p:attrName>
                                        </p:attrNameLst>
                                      </p:cBhvr>
                                      <p:to>
                                        <p:strVal val="visible"/>
                                      </p:to>
                                    </p:set>
                                    <p:anim calcmode="lin" valueType="num">
                                      <p:cBhvr additive="base">
                                        <p:cTn id="19" dur="500" fill="hold"/>
                                        <p:tgtEl>
                                          <p:spTgt spid="4496389"/>
                                        </p:tgtEl>
                                        <p:attrNameLst>
                                          <p:attrName>ppt_x</p:attrName>
                                        </p:attrNameLst>
                                      </p:cBhvr>
                                      <p:tavLst>
                                        <p:tav tm="0">
                                          <p:val>
                                            <p:strVal val="1+#ppt_w/2"/>
                                          </p:val>
                                        </p:tav>
                                        <p:tav tm="100000">
                                          <p:val>
                                            <p:strVal val="#ppt_x"/>
                                          </p:val>
                                        </p:tav>
                                      </p:tavLst>
                                    </p:anim>
                                    <p:anim calcmode="lin" valueType="num">
                                      <p:cBhvr additive="base">
                                        <p:cTn id="20" dur="500" fill="hold"/>
                                        <p:tgtEl>
                                          <p:spTgt spid="449638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6388" grpId="0" animBg="1"/>
      <p:bldP spid="4496389"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dirty="0">
                <a:ln>
                  <a:noFill/>
                </a:ln>
                <a:solidFill>
                  <a:srgbClr val="C00000"/>
                </a:solidFill>
                <a:effectLst/>
                <a:uLnTx/>
                <a:uFillTx/>
                <a:latin typeface="Times New Roman"/>
                <a:ea typeface="+mn-ea"/>
                <a:cs typeface="+mn-cs"/>
              </a:rPr>
              <a:t>There is no coattail righteousness in the Bible -    </a:t>
            </a:r>
            <a:r>
              <a:rPr kumimoji="0" lang="en-US" sz="2400" b="1" i="0" u="none" strike="noStrike" kern="1200" cap="none" spc="0" normalizeH="0" baseline="0" noProof="0" dirty="0">
                <a:ln>
                  <a:noFill/>
                </a:ln>
                <a:solidFill>
                  <a:srgbClr val="C00000"/>
                </a:solidFill>
                <a:effectLst/>
                <a:uLnTx/>
                <a:uFillTx/>
                <a:latin typeface="Times New Roman"/>
                <a:ea typeface="+mn-ea"/>
                <a:cs typeface="+mn-cs"/>
              </a:rPr>
              <a:t>The righteousness of other people is not imputed to us.     I am not a child of God simply because someone else is;    I am not sober,  righteous,  and godly because someone else is.   I am not on my way to heaven simply because somebody else is.  There is no coattail righteousness taught in the Bible.  In the realm of politics a man might sweep into lesser office by catching hold of the coattail of a much more popular politician.  But no one is going to heaven by hanging onto the righteousness of another.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Five points of John Calvin</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Along With All Catholicism</a:t>
            </a:r>
          </a:p>
        </p:txBody>
      </p:sp>
      <p:sp>
        <p:nvSpPr>
          <p:cNvPr id="9" name="Rectangle 8"/>
          <p:cNvSpPr/>
          <p:nvPr/>
        </p:nvSpPr>
        <p:spPr>
          <a:xfrm>
            <a:off x="2048267" y="2"/>
            <a:ext cx="8095486"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Bob Taylor of the Firm Foundation  </a:t>
            </a:r>
          </a:p>
        </p:txBody>
      </p:sp>
      <p:sp>
        <p:nvSpPr>
          <p:cNvPr id="10" name="Text Box 6"/>
          <p:cNvSpPr txBox="1">
            <a:spLocks noChangeArrowheads="1"/>
          </p:cNvSpPr>
          <p:nvPr/>
        </p:nvSpPr>
        <p:spPr bwMode="auto">
          <a:xfrm>
            <a:off x="2286001" y="1752603"/>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a:ea typeface="+mn-ea"/>
                <a:cs typeface="+mn-cs"/>
              </a:rPr>
              <a:t>3. Rationale Fallacious Grounded  </a:t>
            </a:r>
            <a:r>
              <a:rPr kumimoji="0" lang="en-US" sz="4800" b="1" i="0" u="none" strike="noStrike" kern="1200" cap="none" spc="0" normalizeH="0" baseline="0" noProof="0" dirty="0">
                <a:ln>
                  <a:noFill/>
                </a:ln>
                <a:solidFill>
                  <a:srgbClr val="990000"/>
                </a:solidFill>
                <a:effectLst/>
                <a:uLnTx/>
                <a:uFillTx/>
                <a:latin typeface="Times New Roman"/>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a:ea typeface="+mn-ea"/>
              <a:cs typeface="+mn-cs"/>
            </a:endParaRPr>
          </a:p>
        </p:txBody>
      </p:sp>
    </p:spTree>
    <p:extLst>
      <p:ext uri="{BB962C8B-B14F-4D97-AF65-F5344CB8AC3E}">
        <p14:creationId xmlns:p14="http://schemas.microsoft.com/office/powerpoint/2010/main" val="16866470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dirty="0">
                <a:ln>
                  <a:noFill/>
                </a:ln>
                <a:solidFill>
                  <a:srgbClr val="C00000"/>
                </a:solidFill>
                <a:effectLst/>
                <a:uLnTx/>
                <a:uFillTx/>
                <a:latin typeface="Times New Roman"/>
                <a:ea typeface="+mn-ea"/>
                <a:cs typeface="+mn-cs"/>
              </a:rPr>
              <a:t>There is no coattail righteousness in the Bible -    </a:t>
            </a:r>
            <a:r>
              <a:rPr kumimoji="0" lang="en-US" sz="2400" b="1" i="0" u="none" strike="noStrike" kern="1200" cap="none" spc="0" normalizeH="0" baseline="0" noProof="0" dirty="0">
                <a:ln>
                  <a:noFill/>
                </a:ln>
                <a:solidFill>
                  <a:srgbClr val="C00000"/>
                </a:solidFill>
                <a:effectLst/>
                <a:uLnTx/>
                <a:uFillTx/>
                <a:latin typeface="Times New Roman"/>
                <a:ea typeface="+mn-ea"/>
                <a:cs typeface="+mn-cs"/>
              </a:rPr>
              <a:t>Transferred or borrowed righteousness is not taught in Holy Writ.  The foolish virgins in Matthew 25 thought they could borrow righteousness,  preparation and readiness from the wise five in that famed,  familiar parable.  They requested of the wise five what couldn’t  be transferred or transmitted  –  righteousness and readiness to meet the Lord in peace!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0" u="none" strike="noStrike" kern="1200" cap="none" spc="0" normalizeH="0" baseline="0" noProof="0" dirty="0">
                <a:ln>
                  <a:noFill/>
                </a:ln>
                <a:solidFill>
                  <a:srgbClr val="C00000"/>
                </a:solidFill>
                <a:effectLst/>
                <a:uLnTx/>
                <a:uFillTx/>
                <a:latin typeface="Times New Roman"/>
                <a:ea typeface="+mn-ea"/>
                <a:cs typeface="+mn-cs"/>
              </a:rPr>
              <a:t>It is also an egregious error,  yet one widely held, that Deity transfers to us the personal righteousness of God the Father or the personal righteousness of Jesus Christ.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Five points of John Calvin</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Along With All Catholicism</a:t>
            </a:r>
          </a:p>
        </p:txBody>
      </p:sp>
      <p:sp>
        <p:nvSpPr>
          <p:cNvPr id="9" name="Rectangle 8"/>
          <p:cNvSpPr/>
          <p:nvPr/>
        </p:nvSpPr>
        <p:spPr>
          <a:xfrm>
            <a:off x="2048267" y="2"/>
            <a:ext cx="8095486"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Bob Taylor of the Firm Foundation  </a:t>
            </a:r>
          </a:p>
        </p:txBody>
      </p:sp>
      <p:sp>
        <p:nvSpPr>
          <p:cNvPr id="10" name="Text Box 6"/>
          <p:cNvSpPr txBox="1">
            <a:spLocks noChangeArrowheads="1"/>
          </p:cNvSpPr>
          <p:nvPr/>
        </p:nvSpPr>
        <p:spPr bwMode="auto">
          <a:xfrm>
            <a:off x="2286001" y="1752603"/>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a:ea typeface="+mn-ea"/>
                <a:cs typeface="+mn-cs"/>
              </a:rPr>
              <a:t>3. Rationale Fallacious Grounded  </a:t>
            </a:r>
            <a:r>
              <a:rPr kumimoji="0" lang="en-US" sz="4800" b="1" i="0" u="none" strike="noStrike" kern="1200" cap="none" spc="0" normalizeH="0" baseline="0" noProof="0" dirty="0">
                <a:ln>
                  <a:noFill/>
                </a:ln>
                <a:solidFill>
                  <a:srgbClr val="990000"/>
                </a:solidFill>
                <a:effectLst/>
                <a:uLnTx/>
                <a:uFillTx/>
                <a:latin typeface="Times New Roman"/>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a:ea typeface="+mn-ea"/>
              <a:cs typeface="+mn-cs"/>
            </a:endParaRPr>
          </a:p>
        </p:txBody>
      </p:sp>
    </p:spTree>
    <p:extLst>
      <p:ext uri="{BB962C8B-B14F-4D97-AF65-F5344CB8AC3E}">
        <p14:creationId xmlns:p14="http://schemas.microsoft.com/office/powerpoint/2010/main" val="20433442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70E17060-C0C9-446E-A65B-D612A5C3AD9B}"/>
              </a:ext>
            </a:extLst>
          </p:cNvPr>
          <p:cNvSpPr>
            <a:spLocks noGrp="1" noChangeArrowheads="1"/>
          </p:cNvSpPr>
          <p:nvPr>
            <p:ph type="ctrTitle"/>
          </p:nvPr>
        </p:nvSpPr>
        <p:spPr>
          <a:xfrm>
            <a:off x="1946275" y="1371600"/>
            <a:ext cx="8229600" cy="1828800"/>
          </a:xfrm>
        </p:spPr>
        <p:txBody>
          <a:bodyPr/>
          <a:lstStyle/>
          <a:p>
            <a:pPr eaLnBrk="1" fontAlgn="auto" hangingPunct="1">
              <a:spcAft>
                <a:spcPts val="0"/>
              </a:spcAft>
              <a:defRPr/>
            </a:pPr>
            <a:endParaRPr lang="en-US"/>
          </a:p>
        </p:txBody>
      </p:sp>
      <p:pic>
        <p:nvPicPr>
          <p:cNvPr id="4099" name="Picture 6" descr="tetzel">
            <a:extLst>
              <a:ext uri="{FF2B5EF4-FFF2-40B4-BE49-F238E27FC236}">
                <a16:creationId xmlns:a16="http://schemas.microsoft.com/office/drawing/2014/main" id="{B226BFC5-3DBF-47B4-A488-D60AB1418CA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7089" t="19588" r="9247" b="37114"/>
          <a:stretch>
            <a:fillRect/>
          </a:stretch>
        </p:blipFill>
        <p:spPr>
          <a:xfrm>
            <a:off x="713065" y="350837"/>
            <a:ext cx="10729518" cy="6117075"/>
          </a:xfrm>
        </p:spPr>
      </p:pic>
    </p:spTree>
    <p:extLst>
      <p:ext uri="{BB962C8B-B14F-4D97-AF65-F5344CB8AC3E}">
        <p14:creationId xmlns:p14="http://schemas.microsoft.com/office/powerpoint/2010/main" val="29792340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0" u="none" strike="noStrike" kern="1200" cap="none" spc="0" normalizeH="0" baseline="0" noProof="0" dirty="0">
                <a:ln>
                  <a:noFill/>
                </a:ln>
                <a:solidFill>
                  <a:srgbClr val="C00000"/>
                </a:solidFill>
                <a:effectLst/>
                <a:uLnTx/>
                <a:uFillTx/>
                <a:latin typeface="Times New Roman"/>
                <a:ea typeface="+mn-ea"/>
                <a:cs typeface="+mn-cs"/>
              </a:rPr>
              <a:t>There are only two ways a person might be justified or counted righteous.  I know of no 3</a:t>
            </a:r>
            <a:r>
              <a:rPr kumimoji="0" lang="en-US" sz="2400" b="1" i="0" u="none" strike="noStrike" kern="1200" cap="none" spc="0" normalizeH="0" baseline="30000" noProof="0" dirty="0">
                <a:ln>
                  <a:noFill/>
                </a:ln>
                <a:solidFill>
                  <a:srgbClr val="C00000"/>
                </a:solidFill>
                <a:effectLst/>
                <a:uLnTx/>
                <a:uFillTx/>
                <a:latin typeface="Times New Roman"/>
                <a:ea typeface="+mn-ea"/>
                <a:cs typeface="+mn-cs"/>
              </a:rPr>
              <a:t>rd</a:t>
            </a:r>
            <a:r>
              <a:rPr kumimoji="0" lang="en-US" sz="2400" b="1" i="0" u="none" strike="noStrike" kern="1200" cap="none" spc="0" normalizeH="0" baseline="0" noProof="0" dirty="0">
                <a:ln>
                  <a:noFill/>
                </a:ln>
                <a:solidFill>
                  <a:srgbClr val="C00000"/>
                </a:solidFill>
                <a:effectLst/>
                <a:uLnTx/>
                <a:uFillTx/>
                <a:latin typeface="Times New Roman"/>
                <a:ea typeface="+mn-ea"/>
                <a:cs typeface="+mn-cs"/>
              </a:rPr>
              <a:t> alternative.  (1)  If     a person never sinned &amp; always maintained absolutely perfect obedience,  he would be counted as righteous or justified simply upon the basis that he had never violated a single statute of the Lord’s will. Were this ever the case,  then man might well glory and boast that he had earned or merited his heavenly salvation.   His justification then would be a matter of debt–not of grace or favor.  (2) The second way is for God to declare man justified by grace (God’s part) through an obedient faith (man’s part).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Five points of John Calvin</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Along With All Catholicism</a:t>
            </a:r>
          </a:p>
        </p:txBody>
      </p:sp>
      <p:sp>
        <p:nvSpPr>
          <p:cNvPr id="9" name="Rectangle 8"/>
          <p:cNvSpPr/>
          <p:nvPr/>
        </p:nvSpPr>
        <p:spPr>
          <a:xfrm>
            <a:off x="2048267" y="2"/>
            <a:ext cx="8095486"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Bob Taylor of the Firm Foundation  </a:t>
            </a:r>
          </a:p>
        </p:txBody>
      </p:sp>
      <p:sp>
        <p:nvSpPr>
          <p:cNvPr id="10" name="Text Box 6"/>
          <p:cNvSpPr txBox="1">
            <a:spLocks noChangeArrowheads="1"/>
          </p:cNvSpPr>
          <p:nvPr/>
        </p:nvSpPr>
        <p:spPr bwMode="auto">
          <a:xfrm>
            <a:off x="2286001" y="1752603"/>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a:ea typeface="+mn-ea"/>
                <a:cs typeface="+mn-cs"/>
              </a:rPr>
              <a:t>3. Rationale Fallacious Grounded  </a:t>
            </a:r>
            <a:r>
              <a:rPr kumimoji="0" lang="en-US" sz="4800" b="1" i="0" u="none" strike="noStrike" kern="1200" cap="none" spc="0" normalizeH="0" baseline="0" noProof="0" dirty="0">
                <a:ln>
                  <a:noFill/>
                </a:ln>
                <a:solidFill>
                  <a:srgbClr val="990000"/>
                </a:solidFill>
                <a:effectLst/>
                <a:uLnTx/>
                <a:uFillTx/>
                <a:latin typeface="Times New Roman"/>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a:ea typeface="+mn-ea"/>
              <a:cs typeface="+mn-cs"/>
            </a:endParaRPr>
          </a:p>
        </p:txBody>
      </p:sp>
    </p:spTree>
    <p:extLst>
      <p:ext uri="{BB962C8B-B14F-4D97-AF65-F5344CB8AC3E}">
        <p14:creationId xmlns:p14="http://schemas.microsoft.com/office/powerpoint/2010/main" val="157014059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dirty="0">
                <a:ln>
                  <a:noFill/>
                </a:ln>
                <a:solidFill>
                  <a:srgbClr val="C00000"/>
                </a:solidFill>
                <a:effectLst/>
                <a:uLnTx/>
                <a:uFillTx/>
                <a:latin typeface="Times New Roman"/>
                <a:ea typeface="+mn-ea"/>
                <a:cs typeface="+mn-cs"/>
              </a:rPr>
              <a:t> Righteousness is not something transferred to us.  </a:t>
            </a:r>
            <a:r>
              <a:rPr kumimoji="0" lang="en-US" sz="2800" b="1" i="0" u="sng" strike="noStrike" kern="1200" cap="none" spc="0" normalizeH="0" baseline="0" noProof="0" dirty="0">
                <a:ln>
                  <a:noFill/>
                </a:ln>
                <a:solidFill>
                  <a:srgbClr val="C00000"/>
                </a:solidFill>
                <a:effectLst/>
                <a:uLnTx/>
                <a:uFillTx/>
                <a:latin typeface="Times New Roman"/>
                <a:ea typeface="+mn-ea"/>
                <a:cs typeface="+mn-cs"/>
              </a:rPr>
              <a:t>We do not inherit it – nor -  we do not borrow it from those we think have a superabundance of it.</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000" b="1" i="0" u="none" strike="noStrike" kern="1200" cap="none" spc="0" normalizeH="0" baseline="0" noProof="0" dirty="0">
                <a:ln>
                  <a:noFill/>
                </a:ln>
                <a:solidFill>
                  <a:srgbClr val="C00000"/>
                </a:solidFill>
                <a:effectLst/>
                <a:uLnTx/>
                <a:uFillTx/>
                <a:latin typeface="Times New Roman"/>
                <a:ea typeface="+mn-ea"/>
                <a:cs typeface="+mn-cs"/>
              </a:rPr>
              <a:t>Peter told  the first Gentiles to be converted under God’s glorious Gospel that acceptance to God comes from fearing (respecting) God and working righteousness.  God’s plan of righteousness is revealed in the Gospel from  “faith to faith”  (Romans 1:16, 17).  Those at Corinth had become righteous when they came into Christ Jesus        (1</a:t>
            </a:r>
            <a:r>
              <a:rPr kumimoji="0" lang="en-US" sz="2000" b="1" i="0" u="none" strike="noStrike" kern="1200" cap="none" spc="0" normalizeH="0" baseline="30000" noProof="0" dirty="0">
                <a:ln>
                  <a:noFill/>
                </a:ln>
                <a:solidFill>
                  <a:srgbClr val="C00000"/>
                </a:solidFill>
                <a:effectLst/>
                <a:uLnTx/>
                <a:uFillTx/>
                <a:latin typeface="Times New Roman"/>
                <a:ea typeface="+mn-ea"/>
                <a:cs typeface="+mn-cs"/>
              </a:rPr>
              <a:t>st</a:t>
            </a:r>
            <a:r>
              <a:rPr kumimoji="0" lang="en-US" sz="2000" b="1" i="0" u="none" strike="noStrike" kern="1200" cap="none" spc="0" normalizeH="0" baseline="0" noProof="0" dirty="0">
                <a:ln>
                  <a:noFill/>
                </a:ln>
                <a:solidFill>
                  <a:srgbClr val="C00000"/>
                </a:solidFill>
                <a:effectLst/>
                <a:uLnTx/>
                <a:uFillTx/>
                <a:latin typeface="Times New Roman"/>
                <a:ea typeface="+mn-ea"/>
                <a:cs typeface="+mn-cs"/>
              </a:rPr>
              <a:t> Cor. 1:30).  They had become a washed,  a sanctified,  and a justified people (1</a:t>
            </a:r>
            <a:r>
              <a:rPr kumimoji="0" lang="en-US" sz="2000" b="1" i="0" u="none" strike="noStrike" kern="1200" cap="none" spc="0" normalizeH="0" baseline="30000" noProof="0" dirty="0">
                <a:ln>
                  <a:noFill/>
                </a:ln>
                <a:solidFill>
                  <a:srgbClr val="C00000"/>
                </a:solidFill>
                <a:effectLst/>
                <a:uLnTx/>
                <a:uFillTx/>
                <a:latin typeface="Times New Roman"/>
                <a:ea typeface="+mn-ea"/>
                <a:cs typeface="+mn-cs"/>
              </a:rPr>
              <a:t>st</a:t>
            </a:r>
            <a:r>
              <a:rPr kumimoji="0" lang="en-US" sz="2000" b="1" i="0" u="none" strike="noStrike" kern="1200" cap="none" spc="0" normalizeH="0" baseline="0" noProof="0" dirty="0">
                <a:ln>
                  <a:noFill/>
                </a:ln>
                <a:solidFill>
                  <a:srgbClr val="C00000"/>
                </a:solidFill>
                <a:effectLst/>
                <a:uLnTx/>
                <a:uFillTx/>
                <a:latin typeface="Times New Roman"/>
                <a:ea typeface="+mn-ea"/>
                <a:cs typeface="+mn-cs"/>
              </a:rPr>
              <a:t> Cor. 6:11).  This is how they became righteous.  They remained in a righteous,  justified  or saved state as long as  they did the Father’s will.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Five points of John Calvin</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Along With All Catholicism</a:t>
            </a:r>
          </a:p>
        </p:txBody>
      </p:sp>
      <p:sp>
        <p:nvSpPr>
          <p:cNvPr id="9" name="Rectangle 8"/>
          <p:cNvSpPr/>
          <p:nvPr/>
        </p:nvSpPr>
        <p:spPr>
          <a:xfrm>
            <a:off x="2048267" y="2"/>
            <a:ext cx="8095486"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Bob Taylor of the Firm Foundation  </a:t>
            </a:r>
          </a:p>
        </p:txBody>
      </p:sp>
      <p:sp>
        <p:nvSpPr>
          <p:cNvPr id="10" name="Text Box 6"/>
          <p:cNvSpPr txBox="1">
            <a:spLocks noChangeArrowheads="1"/>
          </p:cNvSpPr>
          <p:nvPr/>
        </p:nvSpPr>
        <p:spPr bwMode="auto">
          <a:xfrm>
            <a:off x="2286001" y="1752603"/>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a:ea typeface="+mn-ea"/>
                <a:cs typeface="+mn-cs"/>
              </a:rPr>
              <a:t>3. Rationale Fallacious Grounded  </a:t>
            </a:r>
            <a:r>
              <a:rPr kumimoji="0" lang="en-US" sz="4800" b="1" i="0" u="none" strike="noStrike" kern="1200" cap="none" spc="0" normalizeH="0" baseline="0" noProof="0" dirty="0">
                <a:ln>
                  <a:noFill/>
                </a:ln>
                <a:solidFill>
                  <a:srgbClr val="990000"/>
                </a:solidFill>
                <a:effectLst/>
                <a:uLnTx/>
                <a:uFillTx/>
                <a:latin typeface="Times New Roman"/>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a:ea typeface="+mn-ea"/>
              <a:cs typeface="+mn-cs"/>
            </a:endParaRPr>
          </a:p>
        </p:txBody>
      </p:sp>
    </p:spTree>
    <p:extLst>
      <p:ext uri="{BB962C8B-B14F-4D97-AF65-F5344CB8AC3E}">
        <p14:creationId xmlns:p14="http://schemas.microsoft.com/office/powerpoint/2010/main" val="27124384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18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12676" name="Rectangle 4">
            <a:extLst>
              <a:ext uri="{FF2B5EF4-FFF2-40B4-BE49-F238E27FC236}">
                <a16:creationId xmlns:a16="http://schemas.microsoft.com/office/drawing/2014/main" id="{225D485A-7ABE-4CB8-BEDE-910352A39190}"/>
              </a:ext>
            </a:extLst>
          </p:cNvPr>
          <p:cNvSpPr>
            <a:spLocks noGrp="1" noChangeArrowheads="1"/>
          </p:cNvSpPr>
          <p:nvPr>
            <p:ph type="title"/>
          </p:nvPr>
        </p:nvSpPr>
        <p:spPr>
          <a:xfrm>
            <a:off x="2514600" y="0"/>
            <a:ext cx="8153400" cy="1143000"/>
          </a:xfrm>
        </p:spPr>
        <p:txBody>
          <a:bodyPr/>
          <a:lstStyle/>
          <a:p>
            <a:pPr eaLnBrk="1" hangingPunct="1">
              <a:defRPr/>
            </a:pPr>
            <a:r>
              <a:rPr lang="en-US" sz="4800" b="1">
                <a:solidFill>
                  <a:srgbClr val="FFFF00"/>
                </a:solidFill>
                <a:effectLst>
                  <a:outerShdw blurRad="38100" dist="38100" dir="2700000" algn="tl">
                    <a:srgbClr val="000000"/>
                  </a:outerShdw>
                </a:effectLst>
                <a:ea typeface="+mj-ea"/>
              </a:rPr>
              <a:t>Salvation Is A Free Gift!</a:t>
            </a:r>
          </a:p>
        </p:txBody>
      </p:sp>
      <p:sp>
        <p:nvSpPr>
          <p:cNvPr id="412677" name="Rectangle 5">
            <a:extLst>
              <a:ext uri="{FF2B5EF4-FFF2-40B4-BE49-F238E27FC236}">
                <a16:creationId xmlns:a16="http://schemas.microsoft.com/office/drawing/2014/main" id="{6C4FE8D3-9B0D-4B2B-A006-D9A4C317A9AB}"/>
              </a:ext>
            </a:extLst>
          </p:cNvPr>
          <p:cNvSpPr>
            <a:spLocks noGrp="1" noChangeArrowheads="1"/>
          </p:cNvSpPr>
          <p:nvPr>
            <p:ph type="body" idx="1"/>
          </p:nvPr>
        </p:nvSpPr>
        <p:spPr>
          <a:xfrm>
            <a:off x="3048000" y="762000"/>
            <a:ext cx="7620000" cy="5867400"/>
          </a:xfrm>
        </p:spPr>
        <p:txBody>
          <a:bodyPr/>
          <a:lstStyle/>
          <a:p>
            <a:pPr eaLnBrk="1" hangingPunct="1">
              <a:lnSpc>
                <a:spcPct val="90000"/>
              </a:lnSpc>
              <a:buFont typeface="Wingdings" panose="05000000000000000000" pitchFamily="2" charset="2"/>
              <a:buNone/>
              <a:defRPr/>
            </a:pPr>
            <a:endParaRPr lang="en-US" sz="2800">
              <a:ea typeface="+mn-ea"/>
            </a:endParaRPr>
          </a:p>
          <a:p>
            <a:pPr eaLnBrk="1" hangingPunct="1">
              <a:lnSpc>
                <a:spcPct val="90000"/>
              </a:lnSpc>
              <a:defRPr/>
            </a:pPr>
            <a:r>
              <a:rPr lang="en-US" sz="3600">
                <a:ea typeface="+mn-ea"/>
              </a:rPr>
              <a:t>Acts Chapter 13:             Verse 47</a:t>
            </a:r>
          </a:p>
          <a:p>
            <a:pPr eaLnBrk="1" hangingPunct="1">
              <a:lnSpc>
                <a:spcPct val="90000"/>
              </a:lnSpc>
              <a:defRPr/>
            </a:pPr>
            <a:r>
              <a:rPr lang="en-US" sz="3600">
                <a:ea typeface="+mn-ea"/>
              </a:rPr>
              <a:t>Romans Chapter 3:          Verse 24</a:t>
            </a:r>
          </a:p>
          <a:p>
            <a:pPr eaLnBrk="1" hangingPunct="1">
              <a:lnSpc>
                <a:spcPct val="90000"/>
              </a:lnSpc>
              <a:defRPr/>
            </a:pPr>
            <a:r>
              <a:rPr lang="en-US" sz="3600">
                <a:ea typeface="+mn-ea"/>
              </a:rPr>
              <a:t>Romans Chapter 6:          Verse 23</a:t>
            </a:r>
          </a:p>
          <a:p>
            <a:pPr eaLnBrk="1" hangingPunct="1">
              <a:lnSpc>
                <a:spcPct val="90000"/>
              </a:lnSpc>
              <a:defRPr/>
            </a:pPr>
            <a:r>
              <a:rPr lang="en-US" sz="3600">
                <a:solidFill>
                  <a:srgbClr val="CC00CC"/>
                </a:solidFill>
                <a:ea typeface="+mn-ea"/>
              </a:rPr>
              <a:t>Romans Chapter 8:          Verse 32</a:t>
            </a:r>
          </a:p>
          <a:p>
            <a:pPr eaLnBrk="1" hangingPunct="1">
              <a:lnSpc>
                <a:spcPct val="90000"/>
              </a:lnSpc>
              <a:defRPr/>
            </a:pPr>
            <a:r>
              <a:rPr lang="en-US" sz="3600">
                <a:ea typeface="+mn-ea"/>
              </a:rPr>
              <a:t>Romans Chapter 13:        Verse 11</a:t>
            </a:r>
          </a:p>
          <a:p>
            <a:pPr eaLnBrk="1" hangingPunct="1">
              <a:lnSpc>
                <a:spcPct val="90000"/>
              </a:lnSpc>
              <a:defRPr/>
            </a:pPr>
            <a:r>
              <a:rPr lang="en-US" sz="3600">
                <a:ea typeface="+mn-ea"/>
              </a:rPr>
              <a:t>2 Corinthians Chapter 6:   Verse 2</a:t>
            </a:r>
          </a:p>
          <a:p>
            <a:pPr eaLnBrk="1" hangingPunct="1">
              <a:lnSpc>
                <a:spcPct val="90000"/>
              </a:lnSpc>
              <a:defRPr/>
            </a:pPr>
            <a:r>
              <a:rPr lang="en-US" sz="3600">
                <a:solidFill>
                  <a:srgbClr val="CC00CC"/>
                </a:solidFill>
                <a:ea typeface="+mn-ea"/>
              </a:rPr>
              <a:t>Ephesians Chapter 2:       Verse 8</a:t>
            </a:r>
          </a:p>
          <a:p>
            <a:pPr eaLnBrk="1" hangingPunct="1">
              <a:lnSpc>
                <a:spcPct val="90000"/>
              </a:lnSpc>
              <a:defRPr/>
            </a:pPr>
            <a:r>
              <a:rPr lang="en-US" sz="3600">
                <a:ea typeface="+mn-ea"/>
              </a:rPr>
              <a:t>Titus Chapter 2:              Verse 11 </a:t>
            </a:r>
          </a:p>
          <a:p>
            <a:pPr eaLnBrk="1" hangingPunct="1">
              <a:lnSpc>
                <a:spcPct val="90000"/>
              </a:lnSpc>
              <a:defRPr/>
            </a:pPr>
            <a:r>
              <a:rPr lang="en-US" sz="3600">
                <a:ea typeface="+mn-ea"/>
              </a:rPr>
              <a:t>Hebrews Chapter 2:         Verse 3</a:t>
            </a:r>
          </a:p>
          <a:p>
            <a:pPr eaLnBrk="1" hangingPunct="1">
              <a:lnSpc>
                <a:spcPct val="90000"/>
              </a:lnSpc>
              <a:defRPr/>
            </a:pPr>
            <a:endParaRPr lang="en-US" sz="4800">
              <a:ea typeface="+mn-ea"/>
            </a:endParaRPr>
          </a:p>
        </p:txBody>
      </p:sp>
      <p:pic>
        <p:nvPicPr>
          <p:cNvPr id="412678" name="Picture 6" descr="C:\Documents and Settings\Owner\My Documents\Educational Illustrations\1fr02a.gif">
            <a:extLst>
              <a:ext uri="{FF2B5EF4-FFF2-40B4-BE49-F238E27FC236}">
                <a16:creationId xmlns:a16="http://schemas.microsoft.com/office/drawing/2014/main" id="{79B77279-BE99-4307-91CC-38093B93C2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79" name="Picture 7" descr="C:\Documents and Settings\Owner\My Documents\Educational Illustrations\IC1116520_l.jpg">
            <a:extLst>
              <a:ext uri="{FF2B5EF4-FFF2-40B4-BE49-F238E27FC236}">
                <a16:creationId xmlns:a16="http://schemas.microsoft.com/office/drawing/2014/main" id="{3A64E108-0E27-4D3A-9DEE-A491C5504E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0628" y="1143000"/>
            <a:ext cx="1084137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80" name="Picture 8" descr="C:\Documents and Settings\Owner\My Documents\Educational Illustrations\IC1117801_l.jpg">
            <a:extLst>
              <a:ext uri="{FF2B5EF4-FFF2-40B4-BE49-F238E27FC236}">
                <a16:creationId xmlns:a16="http://schemas.microsoft.com/office/drawing/2014/main" id="{2DDBA2B6-75B8-4F29-B4D3-91B3656307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0628" y="1142999"/>
            <a:ext cx="10841372" cy="571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12676">
                                            <p:txEl>
                                              <p:pRg st="0" end="0"/>
                                            </p:txEl>
                                          </p:spTgt>
                                        </p:tgtEl>
                                        <p:attrNameLst>
                                          <p:attrName>style.visibility</p:attrName>
                                        </p:attrNameLst>
                                      </p:cBhvr>
                                      <p:to>
                                        <p:strVal val="visible"/>
                                      </p:to>
                                    </p:set>
                                    <p:anim calcmode="lin" valueType="num">
                                      <p:cBhvr additive="base">
                                        <p:cTn id="7" dur="300" fill="hold"/>
                                        <p:tgtEl>
                                          <p:spTgt spid="41267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1267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412677">
                                            <p:txEl>
                                              <p:pRg st="1" end="1"/>
                                            </p:txEl>
                                          </p:spTgt>
                                        </p:tgtEl>
                                        <p:attrNameLst>
                                          <p:attrName>style.visibility</p:attrName>
                                        </p:attrNameLst>
                                      </p:cBhvr>
                                      <p:to>
                                        <p:strVal val="visible"/>
                                      </p:to>
                                    </p:set>
                                    <p:anim calcmode="lin" valueType="num">
                                      <p:cBhvr additive="base">
                                        <p:cTn id="13" dur="5000" fill="hold"/>
                                        <p:tgtEl>
                                          <p:spTgt spid="412677">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41267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412677">
                                            <p:txEl>
                                              <p:pRg st="2" end="2"/>
                                            </p:txEl>
                                          </p:spTgt>
                                        </p:tgtEl>
                                        <p:attrNameLst>
                                          <p:attrName>style.visibility</p:attrName>
                                        </p:attrNameLst>
                                      </p:cBhvr>
                                      <p:to>
                                        <p:strVal val="visible"/>
                                      </p:to>
                                    </p:set>
                                    <p:anim calcmode="lin" valueType="num">
                                      <p:cBhvr additive="base">
                                        <p:cTn id="19" dur="5000" fill="hold"/>
                                        <p:tgtEl>
                                          <p:spTgt spid="412677">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4126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412677">
                                            <p:txEl>
                                              <p:pRg st="3" end="3"/>
                                            </p:txEl>
                                          </p:spTgt>
                                        </p:tgtEl>
                                        <p:attrNameLst>
                                          <p:attrName>style.visibility</p:attrName>
                                        </p:attrNameLst>
                                      </p:cBhvr>
                                      <p:to>
                                        <p:strVal val="visible"/>
                                      </p:to>
                                    </p:set>
                                    <p:anim calcmode="lin" valueType="num">
                                      <p:cBhvr additive="base">
                                        <p:cTn id="25" dur="5000" fill="hold"/>
                                        <p:tgtEl>
                                          <p:spTgt spid="412677">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41267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412677">
                                            <p:txEl>
                                              <p:pRg st="4" end="4"/>
                                            </p:txEl>
                                          </p:spTgt>
                                        </p:tgtEl>
                                        <p:attrNameLst>
                                          <p:attrName>style.visibility</p:attrName>
                                        </p:attrNameLst>
                                      </p:cBhvr>
                                      <p:to>
                                        <p:strVal val="visible"/>
                                      </p:to>
                                    </p:set>
                                    <p:anim calcmode="lin" valueType="num">
                                      <p:cBhvr additive="base">
                                        <p:cTn id="31" dur="5000" fill="hold"/>
                                        <p:tgtEl>
                                          <p:spTgt spid="412677">
                                            <p:txEl>
                                              <p:pRg st="4" end="4"/>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41267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412677">
                                            <p:txEl>
                                              <p:pRg st="5" end="5"/>
                                            </p:txEl>
                                          </p:spTgt>
                                        </p:tgtEl>
                                        <p:attrNameLst>
                                          <p:attrName>style.visibility</p:attrName>
                                        </p:attrNameLst>
                                      </p:cBhvr>
                                      <p:to>
                                        <p:strVal val="visible"/>
                                      </p:to>
                                    </p:set>
                                    <p:anim calcmode="lin" valueType="num">
                                      <p:cBhvr additive="base">
                                        <p:cTn id="37" dur="5000" fill="hold"/>
                                        <p:tgtEl>
                                          <p:spTgt spid="412677">
                                            <p:txEl>
                                              <p:pRg st="5" end="5"/>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41267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412677">
                                            <p:txEl>
                                              <p:pRg st="6" end="6"/>
                                            </p:txEl>
                                          </p:spTgt>
                                        </p:tgtEl>
                                        <p:attrNameLst>
                                          <p:attrName>style.visibility</p:attrName>
                                        </p:attrNameLst>
                                      </p:cBhvr>
                                      <p:to>
                                        <p:strVal val="visible"/>
                                      </p:to>
                                    </p:set>
                                    <p:anim calcmode="lin" valueType="num">
                                      <p:cBhvr additive="base">
                                        <p:cTn id="43" dur="5000" fill="hold"/>
                                        <p:tgtEl>
                                          <p:spTgt spid="412677">
                                            <p:txEl>
                                              <p:pRg st="6" end="6"/>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41267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7" presetClass="entr" presetSubtype="4" fill="hold" grpId="0" nodeType="clickEffect">
                                  <p:stCondLst>
                                    <p:cond delay="0"/>
                                  </p:stCondLst>
                                  <p:childTnLst>
                                    <p:set>
                                      <p:cBhvr>
                                        <p:cTn id="48" dur="1" fill="hold">
                                          <p:stCondLst>
                                            <p:cond delay="0"/>
                                          </p:stCondLst>
                                        </p:cTn>
                                        <p:tgtEl>
                                          <p:spTgt spid="412677">
                                            <p:txEl>
                                              <p:pRg st="7" end="7"/>
                                            </p:txEl>
                                          </p:spTgt>
                                        </p:tgtEl>
                                        <p:attrNameLst>
                                          <p:attrName>style.visibility</p:attrName>
                                        </p:attrNameLst>
                                      </p:cBhvr>
                                      <p:to>
                                        <p:strVal val="visible"/>
                                      </p:to>
                                    </p:set>
                                    <p:anim calcmode="lin" valueType="num">
                                      <p:cBhvr additive="base">
                                        <p:cTn id="49" dur="5000" fill="hold"/>
                                        <p:tgtEl>
                                          <p:spTgt spid="412677">
                                            <p:txEl>
                                              <p:pRg st="7" end="7"/>
                                            </p:txEl>
                                          </p:spTgt>
                                        </p:tgtEl>
                                        <p:attrNameLst>
                                          <p:attrName>ppt_x</p:attrName>
                                        </p:attrNameLst>
                                      </p:cBhvr>
                                      <p:tavLst>
                                        <p:tav tm="0">
                                          <p:val>
                                            <p:strVal val="#ppt_x"/>
                                          </p:val>
                                        </p:tav>
                                        <p:tav tm="100000">
                                          <p:val>
                                            <p:strVal val="#ppt_x"/>
                                          </p:val>
                                        </p:tav>
                                      </p:tavLst>
                                    </p:anim>
                                    <p:anim calcmode="lin" valueType="num">
                                      <p:cBhvr additive="base">
                                        <p:cTn id="50" dur="5000" fill="hold"/>
                                        <p:tgtEl>
                                          <p:spTgt spid="41267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grpId="0" nodeType="clickEffect">
                                  <p:stCondLst>
                                    <p:cond delay="0"/>
                                  </p:stCondLst>
                                  <p:childTnLst>
                                    <p:set>
                                      <p:cBhvr>
                                        <p:cTn id="54" dur="1" fill="hold">
                                          <p:stCondLst>
                                            <p:cond delay="0"/>
                                          </p:stCondLst>
                                        </p:cTn>
                                        <p:tgtEl>
                                          <p:spTgt spid="412677">
                                            <p:txEl>
                                              <p:pRg st="8" end="8"/>
                                            </p:txEl>
                                          </p:spTgt>
                                        </p:tgtEl>
                                        <p:attrNameLst>
                                          <p:attrName>style.visibility</p:attrName>
                                        </p:attrNameLst>
                                      </p:cBhvr>
                                      <p:to>
                                        <p:strVal val="visible"/>
                                      </p:to>
                                    </p:set>
                                    <p:anim calcmode="lin" valueType="num">
                                      <p:cBhvr additive="base">
                                        <p:cTn id="55" dur="5000" fill="hold"/>
                                        <p:tgtEl>
                                          <p:spTgt spid="412677">
                                            <p:txEl>
                                              <p:pRg st="8" end="8"/>
                                            </p:txEl>
                                          </p:spTgt>
                                        </p:tgtEl>
                                        <p:attrNameLst>
                                          <p:attrName>ppt_x</p:attrName>
                                        </p:attrNameLst>
                                      </p:cBhvr>
                                      <p:tavLst>
                                        <p:tav tm="0">
                                          <p:val>
                                            <p:strVal val="#ppt_x"/>
                                          </p:val>
                                        </p:tav>
                                        <p:tav tm="100000">
                                          <p:val>
                                            <p:strVal val="#ppt_x"/>
                                          </p:val>
                                        </p:tav>
                                      </p:tavLst>
                                    </p:anim>
                                    <p:anim calcmode="lin" valueType="num">
                                      <p:cBhvr additive="base">
                                        <p:cTn id="56" dur="5000" fill="hold"/>
                                        <p:tgtEl>
                                          <p:spTgt spid="41267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7" presetClass="entr" presetSubtype="4" fill="hold" grpId="0" nodeType="clickEffect">
                                  <p:stCondLst>
                                    <p:cond delay="0"/>
                                  </p:stCondLst>
                                  <p:childTnLst>
                                    <p:set>
                                      <p:cBhvr>
                                        <p:cTn id="60" dur="1" fill="hold">
                                          <p:stCondLst>
                                            <p:cond delay="0"/>
                                          </p:stCondLst>
                                        </p:cTn>
                                        <p:tgtEl>
                                          <p:spTgt spid="412677">
                                            <p:txEl>
                                              <p:pRg st="9" end="9"/>
                                            </p:txEl>
                                          </p:spTgt>
                                        </p:tgtEl>
                                        <p:attrNameLst>
                                          <p:attrName>style.visibility</p:attrName>
                                        </p:attrNameLst>
                                      </p:cBhvr>
                                      <p:to>
                                        <p:strVal val="visible"/>
                                      </p:to>
                                    </p:set>
                                    <p:anim calcmode="lin" valueType="num">
                                      <p:cBhvr additive="base">
                                        <p:cTn id="61" dur="5000" fill="hold"/>
                                        <p:tgtEl>
                                          <p:spTgt spid="412677">
                                            <p:txEl>
                                              <p:pRg st="9" end="9"/>
                                            </p:txEl>
                                          </p:spTgt>
                                        </p:tgtEl>
                                        <p:attrNameLst>
                                          <p:attrName>ppt_x</p:attrName>
                                        </p:attrNameLst>
                                      </p:cBhvr>
                                      <p:tavLst>
                                        <p:tav tm="0">
                                          <p:val>
                                            <p:strVal val="#ppt_x"/>
                                          </p:val>
                                        </p:tav>
                                        <p:tav tm="100000">
                                          <p:val>
                                            <p:strVal val="#ppt_x"/>
                                          </p:val>
                                        </p:tav>
                                      </p:tavLst>
                                    </p:anim>
                                    <p:anim calcmode="lin" valueType="num">
                                      <p:cBhvr additive="base">
                                        <p:cTn id="62" dur="5000" fill="hold"/>
                                        <p:tgtEl>
                                          <p:spTgt spid="41267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9" presetClass="entr" presetSubtype="10" fill="hold" nodeType="clickEffect">
                                  <p:stCondLst>
                                    <p:cond delay="0"/>
                                  </p:stCondLst>
                                  <p:childTnLst>
                                    <p:set>
                                      <p:cBhvr>
                                        <p:cTn id="66" dur="1" fill="hold">
                                          <p:stCondLst>
                                            <p:cond delay="0"/>
                                          </p:stCondLst>
                                        </p:cTn>
                                        <p:tgtEl>
                                          <p:spTgt spid="412679"/>
                                        </p:tgtEl>
                                        <p:attrNameLst>
                                          <p:attrName>style.visibility</p:attrName>
                                        </p:attrNameLst>
                                      </p:cBhvr>
                                      <p:to>
                                        <p:strVal val="visible"/>
                                      </p:to>
                                    </p:set>
                                    <p:anim calcmode="lin" valueType="num">
                                      <p:cBhvr>
                                        <p:cTn id="67" dur="5000" fill="hold"/>
                                        <p:tgtEl>
                                          <p:spTgt spid="412679"/>
                                        </p:tgtEl>
                                        <p:attrNameLst>
                                          <p:attrName>ppt_w</p:attrName>
                                        </p:attrNameLst>
                                      </p:cBhvr>
                                      <p:tavLst>
                                        <p:tav tm="0" fmla="#ppt_w*sin(2.5*pi*$)">
                                          <p:val>
                                            <p:fltVal val="0"/>
                                          </p:val>
                                        </p:tav>
                                        <p:tav tm="100000">
                                          <p:val>
                                            <p:fltVal val="1"/>
                                          </p:val>
                                        </p:tav>
                                      </p:tavLst>
                                    </p:anim>
                                    <p:anim calcmode="lin" valueType="num">
                                      <p:cBhvr>
                                        <p:cTn id="68" dur="5000" fill="hold"/>
                                        <p:tgtEl>
                                          <p:spTgt spid="412679"/>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5" presetClass="entr" presetSubtype="0" fill="hold" nodeType="clickEffect">
                                  <p:stCondLst>
                                    <p:cond delay="0"/>
                                  </p:stCondLst>
                                  <p:childTnLst>
                                    <p:set>
                                      <p:cBhvr>
                                        <p:cTn id="72" dur="1" fill="hold">
                                          <p:stCondLst>
                                            <p:cond delay="0"/>
                                          </p:stCondLst>
                                        </p:cTn>
                                        <p:tgtEl>
                                          <p:spTgt spid="412680"/>
                                        </p:tgtEl>
                                        <p:attrNameLst>
                                          <p:attrName>style.visibility</p:attrName>
                                        </p:attrNameLst>
                                      </p:cBhvr>
                                      <p:to>
                                        <p:strVal val="visible"/>
                                      </p:to>
                                    </p:set>
                                    <p:anim calcmode="lin" valueType="num">
                                      <p:cBhvr>
                                        <p:cTn id="73" dur="1000" fill="hold"/>
                                        <p:tgtEl>
                                          <p:spTgt spid="412680"/>
                                        </p:tgtEl>
                                        <p:attrNameLst>
                                          <p:attrName>ppt_w</p:attrName>
                                        </p:attrNameLst>
                                      </p:cBhvr>
                                      <p:tavLst>
                                        <p:tav tm="0">
                                          <p:val>
                                            <p:fltVal val="0"/>
                                          </p:val>
                                        </p:tav>
                                        <p:tav tm="100000">
                                          <p:val>
                                            <p:strVal val="#ppt_w"/>
                                          </p:val>
                                        </p:tav>
                                      </p:tavLst>
                                    </p:anim>
                                    <p:anim calcmode="lin" valueType="num">
                                      <p:cBhvr>
                                        <p:cTn id="74" dur="1000" fill="hold"/>
                                        <p:tgtEl>
                                          <p:spTgt spid="412680"/>
                                        </p:tgtEl>
                                        <p:attrNameLst>
                                          <p:attrName>ppt_h</p:attrName>
                                        </p:attrNameLst>
                                      </p:cBhvr>
                                      <p:tavLst>
                                        <p:tav tm="0">
                                          <p:val>
                                            <p:fltVal val="0"/>
                                          </p:val>
                                        </p:tav>
                                        <p:tav tm="100000">
                                          <p:val>
                                            <p:strVal val="#ppt_h"/>
                                          </p:val>
                                        </p:tav>
                                      </p:tavLst>
                                    </p:anim>
                                    <p:anim calcmode="lin" valueType="num">
                                      <p:cBhvr>
                                        <p:cTn id="75" dur="1000" fill="hold"/>
                                        <p:tgtEl>
                                          <p:spTgt spid="412680"/>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4126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nodeType="clickEffect">
                                  <p:stCondLst>
                                    <p:cond delay="0"/>
                                  </p:stCondLst>
                                  <p:childTnLst>
                                    <p:set>
                                      <p:cBhvr>
                                        <p:cTn id="80" dur="1" fill="hold">
                                          <p:stCondLst>
                                            <p:cond delay="0"/>
                                          </p:stCondLst>
                                        </p:cTn>
                                        <p:tgtEl>
                                          <p:spTgt spid="412678"/>
                                        </p:tgtEl>
                                        <p:attrNameLst>
                                          <p:attrName>style.visibility</p:attrName>
                                        </p:attrNameLst>
                                      </p:cBhvr>
                                      <p:to>
                                        <p:strVal val="visible"/>
                                      </p:to>
                                    </p:set>
                                    <p:anim calcmode="lin" valueType="num">
                                      <p:cBhvr additive="base">
                                        <p:cTn id="81" dur="500" fill="hold"/>
                                        <p:tgtEl>
                                          <p:spTgt spid="412678"/>
                                        </p:tgtEl>
                                        <p:attrNameLst>
                                          <p:attrName>ppt_x</p:attrName>
                                        </p:attrNameLst>
                                      </p:cBhvr>
                                      <p:tavLst>
                                        <p:tav tm="0">
                                          <p:val>
                                            <p:strVal val="0-#ppt_w/2"/>
                                          </p:val>
                                        </p:tav>
                                        <p:tav tm="100000">
                                          <p:val>
                                            <p:strVal val="#ppt_x"/>
                                          </p:val>
                                        </p:tav>
                                      </p:tavLst>
                                    </p:anim>
                                    <p:anim calcmode="lin" valueType="num">
                                      <p:cBhvr additive="base">
                                        <p:cTn id="82" dur="500" fill="hold"/>
                                        <p:tgtEl>
                                          <p:spTgt spid="4126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build="p" autoUpdateAnimBg="0"/>
      <p:bldP spid="412677"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30D16-DD15-46CF-9A3E-6F7BAD9AC7D9}"/>
              </a:ext>
            </a:extLst>
          </p:cNvPr>
          <p:cNvSpPr>
            <a:spLocks noChangeArrowheads="1"/>
          </p:cNvSpPr>
          <p:nvPr/>
        </p:nvSpPr>
        <p:spPr bwMode="auto">
          <a:xfrm>
            <a:off x="276837" y="83890"/>
            <a:ext cx="11727809" cy="689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eaLnBrk="0" fontAlgn="base" hangingPunct="0">
              <a:spcBef>
                <a:spcPct val="0"/>
              </a:spcBef>
              <a:spcAft>
                <a:spcPct val="0"/>
              </a:spcAft>
            </a:pPr>
            <a:r>
              <a:rPr lang="en-US" altLang="en-US" sz="2000" b="1" dirty="0">
                <a:solidFill>
                  <a:srgbClr val="C00000"/>
                </a:solidFill>
              </a:rPr>
              <a:t>A Pardon Rejected </a:t>
            </a:r>
          </a:p>
          <a:p>
            <a:pPr eaLnBrk="0" fontAlgn="base" hangingPunct="0">
              <a:spcBef>
                <a:spcPct val="0"/>
              </a:spcBef>
              <a:spcAft>
                <a:spcPct val="0"/>
              </a:spcAft>
            </a:pPr>
            <a:r>
              <a:rPr lang="en-US" altLang="en-US" sz="1800" dirty="0">
                <a:solidFill>
                  <a:srgbClr val="002060"/>
                </a:solidFill>
              </a:rPr>
              <a:t>During the presidency of Andrew Jackson, George Wilson robbed a federal payroll from a train and in the process killed a guard. The court convicted him and sentenced him to hang. Because of public sentiment against capital punishment, however, a movement began to secure a presidential pardon for Wilson, and eventually Jackson intervened with a pardon. Amazingly, Wilson refused it.</a:t>
            </a:r>
          </a:p>
          <a:p>
            <a:pPr eaLnBrk="0" fontAlgn="base" hangingPunct="0">
              <a:spcBef>
                <a:spcPct val="0"/>
              </a:spcBef>
              <a:spcAft>
                <a:spcPct val="0"/>
              </a:spcAft>
            </a:pPr>
            <a:r>
              <a:rPr lang="en-US" altLang="en-US" sz="800" dirty="0">
                <a:solidFill>
                  <a:srgbClr val="002060"/>
                </a:solidFill>
              </a:rPr>
              <a:t> </a:t>
            </a:r>
          </a:p>
          <a:p>
            <a:pPr eaLnBrk="0" fontAlgn="base" hangingPunct="0">
              <a:spcBef>
                <a:spcPct val="0"/>
              </a:spcBef>
              <a:spcAft>
                <a:spcPct val="0"/>
              </a:spcAft>
            </a:pPr>
            <a:r>
              <a:rPr lang="en-US" altLang="en-US" sz="1800" dirty="0">
                <a:solidFill>
                  <a:srgbClr val="002060"/>
                </a:solidFill>
              </a:rPr>
              <a:t>Since this had never happened before, the Supreme Court was asked to rule on whether someone could indeed refuse a presidential pardon. Chief Justice John Marshall handed down the court’s decision: “A pardon is a parchment whose only value must be determined by the receiver of the pardon. It has no value apart from that which the receiver gives to it. George Wilson has refused to accept the pardon. We cannot conceive why he would do so, but he has. Therefore, George Wilson must die.” “Pardon,” declared the Supreme Court, “must not only be granted, it must be accepted.” Mr. George Wilson, as punishment for his crime, was hanged.</a:t>
            </a:r>
          </a:p>
          <a:p>
            <a:pPr eaLnBrk="0" fontAlgn="base" hangingPunct="0">
              <a:spcBef>
                <a:spcPct val="0"/>
              </a:spcBef>
              <a:spcAft>
                <a:spcPct val="0"/>
              </a:spcAft>
            </a:pPr>
            <a:r>
              <a:rPr lang="en-US" altLang="en-US" sz="800" dirty="0">
                <a:solidFill>
                  <a:srgbClr val="002060"/>
                </a:solidFill>
              </a:rPr>
              <a:t> </a:t>
            </a:r>
          </a:p>
          <a:p>
            <a:pPr eaLnBrk="0" fontAlgn="base" hangingPunct="0">
              <a:spcBef>
                <a:spcPct val="0"/>
              </a:spcBef>
              <a:spcAft>
                <a:spcPct val="0"/>
              </a:spcAft>
            </a:pPr>
            <a:r>
              <a:rPr lang="en-US" altLang="en-US" sz="1800" dirty="0">
                <a:solidFill>
                  <a:srgbClr val="002060"/>
                </a:solidFill>
              </a:rPr>
              <a:t>Likewise, God, through His mercy, has provided every human being pardon from their sins. However, that pardon must be accepted in the way God has ordained. Those who do not accept the pardon will perish. </a:t>
            </a:r>
            <a:r>
              <a:rPr lang="en-US" altLang="en-US" sz="1800" b="1" i="1" dirty="0">
                <a:solidFill>
                  <a:srgbClr val="002060"/>
                </a:solidFill>
              </a:rPr>
              <a:t>- selected </a:t>
            </a:r>
            <a:endParaRPr lang="en-US" altLang="en-US" sz="1800" dirty="0">
              <a:solidFill>
                <a:srgbClr val="002060"/>
              </a:solidFill>
            </a:endParaRPr>
          </a:p>
        </p:txBody>
      </p:sp>
      <p:pic>
        <p:nvPicPr>
          <p:cNvPr id="3" name="Picture 8" descr="C:\Documents and Settings\Owner\My Documents\Educational Illustrations\IC1117801_l.jpg">
            <a:extLst>
              <a:ext uri="{FF2B5EF4-FFF2-40B4-BE49-F238E27FC236}">
                <a16:creationId xmlns:a16="http://schemas.microsoft.com/office/drawing/2014/main" id="{A82D9E47-74B3-45B2-949D-1D75836AF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 to="" calcmode="lin" valueType="num">
                                      <p:cBhvr>
                                        <p:cTn id="10" dur="1" fill="hold"/>
                                        <p:tgtEl>
                                          <p:spTgt spid="4">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to="" calcmode="lin" valueType="num">
                                      <p:cBhvr>
                                        <p:cTn id="13" dur="1" fill="hold"/>
                                        <p:tgtEl>
                                          <p:spTgt spid="4">
                                            <p:txEl>
                                              <p:pRg st="2" end="2"/>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 to="" calcmode="lin" valueType="num">
                                      <p:cBhvr>
                                        <p:cTn id="16" dur="1" fill="hold"/>
                                        <p:tgtEl>
                                          <p:spTgt spid="4">
                                            <p:txEl>
                                              <p:pRg st="3" end="3"/>
                                            </p:txEl>
                                          </p:spTgt>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to="" calcmode="lin" valueType="num">
                                      <p:cBhvr>
                                        <p:cTn id="19" dur="1" fill="hold"/>
                                        <p:tgtEl>
                                          <p:spTgt spid="4">
                                            <p:txEl>
                                              <p:pRg st="4" end="4"/>
                                            </p:txEl>
                                          </p:spTgt>
                                        </p:tgtEl>
                                        <p:attrNameLst>
                                          <p:attrName/>
                                        </p:attrNameLst>
                                      </p:cBhvr>
                                    </p:anim>
                                  </p:childTnLst>
                                </p:cTn>
                              </p:par>
                              <p:par>
                                <p:cTn id="20" presetID="24"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 to="" calcmode="lin" valueType="num">
                                      <p:cBhvr>
                                        <p:cTn id="22" dur="1" fill="hold"/>
                                        <p:tgtEl>
                                          <p:spTgt spid="4">
                                            <p:txEl>
                                              <p:pRg st="5" end="5"/>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1905000" y="152400"/>
            <a:ext cx="8305800" cy="1371600"/>
          </a:xfrm>
          <a:ln>
            <a:solidFill>
              <a:schemeClr val="tx1"/>
            </a:solidFill>
          </a:ln>
        </p:spPr>
        <p:txBody>
          <a:bodyPr/>
          <a:lstStyle/>
          <a:p>
            <a:r>
              <a:rPr lang="en-US" sz="4800" dirty="0">
                <a:solidFill>
                  <a:srgbClr val="FF9900"/>
                </a:solidFill>
                <a:effectLst>
                  <a:outerShdw blurRad="38100" dist="38100" dir="2700000" algn="tl">
                    <a:srgbClr val="000000"/>
                  </a:outerShdw>
                </a:effectLst>
                <a:latin typeface="Tristan" pitchFamily="2" charset="0"/>
              </a:rPr>
              <a:t>Iconoclastic French Reformer</a:t>
            </a:r>
            <a:r>
              <a:rPr lang="en-US" sz="4800" dirty="0"/>
              <a:t>    </a:t>
            </a:r>
            <a:r>
              <a:rPr lang="en-US" dirty="0">
                <a:solidFill>
                  <a:schemeClr val="bg1"/>
                </a:solidFill>
                <a:effectLst>
                  <a:outerShdw blurRad="38100" dist="38100" dir="2700000" algn="tl">
                    <a:srgbClr val="000000"/>
                  </a:outerShdw>
                </a:effectLst>
              </a:rPr>
              <a:t>John Calvin Makes His Mark</a:t>
            </a:r>
          </a:p>
        </p:txBody>
      </p:sp>
      <p:sp>
        <p:nvSpPr>
          <p:cNvPr id="239619" name="Rectangle 3"/>
          <p:cNvSpPr>
            <a:spLocks noGrp="1" noChangeArrowheads="1"/>
          </p:cNvSpPr>
          <p:nvPr>
            <p:ph type="body" sz="half" idx="1"/>
          </p:nvPr>
        </p:nvSpPr>
        <p:spPr>
          <a:xfrm>
            <a:off x="1981200" y="1600200"/>
            <a:ext cx="4038600" cy="4953000"/>
          </a:xfrm>
        </p:spPr>
        <p:txBody>
          <a:bodyPr/>
          <a:lstStyle/>
          <a:p>
            <a:pPr>
              <a:lnSpc>
                <a:spcPct val="90000"/>
              </a:lnSpc>
            </a:pPr>
            <a:endParaRPr lang="en-US" sz="800"/>
          </a:p>
          <a:p>
            <a:pPr>
              <a:lnSpc>
                <a:spcPct val="90000"/>
              </a:lnSpc>
            </a:pPr>
            <a:r>
              <a:rPr lang="en-US" sz="1400"/>
              <a:t>By the 1550’s half of the city’s population was made up of foreign immigrants;  when they left again, they spread Calvin’s ideas and practices throughout Europe.  Many of them had received training at Calvin’s academy, the first great Protestant university.</a:t>
            </a:r>
          </a:p>
          <a:p>
            <a:pPr>
              <a:lnSpc>
                <a:spcPct val="90000"/>
              </a:lnSpc>
            </a:pPr>
            <a:r>
              <a:rPr lang="en-US" sz="1400"/>
              <a:t>His writings were of such high quality that even his theological opponents complemented them as to their style.</a:t>
            </a:r>
          </a:p>
          <a:p>
            <a:pPr>
              <a:lnSpc>
                <a:spcPct val="90000"/>
              </a:lnSpc>
            </a:pPr>
            <a:r>
              <a:rPr lang="en-US" sz="1400"/>
              <a:t>Where Luther extended on the argumentation   of Augustine -  Calvin brought the Augustinian argument to its natural and logical conclusion.</a:t>
            </a:r>
          </a:p>
          <a:p>
            <a:pPr>
              <a:lnSpc>
                <a:spcPct val="90000"/>
              </a:lnSpc>
            </a:pPr>
            <a:r>
              <a:rPr lang="en-US" sz="1400"/>
              <a:t>In his </a:t>
            </a:r>
            <a:r>
              <a:rPr lang="en-US" sz="1400" i="1"/>
              <a:t>Institutes</a:t>
            </a:r>
            <a:r>
              <a:rPr lang="en-US" sz="1400"/>
              <a:t> he quotes Augustine 228 times or two and one-half times all the other ancients taken together.</a:t>
            </a:r>
          </a:p>
          <a:p>
            <a:pPr>
              <a:lnSpc>
                <a:spcPct val="90000"/>
              </a:lnSpc>
            </a:pPr>
            <a:r>
              <a:rPr lang="en-US" sz="1400"/>
              <a:t>His most unique doctrine was that of the invisible and visible church.  With some modification it is still adhered to today.   </a:t>
            </a:r>
          </a:p>
          <a:p>
            <a:pPr>
              <a:lnSpc>
                <a:spcPct val="90000"/>
              </a:lnSpc>
            </a:pPr>
            <a:r>
              <a:rPr lang="en-US" sz="1400"/>
              <a:t>When he died in 1564, at his own request,       his grave was marked only by a plain stone.   Although his grave site is unknown &amp; without epitaph –  Calvin etched his life and his mind upon the whole world.</a:t>
            </a:r>
          </a:p>
        </p:txBody>
      </p:sp>
      <p:pic>
        <p:nvPicPr>
          <p:cNvPr id="239620" name="Picture 4" descr="C:\Documents and Settings\Owner\My Documents\Educational Illustrations\Calvin1.gif"/>
          <p:cNvPicPr>
            <a:picLocks noGrp="1" noChangeAspect="1" noChangeArrowheads="1"/>
          </p:cNvPicPr>
          <p:nvPr>
            <p:ph type="clipArt" sz="half" idx="2"/>
          </p:nvPr>
        </p:nvPicPr>
        <p:blipFill>
          <a:blip r:embed="rId4" cstate="print"/>
          <a:srcRect/>
          <a:stretch>
            <a:fillRect/>
          </a:stretch>
        </p:blipFill>
        <p:spPr>
          <a:xfrm>
            <a:off x="6248402" y="1676400"/>
            <a:ext cx="3736975" cy="4876800"/>
          </a:xfrm>
          <a:noFill/>
          <a:ln/>
        </p:spPr>
      </p:pic>
    </p:spTree>
    <p:extLst>
      <p:ext uri="{BB962C8B-B14F-4D97-AF65-F5344CB8AC3E}">
        <p14:creationId xmlns:p14="http://schemas.microsoft.com/office/powerpoint/2010/main" val="160854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9619">
                                            <p:txEl>
                                              <p:pRg st="1" end="1"/>
                                            </p:txEl>
                                          </p:spTgt>
                                        </p:tgtEl>
                                        <p:attrNameLst>
                                          <p:attrName>style.visibility</p:attrName>
                                        </p:attrNameLst>
                                      </p:cBhvr>
                                      <p:to>
                                        <p:strVal val="visible"/>
                                      </p:to>
                                    </p:set>
                                    <p:anim calcmode="lin" valueType="num">
                                      <p:cBhvr>
                                        <p:cTn id="7" dur="1000" fill="hold"/>
                                        <p:tgtEl>
                                          <p:spTgt spid="23961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3961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3961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961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9619">
                                            <p:txEl>
                                              <p:pRg st="2" end="2"/>
                                            </p:txEl>
                                          </p:spTgt>
                                        </p:tgtEl>
                                        <p:attrNameLst>
                                          <p:attrName>style.visibility</p:attrName>
                                        </p:attrNameLst>
                                      </p:cBhvr>
                                      <p:to>
                                        <p:strVal val="visible"/>
                                      </p:to>
                                    </p:set>
                                    <p:anim calcmode="lin" valueType="num">
                                      <p:cBhvr>
                                        <p:cTn id="15" dur="1000" fill="hold"/>
                                        <p:tgtEl>
                                          <p:spTgt spid="239619">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39619">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3961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961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9619">
                                            <p:txEl>
                                              <p:pRg st="3" end="3"/>
                                            </p:txEl>
                                          </p:spTgt>
                                        </p:tgtEl>
                                        <p:attrNameLst>
                                          <p:attrName>style.visibility</p:attrName>
                                        </p:attrNameLst>
                                      </p:cBhvr>
                                      <p:to>
                                        <p:strVal val="visible"/>
                                      </p:to>
                                    </p:set>
                                    <p:anim calcmode="lin" valueType="num">
                                      <p:cBhvr>
                                        <p:cTn id="23" dur="1000" fill="hold"/>
                                        <p:tgtEl>
                                          <p:spTgt spid="239619">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39619">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3961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961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9619">
                                            <p:txEl>
                                              <p:pRg st="4" end="4"/>
                                            </p:txEl>
                                          </p:spTgt>
                                        </p:tgtEl>
                                        <p:attrNameLst>
                                          <p:attrName>style.visibility</p:attrName>
                                        </p:attrNameLst>
                                      </p:cBhvr>
                                      <p:to>
                                        <p:strVal val="visible"/>
                                      </p:to>
                                    </p:set>
                                    <p:anim calcmode="lin" valueType="num">
                                      <p:cBhvr>
                                        <p:cTn id="31" dur="1000" fill="hold"/>
                                        <p:tgtEl>
                                          <p:spTgt spid="239619">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39619">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3961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961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9619">
                                            <p:txEl>
                                              <p:pRg st="5" end="5"/>
                                            </p:txEl>
                                          </p:spTgt>
                                        </p:tgtEl>
                                        <p:attrNameLst>
                                          <p:attrName>style.visibility</p:attrName>
                                        </p:attrNameLst>
                                      </p:cBhvr>
                                      <p:to>
                                        <p:strVal val="visible"/>
                                      </p:to>
                                    </p:set>
                                    <p:anim calcmode="lin" valueType="num">
                                      <p:cBhvr>
                                        <p:cTn id="39" dur="1000" fill="hold"/>
                                        <p:tgtEl>
                                          <p:spTgt spid="239619">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239619">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23961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961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9619">
                                            <p:txEl>
                                              <p:pRg st="6" end="6"/>
                                            </p:txEl>
                                          </p:spTgt>
                                        </p:tgtEl>
                                        <p:attrNameLst>
                                          <p:attrName>style.visibility</p:attrName>
                                        </p:attrNameLst>
                                      </p:cBhvr>
                                      <p:to>
                                        <p:strVal val="visible"/>
                                      </p:to>
                                    </p:set>
                                    <p:anim calcmode="lin" valueType="num">
                                      <p:cBhvr>
                                        <p:cTn id="47" dur="1000" fill="hold"/>
                                        <p:tgtEl>
                                          <p:spTgt spid="239619">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239619">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23961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961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48035" name="WordArt 3"/>
          <p:cNvSpPr>
            <a:spLocks noChangeArrowheads="1" noChangeShapeType="1" noTextEdit="1"/>
          </p:cNvSpPr>
          <p:nvPr/>
        </p:nvSpPr>
        <p:spPr bwMode="auto">
          <a:xfrm>
            <a:off x="2102178" y="791852"/>
            <a:ext cx="8135332" cy="263714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Calvin's Contribution To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Destiny &amp; Determinism Debate: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HUMAN MORAL RESPONSIBILITY  </a:t>
            </a:r>
          </a:p>
        </p:txBody>
      </p:sp>
    </p:spTree>
    <p:extLst>
      <p:ext uri="{BB962C8B-B14F-4D97-AF65-F5344CB8AC3E}">
        <p14:creationId xmlns:p14="http://schemas.microsoft.com/office/powerpoint/2010/main" val="14047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548035"/>
                                        </p:tgtEl>
                                        <p:attrNameLst>
                                          <p:attrName>style.visibility</p:attrName>
                                        </p:attrNameLst>
                                      </p:cBhvr>
                                      <p:to>
                                        <p:strVal val="visible"/>
                                      </p:to>
                                    </p:set>
                                    <p:anim calcmode="lin" valueType="num">
                                      <p:cBhvr>
                                        <p:cTn id="7" dur="500" fill="hold"/>
                                        <p:tgtEl>
                                          <p:spTgt spid="5548035"/>
                                        </p:tgtEl>
                                        <p:attrNameLst>
                                          <p:attrName>ppt_w</p:attrName>
                                        </p:attrNameLst>
                                      </p:cBhvr>
                                      <p:tavLst>
                                        <p:tav tm="0">
                                          <p:val>
                                            <p:fltVal val="0"/>
                                          </p:val>
                                        </p:tav>
                                        <p:tav tm="100000">
                                          <p:val>
                                            <p:strVal val="#ppt_w"/>
                                          </p:val>
                                        </p:tav>
                                      </p:tavLst>
                                    </p:anim>
                                    <p:anim calcmode="lin" valueType="num">
                                      <p:cBhvr>
                                        <p:cTn id="8" dur="500" fill="hold"/>
                                        <p:tgtEl>
                                          <p:spTgt spid="55480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8035"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2050"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842051" name="AutoShape 3"/>
          <p:cNvSpPr>
            <a:spLocks noChangeArrowheads="1"/>
          </p:cNvSpPr>
          <p:nvPr/>
        </p:nvSpPr>
        <p:spPr bwMode="auto">
          <a:xfrm>
            <a:off x="3505200" y="304800"/>
            <a:ext cx="6934200" cy="16764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842052" name="Text Box 4"/>
          <p:cNvSpPr txBox="1">
            <a:spLocks noChangeArrowheads="1"/>
          </p:cNvSpPr>
          <p:nvPr/>
        </p:nvSpPr>
        <p:spPr bwMode="auto">
          <a:xfrm>
            <a:off x="3657600" y="342900"/>
            <a:ext cx="6705600" cy="155575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 REFORMATION QUOTATIONS:</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THE DIFFERENCES BETWEEN</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en-US" sz="2800" b="1" i="0" u="none" strike="noStrike" kern="1200" cap="none" spc="0" normalizeH="0" baseline="0" noProof="0">
                <a:ln>
                  <a:noFill/>
                </a:ln>
                <a:solidFill>
                  <a:srgbClr val="000000"/>
                </a:solidFill>
                <a:effectLst/>
                <a:uLnTx/>
                <a:uFillTx/>
                <a:latin typeface="Times New Roman" pitchFamily="18" charset="0"/>
                <a:ea typeface="+mn-ea"/>
                <a:cs typeface="+mn-cs"/>
              </a:rPr>
              <a:t>JUSTIFICATION &amp; SANCTIFICATION</a:t>
            </a:r>
          </a:p>
        </p:txBody>
      </p:sp>
      <p:grpSp>
        <p:nvGrpSpPr>
          <p:cNvPr id="3842053" name="Group 5"/>
          <p:cNvGrpSpPr>
            <a:grpSpLocks/>
          </p:cNvGrpSpPr>
          <p:nvPr/>
        </p:nvGrpSpPr>
        <p:grpSpPr bwMode="auto">
          <a:xfrm>
            <a:off x="3581400" y="2590800"/>
            <a:ext cx="6781800" cy="3733800"/>
            <a:chOff x="1248" y="2160"/>
            <a:chExt cx="4368" cy="1968"/>
          </a:xfrm>
        </p:grpSpPr>
        <p:grpSp>
          <p:nvGrpSpPr>
            <p:cNvPr id="3842054" name="Group 6"/>
            <p:cNvGrpSpPr>
              <a:grpSpLocks/>
            </p:cNvGrpSpPr>
            <p:nvPr/>
          </p:nvGrpSpPr>
          <p:grpSpPr bwMode="auto">
            <a:xfrm>
              <a:off x="1248" y="2160"/>
              <a:ext cx="4368" cy="1968"/>
              <a:chOff x="1248" y="2160"/>
              <a:chExt cx="4368" cy="1968"/>
            </a:xfrm>
          </p:grpSpPr>
          <p:sp>
            <p:nvSpPr>
              <p:cNvPr id="3842055" name="AutoShape 7"/>
              <p:cNvSpPr>
                <a:spLocks noChangeArrowheads="1"/>
              </p:cNvSpPr>
              <p:nvPr/>
            </p:nvSpPr>
            <p:spPr bwMode="auto">
              <a:xfrm>
                <a:off x="1248" y="2160"/>
                <a:ext cx="4368" cy="1968"/>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842056" name="Rectangle 8"/>
              <p:cNvSpPr>
                <a:spLocks noChangeArrowheads="1"/>
              </p:cNvSpPr>
              <p:nvPr/>
            </p:nvSpPr>
            <p:spPr bwMode="auto">
              <a:xfrm>
                <a:off x="1344" y="2544"/>
                <a:ext cx="4272" cy="768"/>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n-ea"/>
                    <a:cs typeface="+mn-cs"/>
                  </a:rPr>
                  <a:t>“He [Paul] clearly indicates that   to be justified means something different from being made new creatures &amp; sanctified.”</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842057" name="Text Box 9"/>
            <p:cNvSpPr txBox="1">
              <a:spLocks noChangeArrowheads="1"/>
            </p:cNvSpPr>
            <p:nvPr/>
          </p:nvSpPr>
          <p:spPr bwMode="auto">
            <a:xfrm>
              <a:off x="1344" y="2160"/>
              <a:ext cx="4224" cy="3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842058" name="WordArt 10" descr="Paper bag"/>
          <p:cNvSpPr>
            <a:spLocks noChangeArrowheads="1" noChangeShapeType="1" noTextEdit="1"/>
          </p:cNvSpPr>
          <p:nvPr/>
        </p:nvSpPr>
        <p:spPr bwMode="auto">
          <a:xfrm>
            <a:off x="4191000" y="3276600"/>
            <a:ext cx="5029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JOHN CALVIN</a:t>
            </a:r>
          </a:p>
        </p:txBody>
      </p:sp>
    </p:spTree>
    <p:extLst>
      <p:ext uri="{BB962C8B-B14F-4D97-AF65-F5344CB8AC3E}">
        <p14:creationId xmlns:p14="http://schemas.microsoft.com/office/powerpoint/2010/main" val="246681744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42053"/>
                                        </p:tgtEl>
                                        <p:attrNameLst>
                                          <p:attrName>style.visibility</p:attrName>
                                        </p:attrNameLst>
                                      </p:cBhvr>
                                      <p:to>
                                        <p:strVal val="visible"/>
                                      </p:to>
                                    </p:set>
                                    <p:animEffect transition="in" filter="dissolve">
                                      <p:cBhvr>
                                        <p:cTn id="7" dur="500"/>
                                        <p:tgtEl>
                                          <p:spTgt spid="384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809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8099" name="AutoShape 3"/>
          <p:cNvSpPr>
            <a:spLocks noChangeArrowheads="1"/>
          </p:cNvSpPr>
          <p:nvPr/>
        </p:nvSpPr>
        <p:spPr bwMode="auto">
          <a:xfrm>
            <a:off x="1676400" y="152400"/>
            <a:ext cx="8839200" cy="64770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81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48101" name="Text Box 5"/>
          <p:cNvSpPr txBox="1">
            <a:spLocks noChangeArrowheads="1"/>
          </p:cNvSpPr>
          <p:nvPr/>
        </p:nvSpPr>
        <p:spPr bwMode="auto">
          <a:xfrm>
            <a:off x="1676400" y="196853"/>
            <a:ext cx="8763000" cy="2246769"/>
          </a:xfrm>
          <a:prstGeom prst="rect">
            <a:avLst/>
          </a:prstGeom>
          <a:noFill/>
          <a:ln w="9525">
            <a:noFill/>
            <a:miter lim="800000"/>
            <a:headEnd/>
            <a:tailEnd/>
          </a:ln>
          <a:effectLst>
            <a:outerShdw dist="38096" dir="2700000" algn="ctr" rotWithShape="0">
              <a:schemeClr val="tx1">
                <a:alpha val="75000"/>
              </a:schemeClr>
            </a:outerShdw>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a:ea typeface="+mn-ea"/>
                <a:cs typeface="+mn-cs"/>
              </a:rPr>
              <a:t>Calvin’s Interpretation Of           The Divine Sovereignty </a:t>
            </a:r>
          </a:p>
          <a:p>
            <a:pPr marL="457200" marR="0" lvl="0" indent="-45720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948103" name="Rectangle 7"/>
          <p:cNvSpPr>
            <a:spLocks noChangeArrowheads="1"/>
          </p:cNvSpPr>
          <p:nvPr/>
        </p:nvSpPr>
        <p:spPr bwMode="auto">
          <a:xfrm>
            <a:off x="2514600" y="2209800"/>
            <a:ext cx="7848600" cy="1676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dirty="0">
                <a:ln>
                  <a:noFill/>
                </a:ln>
                <a:solidFill>
                  <a:srgbClr val="000000"/>
                </a:solidFill>
                <a:effectLst/>
                <a:uLnTx/>
                <a:uFillTx/>
                <a:latin typeface="Times New Roman"/>
                <a:ea typeface="+mn-ea"/>
                <a:cs typeface="+mn-cs"/>
              </a:rPr>
              <a:t> “The confession of the sovereignty    of God has become the hallmark of authentic Calvinism.” </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Evangelical Dictionary</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3600" b="1" i="0" u="none" strike="noStrike" kern="1200" cap="none" spc="0" normalizeH="0" baseline="0" noProof="0" dirty="0">
                <a:ln>
                  <a:noFill/>
                </a:ln>
                <a:solidFill>
                  <a:srgbClr val="000000"/>
                </a:solidFill>
                <a:effectLst/>
                <a:uLnTx/>
                <a:uFillTx/>
                <a:latin typeface="Times New Roman"/>
                <a:ea typeface="+mn-ea"/>
                <a:cs typeface="+mn-cs"/>
              </a:rPr>
              <a:t>From The Westminster Confession:        </a:t>
            </a:r>
            <a:r>
              <a:rPr kumimoji="0" lang="en-US" sz="3600" b="0" i="0" u="none" strike="noStrike" kern="1200" cap="none" spc="0" normalizeH="0" baseline="0" noProof="0" dirty="0">
                <a:ln>
                  <a:noFill/>
                </a:ln>
                <a:solidFill>
                  <a:srgbClr val="000000"/>
                </a:solidFill>
                <a:effectLst/>
                <a:uLnTx/>
                <a:uFillTx/>
                <a:latin typeface="Times New Roman"/>
                <a:ea typeface="+mn-ea"/>
                <a:cs typeface="+mn-cs"/>
              </a:rPr>
              <a:t>“God from eternity, did unchangeably ordain whatsoever comes to pass.”</a:t>
            </a:r>
          </a:p>
        </p:txBody>
      </p:sp>
    </p:spTree>
    <p:extLst>
      <p:ext uri="{BB962C8B-B14F-4D97-AF65-F5344CB8AC3E}">
        <p14:creationId xmlns:p14="http://schemas.microsoft.com/office/powerpoint/2010/main" val="60832159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481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481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8103"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809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8099" name="AutoShape 3"/>
          <p:cNvSpPr>
            <a:spLocks noChangeArrowheads="1"/>
          </p:cNvSpPr>
          <p:nvPr/>
        </p:nvSpPr>
        <p:spPr bwMode="auto">
          <a:xfrm>
            <a:off x="1676400" y="152400"/>
            <a:ext cx="8839200" cy="64770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81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48101" name="Text Box 5"/>
          <p:cNvSpPr txBox="1">
            <a:spLocks noChangeArrowheads="1"/>
          </p:cNvSpPr>
          <p:nvPr/>
        </p:nvSpPr>
        <p:spPr bwMode="auto">
          <a:xfrm>
            <a:off x="1524000" y="196851"/>
            <a:ext cx="9144000" cy="2246769"/>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itchFamily="18" charset="0"/>
                <a:ea typeface="+mn-ea"/>
                <a:cs typeface="+mn-cs"/>
              </a:rPr>
              <a:t>Calvin’s Interpretation Of God’s</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itchFamily="18" charset="0"/>
                <a:ea typeface="+mn-ea"/>
                <a:cs typeface="+mn-cs"/>
              </a:rPr>
              <a:t> Sovereignty Is Somewhat Flawed </a:t>
            </a:r>
          </a:p>
          <a:p>
            <a:pPr marL="457200" marR="0" lvl="0" indent="-45720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2948103" name="Rectangle 7"/>
          <p:cNvSpPr>
            <a:spLocks noChangeArrowheads="1"/>
          </p:cNvSpPr>
          <p:nvPr/>
        </p:nvSpPr>
        <p:spPr bwMode="auto">
          <a:xfrm>
            <a:off x="2057400" y="1828800"/>
            <a:ext cx="8610600" cy="2057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40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3600" b="1" i="0" u="none" strike="noStrike" kern="1200" cap="none" spc="0" normalizeH="0" baseline="0" noProof="0" dirty="0">
                <a:ln>
                  <a:noFill/>
                </a:ln>
                <a:solidFill>
                  <a:srgbClr val="000000"/>
                </a:solidFill>
                <a:effectLst/>
                <a:uLnTx/>
                <a:uFillTx/>
                <a:latin typeface="Times New Roman" pitchFamily="18" charset="0"/>
                <a:ea typeface="+mn-ea"/>
                <a:cs typeface="+mn-cs"/>
              </a:rPr>
              <a:t>MANY OF THE THINGS THAT HAPPEN IN THIS WORLD ARE NOTHING  BUT THE OUTCOME     OF THE SELFISH WILL OF SINFUL MEN IN DEFIANCE AGAINST THE DESIRED DIVINE WILL OF GOD!</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endParaRPr kumimoji="0" lang="en-US" sz="8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1" i="0" u="none" strike="noStrike" kern="1200" cap="none" spc="0" normalizeH="0" baseline="0" noProof="0" dirty="0">
                <a:ln>
                  <a:noFill/>
                </a:ln>
                <a:solidFill>
                  <a:srgbClr val="000000"/>
                </a:solidFill>
                <a:effectLst/>
                <a:uLnTx/>
                <a:uFillTx/>
                <a:latin typeface="Times New Roman" pitchFamily="18" charset="0"/>
                <a:ea typeface="+mn-ea"/>
                <a:cs typeface="+mn-cs"/>
              </a:rPr>
              <a:t> THE BIBLE TEACHES THE FREE WILL-MORAL AGENCY OF MAN!</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213782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481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481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8103"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p2.yimg.com/ib/th?id=HN.608049133120392598&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32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6442289-041C-4E6C-BFAA-4F46DD234104}"/>
              </a:ext>
            </a:extLst>
          </p:cNvPr>
          <p:cNvSpPr>
            <a:spLocks noGrp="1" noChangeArrowheads="1"/>
          </p:cNvSpPr>
          <p:nvPr>
            <p:ph type="title"/>
          </p:nvPr>
        </p:nvSpPr>
        <p:spPr/>
        <p:txBody>
          <a:bodyPr>
            <a:normAutofit fontScale="90000"/>
          </a:bodyPr>
          <a:lstStyle/>
          <a:p>
            <a:pPr eaLnBrk="1" fontAlgn="auto" hangingPunct="1">
              <a:spcAft>
                <a:spcPts val="0"/>
              </a:spcAft>
              <a:defRPr/>
            </a:pPr>
            <a:r>
              <a:rPr lang="en-GB" dirty="0"/>
              <a:t>What did People believe at the Start of the 16</a:t>
            </a:r>
            <a:r>
              <a:rPr lang="en-GB" baseline="30000" dirty="0"/>
              <a:t>th</a:t>
            </a:r>
            <a:r>
              <a:rPr lang="en-GB" dirty="0"/>
              <a:t> Century?</a:t>
            </a:r>
          </a:p>
        </p:txBody>
      </p:sp>
      <p:sp>
        <p:nvSpPr>
          <p:cNvPr id="9220" name="Rectangle 4">
            <a:extLst>
              <a:ext uri="{FF2B5EF4-FFF2-40B4-BE49-F238E27FC236}">
                <a16:creationId xmlns:a16="http://schemas.microsoft.com/office/drawing/2014/main" id="{1B1505B1-61F3-43D2-9FAC-B37760C7C847}"/>
              </a:ext>
            </a:extLst>
          </p:cNvPr>
          <p:cNvSpPr>
            <a:spLocks noGrp="1" noChangeArrowheads="1"/>
          </p:cNvSpPr>
          <p:nvPr>
            <p:ph type="body" sz="half" idx="2"/>
          </p:nvPr>
        </p:nvSpPr>
        <p:spPr>
          <a:xfrm>
            <a:off x="6172200" y="1981200"/>
            <a:ext cx="4267200" cy="3581400"/>
          </a:xfrm>
        </p:spPr>
        <p:txBody>
          <a:bodyPr>
            <a:normAutofit fontScale="92500"/>
          </a:bodyPr>
          <a:lstStyle/>
          <a:p>
            <a:pPr marL="548640" indent="-411480" eaLnBrk="1" fontAlgn="auto" hangingPunct="1">
              <a:spcAft>
                <a:spcPts val="0"/>
              </a:spcAft>
              <a:buClr>
                <a:schemeClr val="tx1">
                  <a:shade val="95000"/>
                </a:schemeClr>
              </a:buClr>
              <a:buFont typeface="Wingdings 2"/>
              <a:buChar char=""/>
              <a:defRPr/>
            </a:pPr>
            <a:r>
              <a:rPr lang="en-GB" sz="2400" dirty="0"/>
              <a:t>If you went on a Crusade or a Pilgrimage you could earn time out of Purgatory</a:t>
            </a:r>
          </a:p>
          <a:p>
            <a:pPr marL="548640" indent="-411480" eaLnBrk="1" fontAlgn="auto" hangingPunct="1">
              <a:spcAft>
                <a:spcPts val="0"/>
              </a:spcAft>
              <a:buClr>
                <a:schemeClr val="tx1">
                  <a:shade val="95000"/>
                </a:schemeClr>
              </a:buClr>
              <a:buNone/>
              <a:defRPr/>
            </a:pPr>
            <a:endParaRPr lang="en-GB" sz="2400" dirty="0"/>
          </a:p>
          <a:p>
            <a:pPr marL="548640" indent="-411480" eaLnBrk="1" fontAlgn="auto" hangingPunct="1">
              <a:spcAft>
                <a:spcPts val="0"/>
              </a:spcAft>
              <a:buClr>
                <a:schemeClr val="tx1">
                  <a:shade val="95000"/>
                </a:schemeClr>
              </a:buClr>
              <a:buFont typeface="Wingdings 2"/>
              <a:buChar char=""/>
              <a:defRPr/>
            </a:pPr>
            <a:r>
              <a:rPr lang="en-GB" sz="2400" dirty="0"/>
              <a:t>You could buy a special letter from the Pope called an Indulgence which was like a get out of jail for free card but for Purgatory.</a:t>
            </a:r>
          </a:p>
        </p:txBody>
      </p:sp>
      <p:pic>
        <p:nvPicPr>
          <p:cNvPr id="9222" name="Picture 6" descr="PILGRIMS">
            <a:extLst>
              <a:ext uri="{FF2B5EF4-FFF2-40B4-BE49-F238E27FC236}">
                <a16:creationId xmlns:a16="http://schemas.microsoft.com/office/drawing/2014/main" id="{EAA594D8-424E-4025-ACAE-DD5D5E88E9F3}"/>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981200" y="2057400"/>
            <a:ext cx="4084638" cy="4191000"/>
          </a:xfrm>
        </p:spPr>
      </p:pic>
    </p:spTree>
    <p:extLst>
      <p:ext uri="{BB962C8B-B14F-4D97-AF65-F5344CB8AC3E}">
        <p14:creationId xmlns:p14="http://schemas.microsoft.com/office/powerpoint/2010/main" val="3025311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dissolve">
                                      <p:cBhvr>
                                        <p:cTn id="7" dur="500"/>
                                        <p:tgtEl>
                                          <p:spTgt spid="92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9220">
                                            <p:txEl>
                                              <p:pRg st="0" end="0"/>
                                            </p:txEl>
                                          </p:spTgt>
                                        </p:tgtEl>
                                        <p:attrNameLst>
                                          <p:attrName>style.visibility</p:attrName>
                                        </p:attrNameLst>
                                      </p:cBhvr>
                                      <p:to>
                                        <p:strVal val="visible"/>
                                      </p:to>
                                    </p:set>
                                    <p:anim calcmode="lin" valueType="num">
                                      <p:cBhvr additive="base">
                                        <p:cTn id="12" dur="500" fill="hold"/>
                                        <p:tgtEl>
                                          <p:spTgt spid="9220">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92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220">
                                            <p:txEl>
                                              <p:pRg st="2" end="2"/>
                                            </p:txEl>
                                          </p:spTgt>
                                        </p:tgtEl>
                                        <p:attrNameLst>
                                          <p:attrName>style.visibility</p:attrName>
                                        </p:attrNameLst>
                                      </p:cBhvr>
                                      <p:to>
                                        <p:strVal val="visible"/>
                                      </p:to>
                                    </p:set>
                                    <p:anim calcmode="lin" valueType="num">
                                      <p:cBhvr additive="base">
                                        <p:cTn id="18" dur="500" fill="hold"/>
                                        <p:tgtEl>
                                          <p:spTgt spid="9220">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922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41890" name="Rectangle 2"/>
          <p:cNvSpPr>
            <a:spLocks noGrp="1" noChangeArrowheads="1"/>
          </p:cNvSpPr>
          <p:nvPr>
            <p:ph type="title"/>
          </p:nvPr>
        </p:nvSpPr>
        <p:spPr/>
        <p:txBody>
          <a:bodyPr/>
          <a:lstStyle/>
          <a:p>
            <a:endParaRPr lang="en-US"/>
          </a:p>
        </p:txBody>
      </p:sp>
      <p:sp>
        <p:nvSpPr>
          <p:cNvPr id="5541891" name="WordArt 3"/>
          <p:cNvSpPr>
            <a:spLocks noChangeArrowheads="1" noChangeShapeType="1" noTextEdit="1"/>
          </p:cNvSpPr>
          <p:nvPr/>
        </p:nvSpPr>
        <p:spPr bwMode="auto">
          <a:xfrm>
            <a:off x="3186114" y="800100"/>
            <a:ext cx="6124575"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Fate &amp; Free Will: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Agent Causation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 Versus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Causal Determinism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 Versus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Classical Compatibilism</a:t>
            </a:r>
          </a:p>
        </p:txBody>
      </p:sp>
    </p:spTree>
    <p:extLst>
      <p:ext uri="{BB962C8B-B14F-4D97-AF65-F5344CB8AC3E}">
        <p14:creationId xmlns:p14="http://schemas.microsoft.com/office/powerpoint/2010/main" val="236632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541891"/>
                                        </p:tgtEl>
                                        <p:attrNameLst>
                                          <p:attrName>style.visibility</p:attrName>
                                        </p:attrNameLst>
                                      </p:cBhvr>
                                      <p:to>
                                        <p:strVal val="visible"/>
                                      </p:to>
                                    </p:set>
                                    <p:anim calcmode="lin" valueType="num">
                                      <p:cBhvr>
                                        <p:cTn id="7" dur="500" fill="hold"/>
                                        <p:tgtEl>
                                          <p:spTgt spid="5541891"/>
                                        </p:tgtEl>
                                        <p:attrNameLst>
                                          <p:attrName>ppt_w</p:attrName>
                                        </p:attrNameLst>
                                      </p:cBhvr>
                                      <p:tavLst>
                                        <p:tav tm="0">
                                          <p:val>
                                            <p:strVal val="4*#ppt_w"/>
                                          </p:val>
                                        </p:tav>
                                        <p:tav tm="100000">
                                          <p:val>
                                            <p:strVal val="#ppt_w"/>
                                          </p:val>
                                        </p:tav>
                                      </p:tavLst>
                                    </p:anim>
                                    <p:anim calcmode="lin" valueType="num">
                                      <p:cBhvr>
                                        <p:cTn id="8" dur="500" fill="hold"/>
                                        <p:tgtEl>
                                          <p:spTgt spid="554189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1891" grpId="0" animBg="1"/>
    </p:bld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59970"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5459971" name="Rectangle 3"/>
          <p:cNvSpPr>
            <a:spLocks noGrp="1" noChangeArrowheads="1"/>
          </p:cNvSpPr>
          <p:nvPr>
            <p:ph type="body" idx="1"/>
          </p:nvPr>
        </p:nvSpPr>
        <p:spPr>
          <a:xfrm>
            <a:off x="1828800" y="1905000"/>
            <a:ext cx="8686800" cy="4191000"/>
          </a:xfrm>
          <a:ln/>
        </p:spPr>
        <p:txBody>
          <a:bodyPr/>
          <a:lstStyle/>
          <a:p>
            <a:pPr>
              <a:lnSpc>
                <a:spcPct val="90000"/>
              </a:lnSpc>
              <a:buFontTx/>
              <a:buNone/>
            </a:pPr>
            <a:r>
              <a:rPr lang="en-US" sz="2000" b="1"/>
              <a:t>      </a:t>
            </a:r>
            <a:r>
              <a:rPr lang="en-US" sz="2000" b="1" u="sng">
                <a:solidFill>
                  <a:srgbClr val="A50021"/>
                </a:solidFill>
              </a:rPr>
              <a:t>Posterity’s Uncritical Acceptance Of Augustine’s Christian Platonism</a:t>
            </a:r>
          </a:p>
          <a:p>
            <a:pPr>
              <a:lnSpc>
                <a:spcPct val="90000"/>
              </a:lnSpc>
              <a:buFontTx/>
              <a:buNone/>
            </a:pPr>
            <a:endParaRPr lang="en-US" sz="800" b="1" u="sng">
              <a:solidFill>
                <a:srgbClr val="A50021"/>
              </a:solidFill>
            </a:endParaRPr>
          </a:p>
          <a:p>
            <a:pPr>
              <a:lnSpc>
                <a:spcPct val="90000"/>
              </a:lnSpc>
              <a:buFontTx/>
              <a:buNone/>
            </a:pPr>
            <a:r>
              <a:rPr lang="en-US" sz="2000" b="1">
                <a:solidFill>
                  <a:srgbClr val="FF9966"/>
                </a:solidFill>
              </a:rPr>
              <a:t>      Original sin would have God condemn men to an eternal hell for doing exactly what He forced them to do by transferring Adam’s sinful nature   to them.  Thus,  the logical inference of original sin is that all the sins of mankind are ultimately traceable to God! The doctrine of original sin strikes at the very moral nature of God as He is portrayed in Scripture.  God is perfectly holy,  good,  and righteous.  Sin is so repugnant and diametrically opposed to God’s nature that He cannot even lie or be tempted by evil.  Neither does He tempt men to sin.  How, then, can Calvinists possibly reconcile the doctrine of original sin with the moral nature of God?  The doctrine of original sin would logically require a    total revamping of man’s concept of God. It is a slap in the face of God!  Yet,  original sin is perhaps the most pervasive,  hallmark doctrine of Protestantism and Roman Catholicism. Let no one ever say that it does   not matter what one believes.  It matters to God!</a:t>
            </a:r>
            <a:r>
              <a:rPr lang="en-US" sz="2000" b="1"/>
              <a:t>  </a:t>
            </a:r>
            <a:endParaRPr lang="en-US" sz="2000" b="1" u="sng"/>
          </a:p>
        </p:txBody>
      </p:sp>
    </p:spTree>
    <p:extLst>
      <p:ext uri="{BB962C8B-B14F-4D97-AF65-F5344CB8AC3E}">
        <p14:creationId xmlns:p14="http://schemas.microsoft.com/office/powerpoint/2010/main" val="40316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59971">
                                            <p:txEl>
                                              <p:pRg st="2" end="2"/>
                                            </p:txEl>
                                          </p:spTgt>
                                        </p:tgtEl>
                                        <p:attrNameLst>
                                          <p:attrName>style.visibility</p:attrName>
                                        </p:attrNameLst>
                                      </p:cBhvr>
                                      <p:to>
                                        <p:strVal val="visible"/>
                                      </p:to>
                                    </p:set>
                                    <p:animEffect transition="in" filter="wipe(left)">
                                      <p:cBhvr>
                                        <p:cTn id="7" dur="500"/>
                                        <p:tgtEl>
                                          <p:spTgt spid="545997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59971">
                                            <p:txEl>
                                              <p:pRg st="0" end="0"/>
                                            </p:txEl>
                                          </p:spTgt>
                                        </p:tgtEl>
                                        <p:attrNameLst>
                                          <p:attrName>style.visibility</p:attrName>
                                        </p:attrNameLst>
                                      </p:cBhvr>
                                      <p:to>
                                        <p:strVal val="visible"/>
                                      </p:to>
                                    </p:set>
                                    <p:animEffect transition="in" filter="wipe(left)">
                                      <p:cBhvr>
                                        <p:cTn id="12" dur="500"/>
                                        <p:tgtEl>
                                          <p:spTgt spid="54599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9971" grpId="0" build="p" autoUpdateAnimBg="0" rev="1"/>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62018"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5462019" name="Rectangle 3"/>
          <p:cNvSpPr>
            <a:spLocks noGrp="1" noChangeArrowheads="1"/>
          </p:cNvSpPr>
          <p:nvPr>
            <p:ph type="body" idx="1"/>
          </p:nvPr>
        </p:nvSpPr>
        <p:spPr>
          <a:xfrm>
            <a:off x="1752600" y="1905000"/>
            <a:ext cx="8534400" cy="4191000"/>
          </a:xfrm>
          <a:ln/>
        </p:spPr>
        <p:txBody>
          <a:bodyPr/>
          <a:lstStyle/>
          <a:p>
            <a:pPr>
              <a:lnSpc>
                <a:spcPct val="90000"/>
              </a:lnSpc>
              <a:buFontTx/>
              <a:buNone/>
            </a:pPr>
            <a:r>
              <a:rPr lang="en-US" sz="2000" b="1">
                <a:solidFill>
                  <a:srgbClr val="A50021"/>
                </a:solidFill>
              </a:rPr>
              <a:t>      </a:t>
            </a:r>
            <a:r>
              <a:rPr lang="en-US" sz="2000" b="1" u="sng">
                <a:solidFill>
                  <a:srgbClr val="A50021"/>
                </a:solidFill>
              </a:rPr>
              <a:t>Posterity’s Uncritical Acceptance Of Augustine’s Christian Platonism</a:t>
            </a:r>
            <a:r>
              <a:rPr lang="en-US" sz="800" b="1" u="sng"/>
              <a:t>  </a:t>
            </a:r>
          </a:p>
          <a:p>
            <a:pPr>
              <a:lnSpc>
                <a:spcPct val="90000"/>
              </a:lnSpc>
              <a:buFontTx/>
              <a:buNone/>
            </a:pPr>
            <a:r>
              <a:rPr lang="en-US" sz="800" b="1" u="sng"/>
              <a:t>                                                                                                                                                              </a:t>
            </a:r>
          </a:p>
          <a:p>
            <a:pPr>
              <a:lnSpc>
                <a:spcPct val="90000"/>
              </a:lnSpc>
              <a:buFontTx/>
              <a:buNone/>
            </a:pPr>
            <a:r>
              <a:rPr lang="en-US" sz="800"/>
              <a:t>              </a:t>
            </a:r>
            <a:r>
              <a:rPr lang="en-US" sz="1600">
                <a:solidFill>
                  <a:srgbClr val="FF9966"/>
                </a:solidFill>
                <a:effectLst>
                  <a:outerShdw blurRad="38100" dist="38100" dir="2700000" algn="tl">
                    <a:srgbClr val="C0C0C0"/>
                  </a:outerShdw>
                </a:effectLst>
              </a:rPr>
              <a:t>Further testimony is borne to the heinousness of this doctrine in the fact that Protestants and Catholics make Jesus exempt from original sin.  Of course,  it would heap outrage upon outrage   for them not to do so,  but their having to do it only makes their error all the more conspicuous.  Catholics have also seen fit to make Mary an exception to the rule by virtue of the doctrine of immaculate conception. If it is right for God to transfer Adam’s sin nature to his descendants,    why would it be wrong for Him to do so in the case of Jesus?  The practical need to make Jesus    an exception is quite understandable,  but the query is directed at the moral right to make Jesus     an exception to that which blights all men. If it would have been wrong to transfer Adam’s sin nature to Jesus,  why is it right for Him to do so in the cases of other men? How is it right to do     to men what it would be wrong to do to Jesus?  It appears that there is a double standard.  The Catholics simply issue what amounts to an ipse dixit about it in the case of Mary.  If God could arrange for Jesus to be born without original sin, why couldn’t He have arranged the very same thing for all men?  Is God “a respector of persons”(Acts 10: 34)?  Moreover,  if Jesus had to be made like His brethren in all things(Hebrews 2) &amp; was tempted in all things they are (chap. 4),  how is it that He was preserved from the very thing that compels them to sin?   If God gave to    men that from which He preserved Jesus,  then Jesus is different from His brethren in a most radical,  fundamental,  and irreconcilable way!  The Hebrews writer’s claim becomes nothing. </a:t>
            </a:r>
            <a:endParaRPr lang="en-US" sz="2000" u="sng"/>
          </a:p>
        </p:txBody>
      </p:sp>
    </p:spTree>
    <p:extLst>
      <p:ext uri="{BB962C8B-B14F-4D97-AF65-F5344CB8AC3E}">
        <p14:creationId xmlns:p14="http://schemas.microsoft.com/office/powerpoint/2010/main" val="242531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62019">
                                            <p:txEl>
                                              <p:pRg st="2" end="2"/>
                                            </p:txEl>
                                          </p:spTgt>
                                        </p:tgtEl>
                                        <p:attrNameLst>
                                          <p:attrName>style.visibility</p:attrName>
                                        </p:attrNameLst>
                                      </p:cBhvr>
                                      <p:to>
                                        <p:strVal val="visible"/>
                                      </p:to>
                                    </p:set>
                                    <p:animEffect transition="in" filter="wipe(left)">
                                      <p:cBhvr>
                                        <p:cTn id="7" dur="500"/>
                                        <p:tgtEl>
                                          <p:spTgt spid="54620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62019">
                                            <p:txEl>
                                              <p:pRg st="1" end="1"/>
                                            </p:txEl>
                                          </p:spTgt>
                                        </p:tgtEl>
                                        <p:attrNameLst>
                                          <p:attrName>style.visibility</p:attrName>
                                        </p:attrNameLst>
                                      </p:cBhvr>
                                      <p:to>
                                        <p:strVal val="visible"/>
                                      </p:to>
                                    </p:set>
                                    <p:animEffect transition="in" filter="wipe(left)">
                                      <p:cBhvr>
                                        <p:cTn id="12" dur="500"/>
                                        <p:tgtEl>
                                          <p:spTgt spid="54620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62019">
                                            <p:txEl>
                                              <p:pRg st="0" end="0"/>
                                            </p:txEl>
                                          </p:spTgt>
                                        </p:tgtEl>
                                        <p:attrNameLst>
                                          <p:attrName>style.visibility</p:attrName>
                                        </p:attrNameLst>
                                      </p:cBhvr>
                                      <p:to>
                                        <p:strVal val="visible"/>
                                      </p:to>
                                    </p:set>
                                    <p:animEffect transition="in" filter="wipe(left)">
                                      <p:cBhvr>
                                        <p:cTn id="17" dur="500"/>
                                        <p:tgtEl>
                                          <p:spTgt spid="54620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2019" grpId="0" build="p" autoUpdateAnimBg="0" rev="1"/>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64066"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5464067" name="Rectangle 3"/>
          <p:cNvSpPr>
            <a:spLocks noGrp="1" noChangeArrowheads="1"/>
          </p:cNvSpPr>
          <p:nvPr>
            <p:ph type="body" idx="1"/>
          </p:nvPr>
        </p:nvSpPr>
        <p:spPr>
          <a:xfrm>
            <a:off x="1981200" y="1905000"/>
            <a:ext cx="8153400" cy="4191000"/>
          </a:xfrm>
          <a:ln/>
        </p:spPr>
        <p:txBody>
          <a:bodyPr/>
          <a:lstStyle/>
          <a:p>
            <a:pPr>
              <a:lnSpc>
                <a:spcPct val="90000"/>
              </a:lnSpc>
              <a:buFontTx/>
              <a:buNone/>
            </a:pPr>
            <a:r>
              <a:rPr lang="en-US" sz="2000" b="1">
                <a:solidFill>
                  <a:srgbClr val="990033"/>
                </a:solidFill>
              </a:rPr>
              <a:t>      </a:t>
            </a:r>
            <a:r>
              <a:rPr lang="en-US" sz="2000" b="1" u="sng">
                <a:solidFill>
                  <a:srgbClr val="A50021"/>
                </a:solidFill>
              </a:rPr>
              <a:t>Posterity’s Uncritical Acceptance Of Augustine’s Christian Platonism</a:t>
            </a:r>
          </a:p>
          <a:p>
            <a:pPr>
              <a:lnSpc>
                <a:spcPct val="90000"/>
              </a:lnSpc>
              <a:buFontTx/>
              <a:buNone/>
            </a:pPr>
            <a:r>
              <a:rPr lang="en-US" sz="2000"/>
              <a:t>                                                                                                                         </a:t>
            </a:r>
            <a:r>
              <a:rPr lang="en-US" sz="1800" b="1">
                <a:solidFill>
                  <a:srgbClr val="FF9966"/>
                </a:solidFill>
              </a:rPr>
              <a:t>Proponents of original sin sense this difficulty and try to resolve it by saying that Jesus’ virgin birth was necessitated by the need to preserve Him from original sin.  For several reasons this solution falls short of its aim:  (1)  It would not resolve the moral dilemma for Calvinists,  even if it were true!  (2)  Nowhere in the Scriptures is a doctrine of original sin assigned as a basis for Jesus’ virgin birth!  (3)  Sinfulness,  or a sinful nature,  is not genetically transferable anyway!  (4)  Even though Jesus was virgin-born, He was still a physical descendant of Adam because His mother was!  Finally,  when all is said and done,  it may be observed that the real problem of original sin lies not in how it is transmitted but by the very fact that it is transmitted at all!  No conceivable answer can absolve God from the responsibility He would have to bear for the sins of men if He creates them with sinful natures that compel them to sin.  Calvinism is rotten at its taproot!  Original sin,  since it defies and defiles the very nature of God,  is as fundamentally wrong as any false doctrine could be!</a:t>
            </a:r>
            <a:r>
              <a:rPr lang="en-US" sz="2000"/>
              <a:t>   </a:t>
            </a:r>
            <a:endParaRPr lang="en-US" sz="2000" u="sng"/>
          </a:p>
        </p:txBody>
      </p:sp>
    </p:spTree>
    <p:extLst>
      <p:ext uri="{BB962C8B-B14F-4D97-AF65-F5344CB8AC3E}">
        <p14:creationId xmlns:p14="http://schemas.microsoft.com/office/powerpoint/2010/main" val="19531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64067">
                                            <p:txEl>
                                              <p:pRg st="1" end="1"/>
                                            </p:txEl>
                                          </p:spTgt>
                                        </p:tgtEl>
                                        <p:attrNameLst>
                                          <p:attrName>style.visibility</p:attrName>
                                        </p:attrNameLst>
                                      </p:cBhvr>
                                      <p:to>
                                        <p:strVal val="visible"/>
                                      </p:to>
                                    </p:set>
                                    <p:animEffect transition="in" filter="wipe(left)">
                                      <p:cBhvr>
                                        <p:cTn id="7" dur="500"/>
                                        <p:tgtEl>
                                          <p:spTgt spid="54640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64067">
                                            <p:txEl>
                                              <p:pRg st="0" end="0"/>
                                            </p:txEl>
                                          </p:spTgt>
                                        </p:tgtEl>
                                        <p:attrNameLst>
                                          <p:attrName>style.visibility</p:attrName>
                                        </p:attrNameLst>
                                      </p:cBhvr>
                                      <p:to>
                                        <p:strVal val="visible"/>
                                      </p:to>
                                    </p:set>
                                    <p:animEffect transition="in" filter="wipe(left)">
                                      <p:cBhvr>
                                        <p:cTn id="12" dur="500"/>
                                        <p:tgtEl>
                                          <p:spTgt spid="54640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4067" grpId="0" build="p" autoUpdateAnimBg="0" rev="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153602" name="Rectangle 2" descr="Papyrus"/>
          <p:cNvSpPr>
            <a:spLocks noGrp="1" noChangeArrowheads="1"/>
          </p:cNvSpPr>
          <p:nvPr>
            <p:ph type="title"/>
          </p:nvPr>
        </p:nvSpPr>
        <p:spPr>
          <a:xfrm>
            <a:off x="1676400" y="228600"/>
            <a:ext cx="8839200" cy="1066800"/>
          </a:xfrm>
          <a:blipFill dpi="0" rotWithShape="0">
            <a:blip r:embed="rId3" cstate="print"/>
            <a:srcRect/>
            <a:tile tx="0" ty="0" sx="100000" sy="100000" flip="none" algn="tl"/>
          </a:blipFill>
        </p:spPr>
        <p:txBody>
          <a:bodyPr/>
          <a:lstStyle/>
          <a:p>
            <a:r>
              <a:rPr lang="en-US" sz="4000" dirty="0">
                <a:effectLst>
                  <a:outerShdw blurRad="38100" dist="38100" dir="2700000" algn="tl">
                    <a:srgbClr val="000000">
                      <a:alpha val="43137"/>
                    </a:srgbClr>
                  </a:outerShdw>
                </a:effectLst>
              </a:rPr>
              <a:t>CALVIN COMPLETES AUGUSTINE</a:t>
            </a:r>
            <a:br>
              <a:rPr lang="en-US" sz="3600" dirty="0">
                <a:effectLst>
                  <a:outerShdw blurRad="38100" dist="38100" dir="2700000" algn="tl">
                    <a:srgbClr val="000000">
                      <a:alpha val="43137"/>
                    </a:srgbClr>
                  </a:outerShdw>
                </a:effectLst>
              </a:rPr>
            </a:br>
            <a:r>
              <a:rPr lang="en-US" sz="2800" dirty="0" err="1">
                <a:effectLst>
                  <a:outerShdw blurRad="38100" dist="38100" dir="2700000" algn="tl">
                    <a:srgbClr val="000000">
                      <a:alpha val="43137"/>
                    </a:srgbClr>
                  </a:outerShdw>
                </a:effectLst>
              </a:rPr>
              <a:t>Lapsarianism</a:t>
            </a:r>
            <a:r>
              <a:rPr lang="en-US" sz="2800" dirty="0">
                <a:effectLst>
                  <a:outerShdw blurRad="38100" dist="38100" dir="2700000" algn="tl">
                    <a:srgbClr val="000000">
                      <a:alpha val="43137"/>
                    </a:srgbClr>
                  </a:outerShdw>
                </a:effectLst>
              </a:rPr>
              <a:t>: Problems Both Philosophical &amp; Theological</a:t>
            </a:r>
            <a:r>
              <a:rPr lang="en-US" sz="3600" dirty="0">
                <a:effectLst>
                  <a:outerShdw blurRad="38100" dist="38100" dir="2700000" algn="tl">
                    <a:srgbClr val="000000">
                      <a:alpha val="43137"/>
                    </a:srgbClr>
                  </a:outerShdw>
                </a:effectLst>
              </a:rPr>
              <a:t>  </a:t>
            </a:r>
          </a:p>
        </p:txBody>
      </p:sp>
      <p:sp>
        <p:nvSpPr>
          <p:cNvPr id="153603" name="Rectangle 3"/>
          <p:cNvSpPr>
            <a:spLocks noGrp="1" noChangeArrowheads="1"/>
          </p:cNvSpPr>
          <p:nvPr>
            <p:ph sz="quarter" idx="1"/>
          </p:nvPr>
        </p:nvSpPr>
        <p:spPr>
          <a:xfrm>
            <a:off x="1752600" y="1371600"/>
            <a:ext cx="3810000" cy="2209800"/>
          </a:xfrm>
          <a:ln>
            <a:solidFill>
              <a:schemeClr val="bg2"/>
            </a:solidFill>
          </a:ln>
        </p:spPr>
        <p:txBody>
          <a:bodyPr/>
          <a:lstStyle/>
          <a:p>
            <a:pPr>
              <a:buFontTx/>
              <a:buNone/>
            </a:pPr>
            <a:r>
              <a:rPr lang="en-US" sz="2400" dirty="0">
                <a:solidFill>
                  <a:srgbClr val="002060"/>
                </a:solidFill>
              </a:rPr>
              <a:t>     </a:t>
            </a:r>
            <a:r>
              <a:rPr lang="en-US" sz="1600" u="sng" dirty="0">
                <a:solidFill>
                  <a:srgbClr val="0045D0"/>
                </a:solidFill>
                <a:effectLst>
                  <a:outerShdw blurRad="38100" dist="38100" dir="2700000" algn="tl">
                    <a:srgbClr val="000000">
                      <a:alpha val="43137"/>
                    </a:srgbClr>
                  </a:outerShdw>
                </a:effectLst>
              </a:rPr>
              <a:t>Three Moral Wills Of Deity</a:t>
            </a:r>
          </a:p>
          <a:p>
            <a:pPr>
              <a:buFontTx/>
              <a:buChar char="-"/>
            </a:pPr>
            <a:r>
              <a:rPr lang="en-US" sz="1600" i="1" dirty="0">
                <a:solidFill>
                  <a:srgbClr val="0045D0"/>
                </a:solidFill>
                <a:effectLst>
                  <a:outerShdw blurRad="38100" dist="38100" dir="2700000" algn="tl">
                    <a:srgbClr val="000000">
                      <a:alpha val="43137"/>
                    </a:srgbClr>
                  </a:outerShdw>
                </a:effectLst>
              </a:rPr>
              <a:t>Decretive Will</a:t>
            </a:r>
            <a:r>
              <a:rPr lang="en-US" sz="1600" dirty="0">
                <a:solidFill>
                  <a:srgbClr val="0045D0"/>
                </a:solidFill>
                <a:effectLst>
                  <a:outerShdw blurRad="38100" dist="38100" dir="2700000" algn="tl">
                    <a:srgbClr val="000000">
                      <a:alpha val="43137"/>
                    </a:srgbClr>
                  </a:outerShdw>
                </a:effectLst>
              </a:rPr>
              <a:t> or God as Sovereign</a:t>
            </a:r>
          </a:p>
          <a:p>
            <a:pPr>
              <a:buFontTx/>
              <a:buChar char="-"/>
            </a:pPr>
            <a:r>
              <a:rPr lang="en-US" sz="1600" i="1" dirty="0">
                <a:solidFill>
                  <a:srgbClr val="0045D0"/>
                </a:solidFill>
                <a:effectLst>
                  <a:outerShdw blurRad="38100" dist="38100" dir="2700000" algn="tl">
                    <a:srgbClr val="000000">
                      <a:alpha val="43137"/>
                    </a:srgbClr>
                  </a:outerShdw>
                </a:effectLst>
              </a:rPr>
              <a:t>Preceptive Will</a:t>
            </a:r>
            <a:r>
              <a:rPr lang="en-US" sz="1600" dirty="0">
                <a:solidFill>
                  <a:srgbClr val="0045D0"/>
                </a:solidFill>
                <a:effectLst>
                  <a:outerShdw blurRad="38100" dist="38100" dir="2700000" algn="tl">
                    <a:srgbClr val="000000">
                      <a:alpha val="43137"/>
                    </a:srgbClr>
                  </a:outerShdw>
                </a:effectLst>
              </a:rPr>
              <a:t> or God’s Will that we react in a certain way even if we are free to chose.</a:t>
            </a:r>
          </a:p>
          <a:p>
            <a:pPr>
              <a:buFontTx/>
              <a:buChar char="-"/>
            </a:pPr>
            <a:r>
              <a:rPr lang="en-US" sz="1600" i="1" dirty="0">
                <a:solidFill>
                  <a:srgbClr val="0045D0"/>
                </a:solidFill>
                <a:effectLst>
                  <a:outerShdw blurRad="38100" dist="38100" dir="2700000" algn="tl">
                    <a:srgbClr val="000000">
                      <a:alpha val="43137"/>
                    </a:srgbClr>
                  </a:outerShdw>
                </a:effectLst>
              </a:rPr>
              <a:t>Dispositional Will</a:t>
            </a:r>
            <a:r>
              <a:rPr lang="en-US" sz="1600" dirty="0">
                <a:solidFill>
                  <a:srgbClr val="0045D0"/>
                </a:solidFill>
                <a:effectLst>
                  <a:outerShdw blurRad="38100" dist="38100" dir="2700000" algn="tl">
                    <a:srgbClr val="000000">
                      <a:alpha val="43137"/>
                    </a:srgbClr>
                  </a:outerShdw>
                </a:effectLst>
              </a:rPr>
              <a:t> or that which is pleasing to God.</a:t>
            </a:r>
          </a:p>
        </p:txBody>
      </p:sp>
      <p:sp>
        <p:nvSpPr>
          <p:cNvPr id="153604" name="Rectangle 4"/>
          <p:cNvSpPr>
            <a:spLocks noGrp="1" noChangeArrowheads="1"/>
          </p:cNvSpPr>
          <p:nvPr>
            <p:ph sz="quarter" idx="2"/>
          </p:nvPr>
        </p:nvSpPr>
        <p:spPr>
          <a:xfrm>
            <a:off x="1752600" y="3733800"/>
            <a:ext cx="3810000" cy="2971800"/>
          </a:xfrm>
          <a:ln>
            <a:solidFill>
              <a:schemeClr val="bg2"/>
            </a:solidFill>
          </a:ln>
        </p:spPr>
        <p:txBody>
          <a:bodyPr/>
          <a:lstStyle/>
          <a:p>
            <a:pPr>
              <a:buFontTx/>
              <a:buNone/>
            </a:pPr>
            <a:r>
              <a:rPr lang="en-US" sz="1600" dirty="0">
                <a:effectLst>
                  <a:outerShdw blurRad="38100" dist="38100" dir="2700000" algn="tl">
                    <a:srgbClr val="000000">
                      <a:alpha val="43137"/>
                    </a:srgbClr>
                  </a:outerShdw>
                </a:effectLst>
              </a:rPr>
              <a:t>      </a:t>
            </a:r>
            <a:r>
              <a:rPr lang="en-US" sz="1600" u="sng" dirty="0">
                <a:solidFill>
                  <a:srgbClr val="0070C0"/>
                </a:solidFill>
                <a:effectLst>
                  <a:outerShdw blurRad="38100" dist="38100" dir="2700000" algn="tl">
                    <a:srgbClr val="000000">
                      <a:alpha val="43137"/>
                    </a:srgbClr>
                  </a:outerShdw>
                </a:effectLst>
              </a:rPr>
              <a:t>Post-Augustine Free Will Modification</a:t>
            </a:r>
          </a:p>
          <a:p>
            <a:pPr>
              <a:buFontTx/>
              <a:buNone/>
            </a:pPr>
            <a:r>
              <a:rPr lang="en-US" sz="1600" dirty="0">
                <a:solidFill>
                  <a:srgbClr val="0070C0"/>
                </a:solidFill>
                <a:effectLst>
                  <a:outerShdw blurRad="38100" dist="38100" dir="2700000" algn="tl">
                    <a:srgbClr val="000000">
                      <a:alpha val="43137"/>
                    </a:srgbClr>
                  </a:outerShdw>
                </a:effectLst>
              </a:rPr>
              <a:t> 1.  The </a:t>
            </a:r>
            <a:r>
              <a:rPr lang="en-US" sz="1600" i="1" dirty="0">
                <a:solidFill>
                  <a:srgbClr val="0070C0"/>
                </a:solidFill>
                <a:effectLst>
                  <a:outerShdw blurRad="38100" dist="38100" dir="2700000" algn="tl">
                    <a:srgbClr val="000000">
                      <a:alpha val="43137"/>
                    </a:srgbClr>
                  </a:outerShdw>
                </a:effectLst>
              </a:rPr>
              <a:t>Intentional Will Of God</a:t>
            </a:r>
            <a:r>
              <a:rPr lang="en-US" sz="1600" dirty="0">
                <a:solidFill>
                  <a:srgbClr val="0070C0"/>
                </a:solidFill>
                <a:effectLst>
                  <a:outerShdw blurRad="38100" dist="38100" dir="2700000" algn="tl">
                    <a:srgbClr val="000000">
                      <a:alpha val="43137"/>
                    </a:srgbClr>
                  </a:outerShdw>
                </a:effectLst>
              </a:rPr>
              <a:t>  -  would be what God would prefer to happen.</a:t>
            </a:r>
          </a:p>
          <a:p>
            <a:pPr>
              <a:buFontTx/>
              <a:buNone/>
            </a:pPr>
            <a:r>
              <a:rPr lang="en-US" sz="1600" dirty="0">
                <a:solidFill>
                  <a:srgbClr val="0070C0"/>
                </a:solidFill>
                <a:effectLst>
                  <a:outerShdw blurRad="38100" dist="38100" dir="2700000" algn="tl">
                    <a:srgbClr val="000000">
                      <a:alpha val="43137"/>
                    </a:srgbClr>
                  </a:outerShdw>
                </a:effectLst>
              </a:rPr>
              <a:t> 2.  The </a:t>
            </a:r>
            <a:r>
              <a:rPr lang="en-US" sz="1600" i="1" dirty="0">
                <a:solidFill>
                  <a:srgbClr val="0070C0"/>
                </a:solidFill>
                <a:effectLst>
                  <a:outerShdw blurRad="38100" dist="38100" dir="2700000" algn="tl">
                    <a:srgbClr val="000000">
                      <a:alpha val="43137"/>
                    </a:srgbClr>
                  </a:outerShdw>
                </a:effectLst>
              </a:rPr>
              <a:t>Circumstantial Will Of God</a:t>
            </a:r>
            <a:r>
              <a:rPr lang="en-US" sz="1600" dirty="0">
                <a:solidFill>
                  <a:srgbClr val="0070C0"/>
                </a:solidFill>
                <a:effectLst>
                  <a:outerShdw blurRad="38100" dist="38100" dir="2700000" algn="tl">
                    <a:srgbClr val="000000">
                      <a:alpha val="43137"/>
                    </a:srgbClr>
                  </a:outerShdw>
                </a:effectLst>
              </a:rPr>
              <a:t>  -would be what God does due to the circumstances arising that He did not intend.</a:t>
            </a:r>
          </a:p>
          <a:p>
            <a:pPr>
              <a:buFontTx/>
              <a:buNone/>
            </a:pPr>
            <a:r>
              <a:rPr lang="en-US" sz="1600" dirty="0">
                <a:solidFill>
                  <a:srgbClr val="0070C0"/>
                </a:solidFill>
                <a:effectLst>
                  <a:outerShdw blurRad="38100" dist="38100" dir="2700000" algn="tl">
                    <a:srgbClr val="000000">
                      <a:alpha val="43137"/>
                    </a:srgbClr>
                  </a:outerShdw>
                </a:effectLst>
              </a:rPr>
              <a:t>3.   The </a:t>
            </a:r>
            <a:r>
              <a:rPr lang="en-US" sz="1600" i="1" dirty="0">
                <a:solidFill>
                  <a:srgbClr val="0070C0"/>
                </a:solidFill>
                <a:effectLst>
                  <a:outerShdw blurRad="38100" dist="38100" dir="2700000" algn="tl">
                    <a:srgbClr val="000000">
                      <a:alpha val="43137"/>
                    </a:srgbClr>
                  </a:outerShdw>
                </a:effectLst>
              </a:rPr>
              <a:t>Ultimate Will Of God</a:t>
            </a:r>
            <a:r>
              <a:rPr lang="en-US" sz="1600" dirty="0">
                <a:solidFill>
                  <a:srgbClr val="0070C0"/>
                </a:solidFill>
                <a:effectLst>
                  <a:outerShdw blurRad="38100" dist="38100" dir="2700000" algn="tl">
                    <a:srgbClr val="000000">
                      <a:alpha val="43137"/>
                    </a:srgbClr>
                  </a:outerShdw>
                </a:effectLst>
              </a:rPr>
              <a:t>  - is what God can ultimately achieve in the various circumstances of life due to   the sinful rebellion of man. </a:t>
            </a:r>
          </a:p>
        </p:txBody>
      </p:sp>
      <p:sp>
        <p:nvSpPr>
          <p:cNvPr id="153605" name="Rectangle 5"/>
          <p:cNvSpPr>
            <a:spLocks noGrp="1" noChangeArrowheads="1"/>
          </p:cNvSpPr>
          <p:nvPr>
            <p:ph type="body" sz="half" idx="3"/>
          </p:nvPr>
        </p:nvSpPr>
        <p:spPr>
          <a:xfrm>
            <a:off x="6019800" y="1371600"/>
            <a:ext cx="4343400" cy="5334000"/>
          </a:xfrm>
          <a:ln/>
        </p:spPr>
        <p:txBody>
          <a:bodyPr/>
          <a:lstStyle/>
          <a:p>
            <a:pPr>
              <a:lnSpc>
                <a:spcPct val="90000"/>
              </a:lnSpc>
              <a:buFontTx/>
              <a:buNone/>
            </a:pPr>
            <a:r>
              <a:rPr lang="en-US" sz="1200" b="1" dirty="0">
                <a:solidFill>
                  <a:srgbClr val="C00000"/>
                </a:solidFill>
                <a:effectLst>
                  <a:outerShdw blurRad="38100" dist="38100" dir="2700000" algn="tl">
                    <a:srgbClr val="000000">
                      <a:alpha val="43137"/>
                    </a:srgbClr>
                  </a:outerShdw>
                </a:effectLst>
              </a:rPr>
              <a:t>Infra-</a:t>
            </a:r>
            <a:r>
              <a:rPr lang="en-US" sz="1200" b="1" dirty="0" err="1">
                <a:solidFill>
                  <a:srgbClr val="C00000"/>
                </a:solidFill>
                <a:effectLst>
                  <a:outerShdw blurRad="38100" dist="38100" dir="2700000" algn="tl">
                    <a:srgbClr val="000000">
                      <a:alpha val="43137"/>
                    </a:srgbClr>
                  </a:outerShdw>
                </a:effectLst>
              </a:rPr>
              <a:t>lapsarianism</a:t>
            </a:r>
            <a:r>
              <a:rPr lang="en-US" sz="1200" dirty="0">
                <a:solidFill>
                  <a:srgbClr val="C00000"/>
                </a:solidFill>
                <a:effectLst>
                  <a:outerShdw blurRad="38100" dist="38100" dir="2700000" algn="tl">
                    <a:srgbClr val="000000">
                      <a:alpha val="43137"/>
                    </a:srgbClr>
                  </a:outerShdw>
                </a:effectLst>
              </a:rPr>
              <a:t>  [also sub-</a:t>
            </a:r>
            <a:r>
              <a:rPr lang="en-US" sz="1200" dirty="0" err="1">
                <a:solidFill>
                  <a:srgbClr val="C00000"/>
                </a:solidFill>
                <a:effectLst>
                  <a:outerShdw blurRad="38100" dist="38100" dir="2700000" algn="tl">
                    <a:srgbClr val="000000">
                      <a:alpha val="43137"/>
                    </a:srgbClr>
                  </a:outerShdw>
                </a:effectLst>
              </a:rPr>
              <a:t>lapsarianism</a:t>
            </a:r>
            <a:r>
              <a:rPr lang="en-US" sz="1200" dirty="0">
                <a:solidFill>
                  <a:srgbClr val="C00000"/>
                </a:solidFill>
                <a:effectLst>
                  <a:outerShdw blurRad="38100" dist="38100" dir="2700000" algn="tl">
                    <a:srgbClr val="000000">
                      <a:alpha val="43137"/>
                    </a:srgbClr>
                  </a:outerShdw>
                </a:effectLst>
              </a:rPr>
              <a:t>]:</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God created man wholly but permitted him to fall through the</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self-determination of his free will.  God made up His mind</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about man’s punishment after the fall not before.</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The Aquinas-Augustinian Modification:</a:t>
            </a:r>
          </a:p>
          <a:p>
            <a:pPr>
              <a:lnSpc>
                <a:spcPct val="90000"/>
              </a:lnSpc>
              <a:buFontTx/>
              <a:buNone/>
            </a:pPr>
            <a:r>
              <a:rPr lang="en-US" sz="1200" i="1" dirty="0">
                <a:solidFill>
                  <a:srgbClr val="FF0000"/>
                </a:solidFill>
                <a:effectLst>
                  <a:outerShdw blurRad="38100" dist="38100" dir="2700000" algn="tl">
                    <a:srgbClr val="000000">
                      <a:alpha val="43137"/>
                    </a:srgbClr>
                  </a:outerShdw>
                </a:effectLst>
              </a:rPr>
              <a:t> The Future Not Fully Written</a:t>
            </a:r>
            <a:r>
              <a:rPr lang="en-US" sz="1200" dirty="0">
                <a:solidFill>
                  <a:srgbClr val="FF0000"/>
                </a:solidFill>
                <a:effectLst>
                  <a:outerShdw blurRad="38100" dist="38100" dir="2700000" algn="tl">
                    <a:srgbClr val="000000">
                      <a:alpha val="43137"/>
                    </a:srgbClr>
                  </a:outerShdw>
                </a:effectLst>
              </a:rPr>
              <a:t> –  Omniscient God operates</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through “Middle Knowledge.” </a:t>
            </a:r>
          </a:p>
          <a:p>
            <a:pPr>
              <a:lnSpc>
                <a:spcPct val="90000"/>
              </a:lnSpc>
              <a:buFontTx/>
              <a:buNone/>
            </a:pPr>
            <a:r>
              <a:rPr lang="en-US" sz="1200" b="1" dirty="0">
                <a:solidFill>
                  <a:srgbClr val="C00000"/>
                </a:solidFill>
                <a:effectLst>
                  <a:outerShdw blurRad="38100" dist="38100" dir="2700000" algn="tl">
                    <a:srgbClr val="000000">
                      <a:alpha val="43137"/>
                    </a:srgbClr>
                  </a:outerShdw>
                </a:effectLst>
              </a:rPr>
              <a:t> </a:t>
            </a:r>
            <a:r>
              <a:rPr lang="en-US" sz="1200" b="1" u="sng" dirty="0">
                <a:solidFill>
                  <a:srgbClr val="C00000"/>
                </a:solidFill>
                <a:effectLst>
                  <a:outerShdw blurRad="38100" dist="38100" dir="2700000" algn="tl">
                    <a:srgbClr val="000000">
                      <a:alpha val="43137"/>
                    </a:srgbClr>
                  </a:outerShdw>
                </a:effectLst>
              </a:rPr>
              <a:t>Middle Knowledge</a:t>
            </a:r>
            <a:r>
              <a:rPr lang="en-US" sz="1200" b="1" dirty="0">
                <a:solidFill>
                  <a:srgbClr val="C00000"/>
                </a:solidFill>
                <a:effectLst>
                  <a:outerShdw blurRad="38100" dist="38100" dir="2700000" algn="tl">
                    <a:srgbClr val="000000">
                      <a:alpha val="43137"/>
                    </a:srgbClr>
                  </a:outerShdw>
                </a:effectLst>
              </a:rPr>
              <a:t> </a:t>
            </a:r>
            <a:r>
              <a:rPr lang="en-US" sz="1200" dirty="0">
                <a:solidFill>
                  <a:srgbClr val="FF0000"/>
                </a:solidFill>
                <a:effectLst>
                  <a:outerShdw blurRad="38100" dist="38100" dir="2700000" algn="tl">
                    <a:srgbClr val="000000">
                      <a:alpha val="43137"/>
                    </a:srgbClr>
                  </a:outerShdw>
                </a:effectLst>
              </a:rPr>
              <a:t>is the theological term for the parental space</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given God’s </a:t>
            </a:r>
            <a:r>
              <a:rPr lang="en-US" sz="1200" dirty="0" err="1">
                <a:solidFill>
                  <a:srgbClr val="FF0000"/>
                </a:solidFill>
                <a:effectLst>
                  <a:outerShdw blurRad="38100" dist="38100" dir="2700000" algn="tl">
                    <a:srgbClr val="000000">
                      <a:alpha val="43137"/>
                    </a:srgbClr>
                  </a:outerShdw>
                </a:effectLst>
              </a:rPr>
              <a:t>children.God</a:t>
            </a:r>
            <a:r>
              <a:rPr lang="en-US" sz="1200" dirty="0">
                <a:solidFill>
                  <a:srgbClr val="FF0000"/>
                </a:solidFill>
                <a:effectLst>
                  <a:outerShdw blurRad="38100" dist="38100" dir="2700000" algn="tl">
                    <a:srgbClr val="000000">
                      <a:alpha val="43137"/>
                    </a:srgbClr>
                  </a:outerShdw>
                </a:effectLst>
              </a:rPr>
              <a:t> knows us doubly as our Creator &amp; in</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relationship as our Father.   Theologian Augustine conceived</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man as having an actual free choice within God’s pre-choice.</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John Calvin would have nothing to do with this nonsense. He</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agreed with the Lutheran concept regarding decisions of the</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Hidden rather than revealed God &amp; supported the school called  </a:t>
            </a:r>
          </a:p>
          <a:p>
            <a:pPr>
              <a:lnSpc>
                <a:spcPct val="90000"/>
              </a:lnSpc>
              <a:buFontTx/>
              <a:buNone/>
            </a:pPr>
            <a:r>
              <a:rPr lang="en-US" sz="1200" b="1" dirty="0">
                <a:solidFill>
                  <a:srgbClr val="C00000"/>
                </a:solidFill>
                <a:effectLst>
                  <a:outerShdw blurRad="38100" dist="38100" dir="2700000" algn="tl">
                    <a:srgbClr val="000000">
                      <a:alpha val="43137"/>
                    </a:srgbClr>
                  </a:outerShdw>
                </a:effectLst>
              </a:rPr>
              <a:t>Supra-</a:t>
            </a:r>
            <a:r>
              <a:rPr lang="en-US" sz="1200" b="1" dirty="0" err="1">
                <a:solidFill>
                  <a:srgbClr val="C00000"/>
                </a:solidFill>
                <a:effectLst>
                  <a:outerShdw blurRad="38100" dist="38100" dir="2700000" algn="tl">
                    <a:srgbClr val="000000">
                      <a:alpha val="43137"/>
                    </a:srgbClr>
                  </a:outerShdw>
                </a:effectLst>
              </a:rPr>
              <a:t>lapsarianism</a:t>
            </a:r>
            <a:r>
              <a:rPr lang="en-US" sz="1200" b="1" dirty="0">
                <a:solidFill>
                  <a:srgbClr val="C00000"/>
                </a:solidFill>
                <a:effectLst>
                  <a:outerShdw blurRad="38100" dist="38100" dir="2700000" algn="tl">
                    <a:srgbClr val="000000">
                      <a:alpha val="43137"/>
                    </a:srgbClr>
                  </a:outerShdw>
                </a:effectLst>
              </a:rPr>
              <a:t> </a:t>
            </a:r>
            <a:r>
              <a:rPr lang="en-US" sz="1200" dirty="0">
                <a:solidFill>
                  <a:srgbClr val="C00000"/>
                </a:solidFill>
                <a:effectLst>
                  <a:outerShdw blurRad="38100" dist="38100" dir="2700000" algn="tl">
                    <a:srgbClr val="000000">
                      <a:alpha val="43137"/>
                    </a:srgbClr>
                  </a:outerShdw>
                </a:effectLst>
              </a:rPr>
              <a:t>  [also “</a:t>
            </a:r>
            <a:r>
              <a:rPr lang="en-US" sz="1200" dirty="0" err="1">
                <a:solidFill>
                  <a:srgbClr val="C00000"/>
                </a:solidFill>
                <a:effectLst>
                  <a:outerShdw blurRad="38100" dist="38100" dir="2700000" algn="tl">
                    <a:srgbClr val="000000">
                      <a:alpha val="43137"/>
                    </a:srgbClr>
                  </a:outerShdw>
                </a:effectLst>
              </a:rPr>
              <a:t>deus</a:t>
            </a:r>
            <a:r>
              <a:rPr lang="en-US" sz="1200" dirty="0">
                <a:solidFill>
                  <a:srgbClr val="C00000"/>
                </a:solidFill>
                <a:effectLst>
                  <a:outerShdw blurRad="38100" dist="38100" dir="2700000" algn="tl">
                    <a:srgbClr val="000000">
                      <a:alpha val="43137"/>
                    </a:srgbClr>
                  </a:outerShdw>
                </a:effectLst>
              </a:rPr>
              <a:t> </a:t>
            </a:r>
            <a:r>
              <a:rPr lang="en-US" sz="1200" dirty="0" err="1">
                <a:solidFill>
                  <a:srgbClr val="C00000"/>
                </a:solidFill>
                <a:effectLst>
                  <a:outerShdw blurRad="38100" dist="38100" dir="2700000" algn="tl">
                    <a:srgbClr val="000000">
                      <a:alpha val="43137"/>
                    </a:srgbClr>
                  </a:outerShdw>
                </a:effectLst>
              </a:rPr>
              <a:t>absconditus</a:t>
            </a:r>
            <a:r>
              <a:rPr lang="en-US" sz="1200" dirty="0">
                <a:solidFill>
                  <a:srgbClr val="C00000"/>
                </a:solidFill>
                <a:effectLst>
                  <a:outerShdw blurRad="38100" dist="38100" dir="2700000" algn="tl">
                    <a:srgbClr val="000000">
                      <a:alpha val="43137"/>
                    </a:srgbClr>
                  </a:outerShdw>
                </a:effectLst>
              </a:rPr>
              <a:t>”]</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God before time and at the beginning with man decided the</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masses of men would be lost – pre-destination of happy remedy</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becomes fore-ordained fatalism of doom.  In their pastoral care</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dealing with the “evangelical despair” due to this belief in the</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Doctrine of Election this school incorporated Luther’s idea of –</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The Three Lamps Of Reason:</a:t>
            </a:r>
          </a:p>
          <a:p>
            <a:pPr>
              <a:lnSpc>
                <a:spcPct val="90000"/>
              </a:lnSpc>
              <a:buFontTx/>
              <a:buNone/>
            </a:pPr>
            <a:r>
              <a:rPr lang="en-US" sz="1200" i="1" dirty="0">
                <a:solidFill>
                  <a:srgbClr val="FF0000"/>
                </a:solidFill>
                <a:effectLst>
                  <a:outerShdw blurRad="38100" dist="38100" dir="2700000" algn="tl">
                    <a:srgbClr val="000000">
                      <a:alpha val="43137"/>
                    </a:srgbClr>
                  </a:outerShdw>
                </a:effectLst>
              </a:rPr>
              <a:t> Light of Nature</a:t>
            </a:r>
            <a:r>
              <a:rPr lang="en-US" sz="1200" dirty="0">
                <a:solidFill>
                  <a:srgbClr val="FF0000"/>
                </a:solidFill>
                <a:effectLst>
                  <a:outerShdw blurRad="38100" dist="38100" dir="2700000" algn="tl">
                    <a:srgbClr val="000000">
                      <a:alpha val="43137"/>
                    </a:srgbClr>
                  </a:outerShdw>
                </a:effectLst>
              </a:rPr>
              <a:t> –   Natural Law &amp; Reason</a:t>
            </a:r>
          </a:p>
          <a:p>
            <a:pPr>
              <a:lnSpc>
                <a:spcPct val="90000"/>
              </a:lnSpc>
              <a:buFontTx/>
              <a:buNone/>
            </a:pPr>
            <a:r>
              <a:rPr lang="en-US" sz="1200" i="1" dirty="0">
                <a:solidFill>
                  <a:srgbClr val="FF0000"/>
                </a:solidFill>
                <a:effectLst>
                  <a:outerShdw blurRad="38100" dist="38100" dir="2700000" algn="tl">
                    <a:srgbClr val="000000">
                      <a:alpha val="43137"/>
                    </a:srgbClr>
                  </a:outerShdw>
                </a:effectLst>
              </a:rPr>
              <a:t> Light of Grace  </a:t>
            </a:r>
            <a:r>
              <a:rPr lang="en-US" sz="1200" dirty="0">
                <a:solidFill>
                  <a:srgbClr val="FF0000"/>
                </a:solidFill>
                <a:effectLst>
                  <a:outerShdw blurRad="38100" dist="38100" dir="2700000" algn="tl">
                    <a:srgbClr val="000000">
                      <a:alpha val="43137"/>
                    </a:srgbClr>
                  </a:outerShdw>
                </a:effectLst>
              </a:rPr>
              <a:t> –  Faith &amp; Gospel Resurrect</a:t>
            </a:r>
          </a:p>
          <a:p>
            <a:pPr>
              <a:lnSpc>
                <a:spcPct val="90000"/>
              </a:lnSpc>
              <a:buFontTx/>
              <a:buNone/>
            </a:pPr>
            <a:r>
              <a:rPr lang="en-US" sz="1200" i="1" dirty="0">
                <a:solidFill>
                  <a:srgbClr val="FF0000"/>
                </a:solidFill>
                <a:effectLst>
                  <a:outerShdw blurRad="38100" dist="38100" dir="2700000" algn="tl">
                    <a:srgbClr val="000000">
                      <a:alpha val="43137"/>
                    </a:srgbClr>
                  </a:outerShdw>
                </a:effectLst>
              </a:rPr>
              <a:t> Light of Glory   </a:t>
            </a:r>
            <a:r>
              <a:rPr lang="en-US" sz="1200" dirty="0">
                <a:solidFill>
                  <a:srgbClr val="FF0000"/>
                </a:solidFill>
                <a:effectLst>
                  <a:outerShdw blurRad="38100" dist="38100" dir="2700000" algn="tl">
                    <a:srgbClr val="000000">
                      <a:alpha val="43137"/>
                    </a:srgbClr>
                  </a:outerShdw>
                </a:effectLst>
              </a:rPr>
              <a:t> –  We See How Just In Hereafter   </a:t>
            </a:r>
          </a:p>
          <a:p>
            <a:pPr>
              <a:lnSpc>
                <a:spcPct val="90000"/>
              </a:lnSpc>
              <a:buFontTx/>
              <a:buNone/>
            </a:pPr>
            <a:r>
              <a:rPr lang="en-US" sz="1200" b="1" u="sng" dirty="0">
                <a:solidFill>
                  <a:srgbClr val="C00000"/>
                </a:solidFill>
                <a:effectLst>
                  <a:outerShdw blurRad="38100" dist="38100" dir="2700000" algn="tl">
                    <a:srgbClr val="000000">
                      <a:alpha val="43137"/>
                    </a:srgbClr>
                  </a:outerShdw>
                </a:effectLst>
              </a:rPr>
              <a:t>Initial Dispute Calvinists Versus </a:t>
            </a:r>
            <a:r>
              <a:rPr lang="en-US" sz="1200" b="1" u="sng" dirty="0" err="1">
                <a:solidFill>
                  <a:srgbClr val="C00000"/>
                </a:solidFill>
                <a:effectLst>
                  <a:outerShdw blurRad="38100" dist="38100" dir="2700000" algn="tl">
                    <a:srgbClr val="000000">
                      <a:alpha val="43137"/>
                    </a:srgbClr>
                  </a:outerShdw>
                </a:effectLst>
              </a:rPr>
              <a:t>Arminians</a:t>
            </a:r>
            <a:r>
              <a:rPr lang="en-US" sz="1200" b="1" dirty="0">
                <a:solidFill>
                  <a:srgbClr val="C00000"/>
                </a:solidFill>
                <a:effectLst>
                  <a:outerShdw blurRad="38100" dist="38100" dir="2700000" algn="tl">
                    <a:srgbClr val="000000">
                      <a:alpha val="43137"/>
                    </a:srgbClr>
                  </a:outerShdw>
                </a:effectLst>
              </a:rPr>
              <a:t>:</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Repeating  Pelagius – this would ascribe to God a two-fold</a:t>
            </a:r>
          </a:p>
          <a:p>
            <a:pPr>
              <a:lnSpc>
                <a:spcPct val="90000"/>
              </a:lnSpc>
              <a:buFontTx/>
              <a:buNone/>
            </a:pPr>
            <a:r>
              <a:rPr lang="en-US" sz="1200" dirty="0">
                <a:solidFill>
                  <a:srgbClr val="FF0000"/>
                </a:solidFill>
                <a:effectLst>
                  <a:outerShdw blurRad="38100" dist="38100" dir="2700000" algn="tl">
                    <a:srgbClr val="000000">
                      <a:alpha val="43137"/>
                    </a:srgbClr>
                  </a:outerShdw>
                </a:effectLst>
              </a:rPr>
              <a:t>  ignorance –  one of His own creature &amp; two of His own command.</a:t>
            </a:r>
          </a:p>
        </p:txBody>
      </p:sp>
      <p:sp>
        <p:nvSpPr>
          <p:cNvPr id="153606" name="Comment 6"/>
          <p:cNvSpPr>
            <a:spLocks noChangeArrowheads="1"/>
          </p:cNvSpPr>
          <p:nvPr/>
        </p:nvSpPr>
        <p:spPr bwMode="auto">
          <a:xfrm>
            <a:off x="1539877" y="-10668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Synod Of Dort:  Elect Never Can Fall So Far As To “Forfeit The Grace Of Adoption Or State Of Justification – They Are Never Entirely Forsaken Into Eternal Ruin.”</a:t>
            </a:r>
          </a:p>
        </p:txBody>
      </p:sp>
    </p:spTree>
    <p:extLst>
      <p:ext uri="{BB962C8B-B14F-4D97-AF65-F5344CB8AC3E}">
        <p14:creationId xmlns:p14="http://schemas.microsoft.com/office/powerpoint/2010/main" val="138372496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1065229" y="0"/>
            <a:ext cx="9602771" cy="1752600"/>
          </a:xfrm>
        </p:spPr>
        <p:txBody>
          <a:bodyPr/>
          <a:lstStyle/>
          <a:p>
            <a:pPr eaLnBrk="1" hangingPunct="1">
              <a:defRPr/>
            </a:pPr>
            <a:r>
              <a:rPr lang="en-US" sz="8800" dirty="0">
                <a:solidFill>
                  <a:schemeClr val="hlink"/>
                </a:solidFill>
                <a:effectLst>
                  <a:outerShdw blurRad="38100" dist="38100" dir="2700000" algn="tl">
                    <a:srgbClr val="000000"/>
                  </a:outerShdw>
                </a:effectLst>
                <a:latin typeface="Flat Brush" pitchFamily="2" charset="0"/>
              </a:rPr>
              <a:t>Closeted Calvinism:</a:t>
            </a:r>
            <a:r>
              <a:rPr lang="en-US" sz="8800" dirty="0">
                <a:solidFill>
                  <a:schemeClr val="folHlink"/>
                </a:solidFill>
                <a:effectLst>
                  <a:outerShdw blurRad="38100" dist="38100" dir="2700000" algn="tl">
                    <a:srgbClr val="000000"/>
                  </a:outerShdw>
                </a:effectLst>
                <a:latin typeface="Flat Brush" pitchFamily="2" charset="0"/>
              </a:rPr>
              <a:t>                  </a:t>
            </a:r>
            <a:r>
              <a:rPr lang="en-US" sz="3600" dirty="0">
                <a:solidFill>
                  <a:srgbClr val="FF6600"/>
                </a:solidFill>
                <a:effectLst>
                  <a:outerShdw blurRad="38100" dist="38100" dir="2700000" algn="tl">
                    <a:srgbClr val="000000"/>
                  </a:outerShdw>
                </a:effectLst>
                <a:latin typeface="Flat Brush" pitchFamily="2" charset="0"/>
              </a:rPr>
              <a:t>Abominable Fantasy</a:t>
            </a:r>
            <a:r>
              <a:rPr lang="en-US" sz="3600" dirty="0">
                <a:solidFill>
                  <a:schemeClr val="folHlink"/>
                </a:solidFill>
                <a:effectLst>
                  <a:outerShdw blurRad="38100" dist="38100" dir="2700000" algn="tl">
                    <a:srgbClr val="000000"/>
                  </a:outerShdw>
                </a:effectLst>
                <a:latin typeface="Flat Brush" pitchFamily="2" charset="0"/>
              </a:rPr>
              <a:t> </a:t>
            </a:r>
            <a:r>
              <a:rPr lang="en-US" sz="3600" dirty="0">
                <a:solidFill>
                  <a:srgbClr val="000000"/>
                </a:solidFill>
                <a:effectLst>
                  <a:outerShdw blurRad="38100" dist="38100" dir="2700000" algn="tl">
                    <a:srgbClr val="FFFFFF"/>
                  </a:outerShdw>
                </a:effectLst>
                <a:latin typeface="Flat Brush" pitchFamily="2" charset="0"/>
              </a:rPr>
              <a:t>&amp;</a:t>
            </a:r>
            <a:r>
              <a:rPr lang="en-US" sz="3600" dirty="0">
                <a:solidFill>
                  <a:schemeClr val="folHlink"/>
                </a:solidFill>
                <a:effectLst>
                  <a:outerShdw blurRad="38100" dist="38100" dir="2700000" algn="tl">
                    <a:srgbClr val="000000"/>
                  </a:outerShdw>
                </a:effectLst>
                <a:latin typeface="Flat Brush" pitchFamily="2" charset="0"/>
              </a:rPr>
              <a:t> </a:t>
            </a:r>
            <a:r>
              <a:rPr lang="en-US" sz="3600" dirty="0">
                <a:solidFill>
                  <a:srgbClr val="CC3300"/>
                </a:solidFill>
                <a:effectLst>
                  <a:outerShdw blurRad="38100" dist="38100" dir="2700000" algn="tl">
                    <a:srgbClr val="000000"/>
                  </a:outerShdw>
                </a:effectLst>
                <a:latin typeface="Flat Brush" pitchFamily="2" charset="0"/>
              </a:rPr>
              <a:t>Double Predestination</a:t>
            </a:r>
          </a:p>
        </p:txBody>
      </p:sp>
      <p:sp>
        <p:nvSpPr>
          <p:cNvPr id="501763" name="Rectangle 3"/>
          <p:cNvSpPr>
            <a:spLocks noGrp="1" noChangeArrowheads="1"/>
          </p:cNvSpPr>
          <p:nvPr>
            <p:ph type="body" idx="1"/>
          </p:nvPr>
        </p:nvSpPr>
        <p:spPr>
          <a:xfrm>
            <a:off x="1524003" y="1905000"/>
            <a:ext cx="4876619" cy="4953000"/>
          </a:xfrm>
        </p:spPr>
        <p:txBody>
          <a:bodyPr/>
          <a:lstStyle/>
          <a:p>
            <a:pPr eaLnBrk="1" hangingPunct="1">
              <a:lnSpc>
                <a:spcPct val="90000"/>
              </a:lnSpc>
              <a:defRPr/>
            </a:pPr>
            <a:r>
              <a:rPr lang="en-US" sz="2000" b="0" dirty="0">
                <a:solidFill>
                  <a:schemeClr val="tx1"/>
                </a:solidFill>
                <a:effectLst>
                  <a:outerShdw blurRad="38100" dist="38100" dir="2700000" algn="tl">
                    <a:srgbClr val="000000">
                      <a:alpha val="43137"/>
                    </a:srgbClr>
                  </a:outerShdw>
                </a:effectLst>
              </a:rPr>
              <a:t>Predestination is a religious doctrine according to which a person’s ultimate destiny,  whether it be salvation or damnation,  is determined by God alone prior to,  and apart from,  any worth or merit on the person’s part.</a:t>
            </a:r>
          </a:p>
          <a:p>
            <a:pPr eaLnBrk="1" hangingPunct="1">
              <a:lnSpc>
                <a:spcPct val="90000"/>
              </a:lnSpc>
              <a:defRPr/>
            </a:pPr>
            <a:endParaRPr lang="en-US" sz="800" b="0" dirty="0">
              <a:solidFill>
                <a:schemeClr val="tx1"/>
              </a:solidFill>
              <a:effectLst>
                <a:outerShdw blurRad="38100" dist="38100" dir="2700000" algn="tl">
                  <a:srgbClr val="000000">
                    <a:alpha val="43137"/>
                  </a:srgbClr>
                </a:outerShdw>
              </a:effectLst>
            </a:endParaRPr>
          </a:p>
          <a:p>
            <a:pPr eaLnBrk="1" hangingPunct="1">
              <a:lnSpc>
                <a:spcPct val="90000"/>
              </a:lnSpc>
              <a:defRPr/>
            </a:pPr>
            <a:r>
              <a:rPr lang="en-US" sz="2000" b="0" dirty="0">
                <a:solidFill>
                  <a:schemeClr val="tx1"/>
                </a:solidFill>
                <a:effectLst>
                  <a:outerShdw blurRad="38100" dist="38100" dir="2700000" algn="tl">
                    <a:srgbClr val="000000">
                      <a:alpha val="43137"/>
                    </a:srgbClr>
                  </a:outerShdw>
                </a:effectLst>
              </a:rPr>
              <a:t>In some cases,  it is claimed that God only determines those to be saved;  in others,  that his determinate purpose includes both those to be saved and those to be condemned.  The latter teaching is called double predestination.</a:t>
            </a:r>
          </a:p>
          <a:p>
            <a:pPr eaLnBrk="1" hangingPunct="1">
              <a:lnSpc>
                <a:spcPct val="90000"/>
              </a:lnSpc>
              <a:defRPr/>
            </a:pPr>
            <a:endParaRPr lang="en-US" sz="800" b="0" dirty="0">
              <a:solidFill>
                <a:schemeClr val="tx1"/>
              </a:solidFill>
              <a:effectLst>
                <a:outerShdw blurRad="38100" dist="38100" dir="2700000" algn="tl">
                  <a:srgbClr val="000000">
                    <a:alpha val="43137"/>
                  </a:srgbClr>
                </a:outerShdw>
              </a:effectLst>
            </a:endParaRPr>
          </a:p>
          <a:p>
            <a:pPr eaLnBrk="1" hangingPunct="1">
              <a:lnSpc>
                <a:spcPct val="90000"/>
              </a:lnSpc>
              <a:defRPr/>
            </a:pPr>
            <a:r>
              <a:rPr lang="en-US" sz="2000" b="0" dirty="0">
                <a:solidFill>
                  <a:schemeClr val="tx1"/>
                </a:solidFill>
                <a:effectLst>
                  <a:outerShdw blurRad="38100" dist="38100" dir="2700000" algn="tl">
                    <a:srgbClr val="000000">
                      <a:alpha val="43137"/>
                    </a:srgbClr>
                  </a:outerShdw>
                </a:effectLst>
              </a:rPr>
              <a:t>In other words,  Double Predestination is the belief God creates some people who’s purpose in existing is to be sent to Hell!</a:t>
            </a:r>
            <a:r>
              <a:rPr lang="en-US" sz="1800" b="0" dirty="0">
                <a:solidFill>
                  <a:schemeClr val="tx1"/>
                </a:solidFill>
                <a:effectLst>
                  <a:outerShdw blurRad="38100" dist="38100" dir="2700000" algn="tl">
                    <a:srgbClr val="000000">
                      <a:alpha val="43137"/>
                    </a:srgbClr>
                  </a:outerShdw>
                </a:effectLst>
              </a:rPr>
              <a:t> </a:t>
            </a:r>
          </a:p>
        </p:txBody>
      </p:sp>
      <p:sp>
        <p:nvSpPr>
          <p:cNvPr id="423940" name="Comment 7"/>
          <p:cNvSpPr>
            <a:spLocks noChangeArrowheads="1"/>
          </p:cNvSpPr>
          <p:nvPr/>
        </p:nvSpPr>
        <p:spPr bwMode="auto">
          <a:xfrm>
            <a:off x="1540285" y="-990600"/>
            <a:ext cx="630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lvl1pPr>
              <a:spcBef>
                <a:spcPct val="20000"/>
              </a:spcBef>
              <a:buChar char="•"/>
              <a:defRPr sz="3600" b="1">
                <a:solidFill>
                  <a:schemeClr val="hlink"/>
                </a:solidFill>
                <a:latin typeface="Times" pitchFamily="-80" charset="0"/>
              </a:defRPr>
            </a:lvl1pPr>
            <a:lvl2pPr marL="742950" indent="-285750">
              <a:spcBef>
                <a:spcPct val="20000"/>
              </a:spcBef>
              <a:buChar char="–"/>
              <a:defRPr sz="3200" b="1">
                <a:solidFill>
                  <a:schemeClr val="hlink"/>
                </a:solidFill>
                <a:latin typeface="Times" pitchFamily="-80" charset="0"/>
              </a:defRPr>
            </a:lvl2pPr>
            <a:lvl3pPr marL="1143000" indent="-228600">
              <a:spcBef>
                <a:spcPct val="20000"/>
              </a:spcBef>
              <a:buChar char="•"/>
              <a:defRPr sz="2800" b="1">
                <a:solidFill>
                  <a:schemeClr val="hlink"/>
                </a:solidFill>
                <a:latin typeface="Times" pitchFamily="-80" charset="0"/>
              </a:defRPr>
            </a:lvl3pPr>
            <a:lvl4pPr marL="1600200" indent="-228600">
              <a:spcBef>
                <a:spcPct val="20000"/>
              </a:spcBef>
              <a:buChar char="–"/>
              <a:defRPr sz="2400" b="1">
                <a:solidFill>
                  <a:schemeClr val="hlink"/>
                </a:solidFill>
                <a:latin typeface="Times" pitchFamily="-80" charset="0"/>
              </a:defRPr>
            </a:lvl4pPr>
            <a:lvl5pPr marL="2057400" indent="-228600">
              <a:spcBef>
                <a:spcPct val="20000"/>
              </a:spcBef>
              <a:buChar char="»"/>
              <a:defRPr sz="2400" b="1">
                <a:solidFill>
                  <a:schemeClr val="hlink"/>
                </a:solidFill>
                <a:latin typeface="Times" pitchFamily="-80" charset="0"/>
              </a:defRPr>
            </a:lvl5pPr>
            <a:lvl6pPr marL="2514600" indent="-228600" eaLnBrk="0" fontAlgn="base" hangingPunct="0">
              <a:spcBef>
                <a:spcPct val="20000"/>
              </a:spcBef>
              <a:spcAft>
                <a:spcPct val="0"/>
              </a:spcAft>
              <a:buChar char="»"/>
              <a:defRPr sz="2400" b="1">
                <a:solidFill>
                  <a:schemeClr val="hlink"/>
                </a:solidFill>
                <a:latin typeface="Times" pitchFamily="-80" charset="0"/>
              </a:defRPr>
            </a:lvl6pPr>
            <a:lvl7pPr marL="2971800" indent="-228600" eaLnBrk="0" fontAlgn="base" hangingPunct="0">
              <a:spcBef>
                <a:spcPct val="20000"/>
              </a:spcBef>
              <a:spcAft>
                <a:spcPct val="0"/>
              </a:spcAft>
              <a:buChar char="»"/>
              <a:defRPr sz="2400" b="1">
                <a:solidFill>
                  <a:schemeClr val="hlink"/>
                </a:solidFill>
                <a:latin typeface="Times" pitchFamily="-80" charset="0"/>
              </a:defRPr>
            </a:lvl7pPr>
            <a:lvl8pPr marL="3429000" indent="-228600" eaLnBrk="0" fontAlgn="base" hangingPunct="0">
              <a:spcBef>
                <a:spcPct val="20000"/>
              </a:spcBef>
              <a:spcAft>
                <a:spcPct val="0"/>
              </a:spcAft>
              <a:buChar char="»"/>
              <a:defRPr sz="2400" b="1">
                <a:solidFill>
                  <a:schemeClr val="hlink"/>
                </a:solidFill>
                <a:latin typeface="Times" pitchFamily="-80" charset="0"/>
              </a:defRPr>
            </a:lvl8pPr>
            <a:lvl9pPr marL="3886200" indent="-228600" eaLnBrk="0" fontAlgn="base" hangingPunct="0">
              <a:spcBef>
                <a:spcPct val="20000"/>
              </a:spcBef>
              <a:spcAft>
                <a:spcPct val="0"/>
              </a:spcAft>
              <a:buChar char="»"/>
              <a:defRPr sz="2400" b="1">
                <a:solidFill>
                  <a:schemeClr val="hlink"/>
                </a:solidFill>
                <a:latin typeface="Times" pitchFamily="-80"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itchFamily="34" charset="0"/>
                <a:ea typeface="+mn-ea"/>
                <a:cs typeface="+mn-cs"/>
              </a:rPr>
              <a:t>David Lee Burris:</a:t>
            </a:r>
            <a:endParaRPr kumimoji="0" lang="en-US" altLang="en-US" sz="1600" b="0" i="0" u="none" strike="noStrike" kern="1200" cap="none" spc="0" normalizeH="0" baseline="0" noProof="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itchFamily="34" charset="0"/>
                <a:ea typeface="+mn-ea"/>
                <a:cs typeface="+mn-cs"/>
              </a:rPr>
              <a:t>Double Predestination Essene Concept Found In Dead Sea Scrolls!</a:t>
            </a:r>
          </a:p>
        </p:txBody>
      </p:sp>
    </p:spTree>
    <p:extLst>
      <p:ext uri="{BB962C8B-B14F-4D97-AF65-F5344CB8AC3E}">
        <p14:creationId xmlns:p14="http://schemas.microsoft.com/office/powerpoint/2010/main" val="3158667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01763">
                                            <p:txEl>
                                              <p:pRg st="0" end="0"/>
                                            </p:txEl>
                                          </p:spTgt>
                                        </p:tgtEl>
                                        <p:attrNameLst>
                                          <p:attrName>style.visibility</p:attrName>
                                        </p:attrNameLst>
                                      </p:cBhvr>
                                      <p:to>
                                        <p:strVal val="visible"/>
                                      </p:to>
                                    </p:set>
                                    <p:anim to="" calcmode="lin" valueType="num">
                                      <p:cBhvr>
                                        <p:cTn id="7" dur="1" fill="hold"/>
                                        <p:tgtEl>
                                          <p:spTgt spid="50176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01763">
                                            <p:txEl>
                                              <p:pRg st="2" end="2"/>
                                            </p:txEl>
                                          </p:spTgt>
                                        </p:tgtEl>
                                        <p:attrNameLst>
                                          <p:attrName>style.visibility</p:attrName>
                                        </p:attrNameLst>
                                      </p:cBhvr>
                                      <p:to>
                                        <p:strVal val="visible"/>
                                      </p:to>
                                    </p:set>
                                    <p:anim to="" calcmode="lin" valueType="num">
                                      <p:cBhvr>
                                        <p:cTn id="12" dur="1" fill="hold"/>
                                        <p:tgtEl>
                                          <p:spTgt spid="501763">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01763">
                                            <p:txEl>
                                              <p:pRg st="4" end="4"/>
                                            </p:txEl>
                                          </p:spTgt>
                                        </p:tgtEl>
                                        <p:attrNameLst>
                                          <p:attrName>style.visibility</p:attrName>
                                        </p:attrNameLst>
                                      </p:cBhvr>
                                      <p:to>
                                        <p:strVal val="visible"/>
                                      </p:to>
                                    </p:set>
                                    <p:anim to="" calcmode="lin" valueType="num">
                                      <p:cBhvr>
                                        <p:cTn id="17" dur="1" fill="hold"/>
                                        <p:tgtEl>
                                          <p:spTgt spid="50176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3" grpId="0" build="p"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a:xfrm>
            <a:off x="970961" y="0"/>
            <a:ext cx="9697039" cy="1752600"/>
          </a:xfrm>
        </p:spPr>
        <p:txBody>
          <a:bodyPr/>
          <a:lstStyle/>
          <a:p>
            <a:pPr eaLnBrk="1" hangingPunct="1">
              <a:defRPr/>
            </a:pPr>
            <a:r>
              <a:rPr lang="en-US" sz="8000" dirty="0">
                <a:solidFill>
                  <a:schemeClr val="hlink"/>
                </a:solidFill>
                <a:effectLst>
                  <a:outerShdw blurRad="38100" dist="38100" dir="2700000" algn="tl">
                    <a:srgbClr val="000000"/>
                  </a:outerShdw>
                </a:effectLst>
                <a:latin typeface="Flat Brush" pitchFamily="2" charset="0"/>
              </a:rPr>
              <a:t>CONC</a:t>
            </a:r>
            <a:r>
              <a:rPr lang="en-US" sz="8800" dirty="0">
                <a:solidFill>
                  <a:schemeClr val="hlink"/>
                </a:solidFill>
                <a:effectLst>
                  <a:outerShdw blurRad="38100" dist="38100" dir="2700000" algn="tl">
                    <a:srgbClr val="000000"/>
                  </a:outerShdw>
                </a:effectLst>
                <a:latin typeface="Flat Brush" pitchFamily="2" charset="0"/>
              </a:rPr>
              <a:t>EALED CALVIN:</a:t>
            </a:r>
            <a:r>
              <a:rPr lang="en-US" sz="8800" dirty="0">
                <a:solidFill>
                  <a:schemeClr val="folHlink"/>
                </a:solidFill>
                <a:effectLst>
                  <a:outerShdw blurRad="38100" dist="38100" dir="2700000" algn="tl">
                    <a:srgbClr val="000000"/>
                  </a:outerShdw>
                </a:effectLst>
                <a:latin typeface="Flat Brush" pitchFamily="2" charset="0"/>
              </a:rPr>
              <a:t>                 </a:t>
            </a:r>
            <a:r>
              <a:rPr lang="en-US" sz="3600" dirty="0">
                <a:solidFill>
                  <a:srgbClr val="FF6600"/>
                </a:solidFill>
                <a:effectLst>
                  <a:outerShdw blurRad="38100" dist="38100" dir="2700000" algn="tl">
                    <a:srgbClr val="000000"/>
                  </a:outerShdw>
                </a:effectLst>
                <a:latin typeface="Flat Brush" pitchFamily="2" charset="0"/>
              </a:rPr>
              <a:t>Abominable Fantasy</a:t>
            </a:r>
            <a:r>
              <a:rPr lang="en-US" sz="3600" dirty="0">
                <a:solidFill>
                  <a:schemeClr val="folHlink"/>
                </a:solidFill>
                <a:effectLst>
                  <a:outerShdw blurRad="38100" dist="38100" dir="2700000" algn="tl">
                    <a:srgbClr val="000000"/>
                  </a:outerShdw>
                </a:effectLst>
                <a:latin typeface="Flat Brush" pitchFamily="2" charset="0"/>
              </a:rPr>
              <a:t> </a:t>
            </a:r>
            <a:r>
              <a:rPr lang="en-US" sz="3600" dirty="0">
                <a:solidFill>
                  <a:srgbClr val="000000"/>
                </a:solidFill>
                <a:effectLst>
                  <a:outerShdw blurRad="38100" dist="38100" dir="2700000" algn="tl">
                    <a:srgbClr val="FFFFFF"/>
                  </a:outerShdw>
                </a:effectLst>
                <a:latin typeface="Flat Brush" pitchFamily="2" charset="0"/>
              </a:rPr>
              <a:t>&amp;</a:t>
            </a:r>
            <a:r>
              <a:rPr lang="en-US" sz="3600" dirty="0">
                <a:solidFill>
                  <a:schemeClr val="folHlink"/>
                </a:solidFill>
                <a:effectLst>
                  <a:outerShdw blurRad="38100" dist="38100" dir="2700000" algn="tl">
                    <a:srgbClr val="000000"/>
                  </a:outerShdw>
                </a:effectLst>
                <a:latin typeface="Flat Brush" pitchFamily="2" charset="0"/>
              </a:rPr>
              <a:t> </a:t>
            </a:r>
            <a:r>
              <a:rPr lang="en-US" sz="3600" dirty="0">
                <a:solidFill>
                  <a:srgbClr val="CC3300"/>
                </a:solidFill>
                <a:effectLst>
                  <a:outerShdw blurRad="38100" dist="38100" dir="2700000" algn="tl">
                    <a:srgbClr val="000000"/>
                  </a:outerShdw>
                </a:effectLst>
                <a:latin typeface="Flat Brush" pitchFamily="2" charset="0"/>
              </a:rPr>
              <a:t>Double Predestination</a:t>
            </a:r>
          </a:p>
        </p:txBody>
      </p:sp>
      <p:sp>
        <p:nvSpPr>
          <p:cNvPr id="604163" name="Rectangle 3"/>
          <p:cNvSpPr>
            <a:spLocks noGrp="1" noChangeArrowheads="1"/>
          </p:cNvSpPr>
          <p:nvPr>
            <p:ph type="body" idx="1"/>
          </p:nvPr>
        </p:nvSpPr>
        <p:spPr>
          <a:xfrm>
            <a:off x="1524003" y="1752600"/>
            <a:ext cx="4876619" cy="5105400"/>
          </a:xfrm>
        </p:spPr>
        <p:txBody>
          <a:bodyPr/>
          <a:lstStyle/>
          <a:p>
            <a:pPr eaLnBrk="1" hangingPunct="1">
              <a:lnSpc>
                <a:spcPct val="90000"/>
              </a:lnSpc>
              <a:defRPr/>
            </a:pPr>
            <a:r>
              <a:rPr lang="en-US" sz="2000" u="sng" dirty="0">
                <a:solidFill>
                  <a:schemeClr val="tx1"/>
                </a:solidFill>
                <a:effectLst>
                  <a:outerShdw blurRad="38100" dist="38100" dir="2700000" algn="tl">
                    <a:srgbClr val="FFFFFF"/>
                  </a:outerShdw>
                </a:effectLst>
              </a:rPr>
              <a:t>In His “Institutes” Book Calvin Said:</a:t>
            </a:r>
          </a:p>
          <a:p>
            <a:pPr eaLnBrk="1" hangingPunct="1">
              <a:lnSpc>
                <a:spcPct val="90000"/>
              </a:lnSpc>
              <a:defRPr/>
            </a:pPr>
            <a:r>
              <a:rPr lang="en-US" sz="2000" b="0" dirty="0">
                <a:solidFill>
                  <a:schemeClr val="tx1"/>
                </a:solidFill>
                <a:effectLst>
                  <a:outerShdw blurRad="38100" dist="38100" dir="2700000" algn="tl">
                    <a:srgbClr val="FFFFFF"/>
                  </a:outerShdw>
                </a:effectLst>
              </a:rPr>
              <a:t>“In conformity,  therefore,  to the clear doctrine of the Scripture,  we assert,  that by an eternal and immutable counsel,  God has once for all determined,  both whom he would admit to salvation,  and whom he would condemn to destruction…  As God seals his elect by vocation and justification,  so by excluding the reprobate from knowledge of his name and the sanctification of his Spirit,  he affords an indication of the judgment that awaits them.”</a:t>
            </a:r>
          </a:p>
          <a:p>
            <a:pPr eaLnBrk="1" hangingPunct="1">
              <a:lnSpc>
                <a:spcPct val="90000"/>
              </a:lnSpc>
              <a:defRPr/>
            </a:pPr>
            <a:endParaRPr lang="en-US" sz="800" b="0" dirty="0">
              <a:solidFill>
                <a:schemeClr val="tx1"/>
              </a:solidFill>
              <a:effectLst>
                <a:outerShdw blurRad="38100" dist="38100" dir="2700000" algn="tl">
                  <a:srgbClr val="FFFFFF"/>
                </a:outerShdw>
              </a:effectLst>
            </a:endParaRPr>
          </a:p>
          <a:p>
            <a:pPr eaLnBrk="1" hangingPunct="1">
              <a:lnSpc>
                <a:spcPct val="90000"/>
              </a:lnSpc>
              <a:defRPr/>
            </a:pPr>
            <a:r>
              <a:rPr lang="en-US" sz="2000" b="0" dirty="0">
                <a:solidFill>
                  <a:schemeClr val="tx1"/>
                </a:solidFill>
                <a:effectLst>
                  <a:outerShdw blurRad="38100" dist="38100" dir="2700000" algn="tl">
                    <a:srgbClr val="FFFFFF"/>
                  </a:outerShdw>
                </a:effectLst>
              </a:rPr>
              <a:t>This double doctrine of John Calvin was strongly affirmed by the Synod of Dort (1619) in Holland and in the Westminster Confession (1647) in England. </a:t>
            </a:r>
          </a:p>
        </p:txBody>
      </p:sp>
    </p:spTree>
    <p:extLst>
      <p:ext uri="{BB962C8B-B14F-4D97-AF65-F5344CB8AC3E}">
        <p14:creationId xmlns:p14="http://schemas.microsoft.com/office/powerpoint/2010/main" val="2369081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04163">
                                            <p:txEl>
                                              <p:pRg st="0" end="0"/>
                                            </p:txEl>
                                          </p:spTgt>
                                        </p:tgtEl>
                                        <p:attrNameLst>
                                          <p:attrName>style.visibility</p:attrName>
                                        </p:attrNameLst>
                                      </p:cBhvr>
                                      <p:to>
                                        <p:strVal val="visible"/>
                                      </p:to>
                                    </p:set>
                                    <p:anim to="" calcmode="lin" valueType="num">
                                      <p:cBhvr>
                                        <p:cTn id="7" dur="1" fill="hold"/>
                                        <p:tgtEl>
                                          <p:spTgt spid="60416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04163">
                                            <p:txEl>
                                              <p:pRg st="1" end="1"/>
                                            </p:txEl>
                                          </p:spTgt>
                                        </p:tgtEl>
                                        <p:attrNameLst>
                                          <p:attrName>style.visibility</p:attrName>
                                        </p:attrNameLst>
                                      </p:cBhvr>
                                      <p:to>
                                        <p:strVal val="visible"/>
                                      </p:to>
                                    </p:set>
                                    <p:anim to="" calcmode="lin" valueType="num">
                                      <p:cBhvr>
                                        <p:cTn id="12" dur="1" fill="hold"/>
                                        <p:tgtEl>
                                          <p:spTgt spid="60416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04163">
                                            <p:txEl>
                                              <p:pRg st="3" end="3"/>
                                            </p:txEl>
                                          </p:spTgt>
                                        </p:tgtEl>
                                        <p:attrNameLst>
                                          <p:attrName>style.visibility</p:attrName>
                                        </p:attrNameLst>
                                      </p:cBhvr>
                                      <p:to>
                                        <p:strVal val="visible"/>
                                      </p:to>
                                    </p:set>
                                    <p:anim to="" calcmode="lin" valueType="num">
                                      <p:cBhvr>
                                        <p:cTn id="17" dur="1" fill="hold"/>
                                        <p:tgtEl>
                                          <p:spTgt spid="60416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3"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C27E0A-E24E-4080-ACE7-BFAE24070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085B95B-AC6D-4B81-A301-52BFA8606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58" y="1148003"/>
            <a:ext cx="3162549" cy="4564640"/>
          </a:xfrm>
          <a:prstGeom prst="rect">
            <a:avLst/>
          </a:prstGeom>
        </p:spPr>
      </p:pic>
    </p:spTree>
    <p:extLst>
      <p:ext uri="{BB962C8B-B14F-4D97-AF65-F5344CB8AC3E}">
        <p14:creationId xmlns:p14="http://schemas.microsoft.com/office/powerpoint/2010/main" val="318743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1049C-CBAE-4FEC-9104-B376C0AC9CD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53DB3A3-9BD6-4285-811B-F43AE86FD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8000"/>
          </a:xfrm>
          <a:prstGeom prst="rect">
            <a:avLst/>
          </a:prstGeom>
        </p:spPr>
      </p:pic>
    </p:spTree>
    <p:extLst>
      <p:ext uri="{BB962C8B-B14F-4D97-AF65-F5344CB8AC3E}">
        <p14:creationId xmlns:p14="http://schemas.microsoft.com/office/powerpoint/2010/main" val="289223808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7170" name="Rectangle 2" descr="Papyrus"/>
          <p:cNvSpPr>
            <a:spLocks noGrp="1" noChangeArrowheads="1"/>
          </p:cNvSpPr>
          <p:nvPr>
            <p:ph type="title"/>
          </p:nvPr>
        </p:nvSpPr>
        <p:spPr>
          <a:xfrm>
            <a:off x="1905001" y="152400"/>
            <a:ext cx="8458200" cy="838200"/>
          </a:xfrm>
          <a:blipFill dpi="0" rotWithShape="0">
            <a:blip r:embed="rId3" cstate="print"/>
            <a:srcRect/>
            <a:tile tx="0" ty="0" sx="100000" sy="100000" flip="none" algn="tl"/>
          </a:blipFill>
        </p:spPr>
        <p:txBody>
          <a:bodyPr/>
          <a:lstStyle/>
          <a:p>
            <a:r>
              <a:rPr lang="en-US" sz="6600" b="1" dirty="0">
                <a:solidFill>
                  <a:schemeClr val="tx1"/>
                </a:solidFill>
                <a:effectLst>
                  <a:outerShdw blurRad="38100" dist="38100" dir="2700000" algn="tl">
                    <a:srgbClr val="FFFFFF"/>
                  </a:outerShdw>
                </a:effectLst>
                <a:latin typeface="Desdemona" pitchFamily="82" charset="0"/>
              </a:rPr>
              <a:t>DISPUTING  ELECTION</a:t>
            </a:r>
            <a:r>
              <a:rPr lang="en-US" sz="6600" dirty="0">
                <a:solidFill>
                  <a:schemeClr val="tx1"/>
                </a:solidFill>
              </a:rPr>
              <a:t> </a:t>
            </a:r>
          </a:p>
        </p:txBody>
      </p:sp>
      <p:sp>
        <p:nvSpPr>
          <p:cNvPr id="7171" name="Rectangle 3"/>
          <p:cNvSpPr>
            <a:spLocks noGrp="1" noChangeArrowheads="1"/>
          </p:cNvSpPr>
          <p:nvPr>
            <p:ph type="body" idx="1"/>
          </p:nvPr>
        </p:nvSpPr>
        <p:spPr>
          <a:xfrm>
            <a:off x="1905001" y="1143000"/>
            <a:ext cx="8458200" cy="5486400"/>
          </a:xfrm>
          <a:solidFill>
            <a:srgbClr val="FFFFFF"/>
          </a:solidFill>
        </p:spPr>
        <p:txBody>
          <a:bodyPr/>
          <a:lstStyle/>
          <a:p>
            <a:pPr>
              <a:lnSpc>
                <a:spcPct val="90000"/>
              </a:lnSpc>
            </a:pPr>
            <a:r>
              <a:rPr lang="en-US" sz="3600"/>
              <a:t>Universalism &amp; Reincarnation                                                                                                                                             </a:t>
            </a:r>
          </a:p>
          <a:p>
            <a:pPr>
              <a:lnSpc>
                <a:spcPct val="90000"/>
              </a:lnSpc>
            </a:pPr>
            <a:r>
              <a:rPr lang="en-US" sz="3600"/>
              <a:t>Salvation By Grace – Infant Inclusive</a:t>
            </a:r>
          </a:p>
          <a:p>
            <a:pPr>
              <a:lnSpc>
                <a:spcPct val="90000"/>
              </a:lnSpc>
            </a:pPr>
            <a:r>
              <a:rPr lang="en-US" sz="3600"/>
              <a:t>Choice Conditioned By Imputed Faith</a:t>
            </a:r>
          </a:p>
          <a:p>
            <a:pPr>
              <a:lnSpc>
                <a:spcPct val="90000"/>
              </a:lnSpc>
            </a:pPr>
            <a:endParaRPr lang="en-US" sz="3600"/>
          </a:p>
          <a:p>
            <a:pPr>
              <a:lnSpc>
                <a:spcPct val="90000"/>
              </a:lnSpc>
            </a:pPr>
            <a:r>
              <a:rPr lang="en-US" sz="3600">
                <a:solidFill>
                  <a:srgbClr val="CC00CC"/>
                </a:solidFill>
              </a:rPr>
              <a:t>Salvation By Grace &amp; Human Choice</a:t>
            </a:r>
          </a:p>
          <a:p>
            <a:pPr>
              <a:lnSpc>
                <a:spcPct val="90000"/>
              </a:lnSpc>
            </a:pPr>
            <a:endParaRPr lang="en-US" sz="3600">
              <a:solidFill>
                <a:srgbClr val="CC00CC"/>
              </a:solidFill>
            </a:endParaRPr>
          </a:p>
          <a:p>
            <a:pPr>
              <a:lnSpc>
                <a:spcPct val="90000"/>
              </a:lnSpc>
            </a:pPr>
            <a:r>
              <a:rPr lang="en-US" sz="3600"/>
              <a:t>Salvation Only To The Elect &amp; All Infants</a:t>
            </a:r>
          </a:p>
          <a:p>
            <a:pPr>
              <a:lnSpc>
                <a:spcPct val="90000"/>
              </a:lnSpc>
            </a:pPr>
            <a:r>
              <a:rPr lang="en-US" sz="3600"/>
              <a:t>Salvation Only To Elect &amp; Elect Infants</a:t>
            </a:r>
          </a:p>
          <a:p>
            <a:pPr>
              <a:lnSpc>
                <a:spcPct val="90000"/>
              </a:lnSpc>
            </a:pPr>
            <a:r>
              <a:rPr lang="en-US" sz="3600"/>
              <a:t>Fatalism: No Elect, No God, &amp; No Hope</a:t>
            </a:r>
          </a:p>
          <a:p>
            <a:pPr>
              <a:lnSpc>
                <a:spcPct val="90000"/>
              </a:lnSpc>
            </a:pPr>
            <a:endParaRPr lang="en-US" sz="3600"/>
          </a:p>
        </p:txBody>
      </p:sp>
    </p:spTree>
    <p:extLst>
      <p:ext uri="{BB962C8B-B14F-4D97-AF65-F5344CB8AC3E}">
        <p14:creationId xmlns:p14="http://schemas.microsoft.com/office/powerpoint/2010/main" val="3901748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p:spPr>
        <p:txBody>
          <a:bodyPr>
            <a:normAutofit/>
          </a:bodyPr>
          <a:lstStyle/>
          <a:p>
            <a:r>
              <a:rPr lang="en-US" sz="4800" b="1" dirty="0" err="1">
                <a:solidFill>
                  <a:srgbClr val="C00000"/>
                </a:solidFill>
                <a:effectLst>
                  <a:outerShdw blurRad="38100" dist="38100" dir="2700000" algn="tl">
                    <a:srgbClr val="000000">
                      <a:alpha val="43137"/>
                    </a:srgbClr>
                  </a:outerShdw>
                </a:effectLst>
              </a:rPr>
              <a:t>Relgious</a:t>
            </a:r>
            <a:r>
              <a:rPr lang="en-US" sz="4800" b="1" dirty="0">
                <a:solidFill>
                  <a:srgbClr val="C00000"/>
                </a:solidFill>
                <a:effectLst>
                  <a:outerShdw blurRad="38100" dist="38100" dir="2700000" algn="tl">
                    <a:srgbClr val="000000">
                      <a:alpha val="43137"/>
                    </a:srgbClr>
                  </a:outerShdw>
                </a:effectLst>
              </a:rPr>
              <a:t> History of the Christian Era Ppt. Series</a:t>
            </a:r>
          </a:p>
        </p:txBody>
      </p:sp>
      <p:graphicFrame>
        <p:nvGraphicFramePr>
          <p:cNvPr id="31" name="Content Placeholder 2" descr="timeline">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613721912"/>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122384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209800" y="304800"/>
            <a:ext cx="7772400" cy="1143000"/>
          </a:xfrm>
          <a:solidFill>
            <a:schemeClr val="bg1"/>
          </a:solidFill>
        </p:spPr>
        <p:txBody>
          <a:bodyPr/>
          <a:lstStyle/>
          <a:p>
            <a:r>
              <a:rPr lang="en-US">
                <a:effectLst>
                  <a:outerShdw blurRad="38100" dist="38100" dir="2700000" algn="tl">
                    <a:srgbClr val="C0C0C0"/>
                  </a:outerShdw>
                </a:effectLst>
              </a:rPr>
              <a:t>Martin Luther:  Epic Life &amp; Tale</a:t>
            </a:r>
          </a:p>
        </p:txBody>
      </p:sp>
      <p:sp>
        <p:nvSpPr>
          <p:cNvPr id="72707" name="Rectangle 3"/>
          <p:cNvSpPr>
            <a:spLocks noGrp="1" noChangeArrowheads="1"/>
          </p:cNvSpPr>
          <p:nvPr>
            <p:ph type="body" sz="half" idx="1"/>
          </p:nvPr>
        </p:nvSpPr>
        <p:spPr>
          <a:xfrm>
            <a:off x="2209800" y="1676400"/>
            <a:ext cx="3810000" cy="4114800"/>
          </a:xfrm>
        </p:spPr>
        <p:txBody>
          <a:bodyPr/>
          <a:lstStyle/>
          <a:p>
            <a:pPr>
              <a:lnSpc>
                <a:spcPct val="90000"/>
              </a:lnSpc>
            </a:pPr>
            <a:r>
              <a:rPr lang="en-US" sz="2400" u="sng"/>
              <a:t>Thunderous Close Call</a:t>
            </a:r>
            <a:r>
              <a:rPr lang="en-US" sz="2400"/>
              <a:t> </a:t>
            </a:r>
            <a:r>
              <a:rPr lang="en-US" sz="2000"/>
              <a:t> Thinks Divine Numinous           With Deliverance – Change      Career Choice: From Legal Study To Mendicant Scholar</a:t>
            </a:r>
          </a:p>
          <a:p>
            <a:pPr>
              <a:lnSpc>
                <a:spcPct val="90000"/>
              </a:lnSpc>
            </a:pPr>
            <a:r>
              <a:rPr lang="en-US" sz="2400" u="sng"/>
              <a:t>Bad News Theology</a:t>
            </a:r>
            <a:r>
              <a:rPr lang="en-US" sz="2000"/>
              <a:t> Gospel Of Condemnation Salvation: Self-Accusation</a:t>
            </a:r>
          </a:p>
          <a:p>
            <a:pPr>
              <a:lnSpc>
                <a:spcPct val="90000"/>
              </a:lnSpc>
            </a:pPr>
            <a:r>
              <a:rPr lang="en-US" sz="2400" u="sng"/>
              <a:t>Rome Road Trip - </a:t>
            </a:r>
            <a:r>
              <a:rPr lang="en-US" sz="2400" i="1" u="sng"/>
              <a:t>Trip</a:t>
            </a:r>
            <a:r>
              <a:rPr lang="en-US" sz="2400" u="sng"/>
              <a:t>   </a:t>
            </a:r>
          </a:p>
          <a:p>
            <a:pPr>
              <a:lnSpc>
                <a:spcPct val="90000"/>
              </a:lnSpc>
            </a:pPr>
            <a:r>
              <a:rPr lang="en-US" sz="2400" u="sng"/>
              <a:t>Tower Study Event</a:t>
            </a:r>
            <a:r>
              <a:rPr lang="en-US" sz="2400"/>
              <a:t>     </a:t>
            </a:r>
            <a:r>
              <a:rPr lang="en-US" sz="2000"/>
              <a:t>Good News Of  Promise Justification: Faith / Grace</a:t>
            </a:r>
          </a:p>
          <a:p>
            <a:pPr>
              <a:lnSpc>
                <a:spcPct val="90000"/>
              </a:lnSpc>
            </a:pPr>
            <a:r>
              <a:rPr lang="en-US" sz="2400" u="sng"/>
              <a:t>Luther Three Stages</a:t>
            </a:r>
            <a:r>
              <a:rPr lang="en-US" sz="2400"/>
              <a:t>     </a:t>
            </a:r>
            <a:r>
              <a:rPr lang="en-US" sz="2000"/>
              <a:t>1516</a:t>
            </a:r>
            <a:r>
              <a:rPr lang="en-US" sz="2400"/>
              <a:t> – </a:t>
            </a:r>
            <a:r>
              <a:rPr lang="en-US" sz="2000"/>
              <a:t>Negative Young     1520 –  Positive Mature        Late Life  –  Regression</a:t>
            </a:r>
            <a:r>
              <a:rPr lang="en-US" sz="2400"/>
              <a:t>    </a:t>
            </a:r>
            <a:r>
              <a:rPr lang="en-US" sz="2800" u="sng"/>
              <a:t>  </a:t>
            </a:r>
            <a:r>
              <a:rPr lang="en-US" sz="2400"/>
              <a:t>  </a:t>
            </a:r>
            <a:r>
              <a:rPr lang="en-US" sz="2800" u="sng"/>
              <a:t> </a:t>
            </a:r>
            <a:r>
              <a:rPr lang="en-US" sz="2400"/>
              <a:t>  </a:t>
            </a:r>
          </a:p>
        </p:txBody>
      </p:sp>
      <p:pic>
        <p:nvPicPr>
          <p:cNvPr id="72710" name="Picture 6" descr="C:\Documents and Settings\Owner\My Documents\Educational Illustrations\mm.gif"/>
          <p:cNvPicPr>
            <a:picLocks noGrp="1" noChangeAspect="1" noChangeArrowheads="1"/>
          </p:cNvPicPr>
          <p:nvPr>
            <p:ph type="clipArt" sz="half" idx="2"/>
          </p:nvPr>
        </p:nvPicPr>
        <p:blipFill>
          <a:blip r:embed="rId5" cstate="print"/>
          <a:srcRect/>
          <a:stretch>
            <a:fillRect/>
          </a:stretch>
        </p:blipFill>
        <p:spPr>
          <a:xfrm>
            <a:off x="6172200" y="2133600"/>
            <a:ext cx="3810000" cy="4114800"/>
          </a:xfrm>
          <a:noFill/>
          <a:ln/>
        </p:spPr>
      </p:pic>
      <p:pic>
        <p:nvPicPr>
          <p:cNvPr id="72712" name="Picture 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81700" y="6858000"/>
            <a:ext cx="685800" cy="1600200"/>
          </a:xfrm>
          <a:prstGeom prst="rect">
            <a:avLst/>
          </a:prstGeom>
          <a:noFill/>
        </p:spPr>
      </p:pic>
      <p:pic>
        <p:nvPicPr>
          <p:cNvPr id="72713" name="Picture 9" descr="C:\Documents and Settings\Owner\My Documents\Educational Illustrations\Animations, Any &amp; All Others\Weather_Rain_cloud_prv.gif"/>
          <p:cNvPicPr>
            <a:picLocks noChangeAspect="1" noChangeArrowheads="1" noCrop="1"/>
          </p:cNvPicPr>
          <p:nvPr/>
        </p:nvPicPr>
        <p:blipFill>
          <a:blip r:embed="rId7" cstate="print"/>
          <a:srcRect/>
          <a:stretch>
            <a:fillRect/>
          </a:stretch>
        </p:blipFill>
        <p:spPr bwMode="auto">
          <a:xfrm>
            <a:off x="6324600" y="2209800"/>
            <a:ext cx="533400" cy="990600"/>
          </a:xfrm>
          <a:prstGeom prst="rect">
            <a:avLst/>
          </a:prstGeom>
          <a:noFill/>
        </p:spPr>
      </p:pic>
      <p:pic>
        <p:nvPicPr>
          <p:cNvPr id="72714" name="Picture 10" descr="C:\Documents and Settings\Owner\My Documents\Educational Illustrations\church.gif"/>
          <p:cNvPicPr>
            <a:picLocks noChangeAspect="1" noChangeArrowheads="1"/>
          </p:cNvPicPr>
          <p:nvPr/>
        </p:nvPicPr>
        <p:blipFill>
          <a:blip r:embed="rId8" cstate="print"/>
          <a:srcRect/>
          <a:stretch>
            <a:fillRect/>
          </a:stretch>
        </p:blipFill>
        <p:spPr bwMode="auto">
          <a:xfrm>
            <a:off x="1524000" y="2133600"/>
            <a:ext cx="990600" cy="990600"/>
          </a:xfrm>
          <a:prstGeom prst="rect">
            <a:avLst/>
          </a:prstGeom>
          <a:noFill/>
        </p:spPr>
      </p:pic>
      <p:sp>
        <p:nvSpPr>
          <p:cNvPr id="72715" name="Comment 11"/>
          <p:cNvSpPr>
            <a:spLocks noChangeArrowheads="1"/>
          </p:cNvSpPr>
          <p:nvPr/>
        </p:nvSpPr>
        <p:spPr bwMode="auto">
          <a:xfrm>
            <a:off x="1539876" y="-1143000"/>
            <a:ext cx="7146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Later Strong German Resistance To Practical Application Of Lightening Rod Points To Particular Problem Referencing Teutonic Culture. </a:t>
            </a:r>
          </a:p>
        </p:txBody>
      </p:sp>
    </p:spTree>
    <p:extLst>
      <p:ext uri="{BB962C8B-B14F-4D97-AF65-F5344CB8AC3E}">
        <p14:creationId xmlns:p14="http://schemas.microsoft.com/office/powerpoint/2010/main" val="42775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2714"/>
                                        </p:tgtEl>
                                        <p:attrNameLst>
                                          <p:attrName>style.visibility</p:attrName>
                                        </p:attrNameLst>
                                      </p:cBhvr>
                                      <p:to>
                                        <p:strVal val="visible"/>
                                      </p:to>
                                    </p:set>
                                    <p:animEffect transition="in" filter="slide(fromLeft)">
                                      <p:cBhvr>
                                        <p:cTn id="7" dur="500"/>
                                        <p:tgtEl>
                                          <p:spTgt spid="7271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727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2712"/>
                </p:tgtEl>
              </p:cMediaNode>
            </p:audio>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743200"/>
            <a:ext cx="8077200" cy="1600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mn-cs"/>
              </a:rPr>
              <a:t>One of the most common arguments that Calvinists use revolves around a unique definition of grace.   “If people are saved ‘by grace alone,’”  they say, “then people can’t play any part in their salvation.  Salvation must be 100% the work of God if it is truly salvation by grace.”   Calvinists have even labeled their distinctive doctrines as ‘the doctrines  of grace,’ as if none else have a theology of grace!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(T.U.L.I.P.)</a:t>
            </a:r>
          </a:p>
        </p:txBody>
      </p:sp>
      <p:sp>
        <p:nvSpPr>
          <p:cNvPr id="9" name="Rectangle 8"/>
          <p:cNvSpPr/>
          <p:nvPr/>
        </p:nvSpPr>
        <p:spPr>
          <a:xfrm>
            <a:off x="1527141" y="0"/>
            <a:ext cx="9266549"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Jesus People on Errors of Calvin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rPr>
              <a:t>2. Grace of God Is Redefined </a:t>
            </a:r>
            <a:r>
              <a:rPr kumimoji="0" lang="en-US" sz="4800" b="1" i="0" u="none" strike="noStrike" kern="1200" cap="none" spc="0" normalizeH="0" baseline="0" noProof="0" dirty="0">
                <a:ln>
                  <a:noFill/>
                </a:ln>
                <a:solidFill>
                  <a:srgbClr val="990000"/>
                </a:solidFill>
                <a:effectLst/>
                <a:uLnTx/>
                <a:uFillTx/>
                <a:latin typeface="Times New Roman" pitchFamily="18" charset="0"/>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431325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743200"/>
            <a:ext cx="8077200" cy="1600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0" u="none" strike="noStrike" kern="1200" cap="none" spc="0" normalizeH="0" baseline="0" noProof="0" dirty="0">
                <a:ln>
                  <a:noFill/>
                </a:ln>
                <a:solidFill>
                  <a:srgbClr val="C00000"/>
                </a:solidFill>
                <a:effectLst/>
                <a:uLnTx/>
                <a:uFillTx/>
                <a:latin typeface="Times New Roman" pitchFamily="18" charset="0"/>
                <a:ea typeface="+mn-ea"/>
                <a:cs typeface="+mn-cs"/>
              </a:rPr>
              <a:t>Calvinism’s distinctive doctrines could be better called ‘the doctrines of damnation,’ because they promise damnation to the majority of people.  God offers no grace and no hope of salvation for them,  as they are doomed from before they were born to an eternal hell!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(T.U.L.I.P.)</a:t>
            </a:r>
          </a:p>
        </p:txBody>
      </p:sp>
      <p:sp>
        <p:nvSpPr>
          <p:cNvPr id="9" name="Rectangle 8"/>
          <p:cNvSpPr/>
          <p:nvPr/>
        </p:nvSpPr>
        <p:spPr>
          <a:xfrm>
            <a:off x="1676400" y="0"/>
            <a:ext cx="8909901"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Jesus People on Errors of Calvin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rPr>
              <a:t>2. Grace of God Is Redefined </a:t>
            </a:r>
            <a:r>
              <a:rPr kumimoji="0" lang="en-US" sz="4800" b="1" i="0" u="none" strike="noStrike" kern="1200" cap="none" spc="0" normalizeH="0" baseline="0" noProof="0" dirty="0">
                <a:ln>
                  <a:noFill/>
                </a:ln>
                <a:solidFill>
                  <a:srgbClr val="990000"/>
                </a:solidFill>
                <a:effectLst/>
                <a:uLnTx/>
                <a:uFillTx/>
                <a:latin typeface="Times New Roman" pitchFamily="18" charset="0"/>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0886176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667000"/>
            <a:ext cx="8077200" cy="1676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mn-cs"/>
              </a:rPr>
              <a:t>Calvinists believe that God could have saved everyone just as easily as He saved those whom    He allegedly predestined for salvation, but He was pleased to save only a small minority of those He created in His image.  The rest He was pleased to foreordain to hell. We cannot help but ask, ‘If God  is love,  what kind of love is that?’  John Wesley,  founder of the Methodists,  answered,  ‘That is the kind of </a:t>
            </a:r>
            <a:r>
              <a:rPr kumimoji="0" lang="en-US" sz="2800" b="0" i="1" u="none" strike="noStrike" kern="1200" cap="none" spc="0" normalizeH="0" baseline="0" noProof="0" dirty="0">
                <a:ln>
                  <a:noFill/>
                </a:ln>
                <a:solidFill>
                  <a:srgbClr val="C00000"/>
                </a:solidFill>
                <a:effectLst/>
                <a:uLnTx/>
                <a:uFillTx/>
                <a:latin typeface="Times New Roman" pitchFamily="18" charset="0"/>
                <a:ea typeface="+mn-ea"/>
                <a:cs typeface="+mn-cs"/>
              </a:rPr>
              <a:t>love</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mn-cs"/>
              </a:rPr>
              <a:t> that makes one’s blood run cold!</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(T.U.L.I.P.)</a:t>
            </a:r>
          </a:p>
        </p:txBody>
      </p:sp>
      <p:sp>
        <p:nvSpPr>
          <p:cNvPr id="9" name="Rectangle 8"/>
          <p:cNvSpPr/>
          <p:nvPr/>
        </p:nvSpPr>
        <p:spPr>
          <a:xfrm>
            <a:off x="1676400" y="0"/>
            <a:ext cx="8906265"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Jesus People on Errors of Calvin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rPr>
              <a:t>2. Grace of God Is Redefined </a:t>
            </a:r>
            <a:r>
              <a:rPr kumimoji="0" lang="en-US" sz="4800" b="1" i="0" u="none" strike="noStrike" kern="1200" cap="none" spc="0" normalizeH="0" baseline="0" noProof="0" dirty="0">
                <a:ln>
                  <a:noFill/>
                </a:ln>
                <a:solidFill>
                  <a:srgbClr val="990000"/>
                </a:solidFill>
                <a:effectLst/>
                <a:uLnTx/>
                <a:uFillTx/>
                <a:latin typeface="Times New Roman" pitchFamily="18" charset="0"/>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5175065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514600"/>
            <a:ext cx="8077200" cy="18288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mn-cs"/>
              </a:rPr>
              <a:t>Does salvation by grace require that human beings play no part in their salvation?</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mn-cs"/>
              </a:rPr>
              <a:t> </a:t>
            </a: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mn-cs"/>
              </a:rPr>
              <a:t>Imagine if I were bankrupt,  but someone paid     my debts and gave me a fresh start by means of a million dollar check &amp; some great business advice.  Would you say that my financial recovery was not ‘by grace alone’ because I had to deposit the check into my bank account in order to enjoy the benefits of my benefactor?  </a:t>
            </a:r>
            <a:r>
              <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mn-cs"/>
              </a:rPr>
              <a:t>Of course not.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(T.U.L.I.P.)</a:t>
            </a:r>
          </a:p>
        </p:txBody>
      </p:sp>
      <p:sp>
        <p:nvSpPr>
          <p:cNvPr id="9" name="Rectangle 8"/>
          <p:cNvSpPr/>
          <p:nvPr/>
        </p:nvSpPr>
        <p:spPr>
          <a:xfrm>
            <a:off x="1676400" y="0"/>
            <a:ext cx="8975889"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Jesus People on Errors of Calvin  </a:t>
            </a:r>
          </a:p>
        </p:txBody>
      </p:sp>
      <p:sp>
        <p:nvSpPr>
          <p:cNvPr id="10" name="Text Box 6"/>
          <p:cNvSpPr txBox="1">
            <a:spLocks noChangeArrowheads="1"/>
          </p:cNvSpPr>
          <p:nvPr/>
        </p:nvSpPr>
        <p:spPr bwMode="auto">
          <a:xfrm>
            <a:off x="2286000" y="18288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rPr>
              <a:t>2. Grace of God Is Redefined </a:t>
            </a:r>
            <a:r>
              <a:rPr kumimoji="0" lang="en-US" sz="4800" b="1" i="0" u="none" strike="noStrike" kern="1200" cap="none" spc="0" normalizeH="0" baseline="0" noProof="0" dirty="0">
                <a:ln>
                  <a:noFill/>
                </a:ln>
                <a:solidFill>
                  <a:srgbClr val="990000"/>
                </a:solidFill>
                <a:effectLst/>
                <a:uLnTx/>
                <a:uFillTx/>
                <a:latin typeface="Times New Roman" pitchFamily="18" charset="0"/>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6848648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mn-cs"/>
              </a:rPr>
              <a:t>Does salvation by grace require that human beings play no part in their salvation?</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C00000"/>
                </a:solidFill>
                <a:effectLst/>
                <a:uLnTx/>
                <a:uFillTx/>
                <a:latin typeface="Times New Roman" pitchFamily="18" charset="0"/>
                <a:ea typeface="+mn-ea"/>
                <a:cs typeface="+mn-cs"/>
              </a:rPr>
              <a:t>So if such logic would be considered absurd by anyone &amp; everyone, why is the same logic, when applied to salvation, swallowed by Calvinists?</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0" i="0" u="none" strike="noStrike" kern="1200" cap="none" spc="0" normalizeH="0" baseline="0" noProof="0" dirty="0">
                <a:ln>
                  <a:noFill/>
                </a:ln>
                <a:solidFill>
                  <a:srgbClr val="C00000"/>
                </a:solidFill>
                <a:effectLst/>
                <a:uLnTx/>
                <a:uFillTx/>
                <a:latin typeface="Times New Roman" pitchFamily="18" charset="0"/>
                <a:ea typeface="+mn-ea"/>
                <a:cs typeface="+mn-cs"/>
              </a:rPr>
              <a:t>Why do Calvinists accuse non-Calvinists of not having a gospel of grace simply because we maintain that those who are saved are those who, as the Bible teaches, don’t resist God’s gracious drawing?   If you accept a birthday gift,         is that a  ‘work’  that lessens the grace of the giver? </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mn-cs"/>
              </a:rPr>
              <a:t>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(T.U.L.I.P.)</a:t>
            </a:r>
          </a:p>
        </p:txBody>
      </p:sp>
      <p:sp>
        <p:nvSpPr>
          <p:cNvPr id="9" name="Rectangle 8"/>
          <p:cNvSpPr/>
          <p:nvPr/>
        </p:nvSpPr>
        <p:spPr>
          <a:xfrm>
            <a:off x="1752600" y="0"/>
            <a:ext cx="8937396"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Jesus People on Errors of Calvin  </a:t>
            </a:r>
          </a:p>
        </p:txBody>
      </p:sp>
      <p:sp>
        <p:nvSpPr>
          <p:cNvPr id="10" name="Text Box 6"/>
          <p:cNvSpPr txBox="1">
            <a:spLocks noChangeArrowheads="1"/>
          </p:cNvSpPr>
          <p:nvPr/>
        </p:nvSpPr>
        <p:spPr bwMode="auto">
          <a:xfrm>
            <a:off x="2286000" y="17526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rPr>
              <a:t>2. Grace of God Is Redefined </a:t>
            </a:r>
            <a:r>
              <a:rPr kumimoji="0" lang="en-US" sz="4800" b="1" i="0" u="none" strike="noStrike" kern="1200" cap="none" spc="0" normalizeH="0" baseline="0" noProof="0" dirty="0">
                <a:ln>
                  <a:noFill/>
                </a:ln>
                <a:solidFill>
                  <a:srgbClr val="990000"/>
                </a:solidFill>
                <a:effectLst/>
                <a:uLnTx/>
                <a:uFillTx/>
                <a:latin typeface="Times New Roman" pitchFamily="18" charset="0"/>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715324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499"/>
                                          </p:stCondLst>
                                        </p:cTn>
                                        <p:tgtEl>
                                          <p:spTgt spid="2892807">
                                            <p:txEl>
                                              <p:pRg st="1" end="1"/>
                                            </p:txEl>
                                          </p:spTgt>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499"/>
                                          </p:stCondLst>
                                        </p:cTn>
                                        <p:tgtEl>
                                          <p:spTgt spid="28928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0" i="0" u="none" strike="noStrike" kern="1200" cap="none" spc="0" normalizeH="0" baseline="0" noProof="0" dirty="0">
                <a:ln>
                  <a:noFill/>
                </a:ln>
                <a:solidFill>
                  <a:srgbClr val="C00000"/>
                </a:solidFill>
                <a:effectLst/>
                <a:uLnTx/>
                <a:uFillTx/>
                <a:latin typeface="Times New Roman" pitchFamily="18" charset="0"/>
                <a:ea typeface="+mn-ea"/>
                <a:cs typeface="+mn-cs"/>
              </a:rPr>
              <a:t>Calvinist logic that sets grace against human response is not  a logic that can be supported by any scripture.  There are no verses in the Bible that tell us that if salvation is of grace,  then human free will plays no part in the salvation process.  Rather, the Bible affirms that salvation is all of grace &amp; also affirms that those who are saved are those who, by their own wills,  do not resist God’s gracious drawing.</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mn-cs"/>
              </a:rPr>
              <a:t>Calvinists elevate human reasoning above Scripture’s revelation, making God’s grace and human responsibility mutually exclusive concepts,  while the Bible makes them mutually inclusive.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(T.U.L.I.P.)</a:t>
            </a:r>
          </a:p>
        </p:txBody>
      </p:sp>
      <p:sp>
        <p:nvSpPr>
          <p:cNvPr id="9" name="Rectangle 8"/>
          <p:cNvSpPr/>
          <p:nvPr/>
        </p:nvSpPr>
        <p:spPr>
          <a:xfrm>
            <a:off x="1676400" y="0"/>
            <a:ext cx="8906265"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Jesus People on Errors of Calvin  </a:t>
            </a:r>
          </a:p>
        </p:txBody>
      </p:sp>
      <p:sp>
        <p:nvSpPr>
          <p:cNvPr id="10" name="Text Box 6"/>
          <p:cNvSpPr txBox="1">
            <a:spLocks noChangeArrowheads="1"/>
          </p:cNvSpPr>
          <p:nvPr/>
        </p:nvSpPr>
        <p:spPr bwMode="auto">
          <a:xfrm>
            <a:off x="2286000" y="17526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rPr>
              <a:t>2. Grace of God Is Redefined </a:t>
            </a:r>
            <a:r>
              <a:rPr kumimoji="0" lang="en-US" sz="4800" b="1" i="0" u="none" strike="noStrike" kern="1200" cap="none" spc="0" normalizeH="0" baseline="0" noProof="0" dirty="0">
                <a:ln>
                  <a:noFill/>
                </a:ln>
                <a:solidFill>
                  <a:srgbClr val="990000"/>
                </a:solidFill>
                <a:effectLst/>
                <a:uLnTx/>
                <a:uFillTx/>
                <a:latin typeface="Times New Roman" pitchFamily="18" charset="0"/>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7981375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743200"/>
            <a:ext cx="8077200" cy="1600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mn-cs"/>
              </a:rPr>
              <a:t>Applying the same kind of human logic, we could claim that,  because salvation is by grace alone and human responsibility plays no part,  Christians can sin all they want without eternal consequences.  Yet the same Bible that affirms salvation is by grace alone also affirms that the unrighteous  ‘will not inherit the kingdom of God’   (1</a:t>
            </a:r>
            <a:r>
              <a:rPr kumimoji="0" lang="en-US" sz="2400" b="1" i="0" u="none" strike="noStrike" kern="1200" cap="none" spc="0" normalizeH="0" baseline="30000" noProof="0" dirty="0">
                <a:ln>
                  <a:noFill/>
                </a:ln>
                <a:solidFill>
                  <a:srgbClr val="C00000"/>
                </a:solidFill>
                <a:effectLst/>
                <a:uLnTx/>
                <a:uFillTx/>
                <a:latin typeface="Times New Roman" pitchFamily="18" charset="0"/>
                <a:ea typeface="+mn-ea"/>
                <a:cs typeface="+mn-cs"/>
              </a:rPr>
              <a:t>st</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mn-cs"/>
              </a:rPr>
              <a:t> Cor. 6: 9, 10).   Does your will have anything to do with your not stealing?  If your answer is  </a:t>
            </a:r>
            <a:r>
              <a:rPr kumimoji="0" lang="en-US" sz="2400" b="1" i="1" u="none" strike="noStrike" kern="1200" cap="none" spc="0" normalizeH="0" baseline="0" noProof="0" dirty="0">
                <a:ln>
                  <a:noFill/>
                </a:ln>
                <a:solidFill>
                  <a:srgbClr val="C00000"/>
                </a:solidFill>
                <a:effectLst/>
                <a:uLnTx/>
                <a:uFillTx/>
                <a:latin typeface="Times New Roman" pitchFamily="18" charset="0"/>
                <a:ea typeface="+mn-ea"/>
                <a:cs typeface="+mn-cs"/>
              </a:rPr>
              <a:t>yes</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mn-cs"/>
              </a:rPr>
              <a:t>, then you have just admitted that your will plays a part in whether or not you will inherit eternal life.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(T.U.L.I.P.)</a:t>
            </a:r>
          </a:p>
        </p:txBody>
      </p:sp>
      <p:sp>
        <p:nvSpPr>
          <p:cNvPr id="9" name="Rectangle 8"/>
          <p:cNvSpPr/>
          <p:nvPr/>
        </p:nvSpPr>
        <p:spPr>
          <a:xfrm>
            <a:off x="1676400" y="0"/>
            <a:ext cx="8938181"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Jesus People on Errors of Calvin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rPr>
              <a:t>2. Grace of God Is Redefined </a:t>
            </a:r>
            <a:r>
              <a:rPr kumimoji="0" lang="en-US" sz="4800" b="1" i="0" u="none" strike="noStrike" kern="1200" cap="none" spc="0" normalizeH="0" baseline="0" noProof="0" dirty="0">
                <a:ln>
                  <a:noFill/>
                </a:ln>
                <a:solidFill>
                  <a:srgbClr val="990000"/>
                </a:solidFill>
                <a:effectLst/>
                <a:uLnTx/>
                <a:uFillTx/>
                <a:latin typeface="Times New Roman" pitchFamily="18" charset="0"/>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927003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mn-cs"/>
              </a:rPr>
              <a:t>Salvation is by grace from beginning to end -    </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mn-cs"/>
              </a:rPr>
              <a:t>God graciously draws everyone in the world by means    of His creation &amp; their God-given consciences.  He awes them and convicts them.  He expects every person whom He so draws to seek Him{Acts 7:26, 27}. Those who seek Him do so only because of His gracious initiative.  And Jesus promised that those who seek will find {Matt. 7:7}.  Scripture affirms that God  ‘is a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mn-cs"/>
              </a:rPr>
              <a:t>rewarder</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mn-cs"/>
              </a:rPr>
              <a:t> of those who seek Him {Hebrews 11: 6}.  If people are incapable of seeking God,  as some claim,  then we would have to wonder why the Bible says otherwise.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pitchFamily="18" charset="0"/>
                <a:ea typeface="+mn-ea"/>
                <a:cs typeface="+mn-cs"/>
              </a:rPr>
              <a:t>(T.U.L.I.P.)</a:t>
            </a:r>
          </a:p>
        </p:txBody>
      </p:sp>
      <p:sp>
        <p:nvSpPr>
          <p:cNvPr id="9" name="Rectangle 8"/>
          <p:cNvSpPr/>
          <p:nvPr/>
        </p:nvSpPr>
        <p:spPr>
          <a:xfrm>
            <a:off x="1676400" y="0"/>
            <a:ext cx="8906265"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Jesus People on Errors of Calvin  </a:t>
            </a:r>
          </a:p>
        </p:txBody>
      </p:sp>
      <p:sp>
        <p:nvSpPr>
          <p:cNvPr id="10" name="Text Box 6"/>
          <p:cNvSpPr txBox="1">
            <a:spLocks noChangeArrowheads="1"/>
          </p:cNvSpPr>
          <p:nvPr/>
        </p:nvSpPr>
        <p:spPr bwMode="auto">
          <a:xfrm>
            <a:off x="2286000" y="17526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rPr>
              <a:t>2. Grace of God Is Redefined </a:t>
            </a:r>
            <a:r>
              <a:rPr kumimoji="0" lang="en-US" sz="4800" b="1" i="0" u="none" strike="noStrike" kern="1200" cap="none" spc="0" normalizeH="0" baseline="0" noProof="0" dirty="0">
                <a:ln>
                  <a:noFill/>
                </a:ln>
                <a:solidFill>
                  <a:srgbClr val="990000"/>
                </a:solidFill>
                <a:effectLst/>
                <a:uLnTx/>
                <a:uFillTx/>
                <a:latin typeface="Times New Roman" pitchFamily="18" charset="0"/>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937698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20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496386" name="Picture 2" descr="Bkg_color2"/>
          <p:cNvPicPr>
            <a:picLocks noChangeAspect="1" noChangeArrowheads="1"/>
          </p:cNvPicPr>
          <p:nvPr/>
        </p:nvPicPr>
        <p:blipFill>
          <a:blip r:embed="rId4" cstate="print"/>
          <a:srcRect/>
          <a:stretch>
            <a:fillRect/>
          </a:stretch>
        </p:blipFill>
        <p:spPr bwMode="auto">
          <a:xfrm>
            <a:off x="0" y="3"/>
            <a:ext cx="12192000" cy="6856413"/>
          </a:xfrm>
          <a:prstGeom prst="rect">
            <a:avLst/>
          </a:prstGeom>
          <a:noFill/>
        </p:spPr>
      </p:pic>
      <p:sp>
        <p:nvSpPr>
          <p:cNvPr id="4496387" name="Rectangle 3"/>
          <p:cNvSpPr>
            <a:spLocks noGrp="1" noChangeArrowheads="1"/>
          </p:cNvSpPr>
          <p:nvPr>
            <p:ph type="ctrTitle"/>
          </p:nvPr>
        </p:nvSpPr>
        <p:spPr>
          <a:xfrm>
            <a:off x="1828800" y="685800"/>
            <a:ext cx="3810000" cy="2209800"/>
          </a:xfrm>
        </p:spPr>
        <p:txBody>
          <a:bodyPr anchor="t"/>
          <a:lstStyle/>
          <a:p>
            <a:pPr algn="r"/>
            <a:r>
              <a:rPr lang="en-US" sz="4800" i="1">
                <a:solidFill>
                  <a:srgbClr val="FF6600"/>
                </a:solidFill>
                <a:effectLst>
                  <a:outerShdw blurRad="38100" dist="38100" dir="2700000" algn="tl">
                    <a:srgbClr val="C0C0C0"/>
                  </a:outerShdw>
                </a:effectLst>
                <a:latin typeface="Broadway" pitchFamily="82" charset="0"/>
                <a:ea typeface="ＭＳ 明朝" charset="-128"/>
              </a:rPr>
              <a:t>T.U.L.I.P.</a:t>
            </a:r>
            <a:endParaRPr lang="en-US" sz="4800">
              <a:latin typeface="Broadway" pitchFamily="82" charset="0"/>
              <a:ea typeface="ＭＳ 明朝" charset="-128"/>
            </a:endParaRPr>
          </a:p>
        </p:txBody>
      </p:sp>
      <p:sp>
        <p:nvSpPr>
          <p:cNvPr id="4496388" name="Rectangle 4"/>
          <p:cNvSpPr>
            <a:spLocks noGrp="1" noChangeArrowheads="1"/>
          </p:cNvSpPr>
          <p:nvPr>
            <p:ph type="subTitle" idx="1"/>
          </p:nvPr>
        </p:nvSpPr>
        <p:spPr>
          <a:xfrm>
            <a:off x="2133600" y="2743200"/>
            <a:ext cx="8305800" cy="3962400"/>
          </a:xfrm>
        </p:spPr>
        <p:txBody>
          <a:bodyPr/>
          <a:lstStyle/>
          <a:p>
            <a:pPr marL="533400" indent="-533400" algn="l"/>
            <a:r>
              <a:rPr lang="en-US" sz="8000" b="1" dirty="0">
                <a:effectLst>
                  <a:outerShdw blurRad="38100" dist="38100" dir="2700000" algn="tl">
                    <a:srgbClr val="C0C0C0"/>
                  </a:outerShdw>
                </a:effectLst>
                <a:latin typeface="Broadway" pitchFamily="82" charset="0"/>
                <a:ea typeface="ＭＳ 明朝" charset="-128"/>
              </a:rPr>
              <a:t>CALVINISM</a:t>
            </a:r>
          </a:p>
          <a:p>
            <a:pPr marL="533400" indent="-533400" algn="l"/>
            <a:r>
              <a:rPr lang="en-US" sz="8000" b="1" dirty="0">
                <a:effectLst>
                  <a:outerShdw blurRad="38100" dist="38100" dir="2700000" algn="tl">
                    <a:srgbClr val="C0C0C0"/>
                  </a:outerShdw>
                </a:effectLst>
                <a:latin typeface="Broadway" pitchFamily="82" charset="0"/>
                <a:ea typeface="ＭＳ 明朝" charset="-128"/>
              </a:rPr>
              <a:t>IS  GOSPEL</a:t>
            </a:r>
          </a:p>
          <a:p>
            <a:pPr marL="533400" indent="-533400" algn="l"/>
            <a:r>
              <a:rPr lang="en-US" sz="8000" b="1" dirty="0">
                <a:effectLst>
                  <a:outerShdw blurRad="38100" dist="38100" dir="2700000" algn="tl">
                    <a:srgbClr val="C0C0C0"/>
                  </a:outerShdw>
                </a:effectLst>
                <a:latin typeface="Broadway" pitchFamily="82" charset="0"/>
                <a:ea typeface="ＭＳ 明朝" charset="-128"/>
              </a:rPr>
              <a:t>REDACTED!</a:t>
            </a:r>
          </a:p>
          <a:p>
            <a:pPr marL="533400" indent="-533400" algn="l"/>
            <a:endParaRPr lang="en-US" sz="8000" dirty="0">
              <a:latin typeface="Arial" charset="0"/>
              <a:ea typeface="ＭＳ 明朝" charset="-128"/>
            </a:endParaRPr>
          </a:p>
        </p:txBody>
      </p:sp>
      <p:sp>
        <p:nvSpPr>
          <p:cNvPr id="4496389" name="Line 5"/>
          <p:cNvSpPr>
            <a:spLocks noChangeShapeType="1"/>
          </p:cNvSpPr>
          <p:nvPr/>
        </p:nvSpPr>
        <p:spPr bwMode="auto">
          <a:xfrm flipV="1">
            <a:off x="5715000" y="381000"/>
            <a:ext cx="0" cy="2590800"/>
          </a:xfrm>
          <a:prstGeom prst="line">
            <a:avLst/>
          </a:prstGeom>
          <a:noFill/>
          <a:ln w="38100">
            <a:solidFill>
              <a:schemeClr val="bg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496390" name="Picture 6" descr="C:\Documents and Settings\Owner\My Documents\Educational Illustrations\ctslogosm.gif"/>
          <p:cNvPicPr>
            <a:picLocks noChangeAspect="1" noChangeArrowheads="1"/>
          </p:cNvPicPr>
          <p:nvPr/>
        </p:nvPicPr>
        <p:blipFill>
          <a:blip r:embed="rId5" cstate="print"/>
          <a:srcRect/>
          <a:stretch>
            <a:fillRect/>
          </a:stretch>
        </p:blipFill>
        <p:spPr bwMode="auto">
          <a:xfrm>
            <a:off x="6934200" y="381000"/>
            <a:ext cx="3200400" cy="2209800"/>
          </a:xfrm>
          <a:prstGeom prst="rect">
            <a:avLst/>
          </a:prstGeom>
          <a:noFill/>
        </p:spPr>
      </p:pic>
    </p:spTree>
    <p:extLst>
      <p:ext uri="{BB962C8B-B14F-4D97-AF65-F5344CB8AC3E}">
        <p14:creationId xmlns:p14="http://schemas.microsoft.com/office/powerpoint/2010/main" val="257117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496387">
                                            <p:txEl>
                                              <p:pRg st="0" end="0"/>
                                            </p:txEl>
                                          </p:spTgt>
                                        </p:tgtEl>
                                        <p:attrNameLst>
                                          <p:attrName>style.visibility</p:attrName>
                                        </p:attrNameLst>
                                      </p:cBhvr>
                                      <p:to>
                                        <p:strVal val="visible"/>
                                      </p:to>
                                    </p:set>
                                    <p:anim calcmode="lin" valueType="num">
                                      <p:cBhvr additive="base">
                                        <p:cTn id="7" dur="75" fill="hold"/>
                                        <p:tgtEl>
                                          <p:spTgt spid="4496387">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49638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496388">
                                            <p:txEl>
                                              <p:pRg st="0" end="0"/>
                                            </p:txEl>
                                          </p:spTgt>
                                        </p:tgtEl>
                                        <p:attrNameLst>
                                          <p:attrName>style.visibility</p:attrName>
                                        </p:attrNameLst>
                                      </p:cBhvr>
                                      <p:to>
                                        <p:strVal val="visible"/>
                                      </p:to>
                                    </p:set>
                                    <p:anim calcmode="lin" valueType="num">
                                      <p:cBhvr additive="base">
                                        <p:cTn id="13" dur="300" fill="hold"/>
                                        <p:tgtEl>
                                          <p:spTgt spid="4496388">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49638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496388">
                                            <p:txEl>
                                              <p:pRg st="1" end="1"/>
                                            </p:txEl>
                                          </p:spTgt>
                                        </p:tgtEl>
                                        <p:attrNameLst>
                                          <p:attrName>style.visibility</p:attrName>
                                        </p:attrNameLst>
                                      </p:cBhvr>
                                      <p:to>
                                        <p:strVal val="visible"/>
                                      </p:to>
                                    </p:set>
                                    <p:anim calcmode="lin" valueType="num">
                                      <p:cBhvr additive="base">
                                        <p:cTn id="19" dur="300" fill="hold"/>
                                        <p:tgtEl>
                                          <p:spTgt spid="4496388">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49638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4496388">
                                            <p:txEl>
                                              <p:pRg st="2" end="2"/>
                                            </p:txEl>
                                          </p:spTgt>
                                        </p:tgtEl>
                                        <p:attrNameLst>
                                          <p:attrName>style.visibility</p:attrName>
                                        </p:attrNameLst>
                                      </p:cBhvr>
                                      <p:to>
                                        <p:strVal val="visible"/>
                                      </p:to>
                                    </p:set>
                                    <p:anim calcmode="lin" valueType="num">
                                      <p:cBhvr additive="base">
                                        <p:cTn id="25" dur="300" fill="hold"/>
                                        <p:tgtEl>
                                          <p:spTgt spid="4496388">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449638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6387" grpId="0" build="p" autoUpdateAnimBg="0"/>
      <p:bldP spid="4496388" grpId="0"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2434" name="Picture 2" descr="Bkg_color2"/>
          <p:cNvPicPr>
            <a:picLocks noChangeAspect="1" noChangeArrowheads="1"/>
          </p:cNvPicPr>
          <p:nvPr/>
        </p:nvPicPr>
        <p:blipFill>
          <a:blip r:embed="rId3" cstate="print"/>
          <a:srcRect/>
          <a:stretch>
            <a:fillRect/>
          </a:stretch>
        </p:blipFill>
        <p:spPr bwMode="auto">
          <a:xfrm>
            <a:off x="0" y="3"/>
            <a:ext cx="12192000" cy="6856413"/>
          </a:xfrm>
          <a:prstGeom prst="rect">
            <a:avLst/>
          </a:prstGeom>
          <a:noFill/>
        </p:spPr>
      </p:pic>
      <p:sp>
        <p:nvSpPr>
          <p:cNvPr id="1042435" name="Rectangle 3"/>
          <p:cNvSpPr>
            <a:spLocks noGrp="1" noChangeArrowheads="1"/>
          </p:cNvSpPr>
          <p:nvPr>
            <p:ph type="ctrTitle"/>
          </p:nvPr>
        </p:nvSpPr>
        <p:spPr>
          <a:xfrm>
            <a:off x="1752600" y="0"/>
            <a:ext cx="3581400" cy="2895600"/>
          </a:xfrm>
        </p:spPr>
        <p:txBody>
          <a:bodyPr anchor="t"/>
          <a:lstStyle/>
          <a:p>
            <a:pPr algn="r"/>
            <a:r>
              <a:rPr lang="en-US" b="1" dirty="0">
                <a:solidFill>
                  <a:srgbClr val="FF6600"/>
                </a:solidFill>
                <a:effectLst>
                  <a:outerShdw blurRad="38100" dist="38100" dir="2700000" algn="tl">
                    <a:srgbClr val="C0C0C0"/>
                  </a:outerShdw>
                </a:effectLst>
                <a:latin typeface="Arial" charset="0"/>
                <a:ea typeface="ＭＳ 明朝" charset="-128"/>
              </a:rPr>
              <a:t>The Trouble With Tulips: </a:t>
            </a:r>
            <a:r>
              <a:rPr lang="en-US" sz="4000" b="1" dirty="0">
                <a:solidFill>
                  <a:srgbClr val="FF6600"/>
                </a:solidFill>
                <a:effectLst>
                  <a:outerShdw blurRad="38100" dist="38100" dir="2700000" algn="tl">
                    <a:srgbClr val="C0C0C0"/>
                  </a:outerShdw>
                </a:effectLst>
                <a:latin typeface="Arial" charset="0"/>
                <a:ea typeface="ＭＳ 明朝" charset="-128"/>
              </a:rPr>
              <a:t>Romans &amp; Reformed Theology</a:t>
            </a:r>
            <a:br>
              <a:rPr lang="en-US" sz="4000" b="1" dirty="0">
                <a:solidFill>
                  <a:srgbClr val="FF6600"/>
                </a:solidFill>
                <a:effectLst>
                  <a:outerShdw blurRad="38100" dist="38100" dir="2700000" algn="tl">
                    <a:srgbClr val="C0C0C0"/>
                  </a:outerShdw>
                </a:effectLst>
                <a:latin typeface="Arial" charset="0"/>
                <a:ea typeface="ＭＳ 明朝" charset="-128"/>
              </a:rPr>
            </a:br>
            <a:br>
              <a:rPr lang="en-US" sz="3600" dirty="0">
                <a:solidFill>
                  <a:schemeClr val="bg1"/>
                </a:solidFill>
                <a:latin typeface="Arial" charset="0"/>
                <a:ea typeface="ＭＳ 明朝" charset="-128"/>
              </a:rPr>
            </a:br>
            <a:endParaRPr lang="en-US" dirty="0">
              <a:latin typeface="Courier" pitchFamily="-100" charset="0"/>
              <a:ea typeface="ＭＳ 明朝" charset="-128"/>
            </a:endParaRPr>
          </a:p>
        </p:txBody>
      </p:sp>
      <p:sp>
        <p:nvSpPr>
          <p:cNvPr id="1042436" name="Rectangle 4"/>
          <p:cNvSpPr>
            <a:spLocks noGrp="1" noChangeArrowheads="1"/>
          </p:cNvSpPr>
          <p:nvPr>
            <p:ph type="subTitle" idx="1"/>
          </p:nvPr>
        </p:nvSpPr>
        <p:spPr>
          <a:xfrm>
            <a:off x="1524000" y="3352800"/>
            <a:ext cx="9144000" cy="3352800"/>
          </a:xfrm>
        </p:spPr>
        <p:txBody>
          <a:bodyPr/>
          <a:lstStyle/>
          <a:p>
            <a:pPr marL="533400" indent="-533400" algn="l">
              <a:buFont typeface="Wingdings" pitchFamily="2" charset="2"/>
              <a:buChar char="q"/>
            </a:pPr>
            <a:r>
              <a:rPr lang="en-US" sz="2400" dirty="0">
                <a:latin typeface="Arial" charset="0"/>
                <a:ea typeface="ＭＳ 明朝" charset="-128"/>
              </a:rPr>
              <a:t>“They have a hard time understanding that holy love doesn’t involve determinism,  however subtle.  Indeed love, if it is real love,  must be freely given and freely received,  for God has chosen to relate to us as persons,  not automata.  They have a hard time dealing with the idea that God programmed into the system a certain amount of indeterminacy,  risk,  and freedom.  And maybe,  just maybe the good old Evangelical lust for certainty leads us all to quickly to fill in gaps and silences of Scripture,  driving us to bad exegesis.”</a:t>
            </a:r>
          </a:p>
        </p:txBody>
      </p:sp>
      <p:sp>
        <p:nvSpPr>
          <p:cNvPr id="1042437" name="Line 5"/>
          <p:cNvSpPr>
            <a:spLocks noChangeShapeType="1"/>
          </p:cNvSpPr>
          <p:nvPr/>
        </p:nvSpPr>
        <p:spPr bwMode="auto">
          <a:xfrm flipV="1">
            <a:off x="5715000" y="381000"/>
            <a:ext cx="0" cy="2590800"/>
          </a:xfrm>
          <a:prstGeom prst="line">
            <a:avLst/>
          </a:prstGeom>
          <a:noFill/>
          <a:ln w="38100">
            <a:solidFill>
              <a:schemeClr val="bg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1042438" name="Picture 6" descr="C:\Documents and Settings\Owner\My Documents\Educational Illustrations\ctslogosm.gif"/>
          <p:cNvPicPr>
            <a:picLocks noChangeAspect="1" noChangeArrowheads="1"/>
          </p:cNvPicPr>
          <p:nvPr/>
        </p:nvPicPr>
        <p:blipFill>
          <a:blip r:embed="rId4" cstate="print"/>
          <a:srcRect/>
          <a:stretch>
            <a:fillRect/>
          </a:stretch>
        </p:blipFill>
        <p:spPr bwMode="auto">
          <a:xfrm>
            <a:off x="6934200" y="381000"/>
            <a:ext cx="3200400" cy="2209800"/>
          </a:xfrm>
          <a:prstGeom prst="rect">
            <a:avLst/>
          </a:prstGeom>
          <a:noFill/>
        </p:spPr>
      </p:pic>
      <p:sp>
        <p:nvSpPr>
          <p:cNvPr id="7" name="TextBox 6"/>
          <p:cNvSpPr txBox="1"/>
          <p:nvPr/>
        </p:nvSpPr>
        <p:spPr>
          <a:xfrm>
            <a:off x="5715000" y="2743203"/>
            <a:ext cx="49530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By - Benjamin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Witherington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 III</a:t>
            </a:r>
          </a:p>
        </p:txBody>
      </p:sp>
    </p:spTree>
    <p:extLst>
      <p:ext uri="{BB962C8B-B14F-4D97-AF65-F5344CB8AC3E}">
        <p14:creationId xmlns:p14="http://schemas.microsoft.com/office/powerpoint/2010/main" val="347838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2435"/>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6" presetClass="emph" presetSubtype="0" fill="hold" grpId="0" nodeType="clickEffect">
                                  <p:stCondLst>
                                    <p:cond delay="0"/>
                                  </p:stCondLst>
                                  <p:iterate type="lt">
                                    <p:tmPct val="10000"/>
                                  </p:iterate>
                                  <p:childTnLst>
                                    <p:animScale>
                                      <p:cBhvr>
                                        <p:cTn id="10" dur="250" autoRev="1" fill="hold">
                                          <p:stCondLst>
                                            <p:cond delay="0"/>
                                          </p:stCondLst>
                                        </p:cTn>
                                        <p:tgtEl>
                                          <p:spTgt spid="7"/>
                                        </p:tgtEl>
                                      </p:cBhvr>
                                      <p:to x="80000" y="100000"/>
                                    </p:animScale>
                                    <p:anim by="(#ppt_w*0.10)" calcmode="lin" valueType="num">
                                      <p:cBhvr>
                                        <p:cTn id="11" dur="250" autoRev="1" fill="hold">
                                          <p:stCondLst>
                                            <p:cond delay="0"/>
                                          </p:stCondLst>
                                        </p:cTn>
                                        <p:tgtEl>
                                          <p:spTgt spid="7"/>
                                        </p:tgtEl>
                                        <p:attrNameLst>
                                          <p:attrName>ppt_x</p:attrName>
                                        </p:attrNameLst>
                                      </p:cBhvr>
                                    </p:anim>
                                    <p:anim by="(-#ppt_w*0.10)" calcmode="lin" valueType="num">
                                      <p:cBhvr>
                                        <p:cTn id="12" dur="250" autoRev="1" fill="hold">
                                          <p:stCondLst>
                                            <p:cond delay="0"/>
                                          </p:stCondLst>
                                        </p:cTn>
                                        <p:tgtEl>
                                          <p:spTgt spid="7"/>
                                        </p:tgtEl>
                                        <p:attrNameLst>
                                          <p:attrName>ppt_y</p:attrName>
                                        </p:attrNameLst>
                                      </p:cBhvr>
                                    </p:anim>
                                    <p:animRot by="-480000">
                                      <p:cBhvr>
                                        <p:cTn id="13" dur="250" autoRev="1" fill="hold">
                                          <p:stCondLst>
                                            <p:cond delay="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nodeType="clickEffect">
                                  <p:stCondLst>
                                    <p:cond delay="0"/>
                                  </p:stCondLst>
                                  <p:childTnLst>
                                    <p:set>
                                      <p:cBhvr>
                                        <p:cTn id="17" dur="1" fill="hold">
                                          <p:stCondLst>
                                            <p:cond delay="0"/>
                                          </p:stCondLst>
                                        </p:cTn>
                                        <p:tgtEl>
                                          <p:spTgt spid="1042436">
                                            <p:txEl>
                                              <p:pRg st="0" end="0"/>
                                            </p:txEl>
                                          </p:spTgt>
                                        </p:tgtEl>
                                        <p:attrNameLst>
                                          <p:attrName>style.visibility</p:attrName>
                                        </p:attrNameLst>
                                      </p:cBhvr>
                                      <p:to>
                                        <p:strVal val="visible"/>
                                      </p:to>
                                    </p:set>
                                    <p:anim from="(-#ppt_w/2)" to="(#ppt_x)" calcmode="lin" valueType="num">
                                      <p:cBhvr>
                                        <p:cTn id="18" dur="600" fill="hold">
                                          <p:stCondLst>
                                            <p:cond delay="0"/>
                                          </p:stCondLst>
                                        </p:cTn>
                                        <p:tgtEl>
                                          <p:spTgt spid="1042436">
                                            <p:txEl>
                                              <p:pRg st="0" end="0"/>
                                            </p:txEl>
                                          </p:spTgt>
                                        </p:tgtEl>
                                        <p:attrNameLst>
                                          <p:attrName>ppt_x</p:attrName>
                                        </p:attrNameLst>
                                      </p:cBhvr>
                                    </p:anim>
                                    <p:anim from="0" to="-1.0" calcmode="lin" valueType="num">
                                      <p:cBhvr>
                                        <p:cTn id="19" dur="200" decel="50000" autoRev="1" fill="hold">
                                          <p:stCondLst>
                                            <p:cond delay="600"/>
                                          </p:stCondLst>
                                        </p:cTn>
                                        <p:tgtEl>
                                          <p:spTgt spid="1042436">
                                            <p:txEl>
                                              <p:pRg st="0" end="0"/>
                                            </p:txEl>
                                          </p:spTgt>
                                        </p:tgtEl>
                                        <p:attrNameLst>
                                          <p:attrName>xshear</p:attrName>
                                        </p:attrNameLst>
                                      </p:cBhvr>
                                    </p:anim>
                                    <p:animScale>
                                      <p:cBhvr>
                                        <p:cTn id="20" dur="200" decel="100000" autoRev="1" fill="hold">
                                          <p:stCondLst>
                                            <p:cond delay="600"/>
                                          </p:stCondLst>
                                        </p:cTn>
                                        <p:tgtEl>
                                          <p:spTgt spid="1042436">
                                            <p:txEl>
                                              <p:pRg st="0" end="0"/>
                                            </p:txEl>
                                          </p:spTgt>
                                        </p:tgtEl>
                                      </p:cBhvr>
                                      <p:from x="100000" y="100000"/>
                                      <p:to x="80000" y="100000"/>
                                    </p:animScale>
                                    <p:anim by="(#ppt_h/3+#ppt_w*0.1)" calcmode="lin" valueType="num">
                                      <p:cBhvr additive="sum">
                                        <p:cTn id="21" dur="200" decel="100000" autoRev="1" fill="hold">
                                          <p:stCondLst>
                                            <p:cond delay="600"/>
                                          </p:stCondLst>
                                        </p:cTn>
                                        <p:tgtEl>
                                          <p:spTgt spid="1042436">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43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8FD-AC08-4C24-91CE-0ED4766CD4C7}"/>
              </a:ext>
            </a:extLst>
          </p:cNvPr>
          <p:cNvSpPr>
            <a:spLocks noGrp="1"/>
          </p:cNvSpPr>
          <p:nvPr>
            <p:ph type="title"/>
          </p:nvPr>
        </p:nvSpPr>
        <p:spPr>
          <a:xfrm>
            <a:off x="923827" y="609600"/>
            <a:ext cx="10256364" cy="1002384"/>
          </a:xfrm>
        </p:spPr>
        <p:txBody>
          <a:bodyPr/>
          <a:lstStyle/>
          <a:p>
            <a:r>
              <a:rPr lang="en-US" sz="5400" dirty="0">
                <a:solidFill>
                  <a:schemeClr val="bg1"/>
                </a:solidFill>
                <a:effectLst>
                  <a:outerShdw blurRad="38100" dist="38100" dir="2700000" algn="tl">
                    <a:srgbClr val="000000">
                      <a:alpha val="43137"/>
                    </a:srgbClr>
                  </a:outerShdw>
                </a:effectLst>
              </a:rPr>
              <a:t>MARTIN LUTHER VISITS ROME </a:t>
            </a:r>
          </a:p>
        </p:txBody>
      </p:sp>
      <p:pic>
        <p:nvPicPr>
          <p:cNvPr id="4" name="Online Media 3">
            <a:hlinkClick r:id="" action="ppaction://media"/>
            <a:extLst>
              <a:ext uri="{FF2B5EF4-FFF2-40B4-BE49-F238E27FC236}">
                <a16:creationId xmlns:a16="http://schemas.microsoft.com/office/drawing/2014/main" id="{6E774484-1B1A-4006-BCF0-10A1236F21EB}"/>
              </a:ext>
            </a:extLst>
          </p:cNvPr>
          <p:cNvPicPr>
            <a:picLocks noGrp="1" noRot="1" noChangeAspect="1"/>
          </p:cNvPicPr>
          <p:nvPr>
            <p:ph idx="1"/>
            <a:videoFile r:link="rId1"/>
          </p:nvPr>
        </p:nvPicPr>
        <p:blipFill>
          <a:blip r:embed="rId3"/>
          <a:stretch>
            <a:fillRect/>
          </a:stretch>
        </p:blipFill>
        <p:spPr>
          <a:xfrm>
            <a:off x="1781666" y="2026763"/>
            <a:ext cx="8521831" cy="4006392"/>
          </a:xfrm>
          <a:prstGeom prst="rect">
            <a:avLst/>
          </a:prstGeom>
        </p:spPr>
      </p:pic>
    </p:spTree>
    <p:extLst>
      <p:ext uri="{BB962C8B-B14F-4D97-AF65-F5344CB8AC3E}">
        <p14:creationId xmlns:p14="http://schemas.microsoft.com/office/powerpoint/2010/main" val="307604781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2434" name="Picture 2" descr="Bkg_color2"/>
          <p:cNvPicPr>
            <a:picLocks noChangeAspect="1" noChangeArrowheads="1"/>
          </p:cNvPicPr>
          <p:nvPr/>
        </p:nvPicPr>
        <p:blipFill>
          <a:blip r:embed="rId3" cstate="print"/>
          <a:srcRect/>
          <a:stretch>
            <a:fillRect/>
          </a:stretch>
        </p:blipFill>
        <p:spPr bwMode="auto">
          <a:xfrm>
            <a:off x="0" y="3"/>
            <a:ext cx="12192000" cy="6856413"/>
          </a:xfrm>
          <a:prstGeom prst="rect">
            <a:avLst/>
          </a:prstGeom>
          <a:noFill/>
        </p:spPr>
      </p:pic>
      <p:sp>
        <p:nvSpPr>
          <p:cNvPr id="1042435" name="Rectangle 3"/>
          <p:cNvSpPr>
            <a:spLocks noGrp="1" noChangeArrowheads="1"/>
          </p:cNvSpPr>
          <p:nvPr>
            <p:ph type="ctrTitle"/>
          </p:nvPr>
        </p:nvSpPr>
        <p:spPr>
          <a:xfrm>
            <a:off x="1752600" y="0"/>
            <a:ext cx="3581400" cy="2895600"/>
          </a:xfrm>
        </p:spPr>
        <p:txBody>
          <a:bodyPr anchor="t"/>
          <a:lstStyle/>
          <a:p>
            <a:pPr algn="r"/>
            <a:r>
              <a:rPr lang="en-US" b="1" dirty="0">
                <a:solidFill>
                  <a:srgbClr val="FF6600"/>
                </a:solidFill>
                <a:effectLst>
                  <a:outerShdw blurRad="38100" dist="38100" dir="2700000" algn="tl">
                    <a:srgbClr val="C0C0C0"/>
                  </a:outerShdw>
                </a:effectLst>
                <a:latin typeface="Arial" charset="0"/>
                <a:ea typeface="ＭＳ 明朝" charset="-128"/>
              </a:rPr>
              <a:t>The Trouble With Tulips: </a:t>
            </a:r>
            <a:r>
              <a:rPr lang="en-US" sz="4000" b="1" dirty="0">
                <a:solidFill>
                  <a:srgbClr val="FF6600"/>
                </a:solidFill>
                <a:effectLst>
                  <a:outerShdw blurRad="38100" dist="38100" dir="2700000" algn="tl">
                    <a:srgbClr val="C0C0C0"/>
                  </a:outerShdw>
                </a:effectLst>
                <a:latin typeface="Arial" charset="0"/>
                <a:ea typeface="ＭＳ 明朝" charset="-128"/>
              </a:rPr>
              <a:t>Romans &amp; Reformed Theology</a:t>
            </a:r>
            <a:br>
              <a:rPr lang="en-US" sz="4000" b="1" dirty="0">
                <a:solidFill>
                  <a:srgbClr val="FF6600"/>
                </a:solidFill>
                <a:effectLst>
                  <a:outerShdw blurRad="38100" dist="38100" dir="2700000" algn="tl">
                    <a:srgbClr val="C0C0C0"/>
                  </a:outerShdw>
                </a:effectLst>
                <a:latin typeface="Arial" charset="0"/>
                <a:ea typeface="ＭＳ 明朝" charset="-128"/>
              </a:rPr>
            </a:br>
            <a:br>
              <a:rPr lang="en-US" sz="3600" dirty="0">
                <a:solidFill>
                  <a:schemeClr val="bg1"/>
                </a:solidFill>
                <a:latin typeface="Arial" charset="0"/>
                <a:ea typeface="ＭＳ 明朝" charset="-128"/>
              </a:rPr>
            </a:br>
            <a:endParaRPr lang="en-US" dirty="0">
              <a:latin typeface="Courier" pitchFamily="-100" charset="0"/>
              <a:ea typeface="ＭＳ 明朝" charset="-128"/>
            </a:endParaRPr>
          </a:p>
        </p:txBody>
      </p:sp>
      <p:sp>
        <p:nvSpPr>
          <p:cNvPr id="1042436" name="Rectangle 4"/>
          <p:cNvSpPr>
            <a:spLocks noGrp="1" noChangeArrowheads="1"/>
          </p:cNvSpPr>
          <p:nvPr>
            <p:ph type="subTitle" idx="1"/>
          </p:nvPr>
        </p:nvSpPr>
        <p:spPr>
          <a:xfrm>
            <a:off x="1752600" y="3505200"/>
            <a:ext cx="8686800" cy="3200400"/>
          </a:xfrm>
        </p:spPr>
        <p:txBody>
          <a:bodyPr/>
          <a:lstStyle/>
          <a:p>
            <a:pPr marL="533400" indent="-533400" algn="l">
              <a:buFont typeface="Wingdings" pitchFamily="2" charset="2"/>
              <a:buChar char="q"/>
            </a:pPr>
            <a:r>
              <a:rPr lang="en-US" sz="2000" b="1" dirty="0">
                <a:latin typeface="Arial" charset="0"/>
                <a:ea typeface="ＭＳ 明朝" charset="-128"/>
              </a:rPr>
              <a:t>“There are in fact profound exegetical problems with the T.U.L.I.P. theology of Calvinism and to a lesser extent Lutheranism.  These theological ideas are linked,  and,  with the exception of the ‘T’ and the ‘L,’  are necessary corollaries of each other.  For example,  if one believes that God has predetermined people to be saved from before the foundation of the world,  then of course election is unconditional,  grace is irresistible,  and perseverance is inevitable.  These three linked ideas do not necessarily require the notion of total depravity or limited atonement.”</a:t>
            </a:r>
            <a:endParaRPr lang="en-US" sz="1500" b="1" dirty="0">
              <a:latin typeface="Arial" charset="0"/>
              <a:ea typeface="ＭＳ 明朝" charset="-128"/>
            </a:endParaRPr>
          </a:p>
        </p:txBody>
      </p:sp>
      <p:sp>
        <p:nvSpPr>
          <p:cNvPr id="1042437" name="Line 5"/>
          <p:cNvSpPr>
            <a:spLocks noChangeShapeType="1"/>
          </p:cNvSpPr>
          <p:nvPr/>
        </p:nvSpPr>
        <p:spPr bwMode="auto">
          <a:xfrm flipV="1">
            <a:off x="5715000" y="381000"/>
            <a:ext cx="0" cy="2590800"/>
          </a:xfrm>
          <a:prstGeom prst="line">
            <a:avLst/>
          </a:prstGeom>
          <a:noFill/>
          <a:ln w="38100">
            <a:solidFill>
              <a:schemeClr val="bg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1042438" name="Picture 6" descr="C:\Documents and Settings\Owner\My Documents\Educational Illustrations\ctslogosm.gif"/>
          <p:cNvPicPr>
            <a:picLocks noChangeAspect="1" noChangeArrowheads="1"/>
          </p:cNvPicPr>
          <p:nvPr/>
        </p:nvPicPr>
        <p:blipFill>
          <a:blip r:embed="rId4" cstate="print"/>
          <a:srcRect/>
          <a:stretch>
            <a:fillRect/>
          </a:stretch>
        </p:blipFill>
        <p:spPr bwMode="auto">
          <a:xfrm>
            <a:off x="6934200" y="381000"/>
            <a:ext cx="3200400" cy="2209800"/>
          </a:xfrm>
          <a:prstGeom prst="rect">
            <a:avLst/>
          </a:prstGeom>
          <a:noFill/>
        </p:spPr>
      </p:pic>
      <p:sp>
        <p:nvSpPr>
          <p:cNvPr id="7" name="TextBox 6"/>
          <p:cNvSpPr txBox="1"/>
          <p:nvPr/>
        </p:nvSpPr>
        <p:spPr>
          <a:xfrm>
            <a:off x="5715000" y="2743203"/>
            <a:ext cx="49530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By - Benjamin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Witherington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 III</a:t>
            </a:r>
          </a:p>
        </p:txBody>
      </p:sp>
    </p:spTree>
    <p:extLst>
      <p:ext uri="{BB962C8B-B14F-4D97-AF65-F5344CB8AC3E}">
        <p14:creationId xmlns:p14="http://schemas.microsoft.com/office/powerpoint/2010/main" val="238808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2435"/>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6" presetClass="emph" presetSubtype="0" fill="hold" grpId="0" nodeType="clickEffect">
                                  <p:stCondLst>
                                    <p:cond delay="0"/>
                                  </p:stCondLst>
                                  <p:iterate type="lt">
                                    <p:tmPct val="10000"/>
                                  </p:iterate>
                                  <p:childTnLst>
                                    <p:animScale>
                                      <p:cBhvr>
                                        <p:cTn id="10" dur="250" autoRev="1" fill="hold">
                                          <p:stCondLst>
                                            <p:cond delay="0"/>
                                          </p:stCondLst>
                                        </p:cTn>
                                        <p:tgtEl>
                                          <p:spTgt spid="7"/>
                                        </p:tgtEl>
                                      </p:cBhvr>
                                      <p:to x="80000" y="100000"/>
                                    </p:animScale>
                                    <p:anim by="(#ppt_w*0.10)" calcmode="lin" valueType="num">
                                      <p:cBhvr>
                                        <p:cTn id="11" dur="250" autoRev="1" fill="hold">
                                          <p:stCondLst>
                                            <p:cond delay="0"/>
                                          </p:stCondLst>
                                        </p:cTn>
                                        <p:tgtEl>
                                          <p:spTgt spid="7"/>
                                        </p:tgtEl>
                                        <p:attrNameLst>
                                          <p:attrName>ppt_x</p:attrName>
                                        </p:attrNameLst>
                                      </p:cBhvr>
                                    </p:anim>
                                    <p:anim by="(-#ppt_w*0.10)" calcmode="lin" valueType="num">
                                      <p:cBhvr>
                                        <p:cTn id="12" dur="250" autoRev="1" fill="hold">
                                          <p:stCondLst>
                                            <p:cond delay="0"/>
                                          </p:stCondLst>
                                        </p:cTn>
                                        <p:tgtEl>
                                          <p:spTgt spid="7"/>
                                        </p:tgtEl>
                                        <p:attrNameLst>
                                          <p:attrName>ppt_y</p:attrName>
                                        </p:attrNameLst>
                                      </p:cBhvr>
                                    </p:anim>
                                    <p:animRot by="-480000">
                                      <p:cBhvr>
                                        <p:cTn id="13" dur="250" autoRev="1" fill="hold">
                                          <p:stCondLst>
                                            <p:cond delay="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nodeType="clickEffect">
                                  <p:stCondLst>
                                    <p:cond delay="0"/>
                                  </p:stCondLst>
                                  <p:childTnLst>
                                    <p:set>
                                      <p:cBhvr>
                                        <p:cTn id="17" dur="1" fill="hold">
                                          <p:stCondLst>
                                            <p:cond delay="0"/>
                                          </p:stCondLst>
                                        </p:cTn>
                                        <p:tgtEl>
                                          <p:spTgt spid="1042436">
                                            <p:txEl>
                                              <p:pRg st="0" end="0"/>
                                            </p:txEl>
                                          </p:spTgt>
                                        </p:tgtEl>
                                        <p:attrNameLst>
                                          <p:attrName>style.visibility</p:attrName>
                                        </p:attrNameLst>
                                      </p:cBhvr>
                                      <p:to>
                                        <p:strVal val="visible"/>
                                      </p:to>
                                    </p:set>
                                    <p:anim from="(-#ppt_w/2)" to="(#ppt_x)" calcmode="lin" valueType="num">
                                      <p:cBhvr>
                                        <p:cTn id="18" dur="600" fill="hold">
                                          <p:stCondLst>
                                            <p:cond delay="0"/>
                                          </p:stCondLst>
                                        </p:cTn>
                                        <p:tgtEl>
                                          <p:spTgt spid="1042436">
                                            <p:txEl>
                                              <p:pRg st="0" end="0"/>
                                            </p:txEl>
                                          </p:spTgt>
                                        </p:tgtEl>
                                        <p:attrNameLst>
                                          <p:attrName>ppt_x</p:attrName>
                                        </p:attrNameLst>
                                      </p:cBhvr>
                                    </p:anim>
                                    <p:anim from="0" to="-1.0" calcmode="lin" valueType="num">
                                      <p:cBhvr>
                                        <p:cTn id="19" dur="200" decel="50000" autoRev="1" fill="hold">
                                          <p:stCondLst>
                                            <p:cond delay="600"/>
                                          </p:stCondLst>
                                        </p:cTn>
                                        <p:tgtEl>
                                          <p:spTgt spid="1042436">
                                            <p:txEl>
                                              <p:pRg st="0" end="0"/>
                                            </p:txEl>
                                          </p:spTgt>
                                        </p:tgtEl>
                                        <p:attrNameLst>
                                          <p:attrName>xshear</p:attrName>
                                        </p:attrNameLst>
                                      </p:cBhvr>
                                    </p:anim>
                                    <p:animScale>
                                      <p:cBhvr>
                                        <p:cTn id="20" dur="200" decel="100000" autoRev="1" fill="hold">
                                          <p:stCondLst>
                                            <p:cond delay="600"/>
                                          </p:stCondLst>
                                        </p:cTn>
                                        <p:tgtEl>
                                          <p:spTgt spid="1042436">
                                            <p:txEl>
                                              <p:pRg st="0" end="0"/>
                                            </p:txEl>
                                          </p:spTgt>
                                        </p:tgtEl>
                                      </p:cBhvr>
                                      <p:from x="100000" y="100000"/>
                                      <p:to x="80000" y="100000"/>
                                    </p:animScale>
                                    <p:anim by="(#ppt_h/3+#ppt_w*0.1)" calcmode="lin" valueType="num">
                                      <p:cBhvr additive="sum">
                                        <p:cTn id="21" dur="200" decel="100000" autoRev="1" fill="hold">
                                          <p:stCondLst>
                                            <p:cond delay="600"/>
                                          </p:stCondLst>
                                        </p:cTn>
                                        <p:tgtEl>
                                          <p:spTgt spid="1042436">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435" grpId="0"/>
      <p:bldP spid="7" grpId="0"/>
    </p:bldLst>
  </p:timing>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2434" name="Picture 2" descr="Bkg_color2"/>
          <p:cNvPicPr>
            <a:picLocks noChangeAspect="1" noChangeArrowheads="1"/>
          </p:cNvPicPr>
          <p:nvPr/>
        </p:nvPicPr>
        <p:blipFill>
          <a:blip r:embed="rId3" cstate="print"/>
          <a:srcRect/>
          <a:stretch>
            <a:fillRect/>
          </a:stretch>
        </p:blipFill>
        <p:spPr bwMode="auto">
          <a:xfrm>
            <a:off x="0" y="3"/>
            <a:ext cx="12192000" cy="6856413"/>
          </a:xfrm>
          <a:prstGeom prst="rect">
            <a:avLst/>
          </a:prstGeom>
          <a:noFill/>
        </p:spPr>
      </p:pic>
      <p:sp>
        <p:nvSpPr>
          <p:cNvPr id="1042435" name="Rectangle 3"/>
          <p:cNvSpPr>
            <a:spLocks noGrp="1" noChangeArrowheads="1"/>
          </p:cNvSpPr>
          <p:nvPr>
            <p:ph type="ctrTitle"/>
          </p:nvPr>
        </p:nvSpPr>
        <p:spPr>
          <a:xfrm>
            <a:off x="1752600" y="0"/>
            <a:ext cx="3581400" cy="2895600"/>
          </a:xfrm>
        </p:spPr>
        <p:txBody>
          <a:bodyPr anchor="t"/>
          <a:lstStyle/>
          <a:p>
            <a:pPr algn="r"/>
            <a:r>
              <a:rPr lang="en-US" b="1" dirty="0">
                <a:solidFill>
                  <a:srgbClr val="FF6600"/>
                </a:solidFill>
                <a:effectLst>
                  <a:outerShdw blurRad="38100" dist="38100" dir="2700000" algn="tl">
                    <a:srgbClr val="C0C0C0"/>
                  </a:outerShdw>
                </a:effectLst>
                <a:latin typeface="Arial" charset="0"/>
                <a:ea typeface="ＭＳ 明朝" charset="-128"/>
              </a:rPr>
              <a:t>The Trouble With Tulips: </a:t>
            </a:r>
            <a:r>
              <a:rPr lang="en-US" sz="4000" b="1" dirty="0">
                <a:solidFill>
                  <a:srgbClr val="FF6600"/>
                </a:solidFill>
                <a:effectLst>
                  <a:outerShdw blurRad="38100" dist="38100" dir="2700000" algn="tl">
                    <a:srgbClr val="C0C0C0"/>
                  </a:outerShdw>
                </a:effectLst>
                <a:latin typeface="Arial" charset="0"/>
                <a:ea typeface="ＭＳ 明朝" charset="-128"/>
              </a:rPr>
              <a:t>Romans &amp; Reformed Theology</a:t>
            </a:r>
            <a:br>
              <a:rPr lang="en-US" sz="4000" b="1" dirty="0">
                <a:solidFill>
                  <a:srgbClr val="FF6600"/>
                </a:solidFill>
                <a:effectLst>
                  <a:outerShdw blurRad="38100" dist="38100" dir="2700000" algn="tl">
                    <a:srgbClr val="C0C0C0"/>
                  </a:outerShdw>
                </a:effectLst>
                <a:latin typeface="Arial" charset="0"/>
                <a:ea typeface="ＭＳ 明朝" charset="-128"/>
              </a:rPr>
            </a:br>
            <a:br>
              <a:rPr lang="en-US" sz="3600" dirty="0">
                <a:solidFill>
                  <a:schemeClr val="bg1"/>
                </a:solidFill>
                <a:latin typeface="Arial" charset="0"/>
                <a:ea typeface="ＭＳ 明朝" charset="-128"/>
              </a:rPr>
            </a:br>
            <a:endParaRPr lang="en-US" dirty="0">
              <a:latin typeface="Courier" pitchFamily="-100" charset="0"/>
              <a:ea typeface="ＭＳ 明朝" charset="-128"/>
            </a:endParaRPr>
          </a:p>
        </p:txBody>
      </p:sp>
      <p:sp>
        <p:nvSpPr>
          <p:cNvPr id="1042436" name="Rectangle 4"/>
          <p:cNvSpPr>
            <a:spLocks noGrp="1" noChangeArrowheads="1"/>
          </p:cNvSpPr>
          <p:nvPr>
            <p:ph type="subTitle" idx="1"/>
          </p:nvPr>
        </p:nvSpPr>
        <p:spPr>
          <a:xfrm>
            <a:off x="1752600" y="3505200"/>
            <a:ext cx="8686800" cy="3200400"/>
          </a:xfrm>
        </p:spPr>
        <p:txBody>
          <a:bodyPr/>
          <a:lstStyle/>
          <a:p>
            <a:pPr marL="533400" indent="-533400" algn="l">
              <a:buFont typeface="Wingdings" pitchFamily="2" charset="2"/>
              <a:buChar char="q"/>
            </a:pPr>
            <a:r>
              <a:rPr lang="en-US" sz="2000" b="1" dirty="0">
                <a:latin typeface="Arial" charset="0"/>
                <a:ea typeface="ＭＳ 明朝" charset="-128"/>
              </a:rPr>
              <a:t>“There is then a logical consistency to this cluster of linked ideas,  and it is the logic and coherency that seem to make it compelling,  rather than its real exegetical ability.  And of course the danger of any such necessary linking of ideas is that if one link in the chain is dropped then the chain ceases to hold.  For example,  if it can be demonstrated that apostasy from the true faith is not merely possible but is an idea that Christians are regularly warned against in the New Testament, then there is something wrong not only with the notion of perseverance but also with the ideas of irresistible grace and predetermination.”</a:t>
            </a:r>
            <a:endParaRPr lang="en-US" sz="1500" b="1" dirty="0">
              <a:latin typeface="Arial" charset="0"/>
              <a:ea typeface="ＭＳ 明朝" charset="-128"/>
            </a:endParaRPr>
          </a:p>
        </p:txBody>
      </p:sp>
      <p:sp>
        <p:nvSpPr>
          <p:cNvPr id="1042437" name="Line 5"/>
          <p:cNvSpPr>
            <a:spLocks noChangeShapeType="1"/>
          </p:cNvSpPr>
          <p:nvPr/>
        </p:nvSpPr>
        <p:spPr bwMode="auto">
          <a:xfrm flipV="1">
            <a:off x="5715000" y="381000"/>
            <a:ext cx="0" cy="2590800"/>
          </a:xfrm>
          <a:prstGeom prst="line">
            <a:avLst/>
          </a:prstGeom>
          <a:noFill/>
          <a:ln w="38100">
            <a:solidFill>
              <a:schemeClr val="bg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1042438" name="Picture 6" descr="C:\Documents and Settings\Owner\My Documents\Educational Illustrations\ctslogosm.gif"/>
          <p:cNvPicPr>
            <a:picLocks noChangeAspect="1" noChangeArrowheads="1"/>
          </p:cNvPicPr>
          <p:nvPr/>
        </p:nvPicPr>
        <p:blipFill>
          <a:blip r:embed="rId4" cstate="print"/>
          <a:srcRect/>
          <a:stretch>
            <a:fillRect/>
          </a:stretch>
        </p:blipFill>
        <p:spPr bwMode="auto">
          <a:xfrm>
            <a:off x="6934200" y="381000"/>
            <a:ext cx="3200400" cy="2209800"/>
          </a:xfrm>
          <a:prstGeom prst="rect">
            <a:avLst/>
          </a:prstGeom>
          <a:noFill/>
        </p:spPr>
      </p:pic>
      <p:sp>
        <p:nvSpPr>
          <p:cNvPr id="7" name="TextBox 6"/>
          <p:cNvSpPr txBox="1"/>
          <p:nvPr/>
        </p:nvSpPr>
        <p:spPr>
          <a:xfrm>
            <a:off x="5715000" y="2743203"/>
            <a:ext cx="49530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By - Benjamin </a:t>
            </a:r>
            <a:r>
              <a:rPr kumimoji="0" lang="en-US" sz="2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Witherington</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 III</a:t>
            </a:r>
          </a:p>
        </p:txBody>
      </p:sp>
    </p:spTree>
    <p:extLst>
      <p:ext uri="{BB962C8B-B14F-4D97-AF65-F5344CB8AC3E}">
        <p14:creationId xmlns:p14="http://schemas.microsoft.com/office/powerpoint/2010/main" val="322880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042435"/>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6" presetClass="emph" presetSubtype="0" fill="hold" grpId="0" nodeType="clickEffect">
                                  <p:stCondLst>
                                    <p:cond delay="0"/>
                                  </p:stCondLst>
                                  <p:iterate type="lt">
                                    <p:tmPct val="10000"/>
                                  </p:iterate>
                                  <p:childTnLst>
                                    <p:animScale>
                                      <p:cBhvr>
                                        <p:cTn id="10" dur="250" autoRev="1" fill="hold">
                                          <p:stCondLst>
                                            <p:cond delay="0"/>
                                          </p:stCondLst>
                                        </p:cTn>
                                        <p:tgtEl>
                                          <p:spTgt spid="7"/>
                                        </p:tgtEl>
                                      </p:cBhvr>
                                      <p:to x="80000" y="100000"/>
                                    </p:animScale>
                                    <p:anim by="(#ppt_w*0.10)" calcmode="lin" valueType="num">
                                      <p:cBhvr>
                                        <p:cTn id="11" dur="250" autoRev="1" fill="hold">
                                          <p:stCondLst>
                                            <p:cond delay="0"/>
                                          </p:stCondLst>
                                        </p:cTn>
                                        <p:tgtEl>
                                          <p:spTgt spid="7"/>
                                        </p:tgtEl>
                                        <p:attrNameLst>
                                          <p:attrName>ppt_x</p:attrName>
                                        </p:attrNameLst>
                                      </p:cBhvr>
                                    </p:anim>
                                    <p:anim by="(-#ppt_w*0.10)" calcmode="lin" valueType="num">
                                      <p:cBhvr>
                                        <p:cTn id="12" dur="250" autoRev="1" fill="hold">
                                          <p:stCondLst>
                                            <p:cond delay="0"/>
                                          </p:stCondLst>
                                        </p:cTn>
                                        <p:tgtEl>
                                          <p:spTgt spid="7"/>
                                        </p:tgtEl>
                                        <p:attrNameLst>
                                          <p:attrName>ppt_y</p:attrName>
                                        </p:attrNameLst>
                                      </p:cBhvr>
                                    </p:anim>
                                    <p:animRot by="-480000">
                                      <p:cBhvr>
                                        <p:cTn id="13" dur="250" autoRev="1" fill="hold">
                                          <p:stCondLst>
                                            <p:cond delay="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nodeType="clickEffect">
                                  <p:stCondLst>
                                    <p:cond delay="0"/>
                                  </p:stCondLst>
                                  <p:childTnLst>
                                    <p:set>
                                      <p:cBhvr>
                                        <p:cTn id="17" dur="1" fill="hold">
                                          <p:stCondLst>
                                            <p:cond delay="0"/>
                                          </p:stCondLst>
                                        </p:cTn>
                                        <p:tgtEl>
                                          <p:spTgt spid="1042436">
                                            <p:txEl>
                                              <p:pRg st="0" end="0"/>
                                            </p:txEl>
                                          </p:spTgt>
                                        </p:tgtEl>
                                        <p:attrNameLst>
                                          <p:attrName>style.visibility</p:attrName>
                                        </p:attrNameLst>
                                      </p:cBhvr>
                                      <p:to>
                                        <p:strVal val="visible"/>
                                      </p:to>
                                    </p:set>
                                    <p:anim from="(-#ppt_w/2)" to="(#ppt_x)" calcmode="lin" valueType="num">
                                      <p:cBhvr>
                                        <p:cTn id="18" dur="600" fill="hold">
                                          <p:stCondLst>
                                            <p:cond delay="0"/>
                                          </p:stCondLst>
                                        </p:cTn>
                                        <p:tgtEl>
                                          <p:spTgt spid="1042436">
                                            <p:txEl>
                                              <p:pRg st="0" end="0"/>
                                            </p:txEl>
                                          </p:spTgt>
                                        </p:tgtEl>
                                        <p:attrNameLst>
                                          <p:attrName>ppt_x</p:attrName>
                                        </p:attrNameLst>
                                      </p:cBhvr>
                                    </p:anim>
                                    <p:anim from="0" to="-1.0" calcmode="lin" valueType="num">
                                      <p:cBhvr>
                                        <p:cTn id="19" dur="200" decel="50000" autoRev="1" fill="hold">
                                          <p:stCondLst>
                                            <p:cond delay="600"/>
                                          </p:stCondLst>
                                        </p:cTn>
                                        <p:tgtEl>
                                          <p:spTgt spid="1042436">
                                            <p:txEl>
                                              <p:pRg st="0" end="0"/>
                                            </p:txEl>
                                          </p:spTgt>
                                        </p:tgtEl>
                                        <p:attrNameLst>
                                          <p:attrName>xshear</p:attrName>
                                        </p:attrNameLst>
                                      </p:cBhvr>
                                    </p:anim>
                                    <p:animScale>
                                      <p:cBhvr>
                                        <p:cTn id="20" dur="200" decel="100000" autoRev="1" fill="hold">
                                          <p:stCondLst>
                                            <p:cond delay="600"/>
                                          </p:stCondLst>
                                        </p:cTn>
                                        <p:tgtEl>
                                          <p:spTgt spid="1042436">
                                            <p:txEl>
                                              <p:pRg st="0" end="0"/>
                                            </p:txEl>
                                          </p:spTgt>
                                        </p:tgtEl>
                                      </p:cBhvr>
                                      <p:from x="100000" y="100000"/>
                                      <p:to x="80000" y="100000"/>
                                    </p:animScale>
                                    <p:anim by="(#ppt_h/3+#ppt_w*0.1)" calcmode="lin" valueType="num">
                                      <p:cBhvr additive="sum">
                                        <p:cTn id="21" dur="200" decel="100000" autoRev="1" fill="hold">
                                          <p:stCondLst>
                                            <p:cond delay="600"/>
                                          </p:stCondLst>
                                        </p:cTn>
                                        <p:tgtEl>
                                          <p:spTgt spid="1042436">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435" grpId="0"/>
      <p:bldP spid="7"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3714" name="Picture 2" descr="PAGE_29"/>
          <p:cNvPicPr>
            <a:picLocks noChangeAspect="1" noChangeArrowheads="1"/>
          </p:cNvPicPr>
          <p:nvPr/>
        </p:nvPicPr>
        <p:blipFill>
          <a:blip r:embed="rId3" cstate="print"/>
          <a:srcRect/>
          <a:stretch>
            <a:fillRect/>
          </a:stretch>
        </p:blipFill>
        <p:spPr bwMode="auto">
          <a:xfrm>
            <a:off x="-58723" y="0"/>
            <a:ext cx="12250723" cy="6858000"/>
          </a:xfrm>
          <a:prstGeom prst="rect">
            <a:avLst/>
          </a:prstGeom>
          <a:noFill/>
        </p:spPr>
      </p:pic>
      <p:sp>
        <p:nvSpPr>
          <p:cNvPr id="1523715" name="Text Box 3"/>
          <p:cNvSpPr txBox="1">
            <a:spLocks noChangeArrowheads="1"/>
          </p:cNvSpPr>
          <p:nvPr/>
        </p:nvSpPr>
        <p:spPr bwMode="auto">
          <a:xfrm>
            <a:off x="-58723" y="6091239"/>
            <a:ext cx="12250723" cy="461665"/>
          </a:xfrm>
          <a:prstGeom prst="rect">
            <a:avLst/>
          </a:prstGeom>
          <a:solidFill>
            <a:srgbClr val="FFFFFF"/>
          </a:solidFill>
          <a:ln w="9525">
            <a:noFill/>
            <a:miter lim="800000"/>
            <a:headEnd/>
            <a:tailEnd/>
          </a:ln>
          <a:effectLst/>
        </p:spPr>
        <p:txBody>
          <a:bodyPr wrap="square">
            <a:spAutoFit/>
          </a:bodyPr>
          <a:lstStyle/>
          <a:p>
            <a:pPr algn="ctr" fontAlgn="base">
              <a:spcBef>
                <a:spcPct val="0"/>
              </a:spcBef>
              <a:spcAft>
                <a:spcPct val="0"/>
              </a:spcAft>
            </a:pPr>
            <a:r>
              <a:rPr lang="en-US" sz="2400" dirty="0">
                <a:solidFill>
                  <a:srgbClr val="FF0066"/>
                </a:solidFill>
                <a:effectLst>
                  <a:outerShdw blurRad="38100" dist="38100" dir="2700000" algn="tl">
                    <a:srgbClr val="C0C0C0"/>
                  </a:outerShdw>
                </a:effectLst>
                <a:latin typeface="Calligrapher" pitchFamily="2" charset="0"/>
              </a:rPr>
              <a:t>By The Time Of The Saxon Visitation Or Lifestyle Articles Of 1595 Reconciliation Highly Unlikely!</a:t>
            </a:r>
            <a:r>
              <a:rPr lang="en-US" sz="2400" dirty="0">
                <a:solidFill>
                  <a:srgbClr val="000000"/>
                </a:solidFill>
                <a:effectLst>
                  <a:outerShdw blurRad="38100" dist="38100" dir="2700000" algn="tl">
                    <a:srgbClr val="C0C0C0"/>
                  </a:outerShdw>
                </a:effectLst>
                <a:latin typeface="Calligrapher"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523715">
                                            <p:txEl>
                                              <p:pRg st="0" end="0"/>
                                            </p:txEl>
                                          </p:spTgt>
                                        </p:tgtEl>
                                        <p:attrNameLst>
                                          <p:attrName>style.visibility</p:attrName>
                                        </p:attrNameLst>
                                      </p:cBhvr>
                                      <p:to>
                                        <p:strVal val="visible"/>
                                      </p:to>
                                    </p:set>
                                    <p:anim calcmode="lin" valueType="num">
                                      <p:cBhvr additive="base">
                                        <p:cTn id="7" dur="300" fill="hold"/>
                                        <p:tgtEl>
                                          <p:spTgt spid="152371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5237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3715"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bg>
      <p:bgPr>
        <a:solidFill>
          <a:srgbClr val="7030A0"/>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 y="0"/>
            <a:ext cx="12191998" cy="838200"/>
          </a:xfrm>
          <a:solidFill>
            <a:srgbClr val="CCCC00"/>
          </a:solidFill>
        </p:spPr>
        <p:txBody>
          <a:bodyPr/>
          <a:lstStyle/>
          <a:p>
            <a:r>
              <a:rPr lang="en-US" sz="6600" dirty="0">
                <a:solidFill>
                  <a:schemeClr val="bg1"/>
                </a:solidFill>
                <a:effectLst>
                  <a:outerShdw blurRad="38100" dist="38100" dir="2700000" algn="tl">
                    <a:srgbClr val="000000"/>
                  </a:outerShdw>
                </a:effectLst>
                <a:latin typeface="Calligrapher" pitchFamily="2" charset="0"/>
              </a:rPr>
              <a:t>Two Views On Sola Scriptura</a:t>
            </a:r>
          </a:p>
        </p:txBody>
      </p:sp>
      <p:sp>
        <p:nvSpPr>
          <p:cNvPr id="169987" name="Rectangle 3"/>
          <p:cNvSpPr>
            <a:spLocks noGrp="1" noChangeArrowheads="1"/>
          </p:cNvSpPr>
          <p:nvPr>
            <p:ph type="body" idx="1"/>
          </p:nvPr>
        </p:nvSpPr>
        <p:spPr>
          <a:xfrm>
            <a:off x="1" y="6019800"/>
            <a:ext cx="12191998" cy="838200"/>
          </a:xfrm>
          <a:solidFill>
            <a:srgbClr val="CCCC00"/>
          </a:solidFill>
        </p:spPr>
        <p:txBody>
          <a:bodyPr/>
          <a:lstStyle/>
          <a:p>
            <a:pPr>
              <a:buFontTx/>
              <a:buNone/>
            </a:pPr>
            <a:endParaRPr lang="en-US" sz="800" u="sng" dirty="0">
              <a:solidFill>
                <a:srgbClr val="FF6600"/>
              </a:solidFill>
              <a:effectLst>
                <a:outerShdw blurRad="38100" dist="38100" dir="2700000" algn="tl">
                  <a:srgbClr val="000000"/>
                </a:outerShdw>
              </a:effectLst>
              <a:latin typeface="Calligrapher" pitchFamily="2" charset="0"/>
            </a:endParaRPr>
          </a:p>
          <a:p>
            <a:pPr>
              <a:buFontTx/>
              <a:buNone/>
            </a:pPr>
            <a:r>
              <a:rPr lang="en-US" sz="3600" u="sng" dirty="0">
                <a:solidFill>
                  <a:srgbClr val="FF6600"/>
                </a:solidFill>
                <a:effectLst>
                  <a:outerShdw blurRad="38100" dist="38100" dir="2700000" algn="tl">
                    <a:srgbClr val="000000"/>
                  </a:outerShdw>
                </a:effectLst>
                <a:latin typeface="Calligrapher" pitchFamily="2" charset="0"/>
              </a:rPr>
              <a:t> Two Groups - Different Weights – Internal &amp; External Evidences</a:t>
            </a:r>
            <a:endParaRPr lang="en-US" sz="3600" dirty="0">
              <a:solidFill>
                <a:srgbClr val="FF6600"/>
              </a:solidFill>
              <a:effectLst>
                <a:outerShdw blurRad="38100" dist="38100" dir="2700000" algn="tl">
                  <a:srgbClr val="000000"/>
                </a:outerShdw>
              </a:effectLst>
              <a:latin typeface="Calligrapher" pitchFamily="2" charset="0"/>
            </a:endParaRPr>
          </a:p>
        </p:txBody>
      </p:sp>
      <p:pic>
        <p:nvPicPr>
          <p:cNvPr id="169988" name="Bible-Opens-1[1].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1" y="838200"/>
            <a:ext cx="12191998" cy="51815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9987">
                                            <p:txEl>
                                              <p:pRg st="1" end="1"/>
                                            </p:txEl>
                                          </p:spTgt>
                                        </p:tgtEl>
                                        <p:attrNameLst>
                                          <p:attrName>style.visibility</p:attrName>
                                        </p:attrNameLst>
                                      </p:cBhvr>
                                      <p:to>
                                        <p:strVal val="visible"/>
                                      </p:to>
                                    </p:set>
                                    <p:animEffect transition="in" filter="wipe(left)">
                                      <p:cBhvr>
                                        <p:cTn id="7" dur="500"/>
                                        <p:tgtEl>
                                          <p:spTgt spid="1699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 calcmode="lin" valueType="num">
                                      <p:cBhvr>
                                        <p:cTn id="12" dur="500" fill="hold"/>
                                        <p:tgtEl>
                                          <p:spTgt spid="169988"/>
                                        </p:tgtEl>
                                        <p:attrNameLst>
                                          <p:attrName>ppt_w</p:attrName>
                                        </p:attrNameLst>
                                      </p:cBhvr>
                                      <p:tavLst>
                                        <p:tav tm="0">
                                          <p:val>
                                            <p:fltVal val="0"/>
                                          </p:val>
                                        </p:tav>
                                        <p:tav tm="100000">
                                          <p:val>
                                            <p:strVal val="#ppt_w"/>
                                          </p:val>
                                        </p:tav>
                                      </p:tavLst>
                                    </p:anim>
                                    <p:anim calcmode="lin" valueType="num">
                                      <p:cBhvr>
                                        <p:cTn id="13" dur="500" fill="hold"/>
                                        <p:tgtEl>
                                          <p:spTgt spid="169988"/>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4999" fill="hold"/>
                                        <p:tgtEl>
                                          <p:spTgt spid="1699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169988"/>
                </p:tgtEl>
              </p:cMediaNode>
            </p:video>
            <p:seq concurrent="1" nextAc="seek">
              <p:cTn id="18" restart="whenNotActive" fill="hold" evtFilter="cancelBubble" nodeType="interactiveSeq">
                <p:stCondLst>
                  <p:cond evt="onClick" delay="0">
                    <p:tgtEl>
                      <p:spTgt spid="16998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69988"/>
                                        </p:tgtEl>
                                      </p:cBhvr>
                                    </p:cmd>
                                  </p:childTnLst>
                                </p:cTn>
                              </p:par>
                            </p:childTnLst>
                          </p:cTn>
                        </p:par>
                      </p:childTnLst>
                    </p:cTn>
                  </p:par>
                </p:childTnLst>
              </p:cTn>
              <p:nextCondLst>
                <p:cond evt="onClick" delay="0">
                  <p:tgtEl>
                    <p:spTgt spid="169988"/>
                  </p:tgtEl>
                </p:cond>
              </p:nextCondLst>
            </p:seq>
          </p:childTnLst>
        </p:cTn>
      </p:par>
    </p:tnLst>
    <p:bldLst>
      <p:bldP spid="169987" grpId="0" build="p" autoUpdateAnimBg="0" rev="1"/>
    </p:bld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bg>
      <p:bgPr>
        <a:solidFill>
          <a:srgbClr val="7030A0"/>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 y="0"/>
            <a:ext cx="12191998" cy="914400"/>
          </a:xfrm>
          <a:solidFill>
            <a:srgbClr val="CCCC00"/>
          </a:solidFill>
        </p:spPr>
        <p:txBody>
          <a:bodyPr/>
          <a:lstStyle/>
          <a:p>
            <a:r>
              <a:rPr lang="en-US" sz="6600" dirty="0">
                <a:solidFill>
                  <a:schemeClr val="bg1"/>
                </a:solidFill>
                <a:effectLst>
                  <a:outerShdw blurRad="38100" dist="38100" dir="2700000" algn="tl">
                    <a:srgbClr val="000000"/>
                  </a:outerShdw>
                </a:effectLst>
                <a:latin typeface="Calligrapher" pitchFamily="2" charset="0"/>
              </a:rPr>
              <a:t>Two Views @ Regulative Principle</a:t>
            </a:r>
          </a:p>
        </p:txBody>
      </p:sp>
      <p:sp>
        <p:nvSpPr>
          <p:cNvPr id="169987" name="Rectangle 3"/>
          <p:cNvSpPr>
            <a:spLocks noGrp="1" noChangeArrowheads="1"/>
          </p:cNvSpPr>
          <p:nvPr>
            <p:ph type="body" idx="1"/>
          </p:nvPr>
        </p:nvSpPr>
        <p:spPr>
          <a:xfrm>
            <a:off x="1" y="5337110"/>
            <a:ext cx="12191998" cy="1520890"/>
          </a:xfrm>
          <a:solidFill>
            <a:srgbClr val="CCCC00"/>
          </a:solidFill>
        </p:spPr>
        <p:txBody>
          <a:bodyPr/>
          <a:lstStyle/>
          <a:p>
            <a:pPr>
              <a:buFontTx/>
              <a:buNone/>
            </a:pPr>
            <a:r>
              <a:rPr lang="en-US" u="sng" dirty="0">
                <a:solidFill>
                  <a:srgbClr val="FF6600"/>
                </a:solidFill>
                <a:effectLst>
                  <a:outerShdw blurRad="38100" dist="38100" dir="2700000" algn="tl">
                    <a:srgbClr val="000000"/>
                  </a:outerShdw>
                </a:effectLst>
                <a:latin typeface="Calligrapher" pitchFamily="2" charset="0"/>
              </a:rPr>
              <a:t>German Reformers</a:t>
            </a:r>
            <a:r>
              <a:rPr lang="en-US" dirty="0">
                <a:solidFill>
                  <a:srgbClr val="FF6600"/>
                </a:solidFill>
                <a:effectLst>
                  <a:outerShdw blurRad="38100" dist="38100" dir="2700000" algn="tl">
                    <a:srgbClr val="000000"/>
                  </a:outerShdw>
                </a:effectLst>
                <a:latin typeface="Calligrapher" pitchFamily="2" charset="0"/>
              </a:rPr>
              <a:t>:  Do any worship activity not specifically forbidden</a:t>
            </a:r>
          </a:p>
          <a:p>
            <a:pPr>
              <a:buFontTx/>
              <a:buNone/>
            </a:pPr>
            <a:r>
              <a:rPr lang="en-US" dirty="0">
                <a:solidFill>
                  <a:srgbClr val="FF6600"/>
                </a:solidFill>
                <a:effectLst>
                  <a:outerShdw blurRad="38100" dist="38100" dir="2700000" algn="tl">
                    <a:srgbClr val="000000"/>
                  </a:outerShdw>
                </a:effectLst>
                <a:latin typeface="Calligrapher" pitchFamily="2" charset="0"/>
              </a:rPr>
              <a:t>     </a:t>
            </a:r>
            <a:r>
              <a:rPr lang="en-US" u="sng" dirty="0">
                <a:solidFill>
                  <a:srgbClr val="FF6600"/>
                </a:solidFill>
                <a:effectLst>
                  <a:outerShdw blurRad="38100" dist="38100" dir="2700000" algn="tl">
                    <a:srgbClr val="000000"/>
                  </a:outerShdw>
                </a:effectLst>
                <a:latin typeface="Calligrapher" pitchFamily="2" charset="0"/>
              </a:rPr>
              <a:t>Swiss Reform</a:t>
            </a:r>
            <a:r>
              <a:rPr lang="en-US" dirty="0">
                <a:solidFill>
                  <a:srgbClr val="FF6600"/>
                </a:solidFill>
                <a:effectLst>
                  <a:outerShdw blurRad="38100" dist="38100" dir="2700000" algn="tl">
                    <a:srgbClr val="000000"/>
                  </a:outerShdw>
                </a:effectLst>
                <a:latin typeface="Calligrapher" pitchFamily="2" charset="0"/>
              </a:rPr>
              <a:t>:  Only allow in service what Bible specifically approved</a:t>
            </a:r>
          </a:p>
          <a:p>
            <a:pPr>
              <a:buFontTx/>
              <a:buNone/>
            </a:pPr>
            <a:endParaRPr lang="en-US" sz="3600" dirty="0">
              <a:solidFill>
                <a:srgbClr val="FF6600"/>
              </a:solidFill>
              <a:effectLst>
                <a:outerShdw blurRad="38100" dist="38100" dir="2700000" algn="tl">
                  <a:srgbClr val="000000"/>
                </a:outerShdw>
              </a:effectLst>
              <a:latin typeface="Calligrapher" pitchFamily="2" charset="0"/>
            </a:endParaRPr>
          </a:p>
        </p:txBody>
      </p:sp>
      <p:pic>
        <p:nvPicPr>
          <p:cNvPr id="169988" name="Bible-Opens-1[1].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1" y="914400"/>
            <a:ext cx="12191998" cy="4562668"/>
          </a:xfrm>
          <a:prstGeom prst="rect">
            <a:avLst/>
          </a:prstGeom>
          <a:noFill/>
        </p:spPr>
      </p:pic>
    </p:spTree>
    <p:extLst>
      <p:ext uri="{BB962C8B-B14F-4D97-AF65-F5344CB8AC3E}">
        <p14:creationId xmlns:p14="http://schemas.microsoft.com/office/powerpoint/2010/main" val="213634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69988"/>
                                        </p:tgtEl>
                                        <p:attrNameLst>
                                          <p:attrName>style.visibility</p:attrName>
                                        </p:attrNameLst>
                                      </p:cBhvr>
                                      <p:to>
                                        <p:strVal val="visible"/>
                                      </p:to>
                                    </p:set>
                                    <p:anim calcmode="lin" valueType="num">
                                      <p:cBhvr>
                                        <p:cTn id="7" dur="500" fill="hold"/>
                                        <p:tgtEl>
                                          <p:spTgt spid="169988"/>
                                        </p:tgtEl>
                                        <p:attrNameLst>
                                          <p:attrName>ppt_w</p:attrName>
                                        </p:attrNameLst>
                                      </p:cBhvr>
                                      <p:tavLst>
                                        <p:tav tm="0">
                                          <p:val>
                                            <p:fltVal val="0"/>
                                          </p:val>
                                        </p:tav>
                                        <p:tav tm="100000">
                                          <p:val>
                                            <p:strVal val="#ppt_w"/>
                                          </p:val>
                                        </p:tav>
                                      </p:tavLst>
                                    </p:anim>
                                    <p:anim calcmode="lin" valueType="num">
                                      <p:cBhvr>
                                        <p:cTn id="8" dur="500" fill="hold"/>
                                        <p:tgtEl>
                                          <p:spTgt spid="16998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4999" fill="hold"/>
                                        <p:tgtEl>
                                          <p:spTgt spid="1699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169988"/>
                </p:tgtEl>
              </p:cMediaNode>
            </p:video>
            <p:seq concurrent="1" nextAc="seek">
              <p:cTn id="13" restart="whenNotActive" fill="hold" evtFilter="cancelBubble" nodeType="interactiveSeq">
                <p:stCondLst>
                  <p:cond evt="onClick" delay="0">
                    <p:tgtEl>
                      <p:spTgt spid="16998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9988"/>
                                        </p:tgtEl>
                                      </p:cBhvr>
                                    </p:cmd>
                                  </p:childTnLst>
                                </p:cTn>
                              </p:par>
                            </p:childTnLst>
                          </p:cTn>
                        </p:par>
                      </p:childTnLst>
                    </p:cTn>
                  </p:par>
                </p:childTnLst>
              </p:cTn>
              <p:nextCondLst>
                <p:cond evt="onClick" delay="0">
                  <p:tgtEl>
                    <p:spTgt spid="169988"/>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bg>
      <p:bgPr>
        <a:solidFill>
          <a:srgbClr val="7030A0"/>
        </a:solidFill>
        <a:effectLst/>
      </p:bgPr>
    </p:bg>
    <p:spTree>
      <p:nvGrpSpPr>
        <p:cNvPr id="1" name=""/>
        <p:cNvGrpSpPr/>
        <p:nvPr/>
      </p:nvGrpSpPr>
      <p:grpSpPr>
        <a:xfrm>
          <a:off x="0" y="0"/>
          <a:ext cx="0" cy="0"/>
          <a:chOff x="0" y="0"/>
          <a:chExt cx="0" cy="0"/>
        </a:xfrm>
      </p:grpSpPr>
      <p:sp>
        <p:nvSpPr>
          <p:cNvPr id="2582530" name="Rectangle 2"/>
          <p:cNvSpPr>
            <a:spLocks noGrp="1" noChangeArrowheads="1"/>
          </p:cNvSpPr>
          <p:nvPr>
            <p:ph type="title"/>
          </p:nvPr>
        </p:nvSpPr>
        <p:spPr>
          <a:xfrm>
            <a:off x="0" y="0"/>
            <a:ext cx="12192000" cy="6858000"/>
          </a:xfrm>
          <a:solidFill>
            <a:srgbClr val="CCCC00"/>
          </a:solidFill>
        </p:spPr>
        <p:txBody>
          <a:bodyPr/>
          <a:lstStyle/>
          <a:p>
            <a:r>
              <a:rPr lang="en-US" sz="3200" dirty="0"/>
              <a:t>The Regulative Principle states that Christians are to do nothing in worship except that which has been prescribed or commanded in Scripture. Not only does this principle underscore the fact that God has revealed in His Word how he desires to be worshiped, but it also wonderfully safeguards worship from the innovations of sinful mankind. Calvin once remarked that our minds are idol factories, always inventing new objects of worship and dreaming up new ways in which to worship. The Regulative Principle takes very seriously both the truthfulness of God's Word </a:t>
            </a:r>
            <a:r>
              <a:rPr lang="en-US" sz="3200" i="1" dirty="0"/>
              <a:t>and </a:t>
            </a:r>
            <a:r>
              <a:rPr lang="en-US" sz="3200" dirty="0"/>
              <a:t>the deceitfulness of men's hearts.</a:t>
            </a:r>
            <a:endParaRPr lang="en-US" sz="3200" dirty="0">
              <a:solidFill>
                <a:schemeClr val="bg1"/>
              </a:solidFill>
              <a:effectLst>
                <a:outerShdw blurRad="38100" dist="38100" dir="2700000" algn="tl">
                  <a:srgbClr val="000000"/>
                </a:outerShdw>
              </a:effectLst>
              <a:latin typeface="Calligrapher" pitchFamily="2"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710598"/>
            <a:ext cx="7105475" cy="4631479"/>
          </a:xfrm>
        </p:spPr>
        <p:txBody>
          <a:bodyPr>
            <a:normAutofit/>
          </a:bodyPr>
          <a:lstStyle/>
          <a:p>
            <a:r>
              <a:rPr lang="en-US" sz="2400" b="1" i="1" dirty="0">
                <a:solidFill>
                  <a:srgbClr val="C00000"/>
                </a:solidFill>
              </a:rPr>
              <a:t>PLATO(Teacher) VERSUS ARISTOTLE(Student)</a:t>
            </a:r>
          </a:p>
          <a:p>
            <a:r>
              <a:rPr lang="en-US" sz="2400" b="1" i="1" dirty="0">
                <a:solidFill>
                  <a:srgbClr val="C00000"/>
                </a:solidFill>
              </a:rPr>
              <a:t>IRENAEUS(2</a:t>
            </a:r>
            <a:r>
              <a:rPr lang="en-US" sz="2400" b="1" i="1" baseline="30000" dirty="0">
                <a:solidFill>
                  <a:srgbClr val="C00000"/>
                </a:solidFill>
              </a:rPr>
              <a:t>nd</a:t>
            </a:r>
            <a:r>
              <a:rPr lang="en-US" sz="2400" b="1" i="1" dirty="0">
                <a:solidFill>
                  <a:srgbClr val="C00000"/>
                </a:solidFill>
              </a:rPr>
              <a:t> Cent) VERSUS AUGUSTINE (4</a:t>
            </a:r>
            <a:r>
              <a:rPr lang="en-US" sz="2400" b="1" i="1" baseline="30000" dirty="0">
                <a:solidFill>
                  <a:srgbClr val="C00000"/>
                </a:solidFill>
              </a:rPr>
              <a:t>th</a:t>
            </a:r>
            <a:r>
              <a:rPr lang="en-US" sz="2400" b="1" i="1" dirty="0">
                <a:solidFill>
                  <a:srgbClr val="C00000"/>
                </a:solidFill>
              </a:rPr>
              <a:t>)</a:t>
            </a:r>
          </a:p>
          <a:p>
            <a:r>
              <a:rPr lang="en-US" sz="2400" b="1" i="1" dirty="0">
                <a:solidFill>
                  <a:srgbClr val="C00000"/>
                </a:solidFill>
              </a:rPr>
              <a:t>AUGUSTINIAN VERSUS PELAGIAN NEMESIS</a:t>
            </a:r>
          </a:p>
          <a:p>
            <a:r>
              <a:rPr lang="en-US" sz="2400" b="1" i="1" dirty="0">
                <a:solidFill>
                  <a:srgbClr val="C00000"/>
                </a:solidFill>
              </a:rPr>
              <a:t>AUGUSTINIAN(Old)/THOMISM(New Church)</a:t>
            </a:r>
          </a:p>
          <a:p>
            <a:r>
              <a:rPr lang="en-US" sz="2400" b="1" i="1" dirty="0">
                <a:solidFill>
                  <a:srgbClr val="C00000"/>
                </a:solidFill>
              </a:rPr>
              <a:t>DESIDERIUS ERASMUS VS. MARTIN LUTHER</a:t>
            </a:r>
          </a:p>
          <a:p>
            <a:r>
              <a:rPr lang="en-US" sz="2400" b="1" i="1" dirty="0">
                <a:solidFill>
                  <a:srgbClr val="C00000"/>
                </a:solidFill>
              </a:rPr>
              <a:t>MARTIN LUTHER VERSUS ULRICH ZWINGLI</a:t>
            </a:r>
          </a:p>
          <a:p>
            <a:r>
              <a:rPr lang="en-US" sz="2400" b="1" i="1" dirty="0">
                <a:solidFill>
                  <a:srgbClr val="C00000"/>
                </a:solidFill>
              </a:rPr>
              <a:t>MARTIN LUTHER VERSUS JOHN CALVIN</a:t>
            </a:r>
          </a:p>
          <a:p>
            <a:r>
              <a:rPr lang="en-US" sz="2400" b="1" i="1" dirty="0">
                <a:solidFill>
                  <a:srgbClr val="C00000"/>
                </a:solidFill>
              </a:rPr>
              <a:t>JACOB ARMINIUS VERSUS JOHN CALVIN  </a:t>
            </a:r>
          </a:p>
          <a:p>
            <a:pPr marL="0" indent="0">
              <a:buNone/>
            </a:pPr>
            <a:r>
              <a:rPr lang="en-US" sz="2400" b="1" i="1" dirty="0">
                <a:solidFill>
                  <a:srgbClr val="C00000"/>
                </a:solidFill>
              </a:rPr>
              <a:t> </a:t>
            </a:r>
          </a:p>
        </p:txBody>
      </p:sp>
    </p:spTree>
    <p:extLst>
      <p:ext uri="{BB962C8B-B14F-4D97-AF65-F5344CB8AC3E}">
        <p14:creationId xmlns:p14="http://schemas.microsoft.com/office/powerpoint/2010/main" val="3560610979"/>
      </p:ext>
    </p:extLst>
  </p:cSld>
  <p:clrMapOvr>
    <a:overrideClrMapping bg1="lt1" tx1="dk1" bg2="lt2" tx2="dk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7810" name="Picture 2" descr="PAGE_33"/>
          <p:cNvPicPr>
            <a:picLocks noChangeAspect="1" noChangeArrowheads="1"/>
          </p:cNvPicPr>
          <p:nvPr/>
        </p:nvPicPr>
        <p:blipFill>
          <a:blip r:embed="rId3" cstate="print"/>
          <a:srcRect/>
          <a:stretch>
            <a:fillRect/>
          </a:stretch>
        </p:blipFill>
        <p:spPr bwMode="auto">
          <a:xfrm>
            <a:off x="0" y="-509047"/>
            <a:ext cx="12192000" cy="8465270"/>
          </a:xfrm>
          <a:prstGeom prst="rect">
            <a:avLst/>
          </a:prstGeom>
          <a:noFill/>
        </p:spPr>
      </p:pic>
    </p:spTree>
    <p:extLst>
      <p:ext uri="{BB962C8B-B14F-4D97-AF65-F5344CB8AC3E}">
        <p14:creationId xmlns:p14="http://schemas.microsoft.com/office/powerpoint/2010/main" val="331314982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AC56-8DAA-4210-8D8D-F3B5A85B6F1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3D44B9-D528-4B58-ABEE-4BA37A7A88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118280837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1714" name="Text Box 2"/>
          <p:cNvSpPr txBox="1">
            <a:spLocks noChangeArrowheads="1"/>
          </p:cNvSpPr>
          <p:nvPr/>
        </p:nvSpPr>
        <p:spPr bwMode="auto">
          <a:xfrm>
            <a:off x="1524001"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1601</a:t>
            </a:r>
          </a:p>
        </p:txBody>
      </p:sp>
      <p:sp>
        <p:nvSpPr>
          <p:cNvPr id="293171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171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31717"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a:ea typeface="+mn-ea"/>
                <a:cs typeface="+mn-cs"/>
              </a:rPr>
              <a:t>Dutch Reformed </a:t>
            </a:r>
            <a:br>
              <a:rPr kumimoji="0" lang="en-US" sz="3400" b="0" i="0" u="none" strike="noStrike" kern="1200" cap="none" spc="0" normalizeH="0" baseline="0" noProof="0">
                <a:ln>
                  <a:noFill/>
                </a:ln>
                <a:solidFill>
                  <a:srgbClr val="000000"/>
                </a:solidFill>
                <a:effectLst/>
                <a:uLnTx/>
                <a:uFillTx/>
                <a:latin typeface="Times New Roman"/>
                <a:ea typeface="+mn-ea"/>
                <a:cs typeface="+mn-cs"/>
              </a:rPr>
            </a:br>
            <a:r>
              <a:rPr kumimoji="0" lang="en-US" sz="3400" b="0" i="0" u="none" strike="noStrike" kern="1200" cap="none" spc="0" normalizeH="0" baseline="0" noProof="0">
                <a:ln>
                  <a:noFill/>
                </a:ln>
                <a:solidFill>
                  <a:srgbClr val="000000"/>
                </a:solidFill>
                <a:effectLst/>
                <a:uLnTx/>
                <a:uFillTx/>
                <a:latin typeface="Times New Roman"/>
                <a:ea typeface="+mn-ea"/>
                <a:cs typeface="+mn-cs"/>
              </a:rPr>
              <a:t>theologian </a:t>
            </a:r>
            <a:br>
              <a:rPr kumimoji="0" lang="en-US" sz="3400" b="0" i="0" u="none" strike="noStrike" kern="1200" cap="none" spc="0" normalizeH="0" baseline="0" noProof="0">
                <a:ln>
                  <a:noFill/>
                </a:ln>
                <a:solidFill>
                  <a:srgbClr val="000000"/>
                </a:solidFill>
                <a:effectLst/>
                <a:uLnTx/>
                <a:uFillTx/>
                <a:latin typeface="Times New Roman"/>
                <a:ea typeface="+mn-ea"/>
                <a:cs typeface="+mn-cs"/>
              </a:rPr>
            </a:br>
            <a:r>
              <a:rPr kumimoji="0" lang="en-US" sz="3400" b="0" i="0" u="none" strike="noStrike" kern="1200" cap="none" spc="0" normalizeH="0" baseline="0" noProof="0">
                <a:ln>
                  <a:noFill/>
                </a:ln>
                <a:solidFill>
                  <a:srgbClr val="000000"/>
                </a:solidFill>
                <a:effectLst/>
                <a:uLnTx/>
                <a:uFillTx/>
                <a:latin typeface="Times New Roman"/>
                <a:ea typeface="+mn-ea"/>
                <a:cs typeface="+mn-cs"/>
              </a:rPr>
              <a:t>Jacobus Arminius </a:t>
            </a:r>
            <a:br>
              <a:rPr kumimoji="0" lang="en-US" sz="3400" b="0" i="0" u="none" strike="noStrike" kern="1200" cap="none" spc="0" normalizeH="0" baseline="0" noProof="0">
                <a:ln>
                  <a:noFill/>
                </a:ln>
                <a:solidFill>
                  <a:srgbClr val="000000"/>
                </a:solidFill>
                <a:effectLst/>
                <a:uLnTx/>
                <a:uFillTx/>
                <a:latin typeface="Times New Roman"/>
                <a:ea typeface="+mn-ea"/>
                <a:cs typeface="+mn-cs"/>
              </a:rPr>
            </a:br>
            <a:r>
              <a:rPr kumimoji="0" lang="en-US" sz="3400" b="0" i="0" u="none" strike="noStrike" kern="1200" cap="none" spc="0" normalizeH="0" baseline="0" noProof="0">
                <a:ln>
                  <a:noFill/>
                </a:ln>
                <a:solidFill>
                  <a:srgbClr val="000000"/>
                </a:solidFill>
                <a:effectLst/>
                <a:uLnTx/>
                <a:uFillTx/>
                <a:latin typeface="Times New Roman"/>
                <a:ea typeface="+mn-ea"/>
                <a:cs typeface="+mn-cs"/>
              </a:rPr>
              <a:t>sets forth doctrines</a:t>
            </a:r>
            <a:br>
              <a:rPr kumimoji="0" lang="en-US" sz="3400" b="0" i="0" u="none" strike="noStrike" kern="1200" cap="none" spc="0" normalizeH="0" baseline="0" noProof="0">
                <a:ln>
                  <a:noFill/>
                </a:ln>
                <a:solidFill>
                  <a:srgbClr val="000000"/>
                </a:solidFill>
                <a:effectLst/>
                <a:uLnTx/>
                <a:uFillTx/>
                <a:latin typeface="Times New Roman"/>
                <a:ea typeface="+mn-ea"/>
                <a:cs typeface="+mn-cs"/>
              </a:rPr>
            </a:br>
            <a:r>
              <a:rPr kumimoji="0" lang="en-US" sz="3400" b="0" i="0" u="none" strike="noStrike" kern="1200" cap="none" spc="0" normalizeH="0" baseline="0" noProof="0">
                <a:ln>
                  <a:noFill/>
                </a:ln>
                <a:solidFill>
                  <a:srgbClr val="000000"/>
                </a:solidFill>
                <a:effectLst/>
                <a:uLnTx/>
                <a:uFillTx/>
                <a:latin typeface="Times New Roman"/>
                <a:ea typeface="+mn-ea"/>
                <a:cs typeface="+mn-cs"/>
              </a:rPr>
              <a:t>emphasizing man’s </a:t>
            </a:r>
            <a:br>
              <a:rPr kumimoji="0" lang="en-US" sz="3400" b="0" i="0" u="none" strike="noStrike" kern="1200" cap="none" spc="0" normalizeH="0" baseline="0" noProof="0">
                <a:ln>
                  <a:noFill/>
                </a:ln>
                <a:solidFill>
                  <a:srgbClr val="000000"/>
                </a:solidFill>
                <a:effectLst/>
                <a:uLnTx/>
                <a:uFillTx/>
                <a:latin typeface="Times New Roman"/>
                <a:ea typeface="+mn-ea"/>
                <a:cs typeface="+mn-cs"/>
              </a:rPr>
            </a:br>
            <a:r>
              <a:rPr kumimoji="0" lang="en-US" sz="3400" b="0" i="0" u="none" strike="noStrike" kern="1200" cap="none" spc="0" normalizeH="0" baseline="0" noProof="0">
                <a:ln>
                  <a:noFill/>
                </a:ln>
                <a:solidFill>
                  <a:srgbClr val="000000"/>
                </a:solidFill>
                <a:effectLst/>
                <a:uLnTx/>
                <a:uFillTx/>
                <a:latin typeface="Times New Roman"/>
                <a:ea typeface="+mn-ea"/>
                <a:cs typeface="+mn-cs"/>
              </a:rPr>
              <a:t>ability to choose Christ and Christ’s death for all people (Arminianism)</a:t>
            </a: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2931718" name="Group 6"/>
          <p:cNvGrpSpPr>
            <a:grpSpLocks/>
          </p:cNvGrpSpPr>
          <p:nvPr/>
        </p:nvGrpSpPr>
        <p:grpSpPr bwMode="auto">
          <a:xfrm>
            <a:off x="3505200" y="4114800"/>
            <a:ext cx="6934200" cy="2514600"/>
            <a:chOff x="1248" y="2592"/>
            <a:chExt cx="4368" cy="1584"/>
          </a:xfrm>
        </p:grpSpPr>
        <p:sp>
          <p:nvSpPr>
            <p:cNvPr id="2931719" name="AutoShape 7"/>
            <p:cNvSpPr>
              <a:spLocks noChangeArrowheads="1"/>
            </p:cNvSpPr>
            <p:nvPr/>
          </p:nvSpPr>
          <p:spPr bwMode="auto">
            <a:xfrm>
              <a:off x="1248" y="2592"/>
              <a:ext cx="4368" cy="1584"/>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1720" name="Text Box 8"/>
            <p:cNvSpPr txBox="1">
              <a:spLocks noChangeArrowheads="1"/>
            </p:cNvSpPr>
            <p:nvPr/>
          </p:nvSpPr>
          <p:spPr bwMode="auto">
            <a:xfrm>
              <a:off x="1296" y="2629"/>
              <a:ext cx="4320" cy="140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Arminius’ studies of Paul’s Epistle to the Romans led him to disagree with Calvin’s doctrine of predestination, which claimed that God’s will determines ahead of time what the destiny of groups and individuals will be.</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grpSp>
      <p:pic>
        <p:nvPicPr>
          <p:cNvPr id="2931721" name="Picture 9" descr="Arminius"/>
          <p:cNvPicPr>
            <a:picLocks noChangeAspect="1" noChangeArrowheads="1"/>
          </p:cNvPicPr>
          <p:nvPr/>
        </p:nvPicPr>
        <p:blipFill>
          <a:blip r:embed="rId4" cstate="print"/>
          <a:srcRect/>
          <a:stretch>
            <a:fillRect/>
          </a:stretch>
        </p:blipFill>
        <p:spPr bwMode="auto">
          <a:xfrm>
            <a:off x="7543800" y="152400"/>
            <a:ext cx="2324100" cy="2667000"/>
          </a:xfrm>
          <a:prstGeom prst="rect">
            <a:avLst/>
          </a:prstGeom>
          <a:noFill/>
        </p:spPr>
      </p:pic>
    </p:spTree>
    <p:extLst>
      <p:ext uri="{BB962C8B-B14F-4D97-AF65-F5344CB8AC3E}">
        <p14:creationId xmlns:p14="http://schemas.microsoft.com/office/powerpoint/2010/main" val="36580487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931718"/>
                                        </p:tgtEl>
                                        <p:attrNameLst>
                                          <p:attrName>r</p:attrName>
                                        </p:attrNameLst>
                                      </p:cBhvr>
                                    </p:animRot>
                                    <p:animRot by="-240000">
                                      <p:cBhvr>
                                        <p:cTn id="7" dur="200" fill="hold">
                                          <p:stCondLst>
                                            <p:cond delay="200"/>
                                          </p:stCondLst>
                                        </p:cTn>
                                        <p:tgtEl>
                                          <p:spTgt spid="2931718"/>
                                        </p:tgtEl>
                                        <p:attrNameLst>
                                          <p:attrName>r</p:attrName>
                                        </p:attrNameLst>
                                      </p:cBhvr>
                                    </p:animRot>
                                    <p:animRot by="240000">
                                      <p:cBhvr>
                                        <p:cTn id="8" dur="200" fill="hold">
                                          <p:stCondLst>
                                            <p:cond delay="400"/>
                                          </p:stCondLst>
                                        </p:cTn>
                                        <p:tgtEl>
                                          <p:spTgt spid="2931718"/>
                                        </p:tgtEl>
                                        <p:attrNameLst>
                                          <p:attrName>r</p:attrName>
                                        </p:attrNameLst>
                                      </p:cBhvr>
                                    </p:animRot>
                                    <p:animRot by="-240000">
                                      <p:cBhvr>
                                        <p:cTn id="9" dur="200" fill="hold">
                                          <p:stCondLst>
                                            <p:cond delay="600"/>
                                          </p:stCondLst>
                                        </p:cTn>
                                        <p:tgtEl>
                                          <p:spTgt spid="2931718"/>
                                        </p:tgtEl>
                                        <p:attrNameLst>
                                          <p:attrName>r</p:attrName>
                                        </p:attrNameLst>
                                      </p:cBhvr>
                                    </p:animRot>
                                    <p:animRot by="120000">
                                      <p:cBhvr>
                                        <p:cTn id="10" dur="200" fill="hold">
                                          <p:stCondLst>
                                            <p:cond delay="800"/>
                                          </p:stCondLst>
                                        </p:cTn>
                                        <p:tgtEl>
                                          <p:spTgt spid="29317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2231" name="Rectangle 7"/>
          <p:cNvSpPr>
            <a:spLocks noGrp="1" noChangeArrowheads="1"/>
          </p:cNvSpPr>
          <p:nvPr>
            <p:ph type="title"/>
          </p:nvPr>
        </p:nvSpPr>
        <p:spPr/>
        <p:txBody>
          <a:bodyPr/>
          <a:lstStyle/>
          <a:p>
            <a:r>
              <a:rPr lang="en-US"/>
              <a:t>Martin Luther the Monk</a:t>
            </a:r>
          </a:p>
        </p:txBody>
      </p:sp>
      <p:sp>
        <p:nvSpPr>
          <p:cNvPr id="692232" name="Rectangle 8"/>
          <p:cNvSpPr>
            <a:spLocks noGrp="1" noChangeArrowheads="1"/>
          </p:cNvSpPr>
          <p:nvPr>
            <p:ph type="body" idx="1"/>
          </p:nvPr>
        </p:nvSpPr>
        <p:spPr>
          <a:xfrm>
            <a:off x="5334000" y="990600"/>
            <a:ext cx="5195740" cy="5105400"/>
          </a:xfrm>
        </p:spPr>
        <p:txBody>
          <a:bodyPr/>
          <a:lstStyle/>
          <a:p>
            <a:r>
              <a:rPr lang="en-US" dirty="0"/>
              <a:t>While studying the Greek New Testament, Luther saw that God imputes his righteousness to anyone who truly trusts Jesus.</a:t>
            </a:r>
          </a:p>
          <a:p>
            <a:r>
              <a:rPr lang="en-US" b="1" dirty="0"/>
              <a:t>“The passage of Paul,” Luther said, “became my gateway to heaven.”</a:t>
            </a:r>
          </a:p>
        </p:txBody>
      </p:sp>
      <p:pic>
        <p:nvPicPr>
          <p:cNvPr id="692233" name="Picture 9" descr="Luther-Final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1201" y="1447800"/>
            <a:ext cx="3503613" cy="4572000"/>
          </a:xfrm>
          <a:prstGeom prst="rect">
            <a:avLst/>
          </a:prstGeom>
          <a:noFill/>
        </p:spPr>
      </p:pic>
      <p:sp>
        <p:nvSpPr>
          <p:cNvPr id="692234" name="Rectangle 10"/>
          <p:cNvSpPr>
            <a:spLocks noChangeArrowheads="1"/>
          </p:cNvSpPr>
          <p:nvPr/>
        </p:nvSpPr>
        <p:spPr bwMode="auto">
          <a:xfrm>
            <a:off x="2967038" y="5943601"/>
            <a:ext cx="1681162" cy="3968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Martin Luther</a:t>
            </a:r>
          </a:p>
        </p:txBody>
      </p:sp>
    </p:spTree>
    <p:extLst>
      <p:ext uri="{BB962C8B-B14F-4D97-AF65-F5344CB8AC3E}">
        <p14:creationId xmlns:p14="http://schemas.microsoft.com/office/powerpoint/2010/main" val="1893798447"/>
      </p:ext>
    </p:extLst>
  </p:cSld>
  <p:clrMapOvr>
    <a:masterClrMapping/>
  </p:clrMapOvr>
  <p:transition>
    <p:fade/>
  </p:transition>
</p:sld>
</file>

<file path=ppt/slides/slide220.xml><?xml version="1.0" encoding="utf-8"?>
<p:sld xmlns:a="http://schemas.openxmlformats.org/drawingml/2006/main" xmlns:r="http://schemas.openxmlformats.org/officeDocument/2006/relationships" xmlns:p="http://schemas.openxmlformats.org/presentationml/2006/main" showMasterPhAnim="0">
  <p:cSld>
    <p:bg>
      <p:bgPr>
        <a:solidFill>
          <a:srgbClr val="DDDDDD"/>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09800" y="152400"/>
            <a:ext cx="7772400" cy="1371600"/>
          </a:xfrm>
          <a:solidFill>
            <a:schemeClr val="folHlink"/>
          </a:solidFill>
          <a:ln>
            <a:solidFill>
              <a:schemeClr val="hlink"/>
            </a:solidFill>
          </a:ln>
        </p:spPr>
        <p:txBody>
          <a:bodyPr/>
          <a:lstStyle/>
          <a:p>
            <a:r>
              <a:rPr lang="en-US"/>
              <a:t>James  ARMINIUS  (Jacob)</a:t>
            </a:r>
            <a:br>
              <a:rPr lang="en-US"/>
            </a:br>
            <a:r>
              <a:rPr lang="en-US"/>
              <a:t>Dutch Scholar (1560 –1609)</a:t>
            </a:r>
          </a:p>
        </p:txBody>
      </p:sp>
      <p:sp>
        <p:nvSpPr>
          <p:cNvPr id="43011" name="Rectangle 3"/>
          <p:cNvSpPr>
            <a:spLocks noGrp="1" noChangeArrowheads="1"/>
          </p:cNvSpPr>
          <p:nvPr>
            <p:ph type="body" sz="half" idx="1"/>
          </p:nvPr>
        </p:nvSpPr>
        <p:spPr>
          <a:xfrm>
            <a:off x="2209800" y="1676400"/>
            <a:ext cx="3810000" cy="5029200"/>
          </a:xfrm>
        </p:spPr>
        <p:txBody>
          <a:bodyPr/>
          <a:lstStyle/>
          <a:p>
            <a:pPr>
              <a:lnSpc>
                <a:spcPct val="90000"/>
              </a:lnSpc>
            </a:pPr>
            <a:r>
              <a:rPr lang="en-US" sz="1600" u="sng"/>
              <a:t>On The Source Of Authority &amp; Truth</a:t>
            </a:r>
            <a:r>
              <a:rPr lang="en-US" sz="1600"/>
              <a:t>: The Holy Scriptures rest on the character of God,  its author.  Therefore, since God is true,              His claims must be true.</a:t>
            </a:r>
          </a:p>
          <a:p>
            <a:pPr>
              <a:lnSpc>
                <a:spcPct val="90000"/>
              </a:lnSpc>
            </a:pPr>
            <a:r>
              <a:rPr lang="en-US" sz="1600" u="sng"/>
              <a:t>On The Work Of Christ &amp; The Cross</a:t>
            </a:r>
            <a:r>
              <a:rPr lang="en-US" sz="1600"/>
              <a:t>:                Christ died as a sacrifice for sin,  an offering of Himself to the Father – that the Father might show how much He hates sin and hereafter effectually deter us from it.</a:t>
            </a:r>
          </a:p>
          <a:p>
            <a:pPr>
              <a:lnSpc>
                <a:spcPct val="90000"/>
              </a:lnSpc>
            </a:pPr>
            <a:r>
              <a:rPr lang="en-US" sz="1600" u="sng"/>
              <a:t>On The Gift Of Grace, Sin &amp; Salvation</a:t>
            </a:r>
            <a:r>
              <a:rPr lang="en-US" sz="1600"/>
              <a:t>:       1</a:t>
            </a:r>
            <a:r>
              <a:rPr lang="en-US" sz="1600" baseline="30000"/>
              <a:t>st</a:t>
            </a:r>
            <a:r>
              <a:rPr lang="en-US" sz="1600"/>
              <a:t> - The inheritance from Adam includes neither guilt nor  sinful inclination of the will.   Humankind     is punishable only for sins each has committed, having received no inherited corruption from Adam but merely disordered sensibilities.           2</a:t>
            </a:r>
            <a:r>
              <a:rPr lang="en-US" sz="1600" baseline="30000"/>
              <a:t>nd</a:t>
            </a:r>
            <a:r>
              <a:rPr lang="en-US" sz="1600"/>
              <a:t> – Humanity can resist God’s distribution of saving grace as well as lose the grace cooperatively received.</a:t>
            </a:r>
            <a:endParaRPr lang="en-US" sz="2400"/>
          </a:p>
        </p:txBody>
      </p:sp>
      <p:pic>
        <p:nvPicPr>
          <p:cNvPr id="43014" name="Picture 6" descr="C:\Documents and Settings\Owner\My Documents\Educational Illustrations\Arminius-sm.jpeg"/>
          <p:cNvPicPr>
            <a:picLocks noGrp="1" noChangeAspect="1" noChangeArrowheads="1"/>
          </p:cNvPicPr>
          <p:nvPr>
            <p:ph type="clipArt" sz="half" idx="2"/>
          </p:nvPr>
        </p:nvPicPr>
        <p:blipFill>
          <a:blip r:embed="rId3" cstate="print"/>
          <a:srcRect/>
          <a:stretch>
            <a:fillRect/>
          </a:stretch>
        </p:blipFill>
        <p:spPr>
          <a:xfrm>
            <a:off x="6591301" y="1981200"/>
            <a:ext cx="3390900" cy="4114800"/>
          </a:xfrm>
          <a:noFill/>
          <a:ln>
            <a:solidFill>
              <a:schemeClr val="hlink"/>
            </a:solidFill>
          </a:ln>
        </p:spPr>
      </p:pic>
    </p:spTree>
    <p:extLst>
      <p:ext uri="{BB962C8B-B14F-4D97-AF65-F5344CB8AC3E}">
        <p14:creationId xmlns:p14="http://schemas.microsoft.com/office/powerpoint/2010/main" val="188427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p:cTn id="7" dur="1000" fill="hold"/>
                                        <p:tgtEl>
                                          <p:spTgt spid="430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30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30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3011">
                                            <p:txEl>
                                              <p:pRg st="1" end="1"/>
                                            </p:txEl>
                                          </p:spTgt>
                                        </p:tgtEl>
                                        <p:attrNameLst>
                                          <p:attrName>style.visibility</p:attrName>
                                        </p:attrNameLst>
                                      </p:cBhvr>
                                      <p:to>
                                        <p:strVal val="visible"/>
                                      </p:to>
                                    </p:set>
                                    <p:anim calcmode="lin" valueType="num">
                                      <p:cBhvr>
                                        <p:cTn id="15" dur="1000" fill="hold"/>
                                        <p:tgtEl>
                                          <p:spTgt spid="4301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301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301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301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3011">
                                            <p:txEl>
                                              <p:pRg st="2" end="2"/>
                                            </p:txEl>
                                          </p:spTgt>
                                        </p:tgtEl>
                                        <p:attrNameLst>
                                          <p:attrName>style.visibility</p:attrName>
                                        </p:attrNameLst>
                                      </p:cBhvr>
                                      <p:to>
                                        <p:strVal val="visible"/>
                                      </p:to>
                                    </p:set>
                                    <p:anim calcmode="lin" valueType="num">
                                      <p:cBhvr>
                                        <p:cTn id="23" dur="1000" fill="hold"/>
                                        <p:tgtEl>
                                          <p:spTgt spid="4301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301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301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301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63913" name="Picture 9" descr="james%20arm"/>
          <p:cNvPicPr>
            <a:picLocks noChangeAspect="1" noChangeArrowheads="1"/>
          </p:cNvPicPr>
          <p:nvPr/>
        </p:nvPicPr>
        <p:blipFill>
          <a:blip r:embed="rId4" cstate="print">
            <a:clrChange>
              <a:clrFrom>
                <a:srgbClr val="EBEBEB"/>
              </a:clrFrom>
              <a:clrTo>
                <a:srgbClr val="EBEBEB">
                  <a:alpha val="0"/>
                </a:srgbClr>
              </a:clrTo>
            </a:clrChange>
          </a:blip>
          <a:srcRect l="4692" r="3812"/>
          <a:stretch>
            <a:fillRect/>
          </a:stretch>
        </p:blipFill>
        <p:spPr bwMode="auto">
          <a:xfrm>
            <a:off x="7467600" y="914401"/>
            <a:ext cx="3200400" cy="3108325"/>
          </a:xfrm>
          <a:prstGeom prst="rect">
            <a:avLst/>
          </a:prstGeom>
          <a:noFill/>
        </p:spPr>
      </p:pic>
      <p:sp>
        <p:nvSpPr>
          <p:cNvPr id="763914" name="Rectangle 10"/>
          <p:cNvSpPr>
            <a:spLocks noChangeArrowheads="1"/>
          </p:cNvSpPr>
          <p:nvPr/>
        </p:nvSpPr>
        <p:spPr bwMode="auto">
          <a:xfrm>
            <a:off x="8077201" y="4114801"/>
            <a:ext cx="1920875" cy="3968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Jacob Arminius</a:t>
            </a:r>
          </a:p>
        </p:txBody>
      </p:sp>
      <p:sp>
        <p:nvSpPr>
          <p:cNvPr id="763917" name="Rectangle 13"/>
          <p:cNvSpPr>
            <a:spLocks noGrp="1" noChangeArrowheads="1"/>
          </p:cNvSpPr>
          <p:nvPr>
            <p:ph type="title"/>
          </p:nvPr>
        </p:nvSpPr>
        <p:spPr/>
        <p:txBody>
          <a:bodyPr/>
          <a:lstStyle/>
          <a:p>
            <a:r>
              <a:rPr lang="en-US"/>
              <a:t>Jacob Arminius</a:t>
            </a:r>
          </a:p>
        </p:txBody>
      </p:sp>
      <p:sp>
        <p:nvSpPr>
          <p:cNvPr id="763918" name="Rectangle 14"/>
          <p:cNvSpPr>
            <a:spLocks noGrp="1" noChangeArrowheads="1"/>
          </p:cNvSpPr>
          <p:nvPr>
            <p:ph type="body" idx="1"/>
          </p:nvPr>
        </p:nvSpPr>
        <p:spPr>
          <a:xfrm>
            <a:off x="2083324" y="990600"/>
            <a:ext cx="5384276" cy="5334000"/>
          </a:xfrm>
        </p:spPr>
        <p:txBody>
          <a:bodyPr/>
          <a:lstStyle/>
          <a:p>
            <a:r>
              <a:rPr lang="en-US" sz="3600" dirty="0"/>
              <a:t>While preparing to defend Calvin’s view of predestination, Arminius became convinced that Calvin was wrong.</a:t>
            </a:r>
          </a:p>
          <a:p>
            <a:r>
              <a:rPr lang="en-US" sz="3600" b="1" dirty="0"/>
              <a:t>The followers of Arminius summarized his views in the </a:t>
            </a:r>
            <a:r>
              <a:rPr lang="en-US" sz="3600" b="1" i="1" dirty="0"/>
              <a:t>Remonstrance</a:t>
            </a:r>
            <a:r>
              <a:rPr lang="en-US" sz="3600" b="1" dirty="0"/>
              <a:t>.</a:t>
            </a:r>
          </a:p>
        </p:txBody>
      </p:sp>
    </p:spTree>
    <p:extLst>
      <p:ext uri="{BB962C8B-B14F-4D97-AF65-F5344CB8AC3E}">
        <p14:creationId xmlns:p14="http://schemas.microsoft.com/office/powerpoint/2010/main" val="1806585778"/>
      </p:ext>
    </p:extLst>
  </p:cSld>
  <p:clrMapOvr>
    <a:masterClrMapping/>
  </p:clrMapOvr>
  <p:transition>
    <p:fade/>
  </p:transition>
</p:sld>
</file>

<file path=ppt/slides/slide2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65957" name="Rectangle 5"/>
          <p:cNvSpPr>
            <a:spLocks noGrp="1" noChangeArrowheads="1"/>
          </p:cNvSpPr>
          <p:nvPr>
            <p:ph type="title"/>
          </p:nvPr>
        </p:nvSpPr>
        <p:spPr/>
        <p:txBody>
          <a:bodyPr/>
          <a:lstStyle/>
          <a:p>
            <a:r>
              <a:rPr lang="en-US"/>
              <a:t>The Arminian Remonstrance</a:t>
            </a:r>
          </a:p>
        </p:txBody>
      </p:sp>
      <p:sp>
        <p:nvSpPr>
          <p:cNvPr id="765958" name="Rectangle 6"/>
          <p:cNvSpPr>
            <a:spLocks noGrp="1" noChangeArrowheads="1"/>
          </p:cNvSpPr>
          <p:nvPr>
            <p:ph type="body" idx="1"/>
          </p:nvPr>
        </p:nvSpPr>
        <p:spPr>
          <a:xfrm>
            <a:off x="1357459" y="1395167"/>
            <a:ext cx="10737131" cy="4929432"/>
          </a:xfrm>
        </p:spPr>
        <p:txBody>
          <a:bodyPr/>
          <a:lstStyle/>
          <a:p>
            <a:r>
              <a:rPr lang="en-US" sz="4000" b="1" dirty="0"/>
              <a:t>The five points of the </a:t>
            </a:r>
            <a:r>
              <a:rPr lang="en-US" sz="4000" b="1" i="1" dirty="0"/>
              <a:t>Remonstrance</a:t>
            </a:r>
            <a:r>
              <a:rPr lang="en-US" sz="4000" b="1" dirty="0"/>
              <a:t>:</a:t>
            </a:r>
            <a:endParaRPr lang="en-US" sz="4000" dirty="0"/>
          </a:p>
          <a:p>
            <a:pPr lvl="1"/>
            <a:r>
              <a:rPr lang="en-US" sz="3200" dirty="0"/>
              <a:t>1. Every good human action occurs because of God’s grace; humans do nothing righteous on their own.</a:t>
            </a:r>
          </a:p>
          <a:p>
            <a:pPr lvl="1"/>
            <a:r>
              <a:rPr lang="en-US" sz="3200" dirty="0"/>
              <a:t>2. God saves every person choosing to trust Jesus.</a:t>
            </a:r>
          </a:p>
          <a:p>
            <a:pPr lvl="1"/>
            <a:r>
              <a:rPr lang="en-US" sz="3200" dirty="0"/>
              <a:t>3. Jesus died for everyone.</a:t>
            </a:r>
          </a:p>
          <a:p>
            <a:pPr lvl="1"/>
            <a:r>
              <a:rPr lang="en-US" sz="3200" dirty="0"/>
              <a:t>4. People can freely choose to accept or reject Jesus.</a:t>
            </a:r>
          </a:p>
          <a:p>
            <a:pPr lvl="1"/>
            <a:r>
              <a:rPr lang="en-US" sz="3200" dirty="0"/>
              <a:t>5. Scripture does not clearly state whether Christians can forfeit their salvation.</a:t>
            </a:r>
          </a:p>
        </p:txBody>
      </p:sp>
    </p:spTree>
    <p:extLst>
      <p:ext uri="{BB962C8B-B14F-4D97-AF65-F5344CB8AC3E}">
        <p14:creationId xmlns:p14="http://schemas.microsoft.com/office/powerpoint/2010/main" val="3820780143"/>
      </p:ext>
    </p:extLst>
  </p:cSld>
  <p:clrMapOvr>
    <a:masterClrMapping/>
  </p:clrMapOvr>
  <p:transition>
    <p:fade/>
  </p:transition>
</p:sld>
</file>

<file path=ppt/slides/slide2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68005" name="Rectangle 5"/>
          <p:cNvSpPr>
            <a:spLocks noGrp="1" noChangeArrowheads="1"/>
          </p:cNvSpPr>
          <p:nvPr>
            <p:ph type="title"/>
          </p:nvPr>
        </p:nvSpPr>
        <p:spPr/>
        <p:txBody>
          <a:bodyPr/>
          <a:lstStyle/>
          <a:p>
            <a:r>
              <a:rPr lang="en-US"/>
              <a:t>Response at the Synod of Dort</a:t>
            </a:r>
          </a:p>
        </p:txBody>
      </p:sp>
      <p:sp>
        <p:nvSpPr>
          <p:cNvPr id="768006" name="Rectangle 6"/>
          <p:cNvSpPr>
            <a:spLocks noGrp="1" noChangeArrowheads="1"/>
          </p:cNvSpPr>
          <p:nvPr>
            <p:ph type="body" idx="1"/>
          </p:nvPr>
        </p:nvSpPr>
        <p:spPr>
          <a:xfrm>
            <a:off x="1348033" y="904973"/>
            <a:ext cx="10642861" cy="5419627"/>
          </a:xfrm>
        </p:spPr>
        <p:txBody>
          <a:bodyPr/>
          <a:lstStyle/>
          <a:p>
            <a:r>
              <a:rPr lang="en-US" sz="5400" b="1" dirty="0"/>
              <a:t>The five points of Calvinism:</a:t>
            </a:r>
            <a:endParaRPr lang="en-US" sz="5400" dirty="0"/>
          </a:p>
          <a:p>
            <a:pPr lvl="1"/>
            <a:r>
              <a:rPr lang="en-US" sz="3200" dirty="0"/>
              <a:t>1. No human being naturally desires God; by nature, every person is spiritually dead.</a:t>
            </a:r>
          </a:p>
          <a:p>
            <a:pPr lvl="1"/>
            <a:r>
              <a:rPr lang="en-US" sz="3200" dirty="0"/>
              <a:t>2. If someone trusts Jesus, it is because God chose to regenerate that person.</a:t>
            </a:r>
          </a:p>
          <a:p>
            <a:pPr lvl="1"/>
            <a:r>
              <a:rPr lang="en-US" sz="3200" dirty="0"/>
              <a:t>3. Jesus died for everyone who would trust in him.</a:t>
            </a:r>
          </a:p>
          <a:p>
            <a:pPr lvl="1"/>
            <a:r>
              <a:rPr lang="en-US" sz="3200" dirty="0"/>
              <a:t>4. When God regenerates someone, the person will not reject God’s grace.</a:t>
            </a:r>
          </a:p>
          <a:p>
            <a:pPr lvl="1"/>
            <a:r>
              <a:rPr lang="en-US" sz="3200" dirty="0"/>
              <a:t>5. Every authentic believer will persevere in faith and good works until the end.</a:t>
            </a:r>
          </a:p>
        </p:txBody>
      </p:sp>
    </p:spTree>
    <p:extLst>
      <p:ext uri="{BB962C8B-B14F-4D97-AF65-F5344CB8AC3E}">
        <p14:creationId xmlns:p14="http://schemas.microsoft.com/office/powerpoint/2010/main" val="1403594064"/>
      </p:ext>
    </p:extLst>
  </p:cSld>
  <p:clrMapOvr>
    <a:masterClrMapping/>
  </p:clrMapOvr>
  <p:transition>
    <p:fade/>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785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785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37860" name="AutoShape 4"/>
          <p:cNvSpPr>
            <a:spLocks noChangeArrowheads="1"/>
          </p:cNvSpPr>
          <p:nvPr/>
        </p:nvSpPr>
        <p:spPr bwMode="auto">
          <a:xfrm>
            <a:off x="1676400" y="152400"/>
            <a:ext cx="8763000" cy="64770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7861" name="Text Box 5"/>
          <p:cNvSpPr txBox="1">
            <a:spLocks noChangeArrowheads="1"/>
          </p:cNvSpPr>
          <p:nvPr/>
        </p:nvSpPr>
        <p:spPr bwMode="auto">
          <a:xfrm>
            <a:off x="1676400" y="196850"/>
            <a:ext cx="8763000" cy="762000"/>
          </a:xfrm>
          <a:prstGeom prst="rect">
            <a:avLst/>
          </a:prstGeom>
          <a:noFill/>
          <a:ln w="9525">
            <a:noFill/>
            <a:miter lim="800000"/>
            <a:headEnd/>
            <a:tailEnd/>
          </a:ln>
          <a:effectLst>
            <a:outerShdw dist="38096" dir="2700000" algn="ctr" rotWithShape="0">
              <a:schemeClr val="tx1">
                <a:alpha val="75000"/>
              </a:schemeClr>
            </a:outerShdw>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Five points of Arminianism</a:t>
            </a:r>
          </a:p>
        </p:txBody>
      </p:sp>
      <p:sp>
        <p:nvSpPr>
          <p:cNvPr id="2937862" name="Text Box 6"/>
          <p:cNvSpPr txBox="1">
            <a:spLocks noChangeArrowheads="1"/>
          </p:cNvSpPr>
          <p:nvPr/>
        </p:nvSpPr>
        <p:spPr bwMode="auto">
          <a:xfrm>
            <a:off x="2286001" y="1143003"/>
            <a:ext cx="8153400" cy="701675"/>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1. Free will or human ability</a:t>
            </a: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37863" name="Rectangle 7"/>
          <p:cNvSpPr>
            <a:spLocks noChangeArrowheads="1"/>
          </p:cNvSpPr>
          <p:nvPr/>
        </p:nvSpPr>
        <p:spPr bwMode="auto">
          <a:xfrm>
            <a:off x="2514600" y="2057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Free will consists of our ability to choose good over evil</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We have the power to cooperate with God’s grace or resist it.</a:t>
            </a:r>
          </a:p>
        </p:txBody>
      </p:sp>
    </p:spTree>
    <p:extLst>
      <p:ext uri="{BB962C8B-B14F-4D97-AF65-F5344CB8AC3E}">
        <p14:creationId xmlns:p14="http://schemas.microsoft.com/office/powerpoint/2010/main" val="12337018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378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378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7863"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9906"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9907"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39908" name="AutoShape 4"/>
          <p:cNvSpPr>
            <a:spLocks noChangeArrowheads="1"/>
          </p:cNvSpPr>
          <p:nvPr/>
        </p:nvSpPr>
        <p:spPr bwMode="auto">
          <a:xfrm>
            <a:off x="1676400" y="152400"/>
            <a:ext cx="8763000" cy="64770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9909" name="Text Box 5"/>
          <p:cNvSpPr txBox="1">
            <a:spLocks noChangeArrowheads="1"/>
          </p:cNvSpPr>
          <p:nvPr/>
        </p:nvSpPr>
        <p:spPr bwMode="auto">
          <a:xfrm>
            <a:off x="1676400" y="196850"/>
            <a:ext cx="8763000" cy="762000"/>
          </a:xfrm>
          <a:prstGeom prst="rect">
            <a:avLst/>
          </a:prstGeom>
          <a:noFill/>
          <a:ln w="9525">
            <a:noFill/>
            <a:miter lim="800000"/>
            <a:headEnd/>
            <a:tailEnd/>
          </a:ln>
          <a:effectLst>
            <a:outerShdw dist="38096" dir="2700000" algn="ctr" rotWithShape="0">
              <a:schemeClr val="tx1">
                <a:alpha val="75000"/>
              </a:schemeClr>
            </a:outerShdw>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Five points of Arminianism</a:t>
            </a:r>
          </a:p>
        </p:txBody>
      </p:sp>
      <p:sp>
        <p:nvSpPr>
          <p:cNvPr id="2939910" name="Text Box 6"/>
          <p:cNvSpPr txBox="1">
            <a:spLocks noChangeArrowheads="1"/>
          </p:cNvSpPr>
          <p:nvPr/>
        </p:nvSpPr>
        <p:spPr bwMode="auto">
          <a:xfrm>
            <a:off x="2286001" y="1143003"/>
            <a:ext cx="8153400" cy="701675"/>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2. Conditional election</a:t>
            </a:r>
          </a:p>
        </p:txBody>
      </p:sp>
      <p:sp>
        <p:nvSpPr>
          <p:cNvPr id="2939911" name="Rectangle 7"/>
          <p:cNvSpPr>
            <a:spLocks noChangeArrowheads="1"/>
          </p:cNvSpPr>
          <p:nvPr/>
        </p:nvSpPr>
        <p:spPr bwMode="auto">
          <a:xfrm>
            <a:off x="2514600" y="2057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God’s choice (election) determined by knowledge of what man would do (foreseen faith). </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Our choice of God, not God’s choice of us, is cause of salvation.</a:t>
            </a: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84648987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399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399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911"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1954"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1955"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41956" name="AutoShape 4"/>
          <p:cNvSpPr>
            <a:spLocks noChangeArrowheads="1"/>
          </p:cNvSpPr>
          <p:nvPr/>
        </p:nvSpPr>
        <p:spPr bwMode="auto">
          <a:xfrm>
            <a:off x="1676400" y="152400"/>
            <a:ext cx="8763000" cy="64770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1957" name="Text Box 5"/>
          <p:cNvSpPr txBox="1">
            <a:spLocks noChangeArrowheads="1"/>
          </p:cNvSpPr>
          <p:nvPr/>
        </p:nvSpPr>
        <p:spPr bwMode="auto">
          <a:xfrm>
            <a:off x="1676400" y="196850"/>
            <a:ext cx="8763000" cy="762000"/>
          </a:xfrm>
          <a:prstGeom prst="rect">
            <a:avLst/>
          </a:prstGeom>
          <a:noFill/>
          <a:ln w="9525">
            <a:noFill/>
            <a:miter lim="800000"/>
            <a:headEnd/>
            <a:tailEnd/>
          </a:ln>
          <a:effectLst>
            <a:outerShdw dist="38096" dir="2700000" algn="ctr" rotWithShape="0">
              <a:schemeClr val="tx1">
                <a:alpha val="75000"/>
              </a:schemeClr>
            </a:outerShdw>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Five points of Arminianism</a:t>
            </a:r>
          </a:p>
        </p:txBody>
      </p:sp>
      <p:sp>
        <p:nvSpPr>
          <p:cNvPr id="2941958" name="Text Box 6"/>
          <p:cNvSpPr txBox="1">
            <a:spLocks noChangeArrowheads="1"/>
          </p:cNvSpPr>
          <p:nvPr/>
        </p:nvSpPr>
        <p:spPr bwMode="auto">
          <a:xfrm>
            <a:off x="2286001" y="1143002"/>
            <a:ext cx="8153400" cy="1311275"/>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3. Universal redemption or 		general atonement</a:t>
            </a:r>
          </a:p>
        </p:txBody>
      </p:sp>
      <p:sp>
        <p:nvSpPr>
          <p:cNvPr id="2941959" name="Rectangle 7"/>
          <p:cNvSpPr>
            <a:spLocks noChangeArrowheads="1"/>
          </p:cNvSpPr>
          <p:nvPr/>
        </p:nvSpPr>
        <p:spPr bwMode="auto">
          <a:xfrm>
            <a:off x="2514600" y="25908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Jesus’ death and resurrection made it possible for all to be saved, but is effective only for those who choose to accept it.</a:t>
            </a:r>
          </a:p>
        </p:txBody>
      </p:sp>
    </p:spTree>
    <p:extLst>
      <p:ext uri="{BB962C8B-B14F-4D97-AF65-F5344CB8AC3E}">
        <p14:creationId xmlns:p14="http://schemas.microsoft.com/office/powerpoint/2010/main" val="108216819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4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1959" grpId="0" build="p"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4002"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4003"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44004" name="AutoShape 4"/>
          <p:cNvSpPr>
            <a:spLocks noChangeArrowheads="1"/>
          </p:cNvSpPr>
          <p:nvPr/>
        </p:nvSpPr>
        <p:spPr bwMode="auto">
          <a:xfrm>
            <a:off x="1676400" y="152400"/>
            <a:ext cx="8763000" cy="64770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4005" name="Text Box 5"/>
          <p:cNvSpPr txBox="1">
            <a:spLocks noChangeArrowheads="1"/>
          </p:cNvSpPr>
          <p:nvPr/>
        </p:nvSpPr>
        <p:spPr bwMode="auto">
          <a:xfrm>
            <a:off x="1676400" y="196850"/>
            <a:ext cx="8763000" cy="762000"/>
          </a:xfrm>
          <a:prstGeom prst="rect">
            <a:avLst/>
          </a:prstGeom>
          <a:noFill/>
          <a:ln w="9525">
            <a:noFill/>
            <a:miter lim="800000"/>
            <a:headEnd/>
            <a:tailEnd/>
          </a:ln>
          <a:effectLst>
            <a:outerShdw dist="38096" dir="2700000" algn="ctr" rotWithShape="0">
              <a:schemeClr val="tx1">
                <a:alpha val="75000"/>
              </a:schemeClr>
            </a:outerShdw>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Five points of Arminianism</a:t>
            </a:r>
          </a:p>
        </p:txBody>
      </p:sp>
      <p:sp>
        <p:nvSpPr>
          <p:cNvPr id="2944006" name="Text Box 6"/>
          <p:cNvSpPr txBox="1">
            <a:spLocks noChangeArrowheads="1"/>
          </p:cNvSpPr>
          <p:nvPr/>
        </p:nvSpPr>
        <p:spPr bwMode="auto">
          <a:xfrm>
            <a:off x="2286001" y="1143003"/>
            <a:ext cx="8153400" cy="701675"/>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4. Resistible grace</a:t>
            </a:r>
            <a:endParaRPr kumimoji="0" lang="en-US" sz="6000" b="1" i="0" u="none" strike="noStrike" kern="1200" cap="none" spc="0" normalizeH="0" baseline="0" noProof="0">
              <a:ln>
                <a:noFill/>
              </a:ln>
              <a:solidFill>
                <a:srgbClr val="000000"/>
              </a:solidFill>
              <a:effectLst/>
              <a:uLnTx/>
              <a:uFillTx/>
              <a:latin typeface="Times New Roman"/>
              <a:ea typeface="+mn-ea"/>
              <a:cs typeface="+mn-cs"/>
            </a:endParaRPr>
          </a:p>
        </p:txBody>
      </p:sp>
      <p:sp>
        <p:nvSpPr>
          <p:cNvPr id="2944007" name="Rectangle 7"/>
          <p:cNvSpPr>
            <a:spLocks noChangeArrowheads="1"/>
          </p:cNvSpPr>
          <p:nvPr/>
        </p:nvSpPr>
        <p:spPr bwMode="auto">
          <a:xfrm>
            <a:off x="2514600" y="1905000"/>
            <a:ext cx="78486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Our free will limits the Holy Spirit’s ability to draw us toward salvation; God’s grace can be resisted.</a:t>
            </a:r>
          </a:p>
        </p:txBody>
      </p:sp>
      <p:sp>
        <p:nvSpPr>
          <p:cNvPr id="2944008" name="Text Box 8"/>
          <p:cNvSpPr txBox="1">
            <a:spLocks noChangeArrowheads="1"/>
          </p:cNvSpPr>
          <p:nvPr/>
        </p:nvSpPr>
        <p:spPr bwMode="auto">
          <a:xfrm>
            <a:off x="2286001" y="3810003"/>
            <a:ext cx="8153400" cy="701675"/>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5. Falling from grace</a:t>
            </a:r>
          </a:p>
        </p:txBody>
      </p:sp>
      <p:sp>
        <p:nvSpPr>
          <p:cNvPr id="2944009" name="Rectangle 9"/>
          <p:cNvSpPr>
            <a:spLocks noChangeArrowheads="1"/>
          </p:cNvSpPr>
          <p:nvPr/>
        </p:nvSpPr>
        <p:spPr bwMode="auto">
          <a:xfrm>
            <a:off x="2514600" y="4572000"/>
            <a:ext cx="78486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Salvation can be lost, as it requires our cooperation.</a:t>
            </a:r>
            <a:endParaRPr kumimoji="0" lang="en-US" sz="48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73450138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440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4400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4400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4007" grpId="0" build="p" autoUpdateAnimBg="0"/>
      <p:bldP spid="2944008" grpId="0" build="p" autoUpdateAnimBg="0"/>
      <p:bldP spid="2944009"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6050" name="Text Box 2"/>
          <p:cNvSpPr txBox="1">
            <a:spLocks noChangeArrowheads="1"/>
          </p:cNvSpPr>
          <p:nvPr/>
        </p:nvSpPr>
        <p:spPr bwMode="auto">
          <a:xfrm>
            <a:off x="1524001"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1618</a:t>
            </a:r>
          </a:p>
        </p:txBody>
      </p:sp>
      <p:sp>
        <p:nvSpPr>
          <p:cNvPr id="294605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605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46053"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Dutch Reformed   Synod of Dordt, the Netherlands    denounces Arminianism</a:t>
            </a: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46054" name="Rectangle 6"/>
          <p:cNvSpPr>
            <a:spLocks noChangeArrowheads="1"/>
          </p:cNvSpPr>
          <p:nvPr/>
        </p:nvSpPr>
        <p:spPr bwMode="auto">
          <a:xfrm>
            <a:off x="3352800" y="19050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The Synod </a:t>
            </a:r>
            <a:br>
              <a:rPr kumimoji="0" lang="en-US" sz="3600" b="0" i="0" u="none" strike="noStrike" kern="1200" cap="none" spc="0" normalizeH="0" baseline="0" noProof="0">
                <a:ln>
                  <a:noFill/>
                </a:ln>
                <a:solidFill>
                  <a:srgbClr val="000000"/>
                </a:solidFill>
                <a:effectLst/>
                <a:uLnTx/>
                <a:uFillTx/>
                <a:latin typeface="Times New Roman"/>
                <a:ea typeface="+mn-ea"/>
                <a:cs typeface="+mn-cs"/>
              </a:rPr>
            </a:br>
            <a:r>
              <a:rPr kumimoji="0" lang="en-US" sz="3600" b="0" i="0" u="none" strike="noStrike" kern="1200" cap="none" spc="0" normalizeH="0" baseline="0" noProof="0">
                <a:ln>
                  <a:noFill/>
                </a:ln>
                <a:solidFill>
                  <a:srgbClr val="000000"/>
                </a:solidFill>
                <a:effectLst/>
                <a:uLnTx/>
                <a:uFillTx/>
                <a:latin typeface="Times New Roman"/>
                <a:ea typeface="+mn-ea"/>
                <a:cs typeface="+mn-cs"/>
              </a:rPr>
              <a:t>responds to </a:t>
            </a:r>
            <a:br>
              <a:rPr kumimoji="0" lang="en-US" sz="3600" b="0" i="0" u="none" strike="noStrike" kern="1200" cap="none" spc="0" normalizeH="0" baseline="0" noProof="0">
                <a:ln>
                  <a:noFill/>
                </a:ln>
                <a:solidFill>
                  <a:srgbClr val="000000"/>
                </a:solidFill>
                <a:effectLst/>
                <a:uLnTx/>
                <a:uFillTx/>
                <a:latin typeface="Times New Roman"/>
                <a:ea typeface="+mn-ea"/>
                <a:cs typeface="+mn-cs"/>
              </a:rPr>
            </a:br>
            <a:r>
              <a:rPr kumimoji="0" lang="en-US" sz="3600" b="0" i="0" u="none" strike="noStrike" kern="1200" cap="none" spc="0" normalizeH="0" baseline="0" noProof="0">
                <a:ln>
                  <a:noFill/>
                </a:ln>
                <a:solidFill>
                  <a:srgbClr val="000000"/>
                </a:solidFill>
                <a:effectLst/>
                <a:uLnTx/>
                <a:uFillTx/>
                <a:latin typeface="Times New Roman"/>
                <a:ea typeface="+mn-ea"/>
                <a:cs typeface="+mn-cs"/>
              </a:rPr>
              <a:t>Arminius’ </a:t>
            </a:r>
            <a:br>
              <a:rPr kumimoji="0" lang="en-US" sz="3600" b="0" i="0" u="none" strike="noStrike" kern="1200" cap="none" spc="0" normalizeH="0" baseline="0" noProof="0">
                <a:ln>
                  <a:noFill/>
                </a:ln>
                <a:solidFill>
                  <a:srgbClr val="000000"/>
                </a:solidFill>
                <a:effectLst/>
                <a:uLnTx/>
                <a:uFillTx/>
                <a:latin typeface="Times New Roman"/>
                <a:ea typeface="+mn-ea"/>
                <a:cs typeface="+mn-cs"/>
              </a:rPr>
            </a:br>
            <a:r>
              <a:rPr kumimoji="0" lang="en-US" sz="3600" b="0" i="0" u="none" strike="noStrike" kern="1200" cap="none" spc="0" normalizeH="0" baseline="0" noProof="0">
                <a:ln>
                  <a:noFill/>
                </a:ln>
                <a:solidFill>
                  <a:srgbClr val="000000"/>
                </a:solidFill>
                <a:effectLst/>
                <a:uLnTx/>
                <a:uFillTx/>
                <a:latin typeface="Times New Roman"/>
                <a:ea typeface="+mn-ea"/>
                <a:cs typeface="+mn-cs"/>
              </a:rPr>
              <a:t>five criticisms </a:t>
            </a:r>
            <a:br>
              <a:rPr kumimoji="0" lang="en-US" sz="3600" b="0" i="0" u="none" strike="noStrike" kern="1200" cap="none" spc="0" normalizeH="0" baseline="0" noProof="0">
                <a:ln>
                  <a:noFill/>
                </a:ln>
                <a:solidFill>
                  <a:srgbClr val="000000"/>
                </a:solidFill>
                <a:effectLst/>
                <a:uLnTx/>
                <a:uFillTx/>
                <a:latin typeface="Times New Roman"/>
                <a:ea typeface="+mn-ea"/>
                <a:cs typeface="+mn-cs"/>
              </a:rPr>
            </a:br>
            <a:r>
              <a:rPr kumimoji="0" lang="en-US" sz="3600" b="0" i="0" u="none" strike="noStrike" kern="1200" cap="none" spc="0" normalizeH="0" baseline="0" noProof="0">
                <a:ln>
                  <a:noFill/>
                </a:ln>
                <a:solidFill>
                  <a:srgbClr val="000000"/>
                </a:solidFill>
                <a:effectLst/>
                <a:uLnTx/>
                <a:uFillTx/>
                <a:latin typeface="Times New Roman"/>
                <a:ea typeface="+mn-ea"/>
                <a:cs typeface="+mn-cs"/>
              </a:rPr>
              <a:t>of Calvinism </a:t>
            </a:r>
            <a:br>
              <a:rPr kumimoji="0" lang="en-US" sz="3600" b="0" i="0" u="none" strike="noStrike" kern="1200" cap="none" spc="0" normalizeH="0" baseline="0" noProof="0">
                <a:ln>
                  <a:noFill/>
                </a:ln>
                <a:solidFill>
                  <a:srgbClr val="000000"/>
                </a:solidFill>
                <a:effectLst/>
                <a:uLnTx/>
                <a:uFillTx/>
                <a:latin typeface="Times New Roman"/>
                <a:ea typeface="+mn-ea"/>
                <a:cs typeface="+mn-cs"/>
              </a:rPr>
            </a:br>
            <a:r>
              <a:rPr kumimoji="0" lang="en-US" sz="3600" b="0" i="0" u="none" strike="noStrike" kern="1200" cap="none" spc="0" normalizeH="0" baseline="0" noProof="0">
                <a:ln>
                  <a:noFill/>
                </a:ln>
                <a:solidFill>
                  <a:srgbClr val="000000"/>
                </a:solidFill>
                <a:effectLst/>
                <a:uLnTx/>
                <a:uFillTx/>
                <a:latin typeface="Times New Roman"/>
                <a:ea typeface="+mn-ea"/>
                <a:cs typeface="+mn-cs"/>
              </a:rPr>
              <a:t>with five </a:t>
            </a:r>
            <a:br>
              <a:rPr kumimoji="0" lang="en-US" sz="3600" b="0" i="0" u="none" strike="noStrike" kern="1200" cap="none" spc="0" normalizeH="0" baseline="0" noProof="0">
                <a:ln>
                  <a:noFill/>
                </a:ln>
                <a:solidFill>
                  <a:srgbClr val="000000"/>
                </a:solidFill>
                <a:effectLst/>
                <a:uLnTx/>
                <a:uFillTx/>
                <a:latin typeface="Times New Roman"/>
                <a:ea typeface="+mn-ea"/>
                <a:cs typeface="+mn-cs"/>
              </a:rPr>
            </a:br>
            <a:r>
              <a:rPr kumimoji="0" lang="en-US" sz="3600" b="0" i="0" u="none" strike="noStrike" kern="1200" cap="none" spc="0" normalizeH="0" baseline="0" noProof="0">
                <a:ln>
                  <a:noFill/>
                </a:ln>
                <a:solidFill>
                  <a:srgbClr val="000000"/>
                </a:solidFill>
                <a:effectLst/>
                <a:uLnTx/>
                <a:uFillTx/>
                <a:latin typeface="Times New Roman"/>
                <a:ea typeface="+mn-ea"/>
                <a:cs typeface="+mn-cs"/>
              </a:rPr>
              <a:t>points of </a:t>
            </a:r>
            <a:br>
              <a:rPr kumimoji="0" lang="en-US" sz="3600" b="0" i="0" u="none" strike="noStrike" kern="1200" cap="none" spc="0" normalizeH="0" baseline="0" noProof="0">
                <a:ln>
                  <a:noFill/>
                </a:ln>
                <a:solidFill>
                  <a:srgbClr val="000000"/>
                </a:solidFill>
                <a:effectLst/>
                <a:uLnTx/>
                <a:uFillTx/>
                <a:latin typeface="Times New Roman"/>
                <a:ea typeface="+mn-ea"/>
                <a:cs typeface="+mn-cs"/>
              </a:rPr>
            </a:br>
            <a:r>
              <a:rPr kumimoji="0" lang="en-US" sz="3600" b="0" i="0" u="none" strike="noStrike" kern="1200" cap="none" spc="0" normalizeH="0" baseline="0" noProof="0">
                <a:ln>
                  <a:noFill/>
                </a:ln>
                <a:solidFill>
                  <a:srgbClr val="000000"/>
                </a:solidFill>
                <a:effectLst/>
                <a:uLnTx/>
                <a:uFillTx/>
                <a:latin typeface="Times New Roman"/>
                <a:ea typeface="+mn-ea"/>
                <a:cs typeface="+mn-cs"/>
              </a:rPr>
              <a:t>Calvinism</a:t>
            </a: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2946055" name="Group 7"/>
          <p:cNvGrpSpPr>
            <a:grpSpLocks/>
          </p:cNvGrpSpPr>
          <p:nvPr/>
        </p:nvGrpSpPr>
        <p:grpSpPr bwMode="auto">
          <a:xfrm>
            <a:off x="6680202" y="1752600"/>
            <a:ext cx="3700463" cy="4953000"/>
            <a:chOff x="3248" y="1104"/>
            <a:chExt cx="2331" cy="3120"/>
          </a:xfrm>
        </p:grpSpPr>
        <p:sp>
          <p:nvSpPr>
            <p:cNvPr id="2946056" name="Text Box 8"/>
            <p:cNvSpPr txBox="1">
              <a:spLocks noChangeArrowheads="1"/>
            </p:cNvSpPr>
            <p:nvPr/>
          </p:nvSpPr>
          <p:spPr bwMode="auto">
            <a:xfrm>
              <a:off x="3408" y="3974"/>
              <a:ext cx="1920" cy="25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a:ea typeface="+mn-ea"/>
                  <a:cs typeface="+mn-cs"/>
                </a:rPr>
                <a:t>The Synod of Dordt</a:t>
              </a:r>
              <a:endParaRPr kumimoji="0" lang="en-US" sz="2500" b="0" i="1" u="none" strike="noStrike" kern="1200" cap="none" spc="0" normalizeH="0" baseline="0" noProof="0">
                <a:ln>
                  <a:noFill/>
                </a:ln>
                <a:solidFill>
                  <a:srgbClr val="000000"/>
                </a:solidFill>
                <a:effectLst/>
                <a:uLnTx/>
                <a:uFillTx/>
                <a:latin typeface="Times New Roman"/>
                <a:ea typeface="+mn-ea"/>
                <a:cs typeface="+mn-cs"/>
              </a:endParaRPr>
            </a:p>
          </p:txBody>
        </p:sp>
        <p:pic>
          <p:nvPicPr>
            <p:cNvPr id="2946057" name="Picture 9" descr="The-Synod-of-Dort-in-a-seventeenth-century-Dutch-engraving"/>
            <p:cNvPicPr>
              <a:picLocks noChangeAspect="1" noChangeArrowheads="1"/>
            </p:cNvPicPr>
            <p:nvPr/>
          </p:nvPicPr>
          <p:blipFill>
            <a:blip r:embed="rId4" cstate="print"/>
            <a:srcRect/>
            <a:stretch>
              <a:fillRect/>
            </a:stretch>
          </p:blipFill>
          <p:spPr bwMode="auto">
            <a:xfrm>
              <a:off x="3248" y="1104"/>
              <a:ext cx="2331" cy="2804"/>
            </a:xfrm>
            <a:prstGeom prst="rect">
              <a:avLst/>
            </a:prstGeom>
            <a:noFill/>
            <a:ln w="38100">
              <a:solidFill>
                <a:srgbClr val="14455E"/>
              </a:solidFill>
              <a:miter lim="800000"/>
              <a:headEnd/>
              <a:tailEnd/>
            </a:ln>
          </p:spPr>
        </p:pic>
      </p:grpSp>
      <p:sp>
        <p:nvSpPr>
          <p:cNvPr id="2946058" name="Oval 10"/>
          <p:cNvSpPr>
            <a:spLocks noChangeArrowheads="1"/>
          </p:cNvSpPr>
          <p:nvPr/>
        </p:nvSpPr>
        <p:spPr bwMode="auto">
          <a:xfrm>
            <a:off x="3200400" y="0"/>
            <a:ext cx="3886200" cy="1447800"/>
          </a:xfrm>
          <a:prstGeom prst="ellipse">
            <a:avLst/>
          </a:prstGeom>
          <a:noFill/>
          <a:ln w="9525">
            <a:solidFill>
              <a:srgbClr val="FF9966"/>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Tree>
    <p:extLst>
      <p:ext uri="{BB962C8B-B14F-4D97-AF65-F5344CB8AC3E}">
        <p14:creationId xmlns:p14="http://schemas.microsoft.com/office/powerpoint/2010/main" val="190681617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2946058"/>
                                        </p:tgtEl>
                                        <p:attrNameLst>
                                          <p:attrName>style.visibility</p:attrName>
                                        </p:attrNameLst>
                                      </p:cBhvr>
                                      <p:to>
                                        <p:strVal val="visible"/>
                                      </p:to>
                                    </p:set>
                                    <p:anim calcmode="lin" valueType="num">
                                      <p:cBhvr>
                                        <p:cTn id="7" dur="500" fill="hold"/>
                                        <p:tgtEl>
                                          <p:spTgt spid="2946058"/>
                                        </p:tgtEl>
                                        <p:attrNameLst>
                                          <p:attrName>ppt_w</p:attrName>
                                        </p:attrNameLst>
                                      </p:cBhvr>
                                      <p:tavLst>
                                        <p:tav tm="0">
                                          <p:val>
                                            <p:strVal val="4/3*#ppt_w"/>
                                          </p:val>
                                        </p:tav>
                                        <p:tav tm="100000">
                                          <p:val>
                                            <p:strVal val="#ppt_w"/>
                                          </p:val>
                                        </p:tav>
                                      </p:tavLst>
                                    </p:anim>
                                    <p:anim calcmode="lin" valueType="num">
                                      <p:cBhvr>
                                        <p:cTn id="8" dur="500" fill="hold"/>
                                        <p:tgtEl>
                                          <p:spTgt spid="2946058"/>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946054">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2946055"/>
                                        </p:tgtEl>
                                        <p:attrNameLst>
                                          <p:attrName>style.visibility</p:attrName>
                                        </p:attrNameLst>
                                      </p:cBhvr>
                                      <p:to>
                                        <p:strVal val="visible"/>
                                      </p:to>
                                    </p:set>
                                    <p:animEffect transition="in" filter="dissolve">
                                      <p:cBhvr>
                                        <p:cTn id="16" dur="500"/>
                                        <p:tgtEl>
                                          <p:spTgt spid="2946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6054" grpId="0" build="p" autoUpdateAnimBg="0"/>
      <p:bldP spid="2946058"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809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8099" name="AutoShape 3"/>
          <p:cNvSpPr>
            <a:spLocks noChangeArrowheads="1"/>
          </p:cNvSpPr>
          <p:nvPr/>
        </p:nvSpPr>
        <p:spPr bwMode="auto">
          <a:xfrm>
            <a:off x="1676400" y="152400"/>
            <a:ext cx="8839200" cy="64770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81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48101" name="Text Box 5"/>
          <p:cNvSpPr txBox="1">
            <a:spLocks noChangeArrowheads="1"/>
          </p:cNvSpPr>
          <p:nvPr/>
        </p:nvSpPr>
        <p:spPr bwMode="auto">
          <a:xfrm>
            <a:off x="1676400" y="196851"/>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(T.U.L.I.P.)</a:t>
            </a:r>
          </a:p>
        </p:txBody>
      </p:sp>
      <p:sp>
        <p:nvSpPr>
          <p:cNvPr id="2948102" name="Text Box 6"/>
          <p:cNvSpPr txBox="1">
            <a:spLocks noChangeArrowheads="1"/>
          </p:cNvSpPr>
          <p:nvPr/>
        </p:nvSpPr>
        <p:spPr bwMode="auto">
          <a:xfrm>
            <a:off x="2286001" y="1828803"/>
            <a:ext cx="8153400" cy="823913"/>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a:ln>
                  <a:noFill/>
                </a:ln>
                <a:solidFill>
                  <a:srgbClr val="000000"/>
                </a:solidFill>
                <a:effectLst/>
                <a:uLnTx/>
                <a:uFillTx/>
                <a:latin typeface="Times New Roman"/>
                <a:ea typeface="+mn-ea"/>
                <a:cs typeface="+mn-cs"/>
              </a:rPr>
              <a:t>T</a:t>
            </a:r>
            <a:r>
              <a:rPr kumimoji="0" lang="en-US" sz="4000" b="1" i="0" u="none" strike="noStrike" kern="1200" cap="none" spc="0" normalizeH="0" baseline="0" noProof="0">
                <a:ln>
                  <a:noFill/>
                </a:ln>
                <a:solidFill>
                  <a:srgbClr val="000000"/>
                </a:solidFill>
                <a:effectLst/>
                <a:uLnTx/>
                <a:uFillTx/>
                <a:latin typeface="Times New Roman"/>
                <a:ea typeface="+mn-ea"/>
                <a:cs typeface="+mn-cs"/>
              </a:rPr>
              <a:t>otal depravity (inability)</a:t>
            </a:r>
          </a:p>
        </p:txBody>
      </p:sp>
      <p:sp>
        <p:nvSpPr>
          <p:cNvPr id="2948103" name="Rectangle 7"/>
          <p:cNvSpPr>
            <a:spLocks noChangeArrowheads="1"/>
          </p:cNvSpPr>
          <p:nvPr/>
        </p:nvSpPr>
        <p:spPr bwMode="auto">
          <a:xfrm>
            <a:off x="2514600" y="2667000"/>
            <a:ext cx="78486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4400" b="0" i="0" u="none" strike="noStrike" kern="1200" cap="none" spc="0" normalizeH="0" baseline="0" noProof="0" dirty="0">
                <a:ln>
                  <a:noFill/>
                </a:ln>
                <a:solidFill>
                  <a:srgbClr val="000000"/>
                </a:solidFill>
                <a:effectLst/>
                <a:uLnTx/>
                <a:uFillTx/>
                <a:latin typeface="Times New Roman"/>
                <a:ea typeface="+mn-ea"/>
                <a:cs typeface="+mn-cs"/>
              </a:rPr>
              <a:t>Sin affects every part of human nature, resulting in our inability to choose good over evil. </a:t>
            </a:r>
          </a:p>
        </p:txBody>
      </p:sp>
    </p:spTree>
    <p:extLst>
      <p:ext uri="{BB962C8B-B14F-4D97-AF65-F5344CB8AC3E}">
        <p14:creationId xmlns:p14="http://schemas.microsoft.com/office/powerpoint/2010/main" val="42774472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481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810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3253" name="Rectangle 5"/>
          <p:cNvSpPr>
            <a:spLocks noChangeArrowheads="1"/>
          </p:cNvSpPr>
          <p:nvPr/>
        </p:nvSpPr>
        <p:spPr bwMode="auto">
          <a:xfrm>
            <a:off x="6934200" y="6223001"/>
            <a:ext cx="1511300" cy="3968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Pope Leo X</a:t>
            </a:r>
          </a:p>
        </p:txBody>
      </p:sp>
      <p:sp>
        <p:nvSpPr>
          <p:cNvPr id="693255" name="Rectangle 7"/>
          <p:cNvSpPr>
            <a:spLocks noGrp="1" noChangeArrowheads="1"/>
          </p:cNvSpPr>
          <p:nvPr>
            <p:ph type="title"/>
          </p:nvPr>
        </p:nvSpPr>
        <p:spPr/>
        <p:txBody>
          <a:bodyPr/>
          <a:lstStyle/>
          <a:p>
            <a:r>
              <a:rPr lang="en-US"/>
              <a:t>Martin Luther and Indulgences</a:t>
            </a:r>
          </a:p>
        </p:txBody>
      </p:sp>
      <p:sp>
        <p:nvSpPr>
          <p:cNvPr id="693256" name="Rectangle 8"/>
          <p:cNvSpPr>
            <a:spLocks noGrp="1" noChangeArrowheads="1"/>
          </p:cNvSpPr>
          <p:nvPr>
            <p:ph type="body" idx="1"/>
          </p:nvPr>
        </p:nvSpPr>
        <p:spPr>
          <a:xfrm>
            <a:off x="1530350" y="1244338"/>
            <a:ext cx="6851650" cy="5156462"/>
          </a:xfrm>
        </p:spPr>
        <p:txBody>
          <a:bodyPr/>
          <a:lstStyle/>
          <a:p>
            <a:r>
              <a:rPr lang="en-US" sz="3600" dirty="0"/>
              <a:t>In 1517, Pope Leo X allowed alms to be given to the Church in exchange for “indulgences.”</a:t>
            </a:r>
          </a:p>
          <a:p>
            <a:r>
              <a:rPr lang="en-US" sz="3600" dirty="0"/>
              <a:t>It was believed that indulgences released Christians from the temporal punishments for their sins.</a:t>
            </a:r>
          </a:p>
        </p:txBody>
      </p:sp>
      <p:pic>
        <p:nvPicPr>
          <p:cNvPr id="693257" name="Picture 9" descr="PopeLeoX"/>
          <p:cNvPicPr>
            <a:picLocks noChangeAspect="1" noChangeArrowheads="1"/>
          </p:cNvPicPr>
          <p:nvPr/>
        </p:nvPicPr>
        <p:blipFill>
          <a:blip r:embed="rId4" cstate="print"/>
          <a:srcRect l="27777" r="24359"/>
          <a:stretch>
            <a:fillRect/>
          </a:stretch>
        </p:blipFill>
        <p:spPr bwMode="auto">
          <a:xfrm>
            <a:off x="8523288" y="903288"/>
            <a:ext cx="2138362" cy="5954712"/>
          </a:xfrm>
          <a:prstGeom prst="rect">
            <a:avLst/>
          </a:prstGeom>
          <a:noFill/>
        </p:spPr>
      </p:pic>
    </p:spTree>
    <p:extLst>
      <p:ext uri="{BB962C8B-B14F-4D97-AF65-F5344CB8AC3E}">
        <p14:creationId xmlns:p14="http://schemas.microsoft.com/office/powerpoint/2010/main" val="3546751006"/>
      </p:ext>
    </p:extLst>
  </p:cSld>
  <p:clrMapOvr>
    <a:masterClrMapping/>
  </p:clrMapOvr>
  <p:transition>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809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8099" name="AutoShape 3"/>
          <p:cNvSpPr>
            <a:spLocks noChangeArrowheads="1"/>
          </p:cNvSpPr>
          <p:nvPr/>
        </p:nvSpPr>
        <p:spPr bwMode="auto">
          <a:xfrm>
            <a:off x="1676400" y="152400"/>
            <a:ext cx="8839200" cy="64770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481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48101" name="Text Box 5"/>
          <p:cNvSpPr txBox="1">
            <a:spLocks noChangeArrowheads="1"/>
          </p:cNvSpPr>
          <p:nvPr/>
        </p:nvSpPr>
        <p:spPr bwMode="auto">
          <a:xfrm>
            <a:off x="1676400" y="196851"/>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(T.U.L.I.P.)</a:t>
            </a:r>
          </a:p>
        </p:txBody>
      </p:sp>
      <p:sp>
        <p:nvSpPr>
          <p:cNvPr id="2948102" name="Text Box 6"/>
          <p:cNvSpPr txBox="1">
            <a:spLocks noChangeArrowheads="1"/>
          </p:cNvSpPr>
          <p:nvPr/>
        </p:nvSpPr>
        <p:spPr bwMode="auto">
          <a:xfrm>
            <a:off x="2286001" y="1828803"/>
            <a:ext cx="8153400" cy="823913"/>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a:ln>
                  <a:noFill/>
                </a:ln>
                <a:solidFill>
                  <a:srgbClr val="000000"/>
                </a:solidFill>
                <a:effectLst/>
                <a:uLnTx/>
                <a:uFillTx/>
                <a:latin typeface="Times New Roman"/>
                <a:ea typeface="+mn-ea"/>
                <a:cs typeface="+mn-cs"/>
              </a:rPr>
              <a:t>T</a:t>
            </a:r>
            <a:r>
              <a:rPr kumimoji="0" lang="en-US" sz="4000" b="1" i="0" u="none" strike="noStrike" kern="1200" cap="none" spc="0" normalizeH="0" baseline="0" noProof="0">
                <a:ln>
                  <a:noFill/>
                </a:ln>
                <a:solidFill>
                  <a:srgbClr val="000000"/>
                </a:solidFill>
                <a:effectLst/>
                <a:uLnTx/>
                <a:uFillTx/>
                <a:latin typeface="Times New Roman"/>
                <a:ea typeface="+mn-ea"/>
                <a:cs typeface="+mn-cs"/>
              </a:rPr>
              <a:t>otal depravity (inability)</a:t>
            </a:r>
          </a:p>
        </p:txBody>
      </p:sp>
      <p:sp>
        <p:nvSpPr>
          <p:cNvPr id="2948103" name="Rectangle 7"/>
          <p:cNvSpPr>
            <a:spLocks noChangeArrowheads="1"/>
          </p:cNvSpPr>
          <p:nvPr/>
        </p:nvSpPr>
        <p:spPr bwMode="auto">
          <a:xfrm>
            <a:off x="2514600" y="2667000"/>
            <a:ext cx="78486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Sin affects every part of human nature, resulting in our inability to choose good over evil. </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We must be regenerated by the Holy Spirit in order to believe.</a:t>
            </a:r>
          </a:p>
        </p:txBody>
      </p:sp>
    </p:spTree>
    <p:extLst>
      <p:ext uri="{BB962C8B-B14F-4D97-AF65-F5344CB8AC3E}">
        <p14:creationId xmlns:p14="http://schemas.microsoft.com/office/powerpoint/2010/main" val="407159315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481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481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8103" grpId="0" build="p"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0146"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50147" name="AutoShape 3"/>
          <p:cNvSpPr>
            <a:spLocks noChangeArrowheads="1"/>
          </p:cNvSpPr>
          <p:nvPr/>
        </p:nvSpPr>
        <p:spPr bwMode="auto">
          <a:xfrm>
            <a:off x="1676400" y="152400"/>
            <a:ext cx="8839200" cy="64770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5014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50149" name="Text Box 5"/>
          <p:cNvSpPr txBox="1">
            <a:spLocks noChangeArrowheads="1"/>
          </p:cNvSpPr>
          <p:nvPr/>
        </p:nvSpPr>
        <p:spPr bwMode="auto">
          <a:xfrm>
            <a:off x="1676400" y="196851"/>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(T.U.L.I.P.)</a:t>
            </a:r>
          </a:p>
        </p:txBody>
      </p:sp>
      <p:sp>
        <p:nvSpPr>
          <p:cNvPr id="2950150" name="Text Box 6"/>
          <p:cNvSpPr txBox="1">
            <a:spLocks noChangeArrowheads="1"/>
          </p:cNvSpPr>
          <p:nvPr/>
        </p:nvSpPr>
        <p:spPr bwMode="auto">
          <a:xfrm>
            <a:off x="2286001" y="1828803"/>
            <a:ext cx="8153400" cy="823913"/>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2. </a:t>
            </a:r>
            <a:r>
              <a:rPr kumimoji="0" lang="en-US" sz="4800" b="1" i="0" u="none" strike="noStrike" kern="1200" cap="none" spc="0" normalizeH="0" baseline="0" noProof="0">
                <a:ln>
                  <a:noFill/>
                </a:ln>
                <a:solidFill>
                  <a:srgbClr val="000000"/>
                </a:solidFill>
                <a:effectLst/>
                <a:uLnTx/>
                <a:uFillTx/>
                <a:latin typeface="Times New Roman"/>
                <a:ea typeface="+mn-ea"/>
                <a:cs typeface="+mn-cs"/>
              </a:rPr>
              <a:t>U</a:t>
            </a:r>
            <a:r>
              <a:rPr kumimoji="0" lang="en-US" sz="4000" b="1" i="0" u="none" strike="noStrike" kern="1200" cap="none" spc="0" normalizeH="0" baseline="0" noProof="0">
                <a:ln>
                  <a:noFill/>
                </a:ln>
                <a:solidFill>
                  <a:srgbClr val="000000"/>
                </a:solidFill>
                <a:effectLst/>
                <a:uLnTx/>
                <a:uFillTx/>
                <a:latin typeface="Times New Roman"/>
                <a:ea typeface="+mn-ea"/>
                <a:cs typeface="+mn-cs"/>
              </a:rPr>
              <a:t>nconditional election</a:t>
            </a:r>
          </a:p>
        </p:txBody>
      </p:sp>
      <p:sp>
        <p:nvSpPr>
          <p:cNvPr id="2950151" name="Rectangle 7"/>
          <p:cNvSpPr>
            <a:spLocks noChangeArrowheads="1"/>
          </p:cNvSpPr>
          <p:nvPr/>
        </p:nvSpPr>
        <p:spPr bwMode="auto">
          <a:xfrm>
            <a:off x="2514600" y="2667000"/>
            <a:ext cx="78486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God’s choice (election) determined not by our foreseen response (faith); rather, faith and repentance are also gifts given by God. </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God’s choice of us, not our choice of God, is the cause of salvation.</a:t>
            </a:r>
            <a:endParaRPr kumimoji="0" lang="en-US" sz="23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61432666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501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501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0151" grpId="0" build="p"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2194"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52195" name="AutoShape 3"/>
          <p:cNvSpPr>
            <a:spLocks noChangeArrowheads="1"/>
          </p:cNvSpPr>
          <p:nvPr/>
        </p:nvSpPr>
        <p:spPr bwMode="auto">
          <a:xfrm>
            <a:off x="1676400" y="152400"/>
            <a:ext cx="8839200" cy="64770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5219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52197" name="Text Box 5"/>
          <p:cNvSpPr txBox="1">
            <a:spLocks noChangeArrowheads="1"/>
          </p:cNvSpPr>
          <p:nvPr/>
        </p:nvSpPr>
        <p:spPr bwMode="auto">
          <a:xfrm>
            <a:off x="1676400" y="196851"/>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(T.U.L.I.P.)</a:t>
            </a:r>
          </a:p>
        </p:txBody>
      </p:sp>
      <p:sp>
        <p:nvSpPr>
          <p:cNvPr id="2952198" name="Text Box 6"/>
          <p:cNvSpPr txBox="1">
            <a:spLocks noChangeArrowheads="1"/>
          </p:cNvSpPr>
          <p:nvPr/>
        </p:nvSpPr>
        <p:spPr bwMode="auto">
          <a:xfrm>
            <a:off x="2286001" y="1828803"/>
            <a:ext cx="8153400" cy="823913"/>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3. </a:t>
            </a:r>
            <a:r>
              <a:rPr kumimoji="0" lang="en-US" sz="4800" b="1" i="0" u="none" strike="noStrike" kern="1200" cap="none" spc="0" normalizeH="0" baseline="0" noProof="0">
                <a:ln>
                  <a:noFill/>
                </a:ln>
                <a:solidFill>
                  <a:srgbClr val="000000"/>
                </a:solidFill>
                <a:effectLst/>
                <a:uLnTx/>
                <a:uFillTx/>
                <a:latin typeface="Times New Roman"/>
                <a:ea typeface="+mn-ea"/>
                <a:cs typeface="+mn-cs"/>
              </a:rPr>
              <a:t>L</a:t>
            </a:r>
            <a:r>
              <a:rPr kumimoji="0" lang="en-US" sz="4000" b="1" i="0" u="none" strike="noStrike" kern="1200" cap="none" spc="0" normalizeH="0" baseline="0" noProof="0">
                <a:ln>
                  <a:noFill/>
                </a:ln>
                <a:solidFill>
                  <a:srgbClr val="000000"/>
                </a:solidFill>
                <a:effectLst/>
                <a:uLnTx/>
                <a:uFillTx/>
                <a:latin typeface="Times New Roman"/>
                <a:ea typeface="+mn-ea"/>
                <a:cs typeface="+mn-cs"/>
              </a:rPr>
              <a:t>imited atonement</a:t>
            </a:r>
          </a:p>
        </p:txBody>
      </p:sp>
      <p:sp>
        <p:nvSpPr>
          <p:cNvPr id="2952199" name="Rectangle 7"/>
          <p:cNvSpPr>
            <a:spLocks noChangeArrowheads="1"/>
          </p:cNvSpPr>
          <p:nvPr/>
        </p:nvSpPr>
        <p:spPr bwMode="auto">
          <a:xfrm>
            <a:off x="2514600" y="2667000"/>
            <a:ext cx="78486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Jesus’ death and resurrection actually saved the elect.</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It guarantees everything necessary for salvation, including the gift of faith.</a:t>
            </a:r>
          </a:p>
        </p:txBody>
      </p:sp>
    </p:spTree>
    <p:extLst>
      <p:ext uri="{BB962C8B-B14F-4D97-AF65-F5344CB8AC3E}">
        <p14:creationId xmlns:p14="http://schemas.microsoft.com/office/powerpoint/2010/main" val="325276059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521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521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2199" grpId="0" build="p"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4242"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54243" name="AutoShape 3"/>
          <p:cNvSpPr>
            <a:spLocks noChangeArrowheads="1"/>
          </p:cNvSpPr>
          <p:nvPr/>
        </p:nvSpPr>
        <p:spPr bwMode="auto">
          <a:xfrm>
            <a:off x="1676400" y="152400"/>
            <a:ext cx="8839200" cy="64770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5424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54245" name="Text Box 5"/>
          <p:cNvSpPr txBox="1">
            <a:spLocks noChangeArrowheads="1"/>
          </p:cNvSpPr>
          <p:nvPr/>
        </p:nvSpPr>
        <p:spPr bwMode="auto">
          <a:xfrm>
            <a:off x="1676400" y="196851"/>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(T.U.L.I.P.)</a:t>
            </a:r>
          </a:p>
        </p:txBody>
      </p:sp>
      <p:sp>
        <p:nvSpPr>
          <p:cNvPr id="2954246" name="Text Box 6"/>
          <p:cNvSpPr txBox="1">
            <a:spLocks noChangeArrowheads="1"/>
          </p:cNvSpPr>
          <p:nvPr/>
        </p:nvSpPr>
        <p:spPr bwMode="auto">
          <a:xfrm>
            <a:off x="2286001" y="1828803"/>
            <a:ext cx="8153400" cy="823913"/>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4. </a:t>
            </a:r>
            <a:r>
              <a:rPr kumimoji="0" lang="en-US" sz="4800" b="1" i="0" u="none" strike="noStrike" kern="1200" cap="none" spc="0" normalizeH="0" baseline="0" noProof="0">
                <a:ln>
                  <a:noFill/>
                </a:ln>
                <a:solidFill>
                  <a:srgbClr val="000000"/>
                </a:solidFill>
                <a:effectLst/>
                <a:uLnTx/>
                <a:uFillTx/>
                <a:latin typeface="Times New Roman"/>
                <a:ea typeface="+mn-ea"/>
                <a:cs typeface="+mn-cs"/>
              </a:rPr>
              <a:t>I</a:t>
            </a:r>
            <a:r>
              <a:rPr kumimoji="0" lang="en-US" sz="4000" b="1" i="0" u="none" strike="noStrike" kern="1200" cap="none" spc="0" normalizeH="0" baseline="0" noProof="0">
                <a:ln>
                  <a:noFill/>
                </a:ln>
                <a:solidFill>
                  <a:srgbClr val="000000"/>
                </a:solidFill>
                <a:effectLst/>
                <a:uLnTx/>
                <a:uFillTx/>
                <a:latin typeface="Times New Roman"/>
                <a:ea typeface="+mn-ea"/>
                <a:cs typeface="+mn-cs"/>
              </a:rPr>
              <a:t>rresistible grace</a:t>
            </a:r>
          </a:p>
        </p:txBody>
      </p:sp>
      <p:sp>
        <p:nvSpPr>
          <p:cNvPr id="2954247" name="Rectangle 7"/>
          <p:cNvSpPr>
            <a:spLocks noChangeArrowheads="1"/>
          </p:cNvSpPr>
          <p:nvPr/>
        </p:nvSpPr>
        <p:spPr bwMode="auto">
          <a:xfrm>
            <a:off x="2514600" y="2667000"/>
            <a:ext cx="78486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The Holy Spirit’s call is irresistible.</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God’s grace never fails to result in salvation for those to whom it is extended.</a:t>
            </a:r>
          </a:p>
        </p:txBody>
      </p:sp>
    </p:spTree>
    <p:extLst>
      <p:ext uri="{BB962C8B-B14F-4D97-AF65-F5344CB8AC3E}">
        <p14:creationId xmlns:p14="http://schemas.microsoft.com/office/powerpoint/2010/main" val="21931704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542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542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4247" grpId="0" build="p"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6290"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56291" name="AutoShape 3"/>
          <p:cNvSpPr>
            <a:spLocks noChangeArrowheads="1"/>
          </p:cNvSpPr>
          <p:nvPr/>
        </p:nvSpPr>
        <p:spPr bwMode="auto">
          <a:xfrm>
            <a:off x="1676400" y="152400"/>
            <a:ext cx="8839200" cy="64770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5629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56293" name="Text Box 5"/>
          <p:cNvSpPr txBox="1">
            <a:spLocks noChangeArrowheads="1"/>
          </p:cNvSpPr>
          <p:nvPr/>
        </p:nvSpPr>
        <p:spPr bwMode="auto">
          <a:xfrm>
            <a:off x="1676400" y="196851"/>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Five points of Calvinism</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a:ea typeface="+mn-ea"/>
                <a:cs typeface="+mn-cs"/>
              </a:rPr>
              <a:t>(T.U.L.I.P.)</a:t>
            </a:r>
          </a:p>
        </p:txBody>
      </p:sp>
      <p:sp>
        <p:nvSpPr>
          <p:cNvPr id="2956294" name="Text Box 6"/>
          <p:cNvSpPr txBox="1">
            <a:spLocks noChangeArrowheads="1"/>
          </p:cNvSpPr>
          <p:nvPr/>
        </p:nvSpPr>
        <p:spPr bwMode="auto">
          <a:xfrm>
            <a:off x="2286001" y="1828803"/>
            <a:ext cx="8153400" cy="823913"/>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a:ea typeface="+mn-ea"/>
                <a:cs typeface="+mn-cs"/>
              </a:rPr>
              <a:t>5. </a:t>
            </a:r>
            <a:r>
              <a:rPr kumimoji="0" lang="en-US" sz="4800" b="1" i="0" u="none" strike="noStrike" kern="1200" cap="none" spc="0" normalizeH="0" baseline="0" noProof="0">
                <a:ln>
                  <a:noFill/>
                </a:ln>
                <a:solidFill>
                  <a:srgbClr val="000000"/>
                </a:solidFill>
                <a:effectLst/>
                <a:uLnTx/>
                <a:uFillTx/>
                <a:latin typeface="Times New Roman"/>
                <a:ea typeface="+mn-ea"/>
                <a:cs typeface="+mn-cs"/>
              </a:rPr>
              <a:t>P</a:t>
            </a:r>
            <a:r>
              <a:rPr kumimoji="0" lang="en-US" sz="4000" b="1" i="0" u="none" strike="noStrike" kern="1200" cap="none" spc="0" normalizeH="0" baseline="0" noProof="0">
                <a:ln>
                  <a:noFill/>
                </a:ln>
                <a:solidFill>
                  <a:srgbClr val="000000"/>
                </a:solidFill>
                <a:effectLst/>
                <a:uLnTx/>
                <a:uFillTx/>
                <a:latin typeface="Times New Roman"/>
                <a:ea typeface="+mn-ea"/>
                <a:cs typeface="+mn-cs"/>
              </a:rPr>
              <a:t>erseverance of the saints </a:t>
            </a:r>
          </a:p>
        </p:txBody>
      </p:sp>
      <p:sp>
        <p:nvSpPr>
          <p:cNvPr id="2956295" name="Rectangle 7"/>
          <p:cNvSpPr>
            <a:spLocks noChangeArrowheads="1"/>
          </p:cNvSpPr>
          <p:nvPr/>
        </p:nvSpPr>
        <p:spPr bwMode="auto">
          <a:xfrm>
            <a:off x="2514600" y="2667000"/>
            <a:ext cx="78486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Salvation cannot be lost, as it is completely powered by God.</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Thus the elect will persevere (be preserved) to the end.</a:t>
            </a:r>
            <a:endParaRPr kumimoji="0" lang="en-US" sz="48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79448638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562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562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6295"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770109" name="Group 61"/>
          <p:cNvGraphicFramePr>
            <a:graphicFrameLocks noGrp="1"/>
          </p:cNvGraphicFramePr>
          <p:nvPr>
            <p:ph idx="4294967295"/>
          </p:nvPr>
        </p:nvGraphicFramePr>
        <p:xfrm>
          <a:off x="0" y="941388"/>
          <a:ext cx="12191999" cy="6101890"/>
        </p:xfrm>
        <a:graphic>
          <a:graphicData uri="http://schemas.openxmlformats.org/drawingml/2006/table">
            <a:tbl>
              <a:tblPr/>
              <a:tblGrid>
                <a:gridCol w="6097089">
                  <a:extLst>
                    <a:ext uri="{9D8B030D-6E8A-4147-A177-3AD203B41FA5}">
                      <a16:colId xmlns:a16="http://schemas.microsoft.com/office/drawing/2014/main" val="20000"/>
                    </a:ext>
                  </a:extLst>
                </a:gridCol>
                <a:gridCol w="6094910">
                  <a:extLst>
                    <a:ext uri="{9D8B030D-6E8A-4147-A177-3AD203B41FA5}">
                      <a16:colId xmlns:a16="http://schemas.microsoft.com/office/drawing/2014/main" val="20001"/>
                    </a:ext>
                  </a:extLst>
                </a:gridCol>
              </a:tblGrid>
              <a:tr h="8815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rgbClr val="F1FDE9"/>
                          </a:solidFill>
                          <a:effectLst>
                            <a:outerShdw blurRad="38100" dist="38100" dir="2700000" algn="tl">
                              <a:srgbClr val="000000"/>
                            </a:outerShdw>
                          </a:effectLst>
                          <a:latin typeface="Arial" charset="0"/>
                          <a:ea typeface="ＭＳ Ｐゴシック" pitchFamily="124" charset="-128"/>
                        </a:rPr>
                        <a:t>The Arminian </a:t>
                      </a:r>
                      <a:r>
                        <a:rPr kumimoji="0" lang="en-US" sz="3200" b="1" i="1" u="none" strike="noStrike" cap="none" normalizeH="0" baseline="0" dirty="0">
                          <a:ln>
                            <a:noFill/>
                          </a:ln>
                          <a:solidFill>
                            <a:srgbClr val="F1FDE9"/>
                          </a:solidFill>
                          <a:effectLst>
                            <a:outerShdw blurRad="38100" dist="38100" dir="2700000" algn="tl">
                              <a:srgbClr val="000000"/>
                            </a:outerShdw>
                          </a:effectLst>
                          <a:latin typeface="Arial" charset="0"/>
                          <a:ea typeface="ＭＳ Ｐゴシック" pitchFamily="124" charset="-128"/>
                        </a:rPr>
                        <a:t>Remonstrance</a:t>
                      </a:r>
                      <a:endParaRPr kumimoji="0" lang="en-US" sz="3200" b="1" i="0" u="none" strike="noStrike" cap="none" normalizeH="0" baseline="0" dirty="0">
                        <a:ln>
                          <a:noFill/>
                        </a:ln>
                        <a:solidFill>
                          <a:srgbClr val="F1FDE9"/>
                        </a:solidFill>
                        <a:effectLst>
                          <a:outerShdw blurRad="38100" dist="38100" dir="2700000" algn="tl">
                            <a:srgbClr val="000000"/>
                          </a:outerShdw>
                        </a:effectLst>
                        <a:latin typeface="Arial" charset="0"/>
                        <a:ea typeface="ＭＳ Ｐゴシック" pitchFamily="12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D904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rgbClr val="F1FDE9"/>
                          </a:solidFill>
                          <a:effectLst>
                            <a:outerShdw blurRad="38100" dist="38100" dir="2700000" algn="tl">
                              <a:srgbClr val="000000"/>
                            </a:outerShdw>
                          </a:effectLst>
                          <a:latin typeface="Arial" charset="0"/>
                          <a:ea typeface="ＭＳ Ｐゴシック" pitchFamily="124" charset="-128"/>
                        </a:rPr>
                        <a:t>The Calvinist response at the Synod of Dort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B0000"/>
                    </a:solidFill>
                  </a:tcPr>
                </a:tc>
                <a:extLst>
                  <a:ext uri="{0D108BD9-81ED-4DB2-BD59-A6C34878D82A}">
                    <a16:rowId xmlns:a16="http://schemas.microsoft.com/office/drawing/2014/main" val="10000"/>
                  </a:ext>
                </a:extLst>
              </a:tr>
              <a:tr h="9012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124" charset="-128"/>
                        </a:rPr>
                        <a:t>“Man cannot, of himself, think, will, or effect what is good.”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F9DB"/>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124" charset="-128"/>
                        </a:rPr>
                        <a:t>“Apart from regeneration, no one is willing to return to God.”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DF5"/>
                    </a:solidFill>
                  </a:tcPr>
                </a:tc>
                <a:extLst>
                  <a:ext uri="{0D108BD9-81ED-4DB2-BD59-A6C34878D82A}">
                    <a16:rowId xmlns:a16="http://schemas.microsoft.com/office/drawing/2014/main" val="10001"/>
                  </a:ext>
                </a:extLst>
              </a:tr>
              <a:tr h="97947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124" charset="-128"/>
                        </a:rPr>
                        <a:t>“God has from all eternity determined to save those who would believe.”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F9DB"/>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124" charset="-128"/>
                        </a:rPr>
                        <a:t>“Before the foundation of the world, God chose particular people in Christ to salvation.”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DF5"/>
                    </a:solidFill>
                  </a:tcPr>
                </a:tc>
                <a:extLst>
                  <a:ext uri="{0D108BD9-81ED-4DB2-BD59-A6C34878D82A}">
                    <a16:rowId xmlns:a16="http://schemas.microsoft.com/office/drawing/2014/main" val="10002"/>
                  </a:ext>
                </a:extLst>
              </a:tr>
              <a:tr h="97947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124" charset="-128"/>
                        </a:rPr>
                        <a:t>“Jesus Christ died for all men.”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F9DB"/>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124" charset="-128"/>
                        </a:rPr>
                        <a:t>“Christ redeemed only those who were chosen from eternity.”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DF5"/>
                    </a:solidFill>
                  </a:tcPr>
                </a:tc>
                <a:extLst>
                  <a:ext uri="{0D108BD9-81ED-4DB2-BD59-A6C34878D82A}">
                    <a16:rowId xmlns:a16="http://schemas.microsoft.com/office/drawing/2014/main" val="10003"/>
                  </a:ext>
                </a:extLst>
              </a:tr>
              <a:tr h="9012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124" charset="-128"/>
                        </a:rPr>
                        <a:t>“Grace is not irresistible.”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F9DB"/>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124" charset="-128"/>
                        </a:rPr>
                        <a:t>“Regeneration bends the will back to God.”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DF5"/>
                    </a:solidFill>
                  </a:tcPr>
                </a:tc>
                <a:extLst>
                  <a:ext uri="{0D108BD9-81ED-4DB2-BD59-A6C34878D82A}">
                    <a16:rowId xmlns:a16="http://schemas.microsoft.com/office/drawing/2014/main" val="10004"/>
                  </a:ext>
                </a:extLst>
              </a:tr>
              <a:tr h="127365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124" charset="-128"/>
                        </a:rPr>
                        <a:t>“Whether believers are capable of forsaking their life in Christ, must be more particularly determined.”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EF9DB"/>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124" charset="-128"/>
                        </a:rPr>
                        <a:t>“God is faithful, powerfully preserving the converted in grace to the end.”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DF5"/>
                    </a:solidFill>
                  </a:tcPr>
                </a:tc>
                <a:extLst>
                  <a:ext uri="{0D108BD9-81ED-4DB2-BD59-A6C34878D82A}">
                    <a16:rowId xmlns:a16="http://schemas.microsoft.com/office/drawing/2014/main" val="10005"/>
                  </a:ext>
                </a:extLst>
              </a:tr>
            </a:tbl>
          </a:graphicData>
        </a:graphic>
      </p:graphicFrame>
      <p:sp>
        <p:nvSpPr>
          <p:cNvPr id="770079" name="Rectangle 31"/>
          <p:cNvSpPr>
            <a:spLocks noGrp="1" noChangeArrowheads="1"/>
          </p:cNvSpPr>
          <p:nvPr>
            <p:ph type="title"/>
          </p:nvPr>
        </p:nvSpPr>
        <p:spPr>
          <a:xfrm>
            <a:off x="1" y="133350"/>
            <a:ext cx="12191998" cy="628650"/>
          </a:xfrm>
          <a:effectLst>
            <a:outerShdw dist="35921" dir="2700000" algn="ctr" rotWithShape="0">
              <a:schemeClr val="tx1"/>
            </a:outerShdw>
          </a:effectLst>
        </p:spPr>
        <p:txBody>
          <a:bodyPr/>
          <a:lstStyle/>
          <a:p>
            <a:r>
              <a:rPr lang="en-US" sz="7200" dirty="0">
                <a:effectLst>
                  <a:outerShdw blurRad="38100" dist="38100" dir="2700000" algn="tl">
                    <a:srgbClr val="000000"/>
                  </a:outerShdw>
                </a:effectLst>
              </a:rPr>
              <a:t> Arminianism</a:t>
            </a:r>
            <a:r>
              <a:rPr lang="en-US" sz="7200" dirty="0"/>
              <a:t> vs. Calvinism</a:t>
            </a:r>
          </a:p>
        </p:txBody>
      </p:sp>
    </p:spTree>
    <p:extLst>
      <p:ext uri="{BB962C8B-B14F-4D97-AF65-F5344CB8AC3E}">
        <p14:creationId xmlns:p14="http://schemas.microsoft.com/office/powerpoint/2010/main" val="2637425171"/>
      </p:ext>
    </p:extLst>
  </p:cSld>
  <p:clrMapOvr>
    <a:masterClrMapping/>
  </p:clrMapOvr>
  <p:transition>
    <p:fad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9858" name="Picture 2" descr="PAGE_34"/>
          <p:cNvPicPr>
            <a:picLocks noChangeAspect="1" noChangeArrowheads="1"/>
          </p:cNvPicPr>
          <p:nvPr/>
        </p:nvPicPr>
        <p:blipFill>
          <a:blip r:embed="rId3" cstate="print"/>
          <a:srcRect/>
          <a:stretch>
            <a:fillRect/>
          </a:stretch>
        </p:blipFill>
        <p:spPr bwMode="auto">
          <a:xfrm>
            <a:off x="0" y="0"/>
            <a:ext cx="12192000" cy="7880808"/>
          </a:xfrm>
          <a:prstGeom prst="rect">
            <a:avLst/>
          </a:prstGeom>
          <a:noFill/>
        </p:spPr>
      </p:pic>
    </p:spTree>
    <p:extLst>
      <p:ext uri="{BB962C8B-B14F-4D97-AF65-F5344CB8AC3E}">
        <p14:creationId xmlns:p14="http://schemas.microsoft.com/office/powerpoint/2010/main" val="283099630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1906" name="Picture 2" descr="PAGE_35"/>
          <p:cNvPicPr>
            <a:picLocks noChangeAspect="1" noChangeArrowheads="1"/>
          </p:cNvPicPr>
          <p:nvPr/>
        </p:nvPicPr>
        <p:blipFill>
          <a:blip r:embed="rId3" cstate="print"/>
          <a:srcRect/>
          <a:stretch>
            <a:fillRect/>
          </a:stretch>
        </p:blipFill>
        <p:spPr bwMode="auto">
          <a:xfrm>
            <a:off x="0" y="0"/>
            <a:ext cx="12192000" cy="7645138"/>
          </a:xfrm>
          <a:prstGeom prst="rect">
            <a:avLst/>
          </a:prstGeom>
          <a:noFill/>
        </p:spPr>
      </p:pic>
    </p:spTree>
    <p:extLst>
      <p:ext uri="{BB962C8B-B14F-4D97-AF65-F5344CB8AC3E}">
        <p14:creationId xmlns:p14="http://schemas.microsoft.com/office/powerpoint/2010/main" val="303343628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81200" y="-304800"/>
            <a:ext cx="7772400" cy="1143000"/>
          </a:xfrm>
        </p:spPr>
        <p:txBody>
          <a:bodyPr/>
          <a:lstStyle/>
          <a:p>
            <a:r>
              <a:rPr lang="en-US">
                <a:effectLst>
                  <a:outerShdw blurRad="38100" dist="38100" dir="2700000" algn="tl">
                    <a:srgbClr val="FFFFFF"/>
                  </a:outerShdw>
                </a:effectLst>
              </a:rPr>
              <a:t>   BOOK – CHAPTER - VERSE</a:t>
            </a:r>
          </a:p>
        </p:txBody>
      </p:sp>
      <p:graphicFrame>
        <p:nvGraphicFramePr>
          <p:cNvPr id="4182" name="Group 86"/>
          <p:cNvGraphicFramePr>
            <a:graphicFrameLocks noGrp="1"/>
          </p:cNvGraphicFramePr>
          <p:nvPr/>
        </p:nvGraphicFramePr>
        <p:xfrm>
          <a:off x="2514601" y="609600"/>
          <a:ext cx="7239000" cy="6095492"/>
        </p:xfrm>
        <a:graphic>
          <a:graphicData uri="http://schemas.openxmlformats.org/drawingml/2006/table">
            <a:tbl>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1504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PRO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Isaiah 6: 9 - 11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Total Depravity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CON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2 Peter 3: 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0"/>
                  </a:ext>
                </a:extLst>
              </a:tr>
              <a:tr h="969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PRO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Romans 9: 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Unconditional Election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CON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Rev. 22: 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1373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PRO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Luke 13: 23, 24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Limited Atonement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CON –              1 Timothy  2: 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97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PRO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John 6: 44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Irresistible Grace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CON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John 6: 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1073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PRO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John 10: 27, 28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Perseverance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“once always”</a:t>
                      </a: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CON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CC00CC"/>
                          </a:solidFill>
                          <a:effectLst/>
                          <a:latin typeface="Times New Roman" pitchFamily="18" charset="0"/>
                        </a:rPr>
                        <a:t>Galatians 5: 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1458994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09800" y="1676400"/>
            <a:ext cx="7772400" cy="304800"/>
          </a:xfrm>
        </p:spPr>
        <p:txBody>
          <a:bodyPr/>
          <a:lstStyle/>
          <a:p>
            <a:br>
              <a:rPr lang="en-US"/>
            </a:br>
            <a:r>
              <a:rPr lang="en-US" u="sng">
                <a:effectLst>
                  <a:outerShdw blurRad="38100" dist="38100" dir="2700000" algn="tl">
                    <a:srgbClr val="FFFFFF"/>
                  </a:outerShdw>
                </a:effectLst>
              </a:rPr>
              <a:t>Wilted Wreath</a:t>
            </a:r>
            <a:r>
              <a:rPr lang="en-US">
                <a:effectLst>
                  <a:outerShdw blurRad="38100" dist="38100" dir="2700000" algn="tl">
                    <a:srgbClr val="FFFFFF"/>
                  </a:outerShdw>
                </a:effectLst>
              </a:rPr>
              <a:t>  –  </a:t>
            </a:r>
            <a:r>
              <a:rPr lang="en-US" u="sng">
                <a:solidFill>
                  <a:srgbClr val="CC00CC"/>
                </a:solidFill>
                <a:effectLst>
                  <a:outerShdw blurRad="38100" dist="38100" dir="2700000" algn="tl">
                    <a:srgbClr val="000000"/>
                  </a:outerShdw>
                </a:effectLst>
              </a:rPr>
              <a:t>Garden Flower</a:t>
            </a:r>
            <a:br>
              <a:rPr lang="en-US"/>
            </a:br>
            <a:r>
              <a:rPr lang="en-US"/>
              <a:t>                                                                                             </a:t>
            </a:r>
            <a:br>
              <a:rPr lang="en-US"/>
            </a:br>
            <a:r>
              <a:rPr lang="en-US"/>
              <a:t> </a:t>
            </a:r>
          </a:p>
        </p:txBody>
      </p:sp>
      <p:sp>
        <p:nvSpPr>
          <p:cNvPr id="3075" name="Rectangle 3"/>
          <p:cNvSpPr>
            <a:spLocks noGrp="1" noChangeArrowheads="1"/>
          </p:cNvSpPr>
          <p:nvPr>
            <p:ph type="body" sz="half" idx="1"/>
          </p:nvPr>
        </p:nvSpPr>
        <p:spPr>
          <a:xfrm>
            <a:off x="2209800" y="1981200"/>
            <a:ext cx="3810000" cy="4419600"/>
          </a:xfrm>
          <a:solidFill>
            <a:srgbClr val="FF0066"/>
          </a:solidFill>
          <a:ln>
            <a:solidFill>
              <a:schemeClr val="bg2"/>
            </a:solidFill>
          </a:ln>
        </p:spPr>
        <p:txBody>
          <a:bodyPr/>
          <a:lstStyle/>
          <a:p>
            <a:r>
              <a:rPr lang="en-US">
                <a:effectLst>
                  <a:outerShdw blurRad="38100" dist="38100" dir="2700000" algn="tl">
                    <a:srgbClr val="FFFFFF"/>
                  </a:outerShdw>
                </a:effectLst>
              </a:rPr>
              <a:t>T - otal Inherent Depravity</a:t>
            </a:r>
          </a:p>
          <a:p>
            <a:r>
              <a:rPr lang="en-US">
                <a:effectLst>
                  <a:outerShdw blurRad="38100" dist="38100" dir="2700000" algn="tl">
                    <a:srgbClr val="FFFFFF"/>
                  </a:outerShdw>
                </a:effectLst>
              </a:rPr>
              <a:t>U - nconditional Election</a:t>
            </a:r>
          </a:p>
          <a:p>
            <a:r>
              <a:rPr lang="en-US">
                <a:effectLst>
                  <a:outerShdw blurRad="38100" dist="38100" dir="2700000" algn="tl">
                    <a:srgbClr val="FFFFFF"/>
                  </a:outerShdw>
                </a:effectLst>
              </a:rPr>
              <a:t>L - imited Atonement</a:t>
            </a:r>
          </a:p>
          <a:p>
            <a:r>
              <a:rPr lang="en-US">
                <a:effectLst>
                  <a:outerShdw blurRad="38100" dist="38100" dir="2700000" algn="tl">
                    <a:srgbClr val="FFFFFF"/>
                  </a:outerShdw>
                </a:effectLst>
              </a:rPr>
              <a:t>I - rresistible Grace</a:t>
            </a:r>
          </a:p>
          <a:p>
            <a:r>
              <a:rPr lang="en-US">
                <a:effectLst>
                  <a:outerShdw blurRad="38100" dist="38100" dir="2700000" algn="tl">
                    <a:srgbClr val="FFFFFF"/>
                  </a:outerShdw>
                </a:effectLst>
              </a:rPr>
              <a:t>P - erseverance Of The Saints</a:t>
            </a:r>
          </a:p>
        </p:txBody>
      </p:sp>
      <p:sp>
        <p:nvSpPr>
          <p:cNvPr id="3076" name="Rectangle 4"/>
          <p:cNvSpPr>
            <a:spLocks noGrp="1" noChangeArrowheads="1"/>
          </p:cNvSpPr>
          <p:nvPr>
            <p:ph type="body" sz="half" idx="2"/>
          </p:nvPr>
        </p:nvSpPr>
        <p:spPr>
          <a:xfrm>
            <a:off x="6172200" y="1981200"/>
            <a:ext cx="3810000" cy="4419600"/>
          </a:xfrm>
          <a:solidFill>
            <a:srgbClr val="990033"/>
          </a:solidFill>
          <a:ln>
            <a:solidFill>
              <a:schemeClr val="bg2"/>
            </a:solidFill>
          </a:ln>
        </p:spPr>
        <p:txBody>
          <a:bodyPr/>
          <a:lstStyle/>
          <a:p>
            <a:r>
              <a:rPr lang="en-US">
                <a:solidFill>
                  <a:srgbClr val="FFFFFF"/>
                </a:solidFill>
                <a:effectLst>
                  <a:outerShdw blurRad="38100" dist="38100" dir="2700000" algn="tl">
                    <a:srgbClr val="000000"/>
                  </a:outerShdw>
                </a:effectLst>
              </a:rPr>
              <a:t>T - remendous Value</a:t>
            </a:r>
          </a:p>
          <a:p>
            <a:endParaRPr lang="en-US">
              <a:solidFill>
                <a:srgbClr val="FFFFFF"/>
              </a:solidFill>
              <a:effectLst>
                <a:outerShdw blurRad="38100" dist="38100" dir="2700000" algn="tl">
                  <a:srgbClr val="000000"/>
                </a:outerShdw>
              </a:effectLst>
            </a:endParaRPr>
          </a:p>
          <a:p>
            <a:r>
              <a:rPr lang="en-US">
                <a:solidFill>
                  <a:srgbClr val="FFFFFF"/>
                </a:solidFill>
                <a:effectLst>
                  <a:outerShdw blurRad="38100" dist="38100" dir="2700000" algn="tl">
                    <a:srgbClr val="000000"/>
                  </a:outerShdw>
                </a:effectLst>
              </a:rPr>
              <a:t>U - nfathomable Love</a:t>
            </a:r>
          </a:p>
          <a:p>
            <a:r>
              <a:rPr lang="en-US">
                <a:solidFill>
                  <a:srgbClr val="FFFFFF"/>
                </a:solidFill>
                <a:effectLst>
                  <a:outerShdw blurRad="38100" dist="38100" dir="2700000" algn="tl">
                    <a:srgbClr val="000000"/>
                  </a:outerShdw>
                </a:effectLst>
              </a:rPr>
              <a:t>L - imitless Opportunity</a:t>
            </a:r>
          </a:p>
          <a:p>
            <a:r>
              <a:rPr lang="en-US">
                <a:solidFill>
                  <a:srgbClr val="FFFFFF"/>
                </a:solidFill>
                <a:effectLst>
                  <a:outerShdw blurRad="38100" dist="38100" dir="2700000" algn="tl">
                    <a:srgbClr val="000000"/>
                  </a:outerShdw>
                </a:effectLst>
              </a:rPr>
              <a:t>I - rrefutable Goodness</a:t>
            </a:r>
          </a:p>
          <a:p>
            <a:r>
              <a:rPr lang="en-US">
                <a:solidFill>
                  <a:srgbClr val="FFFFFF"/>
                </a:solidFill>
                <a:effectLst>
                  <a:outerShdw blurRad="38100" dist="38100" dir="2700000" algn="tl">
                    <a:srgbClr val="000000"/>
                  </a:outerShdw>
                </a:effectLst>
              </a:rPr>
              <a:t>P - romises To The Saints</a:t>
            </a:r>
          </a:p>
        </p:txBody>
      </p:sp>
      <p:sp>
        <p:nvSpPr>
          <p:cNvPr id="3077" name="WordArt 5"/>
          <p:cNvSpPr>
            <a:spLocks noChangeArrowheads="1" noChangeShapeType="1" noTextEdit="1"/>
          </p:cNvSpPr>
          <p:nvPr/>
        </p:nvSpPr>
        <p:spPr bwMode="auto">
          <a:xfrm>
            <a:off x="2590801" y="228600"/>
            <a:ext cx="6891338"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TULIPS OF DEATH OR LIFE</a:t>
            </a:r>
          </a:p>
        </p:txBody>
      </p:sp>
    </p:spTree>
    <p:extLst>
      <p:ext uri="{BB962C8B-B14F-4D97-AF65-F5344CB8AC3E}">
        <p14:creationId xmlns:p14="http://schemas.microsoft.com/office/powerpoint/2010/main" val="334498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0" fill="hold"/>
                                        <p:tgtEl>
                                          <p:spTgt spid="3077"/>
                                        </p:tgtEl>
                                        <p:attrNameLst>
                                          <p:attrName>ppt_w</p:attrName>
                                        </p:attrNameLst>
                                      </p:cBhvr>
                                      <p:tavLst>
                                        <p:tav tm="0" fmla="#ppt_w*sin(2.5*pi*$)">
                                          <p:val>
                                            <p:fltVal val="0"/>
                                          </p:val>
                                        </p:tav>
                                        <p:tav tm="100000">
                                          <p:val>
                                            <p:fltVal val="1"/>
                                          </p:val>
                                        </p:tav>
                                      </p:tavLst>
                                    </p:anim>
                                    <p:anim calcmode="lin" valueType="num">
                                      <p:cBhvr>
                                        <p:cTn id="8" dur="5000" fill="hold"/>
                                        <p:tgtEl>
                                          <p:spTgt spid="307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074">
                                            <p:txEl>
                                              <p:pRg st="0" end="0"/>
                                            </p:txEl>
                                          </p:spTgt>
                                        </p:tgtEl>
                                        <p:attrNameLst>
                                          <p:attrName>style.visibility</p:attrName>
                                        </p:attrNameLst>
                                      </p:cBhvr>
                                      <p:to>
                                        <p:strVal val="visible"/>
                                      </p:to>
                                    </p:set>
                                    <p:anim calcmode="lin" valueType="num">
                                      <p:cBhvr additive="base">
                                        <p:cTn id="13" dur="300" fill="hold"/>
                                        <p:tgtEl>
                                          <p:spTgt spid="3074">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07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build="p" autoUpdateAnimBg="0"/>
      <p:bldP spid="307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8FD-AC08-4C24-91CE-0ED4766CD4C7}"/>
              </a:ext>
            </a:extLst>
          </p:cNvPr>
          <p:cNvSpPr>
            <a:spLocks noGrp="1"/>
          </p:cNvSpPr>
          <p:nvPr>
            <p:ph type="title"/>
          </p:nvPr>
        </p:nvSpPr>
        <p:spPr>
          <a:xfrm>
            <a:off x="923827" y="279134"/>
            <a:ext cx="10256364" cy="972150"/>
          </a:xfrm>
        </p:spPr>
        <p:txBody>
          <a:bodyPr/>
          <a:lstStyle/>
          <a:p>
            <a:r>
              <a:rPr lang="en-US" sz="5400" dirty="0">
                <a:solidFill>
                  <a:schemeClr val="bg1"/>
                </a:solidFill>
                <a:effectLst>
                  <a:outerShdw blurRad="38100" dist="38100" dir="2700000" algn="tl">
                    <a:srgbClr val="000000">
                      <a:alpha val="43137"/>
                    </a:srgbClr>
                  </a:outerShdw>
                </a:effectLst>
              </a:rPr>
              <a:t>MARTIN LUTHER DISPUTES </a:t>
            </a:r>
          </a:p>
        </p:txBody>
      </p:sp>
      <p:pic>
        <p:nvPicPr>
          <p:cNvPr id="7" name="Online Media 6">
            <a:hlinkClick r:id="" action="ppaction://media"/>
            <a:extLst>
              <a:ext uri="{FF2B5EF4-FFF2-40B4-BE49-F238E27FC236}">
                <a16:creationId xmlns:a16="http://schemas.microsoft.com/office/drawing/2014/main" id="{7B1CCE22-47FF-4363-A1C9-0A4ADCA452C7}"/>
              </a:ext>
            </a:extLst>
          </p:cNvPr>
          <p:cNvPicPr>
            <a:picLocks noGrp="1" noRot="1" noChangeAspect="1"/>
          </p:cNvPicPr>
          <p:nvPr>
            <p:ph idx="1"/>
            <a:videoFile r:link="rId1"/>
          </p:nvPr>
        </p:nvPicPr>
        <p:blipFill>
          <a:blip r:embed="rId3"/>
          <a:stretch>
            <a:fillRect/>
          </a:stretch>
        </p:blipFill>
        <p:spPr>
          <a:xfrm>
            <a:off x="1867301" y="1183907"/>
            <a:ext cx="8441356" cy="5515276"/>
          </a:xfrm>
          <a:prstGeom prst="rect">
            <a:avLst/>
          </a:prstGeom>
        </p:spPr>
      </p:pic>
    </p:spTree>
    <p:extLst>
      <p:ext uri="{BB962C8B-B14F-4D97-AF65-F5344CB8AC3E}">
        <p14:creationId xmlns:p14="http://schemas.microsoft.com/office/powerpoint/2010/main" val="346356910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194" name="Rectangle 2" descr="Papyrus"/>
          <p:cNvSpPr>
            <a:spLocks noGrp="1" noChangeArrowheads="1"/>
          </p:cNvSpPr>
          <p:nvPr>
            <p:ph type="title"/>
          </p:nvPr>
        </p:nvSpPr>
        <p:spPr>
          <a:blipFill dpi="0" rotWithShape="0">
            <a:blip r:embed="rId3" cstate="print"/>
            <a:srcRect/>
            <a:tile tx="0" ty="0" sx="100000" sy="100000" flip="none" algn="tl"/>
          </a:blipFill>
          <a:ln>
            <a:solidFill>
              <a:schemeClr val="bg2"/>
            </a:solidFill>
          </a:ln>
        </p:spPr>
        <p:txBody>
          <a:bodyPr/>
          <a:lstStyle/>
          <a:p>
            <a:r>
              <a:rPr lang="en-US"/>
              <a:t>Matthew 7: </a:t>
            </a:r>
            <a:r>
              <a:rPr lang="en-US">
                <a:effectLst>
                  <a:outerShdw blurRad="38100" dist="38100" dir="2700000" algn="tl">
                    <a:srgbClr val="FFFFFF"/>
                  </a:outerShdw>
                </a:effectLst>
              </a:rPr>
              <a:t>Fruits Of Calvin</a:t>
            </a:r>
            <a:br>
              <a:rPr lang="en-US"/>
            </a:br>
            <a:r>
              <a:rPr lang="en-US">
                <a:solidFill>
                  <a:schemeClr val="tx1"/>
                </a:solidFill>
              </a:rPr>
              <a:t>Tulip</a:t>
            </a:r>
            <a:r>
              <a:rPr lang="en-US">
                <a:solidFill>
                  <a:srgbClr val="0000FF"/>
                </a:solidFill>
              </a:rPr>
              <a:t> </a:t>
            </a:r>
            <a:r>
              <a:rPr lang="en-US">
                <a:solidFill>
                  <a:srgbClr val="CC3300"/>
                </a:solidFill>
              </a:rPr>
              <a:t>Mania</a:t>
            </a:r>
            <a:r>
              <a:rPr lang="en-US">
                <a:solidFill>
                  <a:srgbClr val="0000FF"/>
                </a:solidFill>
              </a:rPr>
              <a:t> &amp; Depression</a:t>
            </a:r>
          </a:p>
        </p:txBody>
      </p:sp>
      <p:sp>
        <p:nvSpPr>
          <p:cNvPr id="8195" name="Rectangle 3"/>
          <p:cNvSpPr>
            <a:spLocks noGrp="1" noChangeArrowheads="1"/>
          </p:cNvSpPr>
          <p:nvPr>
            <p:ph type="body" idx="1"/>
          </p:nvPr>
        </p:nvSpPr>
        <p:spPr/>
        <p:txBody>
          <a:bodyPr/>
          <a:lstStyle/>
          <a:p>
            <a:pPr>
              <a:lnSpc>
                <a:spcPct val="90000"/>
              </a:lnSpc>
            </a:pPr>
            <a:r>
              <a:rPr lang="en-US" sz="2800" dirty="0">
                <a:solidFill>
                  <a:schemeClr val="bg1"/>
                </a:solidFill>
              </a:rPr>
              <a:t>Bible Abused, Word Confused, Truth Obfuscated</a:t>
            </a:r>
          </a:p>
          <a:p>
            <a:pPr>
              <a:lnSpc>
                <a:spcPct val="90000"/>
              </a:lnSpc>
            </a:pPr>
            <a:r>
              <a:rPr lang="en-US" sz="2800" dirty="0">
                <a:solidFill>
                  <a:schemeClr val="bg1"/>
                </a:solidFill>
              </a:rPr>
              <a:t>Makes God The Greatest Respecter Of  Persons  </a:t>
            </a:r>
          </a:p>
          <a:p>
            <a:pPr>
              <a:lnSpc>
                <a:spcPct val="90000"/>
              </a:lnSpc>
            </a:pPr>
            <a:r>
              <a:rPr lang="en-US" sz="2800" dirty="0">
                <a:solidFill>
                  <a:schemeClr val="bg1"/>
                </a:solidFill>
              </a:rPr>
              <a:t>Blinder To God’s Good Grace &amp; Cross Of Love</a:t>
            </a:r>
          </a:p>
          <a:p>
            <a:pPr>
              <a:lnSpc>
                <a:spcPct val="90000"/>
              </a:lnSpc>
            </a:pPr>
            <a:r>
              <a:rPr lang="en-US" sz="2800" dirty="0">
                <a:solidFill>
                  <a:schemeClr val="bg1"/>
                </a:solidFill>
              </a:rPr>
              <a:t>Makes Of All Men Victims &amp; Our God Merciless</a:t>
            </a:r>
          </a:p>
          <a:p>
            <a:pPr>
              <a:lnSpc>
                <a:spcPct val="90000"/>
              </a:lnSpc>
            </a:pPr>
            <a:r>
              <a:rPr lang="en-US" sz="2800" dirty="0">
                <a:solidFill>
                  <a:schemeClr val="bg1"/>
                </a:solidFill>
              </a:rPr>
              <a:t>Leads To View Of Mankind Being Beyond Blame</a:t>
            </a:r>
          </a:p>
          <a:p>
            <a:pPr>
              <a:lnSpc>
                <a:spcPct val="90000"/>
              </a:lnSpc>
            </a:pPr>
            <a:r>
              <a:rPr lang="en-US" sz="2800" dirty="0">
                <a:solidFill>
                  <a:schemeClr val="bg1"/>
                </a:solidFill>
              </a:rPr>
              <a:t>Broadcasting Bad News Stymies Scripture Studies</a:t>
            </a:r>
          </a:p>
          <a:p>
            <a:pPr>
              <a:lnSpc>
                <a:spcPct val="90000"/>
              </a:lnSpc>
            </a:pPr>
            <a:r>
              <a:rPr lang="en-US" sz="2800" dirty="0">
                <a:solidFill>
                  <a:schemeClr val="bg1"/>
                </a:solidFill>
              </a:rPr>
              <a:t>Substitutes Subjective Experience For Elect Proof</a:t>
            </a:r>
          </a:p>
          <a:p>
            <a:pPr>
              <a:lnSpc>
                <a:spcPct val="90000"/>
              </a:lnSpc>
            </a:pPr>
            <a:r>
              <a:rPr lang="en-US" sz="2800" dirty="0">
                <a:solidFill>
                  <a:schemeClr val="bg1"/>
                </a:solidFill>
              </a:rPr>
              <a:t>Robs The Human Race Of  Its God-Given Dignity</a:t>
            </a:r>
          </a:p>
          <a:p>
            <a:pPr>
              <a:lnSpc>
                <a:spcPct val="90000"/>
              </a:lnSpc>
            </a:pPr>
            <a:r>
              <a:rPr lang="en-US" sz="2800" dirty="0">
                <a:solidFill>
                  <a:schemeClr val="bg1"/>
                </a:solidFill>
              </a:rPr>
              <a:t>Framed Inherited Sin &amp; Infant Baptism Doctrines</a:t>
            </a:r>
          </a:p>
          <a:p>
            <a:pPr>
              <a:lnSpc>
                <a:spcPct val="90000"/>
              </a:lnSpc>
            </a:pPr>
            <a:r>
              <a:rPr lang="en-US" sz="2800" dirty="0">
                <a:solidFill>
                  <a:schemeClr val="bg1"/>
                </a:solidFill>
              </a:rPr>
              <a:t>Dishonors God &amp; Denies Us His Justice &amp; Mercy</a:t>
            </a:r>
          </a:p>
        </p:txBody>
      </p:sp>
      <p:sp>
        <p:nvSpPr>
          <p:cNvPr id="8196" name="Comment 4"/>
          <p:cNvSpPr>
            <a:spLocks noChangeArrowheads="1"/>
          </p:cNvSpPr>
          <p:nvPr/>
        </p:nvSpPr>
        <p:spPr bwMode="auto">
          <a:xfrm>
            <a:off x="1539876" y="-2438400"/>
            <a:ext cx="9128125" cy="23018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effectLst>
                  <a:outerShdw blurRad="38100" dist="38100" dir="2700000" algn="tl">
                    <a:srgbClr val="000000">
                      <a:alpha val="43137"/>
                    </a:srgbClr>
                  </a:outerShdw>
                </a:effectLst>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1 - Is Man Semi-Consciously Sin Sick Needing Medicine Or Unconsciously Sin Deceased &amp; Needs To Be Made To See The Kingdom Before It Can Be Entered?;  How Significantly Different Is This Concept From The Idea Of “Prevenient Grace” Criticized By Calvinists?;  How Different From The Catholic View  Of The Catalyzed Process Of “Congruous Merit”?</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2- Ancient Gnosticism Claimed Rabbinic Practice Of Different &amp; Deeper Teaching Of Crowds Versus Disciples.  Extreme Calvinism Equally Makes Our God Relate To Us As “A Respecter Of Persons” By Requiring Personal Revelation To Authenticate Salvation – i.e. Charismatics</a:t>
            </a:r>
          </a:p>
        </p:txBody>
      </p:sp>
      <p:pic>
        <p:nvPicPr>
          <p:cNvPr id="7" name="Picture 6" descr="image013.gif"/>
          <p:cNvPicPr>
            <a:picLocks noChangeAspect="1"/>
          </p:cNvPicPr>
          <p:nvPr/>
        </p:nvPicPr>
        <p:blipFill>
          <a:blip r:embed="rId4" cstate="print"/>
          <a:stretch>
            <a:fillRect/>
          </a:stretch>
        </p:blipFill>
        <p:spPr>
          <a:xfrm>
            <a:off x="1524002" y="228600"/>
            <a:ext cx="1447799" cy="152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2000"/>
                                        <p:tgtEl>
                                          <p:spTgt spid="8195">
                                            <p:txEl>
                                              <p:pRg st="0" end="0"/>
                                            </p:txEl>
                                          </p:spTgt>
                                        </p:tgtEl>
                                      </p:cBhvr>
                                    </p:animEffect>
                                    <p:anim calcmode="lin" valueType="num">
                                      <p:cBhvr>
                                        <p:cTn id="8" dur="2000" fill="hold"/>
                                        <p:tgtEl>
                                          <p:spTgt spid="819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819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8195">
                                            <p:txEl>
                                              <p:pRg st="0" end="0"/>
                                            </p:txEl>
                                          </p:spTgt>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Effect transition="in" filter="fade">
                                      <p:cBhvr>
                                        <p:cTn id="13" dur="2000"/>
                                        <p:tgtEl>
                                          <p:spTgt spid="8195">
                                            <p:txEl>
                                              <p:pRg st="1" end="1"/>
                                            </p:txEl>
                                          </p:spTgt>
                                        </p:tgtEl>
                                      </p:cBhvr>
                                    </p:animEffect>
                                    <p:anim calcmode="lin" valueType="num">
                                      <p:cBhvr>
                                        <p:cTn id="14" dur="2000" fill="hold"/>
                                        <p:tgtEl>
                                          <p:spTgt spid="8195">
                                            <p:txEl>
                                              <p:pRg st="1" end="1"/>
                                            </p:txEl>
                                          </p:spTgt>
                                        </p:tgtEl>
                                        <p:attrNameLst>
                                          <p:attrName>style.rotation</p:attrName>
                                        </p:attrNameLst>
                                      </p:cBhvr>
                                      <p:tavLst>
                                        <p:tav tm="0">
                                          <p:val>
                                            <p:fltVal val="720"/>
                                          </p:val>
                                        </p:tav>
                                        <p:tav tm="100000">
                                          <p:val>
                                            <p:fltVal val="0"/>
                                          </p:val>
                                        </p:tav>
                                      </p:tavLst>
                                    </p:anim>
                                    <p:anim calcmode="lin" valueType="num">
                                      <p:cBhvr>
                                        <p:cTn id="15" dur="2000" fill="hold"/>
                                        <p:tgtEl>
                                          <p:spTgt spid="8195">
                                            <p:txEl>
                                              <p:pRg st="1" end="1"/>
                                            </p:txEl>
                                          </p:spTgt>
                                        </p:tgtEl>
                                        <p:attrNameLst>
                                          <p:attrName>ppt_h</p:attrName>
                                        </p:attrNameLst>
                                      </p:cBhvr>
                                      <p:tavLst>
                                        <p:tav tm="0">
                                          <p:val>
                                            <p:fltVal val="0"/>
                                          </p:val>
                                        </p:tav>
                                        <p:tav tm="100000">
                                          <p:val>
                                            <p:strVal val="#ppt_h"/>
                                          </p:val>
                                        </p:tav>
                                      </p:tavLst>
                                    </p:anim>
                                    <p:anim calcmode="lin" valueType="num">
                                      <p:cBhvr>
                                        <p:cTn id="16" dur="2000" fill="hold"/>
                                        <p:tgtEl>
                                          <p:spTgt spid="8195">
                                            <p:txEl>
                                              <p:pRg st="1" end="1"/>
                                            </p:txEl>
                                          </p:spTgt>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Effect transition="in" filter="fade">
                                      <p:cBhvr>
                                        <p:cTn id="19" dur="2000"/>
                                        <p:tgtEl>
                                          <p:spTgt spid="8195">
                                            <p:txEl>
                                              <p:pRg st="2" end="2"/>
                                            </p:txEl>
                                          </p:spTgt>
                                        </p:tgtEl>
                                      </p:cBhvr>
                                    </p:animEffect>
                                    <p:anim calcmode="lin" valueType="num">
                                      <p:cBhvr>
                                        <p:cTn id="20" dur="2000" fill="hold"/>
                                        <p:tgtEl>
                                          <p:spTgt spid="8195">
                                            <p:txEl>
                                              <p:pRg st="2" end="2"/>
                                            </p:txEl>
                                          </p:spTgt>
                                        </p:tgtEl>
                                        <p:attrNameLst>
                                          <p:attrName>style.rotation</p:attrName>
                                        </p:attrNameLst>
                                      </p:cBhvr>
                                      <p:tavLst>
                                        <p:tav tm="0">
                                          <p:val>
                                            <p:fltVal val="720"/>
                                          </p:val>
                                        </p:tav>
                                        <p:tav tm="100000">
                                          <p:val>
                                            <p:fltVal val="0"/>
                                          </p:val>
                                        </p:tav>
                                      </p:tavLst>
                                    </p:anim>
                                    <p:anim calcmode="lin" valueType="num">
                                      <p:cBhvr>
                                        <p:cTn id="21" dur="2000" fill="hold"/>
                                        <p:tgtEl>
                                          <p:spTgt spid="8195">
                                            <p:txEl>
                                              <p:pRg st="2" end="2"/>
                                            </p:txEl>
                                          </p:spTgt>
                                        </p:tgtEl>
                                        <p:attrNameLst>
                                          <p:attrName>ppt_h</p:attrName>
                                        </p:attrNameLst>
                                      </p:cBhvr>
                                      <p:tavLst>
                                        <p:tav tm="0">
                                          <p:val>
                                            <p:fltVal val="0"/>
                                          </p:val>
                                        </p:tav>
                                        <p:tav tm="100000">
                                          <p:val>
                                            <p:strVal val="#ppt_h"/>
                                          </p:val>
                                        </p:tav>
                                      </p:tavLst>
                                    </p:anim>
                                    <p:anim calcmode="lin" valueType="num">
                                      <p:cBhvr>
                                        <p:cTn id="22" dur="2000" fill="hold"/>
                                        <p:tgtEl>
                                          <p:spTgt spid="8195">
                                            <p:txEl>
                                              <p:pRg st="2" end="2"/>
                                            </p:txEl>
                                          </p:spTgt>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Effect transition="in" filter="fade">
                                      <p:cBhvr>
                                        <p:cTn id="25" dur="2000"/>
                                        <p:tgtEl>
                                          <p:spTgt spid="8195">
                                            <p:txEl>
                                              <p:pRg st="3" end="3"/>
                                            </p:txEl>
                                          </p:spTgt>
                                        </p:tgtEl>
                                      </p:cBhvr>
                                    </p:animEffect>
                                    <p:anim calcmode="lin" valueType="num">
                                      <p:cBhvr>
                                        <p:cTn id="26" dur="2000" fill="hold"/>
                                        <p:tgtEl>
                                          <p:spTgt spid="8195">
                                            <p:txEl>
                                              <p:pRg st="3" end="3"/>
                                            </p:txEl>
                                          </p:spTgt>
                                        </p:tgtEl>
                                        <p:attrNameLst>
                                          <p:attrName>style.rotation</p:attrName>
                                        </p:attrNameLst>
                                      </p:cBhvr>
                                      <p:tavLst>
                                        <p:tav tm="0">
                                          <p:val>
                                            <p:fltVal val="720"/>
                                          </p:val>
                                        </p:tav>
                                        <p:tav tm="100000">
                                          <p:val>
                                            <p:fltVal val="0"/>
                                          </p:val>
                                        </p:tav>
                                      </p:tavLst>
                                    </p:anim>
                                    <p:anim calcmode="lin" valueType="num">
                                      <p:cBhvr>
                                        <p:cTn id="27" dur="2000" fill="hold"/>
                                        <p:tgtEl>
                                          <p:spTgt spid="8195">
                                            <p:txEl>
                                              <p:pRg st="3" end="3"/>
                                            </p:txEl>
                                          </p:spTgt>
                                        </p:tgtEl>
                                        <p:attrNameLst>
                                          <p:attrName>ppt_h</p:attrName>
                                        </p:attrNameLst>
                                      </p:cBhvr>
                                      <p:tavLst>
                                        <p:tav tm="0">
                                          <p:val>
                                            <p:fltVal val="0"/>
                                          </p:val>
                                        </p:tav>
                                        <p:tav tm="100000">
                                          <p:val>
                                            <p:strVal val="#ppt_h"/>
                                          </p:val>
                                        </p:tav>
                                      </p:tavLst>
                                    </p:anim>
                                    <p:anim calcmode="lin" valueType="num">
                                      <p:cBhvr>
                                        <p:cTn id="28" dur="2000" fill="hold"/>
                                        <p:tgtEl>
                                          <p:spTgt spid="8195">
                                            <p:txEl>
                                              <p:pRg st="3" end="3"/>
                                            </p:txEl>
                                          </p:spTgt>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Effect transition="in" filter="fade">
                                      <p:cBhvr>
                                        <p:cTn id="31" dur="2000"/>
                                        <p:tgtEl>
                                          <p:spTgt spid="8195">
                                            <p:txEl>
                                              <p:pRg st="4" end="4"/>
                                            </p:txEl>
                                          </p:spTgt>
                                        </p:tgtEl>
                                      </p:cBhvr>
                                    </p:animEffect>
                                    <p:anim calcmode="lin" valueType="num">
                                      <p:cBhvr>
                                        <p:cTn id="32" dur="2000" fill="hold"/>
                                        <p:tgtEl>
                                          <p:spTgt spid="8195">
                                            <p:txEl>
                                              <p:pRg st="4" end="4"/>
                                            </p:txEl>
                                          </p:spTgt>
                                        </p:tgtEl>
                                        <p:attrNameLst>
                                          <p:attrName>style.rotation</p:attrName>
                                        </p:attrNameLst>
                                      </p:cBhvr>
                                      <p:tavLst>
                                        <p:tav tm="0">
                                          <p:val>
                                            <p:fltVal val="720"/>
                                          </p:val>
                                        </p:tav>
                                        <p:tav tm="100000">
                                          <p:val>
                                            <p:fltVal val="0"/>
                                          </p:val>
                                        </p:tav>
                                      </p:tavLst>
                                    </p:anim>
                                    <p:anim calcmode="lin" valueType="num">
                                      <p:cBhvr>
                                        <p:cTn id="33" dur="2000" fill="hold"/>
                                        <p:tgtEl>
                                          <p:spTgt spid="8195">
                                            <p:txEl>
                                              <p:pRg st="4" end="4"/>
                                            </p:txEl>
                                          </p:spTgt>
                                        </p:tgtEl>
                                        <p:attrNameLst>
                                          <p:attrName>ppt_h</p:attrName>
                                        </p:attrNameLst>
                                      </p:cBhvr>
                                      <p:tavLst>
                                        <p:tav tm="0">
                                          <p:val>
                                            <p:fltVal val="0"/>
                                          </p:val>
                                        </p:tav>
                                        <p:tav tm="100000">
                                          <p:val>
                                            <p:strVal val="#ppt_h"/>
                                          </p:val>
                                        </p:tav>
                                      </p:tavLst>
                                    </p:anim>
                                    <p:anim calcmode="lin" valueType="num">
                                      <p:cBhvr>
                                        <p:cTn id="34" dur="2000" fill="hold"/>
                                        <p:tgtEl>
                                          <p:spTgt spid="8195">
                                            <p:txEl>
                                              <p:pRg st="4" end="4"/>
                                            </p:txEl>
                                          </p:spTgt>
                                        </p:tgtEl>
                                        <p:attrNameLst>
                                          <p:attrName>ppt_w</p:attrName>
                                        </p:attrNameLst>
                                      </p:cBhvr>
                                      <p:tavLst>
                                        <p:tav tm="0">
                                          <p:val>
                                            <p:fltVal val="0"/>
                                          </p:val>
                                        </p:tav>
                                        <p:tav tm="100000">
                                          <p:val>
                                            <p:strVal val="#ppt_w"/>
                                          </p:val>
                                        </p:tav>
                                      </p:tavLst>
                                    </p:anim>
                                  </p:childTnLst>
                                </p:cTn>
                              </p:par>
                              <p:par>
                                <p:cTn id="35" presetID="35" presetClass="entr" presetSubtype="0" fill="hold" nodeType="with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Effect transition="in" filter="fade">
                                      <p:cBhvr>
                                        <p:cTn id="37" dur="2000"/>
                                        <p:tgtEl>
                                          <p:spTgt spid="8195">
                                            <p:txEl>
                                              <p:pRg st="5" end="5"/>
                                            </p:txEl>
                                          </p:spTgt>
                                        </p:tgtEl>
                                      </p:cBhvr>
                                    </p:animEffect>
                                    <p:anim calcmode="lin" valueType="num">
                                      <p:cBhvr>
                                        <p:cTn id="38" dur="2000" fill="hold"/>
                                        <p:tgtEl>
                                          <p:spTgt spid="8195">
                                            <p:txEl>
                                              <p:pRg st="5" end="5"/>
                                            </p:txEl>
                                          </p:spTgt>
                                        </p:tgtEl>
                                        <p:attrNameLst>
                                          <p:attrName>style.rotation</p:attrName>
                                        </p:attrNameLst>
                                      </p:cBhvr>
                                      <p:tavLst>
                                        <p:tav tm="0">
                                          <p:val>
                                            <p:fltVal val="720"/>
                                          </p:val>
                                        </p:tav>
                                        <p:tav tm="100000">
                                          <p:val>
                                            <p:fltVal val="0"/>
                                          </p:val>
                                        </p:tav>
                                      </p:tavLst>
                                    </p:anim>
                                    <p:anim calcmode="lin" valueType="num">
                                      <p:cBhvr>
                                        <p:cTn id="39" dur="2000" fill="hold"/>
                                        <p:tgtEl>
                                          <p:spTgt spid="8195">
                                            <p:txEl>
                                              <p:pRg st="5" end="5"/>
                                            </p:txEl>
                                          </p:spTgt>
                                        </p:tgtEl>
                                        <p:attrNameLst>
                                          <p:attrName>ppt_h</p:attrName>
                                        </p:attrNameLst>
                                      </p:cBhvr>
                                      <p:tavLst>
                                        <p:tav tm="0">
                                          <p:val>
                                            <p:fltVal val="0"/>
                                          </p:val>
                                        </p:tav>
                                        <p:tav tm="100000">
                                          <p:val>
                                            <p:strVal val="#ppt_h"/>
                                          </p:val>
                                        </p:tav>
                                      </p:tavLst>
                                    </p:anim>
                                    <p:anim calcmode="lin" valueType="num">
                                      <p:cBhvr>
                                        <p:cTn id="40" dur="2000" fill="hold"/>
                                        <p:tgtEl>
                                          <p:spTgt spid="8195">
                                            <p:txEl>
                                              <p:pRg st="5" end="5"/>
                                            </p:txEl>
                                          </p:spTgt>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8195">
                                            <p:txEl>
                                              <p:pRg st="6" end="6"/>
                                            </p:txEl>
                                          </p:spTgt>
                                        </p:tgtEl>
                                        <p:attrNameLst>
                                          <p:attrName>style.visibility</p:attrName>
                                        </p:attrNameLst>
                                      </p:cBhvr>
                                      <p:to>
                                        <p:strVal val="visible"/>
                                      </p:to>
                                    </p:set>
                                    <p:animEffect transition="in" filter="fade">
                                      <p:cBhvr>
                                        <p:cTn id="43" dur="2000"/>
                                        <p:tgtEl>
                                          <p:spTgt spid="8195">
                                            <p:txEl>
                                              <p:pRg st="6" end="6"/>
                                            </p:txEl>
                                          </p:spTgt>
                                        </p:tgtEl>
                                      </p:cBhvr>
                                    </p:animEffect>
                                    <p:anim calcmode="lin" valueType="num">
                                      <p:cBhvr>
                                        <p:cTn id="44" dur="2000" fill="hold"/>
                                        <p:tgtEl>
                                          <p:spTgt spid="8195">
                                            <p:txEl>
                                              <p:pRg st="6" end="6"/>
                                            </p:txEl>
                                          </p:spTgt>
                                        </p:tgtEl>
                                        <p:attrNameLst>
                                          <p:attrName>style.rotation</p:attrName>
                                        </p:attrNameLst>
                                      </p:cBhvr>
                                      <p:tavLst>
                                        <p:tav tm="0">
                                          <p:val>
                                            <p:fltVal val="720"/>
                                          </p:val>
                                        </p:tav>
                                        <p:tav tm="100000">
                                          <p:val>
                                            <p:fltVal val="0"/>
                                          </p:val>
                                        </p:tav>
                                      </p:tavLst>
                                    </p:anim>
                                    <p:anim calcmode="lin" valueType="num">
                                      <p:cBhvr>
                                        <p:cTn id="45" dur="2000" fill="hold"/>
                                        <p:tgtEl>
                                          <p:spTgt spid="8195">
                                            <p:txEl>
                                              <p:pRg st="6" end="6"/>
                                            </p:txEl>
                                          </p:spTgt>
                                        </p:tgtEl>
                                        <p:attrNameLst>
                                          <p:attrName>ppt_h</p:attrName>
                                        </p:attrNameLst>
                                      </p:cBhvr>
                                      <p:tavLst>
                                        <p:tav tm="0">
                                          <p:val>
                                            <p:fltVal val="0"/>
                                          </p:val>
                                        </p:tav>
                                        <p:tav tm="100000">
                                          <p:val>
                                            <p:strVal val="#ppt_h"/>
                                          </p:val>
                                        </p:tav>
                                      </p:tavLst>
                                    </p:anim>
                                    <p:anim calcmode="lin" valueType="num">
                                      <p:cBhvr>
                                        <p:cTn id="46" dur="2000" fill="hold"/>
                                        <p:tgtEl>
                                          <p:spTgt spid="8195">
                                            <p:txEl>
                                              <p:pRg st="6" end="6"/>
                                            </p:txEl>
                                          </p:spTgt>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8195">
                                            <p:txEl>
                                              <p:pRg st="7" end="7"/>
                                            </p:txEl>
                                          </p:spTgt>
                                        </p:tgtEl>
                                        <p:attrNameLst>
                                          <p:attrName>style.visibility</p:attrName>
                                        </p:attrNameLst>
                                      </p:cBhvr>
                                      <p:to>
                                        <p:strVal val="visible"/>
                                      </p:to>
                                    </p:set>
                                    <p:animEffect transition="in" filter="fade">
                                      <p:cBhvr>
                                        <p:cTn id="49" dur="2000"/>
                                        <p:tgtEl>
                                          <p:spTgt spid="8195">
                                            <p:txEl>
                                              <p:pRg st="7" end="7"/>
                                            </p:txEl>
                                          </p:spTgt>
                                        </p:tgtEl>
                                      </p:cBhvr>
                                    </p:animEffect>
                                    <p:anim calcmode="lin" valueType="num">
                                      <p:cBhvr>
                                        <p:cTn id="50" dur="2000" fill="hold"/>
                                        <p:tgtEl>
                                          <p:spTgt spid="8195">
                                            <p:txEl>
                                              <p:pRg st="7" end="7"/>
                                            </p:txEl>
                                          </p:spTgt>
                                        </p:tgtEl>
                                        <p:attrNameLst>
                                          <p:attrName>style.rotation</p:attrName>
                                        </p:attrNameLst>
                                      </p:cBhvr>
                                      <p:tavLst>
                                        <p:tav tm="0">
                                          <p:val>
                                            <p:fltVal val="720"/>
                                          </p:val>
                                        </p:tav>
                                        <p:tav tm="100000">
                                          <p:val>
                                            <p:fltVal val="0"/>
                                          </p:val>
                                        </p:tav>
                                      </p:tavLst>
                                    </p:anim>
                                    <p:anim calcmode="lin" valueType="num">
                                      <p:cBhvr>
                                        <p:cTn id="51" dur="2000" fill="hold"/>
                                        <p:tgtEl>
                                          <p:spTgt spid="8195">
                                            <p:txEl>
                                              <p:pRg st="7" end="7"/>
                                            </p:txEl>
                                          </p:spTgt>
                                        </p:tgtEl>
                                        <p:attrNameLst>
                                          <p:attrName>ppt_h</p:attrName>
                                        </p:attrNameLst>
                                      </p:cBhvr>
                                      <p:tavLst>
                                        <p:tav tm="0">
                                          <p:val>
                                            <p:fltVal val="0"/>
                                          </p:val>
                                        </p:tav>
                                        <p:tav tm="100000">
                                          <p:val>
                                            <p:strVal val="#ppt_h"/>
                                          </p:val>
                                        </p:tav>
                                      </p:tavLst>
                                    </p:anim>
                                    <p:anim calcmode="lin" valueType="num">
                                      <p:cBhvr>
                                        <p:cTn id="52" dur="2000" fill="hold"/>
                                        <p:tgtEl>
                                          <p:spTgt spid="8195">
                                            <p:txEl>
                                              <p:pRg st="7" end="7"/>
                                            </p:txEl>
                                          </p:spTgt>
                                        </p:tgtEl>
                                        <p:attrNameLst>
                                          <p:attrName>ppt_w</p:attrName>
                                        </p:attrNameLst>
                                      </p:cBhvr>
                                      <p:tavLst>
                                        <p:tav tm="0">
                                          <p:val>
                                            <p:fltVal val="0"/>
                                          </p:val>
                                        </p:tav>
                                        <p:tav tm="100000">
                                          <p:val>
                                            <p:strVal val="#ppt_w"/>
                                          </p:val>
                                        </p:tav>
                                      </p:tavLst>
                                    </p:anim>
                                  </p:childTnLst>
                                </p:cTn>
                              </p:par>
                              <p:par>
                                <p:cTn id="53" presetID="35" presetClass="entr" presetSubtype="0" fill="hold" nodeType="withEffect">
                                  <p:stCondLst>
                                    <p:cond delay="0"/>
                                  </p:stCondLst>
                                  <p:childTnLst>
                                    <p:set>
                                      <p:cBhvr>
                                        <p:cTn id="54" dur="1" fill="hold">
                                          <p:stCondLst>
                                            <p:cond delay="0"/>
                                          </p:stCondLst>
                                        </p:cTn>
                                        <p:tgtEl>
                                          <p:spTgt spid="8195">
                                            <p:txEl>
                                              <p:pRg st="8" end="8"/>
                                            </p:txEl>
                                          </p:spTgt>
                                        </p:tgtEl>
                                        <p:attrNameLst>
                                          <p:attrName>style.visibility</p:attrName>
                                        </p:attrNameLst>
                                      </p:cBhvr>
                                      <p:to>
                                        <p:strVal val="visible"/>
                                      </p:to>
                                    </p:set>
                                    <p:animEffect transition="in" filter="fade">
                                      <p:cBhvr>
                                        <p:cTn id="55" dur="2000"/>
                                        <p:tgtEl>
                                          <p:spTgt spid="8195">
                                            <p:txEl>
                                              <p:pRg st="8" end="8"/>
                                            </p:txEl>
                                          </p:spTgt>
                                        </p:tgtEl>
                                      </p:cBhvr>
                                    </p:animEffect>
                                    <p:anim calcmode="lin" valueType="num">
                                      <p:cBhvr>
                                        <p:cTn id="56" dur="2000" fill="hold"/>
                                        <p:tgtEl>
                                          <p:spTgt spid="8195">
                                            <p:txEl>
                                              <p:pRg st="8" end="8"/>
                                            </p:txEl>
                                          </p:spTgt>
                                        </p:tgtEl>
                                        <p:attrNameLst>
                                          <p:attrName>style.rotation</p:attrName>
                                        </p:attrNameLst>
                                      </p:cBhvr>
                                      <p:tavLst>
                                        <p:tav tm="0">
                                          <p:val>
                                            <p:fltVal val="720"/>
                                          </p:val>
                                        </p:tav>
                                        <p:tav tm="100000">
                                          <p:val>
                                            <p:fltVal val="0"/>
                                          </p:val>
                                        </p:tav>
                                      </p:tavLst>
                                    </p:anim>
                                    <p:anim calcmode="lin" valueType="num">
                                      <p:cBhvr>
                                        <p:cTn id="57" dur="2000" fill="hold"/>
                                        <p:tgtEl>
                                          <p:spTgt spid="8195">
                                            <p:txEl>
                                              <p:pRg st="8" end="8"/>
                                            </p:txEl>
                                          </p:spTgt>
                                        </p:tgtEl>
                                        <p:attrNameLst>
                                          <p:attrName>ppt_h</p:attrName>
                                        </p:attrNameLst>
                                      </p:cBhvr>
                                      <p:tavLst>
                                        <p:tav tm="0">
                                          <p:val>
                                            <p:fltVal val="0"/>
                                          </p:val>
                                        </p:tav>
                                        <p:tav tm="100000">
                                          <p:val>
                                            <p:strVal val="#ppt_h"/>
                                          </p:val>
                                        </p:tav>
                                      </p:tavLst>
                                    </p:anim>
                                    <p:anim calcmode="lin" valueType="num">
                                      <p:cBhvr>
                                        <p:cTn id="58" dur="2000" fill="hold"/>
                                        <p:tgtEl>
                                          <p:spTgt spid="8195">
                                            <p:txEl>
                                              <p:pRg st="8" end="8"/>
                                            </p:txEl>
                                          </p:spTgt>
                                        </p:tgtEl>
                                        <p:attrNameLst>
                                          <p:attrName>ppt_w</p:attrName>
                                        </p:attrNameLst>
                                      </p:cBhvr>
                                      <p:tavLst>
                                        <p:tav tm="0">
                                          <p:val>
                                            <p:fltVal val="0"/>
                                          </p:val>
                                        </p:tav>
                                        <p:tav tm="100000">
                                          <p:val>
                                            <p:strVal val="#ppt_w"/>
                                          </p:val>
                                        </p:tav>
                                      </p:tavLst>
                                    </p:anim>
                                  </p:childTnLst>
                                </p:cTn>
                              </p:par>
                              <p:par>
                                <p:cTn id="59" presetID="35" presetClass="entr" presetSubtype="0" fill="hold" nodeType="withEffect">
                                  <p:stCondLst>
                                    <p:cond delay="0"/>
                                  </p:stCondLst>
                                  <p:childTnLst>
                                    <p:set>
                                      <p:cBhvr>
                                        <p:cTn id="60" dur="1" fill="hold">
                                          <p:stCondLst>
                                            <p:cond delay="0"/>
                                          </p:stCondLst>
                                        </p:cTn>
                                        <p:tgtEl>
                                          <p:spTgt spid="8195">
                                            <p:txEl>
                                              <p:pRg st="9" end="9"/>
                                            </p:txEl>
                                          </p:spTgt>
                                        </p:tgtEl>
                                        <p:attrNameLst>
                                          <p:attrName>style.visibility</p:attrName>
                                        </p:attrNameLst>
                                      </p:cBhvr>
                                      <p:to>
                                        <p:strVal val="visible"/>
                                      </p:to>
                                    </p:set>
                                    <p:animEffect transition="in" filter="fade">
                                      <p:cBhvr>
                                        <p:cTn id="61" dur="2000"/>
                                        <p:tgtEl>
                                          <p:spTgt spid="8195">
                                            <p:txEl>
                                              <p:pRg st="9" end="9"/>
                                            </p:txEl>
                                          </p:spTgt>
                                        </p:tgtEl>
                                      </p:cBhvr>
                                    </p:animEffect>
                                    <p:anim calcmode="lin" valueType="num">
                                      <p:cBhvr>
                                        <p:cTn id="62" dur="2000" fill="hold"/>
                                        <p:tgtEl>
                                          <p:spTgt spid="8195">
                                            <p:txEl>
                                              <p:pRg st="9" end="9"/>
                                            </p:txEl>
                                          </p:spTgt>
                                        </p:tgtEl>
                                        <p:attrNameLst>
                                          <p:attrName>style.rotation</p:attrName>
                                        </p:attrNameLst>
                                      </p:cBhvr>
                                      <p:tavLst>
                                        <p:tav tm="0">
                                          <p:val>
                                            <p:fltVal val="720"/>
                                          </p:val>
                                        </p:tav>
                                        <p:tav tm="100000">
                                          <p:val>
                                            <p:fltVal val="0"/>
                                          </p:val>
                                        </p:tav>
                                      </p:tavLst>
                                    </p:anim>
                                    <p:anim calcmode="lin" valueType="num">
                                      <p:cBhvr>
                                        <p:cTn id="63" dur="2000" fill="hold"/>
                                        <p:tgtEl>
                                          <p:spTgt spid="8195">
                                            <p:txEl>
                                              <p:pRg st="9" end="9"/>
                                            </p:txEl>
                                          </p:spTgt>
                                        </p:tgtEl>
                                        <p:attrNameLst>
                                          <p:attrName>ppt_h</p:attrName>
                                        </p:attrNameLst>
                                      </p:cBhvr>
                                      <p:tavLst>
                                        <p:tav tm="0">
                                          <p:val>
                                            <p:fltVal val="0"/>
                                          </p:val>
                                        </p:tav>
                                        <p:tav tm="100000">
                                          <p:val>
                                            <p:strVal val="#ppt_h"/>
                                          </p:val>
                                        </p:tav>
                                      </p:tavLst>
                                    </p:anim>
                                    <p:anim calcmode="lin" valueType="num">
                                      <p:cBhvr>
                                        <p:cTn id="64" dur="2000" fill="hold"/>
                                        <p:tgtEl>
                                          <p:spTgt spid="8195">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7698" y="758349"/>
            <a:ext cx="9799608" cy="5651077"/>
          </a:xfrm>
        </p:spPr>
      </p:pic>
    </p:spTree>
    <p:extLst>
      <p:ext uri="{BB962C8B-B14F-4D97-AF65-F5344CB8AC3E}">
        <p14:creationId xmlns:p14="http://schemas.microsoft.com/office/powerpoint/2010/main" val="366088409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7090" name="Picture 2" descr="PAGE_14"/>
          <p:cNvPicPr>
            <a:picLocks noChangeAspect="1" noChangeArrowheads="1"/>
          </p:cNvPicPr>
          <p:nvPr/>
        </p:nvPicPr>
        <p:blipFill>
          <a:blip r:embed="rId3" cstate="print"/>
          <a:srcRect/>
          <a:stretch>
            <a:fillRect/>
          </a:stretch>
        </p:blipFill>
        <p:spPr bwMode="auto">
          <a:xfrm>
            <a:off x="0" y="-282804"/>
            <a:ext cx="12192000" cy="7758260"/>
          </a:xfrm>
          <a:prstGeom prst="rect">
            <a:avLst/>
          </a:prstGeom>
          <a:noFill/>
        </p:spPr>
      </p:pic>
    </p:spTree>
    <p:extLst>
      <p:ext uri="{BB962C8B-B14F-4D97-AF65-F5344CB8AC3E}">
        <p14:creationId xmlns:p14="http://schemas.microsoft.com/office/powerpoint/2010/main" val="70407883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386818" name="AutoShape 2"/>
          <p:cNvSpPr>
            <a:spLocks noChangeArrowheads="1"/>
          </p:cNvSpPr>
          <p:nvPr/>
        </p:nvSpPr>
        <p:spPr bwMode="auto">
          <a:xfrm>
            <a:off x="575035" y="443060"/>
            <a:ext cx="11142483" cy="5995447"/>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4386819" name="Text Box 3"/>
          <p:cNvSpPr txBox="1">
            <a:spLocks noChangeArrowheads="1"/>
          </p:cNvSpPr>
          <p:nvPr/>
        </p:nvSpPr>
        <p:spPr bwMode="auto">
          <a:xfrm>
            <a:off x="3352800" y="2286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386821" name="Rectangle 5"/>
          <p:cNvSpPr>
            <a:spLocks noChangeArrowheads="1"/>
          </p:cNvSpPr>
          <p:nvPr/>
        </p:nvSpPr>
        <p:spPr bwMode="auto">
          <a:xfrm>
            <a:off x="2234154" y="609600"/>
            <a:ext cx="7833674" cy="5583810"/>
          </a:xfrm>
          <a:prstGeom prst="rect">
            <a:avLst/>
          </a:prstGeom>
          <a:noFill/>
          <a:ln w="9525">
            <a:noFill/>
            <a:miter lim="800000"/>
            <a:headEnd/>
            <a:tailEnd/>
          </a:ln>
        </p:spPr>
        <p:txBody>
          <a:bodyPr/>
          <a:lstStyle/>
          <a:p>
            <a:pPr marL="742950" marR="0" lvl="1" indent="-285750" algn="l" defTabSz="914400" rtl="0" eaLnBrk="1" fontAlgn="base" latinLnBrk="0" hangingPunct="1">
              <a:lnSpc>
                <a:spcPct val="100000"/>
              </a:lnSpc>
              <a:spcBef>
                <a:spcPct val="20000"/>
              </a:spcBef>
              <a:spcAft>
                <a:spcPct val="0"/>
              </a:spcAft>
              <a:buClr>
                <a:srgbClr val="7E7F00"/>
              </a:buClr>
              <a:buSzTx/>
              <a:buFontTx/>
              <a:buBlip>
                <a:blip r:embed="rId4"/>
              </a:buBlip>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 The teachings &amp; tenets of Arminius entered the Church of England under the Episcopal Stuarts and were propagated by the father of the Methodist Revival,  John Wesley, who himself lived and died a member of the Anglican or Church of England.</a:t>
            </a:r>
            <a:r>
              <a:rPr kumimoji="0" lang="en-US" sz="4000" b="0" i="0" u="none" strike="noStrike" kern="1200" cap="none" spc="0" normalizeH="0" baseline="0" noProof="0" dirty="0">
                <a:ln>
                  <a:noFill/>
                </a:ln>
                <a:solidFill>
                  <a:srgbClr val="000000"/>
                </a:solidFill>
                <a:effectLst/>
                <a:uLnTx/>
                <a:uFillTx/>
                <a:latin typeface="Times New Roman"/>
                <a:ea typeface="+mn-ea"/>
                <a:cs typeface="+mn-cs"/>
              </a:rPr>
              <a:t>  </a:t>
            </a:r>
          </a:p>
        </p:txBody>
      </p:sp>
    </p:spTree>
    <p:extLst>
      <p:ext uri="{BB962C8B-B14F-4D97-AF65-F5344CB8AC3E}">
        <p14:creationId xmlns:p14="http://schemas.microsoft.com/office/powerpoint/2010/main" val="115374557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386821">
                                            <p:txEl>
                                              <p:pRg st="0" end="0"/>
                                            </p:txEl>
                                          </p:spTgt>
                                        </p:tgtEl>
                                        <p:attrNameLst>
                                          <p:attrName>style.visibility</p:attrName>
                                        </p:attrNameLst>
                                      </p:cBhvr>
                                      <p:to>
                                        <p:strVal val="visible"/>
                                      </p:to>
                                    </p:set>
                                    <p:animEffect transition="in" filter="wipe(up)">
                                      <p:cBhvr>
                                        <p:cTn id="7" dur="75"/>
                                        <p:tgtEl>
                                          <p:spTgt spid="438682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682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1161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4800" b="1" dirty="0">
                <a:solidFill>
                  <a:srgbClr val="FFFF00"/>
                </a:solidFill>
                <a:effectLst>
                  <a:outerShdw blurRad="38100" dist="38100" dir="2700000" algn="tl">
                    <a:srgbClr val="000000"/>
                  </a:outerShdw>
                </a:effectLst>
                <a:latin typeface="Old English Text MT" pitchFamily="66" charset="0"/>
              </a:rPr>
              <a:t> “The Protestant principle suggests that believers ought   to read &amp; seek to understand  the scriptures, and that church practice ought be continually subjected to the scrutiny of Scripture.”</a:t>
            </a:r>
            <a:endParaRPr lang="en-US" sz="4800" dirty="0"/>
          </a:p>
        </p:txBody>
      </p:sp>
      <p:sp>
        <p:nvSpPr>
          <p:cNvPr id="3311619" name="WordArt 3"/>
          <p:cNvSpPr>
            <a:spLocks noChangeArrowheads="1" noChangeShapeType="1" noTextEdit="1"/>
          </p:cNvSpPr>
          <p:nvPr/>
        </p:nvSpPr>
        <p:spPr bwMode="auto">
          <a:xfrm>
            <a:off x="2057400" y="152400"/>
            <a:ext cx="79248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The Protestant Principle</a:t>
            </a:r>
          </a:p>
        </p:txBody>
      </p:sp>
      <p:sp>
        <p:nvSpPr>
          <p:cNvPr id="331162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55044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11619"/>
                                        </p:tgtEl>
                                        <p:attrNameLst>
                                          <p:attrName>style.visibility</p:attrName>
                                        </p:attrNameLst>
                                      </p:cBhvr>
                                      <p:to>
                                        <p:strVal val="visible"/>
                                      </p:to>
                                    </p:set>
                                    <p:anim calcmode="lin" valueType="num">
                                      <p:cBhvr>
                                        <p:cTn id="7" dur="5000" fill="hold"/>
                                        <p:tgtEl>
                                          <p:spTgt spid="3311619"/>
                                        </p:tgtEl>
                                        <p:attrNameLst>
                                          <p:attrName>ppt_w</p:attrName>
                                        </p:attrNameLst>
                                      </p:cBhvr>
                                      <p:tavLst>
                                        <p:tav tm="0" fmla="#ppt_w*sin(2.5*pi*$)">
                                          <p:val>
                                            <p:fltVal val="0"/>
                                          </p:val>
                                        </p:tav>
                                        <p:tav tm="100000">
                                          <p:val>
                                            <p:fltVal val="1"/>
                                          </p:val>
                                        </p:tav>
                                      </p:tavLst>
                                    </p:anim>
                                    <p:anim calcmode="lin" valueType="num">
                                      <p:cBhvr>
                                        <p:cTn id="8" dur="5000" fill="hold"/>
                                        <p:tgtEl>
                                          <p:spTgt spid="33116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11618">
                                            <p:txEl>
                                              <p:pRg st="0" end="0"/>
                                            </p:txEl>
                                          </p:spTgt>
                                        </p:tgtEl>
                                        <p:attrNameLst>
                                          <p:attrName>style.visibility</p:attrName>
                                        </p:attrNameLst>
                                      </p:cBhvr>
                                      <p:to>
                                        <p:strVal val="visible"/>
                                      </p:to>
                                    </p:set>
                                    <p:animEffect transition="in" filter="wipe(left)">
                                      <p:cBhvr>
                                        <p:cTn id="13" dur="500"/>
                                        <p:tgtEl>
                                          <p:spTgt spid="33116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11620"/>
                                        </p:tgtEl>
                                        <p:attrNameLst>
                                          <p:attrName>style.visibility</p:attrName>
                                        </p:attrNameLst>
                                      </p:cBhvr>
                                      <p:to>
                                        <p:strVal val="visible"/>
                                      </p:to>
                                    </p:set>
                                    <p:anim calcmode="lin" valueType="num">
                                      <p:cBhvr>
                                        <p:cTn id="18" dur="500" fill="hold"/>
                                        <p:tgtEl>
                                          <p:spTgt spid="3311620"/>
                                        </p:tgtEl>
                                        <p:attrNameLst>
                                          <p:attrName>ppt_w</p:attrName>
                                        </p:attrNameLst>
                                      </p:cBhvr>
                                      <p:tavLst>
                                        <p:tav tm="0">
                                          <p:val>
                                            <p:fltVal val="0"/>
                                          </p:val>
                                        </p:tav>
                                        <p:tav tm="100000">
                                          <p:val>
                                            <p:strVal val="#ppt_w"/>
                                          </p:val>
                                        </p:tav>
                                      </p:tavLst>
                                    </p:anim>
                                    <p:anim calcmode="lin" valueType="num">
                                      <p:cBhvr>
                                        <p:cTn id="19" dur="500" fill="hold"/>
                                        <p:tgtEl>
                                          <p:spTgt spid="3311620"/>
                                        </p:tgtEl>
                                        <p:attrNameLst>
                                          <p:attrName>ppt_h</p:attrName>
                                        </p:attrNameLst>
                                      </p:cBhvr>
                                      <p:tavLst>
                                        <p:tav tm="0">
                                          <p:val>
                                            <p:fltVal val="0"/>
                                          </p:val>
                                        </p:tav>
                                        <p:tav tm="100000">
                                          <p:val>
                                            <p:strVal val="#ppt_h"/>
                                          </p:val>
                                        </p:tav>
                                      </p:tavLst>
                                    </p:anim>
                                    <p:anim calcmode="lin" valueType="num">
                                      <p:cBhvr>
                                        <p:cTn id="20" dur="500" fill="hold"/>
                                        <p:tgtEl>
                                          <p:spTgt spid="3311620"/>
                                        </p:tgtEl>
                                        <p:attrNameLst>
                                          <p:attrName>ppt_x</p:attrName>
                                        </p:attrNameLst>
                                      </p:cBhvr>
                                      <p:tavLst>
                                        <p:tav tm="0">
                                          <p:val>
                                            <p:fltVal val="0.5"/>
                                          </p:val>
                                        </p:tav>
                                        <p:tav tm="100000">
                                          <p:val>
                                            <p:strVal val="#ppt_x"/>
                                          </p:val>
                                        </p:tav>
                                      </p:tavLst>
                                    </p:anim>
                                    <p:anim calcmode="lin" valueType="num">
                                      <p:cBhvr>
                                        <p:cTn id="21" dur="500" fill="hold"/>
                                        <p:tgtEl>
                                          <p:spTgt spid="33116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1618" grpId="0" build="p" autoUpdateAnimBg="0" rev="1"/>
      <p:bldP spid="3311619" grpId="0" animBg="1"/>
      <p:bldP spid="33116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77AB94-FEFC-4905-9CA4-5F2C561F9FC9}"/>
              </a:ext>
            </a:extLst>
          </p:cNvPr>
          <p:cNvSpPr/>
          <p:nvPr/>
        </p:nvSpPr>
        <p:spPr>
          <a:xfrm>
            <a:off x="2083324" y="4345757"/>
            <a:ext cx="9106292"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Martin Luther Was Trained      Philosophically In </a:t>
            </a:r>
            <a:r>
              <a:rPr kumimoji="0" lang="en-US" sz="54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Nominalism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                    </a:t>
            </a:r>
          </a:p>
        </p:txBody>
      </p:sp>
      <p:pic>
        <p:nvPicPr>
          <p:cNvPr id="3" name="Picture 2">
            <a:extLst>
              <a:ext uri="{FF2B5EF4-FFF2-40B4-BE49-F238E27FC236}">
                <a16:creationId xmlns:a16="http://schemas.microsoft.com/office/drawing/2014/main" id="{E201935E-AB03-42AF-8E3B-EFB93ADE7DBF}"/>
              </a:ext>
            </a:extLst>
          </p:cNvPr>
          <p:cNvPicPr>
            <a:picLocks noChangeAspect="1"/>
          </p:cNvPicPr>
          <p:nvPr/>
        </p:nvPicPr>
        <p:blipFill>
          <a:blip r:embed="rId4"/>
          <a:stretch>
            <a:fillRect/>
          </a:stretch>
        </p:blipFill>
        <p:spPr>
          <a:xfrm>
            <a:off x="0" y="0"/>
            <a:ext cx="2768367" cy="3716323"/>
          </a:xfrm>
          <a:prstGeom prst="rect">
            <a:avLst/>
          </a:prstGeom>
        </p:spPr>
      </p:pic>
    </p:spTree>
    <p:extLst>
      <p:ext uri="{BB962C8B-B14F-4D97-AF65-F5344CB8AC3E}">
        <p14:creationId xmlns:p14="http://schemas.microsoft.com/office/powerpoint/2010/main" val="393014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0137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“Main axiom of </a:t>
            </a:r>
            <a:r>
              <a:rPr lang="en-US" sz="4000" dirty="0" err="1">
                <a:solidFill>
                  <a:srgbClr val="FFFF00"/>
                </a:solidFill>
                <a:effectLst>
                  <a:outerShdw blurRad="38100" dist="38100" dir="2700000" algn="tl">
                    <a:srgbClr val="000000"/>
                  </a:outerShdw>
                </a:effectLst>
                <a:latin typeface="Old English Text MT" pitchFamily="66" charset="0"/>
              </a:rPr>
              <a:t>nominalist</a:t>
            </a:r>
            <a:r>
              <a:rPr lang="en-US" sz="4000" dirty="0">
                <a:solidFill>
                  <a:srgbClr val="FFFF00"/>
                </a:solidFill>
                <a:effectLst>
                  <a:outerShdw blurRad="38100" dist="38100" dir="2700000" algn="tl">
                    <a:srgbClr val="000000"/>
                  </a:outerShdw>
                </a:effectLst>
                <a:latin typeface="Old English Text MT" pitchFamily="66" charset="0"/>
              </a:rPr>
              <a:t> philosopher William of Occam,  namely,  that principles employed  to explain phenomenon should not be multiplied without necessity…  O’ razor was used to eliminate the supernatural from view!”</a:t>
            </a:r>
            <a:endParaRPr lang="en-US" sz="4000" dirty="0"/>
          </a:p>
        </p:txBody>
      </p:sp>
      <p:sp>
        <p:nvSpPr>
          <p:cNvPr id="3301379"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Okham's Razor</a:t>
            </a:r>
          </a:p>
        </p:txBody>
      </p:sp>
      <p:sp>
        <p:nvSpPr>
          <p:cNvPr id="330138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23555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01379"/>
                                        </p:tgtEl>
                                        <p:attrNameLst>
                                          <p:attrName>style.visibility</p:attrName>
                                        </p:attrNameLst>
                                      </p:cBhvr>
                                      <p:to>
                                        <p:strVal val="visible"/>
                                      </p:to>
                                    </p:set>
                                    <p:anim calcmode="lin" valueType="num">
                                      <p:cBhvr>
                                        <p:cTn id="7" dur="5000" fill="hold"/>
                                        <p:tgtEl>
                                          <p:spTgt spid="3301379"/>
                                        </p:tgtEl>
                                        <p:attrNameLst>
                                          <p:attrName>ppt_w</p:attrName>
                                        </p:attrNameLst>
                                      </p:cBhvr>
                                      <p:tavLst>
                                        <p:tav tm="0" fmla="#ppt_w*sin(2.5*pi*$)">
                                          <p:val>
                                            <p:fltVal val="0"/>
                                          </p:val>
                                        </p:tav>
                                        <p:tav tm="100000">
                                          <p:val>
                                            <p:fltVal val="1"/>
                                          </p:val>
                                        </p:tav>
                                      </p:tavLst>
                                    </p:anim>
                                    <p:anim calcmode="lin" valueType="num">
                                      <p:cBhvr>
                                        <p:cTn id="8" dur="5000" fill="hold"/>
                                        <p:tgtEl>
                                          <p:spTgt spid="330137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01378">
                                            <p:txEl>
                                              <p:pRg st="1" end="1"/>
                                            </p:txEl>
                                          </p:spTgt>
                                        </p:tgtEl>
                                        <p:attrNameLst>
                                          <p:attrName>style.visibility</p:attrName>
                                        </p:attrNameLst>
                                      </p:cBhvr>
                                      <p:to>
                                        <p:strVal val="visible"/>
                                      </p:to>
                                    </p:set>
                                    <p:animEffect transition="in" filter="wipe(left)">
                                      <p:cBhvr>
                                        <p:cTn id="13" dur="500"/>
                                        <p:tgtEl>
                                          <p:spTgt spid="330137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01380"/>
                                        </p:tgtEl>
                                        <p:attrNameLst>
                                          <p:attrName>style.visibility</p:attrName>
                                        </p:attrNameLst>
                                      </p:cBhvr>
                                      <p:to>
                                        <p:strVal val="visible"/>
                                      </p:to>
                                    </p:set>
                                    <p:anim calcmode="lin" valueType="num">
                                      <p:cBhvr>
                                        <p:cTn id="18" dur="500" fill="hold"/>
                                        <p:tgtEl>
                                          <p:spTgt spid="3301380"/>
                                        </p:tgtEl>
                                        <p:attrNameLst>
                                          <p:attrName>ppt_w</p:attrName>
                                        </p:attrNameLst>
                                      </p:cBhvr>
                                      <p:tavLst>
                                        <p:tav tm="0">
                                          <p:val>
                                            <p:fltVal val="0"/>
                                          </p:val>
                                        </p:tav>
                                        <p:tav tm="100000">
                                          <p:val>
                                            <p:strVal val="#ppt_w"/>
                                          </p:val>
                                        </p:tav>
                                      </p:tavLst>
                                    </p:anim>
                                    <p:anim calcmode="lin" valueType="num">
                                      <p:cBhvr>
                                        <p:cTn id="19" dur="500" fill="hold"/>
                                        <p:tgtEl>
                                          <p:spTgt spid="3301380"/>
                                        </p:tgtEl>
                                        <p:attrNameLst>
                                          <p:attrName>ppt_h</p:attrName>
                                        </p:attrNameLst>
                                      </p:cBhvr>
                                      <p:tavLst>
                                        <p:tav tm="0">
                                          <p:val>
                                            <p:fltVal val="0"/>
                                          </p:val>
                                        </p:tav>
                                        <p:tav tm="100000">
                                          <p:val>
                                            <p:strVal val="#ppt_h"/>
                                          </p:val>
                                        </p:tav>
                                      </p:tavLst>
                                    </p:anim>
                                    <p:anim calcmode="lin" valueType="num">
                                      <p:cBhvr>
                                        <p:cTn id="20" dur="500" fill="hold"/>
                                        <p:tgtEl>
                                          <p:spTgt spid="3301380"/>
                                        </p:tgtEl>
                                        <p:attrNameLst>
                                          <p:attrName>ppt_x</p:attrName>
                                        </p:attrNameLst>
                                      </p:cBhvr>
                                      <p:tavLst>
                                        <p:tav tm="0">
                                          <p:val>
                                            <p:fltVal val="0.5"/>
                                          </p:val>
                                        </p:tav>
                                        <p:tav tm="100000">
                                          <p:val>
                                            <p:strVal val="#ppt_x"/>
                                          </p:val>
                                        </p:tav>
                                      </p:tavLst>
                                    </p:anim>
                                    <p:anim calcmode="lin" valueType="num">
                                      <p:cBhvr>
                                        <p:cTn id="21" dur="500" fill="hold"/>
                                        <p:tgtEl>
                                          <p:spTgt spid="330138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1378" grpId="0" build="p" autoUpdateAnimBg="0" rev="1"/>
      <p:bldP spid="3301379" grpId="0" animBg="1"/>
      <p:bldP spid="33013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5307" name="Rectangle 11"/>
          <p:cNvSpPr>
            <a:spLocks noGrp="1" noChangeArrowheads="1"/>
          </p:cNvSpPr>
          <p:nvPr>
            <p:ph type="title"/>
          </p:nvPr>
        </p:nvSpPr>
        <p:spPr/>
        <p:txBody>
          <a:bodyPr/>
          <a:lstStyle/>
          <a:p>
            <a:r>
              <a:rPr lang="en-US"/>
              <a:t>Martin Luther, the Wild Pig</a:t>
            </a:r>
          </a:p>
        </p:txBody>
      </p:sp>
      <p:sp>
        <p:nvSpPr>
          <p:cNvPr id="695308" name="Rectangle 12"/>
          <p:cNvSpPr>
            <a:spLocks noGrp="1" noChangeArrowheads="1"/>
          </p:cNvSpPr>
          <p:nvPr>
            <p:ph type="body" idx="1"/>
          </p:nvPr>
        </p:nvSpPr>
        <p:spPr/>
        <p:txBody>
          <a:bodyPr/>
          <a:lstStyle/>
          <a:p>
            <a:r>
              <a:rPr lang="en-US" dirty="0"/>
              <a:t>Martin Luther wanted to debate the validity of indulgences.</a:t>
            </a:r>
          </a:p>
          <a:p>
            <a:r>
              <a:rPr lang="en-US" dirty="0"/>
              <a:t>On October 31, 1517, Luther nailed a list of 95 theses (topics for debate) on a chapel door in Wittenberg, Germany.</a:t>
            </a:r>
          </a:p>
          <a:p>
            <a:r>
              <a:rPr lang="en-US" b="1" dirty="0"/>
              <a:t>In response Pope Leo X declared,</a:t>
            </a:r>
            <a:r>
              <a:rPr lang="en-US" dirty="0"/>
              <a:t> “Arise, O Lord. A wild (alcoholic) pig has invaded the Lord’s vineyard!”</a:t>
            </a:r>
          </a:p>
        </p:txBody>
      </p:sp>
      <p:pic>
        <p:nvPicPr>
          <p:cNvPr id="695309" name="Picture 13" descr="Wild_Pig"/>
          <p:cNvPicPr>
            <a:picLocks noChangeAspect="1" noChangeArrowheads="1"/>
          </p:cNvPicPr>
          <p:nvPr/>
        </p:nvPicPr>
        <p:blipFill>
          <a:blip r:embed="rId4" cstate="print"/>
          <a:srcRect/>
          <a:stretch>
            <a:fillRect/>
          </a:stretch>
        </p:blipFill>
        <p:spPr bwMode="auto">
          <a:xfrm>
            <a:off x="7696200" y="4953029"/>
            <a:ext cx="2362200" cy="1412875"/>
          </a:xfrm>
          <a:prstGeom prst="rect">
            <a:avLst/>
          </a:prstGeom>
          <a:noFill/>
        </p:spPr>
      </p:pic>
    </p:spTree>
    <p:extLst>
      <p:ext uri="{BB962C8B-B14F-4D97-AF65-F5344CB8AC3E}">
        <p14:creationId xmlns:p14="http://schemas.microsoft.com/office/powerpoint/2010/main" val="2324157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5308">
                                            <p:txEl>
                                              <p:pRg st="2" end="2"/>
                                            </p:txEl>
                                          </p:spTgt>
                                        </p:tgtEl>
                                        <p:attrNameLst>
                                          <p:attrName>style.visibility</p:attrName>
                                        </p:attrNameLst>
                                      </p:cBhvr>
                                      <p:to>
                                        <p:strVal val="visible"/>
                                      </p:to>
                                    </p:set>
                                  </p:childTnLst>
                                </p:cTn>
                              </p:par>
                              <p:par>
                                <p:cTn id="7" presetID="26" presetClass="entr" presetSubtype="0" fill="hold" nodeType="withEffect">
                                  <p:stCondLst>
                                    <p:cond delay="2000"/>
                                  </p:stCondLst>
                                  <p:childTnLst>
                                    <p:set>
                                      <p:cBhvr>
                                        <p:cTn id="8" dur="1" fill="hold">
                                          <p:stCondLst>
                                            <p:cond delay="0"/>
                                          </p:stCondLst>
                                        </p:cTn>
                                        <p:tgtEl>
                                          <p:spTgt spid="695309"/>
                                        </p:tgtEl>
                                        <p:attrNameLst>
                                          <p:attrName>style.visibility</p:attrName>
                                        </p:attrNameLst>
                                      </p:cBhvr>
                                      <p:to>
                                        <p:strVal val="visible"/>
                                      </p:to>
                                    </p:set>
                                    <p:animEffect transition="in" filter="wipe(down)">
                                      <p:cBhvr>
                                        <p:cTn id="9" dur="290">
                                          <p:stCondLst>
                                            <p:cond delay="0"/>
                                          </p:stCondLst>
                                        </p:cTn>
                                        <p:tgtEl>
                                          <p:spTgt spid="695309"/>
                                        </p:tgtEl>
                                      </p:cBhvr>
                                    </p:animEffect>
                                    <p:anim calcmode="lin" valueType="num">
                                      <p:cBhvr>
                                        <p:cTn id="10" dur="911" tmFilter="0,0; 0.14,0.36; 0.43,0.73; 0.71,0.91; 1.0,1.0">
                                          <p:stCondLst>
                                            <p:cond delay="0"/>
                                          </p:stCondLst>
                                        </p:cTn>
                                        <p:tgtEl>
                                          <p:spTgt spid="695309"/>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695309"/>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695309"/>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695309"/>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695309"/>
                                        </p:tgtEl>
                                        <p:attrNameLst>
                                          <p:attrName>ppt_y</p:attrName>
                                        </p:attrNameLst>
                                      </p:cBhvr>
                                      <p:tavLst>
                                        <p:tav tm="0" fmla="#ppt_y-sin(pi*$)/81">
                                          <p:val>
                                            <p:fltVal val="0"/>
                                          </p:val>
                                        </p:tav>
                                        <p:tav tm="100000">
                                          <p:val>
                                            <p:fltVal val="1"/>
                                          </p:val>
                                        </p:tav>
                                      </p:tavLst>
                                    </p:anim>
                                    <p:animScale>
                                      <p:cBhvr>
                                        <p:cTn id="15" dur="13">
                                          <p:stCondLst>
                                            <p:cond delay="325"/>
                                          </p:stCondLst>
                                        </p:cTn>
                                        <p:tgtEl>
                                          <p:spTgt spid="695309"/>
                                        </p:tgtEl>
                                      </p:cBhvr>
                                      <p:to x="100000" y="60000"/>
                                    </p:animScale>
                                    <p:animScale>
                                      <p:cBhvr>
                                        <p:cTn id="16" dur="83" decel="50000">
                                          <p:stCondLst>
                                            <p:cond delay="338"/>
                                          </p:stCondLst>
                                        </p:cTn>
                                        <p:tgtEl>
                                          <p:spTgt spid="695309"/>
                                        </p:tgtEl>
                                      </p:cBhvr>
                                      <p:to x="100000" y="100000"/>
                                    </p:animScale>
                                    <p:animScale>
                                      <p:cBhvr>
                                        <p:cTn id="17" dur="13">
                                          <p:stCondLst>
                                            <p:cond delay="656"/>
                                          </p:stCondLst>
                                        </p:cTn>
                                        <p:tgtEl>
                                          <p:spTgt spid="695309"/>
                                        </p:tgtEl>
                                      </p:cBhvr>
                                      <p:to x="100000" y="80000"/>
                                    </p:animScale>
                                    <p:animScale>
                                      <p:cBhvr>
                                        <p:cTn id="18" dur="83" decel="50000">
                                          <p:stCondLst>
                                            <p:cond delay="669"/>
                                          </p:stCondLst>
                                        </p:cTn>
                                        <p:tgtEl>
                                          <p:spTgt spid="695309"/>
                                        </p:tgtEl>
                                      </p:cBhvr>
                                      <p:to x="100000" y="100000"/>
                                    </p:animScale>
                                    <p:animScale>
                                      <p:cBhvr>
                                        <p:cTn id="19" dur="13">
                                          <p:stCondLst>
                                            <p:cond delay="821"/>
                                          </p:stCondLst>
                                        </p:cTn>
                                        <p:tgtEl>
                                          <p:spTgt spid="695309"/>
                                        </p:tgtEl>
                                      </p:cBhvr>
                                      <p:to x="100000" y="90000"/>
                                    </p:animScale>
                                    <p:animScale>
                                      <p:cBhvr>
                                        <p:cTn id="20" dur="83" decel="50000">
                                          <p:stCondLst>
                                            <p:cond delay="834"/>
                                          </p:stCondLst>
                                        </p:cTn>
                                        <p:tgtEl>
                                          <p:spTgt spid="695309"/>
                                        </p:tgtEl>
                                      </p:cBhvr>
                                      <p:to x="100000" y="100000"/>
                                    </p:animScale>
                                    <p:animScale>
                                      <p:cBhvr>
                                        <p:cTn id="21" dur="13">
                                          <p:stCondLst>
                                            <p:cond delay="904"/>
                                          </p:stCondLst>
                                        </p:cTn>
                                        <p:tgtEl>
                                          <p:spTgt spid="695309"/>
                                        </p:tgtEl>
                                      </p:cBhvr>
                                      <p:to x="100000" y="95000"/>
                                    </p:animScale>
                                    <p:animScale>
                                      <p:cBhvr>
                                        <p:cTn id="22" dur="83" decel="50000">
                                          <p:stCondLst>
                                            <p:cond delay="917"/>
                                          </p:stCondLst>
                                        </p:cTn>
                                        <p:tgtEl>
                                          <p:spTgt spid="69530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44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1519</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44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45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450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t>Martin Luther questions </a:t>
            </a:r>
            <a:b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t>papal infallibility </a:t>
            </a:r>
            <a:b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t>(belief that the pope is </a:t>
            </a:r>
            <a:b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t>preserved from error </a:t>
            </a:r>
            <a:b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t>in matters of faith and </a:t>
            </a:r>
            <a:b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400" b="0" i="0" u="none" strike="noStrike" kern="1200" cap="none" spc="0" normalizeH="0" baseline="0" noProof="0" dirty="0">
                <a:ln>
                  <a:noFill/>
                </a:ln>
                <a:solidFill>
                  <a:srgbClr val="000000"/>
                </a:solidFill>
                <a:effectLst/>
                <a:uLnTx/>
                <a:uFillTx/>
                <a:latin typeface="Times New Roman" pitchFamily="18" charset="0"/>
                <a:ea typeface="+mn-ea"/>
                <a:cs typeface="+mn-cs"/>
              </a:rPr>
              <a:t>morals) and begins New Testament sermon series, </a:t>
            </a:r>
            <a:r>
              <a:rPr kumimoji="0" lang="en-US" sz="3400" b="1" i="0" u="none" strike="noStrike" kern="1200" cap="none" spc="0" normalizeH="0" baseline="0" noProof="0" dirty="0">
                <a:ln>
                  <a:noFill/>
                </a:ln>
                <a:solidFill>
                  <a:srgbClr val="000000"/>
                </a:solidFill>
                <a:effectLst/>
                <a:uLnTx/>
                <a:uFillTx/>
                <a:latin typeface="Times New Roman" pitchFamily="18" charset="0"/>
                <a:ea typeface="+mn-ea"/>
                <a:cs typeface="+mn-cs"/>
              </a:rPr>
              <a:t>starting a new era of preaching</a:t>
            </a:r>
            <a:endPar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2794502" name="Group 6"/>
          <p:cNvGrpSpPr>
            <a:grpSpLocks/>
          </p:cNvGrpSpPr>
          <p:nvPr/>
        </p:nvGrpSpPr>
        <p:grpSpPr bwMode="auto">
          <a:xfrm>
            <a:off x="8382000" y="457200"/>
            <a:ext cx="2057400" cy="2362200"/>
            <a:chOff x="4320" y="288"/>
            <a:chExt cx="1296" cy="1488"/>
          </a:xfrm>
        </p:grpSpPr>
        <p:pic>
          <p:nvPicPr>
            <p:cNvPr id="2794503" name="Picture 7" descr="m luther2-color"/>
            <p:cNvPicPr>
              <a:picLocks noChangeAspect="1" noChangeArrowheads="1"/>
            </p:cNvPicPr>
            <p:nvPr/>
          </p:nvPicPr>
          <p:blipFill>
            <a:blip r:embed="rId4" cstate="print"/>
            <a:srcRect/>
            <a:stretch>
              <a:fillRect/>
            </a:stretch>
          </p:blipFill>
          <p:spPr bwMode="auto">
            <a:xfrm>
              <a:off x="4368" y="288"/>
              <a:ext cx="1200" cy="1200"/>
            </a:xfrm>
            <a:prstGeom prst="rect">
              <a:avLst/>
            </a:prstGeom>
            <a:noFill/>
            <a:ln w="38100">
              <a:solidFill>
                <a:srgbClr val="14455E"/>
              </a:solidFill>
              <a:miter lim="800000"/>
              <a:headEnd/>
              <a:tailEnd/>
            </a:ln>
          </p:spPr>
        </p:pic>
        <p:sp>
          <p:nvSpPr>
            <p:cNvPr id="2794504" name="Text Box 8"/>
            <p:cNvSpPr txBox="1">
              <a:spLocks noChangeArrowheads="1"/>
            </p:cNvSpPr>
            <p:nvPr/>
          </p:nvSpPr>
          <p:spPr bwMode="auto">
            <a:xfrm>
              <a:off x="4320" y="1519"/>
              <a:ext cx="12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Martin Luther</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794505" name="Rectangle 9"/>
          <p:cNvSpPr>
            <a:spLocks noChangeArrowheads="1"/>
          </p:cNvSpPr>
          <p:nvPr/>
        </p:nvSpPr>
        <p:spPr bwMode="auto">
          <a:xfrm>
            <a:off x="3352800" y="4495800"/>
            <a:ext cx="4953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400" b="0" i="0" u="none" strike="noStrike" kern="1200" cap="none" spc="0" normalizeH="0" baseline="0" noProof="0">
                <a:ln>
                  <a:noFill/>
                </a:ln>
                <a:solidFill>
                  <a:srgbClr val="000000"/>
                </a:solidFill>
                <a:effectLst/>
                <a:uLnTx/>
                <a:uFillTx/>
                <a:latin typeface="Times New Roman" pitchFamily="18" charset="0"/>
                <a:ea typeface="+mn-ea"/>
                <a:cs typeface="+mn-cs"/>
              </a:rPr>
              <a:t>Ulrich Zwingli begins New Testament sermons, thus ushering in the Swiss reformation</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794506" name="Group 10"/>
          <p:cNvGrpSpPr>
            <a:grpSpLocks/>
          </p:cNvGrpSpPr>
          <p:nvPr/>
        </p:nvGrpSpPr>
        <p:grpSpPr bwMode="auto">
          <a:xfrm>
            <a:off x="8243888" y="4267200"/>
            <a:ext cx="2195512" cy="2465388"/>
            <a:chOff x="4233" y="2688"/>
            <a:chExt cx="1383" cy="1553"/>
          </a:xfrm>
        </p:grpSpPr>
        <p:pic>
          <p:nvPicPr>
            <p:cNvPr id="2794507" name="Picture 11" descr="Zwingli"/>
            <p:cNvPicPr>
              <a:picLocks noChangeAspect="1" noChangeArrowheads="1"/>
            </p:cNvPicPr>
            <p:nvPr/>
          </p:nvPicPr>
          <p:blipFill>
            <a:blip r:embed="rId5" cstate="print"/>
            <a:srcRect/>
            <a:stretch>
              <a:fillRect/>
            </a:stretch>
          </p:blipFill>
          <p:spPr bwMode="auto">
            <a:xfrm>
              <a:off x="4233" y="2688"/>
              <a:ext cx="1335" cy="1344"/>
            </a:xfrm>
            <a:prstGeom prst="rect">
              <a:avLst/>
            </a:prstGeom>
            <a:noFill/>
          </p:spPr>
        </p:pic>
        <p:sp>
          <p:nvSpPr>
            <p:cNvPr id="2794508" name="Text Box 12"/>
            <p:cNvSpPr txBox="1">
              <a:spLocks noChangeArrowheads="1"/>
            </p:cNvSpPr>
            <p:nvPr/>
          </p:nvSpPr>
          <p:spPr bwMode="auto">
            <a:xfrm>
              <a:off x="4320" y="3984"/>
              <a:ext cx="1296" cy="25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Ulrich Zwingli</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4505">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94506"/>
                                        </p:tgtEl>
                                        <p:attrNameLst>
                                          <p:attrName>style.visibility</p:attrName>
                                        </p:attrNameLst>
                                      </p:cBhvr>
                                      <p:to>
                                        <p:strVal val="visible"/>
                                      </p:to>
                                    </p:set>
                                    <p:animEffect transition="in" filter="dissolve">
                                      <p:cBhvr>
                                        <p:cTn id="10" dur="500"/>
                                        <p:tgtEl>
                                          <p:spTgt spid="2794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450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710598"/>
            <a:ext cx="7105475" cy="4631479"/>
          </a:xfrm>
        </p:spPr>
        <p:txBody>
          <a:bodyPr>
            <a:normAutofit/>
          </a:bodyPr>
          <a:lstStyle/>
          <a:p>
            <a:r>
              <a:rPr lang="en-US" sz="2400" b="1" i="1" dirty="0">
                <a:solidFill>
                  <a:srgbClr val="C00000"/>
                </a:solidFill>
              </a:rPr>
              <a:t>PLATO(Teacher) VERSUS ARISTOTLE(Student)</a:t>
            </a:r>
          </a:p>
          <a:p>
            <a:r>
              <a:rPr lang="en-US" sz="2400" b="1" i="1" dirty="0">
                <a:solidFill>
                  <a:srgbClr val="C00000"/>
                </a:solidFill>
              </a:rPr>
              <a:t>IRENAEUS(2</a:t>
            </a:r>
            <a:r>
              <a:rPr lang="en-US" sz="2400" b="1" i="1" baseline="30000" dirty="0">
                <a:solidFill>
                  <a:srgbClr val="C00000"/>
                </a:solidFill>
              </a:rPr>
              <a:t>nd</a:t>
            </a:r>
            <a:r>
              <a:rPr lang="en-US" sz="2400" b="1" i="1" dirty="0">
                <a:solidFill>
                  <a:srgbClr val="C00000"/>
                </a:solidFill>
              </a:rPr>
              <a:t> Cent) VERSUS AUGUSTINE (4</a:t>
            </a:r>
            <a:r>
              <a:rPr lang="en-US" sz="2400" b="1" i="1" baseline="30000" dirty="0">
                <a:solidFill>
                  <a:srgbClr val="C00000"/>
                </a:solidFill>
              </a:rPr>
              <a:t>th</a:t>
            </a:r>
            <a:r>
              <a:rPr lang="en-US" sz="2400" b="1" i="1" dirty="0">
                <a:solidFill>
                  <a:srgbClr val="C00000"/>
                </a:solidFill>
              </a:rPr>
              <a:t>)</a:t>
            </a:r>
          </a:p>
          <a:p>
            <a:r>
              <a:rPr lang="en-US" sz="2400" b="1" i="1" dirty="0">
                <a:solidFill>
                  <a:srgbClr val="C00000"/>
                </a:solidFill>
              </a:rPr>
              <a:t>AUGUSTINIAN VERSUS PELAGIAN NEMESIS</a:t>
            </a:r>
          </a:p>
          <a:p>
            <a:r>
              <a:rPr lang="en-US" sz="2400" b="1" i="1" dirty="0">
                <a:solidFill>
                  <a:srgbClr val="C00000"/>
                </a:solidFill>
              </a:rPr>
              <a:t>AUGUSTINIAN(Old)/THOMISM(New Church)</a:t>
            </a:r>
          </a:p>
          <a:p>
            <a:r>
              <a:rPr lang="en-US" sz="2400" b="1" i="1" dirty="0">
                <a:solidFill>
                  <a:srgbClr val="C00000"/>
                </a:solidFill>
              </a:rPr>
              <a:t>DESIDERIUS ERASMUS VS. MARTIN LUTHER</a:t>
            </a:r>
          </a:p>
          <a:p>
            <a:r>
              <a:rPr lang="en-US" sz="2400" b="1" i="1" dirty="0">
                <a:solidFill>
                  <a:srgbClr val="C00000"/>
                </a:solidFill>
                <a:hlinkClick r:id="rId3" action="ppaction://hlinksldjump"/>
              </a:rPr>
              <a:t>MARTIN LUTHER VERSUS ULRICH ZWINGLI</a:t>
            </a:r>
            <a:endParaRPr lang="en-US" sz="2400" b="1" i="1" dirty="0">
              <a:solidFill>
                <a:srgbClr val="C00000"/>
              </a:solidFill>
            </a:endParaRPr>
          </a:p>
          <a:p>
            <a:r>
              <a:rPr lang="en-US" sz="2400" b="1" i="1" dirty="0">
                <a:solidFill>
                  <a:srgbClr val="C00000"/>
                </a:solidFill>
                <a:hlinkClick r:id="rId4" action="ppaction://hlinksldjump"/>
              </a:rPr>
              <a:t>MARTIN LUTHER VERSUS JOHN CALVIN</a:t>
            </a:r>
            <a:endParaRPr lang="en-US" sz="2400" b="1" i="1" dirty="0">
              <a:solidFill>
                <a:srgbClr val="C00000"/>
              </a:solidFill>
            </a:endParaRPr>
          </a:p>
          <a:p>
            <a:r>
              <a:rPr lang="en-US" sz="2400" b="1" i="1" dirty="0">
                <a:solidFill>
                  <a:srgbClr val="C00000"/>
                </a:solidFill>
                <a:hlinkClick r:id="rId5" action="ppaction://hlinksldjump"/>
              </a:rPr>
              <a:t>JACOB ARMINIUS VERSUS JOHN CALVIN  </a:t>
            </a:r>
            <a:endParaRPr lang="en-US" sz="2400" b="1" i="1" dirty="0">
              <a:solidFill>
                <a:srgbClr val="C00000"/>
              </a:solidFill>
            </a:endParaRPr>
          </a:p>
          <a:p>
            <a:pPr marL="0" indent="0">
              <a:buNone/>
            </a:pPr>
            <a:r>
              <a:rPr lang="en-US" sz="2400" b="1" i="1" dirty="0">
                <a:solidFill>
                  <a:srgbClr val="C00000"/>
                </a:solidFill>
              </a:rPr>
              <a:t> </a:t>
            </a:r>
          </a:p>
        </p:txBody>
      </p:sp>
    </p:spTree>
    <p:extLst>
      <p:ext uri="{BB962C8B-B14F-4D97-AF65-F5344CB8AC3E}">
        <p14:creationId xmlns:p14="http://schemas.microsoft.com/office/powerpoint/2010/main" val="69762894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5363714" name="Rectangle 2"/>
          <p:cNvSpPr>
            <a:spLocks noGrp="1" noChangeArrowheads="1"/>
          </p:cNvSpPr>
          <p:nvPr>
            <p:ph type="title"/>
          </p:nvPr>
        </p:nvSpPr>
        <p:spPr>
          <a:xfrm>
            <a:off x="1162976" y="0"/>
            <a:ext cx="11239130" cy="1066800"/>
          </a:xfrm>
        </p:spPr>
        <p:txBody>
          <a:bodyPr/>
          <a:lstStyle/>
          <a:p>
            <a:r>
              <a:rPr lang="en-US" sz="2800" dirty="0">
                <a:solidFill>
                  <a:srgbClr val="FFFF00"/>
                </a:solidFill>
                <a:effectLst>
                  <a:outerShdw blurRad="38100" dist="38100" dir="2700000" algn="tl">
                    <a:srgbClr val="C0C0C0"/>
                  </a:outerShdw>
                </a:effectLst>
                <a:latin typeface="Wide Latin" pitchFamily="18" charset="0"/>
              </a:rPr>
              <a:t>WHERE DID THEY COME FROM?</a:t>
            </a:r>
            <a:r>
              <a:rPr lang="en-US" sz="2800" dirty="0">
                <a:solidFill>
                  <a:srgbClr val="FFFF00"/>
                </a:solidFill>
              </a:rPr>
              <a:t> </a:t>
            </a:r>
            <a:br>
              <a:rPr lang="en-US" sz="2800" dirty="0">
                <a:solidFill>
                  <a:srgbClr val="FFFF00"/>
                </a:solidFill>
              </a:rPr>
            </a:br>
            <a:r>
              <a:rPr lang="en-US" sz="5400" b="1" dirty="0">
                <a:solidFill>
                  <a:srgbClr val="FFFF00"/>
                </a:solidFill>
                <a:effectLst>
                  <a:outerShdw blurRad="38100" dist="38100" dir="2700000" algn="tl">
                    <a:srgbClr val="C0C0C0"/>
                  </a:outerShdw>
                </a:effectLst>
              </a:rPr>
              <a:t>The Pulpit System</a:t>
            </a:r>
          </a:p>
        </p:txBody>
      </p:sp>
      <p:sp>
        <p:nvSpPr>
          <p:cNvPr id="5363715" name="Rectangle 3"/>
          <p:cNvSpPr>
            <a:spLocks noGrp="1" noChangeArrowheads="1"/>
          </p:cNvSpPr>
          <p:nvPr>
            <p:ph type="body" sz="half" idx="1"/>
          </p:nvPr>
        </p:nvSpPr>
        <p:spPr>
          <a:xfrm>
            <a:off x="2590800" y="914400"/>
            <a:ext cx="3657600" cy="6248400"/>
          </a:xfrm>
        </p:spPr>
        <p:txBody>
          <a:bodyPr/>
          <a:lstStyle/>
          <a:p>
            <a:pPr>
              <a:buFontTx/>
              <a:buNone/>
            </a:pPr>
            <a:r>
              <a:rPr lang="en-US" sz="1800">
                <a:solidFill>
                  <a:srgbClr val="FFFF99"/>
                </a:solidFill>
              </a:rPr>
              <a:t>                                                                        </a:t>
            </a:r>
            <a:endParaRPr lang="en-US" sz="2000">
              <a:solidFill>
                <a:srgbClr val="FFFF99"/>
              </a:solidFill>
            </a:endParaRPr>
          </a:p>
          <a:p>
            <a:pPr>
              <a:buFont typeface="Wingdings" pitchFamily="2" charset="2"/>
              <a:buChar char="Ø"/>
            </a:pPr>
            <a:r>
              <a:rPr lang="en-US" sz="2000" u="sng">
                <a:solidFill>
                  <a:srgbClr val="CCFF33"/>
                </a:solidFill>
                <a:effectLst>
                  <a:outerShdw blurRad="38100" dist="38100" dir="2700000" algn="tl">
                    <a:srgbClr val="C0C0C0"/>
                  </a:outerShdw>
                </a:effectLst>
              </a:rPr>
              <a:t>Altar Replaced With Pulpit:</a:t>
            </a:r>
          </a:p>
          <a:p>
            <a:pPr>
              <a:buFont typeface="Wingdings" pitchFamily="2" charset="2"/>
              <a:buNone/>
            </a:pPr>
            <a:r>
              <a:rPr lang="en-US" sz="800">
                <a:solidFill>
                  <a:srgbClr val="CCFF33"/>
                </a:solidFill>
                <a:effectLst>
                  <a:outerShdw blurRad="38100" dist="38100" dir="2700000" algn="tl">
                    <a:srgbClr val="C0C0C0"/>
                  </a:outerShdw>
                </a:effectLst>
              </a:rPr>
              <a:t> </a:t>
            </a:r>
          </a:p>
          <a:p>
            <a:pPr>
              <a:buFont typeface="Wingdings" pitchFamily="2" charset="2"/>
              <a:buChar char="Ø"/>
            </a:pPr>
            <a:r>
              <a:rPr lang="en-US" sz="2000">
                <a:solidFill>
                  <a:srgbClr val="CCFF33"/>
                </a:solidFill>
                <a:effectLst>
                  <a:outerShdw blurRad="38100" dist="38100" dir="2700000" algn="tl">
                    <a:srgbClr val="C0C0C0"/>
                  </a:outerShdw>
                </a:effectLst>
              </a:rPr>
              <a:t>Luther had the entire area ripped out of the front of the church.  High up on one of  the pillars of the church was   a rostrum or pulpit which the Catholic priest had climbed  up by means of a circular staircase to read dutifully the weekly announcements to   the faithful flock below.  Luther had one of those pulpits placed in the front &amp; center of the building, where the altar had been.  That was new.  Brand new.  And so,   was born the Protestant pulpit!</a:t>
            </a:r>
            <a:endParaRPr lang="en-US" sz="3200" u="sng">
              <a:solidFill>
                <a:srgbClr val="FF3300"/>
              </a:solidFill>
            </a:endParaRPr>
          </a:p>
        </p:txBody>
      </p:sp>
      <p:pic>
        <p:nvPicPr>
          <p:cNvPr id="8" name="oh-ee-o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165746" y="609600"/>
            <a:ext cx="304800" cy="304800"/>
          </a:xfrm>
          <a:prstGeom prst="rect">
            <a:avLst/>
          </a:prstGeom>
        </p:spPr>
      </p:pic>
      <p:pic>
        <p:nvPicPr>
          <p:cNvPr id="6" name="Picture 6" descr="C:\Documents and Settings\Owner\My Documents\Educational Illustrations\2760807298_2b2943d686.jpg">
            <a:extLst>
              <a:ext uri="{FF2B5EF4-FFF2-40B4-BE49-F238E27FC236}">
                <a16:creationId xmlns:a16="http://schemas.microsoft.com/office/drawing/2014/main" id="{850500A6-4E21-4E37-AD8A-18FFE5351FE5}"/>
              </a:ext>
            </a:extLst>
          </p:cNvPr>
          <p:cNvPicPr>
            <a:picLocks noChangeAspect="1" noChangeArrowheads="1"/>
          </p:cNvPicPr>
          <p:nvPr/>
        </p:nvPicPr>
        <p:blipFill>
          <a:blip r:embed="rId7" cstate="print"/>
          <a:srcRect/>
          <a:stretch>
            <a:fillRect/>
          </a:stretch>
        </p:blipFill>
        <p:spPr bwMode="auto">
          <a:xfrm>
            <a:off x="6417579" y="1350627"/>
            <a:ext cx="5340990" cy="5276675"/>
          </a:xfrm>
          <a:prstGeom prst="rect">
            <a:avLst/>
          </a:prstGeom>
          <a:noFill/>
        </p:spPr>
      </p:pic>
      <p:sp>
        <p:nvSpPr>
          <p:cNvPr id="7" name="WordArt 7">
            <a:extLst>
              <a:ext uri="{FF2B5EF4-FFF2-40B4-BE49-F238E27FC236}">
                <a16:creationId xmlns:a16="http://schemas.microsoft.com/office/drawing/2014/main" id="{DD60B97D-38B9-4ECF-80E7-67023DB07EBF}"/>
              </a:ext>
            </a:extLst>
          </p:cNvPr>
          <p:cNvSpPr>
            <a:spLocks noChangeArrowheads="1" noChangeShapeType="1" noTextEdit="1"/>
          </p:cNvSpPr>
          <p:nvPr/>
        </p:nvSpPr>
        <p:spPr bwMode="auto">
          <a:xfrm>
            <a:off x="7029974" y="3095538"/>
            <a:ext cx="4135772" cy="3533862"/>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TODAY'S TEN A.M. TIME FOR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PROTESTANT SUNDAY SERVICES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ARE STILL IN ACCOMMODATION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LUTHER'S HEAVY HANGOVERS! </a:t>
            </a:r>
          </a:p>
        </p:txBody>
      </p:sp>
      <p:pic>
        <p:nvPicPr>
          <p:cNvPr id="9" name="Picture 8" descr="securedownload.gif">
            <a:extLst>
              <a:ext uri="{FF2B5EF4-FFF2-40B4-BE49-F238E27FC236}">
                <a16:creationId xmlns:a16="http://schemas.microsoft.com/office/drawing/2014/main" id="{0C3366DF-FC01-4251-86BE-641B98B7B8E4}"/>
              </a:ext>
            </a:extLst>
          </p:cNvPr>
          <p:cNvPicPr>
            <a:picLocks noChangeAspect="1"/>
          </p:cNvPicPr>
          <p:nvPr/>
        </p:nvPicPr>
        <p:blipFill>
          <a:blip r:embed="rId8" cstate="print"/>
          <a:stretch>
            <a:fillRect/>
          </a:stretch>
        </p:blipFill>
        <p:spPr>
          <a:xfrm>
            <a:off x="76200" y="33556"/>
            <a:ext cx="1240872" cy="1033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63715">
                                            <p:txEl>
                                              <p:pRg st="3" end="3"/>
                                            </p:txEl>
                                          </p:spTgt>
                                        </p:tgtEl>
                                        <p:attrNameLst>
                                          <p:attrName>style.visibility</p:attrName>
                                        </p:attrNameLst>
                                      </p:cBhvr>
                                      <p:to>
                                        <p:strVal val="visible"/>
                                      </p:to>
                                    </p:set>
                                    <p:animEffect transition="in" filter="wipe(left)">
                                      <p:cBhvr>
                                        <p:cTn id="7" dur="500"/>
                                        <p:tgtEl>
                                          <p:spTgt spid="53637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63715">
                                            <p:txEl>
                                              <p:pRg st="2" end="2"/>
                                            </p:txEl>
                                          </p:spTgt>
                                        </p:tgtEl>
                                        <p:attrNameLst>
                                          <p:attrName>style.visibility</p:attrName>
                                        </p:attrNameLst>
                                      </p:cBhvr>
                                      <p:to>
                                        <p:strVal val="visible"/>
                                      </p:to>
                                    </p:set>
                                    <p:animEffect transition="in" filter="wipe(left)">
                                      <p:cBhvr>
                                        <p:cTn id="12" dur="500"/>
                                        <p:tgtEl>
                                          <p:spTgt spid="5363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63715">
                                            <p:txEl>
                                              <p:pRg st="1" end="1"/>
                                            </p:txEl>
                                          </p:spTgt>
                                        </p:tgtEl>
                                        <p:attrNameLst>
                                          <p:attrName>style.visibility</p:attrName>
                                        </p:attrNameLst>
                                      </p:cBhvr>
                                      <p:to>
                                        <p:strVal val="visible"/>
                                      </p:to>
                                    </p:set>
                                    <p:animEffect transition="in" filter="wipe(left)">
                                      <p:cBhvr>
                                        <p:cTn id="17" dur="500"/>
                                        <p:tgtEl>
                                          <p:spTgt spid="53637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63715">
                                            <p:txEl>
                                              <p:pRg st="0" end="0"/>
                                            </p:txEl>
                                          </p:spTgt>
                                        </p:tgtEl>
                                        <p:attrNameLst>
                                          <p:attrName>style.visibility</p:attrName>
                                        </p:attrNameLst>
                                      </p:cBhvr>
                                      <p:to>
                                        <p:strVal val="visible"/>
                                      </p:to>
                                    </p:set>
                                    <p:animEffect transition="in" filter="wipe(left)">
                                      <p:cBhvr>
                                        <p:cTn id="22" dur="500"/>
                                        <p:tgtEl>
                                          <p:spTgt spid="5363715">
                                            <p:txEl>
                                              <p:pRg st="0" end="0"/>
                                            </p:txEl>
                                          </p:spTgt>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8112" fill="hold"/>
                                        <p:tgtEl>
                                          <p:spTgt spid="8"/>
                                        </p:tgtEl>
                                      </p:cBhvr>
                                    </p:cmd>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ox(ou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ppt_x</p:attrName>
                                        </p:attrNameLst>
                                      </p:cBhvr>
                                      <p:tavLst>
                                        <p:tav tm="0">
                                          <p:val>
                                            <p:fltVal val="0.5"/>
                                          </p:val>
                                        </p:tav>
                                        <p:tav tm="100000">
                                          <p:val>
                                            <p:strVal val="#ppt_x"/>
                                          </p:val>
                                        </p:tav>
                                      </p:tavLst>
                                    </p:anim>
                                    <p:anim calcmode="lin" valueType="num">
                                      <p:cBhvr>
                                        <p:cTn id="38"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strVal val="#ppt_w+.3"/>
                                          </p:val>
                                        </p:tav>
                                        <p:tav tm="100000">
                                          <p:val>
                                            <p:strVal val="#ppt_w"/>
                                          </p:val>
                                        </p:tav>
                                      </p:tavLst>
                                    </p:anim>
                                    <p:anim calcmode="lin" valueType="num">
                                      <p:cBhvr>
                                        <p:cTn id="44" dur="1000" fill="hold"/>
                                        <p:tgtEl>
                                          <p:spTgt spid="9"/>
                                        </p:tgtEl>
                                        <p:attrNameLst>
                                          <p:attrName>ppt_h</p:attrName>
                                        </p:attrNameLst>
                                      </p:cBhvr>
                                      <p:tavLst>
                                        <p:tav tm="0">
                                          <p:val>
                                            <p:strVal val="#ppt_h"/>
                                          </p:val>
                                        </p:tav>
                                        <p:tav tm="100000">
                                          <p:val>
                                            <p:strVal val="#ppt_h"/>
                                          </p:val>
                                        </p:tav>
                                      </p:tavLst>
                                    </p:anim>
                                    <p:animEffect transition="in" filter="fade">
                                      <p:cBhvr>
                                        <p:cTn id="4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6"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5363715" grpId="0" build="p" autoUpdateAnimBg="0" rev="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63714" name="Rectangle 2"/>
          <p:cNvSpPr>
            <a:spLocks noGrp="1" noChangeArrowheads="1"/>
          </p:cNvSpPr>
          <p:nvPr>
            <p:ph type="title"/>
          </p:nvPr>
        </p:nvSpPr>
        <p:spPr>
          <a:xfrm>
            <a:off x="1191237" y="0"/>
            <a:ext cx="11140580" cy="1066800"/>
          </a:xfrm>
        </p:spPr>
        <p:txBody>
          <a:bodyPr/>
          <a:lstStyle/>
          <a:p>
            <a:r>
              <a:rPr lang="en-US" sz="2800" dirty="0">
                <a:solidFill>
                  <a:srgbClr val="FFFF00"/>
                </a:solidFill>
                <a:effectLst>
                  <a:outerShdw blurRad="38100" dist="38100" dir="2700000" algn="tl">
                    <a:srgbClr val="C0C0C0"/>
                  </a:outerShdw>
                </a:effectLst>
                <a:latin typeface="Wide Latin" pitchFamily="18" charset="0"/>
              </a:rPr>
              <a:t>WHERE DID THEY COME FROM?</a:t>
            </a:r>
            <a:br>
              <a:rPr lang="en-US" sz="2800" dirty="0">
                <a:solidFill>
                  <a:srgbClr val="FFFF00"/>
                </a:solidFill>
                <a:effectLst>
                  <a:outerShdw blurRad="38100" dist="38100" dir="2700000" algn="tl">
                    <a:srgbClr val="C0C0C0"/>
                  </a:outerShdw>
                </a:effectLst>
                <a:latin typeface="Wide Latin" pitchFamily="18" charset="0"/>
              </a:rPr>
            </a:br>
            <a:r>
              <a:rPr lang="en-US" sz="3600" b="1" dirty="0">
                <a:solidFill>
                  <a:srgbClr val="FFFF00"/>
                </a:solidFill>
                <a:effectLst>
                  <a:outerShdw blurRad="38100" dist="38100" dir="2700000" algn="tl">
                    <a:srgbClr val="C0C0C0"/>
                  </a:outerShdw>
                </a:effectLst>
              </a:rPr>
              <a:t>The Pulpit System &amp; Participatory Music </a:t>
            </a:r>
          </a:p>
        </p:txBody>
      </p:sp>
      <p:sp>
        <p:nvSpPr>
          <p:cNvPr id="5363715" name="Rectangle 3"/>
          <p:cNvSpPr>
            <a:spLocks noGrp="1" noChangeArrowheads="1"/>
          </p:cNvSpPr>
          <p:nvPr>
            <p:ph type="body" sz="half" idx="1"/>
          </p:nvPr>
        </p:nvSpPr>
        <p:spPr>
          <a:xfrm>
            <a:off x="2590800" y="914400"/>
            <a:ext cx="3657600" cy="6248400"/>
          </a:xfrm>
        </p:spPr>
        <p:txBody>
          <a:bodyPr/>
          <a:lstStyle/>
          <a:p>
            <a:pPr>
              <a:buFontTx/>
              <a:buNone/>
            </a:pPr>
            <a:r>
              <a:rPr lang="en-US" sz="1800">
                <a:solidFill>
                  <a:srgbClr val="FFFF99"/>
                </a:solidFill>
              </a:rPr>
              <a:t>                                                                        </a:t>
            </a:r>
            <a:endParaRPr lang="en-US" sz="2000">
              <a:solidFill>
                <a:srgbClr val="FFFF99"/>
              </a:solidFill>
            </a:endParaRPr>
          </a:p>
          <a:p>
            <a:pPr>
              <a:buFont typeface="Wingdings" pitchFamily="2" charset="2"/>
              <a:buChar char="Ø"/>
            </a:pPr>
            <a:r>
              <a:rPr lang="en-US" sz="2000" u="sng">
                <a:solidFill>
                  <a:srgbClr val="CCFF33"/>
                </a:solidFill>
                <a:effectLst>
                  <a:outerShdw blurRad="38100" dist="38100" dir="2700000" algn="tl">
                    <a:srgbClr val="C0C0C0"/>
                  </a:outerShdw>
                </a:effectLst>
              </a:rPr>
              <a:t>Altar Replaced With Pulpit:</a:t>
            </a:r>
          </a:p>
          <a:p>
            <a:pPr>
              <a:buFont typeface="Wingdings" pitchFamily="2" charset="2"/>
              <a:buNone/>
            </a:pPr>
            <a:r>
              <a:rPr lang="en-US" sz="800">
                <a:solidFill>
                  <a:srgbClr val="CCFF33"/>
                </a:solidFill>
                <a:effectLst>
                  <a:outerShdw blurRad="38100" dist="38100" dir="2700000" algn="tl">
                    <a:srgbClr val="C0C0C0"/>
                  </a:outerShdw>
                </a:effectLst>
              </a:rPr>
              <a:t> </a:t>
            </a:r>
          </a:p>
          <a:p>
            <a:pPr>
              <a:buFont typeface="Wingdings" pitchFamily="2" charset="2"/>
              <a:buChar char="Ø"/>
            </a:pPr>
            <a:r>
              <a:rPr lang="en-US" sz="2000">
                <a:solidFill>
                  <a:srgbClr val="CCFF33"/>
                </a:solidFill>
                <a:effectLst>
                  <a:outerShdw blurRad="38100" dist="38100" dir="2700000" algn="tl">
                    <a:srgbClr val="C0C0C0"/>
                  </a:outerShdw>
                </a:effectLst>
              </a:rPr>
              <a:t>Luther had the entire area ripped out of the front of the church.  High up on one of  the pillars of the church was   a rostrum or pulpit which the Catholic priest had climbed  up by means of a circular staircase to read dutifully the weekly announcements to   the faithful flock below.  Luther had one of those pulpits placed in the front &amp; center of the building, where the altar had been.  That was new.  Brand new.  And so,   was born the Protestant pulpit!</a:t>
            </a:r>
            <a:endParaRPr lang="en-US" sz="3200" u="sng">
              <a:solidFill>
                <a:srgbClr val="FF3300"/>
              </a:solidFill>
            </a:endParaRPr>
          </a:p>
        </p:txBody>
      </p:sp>
      <p:sp>
        <p:nvSpPr>
          <p:cNvPr id="5363716" name="Rectangle 4"/>
          <p:cNvSpPr>
            <a:spLocks noGrp="1" noChangeArrowheads="1"/>
          </p:cNvSpPr>
          <p:nvPr>
            <p:ph type="body" sz="half" idx="2"/>
          </p:nvPr>
        </p:nvSpPr>
        <p:spPr>
          <a:xfrm>
            <a:off x="6384022" y="1216404"/>
            <a:ext cx="4512578" cy="5489196"/>
          </a:xfrm>
        </p:spPr>
        <p:txBody>
          <a:bodyPr/>
          <a:lstStyle/>
          <a:p>
            <a:pPr>
              <a:lnSpc>
                <a:spcPct val="90000"/>
              </a:lnSpc>
              <a:buFont typeface="Wingdings" pitchFamily="2" charset="2"/>
              <a:buNone/>
            </a:pPr>
            <a:r>
              <a:rPr lang="en-US" b="1" u="sng" dirty="0">
                <a:solidFill>
                  <a:srgbClr val="CCFF33"/>
                </a:solidFill>
                <a:effectLst>
                  <a:outerShdw blurRad="38100" dist="38100" dir="2700000" algn="tl">
                    <a:srgbClr val="C0C0C0"/>
                  </a:outerShdw>
                </a:effectLst>
              </a:rPr>
              <a:t>     Congregational Singing</a:t>
            </a:r>
          </a:p>
          <a:p>
            <a:pPr>
              <a:lnSpc>
                <a:spcPct val="90000"/>
              </a:lnSpc>
              <a:buFont typeface="Wingdings" pitchFamily="2" charset="2"/>
              <a:buNone/>
            </a:pPr>
            <a:r>
              <a:rPr lang="en-US" sz="800" b="1" dirty="0">
                <a:solidFill>
                  <a:srgbClr val="CCFF33"/>
                </a:solidFill>
                <a:effectLst>
                  <a:outerShdw blurRad="38100" dist="38100" dir="2700000" algn="tl">
                    <a:srgbClr val="C0C0C0"/>
                  </a:outerShdw>
                </a:effectLst>
              </a:rPr>
              <a:t> </a:t>
            </a:r>
          </a:p>
          <a:p>
            <a:pPr>
              <a:lnSpc>
                <a:spcPct val="90000"/>
              </a:lnSpc>
              <a:buFont typeface="Wingdings" pitchFamily="2" charset="2"/>
              <a:buChar char="Ø"/>
            </a:pPr>
            <a:r>
              <a:rPr lang="en-US" sz="2400" b="1" dirty="0">
                <a:solidFill>
                  <a:srgbClr val="CCFF33"/>
                </a:solidFill>
                <a:effectLst>
                  <a:outerShdw blurRad="38100" dist="38100" dir="2700000" algn="tl">
                    <a:srgbClr val="C0C0C0"/>
                  </a:outerShdw>
                </a:effectLst>
              </a:rPr>
              <a:t> Martin Luther &amp; followers understood the importance that music can play in a healthy spiritual life and encouraged singing in church.</a:t>
            </a:r>
          </a:p>
          <a:p>
            <a:pPr>
              <a:lnSpc>
                <a:spcPct val="90000"/>
              </a:lnSpc>
              <a:buFont typeface="Wingdings" pitchFamily="2" charset="2"/>
              <a:buChar char="Ø"/>
            </a:pPr>
            <a:r>
              <a:rPr lang="en-US" sz="2400" b="1" dirty="0">
                <a:solidFill>
                  <a:srgbClr val="CCFF33"/>
                </a:solidFill>
                <a:effectLst>
                  <a:outerShdw blurRad="38100" dist="38100" dir="2700000" algn="tl">
                    <a:srgbClr val="C0C0C0"/>
                  </a:outerShdw>
                </a:effectLst>
              </a:rPr>
              <a:t>They also stressed the importance of hymns sung      in the native languages of worshipers as a means for facilitating more personal involvement for churchgoers.</a:t>
            </a:r>
          </a:p>
          <a:p>
            <a:pPr>
              <a:lnSpc>
                <a:spcPct val="90000"/>
              </a:lnSpc>
              <a:buFont typeface="Wingdings" pitchFamily="2" charset="2"/>
              <a:buChar char="Ø"/>
            </a:pPr>
            <a:r>
              <a:rPr lang="en-US" sz="2400" b="1" dirty="0">
                <a:solidFill>
                  <a:srgbClr val="CCFF33"/>
                </a:solidFill>
                <a:effectLst>
                  <a:outerShdw blurRad="38100" dist="38100" dir="2700000" algn="tl">
                    <a:srgbClr val="C0C0C0"/>
                  </a:outerShdw>
                </a:effectLst>
              </a:rPr>
              <a:t>This led to the creation of a new kind of music, called the </a:t>
            </a:r>
            <a:r>
              <a:rPr lang="en-US" sz="2400" b="1" i="1" dirty="0">
                <a:solidFill>
                  <a:srgbClr val="CCFF33"/>
                </a:solidFill>
                <a:effectLst>
                  <a:outerShdw blurRad="38100" dist="38100" dir="2700000" algn="tl">
                    <a:srgbClr val="C0C0C0"/>
                  </a:outerShdw>
                </a:effectLst>
              </a:rPr>
              <a:t>chorale.  </a:t>
            </a:r>
          </a:p>
          <a:p>
            <a:pPr>
              <a:lnSpc>
                <a:spcPct val="90000"/>
              </a:lnSpc>
              <a:buFont typeface="Wingdings" pitchFamily="2" charset="2"/>
              <a:buChar char="Ø"/>
            </a:pPr>
            <a:endParaRPr lang="en-US" sz="800" b="1" dirty="0">
              <a:solidFill>
                <a:srgbClr val="CCFF33"/>
              </a:solidFill>
              <a:effectLst>
                <a:outerShdw blurRad="38100" dist="38100" dir="2700000" algn="tl">
                  <a:srgbClr val="C0C0C0"/>
                </a:outerShdw>
              </a:effectLst>
            </a:endParaRPr>
          </a:p>
          <a:p>
            <a:pPr>
              <a:lnSpc>
                <a:spcPct val="90000"/>
              </a:lnSpc>
              <a:buFont typeface="Wingdings" pitchFamily="2" charset="2"/>
              <a:buChar char="Ø"/>
            </a:pPr>
            <a:endParaRPr lang="en-US" sz="3200" b="1" dirty="0">
              <a:solidFill>
                <a:srgbClr val="CCFF33"/>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63715">
                                            <p:txEl>
                                              <p:pRg st="3" end="3"/>
                                            </p:txEl>
                                          </p:spTgt>
                                        </p:tgtEl>
                                        <p:attrNameLst>
                                          <p:attrName>style.visibility</p:attrName>
                                        </p:attrNameLst>
                                      </p:cBhvr>
                                      <p:to>
                                        <p:strVal val="visible"/>
                                      </p:to>
                                    </p:set>
                                    <p:animEffect transition="in" filter="wipe(left)">
                                      <p:cBhvr>
                                        <p:cTn id="7" dur="500"/>
                                        <p:tgtEl>
                                          <p:spTgt spid="53637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63715">
                                            <p:txEl>
                                              <p:pRg st="2" end="2"/>
                                            </p:txEl>
                                          </p:spTgt>
                                        </p:tgtEl>
                                        <p:attrNameLst>
                                          <p:attrName>style.visibility</p:attrName>
                                        </p:attrNameLst>
                                      </p:cBhvr>
                                      <p:to>
                                        <p:strVal val="visible"/>
                                      </p:to>
                                    </p:set>
                                    <p:animEffect transition="in" filter="wipe(left)">
                                      <p:cBhvr>
                                        <p:cTn id="12" dur="500"/>
                                        <p:tgtEl>
                                          <p:spTgt spid="5363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63715">
                                            <p:txEl>
                                              <p:pRg st="1" end="1"/>
                                            </p:txEl>
                                          </p:spTgt>
                                        </p:tgtEl>
                                        <p:attrNameLst>
                                          <p:attrName>style.visibility</p:attrName>
                                        </p:attrNameLst>
                                      </p:cBhvr>
                                      <p:to>
                                        <p:strVal val="visible"/>
                                      </p:to>
                                    </p:set>
                                    <p:animEffect transition="in" filter="wipe(left)">
                                      <p:cBhvr>
                                        <p:cTn id="17" dur="500"/>
                                        <p:tgtEl>
                                          <p:spTgt spid="53637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63715">
                                            <p:txEl>
                                              <p:pRg st="0" end="0"/>
                                            </p:txEl>
                                          </p:spTgt>
                                        </p:tgtEl>
                                        <p:attrNameLst>
                                          <p:attrName>style.visibility</p:attrName>
                                        </p:attrNameLst>
                                      </p:cBhvr>
                                      <p:to>
                                        <p:strVal val="visible"/>
                                      </p:to>
                                    </p:set>
                                    <p:animEffect transition="in" filter="wipe(left)">
                                      <p:cBhvr>
                                        <p:cTn id="22" dur="500"/>
                                        <p:tgtEl>
                                          <p:spTgt spid="53637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iterate type="wd">
                                    <p:tmPct val="100000"/>
                                  </p:iterate>
                                  <p:childTnLst>
                                    <p:set>
                                      <p:cBhvr>
                                        <p:cTn id="26" dur="1" fill="hold">
                                          <p:stCondLst>
                                            <p:cond delay="0"/>
                                          </p:stCondLst>
                                        </p:cTn>
                                        <p:tgtEl>
                                          <p:spTgt spid="5363716">
                                            <p:txEl>
                                              <p:pRg st="0" end="0"/>
                                            </p:txEl>
                                          </p:spTgt>
                                        </p:tgtEl>
                                        <p:attrNameLst>
                                          <p:attrName>style.visibility</p:attrName>
                                        </p:attrNameLst>
                                      </p:cBhvr>
                                      <p:to>
                                        <p:strVal val="visible"/>
                                      </p:to>
                                    </p:set>
                                    <p:anim calcmode="lin" valueType="num">
                                      <p:cBhvr additive="base">
                                        <p:cTn id="27" dur="300" fill="hold"/>
                                        <p:tgtEl>
                                          <p:spTgt spid="5363716">
                                            <p:txEl>
                                              <p:pRg st="0" end="0"/>
                                            </p:txEl>
                                          </p:spTgt>
                                        </p:tgtEl>
                                        <p:attrNameLst>
                                          <p:attrName>ppt_x</p:attrName>
                                        </p:attrNameLst>
                                      </p:cBhvr>
                                      <p:tavLst>
                                        <p:tav tm="0">
                                          <p:val>
                                            <p:strVal val="#ppt_x"/>
                                          </p:val>
                                        </p:tav>
                                        <p:tav tm="100000">
                                          <p:val>
                                            <p:strVal val="#ppt_x"/>
                                          </p:val>
                                        </p:tav>
                                      </p:tavLst>
                                    </p:anim>
                                    <p:anim calcmode="lin" valueType="num">
                                      <p:cBhvr additive="base">
                                        <p:cTn id="28" dur="300" fill="hold"/>
                                        <p:tgtEl>
                                          <p:spTgt spid="53637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iterate type="wd">
                                    <p:tmPct val="100000"/>
                                  </p:iterate>
                                  <p:childTnLst>
                                    <p:set>
                                      <p:cBhvr>
                                        <p:cTn id="32" dur="1" fill="hold">
                                          <p:stCondLst>
                                            <p:cond delay="0"/>
                                          </p:stCondLst>
                                        </p:cTn>
                                        <p:tgtEl>
                                          <p:spTgt spid="5363716">
                                            <p:txEl>
                                              <p:pRg st="1" end="1"/>
                                            </p:txEl>
                                          </p:spTgt>
                                        </p:tgtEl>
                                        <p:attrNameLst>
                                          <p:attrName>style.visibility</p:attrName>
                                        </p:attrNameLst>
                                      </p:cBhvr>
                                      <p:to>
                                        <p:strVal val="visible"/>
                                      </p:to>
                                    </p:set>
                                    <p:anim calcmode="lin" valueType="num">
                                      <p:cBhvr additive="base">
                                        <p:cTn id="33" dur="300" fill="hold"/>
                                        <p:tgtEl>
                                          <p:spTgt spid="5363716">
                                            <p:txEl>
                                              <p:pRg st="1" end="1"/>
                                            </p:txEl>
                                          </p:spTgt>
                                        </p:tgtEl>
                                        <p:attrNameLst>
                                          <p:attrName>ppt_x</p:attrName>
                                        </p:attrNameLst>
                                      </p:cBhvr>
                                      <p:tavLst>
                                        <p:tav tm="0">
                                          <p:val>
                                            <p:strVal val="#ppt_x"/>
                                          </p:val>
                                        </p:tav>
                                        <p:tav tm="100000">
                                          <p:val>
                                            <p:strVal val="#ppt_x"/>
                                          </p:val>
                                        </p:tav>
                                      </p:tavLst>
                                    </p:anim>
                                    <p:anim calcmode="lin" valueType="num">
                                      <p:cBhvr additive="base">
                                        <p:cTn id="34" dur="300" fill="hold"/>
                                        <p:tgtEl>
                                          <p:spTgt spid="536371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iterate type="wd">
                                    <p:tmPct val="100000"/>
                                  </p:iterate>
                                  <p:childTnLst>
                                    <p:set>
                                      <p:cBhvr>
                                        <p:cTn id="38" dur="1" fill="hold">
                                          <p:stCondLst>
                                            <p:cond delay="0"/>
                                          </p:stCondLst>
                                        </p:cTn>
                                        <p:tgtEl>
                                          <p:spTgt spid="5363716">
                                            <p:txEl>
                                              <p:pRg st="2" end="2"/>
                                            </p:txEl>
                                          </p:spTgt>
                                        </p:tgtEl>
                                        <p:attrNameLst>
                                          <p:attrName>style.visibility</p:attrName>
                                        </p:attrNameLst>
                                      </p:cBhvr>
                                      <p:to>
                                        <p:strVal val="visible"/>
                                      </p:to>
                                    </p:set>
                                    <p:anim calcmode="lin" valueType="num">
                                      <p:cBhvr additive="base">
                                        <p:cTn id="39" dur="300" fill="hold"/>
                                        <p:tgtEl>
                                          <p:spTgt spid="5363716">
                                            <p:txEl>
                                              <p:pRg st="2" end="2"/>
                                            </p:txEl>
                                          </p:spTgt>
                                        </p:tgtEl>
                                        <p:attrNameLst>
                                          <p:attrName>ppt_x</p:attrName>
                                        </p:attrNameLst>
                                      </p:cBhvr>
                                      <p:tavLst>
                                        <p:tav tm="0">
                                          <p:val>
                                            <p:strVal val="#ppt_x"/>
                                          </p:val>
                                        </p:tav>
                                        <p:tav tm="100000">
                                          <p:val>
                                            <p:strVal val="#ppt_x"/>
                                          </p:val>
                                        </p:tav>
                                      </p:tavLst>
                                    </p:anim>
                                    <p:anim calcmode="lin" valueType="num">
                                      <p:cBhvr additive="base">
                                        <p:cTn id="40" dur="300" fill="hold"/>
                                        <p:tgtEl>
                                          <p:spTgt spid="536371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iterate type="wd">
                                    <p:tmPct val="100000"/>
                                  </p:iterate>
                                  <p:childTnLst>
                                    <p:set>
                                      <p:cBhvr>
                                        <p:cTn id="44" dur="1" fill="hold">
                                          <p:stCondLst>
                                            <p:cond delay="0"/>
                                          </p:stCondLst>
                                        </p:cTn>
                                        <p:tgtEl>
                                          <p:spTgt spid="5363716">
                                            <p:txEl>
                                              <p:pRg st="3" end="3"/>
                                            </p:txEl>
                                          </p:spTgt>
                                        </p:tgtEl>
                                        <p:attrNameLst>
                                          <p:attrName>style.visibility</p:attrName>
                                        </p:attrNameLst>
                                      </p:cBhvr>
                                      <p:to>
                                        <p:strVal val="visible"/>
                                      </p:to>
                                    </p:set>
                                    <p:anim calcmode="lin" valueType="num">
                                      <p:cBhvr additive="base">
                                        <p:cTn id="45" dur="300" fill="hold"/>
                                        <p:tgtEl>
                                          <p:spTgt spid="5363716">
                                            <p:txEl>
                                              <p:pRg st="3" end="3"/>
                                            </p:txEl>
                                          </p:spTgt>
                                        </p:tgtEl>
                                        <p:attrNameLst>
                                          <p:attrName>ppt_x</p:attrName>
                                        </p:attrNameLst>
                                      </p:cBhvr>
                                      <p:tavLst>
                                        <p:tav tm="0">
                                          <p:val>
                                            <p:strVal val="#ppt_x"/>
                                          </p:val>
                                        </p:tav>
                                        <p:tav tm="100000">
                                          <p:val>
                                            <p:strVal val="#ppt_x"/>
                                          </p:val>
                                        </p:tav>
                                      </p:tavLst>
                                    </p:anim>
                                    <p:anim calcmode="lin" valueType="num">
                                      <p:cBhvr additive="base">
                                        <p:cTn id="46" dur="300" fill="hold"/>
                                        <p:tgtEl>
                                          <p:spTgt spid="536371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iterate type="wd">
                                    <p:tmPct val="100000"/>
                                  </p:iterate>
                                  <p:childTnLst>
                                    <p:set>
                                      <p:cBhvr>
                                        <p:cTn id="50" dur="1" fill="hold">
                                          <p:stCondLst>
                                            <p:cond delay="0"/>
                                          </p:stCondLst>
                                        </p:cTn>
                                        <p:tgtEl>
                                          <p:spTgt spid="5363716">
                                            <p:txEl>
                                              <p:pRg st="4" end="4"/>
                                            </p:txEl>
                                          </p:spTgt>
                                        </p:tgtEl>
                                        <p:attrNameLst>
                                          <p:attrName>style.visibility</p:attrName>
                                        </p:attrNameLst>
                                      </p:cBhvr>
                                      <p:to>
                                        <p:strVal val="visible"/>
                                      </p:to>
                                    </p:set>
                                    <p:anim calcmode="lin" valueType="num">
                                      <p:cBhvr additive="base">
                                        <p:cTn id="51" dur="300" fill="hold"/>
                                        <p:tgtEl>
                                          <p:spTgt spid="5363716">
                                            <p:txEl>
                                              <p:pRg st="4" end="4"/>
                                            </p:txEl>
                                          </p:spTgt>
                                        </p:tgtEl>
                                        <p:attrNameLst>
                                          <p:attrName>ppt_x</p:attrName>
                                        </p:attrNameLst>
                                      </p:cBhvr>
                                      <p:tavLst>
                                        <p:tav tm="0">
                                          <p:val>
                                            <p:strVal val="#ppt_x"/>
                                          </p:val>
                                        </p:tav>
                                        <p:tav tm="100000">
                                          <p:val>
                                            <p:strVal val="#ppt_x"/>
                                          </p:val>
                                        </p:tav>
                                      </p:tavLst>
                                    </p:anim>
                                    <p:anim calcmode="lin" valueType="num">
                                      <p:cBhvr additive="base">
                                        <p:cTn id="52" dur="300" fill="hold"/>
                                        <p:tgtEl>
                                          <p:spTgt spid="5363716">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3715" grpId="0" build="p" autoUpdateAnimBg="0" rev="1"/>
      <p:bldP spid="5363716"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p:txBody>
          <a:bodyPr/>
          <a:lstStyle/>
          <a:p>
            <a:endParaRPr lang="en-US"/>
          </a:p>
        </p:txBody>
      </p:sp>
      <p:pic>
        <p:nvPicPr>
          <p:cNvPr id="628739" name="Picture 3" descr="C:\Documents and Settings\Owner\My Documents\Educational Illustrations\an146.gif"/>
          <p:cNvPicPr>
            <a:picLocks noChangeAspect="1" noChangeArrowheads="1" noCrop="1"/>
          </p:cNvPicPr>
          <p:nvPr/>
        </p:nvPicPr>
        <p:blipFill>
          <a:blip r:embed="rId4" cstate="print"/>
          <a:srcRect/>
          <a:stretch>
            <a:fillRect/>
          </a:stretch>
        </p:blipFill>
        <p:spPr bwMode="auto">
          <a:xfrm>
            <a:off x="5546726" y="2897189"/>
            <a:ext cx="1096963" cy="106362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09570" name="Rectangle 2" descr="Purple mesh"/>
          <p:cNvSpPr>
            <a:spLocks noGrp="1" noChangeArrowheads="1"/>
          </p:cNvSpPr>
          <p:nvPr>
            <p:ph type="body" idx="1"/>
          </p:nvPr>
        </p:nvSpPr>
        <p:spPr>
          <a:xfrm>
            <a:off x="2209800" y="1143000"/>
            <a:ext cx="7696200" cy="50292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“The Reformation principle that declares the privilege &amp; freedom of all believing Christians is to stand before God in personal communion through Christ,  directly receiving forgiveness without the necessary recourse to human intermediaries.”</a:t>
            </a:r>
            <a:endParaRPr lang="en-US" sz="4000" dirty="0"/>
          </a:p>
        </p:txBody>
      </p:sp>
      <p:sp>
        <p:nvSpPr>
          <p:cNvPr id="3309571" name="WordArt 3"/>
          <p:cNvSpPr>
            <a:spLocks noChangeArrowheads="1" noChangeShapeType="1" noTextEdit="1"/>
          </p:cNvSpPr>
          <p:nvPr/>
        </p:nvSpPr>
        <p:spPr bwMode="auto">
          <a:xfrm>
            <a:off x="2209800" y="152400"/>
            <a:ext cx="76962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Priesthood Of Believers</a:t>
            </a:r>
          </a:p>
        </p:txBody>
      </p:sp>
      <p:sp>
        <p:nvSpPr>
          <p:cNvPr id="330957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09571"/>
                                        </p:tgtEl>
                                        <p:attrNameLst>
                                          <p:attrName>style.visibility</p:attrName>
                                        </p:attrNameLst>
                                      </p:cBhvr>
                                      <p:to>
                                        <p:strVal val="visible"/>
                                      </p:to>
                                    </p:set>
                                    <p:anim calcmode="lin" valueType="num">
                                      <p:cBhvr>
                                        <p:cTn id="7" dur="5000" fill="hold"/>
                                        <p:tgtEl>
                                          <p:spTgt spid="3309571"/>
                                        </p:tgtEl>
                                        <p:attrNameLst>
                                          <p:attrName>ppt_w</p:attrName>
                                        </p:attrNameLst>
                                      </p:cBhvr>
                                      <p:tavLst>
                                        <p:tav tm="0" fmla="#ppt_w*sin(2.5*pi*$)">
                                          <p:val>
                                            <p:fltVal val="0"/>
                                          </p:val>
                                        </p:tav>
                                        <p:tav tm="100000">
                                          <p:val>
                                            <p:fltVal val="1"/>
                                          </p:val>
                                        </p:tav>
                                      </p:tavLst>
                                    </p:anim>
                                    <p:anim calcmode="lin" valueType="num">
                                      <p:cBhvr>
                                        <p:cTn id="8" dur="5000" fill="hold"/>
                                        <p:tgtEl>
                                          <p:spTgt spid="330957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09570">
                                            <p:txEl>
                                              <p:pRg st="1" end="1"/>
                                            </p:txEl>
                                          </p:spTgt>
                                        </p:tgtEl>
                                        <p:attrNameLst>
                                          <p:attrName>style.visibility</p:attrName>
                                        </p:attrNameLst>
                                      </p:cBhvr>
                                      <p:to>
                                        <p:strVal val="visible"/>
                                      </p:to>
                                    </p:set>
                                    <p:animEffect transition="in" filter="wipe(left)">
                                      <p:cBhvr>
                                        <p:cTn id="13" dur="500"/>
                                        <p:tgtEl>
                                          <p:spTgt spid="330957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09572"/>
                                        </p:tgtEl>
                                        <p:attrNameLst>
                                          <p:attrName>style.visibility</p:attrName>
                                        </p:attrNameLst>
                                      </p:cBhvr>
                                      <p:to>
                                        <p:strVal val="visible"/>
                                      </p:to>
                                    </p:set>
                                    <p:anim calcmode="lin" valueType="num">
                                      <p:cBhvr>
                                        <p:cTn id="18" dur="500" fill="hold"/>
                                        <p:tgtEl>
                                          <p:spTgt spid="3309572"/>
                                        </p:tgtEl>
                                        <p:attrNameLst>
                                          <p:attrName>ppt_w</p:attrName>
                                        </p:attrNameLst>
                                      </p:cBhvr>
                                      <p:tavLst>
                                        <p:tav tm="0">
                                          <p:val>
                                            <p:fltVal val="0"/>
                                          </p:val>
                                        </p:tav>
                                        <p:tav tm="100000">
                                          <p:val>
                                            <p:strVal val="#ppt_w"/>
                                          </p:val>
                                        </p:tav>
                                      </p:tavLst>
                                    </p:anim>
                                    <p:anim calcmode="lin" valueType="num">
                                      <p:cBhvr>
                                        <p:cTn id="19" dur="500" fill="hold"/>
                                        <p:tgtEl>
                                          <p:spTgt spid="3309572"/>
                                        </p:tgtEl>
                                        <p:attrNameLst>
                                          <p:attrName>ppt_h</p:attrName>
                                        </p:attrNameLst>
                                      </p:cBhvr>
                                      <p:tavLst>
                                        <p:tav tm="0">
                                          <p:val>
                                            <p:fltVal val="0"/>
                                          </p:val>
                                        </p:tav>
                                        <p:tav tm="100000">
                                          <p:val>
                                            <p:strVal val="#ppt_h"/>
                                          </p:val>
                                        </p:tav>
                                      </p:tavLst>
                                    </p:anim>
                                    <p:anim calcmode="lin" valueType="num">
                                      <p:cBhvr>
                                        <p:cTn id="20" dur="500" fill="hold"/>
                                        <p:tgtEl>
                                          <p:spTgt spid="3309572"/>
                                        </p:tgtEl>
                                        <p:attrNameLst>
                                          <p:attrName>ppt_x</p:attrName>
                                        </p:attrNameLst>
                                      </p:cBhvr>
                                      <p:tavLst>
                                        <p:tav tm="0">
                                          <p:val>
                                            <p:fltVal val="0.5"/>
                                          </p:val>
                                        </p:tav>
                                        <p:tav tm="100000">
                                          <p:val>
                                            <p:strVal val="#ppt_x"/>
                                          </p:val>
                                        </p:tav>
                                      </p:tavLst>
                                    </p:anim>
                                    <p:anim calcmode="lin" valueType="num">
                                      <p:cBhvr>
                                        <p:cTn id="21" dur="500" fill="hold"/>
                                        <p:tgtEl>
                                          <p:spTgt spid="330957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9570" grpId="0" build="p" autoUpdateAnimBg="0" rev="1"/>
      <p:bldP spid="3309571" grpId="0" animBg="1"/>
      <p:bldP spid="330957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05026" name="Rectangle 2"/>
          <p:cNvSpPr>
            <a:spLocks noGrp="1" noChangeArrowheads="1"/>
          </p:cNvSpPr>
          <p:nvPr>
            <p:ph type="title"/>
          </p:nvPr>
        </p:nvSpPr>
        <p:spPr/>
        <p:txBody>
          <a:bodyPr/>
          <a:lstStyle/>
          <a:p>
            <a:endParaRPr lang="en-US"/>
          </a:p>
        </p:txBody>
      </p:sp>
      <p:sp>
        <p:nvSpPr>
          <p:cNvPr id="5505027" name="WordArt 3"/>
          <p:cNvSpPr>
            <a:spLocks noChangeArrowheads="1" noChangeShapeType="1" noTextEdit="1"/>
          </p:cNvSpPr>
          <p:nvPr/>
        </p:nvSpPr>
        <p:spPr bwMode="auto">
          <a:xfrm>
            <a:off x="3429000" y="1752600"/>
            <a:ext cx="4800600" cy="16002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Luther Versus Erasmus</a:t>
            </a:r>
          </a:p>
        </p:txBody>
      </p:sp>
      <p:sp>
        <p:nvSpPr>
          <p:cNvPr id="5505028" name="WordArt 4"/>
          <p:cNvSpPr>
            <a:spLocks noChangeArrowheads="1" noChangeShapeType="1" noTextEdit="1"/>
          </p:cNvSpPr>
          <p:nvPr/>
        </p:nvSpPr>
        <p:spPr bwMode="auto">
          <a:xfrm>
            <a:off x="3276600" y="3886200"/>
            <a:ext cx="5562600" cy="2362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Monergistic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Synergistic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Controversy</a:t>
            </a:r>
          </a:p>
        </p:txBody>
      </p:sp>
      <p:sp>
        <p:nvSpPr>
          <p:cNvPr id="5505029" name="Comment 5"/>
          <p:cNvSpPr>
            <a:spLocks noChangeArrowheads="1"/>
          </p:cNvSpPr>
          <p:nvPr/>
        </p:nvSpPr>
        <p:spPr bwMode="auto">
          <a:xfrm>
            <a:off x="1539876" y="-1219200"/>
            <a:ext cx="50895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Salvation Is ~ </a:t>
            </a:r>
            <a:r>
              <a:rPr kumimoji="0" lang="en-US" sz="1600" b="1" i="1" u="none" strike="noStrike" kern="1200" cap="none" spc="0" normalizeH="0" baseline="0" noProof="0">
                <a:ln>
                  <a:noFill/>
                </a:ln>
                <a:solidFill>
                  <a:srgbClr val="000000"/>
                </a:solidFill>
                <a:effectLst/>
                <a:uLnTx/>
                <a:uFillTx/>
                <a:latin typeface="Arial" charset="0"/>
                <a:ea typeface="+mn-ea"/>
                <a:cs typeface="+mn-cs"/>
              </a:rPr>
              <a:t>EXTRA NOS</a:t>
            </a:r>
            <a:r>
              <a:rPr kumimoji="0" lang="en-US" sz="1600" b="1" i="0" u="none" strike="noStrike" kern="1200" cap="none" spc="0" normalizeH="0" baseline="0" noProof="0">
                <a:ln>
                  <a:noFill/>
                </a:ln>
                <a:solidFill>
                  <a:srgbClr val="000000"/>
                </a:solidFill>
                <a:effectLst/>
                <a:uLnTx/>
                <a:uFillTx/>
                <a:latin typeface="Arial" charset="0"/>
                <a:ea typeface="+mn-ea"/>
                <a:cs typeface="+mn-cs"/>
              </a:rPr>
              <a:t> ~ “Outside Of Ourselves” </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Even Elect’s Sin Of Disbelief Forgiven Beforehand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505027"/>
                                        </p:tgtEl>
                                        <p:attrNameLst>
                                          <p:attrName>style.visibility</p:attrName>
                                        </p:attrNameLst>
                                      </p:cBhvr>
                                      <p:to>
                                        <p:strVal val="visible"/>
                                      </p:to>
                                    </p:set>
                                    <p:anim calcmode="lin" valueType="num">
                                      <p:cBhvr>
                                        <p:cTn id="7" dur="5000" fill="hold"/>
                                        <p:tgtEl>
                                          <p:spTgt spid="5505027"/>
                                        </p:tgtEl>
                                        <p:attrNameLst>
                                          <p:attrName>ppt_w</p:attrName>
                                        </p:attrNameLst>
                                      </p:cBhvr>
                                      <p:tavLst>
                                        <p:tav tm="0" fmla="#ppt_w*sin(2.5*pi*$)">
                                          <p:val>
                                            <p:fltVal val="0"/>
                                          </p:val>
                                        </p:tav>
                                        <p:tav tm="100000">
                                          <p:val>
                                            <p:fltVal val="1"/>
                                          </p:val>
                                        </p:tav>
                                      </p:tavLst>
                                    </p:anim>
                                    <p:anim calcmode="lin" valueType="num">
                                      <p:cBhvr>
                                        <p:cTn id="8" dur="5000" fill="hold"/>
                                        <p:tgtEl>
                                          <p:spTgt spid="550502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505028"/>
                                        </p:tgtEl>
                                        <p:attrNameLst>
                                          <p:attrName>style.visibility</p:attrName>
                                        </p:attrNameLst>
                                      </p:cBhvr>
                                      <p:to>
                                        <p:strVal val="visible"/>
                                      </p:to>
                                    </p:set>
                                    <p:anim calcmode="lin" valueType="num">
                                      <p:cBhvr additive="base">
                                        <p:cTn id="13" dur="500" fill="hold"/>
                                        <p:tgtEl>
                                          <p:spTgt spid="5505028"/>
                                        </p:tgtEl>
                                        <p:attrNameLst>
                                          <p:attrName>ppt_x</p:attrName>
                                        </p:attrNameLst>
                                      </p:cBhvr>
                                      <p:tavLst>
                                        <p:tav tm="0">
                                          <p:val>
                                            <p:strVal val="#ppt_x"/>
                                          </p:val>
                                        </p:tav>
                                        <p:tav tm="100000">
                                          <p:val>
                                            <p:strVal val="#ppt_x"/>
                                          </p:val>
                                        </p:tav>
                                      </p:tavLst>
                                    </p:anim>
                                    <p:anim calcmode="lin" valueType="num">
                                      <p:cBhvr additive="base">
                                        <p:cTn id="14" dur="500" fill="hold"/>
                                        <p:tgtEl>
                                          <p:spTgt spid="55050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5027" grpId="0" animBg="1"/>
      <p:bldP spid="55050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0430" name="Rectangle 14"/>
          <p:cNvSpPr>
            <a:spLocks noChangeArrowheads="1"/>
          </p:cNvSpPr>
          <p:nvPr/>
        </p:nvSpPr>
        <p:spPr bwMode="auto">
          <a:xfrm>
            <a:off x="8001000" y="4924426"/>
            <a:ext cx="1486304" cy="46166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Erasmus</a:t>
            </a: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pic>
        <p:nvPicPr>
          <p:cNvPr id="60431" name="Picture 15"/>
          <p:cNvPicPr>
            <a:picLocks noChangeAspect="1" noChangeArrowheads="1"/>
          </p:cNvPicPr>
          <p:nvPr/>
        </p:nvPicPr>
        <p:blipFill>
          <a:blip r:embed="rId4" cstate="print"/>
          <a:srcRect/>
          <a:stretch>
            <a:fillRect/>
          </a:stretch>
        </p:blipFill>
        <p:spPr bwMode="auto">
          <a:xfrm>
            <a:off x="7543801" y="1573214"/>
            <a:ext cx="2352675" cy="3074987"/>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35" name="Text Box 19"/>
          <p:cNvSpPr txBox="1">
            <a:spLocks noChangeArrowheads="1"/>
          </p:cNvSpPr>
          <p:nvPr/>
        </p:nvSpPr>
        <p:spPr bwMode="auto">
          <a:xfrm>
            <a:off x="2952751" y="533401"/>
            <a:ext cx="1713931" cy="58477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AD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1524</a:t>
            </a: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a:ln>
                  <a:noFill/>
                </a:ln>
                <a:solidFill>
                  <a:srgbClr val="FFF7E8"/>
                </a:solidFill>
                <a:effectLst>
                  <a:outerShdw blurRad="38100" dist="38100" dir="2700000" algn="tl">
                    <a:srgbClr val="000000"/>
                  </a:outerShdw>
                </a:effectLst>
                <a:uLnTx/>
                <a:uFillTx/>
                <a:latin typeface="Arial" charset="0"/>
                <a:ea typeface="+mn-ea"/>
                <a:cs typeface="+mn-cs"/>
              </a:rPr>
              <a:t>1500 BC       500 BC       AD 1      AD 500      AD 1000       AD 1500        AD 1900        AD 2000</a:t>
            </a:r>
          </a:p>
        </p:txBody>
      </p:sp>
      <p:sp>
        <p:nvSpPr>
          <p:cNvPr id="60494" name="Text Box 78"/>
          <p:cNvSpPr txBox="1">
            <a:spLocks noChangeArrowheads="1"/>
          </p:cNvSpPr>
          <p:nvPr/>
        </p:nvSpPr>
        <p:spPr bwMode="auto">
          <a:xfrm>
            <a:off x="5562600" y="593725"/>
            <a:ext cx="5105400" cy="70788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60104"/>
                </a:solidFill>
                <a:effectLst>
                  <a:outerShdw blurRad="38100" dist="38100" dir="2700000" algn="tl">
                    <a:srgbClr val="000000"/>
                  </a:outerShdw>
                </a:effectLst>
                <a:uLnTx/>
                <a:uFillTx/>
                <a:latin typeface="Arial" charset="0"/>
                <a:ea typeface="+mn-ea"/>
                <a:cs typeface="+mn-cs"/>
              </a:rPr>
              <a:t>Luther &amp; Erasmus </a:t>
            </a:r>
            <a:endParaRPr kumimoji="0" 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mn-ea"/>
              <a:cs typeface="+mn-cs"/>
            </a:endParaRPr>
          </a:p>
        </p:txBody>
      </p:sp>
      <p:pic>
        <p:nvPicPr>
          <p:cNvPr id="11" name="Picture 85"/>
          <p:cNvPicPr>
            <a:picLocks noChangeAspect="1" noChangeArrowheads="1"/>
          </p:cNvPicPr>
          <p:nvPr/>
        </p:nvPicPr>
        <p:blipFill>
          <a:blip r:embed="rId5" cstate="print"/>
          <a:srcRect/>
          <a:stretch>
            <a:fillRect/>
          </a:stretch>
        </p:blipFill>
        <p:spPr bwMode="auto">
          <a:xfrm flipH="1">
            <a:off x="2667000" y="1752600"/>
            <a:ext cx="3276600" cy="3200400"/>
          </a:xfrm>
          <a:prstGeom prst="rect">
            <a:avLst/>
          </a:prstGeom>
          <a:noFill/>
          <a:ln w="50800">
            <a:solidFill>
              <a:srgbClr val="008CFF">
                <a:alpha val="50000"/>
              </a:srgbClr>
            </a:solidFill>
            <a:miter lim="800000"/>
            <a:headEnd/>
            <a:tailEnd/>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6130" name="Picture 2" descr="I:\DEPTCOMM\Zamcomm\Jody\ChartsEPS\157.jpg"/>
          <p:cNvPicPr>
            <a:picLocks noChangeAspect="1" noChangeArrowheads="1"/>
          </p:cNvPicPr>
          <p:nvPr/>
        </p:nvPicPr>
        <p:blipFill>
          <a:blip r:embed="rId3" cstate="print"/>
          <a:srcRect/>
          <a:stretch>
            <a:fillRect/>
          </a:stretch>
        </p:blipFill>
        <p:spPr bwMode="auto">
          <a:xfrm>
            <a:off x="2362200" y="-304800"/>
            <a:ext cx="7543800" cy="7696200"/>
          </a:xfrm>
          <a:prstGeom prst="rect">
            <a:avLst/>
          </a:prstGeom>
          <a:noFill/>
        </p:spPr>
      </p:pic>
      <p:sp>
        <p:nvSpPr>
          <p:cNvPr id="2" name="Rectangle 1"/>
          <p:cNvSpPr/>
          <p:nvPr/>
        </p:nvSpPr>
        <p:spPr>
          <a:xfrm>
            <a:off x="3429000" y="1371602"/>
            <a:ext cx="5257800"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Times New Roman"/>
                <a:ea typeface="+mn-ea"/>
                <a:cs typeface="+mn-cs"/>
              </a:rPr>
              <a:t>Clear Text</a:t>
            </a:r>
            <a:r>
              <a:rPr kumimoji="0" lang="en-US" sz="32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Times New Roman"/>
                <a:ea typeface="+mn-ea"/>
                <a:cs typeface="+mn-cs"/>
              </a:rPr>
              <a:t> &amp; </a:t>
            </a:r>
            <a:r>
              <a:rPr kumimoji="0" lang="en-US" sz="3200" b="1" i="0" u="sng"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Times New Roman"/>
                <a:ea typeface="+mn-ea"/>
                <a:cs typeface="+mn-cs"/>
              </a:rPr>
              <a:t>Pure Faith</a:t>
            </a:r>
          </a:p>
        </p:txBody>
      </p:sp>
    </p:spTree>
    <p:extLst>
      <p:ext uri="{BB962C8B-B14F-4D97-AF65-F5344CB8AC3E}">
        <p14:creationId xmlns:p14="http://schemas.microsoft.com/office/powerpoint/2010/main" val="40011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8178" name="Picture 2" descr="I:\DEPTCOMM\Zamcomm\Jody\ChartsEPS\158.jpg"/>
          <p:cNvPicPr>
            <a:picLocks noChangeAspect="1" noChangeArrowheads="1"/>
          </p:cNvPicPr>
          <p:nvPr/>
        </p:nvPicPr>
        <p:blipFill>
          <a:blip r:embed="rId3" cstate="print"/>
          <a:srcRect/>
          <a:stretch>
            <a:fillRect/>
          </a:stretch>
        </p:blipFill>
        <p:spPr bwMode="auto">
          <a:xfrm>
            <a:off x="2822576" y="0"/>
            <a:ext cx="6545263" cy="6858000"/>
          </a:xfrm>
          <a:prstGeom prst="rect">
            <a:avLst/>
          </a:prstGeom>
          <a:noFill/>
        </p:spPr>
      </p:pic>
    </p:spTree>
    <p:extLst>
      <p:ext uri="{BB962C8B-B14F-4D97-AF65-F5344CB8AC3E}">
        <p14:creationId xmlns:p14="http://schemas.microsoft.com/office/powerpoint/2010/main" val="2931366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7026" name="Rectangle 2"/>
          <p:cNvSpPr>
            <a:spLocks noGrp="1" noChangeArrowheads="1"/>
          </p:cNvSpPr>
          <p:nvPr>
            <p:ph type="ctrTitle"/>
          </p:nvPr>
        </p:nvSpPr>
        <p:spPr>
          <a:xfrm>
            <a:off x="1524000" y="320511"/>
            <a:ext cx="9144000" cy="942681"/>
          </a:xfrm>
        </p:spPr>
        <p:txBody>
          <a:bodyPr/>
          <a:lstStyle/>
          <a:p>
            <a:r>
              <a:rPr lang="en-US" sz="9600" b="1" dirty="0">
                <a:effectLst>
                  <a:outerShdw blurRad="38100" dist="38100" dir="2700000" algn="tl">
                    <a:srgbClr val="C0C0C0"/>
                  </a:outerShdw>
                </a:effectLst>
                <a:latin typeface="Calligrapher" pitchFamily="2" charset="0"/>
              </a:rPr>
              <a:t>SALVATION:</a:t>
            </a:r>
          </a:p>
        </p:txBody>
      </p:sp>
      <p:sp>
        <p:nvSpPr>
          <p:cNvPr id="4737027" name="Rectangle 3"/>
          <p:cNvSpPr>
            <a:spLocks noGrp="1" noChangeArrowheads="1"/>
          </p:cNvSpPr>
          <p:nvPr>
            <p:ph type="subTitle" idx="1"/>
          </p:nvPr>
        </p:nvSpPr>
        <p:spPr>
          <a:xfrm>
            <a:off x="0" y="1600200"/>
            <a:ext cx="12192000" cy="5257800"/>
          </a:xfrm>
          <a:solidFill>
            <a:srgbClr val="000000"/>
          </a:solidFill>
        </p:spPr>
        <p:txBody>
          <a:bodyPr/>
          <a:lstStyle/>
          <a:p>
            <a:r>
              <a:rPr lang="en-US" sz="9600" b="1" dirty="0">
                <a:solidFill>
                  <a:srgbClr val="FFFFFF"/>
                </a:solidFill>
                <a:effectLst>
                  <a:outerShdw blurRad="38100" dist="38100" dir="2700000" algn="tl">
                    <a:srgbClr val="808080"/>
                  </a:outerShdw>
                </a:effectLst>
              </a:rPr>
              <a:t>A L </a:t>
            </a:r>
            <a:r>
              <a:rPr lang="en-US" sz="9600" b="1" dirty="0" err="1">
                <a:solidFill>
                  <a:srgbClr val="FFFFFF"/>
                </a:solidFill>
                <a:effectLst>
                  <a:outerShdw blurRad="38100" dist="38100" dir="2700000" algn="tl">
                    <a:srgbClr val="808080"/>
                  </a:outerShdw>
                </a:effectLst>
              </a:rPr>
              <a:t>L</a:t>
            </a:r>
            <a:endParaRPr lang="en-US" sz="9600" b="1" dirty="0">
              <a:solidFill>
                <a:srgbClr val="FFFFFF"/>
              </a:solidFill>
              <a:effectLst>
                <a:outerShdw blurRad="38100" dist="38100" dir="2700000" algn="tl">
                  <a:srgbClr val="808080"/>
                </a:outerShdw>
              </a:effectLst>
            </a:endParaRPr>
          </a:p>
          <a:p>
            <a:r>
              <a:rPr lang="en-US" sz="9600" b="1" dirty="0">
                <a:solidFill>
                  <a:srgbClr val="FFFFFF"/>
                </a:solidFill>
                <a:effectLst>
                  <a:outerShdw blurRad="38100" dist="38100" dir="2700000" algn="tl">
                    <a:srgbClr val="808080"/>
                  </a:outerShdw>
                </a:effectLst>
              </a:rPr>
              <a:t>O F</a:t>
            </a:r>
          </a:p>
          <a:p>
            <a:r>
              <a:rPr lang="en-US" sz="9600" b="1" dirty="0">
                <a:solidFill>
                  <a:srgbClr val="FFFFFF"/>
                </a:solidFill>
                <a:effectLst>
                  <a:outerShdw blurRad="38100" dist="38100" dir="2700000" algn="tl">
                    <a:srgbClr val="808080"/>
                  </a:outerShdw>
                </a:effectLst>
              </a:rPr>
              <a:t>   G O D ?</a:t>
            </a:r>
          </a:p>
        </p:txBody>
      </p:sp>
    </p:spTree>
    <p:extLst>
      <p:ext uri="{BB962C8B-B14F-4D97-AF65-F5344CB8AC3E}">
        <p14:creationId xmlns:p14="http://schemas.microsoft.com/office/powerpoint/2010/main" val="333664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737026">
                                            <p:txEl>
                                              <p:pRg st="0" end="0"/>
                                            </p:txEl>
                                          </p:spTgt>
                                        </p:tgtEl>
                                        <p:attrNameLst>
                                          <p:attrName>style.visibility</p:attrName>
                                        </p:attrNameLst>
                                      </p:cBhvr>
                                      <p:to>
                                        <p:strVal val="visible"/>
                                      </p:to>
                                    </p:set>
                                    <p:anim calcmode="lin" valueType="num">
                                      <p:cBhvr additive="base">
                                        <p:cTn id="7" dur="75" fill="hold"/>
                                        <p:tgtEl>
                                          <p:spTgt spid="4737026">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73702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737027">
                                            <p:txEl>
                                              <p:pRg st="0" end="0"/>
                                            </p:txEl>
                                          </p:spTgt>
                                        </p:tgtEl>
                                        <p:attrNameLst>
                                          <p:attrName>style.visibility</p:attrName>
                                        </p:attrNameLst>
                                      </p:cBhvr>
                                      <p:to>
                                        <p:strVal val="visible"/>
                                      </p:to>
                                    </p:set>
                                    <p:anim calcmode="lin" valueType="num">
                                      <p:cBhvr additive="base">
                                        <p:cTn id="13" dur="300" fill="hold"/>
                                        <p:tgtEl>
                                          <p:spTgt spid="4737027">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7370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737027">
                                            <p:txEl>
                                              <p:pRg st="1" end="1"/>
                                            </p:txEl>
                                          </p:spTgt>
                                        </p:tgtEl>
                                        <p:attrNameLst>
                                          <p:attrName>style.visibility</p:attrName>
                                        </p:attrNameLst>
                                      </p:cBhvr>
                                      <p:to>
                                        <p:strVal val="visible"/>
                                      </p:to>
                                    </p:set>
                                    <p:anim calcmode="lin" valueType="num">
                                      <p:cBhvr additive="base">
                                        <p:cTn id="19" dur="300" fill="hold"/>
                                        <p:tgtEl>
                                          <p:spTgt spid="4737027">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73702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4737027">
                                            <p:txEl>
                                              <p:pRg st="2" end="2"/>
                                            </p:txEl>
                                          </p:spTgt>
                                        </p:tgtEl>
                                        <p:attrNameLst>
                                          <p:attrName>style.visibility</p:attrName>
                                        </p:attrNameLst>
                                      </p:cBhvr>
                                      <p:to>
                                        <p:strVal val="visible"/>
                                      </p:to>
                                    </p:set>
                                    <p:anim calcmode="lin" valueType="num">
                                      <p:cBhvr additive="base">
                                        <p:cTn id="25" dur="300" fill="hold"/>
                                        <p:tgtEl>
                                          <p:spTgt spid="4737027">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473702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7026" grpId="0" build="p" autoUpdateAnimBg="0"/>
      <p:bldP spid="4737027"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9794" name="Text Box 2"/>
          <p:cNvSpPr txBox="1">
            <a:spLocks noChangeArrowheads="1"/>
          </p:cNvSpPr>
          <p:nvPr/>
        </p:nvSpPr>
        <p:spPr bwMode="auto">
          <a:xfrm>
            <a:off x="1392572" y="1371600"/>
            <a:ext cx="1960228" cy="5847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itchFamily="18" charset="0"/>
                <a:ea typeface="+mn-ea"/>
                <a:cs typeface="+mn-cs"/>
              </a:rPr>
              <a:t>1524</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4979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4979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49797" name="Rectangle 5"/>
          <p:cNvSpPr>
            <a:spLocks noChangeArrowheads="1"/>
          </p:cNvSpPr>
          <p:nvPr/>
        </p:nvSpPr>
        <p:spPr bwMode="auto">
          <a:xfrm>
            <a:off x="3352800" y="1057012"/>
            <a:ext cx="7086600" cy="314587"/>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6000" b="1" i="0" u="none" strike="noStrike" kern="1200" cap="none" spc="0" normalizeH="0" baseline="0" noProof="0" dirty="0">
                <a:ln>
                  <a:noFill/>
                </a:ln>
                <a:solidFill>
                  <a:srgbClr val="000000"/>
                </a:solidFill>
                <a:effectLst/>
                <a:uLnTx/>
                <a:uFillTx/>
                <a:latin typeface="Times New Roman" pitchFamily="18" charset="0"/>
                <a:ea typeface="+mn-ea"/>
                <a:cs typeface="+mn-cs"/>
              </a:rPr>
              <a:t>Erasmus publishes </a:t>
            </a:r>
            <a:r>
              <a:rPr kumimoji="0" lang="en-US" sz="6000" b="1" i="1" u="none" strike="noStrike" kern="1200" cap="none" spc="0" normalizeH="0" baseline="0" noProof="0" dirty="0">
                <a:ln>
                  <a:noFill/>
                </a:ln>
                <a:solidFill>
                  <a:srgbClr val="000000"/>
                </a:solidFill>
                <a:effectLst/>
                <a:uLnTx/>
                <a:uFillTx/>
                <a:latin typeface="Times New Roman" pitchFamily="18" charset="0"/>
                <a:ea typeface="+mn-ea"/>
                <a:cs typeface="+mn-cs"/>
              </a:rPr>
              <a:t>On Freedom of the Will</a:t>
            </a:r>
            <a:r>
              <a:rPr kumimoji="0" lang="en-US" sz="6000" b="1" i="0" u="none" strike="noStrike" kern="1200" cap="none" spc="0" normalizeH="0" baseline="0" noProof="0" dirty="0">
                <a:ln>
                  <a:noFill/>
                </a:ln>
                <a:solidFill>
                  <a:srgbClr val="000000"/>
                </a:solidFill>
                <a:effectLst/>
                <a:uLnTx/>
                <a:uFillTx/>
                <a:latin typeface="Times New Roman" pitchFamily="18" charset="0"/>
                <a:ea typeface="+mn-ea"/>
                <a:cs typeface="+mn-cs"/>
              </a:rPr>
              <a:t>, his famous attack on Luther’s denial of free will</a:t>
            </a:r>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02434" name="Rectangle 2"/>
          <p:cNvSpPr>
            <a:spLocks noGrp="1" noChangeArrowheads="1"/>
          </p:cNvSpPr>
          <p:nvPr>
            <p:ph type="title"/>
          </p:nvPr>
        </p:nvSpPr>
        <p:spPr/>
        <p:txBody>
          <a:bodyPr/>
          <a:lstStyle/>
          <a:p>
            <a:endParaRPr lang="en-US"/>
          </a:p>
        </p:txBody>
      </p:sp>
      <p:sp>
        <p:nvSpPr>
          <p:cNvPr id="3602435" name="WordArt 3"/>
          <p:cNvSpPr>
            <a:spLocks noChangeArrowheads="1" noChangeShapeType="1" noTextEdit="1"/>
          </p:cNvSpPr>
          <p:nvPr/>
        </p:nvSpPr>
        <p:spPr bwMode="auto">
          <a:xfrm>
            <a:off x="2057400" y="4648200"/>
            <a:ext cx="8458200" cy="1981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000000"/>
                    </a:gs>
                    <a:gs pos="20000">
                      <a:srgbClr val="000040"/>
                    </a:gs>
                    <a:gs pos="50000">
                      <a:srgbClr val="400040"/>
                    </a:gs>
                    <a:gs pos="75000">
                      <a:srgbClr val="8F0040"/>
                    </a:gs>
                    <a:gs pos="89999">
                      <a:srgbClr val="F27300"/>
                    </a:gs>
                    <a:gs pos="100000">
                      <a:srgbClr val="FFBF00"/>
                    </a:gs>
                  </a:gsLst>
                  <a:path path="rect">
                    <a:fillToRect l="50000" t="50000" r="50000" b="50000"/>
                  </a:path>
                </a:gradFill>
                <a:effectLst/>
                <a:uLnTx/>
                <a:uFillTx/>
                <a:latin typeface="Arial Black"/>
                <a:ea typeface="+mn-ea"/>
                <a:cs typeface="+mn-cs"/>
              </a:rPr>
              <a:t>EACH SIDE OF EVERY SCHISM DEBATES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000000"/>
                    </a:gs>
                    <a:gs pos="20000">
                      <a:srgbClr val="000040"/>
                    </a:gs>
                    <a:gs pos="50000">
                      <a:srgbClr val="400040"/>
                    </a:gs>
                    <a:gs pos="75000">
                      <a:srgbClr val="8F0040"/>
                    </a:gs>
                    <a:gs pos="89999">
                      <a:srgbClr val="F27300"/>
                    </a:gs>
                    <a:gs pos="100000">
                      <a:srgbClr val="FFBF00"/>
                    </a:gs>
                  </a:gsLst>
                  <a:path path="rect">
                    <a:fillToRect l="50000" t="50000" r="50000" b="50000"/>
                  </a:path>
                </a:gradFill>
                <a:effectLst/>
                <a:uLnTx/>
                <a:uFillTx/>
                <a:latin typeface="Arial Black"/>
                <a:ea typeface="+mn-ea"/>
                <a:cs typeface="+mn-cs"/>
              </a:rPr>
              <a:t> AUGUSTINE  NOT  GOD'S  HOLY  WORD!</a:t>
            </a:r>
          </a:p>
        </p:txBody>
      </p:sp>
    </p:spTree>
    <p:extLst>
      <p:ext uri="{BB962C8B-B14F-4D97-AF65-F5344CB8AC3E}">
        <p14:creationId xmlns:p14="http://schemas.microsoft.com/office/powerpoint/2010/main" val="33149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602435"/>
                                        </p:tgtEl>
                                        <p:attrNameLst>
                                          <p:attrName>style.visibility</p:attrName>
                                        </p:attrNameLst>
                                      </p:cBhvr>
                                      <p:to>
                                        <p:strVal val="visible"/>
                                      </p:to>
                                    </p:set>
                                    <p:anim calcmode="lin" valueType="num">
                                      <p:cBhvr>
                                        <p:cTn id="7" dur="500" fill="hold"/>
                                        <p:tgtEl>
                                          <p:spTgt spid="3602435"/>
                                        </p:tgtEl>
                                        <p:attrNameLst>
                                          <p:attrName>ppt_w</p:attrName>
                                        </p:attrNameLst>
                                      </p:cBhvr>
                                      <p:tavLst>
                                        <p:tav tm="0">
                                          <p:val>
                                            <p:strVal val="4*#ppt_w"/>
                                          </p:val>
                                        </p:tav>
                                        <p:tav tm="100000">
                                          <p:val>
                                            <p:strVal val="#ppt_w"/>
                                          </p:val>
                                        </p:tav>
                                      </p:tavLst>
                                    </p:anim>
                                    <p:anim calcmode="lin" valueType="num">
                                      <p:cBhvr>
                                        <p:cTn id="8" dur="500" fill="hold"/>
                                        <p:tgtEl>
                                          <p:spTgt spid="360243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24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088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1525</a:t>
            </a:r>
            <a:endParaRPr kumimoji="0" lang="en-US"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81088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1088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810885" name="Rectangle 5"/>
          <p:cNvSpPr>
            <a:spLocks noChangeArrowheads="1"/>
          </p:cNvSpPr>
          <p:nvPr/>
        </p:nvSpPr>
        <p:spPr bwMode="auto">
          <a:xfrm>
            <a:off x="3352800" y="152400"/>
            <a:ext cx="4876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Martin Luther writes </a:t>
            </a:r>
            <a:r>
              <a:rPr kumimoji="0" lang="en-US" sz="3600" b="0" i="1" u="none" strike="noStrike" kern="1200" cap="none" spc="0" normalizeH="0" baseline="0" noProof="0">
                <a:ln>
                  <a:noFill/>
                </a:ln>
                <a:solidFill>
                  <a:srgbClr val="000000"/>
                </a:solidFill>
                <a:effectLst/>
                <a:uLnTx/>
                <a:uFillTx/>
                <a:latin typeface="Times New Roman"/>
                <a:ea typeface="+mn-ea"/>
                <a:cs typeface="+mn-cs"/>
              </a:rPr>
              <a:t>Bondage of the Will</a:t>
            </a:r>
            <a:r>
              <a:rPr kumimoji="0" lang="en-US" sz="3600" b="0" i="0" u="none" strike="noStrike" kern="1200" cap="none" spc="0" normalizeH="0" baseline="0" noProof="0">
                <a:ln>
                  <a:noFill/>
                </a:ln>
                <a:solidFill>
                  <a:srgbClr val="000000"/>
                </a:solidFill>
                <a:effectLst/>
                <a:uLnTx/>
                <a:uFillTx/>
                <a:latin typeface="Times New Roman"/>
                <a:ea typeface="+mn-ea"/>
                <a:cs typeface="+mn-cs"/>
              </a:rPr>
              <a:t> </a:t>
            </a:r>
            <a:br>
              <a:rPr kumimoji="0" lang="en-US" sz="3600" b="0" i="0" u="none" strike="noStrike" kern="1200" cap="none" spc="0" normalizeH="0" baseline="0" noProof="0">
                <a:ln>
                  <a:noFill/>
                </a:ln>
                <a:solidFill>
                  <a:srgbClr val="000000"/>
                </a:solidFill>
                <a:effectLst/>
                <a:uLnTx/>
                <a:uFillTx/>
                <a:latin typeface="Times New Roman"/>
                <a:ea typeface="+mn-ea"/>
                <a:cs typeface="+mn-cs"/>
              </a:rPr>
            </a:br>
            <a:r>
              <a:rPr kumimoji="0" lang="en-US" sz="3400" b="0" i="0" u="none" strike="noStrike" kern="1200" cap="none" spc="0" normalizeH="0" baseline="0" noProof="0">
                <a:ln>
                  <a:noFill/>
                </a:ln>
                <a:solidFill>
                  <a:srgbClr val="000000"/>
                </a:solidFill>
                <a:effectLst/>
                <a:uLnTx/>
                <a:uFillTx/>
                <a:latin typeface="Times New Roman"/>
                <a:ea typeface="+mn-ea"/>
                <a:cs typeface="+mn-cs"/>
              </a:rPr>
              <a:t>(a response to </a:t>
            </a:r>
            <a:br>
              <a:rPr kumimoji="0" lang="en-US" sz="3400" b="0" i="0" u="none" strike="noStrike" kern="1200" cap="none" spc="0" normalizeH="0" baseline="0" noProof="0">
                <a:ln>
                  <a:noFill/>
                </a:ln>
                <a:solidFill>
                  <a:srgbClr val="000000"/>
                </a:solidFill>
                <a:effectLst/>
                <a:uLnTx/>
                <a:uFillTx/>
                <a:latin typeface="Times New Roman"/>
                <a:ea typeface="+mn-ea"/>
                <a:cs typeface="+mn-cs"/>
              </a:rPr>
            </a:br>
            <a:r>
              <a:rPr kumimoji="0" lang="en-US" sz="3400" b="0" i="0" u="none" strike="noStrike" kern="1200" cap="none" spc="0" normalizeH="0" baseline="0" noProof="0">
                <a:ln>
                  <a:noFill/>
                </a:ln>
                <a:solidFill>
                  <a:srgbClr val="000000"/>
                </a:solidFill>
                <a:effectLst/>
                <a:uLnTx/>
                <a:uFillTx/>
                <a:latin typeface="Times New Roman"/>
                <a:ea typeface="+mn-ea"/>
                <a:cs typeface="+mn-cs"/>
              </a:rPr>
              <a:t>Erasmus)</a:t>
            </a:r>
            <a:r>
              <a:rPr kumimoji="0" lang="en-US" sz="3200" b="0" i="0" u="none" strike="noStrike" kern="1200" cap="none" spc="0" normalizeH="0" baseline="0" noProof="0">
                <a:ln>
                  <a:noFill/>
                </a:ln>
                <a:solidFill>
                  <a:srgbClr val="000000"/>
                </a:solidFill>
                <a:effectLst/>
                <a:uLnTx/>
                <a:uFillTx/>
                <a:latin typeface="Times New Roman"/>
                <a:ea typeface="+mn-ea"/>
                <a:cs typeface="+mn-cs"/>
              </a:rPr>
              <a:t> </a:t>
            </a:r>
          </a:p>
        </p:txBody>
      </p:sp>
      <p:sp>
        <p:nvSpPr>
          <p:cNvPr id="2810886" name="Rectangle 6"/>
          <p:cNvSpPr>
            <a:spLocks noChangeArrowheads="1"/>
          </p:cNvSpPr>
          <p:nvPr/>
        </p:nvSpPr>
        <p:spPr bwMode="auto">
          <a:xfrm>
            <a:off x="3352800" y="5105400"/>
            <a:ext cx="7162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3600" b="1" i="0" u="none" strike="noStrike" kern="1200" cap="none" spc="0" normalizeH="0" baseline="0" noProof="0" dirty="0">
                <a:ln>
                  <a:noFill/>
                </a:ln>
                <a:solidFill>
                  <a:srgbClr val="000000"/>
                </a:solidFill>
                <a:effectLst/>
                <a:uLnTx/>
                <a:uFillTx/>
                <a:latin typeface="Times New Roman"/>
                <a:ea typeface="+mn-ea"/>
                <a:cs typeface="+mn-cs"/>
              </a:rPr>
              <a:t>HERESY IS ALL AROUND:  </a:t>
            </a:r>
            <a:r>
              <a:rPr kumimoji="0" lang="en-US" sz="3600" b="0" i="0" u="none" strike="noStrike" kern="1200" cap="none" spc="0" normalizeH="0" baseline="0" noProof="0" dirty="0">
                <a:ln>
                  <a:noFill/>
                </a:ln>
                <a:solidFill>
                  <a:srgbClr val="000000"/>
                </a:solidFill>
                <a:effectLst/>
                <a:uLnTx/>
                <a:uFillTx/>
                <a:latin typeface="Times New Roman"/>
                <a:ea typeface="+mn-ea"/>
                <a:cs typeface="+mn-cs"/>
              </a:rPr>
              <a:t>  To read the work of a heretic is an excommunicable criminal offense!</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grpSp>
        <p:nvGrpSpPr>
          <p:cNvPr id="2" name="Group 7"/>
          <p:cNvGrpSpPr>
            <a:grpSpLocks/>
          </p:cNvGrpSpPr>
          <p:nvPr/>
        </p:nvGrpSpPr>
        <p:grpSpPr bwMode="auto">
          <a:xfrm>
            <a:off x="1524000" y="5168900"/>
            <a:ext cx="1828800" cy="579438"/>
            <a:chOff x="0" y="2248"/>
            <a:chExt cx="1152" cy="365"/>
          </a:xfrm>
        </p:grpSpPr>
        <p:sp>
          <p:nvSpPr>
            <p:cNvPr id="2810888" name="Text Box 8"/>
            <p:cNvSpPr txBox="1">
              <a:spLocks noChangeArrowheads="1"/>
            </p:cNvSpPr>
            <p:nvPr/>
          </p:nvSpPr>
          <p:spPr bwMode="auto">
            <a:xfrm>
              <a:off x="0" y="2248"/>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1526</a:t>
              </a:r>
              <a:endParaRPr kumimoji="0" lang="en-US" sz="2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810889" name="Line 9"/>
            <p:cNvSpPr>
              <a:spLocks noChangeShapeType="1"/>
            </p:cNvSpPr>
            <p:nvPr/>
          </p:nvSpPr>
          <p:spPr bwMode="auto">
            <a:xfrm>
              <a:off x="720" y="2431"/>
              <a:ext cx="432"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pic>
        <p:nvPicPr>
          <p:cNvPr id="2810890" name="Picture 10" descr="Bondage of the Will"/>
          <p:cNvPicPr>
            <a:picLocks noChangeAspect="1" noChangeArrowheads="1"/>
          </p:cNvPicPr>
          <p:nvPr/>
        </p:nvPicPr>
        <p:blipFill>
          <a:blip r:embed="rId4" cstate="print">
            <a:lum contrast="36000"/>
          </a:blip>
          <a:srcRect/>
          <a:stretch>
            <a:fillRect/>
          </a:stretch>
        </p:blipFill>
        <p:spPr bwMode="auto">
          <a:xfrm>
            <a:off x="8229600" y="304800"/>
            <a:ext cx="1531938" cy="2057400"/>
          </a:xfrm>
          <a:prstGeom prst="rect">
            <a:avLst/>
          </a:prstGeom>
          <a:noFill/>
          <a:ln w="38100">
            <a:solidFill>
              <a:srgbClr val="14455E"/>
            </a:solidFill>
            <a:miter lim="800000"/>
            <a:headEnd/>
            <a:tailEnd/>
          </a:ln>
        </p:spPr>
      </p:pic>
      <p:sp>
        <p:nvSpPr>
          <p:cNvPr id="2810891" name="Rectangle 11"/>
          <p:cNvSpPr>
            <a:spLocks noChangeArrowheads="1"/>
          </p:cNvSpPr>
          <p:nvPr/>
        </p:nvSpPr>
        <p:spPr bwMode="auto">
          <a:xfrm>
            <a:off x="7543800" y="2413001"/>
            <a:ext cx="2971800" cy="47307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a:ea typeface="+mn-ea"/>
                <a:cs typeface="+mn-cs"/>
              </a:rPr>
              <a:t>Bondage of the Will</a:t>
            </a:r>
            <a:endParaRPr kumimoji="0" lang="en-US" sz="2500" b="0" i="1" u="none" strike="noStrike" kern="1200" cap="none" spc="0" normalizeH="0" baseline="0" noProof="0">
              <a:ln>
                <a:noFill/>
              </a:ln>
              <a:solidFill>
                <a:srgbClr val="000000"/>
              </a:solidFill>
              <a:effectLst/>
              <a:uLnTx/>
              <a:uFillTx/>
              <a:latin typeface="Times New Roman"/>
              <a:ea typeface="+mn-ea"/>
              <a:cs typeface="+mn-cs"/>
            </a:endParaRPr>
          </a:p>
        </p:txBody>
      </p:sp>
      <p:grpSp>
        <p:nvGrpSpPr>
          <p:cNvPr id="3" name="Group 12"/>
          <p:cNvGrpSpPr>
            <a:grpSpLocks/>
          </p:cNvGrpSpPr>
          <p:nvPr/>
        </p:nvGrpSpPr>
        <p:grpSpPr bwMode="auto">
          <a:xfrm>
            <a:off x="3429000" y="2911476"/>
            <a:ext cx="6934200" cy="2117725"/>
            <a:chOff x="1200" y="1834"/>
            <a:chExt cx="4368" cy="1334"/>
          </a:xfrm>
        </p:grpSpPr>
        <p:sp>
          <p:nvSpPr>
            <p:cNvPr id="2810893" name="AutoShape 13"/>
            <p:cNvSpPr>
              <a:spLocks noChangeArrowheads="1"/>
            </p:cNvSpPr>
            <p:nvPr/>
          </p:nvSpPr>
          <p:spPr bwMode="auto">
            <a:xfrm>
              <a:off x="1200" y="1872"/>
              <a:ext cx="4368" cy="1296"/>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10894" name="Text Box 14"/>
            <p:cNvSpPr txBox="1">
              <a:spLocks noChangeArrowheads="1"/>
            </p:cNvSpPr>
            <p:nvPr/>
          </p:nvSpPr>
          <p:spPr bwMode="auto">
            <a:xfrm>
              <a:off x="1488" y="1834"/>
              <a:ext cx="4032" cy="129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a:ea typeface="+mn-ea"/>
                  <a:cs typeface="+mn-cs"/>
                </a:rPr>
                <a:t>Luther’s work describes the absolute inability of humankind in our fallen state to act morally, a clear opposite to Erasmus’ humanistic ideal.</a:t>
              </a:r>
            </a:p>
          </p:txBody>
        </p:sp>
      </p:grpSp>
    </p:spTree>
    <p:extLst>
      <p:ext uri="{BB962C8B-B14F-4D97-AF65-F5344CB8AC3E}">
        <p14:creationId xmlns:p14="http://schemas.microsoft.com/office/powerpoint/2010/main" val="270680276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8108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0886" grpId="0" build="p" autoUpdateAnimBg="0"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0430" name="Rectangle 14"/>
          <p:cNvSpPr>
            <a:spLocks noChangeArrowheads="1"/>
          </p:cNvSpPr>
          <p:nvPr/>
        </p:nvSpPr>
        <p:spPr bwMode="auto">
          <a:xfrm>
            <a:off x="7924799" y="4924426"/>
            <a:ext cx="2352675" cy="461665"/>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Erasmus</a:t>
            </a:r>
            <a:endPar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pic>
        <p:nvPicPr>
          <p:cNvPr id="60431" name="Picture 15"/>
          <p:cNvPicPr>
            <a:picLocks noChangeAspect="1" noChangeArrowheads="1"/>
          </p:cNvPicPr>
          <p:nvPr/>
        </p:nvPicPr>
        <p:blipFill>
          <a:blip r:embed="rId4" cstate="print"/>
          <a:srcRect/>
          <a:stretch>
            <a:fillRect/>
          </a:stretch>
        </p:blipFill>
        <p:spPr bwMode="auto">
          <a:xfrm>
            <a:off x="7924800" y="1770077"/>
            <a:ext cx="2352675" cy="3044672"/>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35" name="Text Box 19"/>
          <p:cNvSpPr txBox="1">
            <a:spLocks noChangeArrowheads="1"/>
          </p:cNvSpPr>
          <p:nvPr/>
        </p:nvSpPr>
        <p:spPr bwMode="auto">
          <a:xfrm>
            <a:off x="2952751" y="533401"/>
            <a:ext cx="1713931" cy="58477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AD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1524</a:t>
            </a: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a:ln>
                  <a:noFill/>
                </a:ln>
                <a:solidFill>
                  <a:srgbClr val="FFF7E8"/>
                </a:solidFill>
                <a:effectLst>
                  <a:outerShdw blurRad="38100" dist="38100" dir="2700000" algn="tl">
                    <a:srgbClr val="000000"/>
                  </a:outerShdw>
                </a:effectLst>
                <a:uLnTx/>
                <a:uFillTx/>
                <a:latin typeface="Arial" charset="0"/>
                <a:ea typeface="+mn-ea"/>
                <a:cs typeface="+mn-cs"/>
              </a:rPr>
              <a:t>1500 BC       500 BC       AD 1      AD 500      AD 1000       AD 1500        AD 1900        AD 2000</a:t>
            </a:r>
          </a:p>
        </p:txBody>
      </p:sp>
      <p:sp>
        <p:nvSpPr>
          <p:cNvPr id="60494" name="Text Box 78"/>
          <p:cNvSpPr txBox="1">
            <a:spLocks noChangeArrowheads="1"/>
          </p:cNvSpPr>
          <p:nvPr/>
        </p:nvSpPr>
        <p:spPr bwMode="auto">
          <a:xfrm>
            <a:off x="5562600" y="593725"/>
            <a:ext cx="5105400" cy="70788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60104"/>
                </a:solidFill>
                <a:effectLst>
                  <a:outerShdw blurRad="38100" dist="38100" dir="2700000" algn="tl">
                    <a:srgbClr val="000000"/>
                  </a:outerShdw>
                </a:effectLst>
                <a:uLnTx/>
                <a:uFillTx/>
                <a:latin typeface="Arial" charset="0"/>
                <a:ea typeface="+mn-ea"/>
                <a:cs typeface="+mn-cs"/>
              </a:rPr>
              <a:t>Luther &amp; Erasmus </a:t>
            </a:r>
            <a:endParaRPr kumimoji="0" 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mn-ea"/>
              <a:cs typeface="+mn-cs"/>
            </a:endParaRPr>
          </a:p>
        </p:txBody>
      </p:sp>
      <p:sp>
        <p:nvSpPr>
          <p:cNvPr id="10" name="Rectangle 9"/>
          <p:cNvSpPr/>
          <p:nvPr/>
        </p:nvSpPr>
        <p:spPr>
          <a:xfrm>
            <a:off x="1736520" y="1240056"/>
            <a:ext cx="5989739"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1430"/>
                <a:gradFill>
                  <a:gsLst>
                    <a:gs pos="0">
                      <a:srgbClr val="2D2D8A">
                        <a:tint val="90000"/>
                        <a:satMod val="120000"/>
                      </a:srgbClr>
                    </a:gs>
                    <a:gs pos="25000">
                      <a:srgbClr val="2D2D8A">
                        <a:tint val="93000"/>
                        <a:satMod val="120000"/>
                      </a:srgbClr>
                    </a:gs>
                    <a:gs pos="50000">
                      <a:srgbClr val="2D2D8A">
                        <a:shade val="89000"/>
                        <a:satMod val="110000"/>
                      </a:srgbClr>
                    </a:gs>
                    <a:gs pos="75000">
                      <a:srgbClr val="2D2D8A">
                        <a:tint val="93000"/>
                        <a:satMod val="120000"/>
                      </a:srgbClr>
                    </a:gs>
                    <a:gs pos="100000">
                      <a:srgbClr val="2D2D8A">
                        <a:tint val="90000"/>
                        <a:satMod val="120000"/>
                      </a:srgbClr>
                    </a:gs>
                  </a:gsLst>
                  <a:lin ang="5400000"/>
                </a:gradFill>
                <a:effectLst>
                  <a:outerShdw blurRad="80000" dist="40000" dir="5040000" algn="tl">
                    <a:srgbClr val="000000">
                      <a:alpha val="30000"/>
                    </a:srgbClr>
                  </a:outerShdw>
                </a:effectLst>
                <a:uLnTx/>
                <a:uFillTx/>
                <a:latin typeface="Storybook" pitchFamily="2" charset="0"/>
                <a:ea typeface="+mn-ea"/>
                <a:cs typeface="+mn-cs"/>
              </a:rPr>
              <a:t>131 Christians Everyone Should Know:</a:t>
            </a:r>
          </a:p>
        </p:txBody>
      </p:sp>
      <p:sp>
        <p:nvSpPr>
          <p:cNvPr id="15" name="TextBox 14"/>
          <p:cNvSpPr txBox="1"/>
          <p:nvPr/>
        </p:nvSpPr>
        <p:spPr>
          <a:xfrm>
            <a:off x="1914525" y="1700213"/>
            <a:ext cx="5553074" cy="4093428"/>
          </a:xfrm>
          <a:prstGeom prst="rect">
            <a:avLst/>
          </a:prstGeom>
          <a:blipFill>
            <a:blip r:embed="rId5" cstate="print"/>
            <a:tile tx="0" ty="0" sx="100000" sy="100000" flip="none" algn="tl"/>
          </a:blip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torybook" pitchFamily="2" charset="0"/>
                <a:ea typeface="+mn-ea"/>
                <a:cs typeface="+mn-cs"/>
              </a:rPr>
              <a:t>Before the turning point – which would eventually consume the humanist (which at the time meant student of the humanities, not one who praises humanity above all else)     –  Erasmus became famous for his other writings. He said he wrote to  ‘correct the errors of those whose religion is usually composed of ceremonies and observances of  a material sort and neglect the things that conduce to piety.’  He became famous for his biting satire,  </a:t>
            </a:r>
            <a:r>
              <a:rPr kumimoji="0" lang="en-US" sz="20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torybook" pitchFamily="2" charset="0"/>
                <a:ea typeface="+mn-ea"/>
                <a:cs typeface="+mn-cs"/>
              </a:rPr>
              <a:t>In Praise of Folly,  </a:t>
            </a: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torybook" pitchFamily="2" charset="0"/>
                <a:ea typeface="+mn-ea"/>
                <a:cs typeface="+mn-cs"/>
              </a:rPr>
              <a:t>which attacked monastic and ecclesiastic corruption. He lambasted miracles supposedly performed by images, indulgences, and what he felt were useless church rites.      </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0430" name="Rectangle 14"/>
          <p:cNvSpPr>
            <a:spLocks noChangeArrowheads="1"/>
          </p:cNvSpPr>
          <p:nvPr/>
        </p:nvSpPr>
        <p:spPr bwMode="auto">
          <a:xfrm>
            <a:off x="7924799" y="4924426"/>
            <a:ext cx="2352675" cy="461665"/>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     Erasmus</a:t>
            </a:r>
            <a:endPar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pic>
        <p:nvPicPr>
          <p:cNvPr id="60431" name="Picture 15"/>
          <p:cNvPicPr>
            <a:picLocks noChangeAspect="1" noChangeArrowheads="1"/>
          </p:cNvPicPr>
          <p:nvPr/>
        </p:nvPicPr>
        <p:blipFill>
          <a:blip r:embed="rId4" cstate="print"/>
          <a:srcRect/>
          <a:stretch>
            <a:fillRect/>
          </a:stretch>
        </p:blipFill>
        <p:spPr bwMode="auto">
          <a:xfrm>
            <a:off x="7924800" y="1770077"/>
            <a:ext cx="2352675" cy="3044672"/>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35" name="Text Box 19"/>
          <p:cNvSpPr txBox="1">
            <a:spLocks noChangeArrowheads="1"/>
          </p:cNvSpPr>
          <p:nvPr/>
        </p:nvSpPr>
        <p:spPr bwMode="auto">
          <a:xfrm>
            <a:off x="2952751" y="533401"/>
            <a:ext cx="1713931" cy="58477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AD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1524</a:t>
            </a: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a:ln>
                  <a:noFill/>
                </a:ln>
                <a:solidFill>
                  <a:srgbClr val="FFF7E8"/>
                </a:solidFill>
                <a:effectLst>
                  <a:outerShdw blurRad="38100" dist="38100" dir="2700000" algn="tl">
                    <a:srgbClr val="000000"/>
                  </a:outerShdw>
                </a:effectLst>
                <a:uLnTx/>
                <a:uFillTx/>
                <a:latin typeface="Arial" charset="0"/>
                <a:ea typeface="+mn-ea"/>
                <a:cs typeface="+mn-cs"/>
              </a:rPr>
              <a:t>1500 BC       500 BC       AD 1      AD 500      AD 1000       AD 1500        AD 1900        AD 2000</a:t>
            </a:r>
          </a:p>
        </p:txBody>
      </p:sp>
      <p:sp>
        <p:nvSpPr>
          <p:cNvPr id="60494" name="Text Box 78"/>
          <p:cNvSpPr txBox="1">
            <a:spLocks noChangeArrowheads="1"/>
          </p:cNvSpPr>
          <p:nvPr/>
        </p:nvSpPr>
        <p:spPr bwMode="auto">
          <a:xfrm>
            <a:off x="5562600" y="593725"/>
            <a:ext cx="5105400" cy="70788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60104"/>
                </a:solidFill>
                <a:effectLst>
                  <a:outerShdw blurRad="38100" dist="38100" dir="2700000" algn="tl">
                    <a:srgbClr val="000000"/>
                  </a:outerShdw>
                </a:effectLst>
                <a:uLnTx/>
                <a:uFillTx/>
                <a:latin typeface="Arial" charset="0"/>
                <a:ea typeface="+mn-ea"/>
                <a:cs typeface="+mn-cs"/>
              </a:rPr>
              <a:t>Luther &amp; Erasmus </a:t>
            </a:r>
            <a:endParaRPr kumimoji="0" 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mn-ea"/>
              <a:cs typeface="+mn-cs"/>
            </a:endParaRPr>
          </a:p>
        </p:txBody>
      </p:sp>
      <p:sp>
        <p:nvSpPr>
          <p:cNvPr id="12" name="TextBox 11">
            <a:extLst>
              <a:ext uri="{FF2B5EF4-FFF2-40B4-BE49-F238E27FC236}">
                <a16:creationId xmlns:a16="http://schemas.microsoft.com/office/drawing/2014/main" id="{6BB9F242-510C-49CA-BBE9-69347B2E4039}"/>
              </a:ext>
            </a:extLst>
          </p:cNvPr>
          <p:cNvSpPr txBox="1"/>
          <p:nvPr/>
        </p:nvSpPr>
        <p:spPr>
          <a:xfrm>
            <a:off x="2021747" y="1463537"/>
            <a:ext cx="5445852" cy="4524315"/>
          </a:xfrm>
          <a:prstGeom prst="rect">
            <a:avLst/>
          </a:prstGeom>
          <a:blipFill>
            <a:blip r:embed="rId5" cstate="print"/>
            <a:tile tx="0" ty="0" sx="100000" sy="100000" flip="none" algn="tl"/>
          </a:blip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torybook" pitchFamily="2" charset="0"/>
                <a:ea typeface="+mn-ea"/>
                <a:cs typeface="+mn-cs"/>
              </a:rPr>
              <a:t>Erasmus’s enemies accused him of inspiring the schismatic Luther. And indeed,  Erasmus found much he liked in the German’s writings,  describing him to Leo X as a ‘mighty trumpet of gospel truth.’  At the same time he privately told his printer to stop printing Luther’s writings because he didn’t want his own efforts tangled with the Reformer’s. For four years,  Erasmus pleaded moderation to both sides.  But when pressed,  he sided with the pope.  ‘I am not so made as to fly in the face of the Vicar of Christ,’  he assured Leo.  Still, he hated the bickering and intolerance of both sides:  ‘I detest dissension because it goes both against the teachings of Christ and against a secret inclination of nature.  I doubt that either side in the dispute can be suppressed without grave loss.  It is clear that many of the reforms for which Luther calls are urgently needed.’ </a:t>
            </a:r>
          </a:p>
        </p:txBody>
      </p:sp>
    </p:spTree>
    <p:extLst>
      <p:ext uri="{BB962C8B-B14F-4D97-AF65-F5344CB8AC3E}">
        <p14:creationId xmlns:p14="http://schemas.microsoft.com/office/powerpoint/2010/main" val="425092206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5" name="Picture 79"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60430" name="Rectangle 14"/>
          <p:cNvSpPr>
            <a:spLocks noChangeArrowheads="1"/>
          </p:cNvSpPr>
          <p:nvPr/>
        </p:nvSpPr>
        <p:spPr bwMode="auto">
          <a:xfrm>
            <a:off x="8305101" y="5284786"/>
            <a:ext cx="1896173" cy="523220"/>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Erasmus</a:t>
            </a:r>
          </a:p>
        </p:txBody>
      </p:sp>
      <p:pic>
        <p:nvPicPr>
          <p:cNvPr id="60431" name="Picture 15"/>
          <p:cNvPicPr>
            <a:picLocks noChangeAspect="1" noChangeArrowheads="1"/>
          </p:cNvPicPr>
          <p:nvPr/>
        </p:nvPicPr>
        <p:blipFill>
          <a:blip r:embed="rId4" cstate="print"/>
          <a:srcRect/>
          <a:stretch>
            <a:fillRect/>
          </a:stretch>
        </p:blipFill>
        <p:spPr bwMode="auto">
          <a:xfrm>
            <a:off x="7848599" y="1573213"/>
            <a:ext cx="2587306" cy="3601896"/>
          </a:xfrm>
          <a:prstGeom prst="rect">
            <a:avLst/>
          </a:prstGeom>
          <a:noFill/>
          <a:ln w="50800">
            <a:solidFill>
              <a:srgbClr val="008CFF">
                <a:alpha val="50000"/>
              </a:srgbClr>
            </a:solidFill>
            <a:miter lim="800000"/>
            <a:headEnd/>
            <a:tailEnd/>
          </a:ln>
        </p:spPr>
      </p:pic>
      <p:sp>
        <p:nvSpPr>
          <p:cNvPr id="60432" name="Rectangle 16"/>
          <p:cNvSpPr>
            <a:spLocks noChangeArrowheads="1"/>
          </p:cNvSpPr>
          <p:nvPr/>
        </p:nvSpPr>
        <p:spPr bwMode="auto">
          <a:xfrm>
            <a:off x="9686925" y="431800"/>
            <a:ext cx="184150" cy="457200"/>
          </a:xfrm>
          <a:prstGeom prst="rect">
            <a:avLst/>
          </a:prstGeom>
          <a:noFill/>
          <a:ln w="9525">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35" name="Text Box 19"/>
          <p:cNvSpPr txBox="1">
            <a:spLocks noChangeArrowheads="1"/>
          </p:cNvSpPr>
          <p:nvPr/>
        </p:nvSpPr>
        <p:spPr bwMode="auto">
          <a:xfrm>
            <a:off x="2952751" y="533401"/>
            <a:ext cx="1713931" cy="58477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AD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1524</a:t>
            </a:r>
          </a:p>
        </p:txBody>
      </p:sp>
      <p:sp>
        <p:nvSpPr>
          <p:cNvPr id="60481" name="AutoShape 65"/>
          <p:cNvSpPr>
            <a:spLocks noChangeArrowheads="1"/>
          </p:cNvSpPr>
          <p:nvPr/>
        </p:nvSpPr>
        <p:spPr bwMode="auto">
          <a:xfrm rot="10800000">
            <a:off x="74676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60488" name="Text Box 72"/>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a:ln>
                  <a:noFill/>
                </a:ln>
                <a:solidFill>
                  <a:srgbClr val="FFF7E8"/>
                </a:solidFill>
                <a:effectLst>
                  <a:outerShdw blurRad="38100" dist="38100" dir="2700000" algn="tl">
                    <a:srgbClr val="000000"/>
                  </a:outerShdw>
                </a:effectLst>
                <a:uLnTx/>
                <a:uFillTx/>
                <a:latin typeface="Arial" charset="0"/>
                <a:ea typeface="+mn-ea"/>
                <a:cs typeface="+mn-cs"/>
              </a:rPr>
              <a:t>1500 BC       500 BC       AD 1      AD 500      AD 1000       AD 1500        AD 1900        AD 2000</a:t>
            </a:r>
          </a:p>
        </p:txBody>
      </p:sp>
      <p:sp>
        <p:nvSpPr>
          <p:cNvPr id="60494" name="Text Box 78"/>
          <p:cNvSpPr txBox="1">
            <a:spLocks noChangeArrowheads="1"/>
          </p:cNvSpPr>
          <p:nvPr/>
        </p:nvSpPr>
        <p:spPr bwMode="auto">
          <a:xfrm>
            <a:off x="5562600" y="593725"/>
            <a:ext cx="5105400" cy="70788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60104"/>
                </a:solidFill>
                <a:effectLst>
                  <a:outerShdw blurRad="38100" dist="38100" dir="2700000" algn="tl">
                    <a:srgbClr val="000000"/>
                  </a:outerShdw>
                </a:effectLst>
                <a:uLnTx/>
                <a:uFillTx/>
                <a:latin typeface="Arial" charset="0"/>
                <a:ea typeface="+mn-ea"/>
                <a:cs typeface="+mn-cs"/>
              </a:rPr>
              <a:t>Luther &amp; Erasmus </a:t>
            </a:r>
            <a:endParaRPr kumimoji="0" 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mn-ea"/>
              <a:cs typeface="+mn-cs"/>
            </a:endParaRPr>
          </a:p>
        </p:txBody>
      </p:sp>
      <p:sp>
        <p:nvSpPr>
          <p:cNvPr id="10" name="Rectangle 9"/>
          <p:cNvSpPr/>
          <p:nvPr/>
        </p:nvSpPr>
        <p:spPr>
          <a:xfrm>
            <a:off x="1694576" y="1208015"/>
            <a:ext cx="6014907" cy="646331"/>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gradFill>
                  <a:gsLst>
                    <a:gs pos="0">
                      <a:srgbClr val="2D2D8A">
                        <a:tint val="90000"/>
                        <a:satMod val="120000"/>
                      </a:srgbClr>
                    </a:gs>
                    <a:gs pos="25000">
                      <a:srgbClr val="2D2D8A">
                        <a:tint val="93000"/>
                        <a:satMod val="120000"/>
                      </a:srgbClr>
                    </a:gs>
                    <a:gs pos="50000">
                      <a:srgbClr val="2D2D8A">
                        <a:shade val="89000"/>
                        <a:satMod val="110000"/>
                      </a:srgbClr>
                    </a:gs>
                    <a:gs pos="75000">
                      <a:srgbClr val="2D2D8A">
                        <a:tint val="93000"/>
                        <a:satMod val="120000"/>
                      </a:srgbClr>
                    </a:gs>
                    <a:gs pos="100000">
                      <a:srgbClr val="2D2D8A">
                        <a:tint val="90000"/>
                        <a:satMod val="120000"/>
                      </a:srgbClr>
                    </a:gs>
                  </a:gsLst>
                  <a:lin ang="5400000"/>
                </a:gradFill>
                <a:effectLst>
                  <a:outerShdw blurRad="80000" dist="40000" dir="5040000" algn="tl">
                    <a:srgbClr val="000000">
                      <a:alpha val="30000"/>
                    </a:srgbClr>
                  </a:outerShdw>
                </a:effectLst>
                <a:uLnTx/>
                <a:uFillTx/>
                <a:latin typeface="Storybook" pitchFamily="2" charset="0"/>
                <a:ea typeface="+mn-ea"/>
                <a:cs typeface="+mn-cs"/>
              </a:rPr>
              <a:t>“Between Scylla &amp; Charybdis”  </a:t>
            </a:r>
          </a:p>
        </p:txBody>
      </p:sp>
      <p:sp>
        <p:nvSpPr>
          <p:cNvPr id="15" name="TextBox 14"/>
          <p:cNvSpPr txBox="1"/>
          <p:nvPr/>
        </p:nvSpPr>
        <p:spPr>
          <a:xfrm>
            <a:off x="1694576" y="1854345"/>
            <a:ext cx="5773023" cy="4093428"/>
          </a:xfrm>
          <a:prstGeom prst="rect">
            <a:avLst/>
          </a:prstGeom>
          <a:blipFill>
            <a:blip r:embed="rId5" cstate="print"/>
            <a:tile tx="0" ty="0" sx="100000" sy="100000" flip="none" algn="tl"/>
          </a:blip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torybook" pitchFamily="2" charset="0"/>
                <a:ea typeface="+mn-ea"/>
                <a:cs typeface="+mn-cs"/>
              </a:rPr>
              <a:t>His mediating position,  however,  didn’t satisfy either side:  ‘My only wish is that now that I am old,  I be allowed to enjoy the results of my efforts,’  he wrote.  ‘But both sides reproach me &amp; seek to coerce me.  Some claim that since I  do not attack Luther I agree with him, while the Lutherans declare that I am a coward who has forsaken the gospel.’ Indeed,  Luther attacked him as a ‘Moses who would die in the wilderness  ‘without entering the promised land.’ And the Roman Catholic church forbade his writings. ‘Had I not seen it,  nay,  felt it myself,’  he wrote, ‘I should never have believed anyone who said theologians could become so insane!”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430">
                                            <p:txEl>
                                              <p:pRg st="0" end="0"/>
                                            </p:txEl>
                                          </p:spTgt>
                                        </p:tgtEl>
                                        <p:attrNameLst>
                                          <p:attrName>style.visibility</p:attrName>
                                        </p:attrNameLst>
                                      </p:cBhvr>
                                      <p:to>
                                        <p:strVal val="visible"/>
                                      </p:to>
                                    </p:set>
                                    <p:animEffect transition="in" filter="dissolve">
                                      <p:cBhvr>
                                        <p:cTn id="11" dur="500"/>
                                        <p:tgtEl>
                                          <p:spTgt spid="60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build="p" autoUpdateAnimBg="0" advAuto="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209800" y="152400"/>
            <a:ext cx="7772400" cy="1828800"/>
          </a:xfrm>
          <a:ln>
            <a:solidFill>
              <a:schemeClr val="hlink"/>
            </a:solidFill>
          </a:ln>
        </p:spPr>
        <p:txBody>
          <a:bodyPr/>
          <a:lstStyle/>
          <a:p>
            <a:r>
              <a:rPr lang="en-US"/>
              <a:t>LUTHER - &amp; / V. – ERASMUS</a:t>
            </a:r>
            <a:br>
              <a:rPr lang="en-US"/>
            </a:br>
            <a:r>
              <a:rPr lang="en-US"/>
              <a:t> </a:t>
            </a:r>
            <a:r>
              <a:rPr lang="en-US">
                <a:effectLst>
                  <a:outerShdw blurRad="38100" dist="38100" dir="2700000" algn="tl">
                    <a:srgbClr val="FFFFFF"/>
                  </a:outerShdw>
                </a:effectLst>
              </a:rPr>
              <a:t>Neo-Platonist - New Humanist</a:t>
            </a:r>
            <a:br>
              <a:rPr lang="en-US"/>
            </a:br>
            <a:r>
              <a:rPr lang="en-US" b="1"/>
              <a:t>From Friends Unto Enemies</a:t>
            </a:r>
            <a:r>
              <a:rPr lang="en-US"/>
              <a:t> </a:t>
            </a:r>
            <a:endParaRPr lang="en-US" b="1"/>
          </a:p>
        </p:txBody>
      </p:sp>
      <p:sp>
        <p:nvSpPr>
          <p:cNvPr id="89091" name="Rectangle 3"/>
          <p:cNvSpPr>
            <a:spLocks noGrp="1" noChangeArrowheads="1"/>
          </p:cNvSpPr>
          <p:nvPr>
            <p:ph type="body" sz="half" idx="1"/>
          </p:nvPr>
        </p:nvSpPr>
        <p:spPr>
          <a:xfrm>
            <a:off x="2209800" y="2133600"/>
            <a:ext cx="7772400" cy="1752600"/>
          </a:xfrm>
          <a:solidFill>
            <a:schemeClr val="hlink"/>
          </a:solidFill>
        </p:spPr>
        <p:txBody>
          <a:bodyPr/>
          <a:lstStyle/>
          <a:p>
            <a:pPr>
              <a:lnSpc>
                <a:spcPct val="90000"/>
              </a:lnSpc>
              <a:buFontTx/>
              <a:buNone/>
            </a:pPr>
            <a:r>
              <a:rPr lang="en-US" sz="2400" dirty="0"/>
              <a:t>     Erasmus was the leading representative of Renaissance Humanism self-dedicated in the recovery of classical languages and literature – Old Latin, Greek, Hebrew.  Learning Greek and Hebrew helped both the secular humanists like Erasmus &amp; church reformers like Luther. </a:t>
            </a:r>
          </a:p>
        </p:txBody>
      </p:sp>
      <p:sp>
        <p:nvSpPr>
          <p:cNvPr id="89092" name="Rectangle 4"/>
          <p:cNvSpPr>
            <a:spLocks noGrp="1" noChangeArrowheads="1"/>
          </p:cNvSpPr>
          <p:nvPr>
            <p:ph sz="half" idx="2"/>
          </p:nvPr>
        </p:nvSpPr>
        <p:spPr>
          <a:xfrm>
            <a:off x="2209800" y="3886200"/>
            <a:ext cx="8001000" cy="2971800"/>
          </a:xfrm>
        </p:spPr>
        <p:txBody>
          <a:bodyPr/>
          <a:lstStyle/>
          <a:p>
            <a:r>
              <a:rPr lang="en-US" sz="1800">
                <a:solidFill>
                  <a:schemeClr val="hlink"/>
                </a:solidFill>
                <a:effectLst>
                  <a:outerShdw blurRad="38100" dist="38100" dir="2700000" algn="tl">
                    <a:srgbClr val="000000"/>
                  </a:outerShdw>
                </a:effectLst>
              </a:rPr>
              <a:t>Erasmus discovered documentation of the Donation of Constantine fake &amp; fraud.</a:t>
            </a:r>
          </a:p>
          <a:p>
            <a:r>
              <a:rPr lang="en-US" sz="1800">
                <a:solidFill>
                  <a:schemeClr val="hlink"/>
                </a:solidFill>
                <a:effectLst>
                  <a:outerShdw blurRad="38100" dist="38100" dir="2700000" algn="tl">
                    <a:srgbClr val="000000"/>
                  </a:outerShdw>
                </a:effectLst>
              </a:rPr>
              <a:t>His criticism of superstitious reverence for religious images was of major influence to  Zwingli.</a:t>
            </a:r>
          </a:p>
          <a:p>
            <a:r>
              <a:rPr lang="en-US" sz="1800">
                <a:solidFill>
                  <a:schemeClr val="hlink"/>
                </a:solidFill>
                <a:effectLst>
                  <a:outerShdw blurRad="38100" dist="38100" dir="2700000" algn="tl">
                    <a:srgbClr val="000000"/>
                  </a:outerShdw>
                </a:effectLst>
              </a:rPr>
              <a:t>He satirized individual popes, not the office of the papacy.   He similarly wrote against abuses of the office. This made him a favorite of Luther who went further by attacking persons &amp; principles.</a:t>
            </a:r>
          </a:p>
          <a:p>
            <a:r>
              <a:rPr lang="en-US" sz="1800">
                <a:solidFill>
                  <a:schemeClr val="hlink"/>
                </a:solidFill>
                <a:effectLst>
                  <a:outerShdw blurRad="38100" dist="38100" dir="2700000" algn="tl">
                    <a:srgbClr val="000000"/>
                  </a:outerShdw>
                </a:effectLst>
              </a:rPr>
              <a:t>In Luther’s opinion, the central problem was that the Pope was now an anti-Christ;  In Erasmus’s opinion, the central problem was an environment of worldly corruption that had too long permeated Christendom and had finally worked its way to the top church official.</a:t>
            </a:r>
          </a:p>
          <a:p>
            <a:endParaRPr lang="en-US" sz="1800">
              <a:solidFill>
                <a:schemeClr val="hlink"/>
              </a:solidFill>
              <a:effectLst>
                <a:outerShdw blurRad="38100" dist="38100" dir="2700000" algn="tl">
                  <a:srgbClr val="000000"/>
                </a:outerShdw>
              </a:effectLst>
            </a:endParaRPr>
          </a:p>
        </p:txBody>
      </p:sp>
    </p:spTree>
    <p:extLst>
      <p:ext uri="{BB962C8B-B14F-4D97-AF65-F5344CB8AC3E}">
        <p14:creationId xmlns:p14="http://schemas.microsoft.com/office/powerpoint/2010/main" val="248192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9092">
                                            <p:txEl>
                                              <p:pRg st="0" end="0"/>
                                            </p:txEl>
                                          </p:spTgt>
                                        </p:tgtEl>
                                        <p:attrNameLst>
                                          <p:attrName>style.visibility</p:attrName>
                                        </p:attrNameLst>
                                      </p:cBhvr>
                                      <p:to>
                                        <p:strVal val="visible"/>
                                      </p:to>
                                    </p:set>
                                    <p:anim calcmode="lin" valueType="num">
                                      <p:cBhvr>
                                        <p:cTn id="7" dur="1000" fill="hold"/>
                                        <p:tgtEl>
                                          <p:spTgt spid="8909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90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9092">
                                            <p:txEl>
                                              <p:pRg st="1" end="1"/>
                                            </p:txEl>
                                          </p:spTgt>
                                        </p:tgtEl>
                                        <p:attrNameLst>
                                          <p:attrName>style.visibility</p:attrName>
                                        </p:attrNameLst>
                                      </p:cBhvr>
                                      <p:to>
                                        <p:strVal val="visible"/>
                                      </p:to>
                                    </p:set>
                                    <p:anim calcmode="lin" valueType="num">
                                      <p:cBhvr>
                                        <p:cTn id="15" dur="1000" fill="hold"/>
                                        <p:tgtEl>
                                          <p:spTgt spid="8909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909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909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909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9092">
                                            <p:txEl>
                                              <p:pRg st="2" end="2"/>
                                            </p:txEl>
                                          </p:spTgt>
                                        </p:tgtEl>
                                        <p:attrNameLst>
                                          <p:attrName>style.visibility</p:attrName>
                                        </p:attrNameLst>
                                      </p:cBhvr>
                                      <p:to>
                                        <p:strVal val="visible"/>
                                      </p:to>
                                    </p:set>
                                    <p:anim calcmode="lin" valueType="num">
                                      <p:cBhvr>
                                        <p:cTn id="23" dur="1000" fill="hold"/>
                                        <p:tgtEl>
                                          <p:spTgt spid="8909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909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909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909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9092">
                                            <p:txEl>
                                              <p:pRg st="3" end="3"/>
                                            </p:txEl>
                                          </p:spTgt>
                                        </p:tgtEl>
                                        <p:attrNameLst>
                                          <p:attrName>style.visibility</p:attrName>
                                        </p:attrNameLst>
                                      </p:cBhvr>
                                      <p:to>
                                        <p:strVal val="visible"/>
                                      </p:to>
                                    </p:set>
                                    <p:anim calcmode="lin" valueType="num">
                                      <p:cBhvr>
                                        <p:cTn id="31" dur="1000" fill="hold"/>
                                        <p:tgtEl>
                                          <p:spTgt spid="8909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909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909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909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2209800" y="228600"/>
            <a:ext cx="7772400" cy="1828800"/>
          </a:xfrm>
          <a:ln>
            <a:solidFill>
              <a:schemeClr val="hlink"/>
            </a:solidFill>
          </a:ln>
        </p:spPr>
        <p:txBody>
          <a:bodyPr/>
          <a:lstStyle/>
          <a:p>
            <a:r>
              <a:rPr lang="en-US"/>
              <a:t>LUTHER - &amp; / V. – ERASMUS</a:t>
            </a:r>
            <a:br>
              <a:rPr lang="en-US"/>
            </a:br>
            <a:r>
              <a:rPr lang="en-US"/>
              <a:t> </a:t>
            </a:r>
            <a:r>
              <a:rPr lang="en-US">
                <a:effectLst>
                  <a:outerShdw blurRad="38100" dist="38100" dir="2700000" algn="tl">
                    <a:srgbClr val="FFFFFF"/>
                  </a:outerShdw>
                </a:effectLst>
              </a:rPr>
              <a:t>Neo-Platonist - New Humanist</a:t>
            </a:r>
            <a:br>
              <a:rPr lang="en-US"/>
            </a:br>
            <a:r>
              <a:rPr lang="en-US" b="1"/>
              <a:t>From Friends Unto Enemies</a:t>
            </a:r>
            <a:r>
              <a:rPr lang="en-US"/>
              <a:t> </a:t>
            </a:r>
            <a:endParaRPr lang="en-US" b="1"/>
          </a:p>
        </p:txBody>
      </p:sp>
      <p:sp>
        <p:nvSpPr>
          <p:cNvPr id="235523" name="Rectangle 3"/>
          <p:cNvSpPr>
            <a:spLocks noGrp="1" noChangeArrowheads="1"/>
          </p:cNvSpPr>
          <p:nvPr>
            <p:ph type="body" sz="half" idx="1"/>
          </p:nvPr>
        </p:nvSpPr>
        <p:spPr>
          <a:xfrm>
            <a:off x="2209800" y="2286000"/>
            <a:ext cx="7772400" cy="1676400"/>
          </a:xfrm>
          <a:solidFill>
            <a:schemeClr val="hlink"/>
          </a:solidFill>
        </p:spPr>
        <p:txBody>
          <a:bodyPr/>
          <a:lstStyle/>
          <a:p>
            <a:pPr>
              <a:lnSpc>
                <a:spcPct val="90000"/>
              </a:lnSpc>
              <a:buFontTx/>
              <a:buNone/>
            </a:pPr>
            <a:r>
              <a:rPr lang="en-US" sz="2400"/>
              <a:t>     Erasmus was the leading representative of Renaissance Humanism self-dedicated in the recovery of classical languages and literature – Old Latin, Greek, Hebrew.  Learning Greek and Hebrew helped both the secular humanists like Erasmus &amp; church reformers like Luther. </a:t>
            </a:r>
          </a:p>
        </p:txBody>
      </p:sp>
      <p:sp>
        <p:nvSpPr>
          <p:cNvPr id="235524" name="Rectangle 4"/>
          <p:cNvSpPr>
            <a:spLocks noGrp="1" noChangeArrowheads="1"/>
          </p:cNvSpPr>
          <p:nvPr>
            <p:ph sz="half" idx="2"/>
          </p:nvPr>
        </p:nvSpPr>
        <p:spPr>
          <a:xfrm>
            <a:off x="2133600" y="4038600"/>
            <a:ext cx="8001000" cy="2667000"/>
          </a:xfrm>
        </p:spPr>
        <p:txBody>
          <a:bodyPr/>
          <a:lstStyle/>
          <a:p>
            <a:r>
              <a:rPr lang="en-US" sz="1800">
                <a:solidFill>
                  <a:schemeClr val="hlink"/>
                </a:solidFill>
                <a:effectLst>
                  <a:outerShdw blurRad="38100" dist="38100" dir="2700000" algn="tl">
                    <a:srgbClr val="000000"/>
                  </a:outerShdw>
                </a:effectLst>
              </a:rPr>
              <a:t>He could not join his admirer Luther for these reasons - ultimately pressured by the Catholic Church to take a loyal stand - specifically to apply his skills of composition to counter those of Luther - he then wrote in literary disagreement with Luther on the subject of free will.</a:t>
            </a:r>
          </a:p>
          <a:p>
            <a:r>
              <a:rPr lang="en-US" sz="1800">
                <a:solidFill>
                  <a:schemeClr val="hlink"/>
                </a:solidFill>
                <a:effectLst>
                  <a:outerShdw blurRad="38100" dist="38100" dir="2700000" algn="tl">
                    <a:srgbClr val="000000"/>
                  </a:outerShdw>
                </a:effectLst>
              </a:rPr>
              <a:t>Erasmus posited that grace restores free will.  Luther insists on equating our free will with one-sided “willfulness.”</a:t>
            </a:r>
          </a:p>
          <a:p>
            <a:r>
              <a:rPr lang="en-US" sz="1800">
                <a:solidFill>
                  <a:schemeClr val="hlink"/>
                </a:solidFill>
                <a:effectLst>
                  <a:outerShdw blurRad="38100" dist="38100" dir="2700000" algn="tl">
                    <a:srgbClr val="000000"/>
                  </a:outerShdw>
                </a:effectLst>
              </a:rPr>
              <a:t>Luther replies in print the next year - by way of -  </a:t>
            </a:r>
            <a:r>
              <a:rPr lang="en-US" sz="1800" u="sng">
                <a:solidFill>
                  <a:schemeClr val="hlink"/>
                </a:solidFill>
                <a:effectLst>
                  <a:outerShdw blurRad="38100" dist="38100" dir="2700000" algn="tl">
                    <a:srgbClr val="000000"/>
                  </a:outerShdw>
                </a:effectLst>
              </a:rPr>
              <a:t>On The Bondage Of The Will</a:t>
            </a:r>
            <a:r>
              <a:rPr lang="en-US" sz="1800">
                <a:solidFill>
                  <a:schemeClr val="hlink"/>
                </a:solidFill>
                <a:effectLst>
                  <a:outerShdw blurRad="38100" dist="38100" dir="2700000" algn="tl">
                    <a:srgbClr val="000000"/>
                  </a:outerShdw>
                </a:effectLst>
              </a:rPr>
              <a:t> – it is essentially self-explanatory by his selection of the title as it relates to the state of our human rebellion against Almighty God.</a:t>
            </a:r>
          </a:p>
          <a:p>
            <a:endParaRPr lang="en-US" sz="1800">
              <a:solidFill>
                <a:schemeClr val="hlink"/>
              </a:solidFill>
              <a:effectLst>
                <a:outerShdw blurRad="38100" dist="38100" dir="2700000" algn="tl">
                  <a:srgbClr val="000000"/>
                </a:outerShdw>
              </a:effectLst>
            </a:endParaRPr>
          </a:p>
        </p:txBody>
      </p:sp>
    </p:spTree>
    <p:extLst>
      <p:ext uri="{BB962C8B-B14F-4D97-AF65-F5344CB8AC3E}">
        <p14:creationId xmlns:p14="http://schemas.microsoft.com/office/powerpoint/2010/main" val="142310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24">
                                            <p:txEl>
                                              <p:pRg st="0" end="0"/>
                                            </p:txEl>
                                          </p:spTgt>
                                        </p:tgtEl>
                                        <p:attrNameLst>
                                          <p:attrName>style.visibility</p:attrName>
                                        </p:attrNameLst>
                                      </p:cBhvr>
                                      <p:to>
                                        <p:strVal val="visible"/>
                                      </p:to>
                                    </p:set>
                                    <p:anim calcmode="lin" valueType="num">
                                      <p:cBhvr>
                                        <p:cTn id="7" dur="1000" fill="hold"/>
                                        <p:tgtEl>
                                          <p:spTgt spid="23552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552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55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524">
                                            <p:txEl>
                                              <p:pRg st="1" end="1"/>
                                            </p:txEl>
                                          </p:spTgt>
                                        </p:tgtEl>
                                        <p:attrNameLst>
                                          <p:attrName>style.visibility</p:attrName>
                                        </p:attrNameLst>
                                      </p:cBhvr>
                                      <p:to>
                                        <p:strVal val="visible"/>
                                      </p:to>
                                    </p:set>
                                    <p:anim calcmode="lin" valueType="num">
                                      <p:cBhvr>
                                        <p:cTn id="15" dur="1000" fill="hold"/>
                                        <p:tgtEl>
                                          <p:spTgt spid="23552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552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552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2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524">
                                            <p:txEl>
                                              <p:pRg st="2" end="2"/>
                                            </p:txEl>
                                          </p:spTgt>
                                        </p:tgtEl>
                                        <p:attrNameLst>
                                          <p:attrName>style.visibility</p:attrName>
                                        </p:attrNameLst>
                                      </p:cBhvr>
                                      <p:to>
                                        <p:strVal val="visible"/>
                                      </p:to>
                                    </p:set>
                                    <p:anim calcmode="lin" valueType="num">
                                      <p:cBhvr>
                                        <p:cTn id="23" dur="1000" fill="hold"/>
                                        <p:tgtEl>
                                          <p:spTgt spid="23552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552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552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52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4"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35234" name="Rectangle 2"/>
          <p:cNvSpPr>
            <a:spLocks noGrp="1" noChangeArrowheads="1"/>
          </p:cNvSpPr>
          <p:nvPr>
            <p:ph type="title"/>
          </p:nvPr>
        </p:nvSpPr>
        <p:spPr/>
        <p:txBody>
          <a:bodyPr/>
          <a:lstStyle/>
          <a:p>
            <a:endParaRPr lang="en-US"/>
          </a:p>
        </p:txBody>
      </p:sp>
      <p:sp>
        <p:nvSpPr>
          <p:cNvPr id="3935235" name="WordArt 3"/>
          <p:cNvSpPr>
            <a:spLocks noChangeArrowheads="1" noChangeShapeType="1" noTextEdit="1"/>
          </p:cNvSpPr>
          <p:nvPr/>
        </p:nvSpPr>
        <p:spPr bwMode="auto">
          <a:xfrm>
            <a:off x="3429000" y="1752600"/>
            <a:ext cx="4800600" cy="16002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Class Discussion Question:</a:t>
            </a:r>
          </a:p>
        </p:txBody>
      </p:sp>
      <p:sp>
        <p:nvSpPr>
          <p:cNvPr id="3935236" name="WordArt 4"/>
          <p:cNvSpPr>
            <a:spLocks noChangeArrowheads="1" noChangeShapeType="1" noTextEdit="1"/>
          </p:cNvSpPr>
          <p:nvPr/>
        </p:nvSpPr>
        <p:spPr bwMode="auto">
          <a:xfrm>
            <a:off x="3467101" y="3886200"/>
            <a:ext cx="5562600" cy="2362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Does Synergism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Dilute The Doctrine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Of Divine Initiative?</a:t>
            </a:r>
          </a:p>
        </p:txBody>
      </p:sp>
      <p:sp>
        <p:nvSpPr>
          <p:cNvPr id="3935237" name="Comment 5"/>
          <p:cNvSpPr>
            <a:spLocks noChangeArrowheads="1"/>
          </p:cNvSpPr>
          <p:nvPr/>
        </p:nvSpPr>
        <p:spPr bwMode="auto">
          <a:xfrm>
            <a:off x="1539877" y="-1219200"/>
            <a:ext cx="50895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Salvation Is ~ </a:t>
            </a:r>
            <a:r>
              <a:rPr kumimoji="0" lang="en-US" sz="1600" b="1" i="1" u="none" strike="noStrike" kern="1200" cap="none" spc="0" normalizeH="0" baseline="0" noProof="0">
                <a:ln>
                  <a:noFill/>
                </a:ln>
                <a:solidFill>
                  <a:srgbClr val="000000"/>
                </a:solidFill>
                <a:effectLst/>
                <a:uLnTx/>
                <a:uFillTx/>
                <a:latin typeface="Arial" charset="0"/>
                <a:ea typeface="+mn-ea"/>
                <a:cs typeface="+mn-cs"/>
              </a:rPr>
              <a:t>EXTRA NOS</a:t>
            </a:r>
            <a:r>
              <a:rPr kumimoji="0" lang="en-US" sz="1600" b="1" i="0" u="none" strike="noStrike" kern="1200" cap="none" spc="0" normalizeH="0" baseline="0" noProof="0">
                <a:ln>
                  <a:noFill/>
                </a:ln>
                <a:solidFill>
                  <a:srgbClr val="000000"/>
                </a:solidFill>
                <a:effectLst/>
                <a:uLnTx/>
                <a:uFillTx/>
                <a:latin typeface="Arial" charset="0"/>
                <a:ea typeface="+mn-ea"/>
                <a:cs typeface="+mn-cs"/>
              </a:rPr>
              <a:t> ~ “Outside Of Ourselves” </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Even Elect’s Sin Of Disbelief Forgiven Beforehand</a:t>
            </a:r>
          </a:p>
        </p:txBody>
      </p:sp>
    </p:spTree>
    <p:extLst>
      <p:ext uri="{BB962C8B-B14F-4D97-AF65-F5344CB8AC3E}">
        <p14:creationId xmlns:p14="http://schemas.microsoft.com/office/powerpoint/2010/main" val="393626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35235"/>
                                        </p:tgtEl>
                                        <p:attrNameLst>
                                          <p:attrName>style.visibility</p:attrName>
                                        </p:attrNameLst>
                                      </p:cBhvr>
                                      <p:to>
                                        <p:strVal val="visible"/>
                                      </p:to>
                                    </p:set>
                                    <p:anim calcmode="lin" valueType="num">
                                      <p:cBhvr>
                                        <p:cTn id="7" dur="5000" fill="hold"/>
                                        <p:tgtEl>
                                          <p:spTgt spid="3935235"/>
                                        </p:tgtEl>
                                        <p:attrNameLst>
                                          <p:attrName>ppt_w</p:attrName>
                                        </p:attrNameLst>
                                      </p:cBhvr>
                                      <p:tavLst>
                                        <p:tav tm="0" fmla="#ppt_w*sin(2.5*pi*$)">
                                          <p:val>
                                            <p:fltVal val="0"/>
                                          </p:val>
                                        </p:tav>
                                        <p:tav tm="100000">
                                          <p:val>
                                            <p:fltVal val="1"/>
                                          </p:val>
                                        </p:tav>
                                      </p:tavLst>
                                    </p:anim>
                                    <p:anim calcmode="lin" valueType="num">
                                      <p:cBhvr>
                                        <p:cTn id="8" dur="5000" fill="hold"/>
                                        <p:tgtEl>
                                          <p:spTgt spid="393523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935236"/>
                                        </p:tgtEl>
                                        <p:attrNameLst>
                                          <p:attrName>style.visibility</p:attrName>
                                        </p:attrNameLst>
                                      </p:cBhvr>
                                      <p:to>
                                        <p:strVal val="visible"/>
                                      </p:to>
                                    </p:set>
                                    <p:anim calcmode="lin" valueType="num">
                                      <p:cBhvr additive="base">
                                        <p:cTn id="13" dur="500" fill="hold"/>
                                        <p:tgtEl>
                                          <p:spTgt spid="3935236"/>
                                        </p:tgtEl>
                                        <p:attrNameLst>
                                          <p:attrName>ppt_x</p:attrName>
                                        </p:attrNameLst>
                                      </p:cBhvr>
                                      <p:tavLst>
                                        <p:tav tm="0">
                                          <p:val>
                                            <p:strVal val="#ppt_x"/>
                                          </p:val>
                                        </p:tav>
                                        <p:tav tm="100000">
                                          <p:val>
                                            <p:strVal val="#ppt_x"/>
                                          </p:val>
                                        </p:tav>
                                      </p:tavLst>
                                    </p:anim>
                                    <p:anim calcmode="lin" valueType="num">
                                      <p:cBhvr additive="base">
                                        <p:cTn id="14" dur="500" fill="hold"/>
                                        <p:tgtEl>
                                          <p:spTgt spid="39352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5235" grpId="0" animBg="1"/>
      <p:bldP spid="393523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7026" name="Rectangle 2"/>
          <p:cNvSpPr>
            <a:spLocks noGrp="1" noChangeArrowheads="1"/>
          </p:cNvSpPr>
          <p:nvPr>
            <p:ph type="ctrTitle"/>
          </p:nvPr>
        </p:nvSpPr>
        <p:spPr>
          <a:xfrm>
            <a:off x="1524000" y="320511"/>
            <a:ext cx="9144000" cy="942681"/>
          </a:xfrm>
        </p:spPr>
        <p:txBody>
          <a:bodyPr/>
          <a:lstStyle/>
          <a:p>
            <a:r>
              <a:rPr lang="en-US" sz="9600" b="1" dirty="0">
                <a:effectLst>
                  <a:outerShdw blurRad="38100" dist="38100" dir="2700000" algn="tl">
                    <a:srgbClr val="C0C0C0"/>
                  </a:outerShdw>
                </a:effectLst>
                <a:latin typeface="Calligrapher" pitchFamily="2" charset="0"/>
              </a:rPr>
              <a:t>PROVISION:</a:t>
            </a:r>
          </a:p>
        </p:txBody>
      </p:sp>
      <p:sp>
        <p:nvSpPr>
          <p:cNvPr id="4737027" name="Rectangle 3"/>
          <p:cNvSpPr>
            <a:spLocks noGrp="1" noChangeArrowheads="1"/>
          </p:cNvSpPr>
          <p:nvPr>
            <p:ph type="subTitle" idx="1"/>
          </p:nvPr>
        </p:nvSpPr>
        <p:spPr>
          <a:xfrm>
            <a:off x="0" y="1600200"/>
            <a:ext cx="12192000" cy="5257800"/>
          </a:xfrm>
          <a:solidFill>
            <a:srgbClr val="000000"/>
          </a:solidFill>
        </p:spPr>
        <p:txBody>
          <a:bodyPr/>
          <a:lstStyle/>
          <a:p>
            <a:r>
              <a:rPr lang="en-US" sz="9600" b="1" dirty="0">
                <a:solidFill>
                  <a:srgbClr val="FFFFFF"/>
                </a:solidFill>
                <a:effectLst>
                  <a:outerShdw blurRad="38100" dist="38100" dir="2700000" algn="tl">
                    <a:srgbClr val="808080"/>
                  </a:outerShdw>
                </a:effectLst>
              </a:rPr>
              <a:t>A L </a:t>
            </a:r>
            <a:r>
              <a:rPr lang="en-US" sz="9600" b="1" dirty="0" err="1">
                <a:solidFill>
                  <a:srgbClr val="FFFFFF"/>
                </a:solidFill>
                <a:effectLst>
                  <a:outerShdw blurRad="38100" dist="38100" dir="2700000" algn="tl">
                    <a:srgbClr val="808080"/>
                  </a:outerShdw>
                </a:effectLst>
              </a:rPr>
              <a:t>L</a:t>
            </a:r>
            <a:endParaRPr lang="en-US" sz="9600" b="1" dirty="0">
              <a:solidFill>
                <a:srgbClr val="FFFFFF"/>
              </a:solidFill>
              <a:effectLst>
                <a:outerShdw blurRad="38100" dist="38100" dir="2700000" algn="tl">
                  <a:srgbClr val="808080"/>
                </a:outerShdw>
              </a:effectLst>
            </a:endParaRPr>
          </a:p>
          <a:p>
            <a:r>
              <a:rPr lang="en-US" sz="9600" b="1" dirty="0">
                <a:solidFill>
                  <a:srgbClr val="FFFFFF"/>
                </a:solidFill>
                <a:effectLst>
                  <a:outerShdw blurRad="38100" dist="38100" dir="2700000" algn="tl">
                    <a:srgbClr val="808080"/>
                  </a:outerShdw>
                </a:effectLst>
              </a:rPr>
              <a:t>O F</a:t>
            </a:r>
          </a:p>
          <a:p>
            <a:r>
              <a:rPr lang="en-US" sz="9600" b="1" dirty="0">
                <a:solidFill>
                  <a:srgbClr val="FFFFFF"/>
                </a:solidFill>
                <a:effectLst>
                  <a:outerShdw blurRad="38100" dist="38100" dir="2700000" algn="tl">
                    <a:srgbClr val="808080"/>
                  </a:outerShdw>
                </a:effectLst>
              </a:rPr>
              <a:t>   G O D !</a:t>
            </a:r>
          </a:p>
        </p:txBody>
      </p:sp>
    </p:spTree>
    <p:extLst>
      <p:ext uri="{BB962C8B-B14F-4D97-AF65-F5344CB8AC3E}">
        <p14:creationId xmlns:p14="http://schemas.microsoft.com/office/powerpoint/2010/main" val="25970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737026">
                                            <p:txEl>
                                              <p:pRg st="0" end="0"/>
                                            </p:txEl>
                                          </p:spTgt>
                                        </p:tgtEl>
                                        <p:attrNameLst>
                                          <p:attrName>style.visibility</p:attrName>
                                        </p:attrNameLst>
                                      </p:cBhvr>
                                      <p:to>
                                        <p:strVal val="visible"/>
                                      </p:to>
                                    </p:set>
                                    <p:anim calcmode="lin" valueType="num">
                                      <p:cBhvr additive="base">
                                        <p:cTn id="7" dur="75" fill="hold"/>
                                        <p:tgtEl>
                                          <p:spTgt spid="4737026">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73702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737027">
                                            <p:txEl>
                                              <p:pRg st="0" end="0"/>
                                            </p:txEl>
                                          </p:spTgt>
                                        </p:tgtEl>
                                        <p:attrNameLst>
                                          <p:attrName>style.visibility</p:attrName>
                                        </p:attrNameLst>
                                      </p:cBhvr>
                                      <p:to>
                                        <p:strVal val="visible"/>
                                      </p:to>
                                    </p:set>
                                    <p:anim calcmode="lin" valueType="num">
                                      <p:cBhvr additive="base">
                                        <p:cTn id="13" dur="300" fill="hold"/>
                                        <p:tgtEl>
                                          <p:spTgt spid="4737027">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7370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737027">
                                            <p:txEl>
                                              <p:pRg st="1" end="1"/>
                                            </p:txEl>
                                          </p:spTgt>
                                        </p:tgtEl>
                                        <p:attrNameLst>
                                          <p:attrName>style.visibility</p:attrName>
                                        </p:attrNameLst>
                                      </p:cBhvr>
                                      <p:to>
                                        <p:strVal val="visible"/>
                                      </p:to>
                                    </p:set>
                                    <p:anim calcmode="lin" valueType="num">
                                      <p:cBhvr additive="base">
                                        <p:cTn id="19" dur="300" fill="hold"/>
                                        <p:tgtEl>
                                          <p:spTgt spid="4737027">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73702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4737027">
                                            <p:txEl>
                                              <p:pRg st="2" end="2"/>
                                            </p:txEl>
                                          </p:spTgt>
                                        </p:tgtEl>
                                        <p:attrNameLst>
                                          <p:attrName>style.visibility</p:attrName>
                                        </p:attrNameLst>
                                      </p:cBhvr>
                                      <p:to>
                                        <p:strVal val="visible"/>
                                      </p:to>
                                    </p:set>
                                    <p:anim calcmode="lin" valueType="num">
                                      <p:cBhvr additive="base">
                                        <p:cTn id="25" dur="300" fill="hold"/>
                                        <p:tgtEl>
                                          <p:spTgt spid="4737027">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473702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7026" grpId="0" build="p" autoUpdateAnimBg="0"/>
      <p:bldP spid="473702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5308-B8F9-48C9-9F24-F7C75D6AA07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05B13CA-A2A2-4A05-B8A4-D755EBE623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7817" cy="6857999"/>
          </a:xfrm>
        </p:spPr>
      </p:pic>
      <p:sp>
        <p:nvSpPr>
          <p:cNvPr id="3" name="Rectangle 2">
            <a:extLst>
              <a:ext uri="{FF2B5EF4-FFF2-40B4-BE49-F238E27FC236}">
                <a16:creationId xmlns:a16="http://schemas.microsoft.com/office/drawing/2014/main" id="{AB96DB56-D088-4759-838A-8BCF8BB3CE97}"/>
              </a:ext>
            </a:extLst>
          </p:cNvPr>
          <p:cNvSpPr/>
          <p:nvPr/>
        </p:nvSpPr>
        <p:spPr>
          <a:xfrm>
            <a:off x="3657600" y="1467058"/>
            <a:ext cx="7958296" cy="663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1C5EE1C-2D18-495B-B4B3-421BF706D2DB}"/>
              </a:ext>
            </a:extLst>
          </p:cNvPr>
          <p:cNvSpPr/>
          <p:nvPr/>
        </p:nvSpPr>
        <p:spPr>
          <a:xfrm>
            <a:off x="2843684" y="1195754"/>
            <a:ext cx="9555982"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TEACHES TO ALL SEEKERS!</a:t>
            </a:r>
          </a:p>
        </p:txBody>
      </p:sp>
    </p:spTree>
    <p:extLst>
      <p:ext uri="{BB962C8B-B14F-4D97-AF65-F5344CB8AC3E}">
        <p14:creationId xmlns:p14="http://schemas.microsoft.com/office/powerpoint/2010/main" val="158791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429250" name="Rectangle 2"/>
          <p:cNvSpPr>
            <a:spLocks noGrp="1" noChangeArrowheads="1"/>
          </p:cNvSpPr>
          <p:nvPr>
            <p:ph type="title"/>
          </p:nvPr>
        </p:nvSpPr>
        <p:spPr>
          <a:xfrm>
            <a:off x="1524000" y="0"/>
            <a:ext cx="9144000" cy="685800"/>
          </a:xfrm>
          <a:solidFill>
            <a:srgbClr val="FF0066"/>
          </a:solidFill>
        </p:spPr>
        <p:txBody>
          <a:bodyPr/>
          <a:lstStyle/>
          <a:p>
            <a:r>
              <a:rPr lang="en-US" sz="4800" b="1" u="sng" dirty="0">
                <a:solidFill>
                  <a:srgbClr val="CCECFF"/>
                </a:solidFill>
                <a:effectLst>
                  <a:outerShdw blurRad="38100" dist="38100" dir="2700000" algn="tl">
                    <a:srgbClr val="000000"/>
                  </a:outerShdw>
                </a:effectLst>
                <a:latin typeface="Storybook" pitchFamily="2" charset="0"/>
              </a:rPr>
              <a:t>THE TILT &amp; PIVOT POINT</a:t>
            </a:r>
          </a:p>
        </p:txBody>
      </p:sp>
      <p:sp>
        <p:nvSpPr>
          <p:cNvPr id="5429253" name="WordArt 5"/>
          <p:cNvSpPr>
            <a:spLocks noChangeArrowheads="1" noChangeShapeType="1" noTextEdit="1"/>
          </p:cNvSpPr>
          <p:nvPr/>
        </p:nvSpPr>
        <p:spPr bwMode="auto">
          <a:xfrm>
            <a:off x="2514600" y="1676400"/>
            <a:ext cx="7086600" cy="419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TRANSFORMATION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THEORETICAL SCHISM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TO PRACTICAL SCHISM</a:t>
            </a:r>
          </a:p>
        </p:txBody>
      </p:sp>
    </p:spTree>
    <p:extLst>
      <p:ext uri="{BB962C8B-B14F-4D97-AF65-F5344CB8AC3E}">
        <p14:creationId xmlns:p14="http://schemas.microsoft.com/office/powerpoint/2010/main" val="72842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429250">
                                            <p:txEl>
                                              <p:pRg st="0" end="0"/>
                                            </p:txEl>
                                          </p:spTgt>
                                        </p:tgtEl>
                                        <p:attrNameLst>
                                          <p:attrName>style.visibility</p:attrName>
                                        </p:attrNameLst>
                                      </p:cBhvr>
                                      <p:to>
                                        <p:strVal val="visible"/>
                                      </p:to>
                                    </p:set>
                                    <p:anim calcmode="lin" valueType="num">
                                      <p:cBhvr additive="base">
                                        <p:cTn id="7" dur="300" fill="hold"/>
                                        <p:tgtEl>
                                          <p:spTgt spid="54292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429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429253"/>
                                        </p:tgtEl>
                                        <p:attrNameLst>
                                          <p:attrName>style.visibility</p:attrName>
                                        </p:attrNameLst>
                                      </p:cBhvr>
                                      <p:to>
                                        <p:strVal val="visible"/>
                                      </p:to>
                                    </p:set>
                                    <p:anim calcmode="lin" valueType="num">
                                      <p:cBhvr>
                                        <p:cTn id="13" dur="500" fill="hold"/>
                                        <p:tgtEl>
                                          <p:spTgt spid="5429253"/>
                                        </p:tgtEl>
                                        <p:attrNameLst>
                                          <p:attrName>ppt_w</p:attrName>
                                        </p:attrNameLst>
                                      </p:cBhvr>
                                      <p:tavLst>
                                        <p:tav tm="0">
                                          <p:val>
                                            <p:strVal val="4/3*#ppt_w"/>
                                          </p:val>
                                        </p:tav>
                                        <p:tav tm="100000">
                                          <p:val>
                                            <p:strVal val="#ppt_w"/>
                                          </p:val>
                                        </p:tav>
                                      </p:tavLst>
                                    </p:anim>
                                    <p:anim calcmode="lin" valueType="num">
                                      <p:cBhvr>
                                        <p:cTn id="14" dur="500" fill="hold"/>
                                        <p:tgtEl>
                                          <p:spTgt spid="542925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250" grpId="0" build="p" autoUpdateAnimBg="0"/>
      <p:bldP spid="54292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373591" y="642595"/>
            <a:ext cx="7453223" cy="800312"/>
          </a:xfrm>
        </p:spPr>
        <p:txBody>
          <a:bodyPr>
            <a:noAutofit/>
          </a:bodyPr>
          <a:lstStyle/>
          <a:p>
            <a:r>
              <a:rPr lang="en-US" sz="3600" b="1" dirty="0">
                <a:solidFill>
                  <a:srgbClr val="008A3E"/>
                </a:solidFill>
                <a:effectLst>
                  <a:outerShdw blurRad="38100" dist="38100" dir="2700000" algn="tl">
                    <a:srgbClr val="000000">
                      <a:alpha val="43137"/>
                    </a:srgbClr>
                  </a:outerShdw>
                </a:effectLst>
              </a:rPr>
              <a:t>THESIS &amp; ANTI-THESIS THEOLOGY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4D8C3CB4-82FA-4FE6-BEB9-3A1585479ED8}"/>
              </a:ext>
            </a:extLst>
          </p:cNvPr>
          <p:cNvSpPr>
            <a:spLocks noGrp="1"/>
          </p:cNvSpPr>
          <p:nvPr>
            <p:ph idx="1"/>
          </p:nvPr>
        </p:nvSpPr>
        <p:spPr>
          <a:xfrm>
            <a:off x="4530055" y="1580066"/>
            <a:ext cx="7105475" cy="4762011"/>
          </a:xfrm>
        </p:spPr>
        <p:txBody>
          <a:bodyPr>
            <a:normAutofit/>
          </a:bodyPr>
          <a:lstStyle/>
          <a:p>
            <a:r>
              <a:rPr lang="en-US" sz="2400" b="1" i="1" dirty="0">
                <a:solidFill>
                  <a:srgbClr val="C00000"/>
                </a:solidFill>
              </a:rPr>
              <a:t>PLATO(Teacher) VERSUS ARISTOTLE(Student)</a:t>
            </a:r>
          </a:p>
          <a:p>
            <a:r>
              <a:rPr lang="en-US" sz="2400" b="1" i="1" dirty="0">
                <a:solidFill>
                  <a:srgbClr val="C00000"/>
                </a:solidFill>
              </a:rPr>
              <a:t>IRENAEUS(2</a:t>
            </a:r>
            <a:r>
              <a:rPr lang="en-US" sz="2400" b="1" i="1" baseline="30000" dirty="0">
                <a:solidFill>
                  <a:srgbClr val="C00000"/>
                </a:solidFill>
              </a:rPr>
              <a:t>nd</a:t>
            </a:r>
            <a:r>
              <a:rPr lang="en-US" sz="2400" b="1" i="1" dirty="0">
                <a:solidFill>
                  <a:srgbClr val="C00000"/>
                </a:solidFill>
              </a:rPr>
              <a:t> Cent) VERSUS AUGUSTINE (4</a:t>
            </a:r>
            <a:r>
              <a:rPr lang="en-US" sz="2400" b="1" i="1" baseline="30000" dirty="0">
                <a:solidFill>
                  <a:srgbClr val="C00000"/>
                </a:solidFill>
              </a:rPr>
              <a:t>th</a:t>
            </a:r>
            <a:r>
              <a:rPr lang="en-US" sz="2400" b="1" i="1" dirty="0">
                <a:solidFill>
                  <a:srgbClr val="C00000"/>
                </a:solidFill>
              </a:rPr>
              <a:t>)</a:t>
            </a:r>
          </a:p>
          <a:p>
            <a:r>
              <a:rPr lang="en-US" sz="2400" b="1" i="1" dirty="0">
                <a:solidFill>
                  <a:srgbClr val="C00000"/>
                </a:solidFill>
              </a:rPr>
              <a:t>AUGUSTINIAN VERSUS PELAGIAN NEMESIS</a:t>
            </a:r>
          </a:p>
          <a:p>
            <a:r>
              <a:rPr lang="en-US" sz="2400" b="1" i="1" dirty="0">
                <a:solidFill>
                  <a:srgbClr val="C00000"/>
                </a:solidFill>
              </a:rPr>
              <a:t>AUGUSTINIAN(Old)/THOMISM(New Church)</a:t>
            </a:r>
          </a:p>
          <a:p>
            <a:r>
              <a:rPr lang="en-US" sz="2400" b="1" i="1" dirty="0">
                <a:solidFill>
                  <a:srgbClr val="C00000"/>
                </a:solidFill>
              </a:rPr>
              <a:t>DESIDERIUS ERASMUS VS. MARTIN LUTHER </a:t>
            </a:r>
          </a:p>
          <a:p>
            <a:pPr marL="0" indent="0">
              <a:buNone/>
            </a:pPr>
            <a:r>
              <a:rPr lang="en-US" sz="2400" b="1" i="1" dirty="0">
                <a:solidFill>
                  <a:srgbClr val="C00000"/>
                </a:solidFill>
              </a:rPr>
              <a:t> </a:t>
            </a:r>
          </a:p>
        </p:txBody>
      </p:sp>
    </p:spTree>
    <p:extLst>
      <p:ext uri="{BB962C8B-B14F-4D97-AF65-F5344CB8AC3E}">
        <p14:creationId xmlns:p14="http://schemas.microsoft.com/office/powerpoint/2010/main" val="521137800"/>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7269" name="WordArt 5"/>
          <p:cNvSpPr>
            <a:spLocks noChangeArrowheads="1" noChangeShapeType="1" noTextEdit="1"/>
          </p:cNvSpPr>
          <p:nvPr/>
        </p:nvSpPr>
        <p:spPr bwMode="auto">
          <a:xfrm>
            <a:off x="4357689" y="5181600"/>
            <a:ext cx="3476625" cy="1447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FFFFCC"/>
                    </a:gs>
                    <a:gs pos="100000">
                      <a:srgbClr val="FF9999"/>
                    </a:gs>
                  </a:gsLst>
                  <a:lin ang="5400000" scaled="1"/>
                </a:gradFill>
                <a:effectLst/>
                <a:uLnTx/>
                <a:uFillTx/>
                <a:latin typeface="Times New Roman"/>
                <a:ea typeface="+mn-ea"/>
                <a:cs typeface="Times New Roman"/>
              </a:rPr>
              <a:t>BLOODY BULLS</a:t>
            </a:r>
          </a:p>
        </p:txBody>
      </p:sp>
      <p:grpSp>
        <p:nvGrpSpPr>
          <p:cNvPr id="4747270" name="Group 6"/>
          <p:cNvGrpSpPr>
            <a:grpSpLocks/>
          </p:cNvGrpSpPr>
          <p:nvPr/>
        </p:nvGrpSpPr>
        <p:grpSpPr bwMode="auto">
          <a:xfrm>
            <a:off x="0" y="0"/>
            <a:ext cx="12192000" cy="7754938"/>
            <a:chOff x="1920" y="2021"/>
            <a:chExt cx="2928" cy="2229"/>
          </a:xfrm>
        </p:grpSpPr>
        <p:sp>
          <p:nvSpPr>
            <p:cNvPr id="4747271" name="Text Box 7"/>
            <p:cNvSpPr txBox="1">
              <a:spLocks noChangeArrowheads="1"/>
            </p:cNvSpPr>
            <p:nvPr/>
          </p:nvSpPr>
          <p:spPr bwMode="auto">
            <a:xfrm>
              <a:off x="1968" y="4133"/>
              <a:ext cx="2832" cy="117"/>
            </a:xfrm>
            <a:prstGeom prst="rect">
              <a:avLst/>
            </a:prstGeom>
            <a:noFill/>
            <a:ln w="9525">
              <a:noFill/>
              <a:miter lim="800000"/>
              <a:headEnd/>
              <a:tailEnd/>
            </a:ln>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Luther burns the document</a:t>
              </a:r>
              <a:endPar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4747272" name="Picture 8" descr="LutherPapalBull"/>
            <p:cNvPicPr>
              <a:picLocks noChangeAspect="1" noChangeArrowheads="1"/>
            </p:cNvPicPr>
            <p:nvPr/>
          </p:nvPicPr>
          <p:blipFill>
            <a:blip r:embed="rId4" cstate="print"/>
            <a:srcRect/>
            <a:stretch>
              <a:fillRect/>
            </a:stretch>
          </p:blipFill>
          <p:spPr bwMode="auto">
            <a:xfrm>
              <a:off x="1920" y="2021"/>
              <a:ext cx="2928" cy="2011"/>
            </a:xfrm>
            <a:prstGeom prst="rect">
              <a:avLst/>
            </a:prstGeom>
            <a:noFill/>
            <a:ln w="38100">
              <a:solidFill>
                <a:srgbClr val="14455E"/>
              </a:solidFill>
              <a:miter lim="800000"/>
              <a:headEnd/>
              <a:tailEnd/>
            </a:ln>
          </p:spPr>
        </p:pic>
      </p:grpSp>
      <p:sp>
        <p:nvSpPr>
          <p:cNvPr id="6" name="WordArt 5" descr="Paper bag">
            <a:extLst>
              <a:ext uri="{FF2B5EF4-FFF2-40B4-BE49-F238E27FC236}">
                <a16:creationId xmlns:a16="http://schemas.microsoft.com/office/drawing/2014/main" id="{812B09D9-7FED-4964-AF2B-D6BAD832E062}"/>
              </a:ext>
            </a:extLst>
          </p:cNvPr>
          <p:cNvSpPr>
            <a:spLocks noChangeArrowheads="1" noChangeShapeType="1" noTextEdit="1"/>
          </p:cNvSpPr>
          <p:nvPr/>
        </p:nvSpPr>
        <p:spPr bwMode="auto">
          <a:xfrm>
            <a:off x="735289" y="1348032"/>
            <a:ext cx="12660200"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5"/>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Comes the Perfect Storm </a:t>
            </a:r>
          </a:p>
        </p:txBody>
      </p:sp>
    </p:spTree>
    <p:extLst>
      <p:ext uri="{BB962C8B-B14F-4D97-AF65-F5344CB8AC3E}">
        <p14:creationId xmlns:p14="http://schemas.microsoft.com/office/powerpoint/2010/main" val="414057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747269"/>
                                        </p:tgtEl>
                                        <p:attrNameLst>
                                          <p:attrName>style.visibility</p:attrName>
                                        </p:attrNameLst>
                                      </p:cBhvr>
                                      <p:to>
                                        <p:strVal val="visible"/>
                                      </p:to>
                                    </p:set>
                                    <p:anim calcmode="lin" valueType="num">
                                      <p:cBhvr additive="base">
                                        <p:cTn id="7" dur="5000" fill="hold"/>
                                        <p:tgtEl>
                                          <p:spTgt spid="4747269"/>
                                        </p:tgtEl>
                                        <p:attrNameLst>
                                          <p:attrName>ppt_x</p:attrName>
                                        </p:attrNameLst>
                                      </p:cBhvr>
                                      <p:tavLst>
                                        <p:tav tm="0">
                                          <p:val>
                                            <p:strVal val="#ppt_x"/>
                                          </p:val>
                                        </p:tav>
                                        <p:tav tm="100000">
                                          <p:val>
                                            <p:strVal val="#ppt_x"/>
                                          </p:val>
                                        </p:tav>
                                      </p:tavLst>
                                    </p:anim>
                                    <p:anim calcmode="lin" valueType="num">
                                      <p:cBhvr additive="base">
                                        <p:cTn id="8" dur="5000" fill="hold"/>
                                        <p:tgtEl>
                                          <p:spTgt spid="47472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7269" grpId="0"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859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1521</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859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859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8597"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Martin Luther is excommunicated by the pope</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8598" name="Rectangle 6"/>
          <p:cNvSpPr>
            <a:spLocks noChangeArrowheads="1"/>
          </p:cNvSpPr>
          <p:nvPr/>
        </p:nvSpPr>
        <p:spPr bwMode="auto">
          <a:xfrm>
            <a:off x="3352800" y="13335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At Diet of Worms (Worms is a city in Germany, pronounced “vormps”) Luther refuses to recant writings</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98599" name="AutoShape 7"/>
          <p:cNvSpPr>
            <a:spLocks noChangeArrowheads="1"/>
          </p:cNvSpPr>
          <p:nvPr/>
        </p:nvSpPr>
        <p:spPr bwMode="auto">
          <a:xfrm>
            <a:off x="3505200" y="3505200"/>
            <a:ext cx="6934200" cy="30480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98600" name="Rectangle 8"/>
          <p:cNvSpPr>
            <a:spLocks noChangeArrowheads="1"/>
          </p:cNvSpPr>
          <p:nvPr/>
        </p:nvSpPr>
        <p:spPr bwMode="auto">
          <a:xfrm>
            <a:off x="3581400" y="36576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In politics, a Diet is a formal assembly for purposes of debating issues and making decisions.</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term comes from the Latin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1" u="none" strike="noStrike" kern="1200" cap="none" spc="0" normalizeH="0" baseline="0" noProof="0">
                <a:ln>
                  <a:noFill/>
                </a:ln>
                <a:solidFill>
                  <a:srgbClr val="000000"/>
                </a:solidFill>
                <a:effectLst/>
                <a:uLnTx/>
                <a:uFillTx/>
                <a:latin typeface="Times New Roman" pitchFamily="18" charset="0"/>
                <a:ea typeface="+mn-ea"/>
                <a:cs typeface="+mn-cs"/>
              </a:rPr>
              <a:t>dies</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“day.”</a:t>
            </a:r>
          </a:p>
        </p:txBody>
      </p:sp>
    </p:spTree>
    <p:extLst>
      <p:ext uri="{BB962C8B-B14F-4D97-AF65-F5344CB8AC3E}">
        <p14:creationId xmlns:p14="http://schemas.microsoft.com/office/powerpoint/2010/main" val="9903095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85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9860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986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8598" grpId="0" build="p" autoUpdateAnimBg="0"/>
      <p:bldP spid="2798600"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2690"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02691"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02692" name="Text Box 4"/>
          <p:cNvSpPr txBox="1">
            <a:spLocks noChangeArrowheads="1"/>
          </p:cNvSpPr>
          <p:nvPr/>
        </p:nvSpPr>
        <p:spPr bwMode="auto">
          <a:xfrm>
            <a:off x="3581400" y="457200"/>
            <a:ext cx="6858000" cy="156966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Edict of Worms banned the reading or possession of Luther’s writings. </a:t>
            </a:r>
          </a:p>
        </p:txBody>
      </p:sp>
      <p:sp>
        <p:nvSpPr>
          <p:cNvPr id="2802693" name="Text Box 5"/>
          <p:cNvSpPr txBox="1">
            <a:spLocks noChangeArrowheads="1"/>
          </p:cNvSpPr>
          <p:nvPr/>
        </p:nvSpPr>
        <p:spPr bwMode="auto">
          <a:xfrm>
            <a:off x="3581400" y="2057400"/>
            <a:ext cx="6858000" cy="3785652"/>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It condemned Luther as a heretic and an outlaw, permitting anyone to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kill Luther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without legal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consequence.</a:t>
            </a:r>
          </a:p>
          <a:p>
            <a:pPr marL="457200" marR="0" lvl="0" indent="-45720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edict was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not enforced.</a:t>
            </a:r>
            <a:endPar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802694" name="Group 6"/>
          <p:cNvGrpSpPr>
            <a:grpSpLocks/>
          </p:cNvGrpSpPr>
          <p:nvPr/>
        </p:nvGrpSpPr>
        <p:grpSpPr bwMode="auto">
          <a:xfrm>
            <a:off x="6777038" y="3352800"/>
            <a:ext cx="3509962" cy="2852738"/>
            <a:chOff x="3309" y="2112"/>
            <a:chExt cx="2211" cy="1797"/>
          </a:xfrm>
        </p:grpSpPr>
        <p:sp>
          <p:nvSpPr>
            <p:cNvPr id="2802695" name="Rectangle 7"/>
            <p:cNvSpPr>
              <a:spLocks noChangeArrowheads="1"/>
            </p:cNvSpPr>
            <p:nvPr/>
          </p:nvSpPr>
          <p:spPr bwMode="auto">
            <a:xfrm>
              <a:off x="3309" y="3611"/>
              <a:ext cx="2160" cy="29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rPr>
                <a:t>Luther in Worms</a:t>
              </a:r>
              <a:endParaRPr kumimoji="0" lang="en-US" sz="25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802696" name="Picture 8" descr="Luther-in-Worms-auf-Rt"/>
            <p:cNvPicPr>
              <a:picLocks noChangeAspect="1" noChangeArrowheads="1"/>
            </p:cNvPicPr>
            <p:nvPr/>
          </p:nvPicPr>
          <p:blipFill>
            <a:blip r:embed="rId4" cstate="print"/>
            <a:srcRect/>
            <a:stretch>
              <a:fillRect/>
            </a:stretch>
          </p:blipFill>
          <p:spPr bwMode="auto">
            <a:xfrm>
              <a:off x="3309" y="2112"/>
              <a:ext cx="2211" cy="1509"/>
            </a:xfrm>
            <a:prstGeom prst="rect">
              <a:avLst/>
            </a:prstGeom>
            <a:noFill/>
            <a:ln w="38100">
              <a:solidFill>
                <a:srgbClr val="14455E"/>
              </a:solidFill>
              <a:miter lim="800000"/>
              <a:headEnd/>
              <a:tailEnd/>
            </a:ln>
          </p:spPr>
        </p:pic>
      </p:grpSp>
    </p:spTree>
    <p:extLst>
      <p:ext uri="{BB962C8B-B14F-4D97-AF65-F5344CB8AC3E}">
        <p14:creationId xmlns:p14="http://schemas.microsoft.com/office/powerpoint/2010/main" val="109367211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026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02693">
                                            <p:txEl>
                                              <p:pRg st="2" end="2"/>
                                            </p:txEl>
                                          </p:spTgt>
                                        </p:tgtEl>
                                        <p:attrNameLst>
                                          <p:attrName>style.visibility</p:attrName>
                                        </p:attrNameLst>
                                      </p:cBhvr>
                                      <p:to>
                                        <p:strVal val="visible"/>
                                      </p:to>
                                    </p:se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802694"/>
                                        </p:tgtEl>
                                        <p:attrNameLst>
                                          <p:attrName>style.visibility</p:attrName>
                                        </p:attrNameLst>
                                      </p:cBhvr>
                                      <p:to>
                                        <p:strVal val="visible"/>
                                      </p:to>
                                    </p:set>
                                    <p:animEffect transition="in" filter="dissolve">
                                      <p:cBhvr>
                                        <p:cTn id="14" dur="500"/>
                                        <p:tgtEl>
                                          <p:spTgt spid="2802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2693"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sassin__s_Creed_Fanart_by_kerembeyit.jpg"/>
          <p:cNvPicPr>
            <a:picLocks noGrp="1" noChangeAspect="1"/>
          </p:cNvPicPr>
          <p:nvPr>
            <p:ph idx="1"/>
          </p:nvPr>
        </p:nvPicPr>
        <p:blipFill>
          <a:blip r:embed="rId2" cstate="print"/>
          <a:stretch>
            <a:fillRect/>
          </a:stretch>
        </p:blipFill>
        <p:spPr>
          <a:xfrm>
            <a:off x="0" y="1"/>
            <a:ext cx="12192000" cy="6857999"/>
          </a:xfrm>
        </p:spPr>
      </p:pic>
    </p:spTree>
    <p:extLst>
      <p:ext uri="{BB962C8B-B14F-4D97-AF65-F5344CB8AC3E}">
        <p14:creationId xmlns:p14="http://schemas.microsoft.com/office/powerpoint/2010/main" val="2651868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064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1521</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0064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0064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00645"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For safety’s sake and to avoid assassins - Luther self isolates.</a:t>
            </a:r>
          </a:p>
        </p:txBody>
      </p:sp>
      <p:sp>
        <p:nvSpPr>
          <p:cNvPr id="2800646" name="Rectangle 6"/>
          <p:cNvSpPr>
            <a:spLocks noChangeArrowheads="1"/>
          </p:cNvSpPr>
          <p:nvPr/>
        </p:nvSpPr>
        <p:spPr bwMode="auto">
          <a:xfrm>
            <a:off x="3352800" y="13335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rPr>
              <a:t>Luther then begins a project of translating the Bible into German</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2800647" name="Picture 7" descr="Europe Reform Map"/>
          <p:cNvPicPr>
            <a:picLocks noChangeAspect="1" noChangeArrowheads="1"/>
          </p:cNvPicPr>
          <p:nvPr/>
        </p:nvPicPr>
        <p:blipFill>
          <a:blip r:embed="rId4" cstate="print"/>
          <a:srcRect l="7600" t="29373"/>
          <a:stretch>
            <a:fillRect/>
          </a:stretch>
        </p:blipFill>
        <p:spPr bwMode="auto">
          <a:xfrm>
            <a:off x="3886200" y="2667000"/>
            <a:ext cx="6400800" cy="4038600"/>
          </a:xfrm>
          <a:prstGeom prst="rect">
            <a:avLst/>
          </a:prstGeom>
          <a:noFill/>
          <a:ln w="38100">
            <a:solidFill>
              <a:srgbClr val="14455E"/>
            </a:solidFill>
            <a:miter lim="800000"/>
            <a:headEnd/>
            <a:tailEnd/>
          </a:ln>
        </p:spPr>
      </p:pic>
      <p:sp>
        <p:nvSpPr>
          <p:cNvPr id="2800648" name="Oval 8"/>
          <p:cNvSpPr>
            <a:spLocks noChangeArrowheads="1"/>
          </p:cNvSpPr>
          <p:nvPr/>
        </p:nvSpPr>
        <p:spPr bwMode="auto">
          <a:xfrm>
            <a:off x="7150100" y="3568700"/>
            <a:ext cx="533400" cy="241300"/>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Tree>
    <p:extLst>
      <p:ext uri="{BB962C8B-B14F-4D97-AF65-F5344CB8AC3E}">
        <p14:creationId xmlns:p14="http://schemas.microsoft.com/office/powerpoint/2010/main" val="41817958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00647"/>
                                        </p:tgtEl>
                                        <p:attrNameLst>
                                          <p:attrName>style.visibility</p:attrName>
                                        </p:attrNameLst>
                                      </p:cBhvr>
                                      <p:to>
                                        <p:strVal val="visible"/>
                                      </p:to>
                                    </p:set>
                                    <p:animEffect transition="in" filter="dissolve">
                                      <p:cBhvr>
                                        <p:cTn id="7" dur="500"/>
                                        <p:tgtEl>
                                          <p:spTgt spid="28006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00648"/>
                                        </p:tgtEl>
                                        <p:attrNameLst>
                                          <p:attrName>style.visibility</p:attrName>
                                        </p:attrNameLst>
                                      </p:cBhvr>
                                      <p:to>
                                        <p:strVal val="visible"/>
                                      </p:to>
                                    </p:set>
                                    <p:animEffect transition="in" filter="wipe(left)">
                                      <p:cBhvr>
                                        <p:cTn id="11" dur="500"/>
                                        <p:tgtEl>
                                          <p:spTgt spid="280064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8006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0646" grpId="0" build="p" autoUpdateAnimBg="0"/>
      <p:bldP spid="280064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7570" name="Picture 2" descr="PAGE_25"/>
          <p:cNvPicPr>
            <a:picLocks noGrp="1" noChangeAspect="1" noChangeArrowheads="1"/>
          </p:cNvPicPr>
          <p:nvPr>
            <p:ph/>
          </p:nvPr>
        </p:nvPicPr>
        <p:blipFill>
          <a:blip r:embed="rId3" cstate="print"/>
          <a:srcRect/>
          <a:stretch>
            <a:fillRect/>
          </a:stretch>
        </p:blipFill>
        <p:spPr>
          <a:xfrm>
            <a:off x="0" y="-1"/>
            <a:ext cx="12192000" cy="7654565"/>
          </a:xfrm>
          <a:noFill/>
          <a:ln/>
        </p:spPr>
      </p:pic>
    </p:spTree>
    <p:extLst>
      <p:ext uri="{BB962C8B-B14F-4D97-AF65-F5344CB8AC3E}">
        <p14:creationId xmlns:p14="http://schemas.microsoft.com/office/powerpoint/2010/main" val="2555196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905000" y="152400"/>
            <a:ext cx="8305800" cy="1447800"/>
          </a:xfrm>
          <a:solidFill>
            <a:schemeClr val="accent1"/>
          </a:solidFill>
          <a:ln>
            <a:solidFill>
              <a:schemeClr val="hlink"/>
            </a:solidFill>
          </a:ln>
        </p:spPr>
        <p:txBody>
          <a:bodyPr/>
          <a:lstStyle/>
          <a:p>
            <a:pPr marL="1117600" indent="-1117600"/>
            <a:r>
              <a:rPr lang="en-US"/>
              <a:t>PART I.  -  LUTHER’S  GOSPEL Story Not Journey Metaphor        </a:t>
            </a:r>
          </a:p>
        </p:txBody>
      </p:sp>
      <p:sp>
        <p:nvSpPr>
          <p:cNvPr id="79875" name="Rectangle 3"/>
          <p:cNvSpPr>
            <a:spLocks noGrp="1" noChangeArrowheads="1"/>
          </p:cNvSpPr>
          <p:nvPr>
            <p:ph sz="half" idx="1"/>
          </p:nvPr>
        </p:nvSpPr>
        <p:spPr>
          <a:xfrm>
            <a:off x="2209800" y="1752600"/>
            <a:ext cx="7772400" cy="1524000"/>
          </a:xfrm>
          <a:solidFill>
            <a:schemeClr val="hlink"/>
          </a:solidFill>
          <a:ln>
            <a:solidFill>
              <a:schemeClr val="accent1"/>
            </a:solidFill>
          </a:ln>
        </p:spPr>
        <p:txBody>
          <a:bodyPr/>
          <a:lstStyle/>
          <a:p>
            <a:pPr>
              <a:buFontTx/>
              <a:buNone/>
            </a:pPr>
            <a:r>
              <a:rPr lang="en-US" sz="2400"/>
              <a:t>    Luther’s Gospel is essentially something all Christians believe:  the </a:t>
            </a:r>
            <a:r>
              <a:rPr lang="en-US" sz="2400" i="1"/>
              <a:t>story</a:t>
            </a:r>
            <a:r>
              <a:rPr lang="en-US" sz="2400"/>
              <a:t> of Christ dying for us sinners.  What is new &amp; controversial is Luther’s doctrine about the Gospel -  about how we are changed simply by believing it.</a:t>
            </a:r>
          </a:p>
        </p:txBody>
      </p:sp>
      <p:sp>
        <p:nvSpPr>
          <p:cNvPr id="79876" name="Rectangle 4"/>
          <p:cNvSpPr>
            <a:spLocks noGrp="1" noChangeArrowheads="1"/>
          </p:cNvSpPr>
          <p:nvPr>
            <p:ph type="body" sz="half" idx="2"/>
          </p:nvPr>
        </p:nvSpPr>
        <p:spPr>
          <a:xfrm>
            <a:off x="2209800" y="3581400"/>
            <a:ext cx="7772400" cy="3276600"/>
          </a:xfrm>
        </p:spPr>
        <p:txBody>
          <a:bodyPr/>
          <a:lstStyle/>
          <a:p>
            <a:r>
              <a:rPr lang="en-US" sz="1600">
                <a:solidFill>
                  <a:schemeClr val="hlink"/>
                </a:solidFill>
                <a:effectLst>
                  <a:outerShdw blurRad="38100" dist="38100" dir="2700000" algn="tl">
                    <a:srgbClr val="000000"/>
                  </a:outerShdw>
                </a:effectLst>
              </a:rPr>
              <a:t>Definition:  The gospel is the good news about Christ, a story containing his promises.  The four gospels are different ways of telling this one story.</a:t>
            </a:r>
          </a:p>
          <a:p>
            <a:r>
              <a:rPr lang="en-US" sz="1600">
                <a:solidFill>
                  <a:schemeClr val="hlink"/>
                </a:solidFill>
                <a:effectLst>
                  <a:outerShdw blurRad="38100" dist="38100" dir="2700000" algn="tl">
                    <a:srgbClr val="000000"/>
                  </a:outerShdw>
                </a:effectLst>
              </a:rPr>
              <a:t>Content:  What the gospel says is what is summarized in the creed.  The content of the gospels is included in the O. T.  because it prophesies and promises Christ’s coming.</a:t>
            </a:r>
          </a:p>
          <a:p>
            <a:r>
              <a:rPr lang="en-US" sz="1600">
                <a:solidFill>
                  <a:schemeClr val="hlink"/>
                </a:solidFill>
                <a:effectLst>
                  <a:outerShdw blurRad="38100" dist="38100" dir="2700000" algn="tl">
                    <a:srgbClr val="000000"/>
                  </a:outerShdw>
                </a:effectLst>
              </a:rPr>
              <a:t>Doctrines In The Gospel:  The Gospel contains teachings.</a:t>
            </a:r>
          </a:p>
          <a:p>
            <a:r>
              <a:rPr lang="en-US" sz="1600">
                <a:solidFill>
                  <a:schemeClr val="hlink"/>
                </a:solidFill>
                <a:effectLst>
                  <a:outerShdw blurRad="38100" dist="38100" dir="2700000" algn="tl">
                    <a:srgbClr val="000000"/>
                  </a:outerShdw>
                </a:effectLst>
              </a:rPr>
              <a:t>Doctrines About The Gospel:  Teachings as to how the Gospel of Christ saves us. </a:t>
            </a:r>
          </a:p>
          <a:p>
            <a:r>
              <a:rPr lang="en-US" sz="1600">
                <a:solidFill>
                  <a:schemeClr val="hlink"/>
                </a:solidFill>
                <a:effectLst>
                  <a:outerShdw blurRad="38100" dist="38100" dir="2700000" algn="tl">
                    <a:srgbClr val="000000"/>
                  </a:outerShdw>
                </a:effectLst>
              </a:rPr>
              <a:t>Gospel As Promise:  According to Luther’s doctrine about the Gospel, it is not only a story, but also a promise contained in the story, about how Christ is given to believers. </a:t>
            </a:r>
          </a:p>
          <a:p>
            <a:r>
              <a:rPr lang="en-US" sz="1600" i="1">
                <a:solidFill>
                  <a:schemeClr val="hlink"/>
                </a:solidFill>
                <a:effectLst>
                  <a:outerShdw blurRad="38100" dist="38100" dir="2700000" algn="tl">
                    <a:srgbClr val="000000"/>
                  </a:outerShdw>
                </a:effectLst>
              </a:rPr>
              <a:t>Pro me</a:t>
            </a:r>
            <a:r>
              <a:rPr lang="en-US" sz="1600">
                <a:solidFill>
                  <a:schemeClr val="hlink"/>
                </a:solidFill>
                <a:effectLst>
                  <a:outerShdw blurRad="38100" dist="38100" dir="2700000" algn="tl">
                    <a:srgbClr val="000000"/>
                  </a:outerShdw>
                </a:effectLst>
              </a:rPr>
              <a:t>:  Faith in the Gospel means not just believing that the story is true – fides historica – but also believing that what Christ did he did “for me.”  The “pro me” aspect does not mean the story is all about me but that I am included because He died “for me.”</a:t>
            </a:r>
            <a:r>
              <a:rPr lang="en-US" sz="1600"/>
              <a:t> </a:t>
            </a:r>
            <a:endParaRPr lang="en-US" sz="2400"/>
          </a:p>
        </p:txBody>
      </p:sp>
    </p:spTree>
    <p:extLst>
      <p:ext uri="{BB962C8B-B14F-4D97-AF65-F5344CB8AC3E}">
        <p14:creationId xmlns:p14="http://schemas.microsoft.com/office/powerpoint/2010/main" val="162241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9876">
                                            <p:txEl>
                                              <p:pRg st="0" end="0"/>
                                            </p:txEl>
                                          </p:spTgt>
                                        </p:tgtEl>
                                        <p:attrNameLst>
                                          <p:attrName>style.visibility</p:attrName>
                                        </p:attrNameLst>
                                      </p:cBhvr>
                                      <p:to>
                                        <p:strVal val="visible"/>
                                      </p:to>
                                    </p:set>
                                    <p:anim calcmode="lin" valueType="num">
                                      <p:cBhvr>
                                        <p:cTn id="7" dur="1000" fill="hold"/>
                                        <p:tgtEl>
                                          <p:spTgt spid="7987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987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987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987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9876">
                                            <p:txEl>
                                              <p:pRg st="1" end="1"/>
                                            </p:txEl>
                                          </p:spTgt>
                                        </p:tgtEl>
                                        <p:attrNameLst>
                                          <p:attrName>style.visibility</p:attrName>
                                        </p:attrNameLst>
                                      </p:cBhvr>
                                      <p:to>
                                        <p:strVal val="visible"/>
                                      </p:to>
                                    </p:set>
                                    <p:anim calcmode="lin" valueType="num">
                                      <p:cBhvr>
                                        <p:cTn id="15" dur="1000" fill="hold"/>
                                        <p:tgtEl>
                                          <p:spTgt spid="7987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987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987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987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9876">
                                            <p:txEl>
                                              <p:pRg st="2" end="2"/>
                                            </p:txEl>
                                          </p:spTgt>
                                        </p:tgtEl>
                                        <p:attrNameLst>
                                          <p:attrName>style.visibility</p:attrName>
                                        </p:attrNameLst>
                                      </p:cBhvr>
                                      <p:to>
                                        <p:strVal val="visible"/>
                                      </p:to>
                                    </p:set>
                                    <p:anim calcmode="lin" valueType="num">
                                      <p:cBhvr>
                                        <p:cTn id="23" dur="1000" fill="hold"/>
                                        <p:tgtEl>
                                          <p:spTgt spid="7987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987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987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987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9876">
                                            <p:txEl>
                                              <p:pRg st="3" end="3"/>
                                            </p:txEl>
                                          </p:spTgt>
                                        </p:tgtEl>
                                        <p:attrNameLst>
                                          <p:attrName>style.visibility</p:attrName>
                                        </p:attrNameLst>
                                      </p:cBhvr>
                                      <p:to>
                                        <p:strVal val="visible"/>
                                      </p:to>
                                    </p:set>
                                    <p:anim calcmode="lin" valueType="num">
                                      <p:cBhvr>
                                        <p:cTn id="31" dur="1000" fill="hold"/>
                                        <p:tgtEl>
                                          <p:spTgt spid="7987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987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987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987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9876">
                                            <p:txEl>
                                              <p:pRg st="4" end="4"/>
                                            </p:txEl>
                                          </p:spTgt>
                                        </p:tgtEl>
                                        <p:attrNameLst>
                                          <p:attrName>style.visibility</p:attrName>
                                        </p:attrNameLst>
                                      </p:cBhvr>
                                      <p:to>
                                        <p:strVal val="visible"/>
                                      </p:to>
                                    </p:set>
                                    <p:anim calcmode="lin" valueType="num">
                                      <p:cBhvr>
                                        <p:cTn id="39" dur="1000" fill="hold"/>
                                        <p:tgtEl>
                                          <p:spTgt spid="7987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7987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7987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987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9876">
                                            <p:txEl>
                                              <p:pRg st="5" end="5"/>
                                            </p:txEl>
                                          </p:spTgt>
                                        </p:tgtEl>
                                        <p:attrNameLst>
                                          <p:attrName>style.visibility</p:attrName>
                                        </p:attrNameLst>
                                      </p:cBhvr>
                                      <p:to>
                                        <p:strVal val="visible"/>
                                      </p:to>
                                    </p:set>
                                    <p:anim calcmode="lin" valueType="num">
                                      <p:cBhvr>
                                        <p:cTn id="47" dur="1000" fill="hold"/>
                                        <p:tgtEl>
                                          <p:spTgt spid="79876">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9876">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987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987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HABIT_block.jpg"/>
          <p:cNvPicPr>
            <a:picLocks noChangeAspect="1"/>
          </p:cNvPicPr>
          <p:nvPr/>
        </p:nvPicPr>
        <p:blipFill>
          <a:blip r:embed="rId2" cstate="print"/>
          <a:stretch>
            <a:fillRect/>
          </a:stretch>
        </p:blipFill>
        <p:spPr>
          <a:xfrm>
            <a:off x="0" y="0"/>
            <a:ext cx="12192000" cy="6858000"/>
          </a:xfrm>
          <a:prstGeom prst="rect">
            <a:avLst/>
          </a:prstGeom>
        </p:spPr>
      </p:pic>
      <p:sp>
        <p:nvSpPr>
          <p:cNvPr id="6" name="Rectangle 5"/>
          <p:cNvSpPr/>
          <p:nvPr/>
        </p:nvSpPr>
        <p:spPr>
          <a:xfrm>
            <a:off x="7239787" y="1376312"/>
            <a:ext cx="4647414" cy="3046988"/>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Storybook" pitchFamily="2" charset="0"/>
                <a:ea typeface="+mn-ea"/>
                <a:cs typeface="+mn-cs"/>
              </a:rPr>
              <a:t>   event</a:t>
            </a:r>
          </a:p>
        </p:txBody>
      </p:sp>
    </p:spTree>
    <p:extLst>
      <p:ext uri="{BB962C8B-B14F-4D97-AF65-F5344CB8AC3E}">
        <p14:creationId xmlns:p14="http://schemas.microsoft.com/office/powerpoint/2010/main" val="336487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09800" y="152400"/>
            <a:ext cx="7772400" cy="1371600"/>
          </a:xfrm>
          <a:ln>
            <a:solidFill>
              <a:schemeClr val="hlink"/>
            </a:solidFill>
          </a:ln>
        </p:spPr>
        <p:txBody>
          <a:bodyPr/>
          <a:lstStyle/>
          <a:p>
            <a:r>
              <a:rPr lang="en-US"/>
              <a:t>Subtext IB: Hearing The Gospel</a:t>
            </a:r>
            <a:br>
              <a:rPr lang="en-US"/>
            </a:br>
            <a:r>
              <a:rPr lang="en-US" b="1"/>
              <a:t>Christ The Gift Not The Road</a:t>
            </a:r>
            <a:r>
              <a:rPr lang="en-US"/>
              <a:t> </a:t>
            </a:r>
          </a:p>
        </p:txBody>
      </p:sp>
      <p:sp>
        <p:nvSpPr>
          <p:cNvPr id="80899" name="Rectangle 3"/>
          <p:cNvSpPr>
            <a:spLocks noGrp="1" noChangeArrowheads="1"/>
          </p:cNvSpPr>
          <p:nvPr>
            <p:ph sz="half" idx="1"/>
          </p:nvPr>
        </p:nvSpPr>
        <p:spPr>
          <a:xfrm>
            <a:off x="2209800" y="1676400"/>
            <a:ext cx="7772400" cy="1981200"/>
          </a:xfrm>
          <a:solidFill>
            <a:schemeClr val="hlink"/>
          </a:solidFill>
          <a:ln>
            <a:solidFill>
              <a:schemeClr val="hlink"/>
            </a:solidFill>
          </a:ln>
        </p:spPr>
        <p:txBody>
          <a:bodyPr/>
          <a:lstStyle/>
          <a:p>
            <a:pPr>
              <a:buFontTx/>
              <a:buNone/>
            </a:pPr>
            <a:r>
              <a:rPr lang="en-US" sz="2400"/>
              <a:t>     For the mature Luther,  the Gospel includes a divine </a:t>
            </a:r>
            <a:r>
              <a:rPr lang="en-US" sz="2400" i="1"/>
              <a:t>promise</a:t>
            </a:r>
            <a:r>
              <a:rPr lang="en-US" sz="2400"/>
              <a:t> of forgiveness, which forbids us from regarding ourselves as God’s enemies.  In </a:t>
            </a:r>
            <a:r>
              <a:rPr lang="en-US" sz="2400" u="sng"/>
              <a:t>The Freedom of  a Christian</a:t>
            </a:r>
            <a:r>
              <a:rPr lang="en-US" sz="2400"/>
              <a:t>,  Luther described this as a wedding vow that gives us a divine bridegroom, together with all that is his.</a:t>
            </a:r>
            <a:r>
              <a:rPr lang="en-US" sz="2800"/>
              <a:t>  </a:t>
            </a:r>
          </a:p>
        </p:txBody>
      </p:sp>
      <p:sp>
        <p:nvSpPr>
          <p:cNvPr id="80900" name="Rectangle 4"/>
          <p:cNvSpPr>
            <a:spLocks noGrp="1" noChangeArrowheads="1"/>
          </p:cNvSpPr>
          <p:nvPr>
            <p:ph type="body" sz="half" idx="2"/>
          </p:nvPr>
        </p:nvSpPr>
        <p:spPr>
          <a:xfrm>
            <a:off x="2438400" y="3657600"/>
            <a:ext cx="7848600" cy="3200400"/>
          </a:xfrm>
        </p:spPr>
        <p:txBody>
          <a:bodyPr/>
          <a:lstStyle/>
          <a:p>
            <a:pPr>
              <a:lnSpc>
                <a:spcPct val="90000"/>
              </a:lnSpc>
            </a:pPr>
            <a:r>
              <a:rPr lang="en-US" sz="1600">
                <a:solidFill>
                  <a:schemeClr val="hlink"/>
                </a:solidFill>
                <a:effectLst>
                  <a:outerShdw blurRad="38100" dist="38100" dir="2700000" algn="tl">
                    <a:srgbClr val="000000"/>
                  </a:outerShdw>
                </a:effectLst>
              </a:rPr>
              <a:t>Modifies the Augustinian paradigm of spirituality, because Christ is not just the way, the road we take on our pilgrimage to God, but God coming to us and making Himself ours.</a:t>
            </a:r>
          </a:p>
          <a:p>
            <a:pPr>
              <a:lnSpc>
                <a:spcPct val="90000"/>
              </a:lnSpc>
            </a:pPr>
            <a:r>
              <a:rPr lang="en-US" sz="1600">
                <a:solidFill>
                  <a:schemeClr val="hlink"/>
                </a:solidFill>
                <a:effectLst>
                  <a:outerShdw blurRad="38100" dist="38100" dir="2700000" algn="tl">
                    <a:srgbClr val="000000"/>
                  </a:outerShdw>
                </a:effectLst>
              </a:rPr>
              <a:t>Gospel and Law are two different genres with two different purposes and two different effects on those that believe them.</a:t>
            </a:r>
          </a:p>
          <a:p>
            <a:pPr>
              <a:lnSpc>
                <a:spcPct val="90000"/>
              </a:lnSpc>
            </a:pPr>
            <a:r>
              <a:rPr lang="en-US" sz="1600">
                <a:solidFill>
                  <a:schemeClr val="hlink"/>
                </a:solidFill>
                <a:effectLst>
                  <a:outerShdw blurRad="38100" dist="38100" dir="2700000" algn="tl">
                    <a:srgbClr val="000000"/>
                  </a:outerShdw>
                </a:effectLst>
              </a:rPr>
              <a:t>The Law tells us what to do and cannot by itself save us.  Its first purpose is “civil” to restrain and punish evil outwardly.  Its second purpose is in its causal relation to our  “evangelical despair” which in turn humbles and prepares us to receive gladly the gospel of good news.</a:t>
            </a:r>
          </a:p>
          <a:p>
            <a:pPr>
              <a:lnSpc>
                <a:spcPct val="90000"/>
              </a:lnSpc>
            </a:pPr>
            <a:r>
              <a:rPr lang="en-US" sz="1600">
                <a:solidFill>
                  <a:schemeClr val="hlink"/>
                </a:solidFill>
                <a:effectLst>
                  <a:outerShdw blurRad="38100" dist="38100" dir="2700000" algn="tl">
                    <a:srgbClr val="000000"/>
                  </a:outerShdw>
                </a:effectLst>
              </a:rPr>
              <a:t>Whereby Law is about ritual ceremony and proper technique or obedience and what we do,  Gospel is about what Christ does.  The Gospel is not so much for gleaning practical advice as it is for having a practical effect.</a:t>
            </a:r>
          </a:p>
          <a:p>
            <a:pPr>
              <a:lnSpc>
                <a:spcPct val="90000"/>
              </a:lnSpc>
            </a:pPr>
            <a:r>
              <a:rPr lang="en-US" sz="1600">
                <a:solidFill>
                  <a:schemeClr val="hlink"/>
                </a:solidFill>
                <a:effectLst>
                  <a:outerShdw blurRad="38100" dist="38100" dir="2700000" algn="tl">
                    <a:srgbClr val="000000"/>
                  </a:outerShdw>
                </a:effectLst>
              </a:rPr>
              <a:t>The Gospel contains words that change those that believe them from the inside out. Thus,  In its effect, God’s Gospel – cheers, comforts, &amp; consoles.</a:t>
            </a:r>
            <a:r>
              <a:rPr lang="en-US" sz="1000">
                <a:solidFill>
                  <a:schemeClr val="hlink"/>
                </a:solidFill>
              </a:rPr>
              <a:t>  </a:t>
            </a:r>
          </a:p>
          <a:p>
            <a:pPr>
              <a:lnSpc>
                <a:spcPct val="90000"/>
              </a:lnSpc>
            </a:pPr>
            <a:endParaRPr lang="en-US" sz="1000">
              <a:solidFill>
                <a:schemeClr val="hlink"/>
              </a:solidFill>
            </a:endParaRPr>
          </a:p>
        </p:txBody>
      </p:sp>
    </p:spTree>
    <p:extLst>
      <p:ext uri="{BB962C8B-B14F-4D97-AF65-F5344CB8AC3E}">
        <p14:creationId xmlns:p14="http://schemas.microsoft.com/office/powerpoint/2010/main" val="35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 calcmode="lin" valueType="num">
                                      <p:cBhvr>
                                        <p:cTn id="7" dur="1000" fill="hold"/>
                                        <p:tgtEl>
                                          <p:spTgt spid="8090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090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0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0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0900">
                                            <p:txEl>
                                              <p:pRg st="1" end="1"/>
                                            </p:txEl>
                                          </p:spTgt>
                                        </p:tgtEl>
                                        <p:attrNameLst>
                                          <p:attrName>style.visibility</p:attrName>
                                        </p:attrNameLst>
                                      </p:cBhvr>
                                      <p:to>
                                        <p:strVal val="visible"/>
                                      </p:to>
                                    </p:set>
                                    <p:anim calcmode="lin" valueType="num">
                                      <p:cBhvr>
                                        <p:cTn id="15" dur="1000" fill="hold"/>
                                        <p:tgtEl>
                                          <p:spTgt spid="8090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090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090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090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0900">
                                            <p:txEl>
                                              <p:pRg st="2" end="2"/>
                                            </p:txEl>
                                          </p:spTgt>
                                        </p:tgtEl>
                                        <p:attrNameLst>
                                          <p:attrName>style.visibility</p:attrName>
                                        </p:attrNameLst>
                                      </p:cBhvr>
                                      <p:to>
                                        <p:strVal val="visible"/>
                                      </p:to>
                                    </p:set>
                                    <p:anim calcmode="lin" valueType="num">
                                      <p:cBhvr>
                                        <p:cTn id="23" dur="1000" fill="hold"/>
                                        <p:tgtEl>
                                          <p:spTgt spid="8090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090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090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090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0900">
                                            <p:txEl>
                                              <p:pRg st="3" end="3"/>
                                            </p:txEl>
                                          </p:spTgt>
                                        </p:tgtEl>
                                        <p:attrNameLst>
                                          <p:attrName>style.visibility</p:attrName>
                                        </p:attrNameLst>
                                      </p:cBhvr>
                                      <p:to>
                                        <p:strVal val="visible"/>
                                      </p:to>
                                    </p:set>
                                    <p:anim calcmode="lin" valueType="num">
                                      <p:cBhvr>
                                        <p:cTn id="31" dur="1000" fill="hold"/>
                                        <p:tgtEl>
                                          <p:spTgt spid="8090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090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090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090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0900">
                                            <p:txEl>
                                              <p:pRg st="4" end="4"/>
                                            </p:txEl>
                                          </p:spTgt>
                                        </p:tgtEl>
                                        <p:attrNameLst>
                                          <p:attrName>style.visibility</p:attrName>
                                        </p:attrNameLst>
                                      </p:cBhvr>
                                      <p:to>
                                        <p:strVal val="visible"/>
                                      </p:to>
                                    </p:set>
                                    <p:anim calcmode="lin" valueType="num">
                                      <p:cBhvr>
                                        <p:cTn id="39" dur="1000" fill="hold"/>
                                        <p:tgtEl>
                                          <p:spTgt spid="80900">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80900">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8090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090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0418"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a:solidFill>
                  <a:srgbClr val="FFFF00"/>
                </a:solidFill>
                <a:effectLst>
                  <a:outerShdw blurRad="38100" dist="38100" dir="2700000" algn="tl">
                    <a:srgbClr val="000000"/>
                  </a:outerShdw>
                </a:effectLst>
                <a:latin typeface="Old English Text MT" pitchFamily="66" charset="0"/>
              </a:rPr>
              <a:t> “Latin,  meaning </a:t>
            </a:r>
            <a:r>
              <a:rPr lang="en-US" sz="4000" b="1">
                <a:solidFill>
                  <a:srgbClr val="FFFF00"/>
                </a:solidFill>
                <a:effectLst>
                  <a:outerShdw blurRad="38100" dist="38100" dir="2700000" algn="tl">
                    <a:srgbClr val="000000"/>
                  </a:outerShdw>
                </a:effectLst>
                <a:latin typeface="Old English Text MT" pitchFamily="66" charset="0"/>
              </a:rPr>
              <a:t> ‘order of salvation,’</a:t>
            </a:r>
            <a:r>
              <a:rPr lang="en-US" sz="4000">
                <a:solidFill>
                  <a:srgbClr val="FFFF00"/>
                </a:solidFill>
                <a:effectLst>
                  <a:outerShdw blurRad="38100" dist="38100" dir="2700000" algn="tl">
                    <a:srgbClr val="000000"/>
                  </a:outerShdw>
                </a:effectLst>
                <a:latin typeface="Old English Text MT" pitchFamily="66" charset="0"/>
              </a:rPr>
              <a:t> that is, succession of events in God’s salvific program.  Although both the Catholic and Reformed traditions believe salvation comes only through Christ, they diverge dramatically regarding the ordo salutis.”</a:t>
            </a:r>
          </a:p>
          <a:p>
            <a:pPr>
              <a:lnSpc>
                <a:spcPct val="90000"/>
              </a:lnSpc>
              <a:buFont typeface="Wingdings" pitchFamily="2" charset="2"/>
              <a:buNone/>
            </a:pPr>
            <a:r>
              <a:rPr lang="en-US" sz="5400" b="1">
                <a:solidFill>
                  <a:srgbClr val="FFFF00"/>
                </a:solidFill>
                <a:effectLst>
                  <a:outerShdw blurRad="38100" dist="38100" dir="2700000" algn="tl">
                    <a:srgbClr val="000000"/>
                  </a:outerShdw>
                </a:effectLst>
                <a:latin typeface="Old English Text MT" pitchFamily="66" charset="0"/>
              </a:rPr>
              <a:t>     </a:t>
            </a:r>
            <a:endParaRPr lang="en-US" sz="3600"/>
          </a:p>
        </p:txBody>
      </p:sp>
      <p:sp>
        <p:nvSpPr>
          <p:cNvPr id="3260419" name="WordArt 3"/>
          <p:cNvSpPr>
            <a:spLocks noChangeArrowheads="1" noChangeShapeType="1" noTextEdit="1"/>
          </p:cNvSpPr>
          <p:nvPr/>
        </p:nvSpPr>
        <p:spPr bwMode="auto">
          <a:xfrm>
            <a:off x="1524000" y="22860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"Ordo Salutis"</a:t>
            </a:r>
          </a:p>
        </p:txBody>
      </p:sp>
      <p:sp>
        <p:nvSpPr>
          <p:cNvPr id="326042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23772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0419"/>
                                        </p:tgtEl>
                                        <p:attrNameLst>
                                          <p:attrName>style.visibility</p:attrName>
                                        </p:attrNameLst>
                                      </p:cBhvr>
                                      <p:to>
                                        <p:strVal val="visible"/>
                                      </p:to>
                                    </p:set>
                                    <p:anim calcmode="lin" valueType="num">
                                      <p:cBhvr>
                                        <p:cTn id="7" dur="5000" fill="hold"/>
                                        <p:tgtEl>
                                          <p:spTgt spid="3260419"/>
                                        </p:tgtEl>
                                        <p:attrNameLst>
                                          <p:attrName>ppt_w</p:attrName>
                                        </p:attrNameLst>
                                      </p:cBhvr>
                                      <p:tavLst>
                                        <p:tav tm="0" fmla="#ppt_w*sin(2.5*pi*$)">
                                          <p:val>
                                            <p:fltVal val="0"/>
                                          </p:val>
                                        </p:tav>
                                        <p:tav tm="100000">
                                          <p:val>
                                            <p:fltVal val="1"/>
                                          </p:val>
                                        </p:tav>
                                      </p:tavLst>
                                    </p:anim>
                                    <p:anim calcmode="lin" valueType="num">
                                      <p:cBhvr>
                                        <p:cTn id="8" dur="5000" fill="hold"/>
                                        <p:tgtEl>
                                          <p:spTgt spid="32604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0418">
                                            <p:txEl>
                                              <p:pRg st="2" end="2"/>
                                            </p:txEl>
                                          </p:spTgt>
                                        </p:tgtEl>
                                        <p:attrNameLst>
                                          <p:attrName>style.visibility</p:attrName>
                                        </p:attrNameLst>
                                      </p:cBhvr>
                                      <p:to>
                                        <p:strVal val="visible"/>
                                      </p:to>
                                    </p:set>
                                    <p:animEffect transition="in" filter="wipe(left)">
                                      <p:cBhvr>
                                        <p:cTn id="13" dur="500"/>
                                        <p:tgtEl>
                                          <p:spTgt spid="326041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60418">
                                            <p:txEl>
                                              <p:pRg st="1" end="1"/>
                                            </p:txEl>
                                          </p:spTgt>
                                        </p:tgtEl>
                                        <p:attrNameLst>
                                          <p:attrName>style.visibility</p:attrName>
                                        </p:attrNameLst>
                                      </p:cBhvr>
                                      <p:to>
                                        <p:strVal val="visible"/>
                                      </p:to>
                                    </p:set>
                                    <p:animEffect transition="in" filter="wipe(left)">
                                      <p:cBhvr>
                                        <p:cTn id="18" dur="500"/>
                                        <p:tgtEl>
                                          <p:spTgt spid="32604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260420"/>
                                        </p:tgtEl>
                                        <p:attrNameLst>
                                          <p:attrName>style.visibility</p:attrName>
                                        </p:attrNameLst>
                                      </p:cBhvr>
                                      <p:to>
                                        <p:strVal val="visible"/>
                                      </p:to>
                                    </p:set>
                                    <p:anim calcmode="lin" valueType="num">
                                      <p:cBhvr>
                                        <p:cTn id="23" dur="500" fill="hold"/>
                                        <p:tgtEl>
                                          <p:spTgt spid="3260420"/>
                                        </p:tgtEl>
                                        <p:attrNameLst>
                                          <p:attrName>ppt_w</p:attrName>
                                        </p:attrNameLst>
                                      </p:cBhvr>
                                      <p:tavLst>
                                        <p:tav tm="0">
                                          <p:val>
                                            <p:fltVal val="0"/>
                                          </p:val>
                                        </p:tav>
                                        <p:tav tm="100000">
                                          <p:val>
                                            <p:strVal val="#ppt_w"/>
                                          </p:val>
                                        </p:tav>
                                      </p:tavLst>
                                    </p:anim>
                                    <p:anim calcmode="lin" valueType="num">
                                      <p:cBhvr>
                                        <p:cTn id="24" dur="500" fill="hold"/>
                                        <p:tgtEl>
                                          <p:spTgt spid="3260420"/>
                                        </p:tgtEl>
                                        <p:attrNameLst>
                                          <p:attrName>ppt_h</p:attrName>
                                        </p:attrNameLst>
                                      </p:cBhvr>
                                      <p:tavLst>
                                        <p:tav tm="0">
                                          <p:val>
                                            <p:fltVal val="0"/>
                                          </p:val>
                                        </p:tav>
                                        <p:tav tm="100000">
                                          <p:val>
                                            <p:strVal val="#ppt_h"/>
                                          </p:val>
                                        </p:tav>
                                      </p:tavLst>
                                    </p:anim>
                                    <p:anim calcmode="lin" valueType="num">
                                      <p:cBhvr>
                                        <p:cTn id="25" dur="500" fill="hold"/>
                                        <p:tgtEl>
                                          <p:spTgt spid="3260420"/>
                                        </p:tgtEl>
                                        <p:attrNameLst>
                                          <p:attrName>ppt_x</p:attrName>
                                        </p:attrNameLst>
                                      </p:cBhvr>
                                      <p:tavLst>
                                        <p:tav tm="0">
                                          <p:val>
                                            <p:fltVal val="0.5"/>
                                          </p:val>
                                        </p:tav>
                                        <p:tav tm="100000">
                                          <p:val>
                                            <p:strVal val="#ppt_x"/>
                                          </p:val>
                                        </p:tav>
                                      </p:tavLst>
                                    </p:anim>
                                    <p:anim calcmode="lin" valueType="num">
                                      <p:cBhvr>
                                        <p:cTn id="26" dur="500" fill="hold"/>
                                        <p:tgtEl>
                                          <p:spTgt spid="32604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0418" grpId="0" build="p" autoUpdateAnimBg="0" rev="1"/>
      <p:bldP spid="3260419" grpId="0" animBg="1"/>
      <p:bldP spid="326042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68544" y="228600"/>
            <a:ext cx="8917757" cy="914400"/>
          </a:xfrm>
          <a:solidFill>
            <a:srgbClr val="A50021"/>
          </a:solidFill>
        </p:spPr>
        <p:txBody>
          <a:bodyPr/>
          <a:lstStyle/>
          <a:p>
            <a:r>
              <a:rPr lang="en-US" sz="2800" b="1" dirty="0">
                <a:solidFill>
                  <a:srgbClr val="CC9900"/>
                </a:solidFill>
                <a:effectLst>
                  <a:outerShdw blurRad="38100" dist="38100" dir="2700000" algn="tl">
                    <a:srgbClr val="000000"/>
                  </a:outerShdw>
                </a:effectLst>
                <a:latin typeface="Andy" pitchFamily="66" charset="0"/>
              </a:rPr>
              <a:t>Augustinian Spirituality Setting Paradigm</a:t>
            </a:r>
          </a:p>
        </p:txBody>
      </p:sp>
      <p:sp>
        <p:nvSpPr>
          <p:cNvPr id="70659" name="Rectangle 3"/>
          <p:cNvSpPr>
            <a:spLocks noGrp="1" noChangeArrowheads="1"/>
          </p:cNvSpPr>
          <p:nvPr>
            <p:ph type="body" idx="1"/>
          </p:nvPr>
        </p:nvSpPr>
        <p:spPr>
          <a:xfrm>
            <a:off x="2209800" y="1371600"/>
            <a:ext cx="7696200" cy="5257800"/>
          </a:xfrm>
          <a:solidFill>
            <a:srgbClr val="CCCC00"/>
          </a:solidFill>
        </p:spPr>
        <p:txBody>
          <a:bodyPr/>
          <a:lstStyle/>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Story:  Earthly Pilgrimage To Eternal Happiness</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Morality:  Those Virtues To Travel Beatific Road</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Start:  Accept Received Faith Until Seeing For Self</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Move:  Drive Engine Love Both Propels / Attracts</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Human Free-Will Incapable Love Overwhelming</a:t>
            </a:r>
            <a:r>
              <a:rPr lang="en-US" sz="2800" b="1">
                <a:solidFill>
                  <a:srgbClr val="CC0000"/>
                </a:solidFill>
                <a:effectLst>
                  <a:outerShdw blurRad="38100" dist="38100" dir="2700000" algn="tl">
                    <a:srgbClr val="000000"/>
                  </a:outerShdw>
                </a:effectLst>
              </a:rPr>
              <a:t> </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Counterfactual Test Proves Love – Gift Of Grace</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Compatibilists:  God’s Grace &amp; Man’s Free Will</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Doctrine Of Grace Includes Human Merit Concept</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Anselm’s Augustinian Prayer Seeks Grace &amp; Faith</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Private Confession Created Penitential Conscience            {No Preaching/Pastoral Care – 24/7 Paid Prayers} </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Piety Focus:  Habits Of Heart / Art Of Dying Well</a:t>
            </a:r>
          </a:p>
          <a:p>
            <a:pPr>
              <a:lnSpc>
                <a:spcPct val="90000"/>
              </a:lnSpc>
              <a:buFont typeface="Wingdings" pitchFamily="2" charset="2"/>
              <a:buChar char="v"/>
            </a:pPr>
            <a:r>
              <a:rPr lang="en-US" sz="2400" b="1">
                <a:solidFill>
                  <a:srgbClr val="CC0000"/>
                </a:solidFill>
                <a:effectLst>
                  <a:outerShdw blurRad="38100" dist="38100" dir="2700000" algn="tl">
                    <a:srgbClr val="000000"/>
                  </a:outerShdw>
                </a:effectLst>
              </a:rPr>
              <a:t>Salvation:  Inner Examination &amp; Outer Experience</a:t>
            </a:r>
            <a:endParaRPr lang="en-US" sz="2800"/>
          </a:p>
        </p:txBody>
      </p:sp>
    </p:spTree>
    <p:extLst>
      <p:ext uri="{BB962C8B-B14F-4D97-AF65-F5344CB8AC3E}">
        <p14:creationId xmlns:p14="http://schemas.microsoft.com/office/powerpoint/2010/main" val="29480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anim to="" calcmode="lin" valueType="num">
                                      <p:cBhvr>
                                        <p:cTn id="7" dur="1" fill="hold"/>
                                        <p:tgtEl>
                                          <p:spTgt spid="7065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0659">
                                            <p:txEl>
                                              <p:pRg st="1" end="1"/>
                                            </p:txEl>
                                          </p:spTgt>
                                        </p:tgtEl>
                                        <p:attrNameLst>
                                          <p:attrName>style.visibility</p:attrName>
                                        </p:attrNameLst>
                                      </p:cBhvr>
                                      <p:to>
                                        <p:strVal val="visible"/>
                                      </p:to>
                                    </p:set>
                                    <p:anim to="" calcmode="lin" valueType="num">
                                      <p:cBhvr>
                                        <p:cTn id="12" dur="1" fill="hold"/>
                                        <p:tgtEl>
                                          <p:spTgt spid="7065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0659">
                                            <p:txEl>
                                              <p:pRg st="2" end="2"/>
                                            </p:txEl>
                                          </p:spTgt>
                                        </p:tgtEl>
                                        <p:attrNameLst>
                                          <p:attrName>style.visibility</p:attrName>
                                        </p:attrNameLst>
                                      </p:cBhvr>
                                      <p:to>
                                        <p:strVal val="visible"/>
                                      </p:to>
                                    </p:set>
                                    <p:anim to="" calcmode="lin" valueType="num">
                                      <p:cBhvr>
                                        <p:cTn id="17" dur="1" fill="hold"/>
                                        <p:tgtEl>
                                          <p:spTgt spid="7065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0659">
                                            <p:txEl>
                                              <p:pRg st="3" end="3"/>
                                            </p:txEl>
                                          </p:spTgt>
                                        </p:tgtEl>
                                        <p:attrNameLst>
                                          <p:attrName>style.visibility</p:attrName>
                                        </p:attrNameLst>
                                      </p:cBhvr>
                                      <p:to>
                                        <p:strVal val="visible"/>
                                      </p:to>
                                    </p:set>
                                    <p:anim to="" calcmode="lin" valueType="num">
                                      <p:cBhvr>
                                        <p:cTn id="22" dur="1" fill="hold"/>
                                        <p:tgtEl>
                                          <p:spTgt spid="7065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70659">
                                            <p:txEl>
                                              <p:pRg st="4" end="4"/>
                                            </p:txEl>
                                          </p:spTgt>
                                        </p:tgtEl>
                                        <p:attrNameLst>
                                          <p:attrName>style.visibility</p:attrName>
                                        </p:attrNameLst>
                                      </p:cBhvr>
                                      <p:to>
                                        <p:strVal val="visible"/>
                                      </p:to>
                                    </p:set>
                                    <p:anim to="" calcmode="lin" valueType="num">
                                      <p:cBhvr>
                                        <p:cTn id="27" dur="1" fill="hold"/>
                                        <p:tgtEl>
                                          <p:spTgt spid="70659">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70659">
                                            <p:txEl>
                                              <p:pRg st="5" end="5"/>
                                            </p:txEl>
                                          </p:spTgt>
                                        </p:tgtEl>
                                        <p:attrNameLst>
                                          <p:attrName>style.visibility</p:attrName>
                                        </p:attrNameLst>
                                      </p:cBhvr>
                                      <p:to>
                                        <p:strVal val="visible"/>
                                      </p:to>
                                    </p:set>
                                    <p:anim to="" calcmode="lin" valueType="num">
                                      <p:cBhvr>
                                        <p:cTn id="32" dur="1" fill="hold"/>
                                        <p:tgtEl>
                                          <p:spTgt spid="70659">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70659">
                                            <p:txEl>
                                              <p:pRg st="6" end="6"/>
                                            </p:txEl>
                                          </p:spTgt>
                                        </p:tgtEl>
                                        <p:attrNameLst>
                                          <p:attrName>style.visibility</p:attrName>
                                        </p:attrNameLst>
                                      </p:cBhvr>
                                      <p:to>
                                        <p:strVal val="visible"/>
                                      </p:to>
                                    </p:set>
                                    <p:anim to="" calcmode="lin" valueType="num">
                                      <p:cBhvr>
                                        <p:cTn id="37" dur="1" fill="hold"/>
                                        <p:tgtEl>
                                          <p:spTgt spid="70659">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70659">
                                            <p:txEl>
                                              <p:pRg st="7" end="7"/>
                                            </p:txEl>
                                          </p:spTgt>
                                        </p:tgtEl>
                                        <p:attrNameLst>
                                          <p:attrName>style.visibility</p:attrName>
                                        </p:attrNameLst>
                                      </p:cBhvr>
                                      <p:to>
                                        <p:strVal val="visible"/>
                                      </p:to>
                                    </p:set>
                                    <p:anim to="" calcmode="lin" valueType="num">
                                      <p:cBhvr>
                                        <p:cTn id="42" dur="1" fill="hold"/>
                                        <p:tgtEl>
                                          <p:spTgt spid="70659">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70659">
                                            <p:txEl>
                                              <p:pRg st="8" end="8"/>
                                            </p:txEl>
                                          </p:spTgt>
                                        </p:tgtEl>
                                        <p:attrNameLst>
                                          <p:attrName>style.visibility</p:attrName>
                                        </p:attrNameLst>
                                      </p:cBhvr>
                                      <p:to>
                                        <p:strVal val="visible"/>
                                      </p:to>
                                    </p:set>
                                    <p:anim to="" calcmode="lin" valueType="num">
                                      <p:cBhvr>
                                        <p:cTn id="47" dur="1" fill="hold"/>
                                        <p:tgtEl>
                                          <p:spTgt spid="70659">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70659">
                                            <p:txEl>
                                              <p:pRg st="9" end="9"/>
                                            </p:txEl>
                                          </p:spTgt>
                                        </p:tgtEl>
                                        <p:attrNameLst>
                                          <p:attrName>style.visibility</p:attrName>
                                        </p:attrNameLst>
                                      </p:cBhvr>
                                      <p:to>
                                        <p:strVal val="visible"/>
                                      </p:to>
                                    </p:set>
                                    <p:anim to="" calcmode="lin" valueType="num">
                                      <p:cBhvr>
                                        <p:cTn id="52" dur="1" fill="hold"/>
                                        <p:tgtEl>
                                          <p:spTgt spid="70659">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499"/>
                                          </p:stCondLst>
                                        </p:cTn>
                                        <p:tgtEl>
                                          <p:spTgt spid="70659">
                                            <p:txEl>
                                              <p:pRg st="10" end="10"/>
                                            </p:txEl>
                                          </p:spTgt>
                                        </p:tgtEl>
                                        <p:attrNameLst>
                                          <p:attrName>style.visibility</p:attrName>
                                        </p:attrNameLst>
                                      </p:cBhvr>
                                      <p:to>
                                        <p:strVal val="visible"/>
                                      </p:to>
                                    </p:set>
                                    <p:anim to="" calcmode="lin" valueType="num">
                                      <p:cBhvr>
                                        <p:cTn id="57" dur="1" fill="hold"/>
                                        <p:tgtEl>
                                          <p:spTgt spid="70659">
                                            <p:txEl>
                                              <p:pRg st="10" end="10"/>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499"/>
                                          </p:stCondLst>
                                        </p:cTn>
                                        <p:tgtEl>
                                          <p:spTgt spid="70659">
                                            <p:txEl>
                                              <p:pRg st="11" end="11"/>
                                            </p:txEl>
                                          </p:spTgt>
                                        </p:tgtEl>
                                        <p:attrNameLst>
                                          <p:attrName>style.visibility</p:attrName>
                                        </p:attrNameLst>
                                      </p:cBhvr>
                                      <p:to>
                                        <p:strVal val="visible"/>
                                      </p:to>
                                    </p:set>
                                    <p:anim to="" calcmode="lin" valueType="num">
                                      <p:cBhvr>
                                        <p:cTn id="62" dur="1" fill="hold"/>
                                        <p:tgtEl>
                                          <p:spTgt spid="70659">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2209800" y="152400"/>
            <a:ext cx="7772400" cy="1371600"/>
          </a:xfrm>
          <a:ln>
            <a:solidFill>
              <a:schemeClr val="hlink"/>
            </a:solidFill>
          </a:ln>
        </p:spPr>
        <p:txBody>
          <a:bodyPr/>
          <a:lstStyle/>
          <a:p>
            <a:r>
              <a:rPr lang="en-US"/>
              <a:t>Subtext IB: Hearing The Gospel</a:t>
            </a:r>
            <a:br>
              <a:rPr lang="en-US"/>
            </a:br>
            <a:r>
              <a:rPr lang="en-US" b="1"/>
              <a:t>Christ The Gift Not The Road</a:t>
            </a:r>
            <a:r>
              <a:rPr lang="en-US"/>
              <a:t> </a:t>
            </a:r>
          </a:p>
        </p:txBody>
      </p:sp>
      <p:sp>
        <p:nvSpPr>
          <p:cNvPr id="231427" name="Rectangle 3"/>
          <p:cNvSpPr>
            <a:spLocks noGrp="1" noChangeArrowheads="1"/>
          </p:cNvSpPr>
          <p:nvPr>
            <p:ph sz="half" idx="1"/>
          </p:nvPr>
        </p:nvSpPr>
        <p:spPr>
          <a:xfrm>
            <a:off x="2209800" y="1676400"/>
            <a:ext cx="7772400" cy="1981200"/>
          </a:xfrm>
          <a:solidFill>
            <a:schemeClr val="hlink"/>
          </a:solidFill>
          <a:ln>
            <a:solidFill>
              <a:schemeClr val="hlink"/>
            </a:solidFill>
          </a:ln>
        </p:spPr>
        <p:txBody>
          <a:bodyPr/>
          <a:lstStyle/>
          <a:p>
            <a:pPr>
              <a:buFontTx/>
              <a:buNone/>
            </a:pPr>
            <a:r>
              <a:rPr lang="en-US" sz="2400"/>
              <a:t>     For the mature Luther,  the Gospel includes a divine </a:t>
            </a:r>
            <a:r>
              <a:rPr lang="en-US" sz="2400" i="1"/>
              <a:t>promise</a:t>
            </a:r>
            <a:r>
              <a:rPr lang="en-US" sz="2400"/>
              <a:t> of forgiveness, which forbids us from regarding ourselves as God’s enemies.  In </a:t>
            </a:r>
            <a:r>
              <a:rPr lang="en-US" sz="2400" u="sng"/>
              <a:t>The Freedom of  a Christian</a:t>
            </a:r>
            <a:r>
              <a:rPr lang="en-US" sz="2400"/>
              <a:t>,  Luther described this as a wedding vow that gives us a divine bridegroom, together with all that is his.</a:t>
            </a:r>
            <a:r>
              <a:rPr lang="en-US" sz="2800"/>
              <a:t>  </a:t>
            </a:r>
          </a:p>
        </p:txBody>
      </p:sp>
      <p:sp>
        <p:nvSpPr>
          <p:cNvPr id="231428" name="Rectangle 4"/>
          <p:cNvSpPr>
            <a:spLocks noGrp="1" noChangeArrowheads="1"/>
          </p:cNvSpPr>
          <p:nvPr>
            <p:ph type="body" sz="half" idx="2"/>
          </p:nvPr>
        </p:nvSpPr>
        <p:spPr>
          <a:xfrm>
            <a:off x="2209800" y="3657600"/>
            <a:ext cx="7772400" cy="3200400"/>
          </a:xfrm>
        </p:spPr>
        <p:txBody>
          <a:bodyPr/>
          <a:lstStyle/>
          <a:p>
            <a:r>
              <a:rPr lang="en-US" sz="1800">
                <a:solidFill>
                  <a:schemeClr val="hlink"/>
                </a:solidFill>
                <a:effectLst>
                  <a:outerShdw blurRad="38100" dist="38100" dir="2700000" algn="tl">
                    <a:srgbClr val="000000"/>
                  </a:outerShdw>
                </a:effectLst>
              </a:rPr>
              <a:t>Luther’s Famous Motto:  “Believe It &amp; You Have It!”  -- </a:t>
            </a:r>
            <a:r>
              <a:rPr lang="en-US" sz="1800" i="1">
                <a:solidFill>
                  <a:schemeClr val="hlink"/>
                </a:solidFill>
                <a:effectLst>
                  <a:outerShdw blurRad="38100" dist="38100" dir="2700000" algn="tl">
                    <a:srgbClr val="000000"/>
                  </a:outerShdw>
                </a:effectLst>
              </a:rPr>
              <a:t>Words That Do What They Say!</a:t>
            </a:r>
          </a:p>
          <a:p>
            <a:r>
              <a:rPr lang="en-US" sz="1800">
                <a:solidFill>
                  <a:schemeClr val="hlink"/>
                </a:solidFill>
                <a:effectLst>
                  <a:outerShdw blurRad="38100" dist="38100" dir="2700000" algn="tl">
                    <a:srgbClr val="000000"/>
                  </a:outerShdw>
                </a:effectLst>
              </a:rPr>
              <a:t>Explanatory Follow-up:  “The promise[of God] gives what the commandment requires.”</a:t>
            </a:r>
          </a:p>
          <a:p>
            <a:r>
              <a:rPr lang="en-US" sz="1800">
                <a:solidFill>
                  <a:schemeClr val="hlink"/>
                </a:solidFill>
                <a:effectLst>
                  <a:outerShdw blurRad="38100" dist="38100" dir="2700000" algn="tl">
                    <a:srgbClr val="000000"/>
                  </a:outerShdw>
                </a:effectLst>
              </a:rPr>
              <a:t>However, we are at the same time righteous and sinners.</a:t>
            </a:r>
          </a:p>
          <a:p>
            <a:r>
              <a:rPr lang="en-US" sz="1800">
                <a:solidFill>
                  <a:schemeClr val="hlink"/>
                </a:solidFill>
                <a:effectLst>
                  <a:outerShdw blurRad="38100" dist="38100" dir="2700000" algn="tl">
                    <a:srgbClr val="000000"/>
                  </a:outerShdw>
                </a:effectLst>
              </a:rPr>
              <a:t>Because all our righteousness comes by faith, all sin is unbelief.</a:t>
            </a:r>
          </a:p>
          <a:p>
            <a:r>
              <a:rPr lang="en-US" sz="1800">
                <a:solidFill>
                  <a:schemeClr val="hlink"/>
                </a:solidFill>
                <a:effectLst>
                  <a:outerShdw blurRad="38100" dist="38100" dir="2700000" algn="tl">
                    <a:srgbClr val="000000"/>
                  </a:outerShdw>
                </a:effectLst>
              </a:rPr>
              <a:t>Love of God is less like a longing and desire for our heavenly home and more like gladness and gratitude for a gift already received.</a:t>
            </a:r>
          </a:p>
          <a:p>
            <a:r>
              <a:rPr lang="en-US" sz="1800">
                <a:solidFill>
                  <a:schemeClr val="hlink"/>
                </a:solidFill>
                <a:effectLst>
                  <a:outerShdw blurRad="38100" dist="38100" dir="2700000" algn="tl">
                    <a:srgbClr val="000000"/>
                  </a:outerShdw>
                </a:effectLst>
              </a:rPr>
              <a:t>Lutherans separated from Catholics even in such spiritual disciplines as corporate and personal prayer.</a:t>
            </a:r>
          </a:p>
          <a:p>
            <a:endParaRPr lang="en-US" sz="1800">
              <a:solidFill>
                <a:schemeClr val="hlink"/>
              </a:solidFill>
            </a:endParaRPr>
          </a:p>
        </p:txBody>
      </p:sp>
    </p:spTree>
    <p:extLst>
      <p:ext uri="{BB962C8B-B14F-4D97-AF65-F5344CB8AC3E}">
        <p14:creationId xmlns:p14="http://schemas.microsoft.com/office/powerpoint/2010/main" val="19703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1428">
                                            <p:txEl>
                                              <p:pRg st="0" end="0"/>
                                            </p:txEl>
                                          </p:spTgt>
                                        </p:tgtEl>
                                        <p:attrNameLst>
                                          <p:attrName>style.visibility</p:attrName>
                                        </p:attrNameLst>
                                      </p:cBhvr>
                                      <p:to>
                                        <p:strVal val="visible"/>
                                      </p:to>
                                    </p:set>
                                    <p:anim calcmode="lin" valueType="num">
                                      <p:cBhvr>
                                        <p:cTn id="7" dur="1000" fill="hold"/>
                                        <p:tgtEl>
                                          <p:spTgt spid="23142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142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14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14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1428">
                                            <p:txEl>
                                              <p:pRg st="1" end="1"/>
                                            </p:txEl>
                                          </p:spTgt>
                                        </p:tgtEl>
                                        <p:attrNameLst>
                                          <p:attrName>style.visibility</p:attrName>
                                        </p:attrNameLst>
                                      </p:cBhvr>
                                      <p:to>
                                        <p:strVal val="visible"/>
                                      </p:to>
                                    </p:set>
                                    <p:anim calcmode="lin" valueType="num">
                                      <p:cBhvr>
                                        <p:cTn id="15" dur="1000" fill="hold"/>
                                        <p:tgtEl>
                                          <p:spTgt spid="23142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142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14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14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1428">
                                            <p:txEl>
                                              <p:pRg st="2" end="2"/>
                                            </p:txEl>
                                          </p:spTgt>
                                        </p:tgtEl>
                                        <p:attrNameLst>
                                          <p:attrName>style.visibility</p:attrName>
                                        </p:attrNameLst>
                                      </p:cBhvr>
                                      <p:to>
                                        <p:strVal val="visible"/>
                                      </p:to>
                                    </p:set>
                                    <p:anim calcmode="lin" valueType="num">
                                      <p:cBhvr>
                                        <p:cTn id="23" dur="1000" fill="hold"/>
                                        <p:tgtEl>
                                          <p:spTgt spid="23142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142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142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142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1428">
                                            <p:txEl>
                                              <p:pRg st="3" end="3"/>
                                            </p:txEl>
                                          </p:spTgt>
                                        </p:tgtEl>
                                        <p:attrNameLst>
                                          <p:attrName>style.visibility</p:attrName>
                                        </p:attrNameLst>
                                      </p:cBhvr>
                                      <p:to>
                                        <p:strVal val="visible"/>
                                      </p:to>
                                    </p:set>
                                    <p:anim calcmode="lin" valueType="num">
                                      <p:cBhvr>
                                        <p:cTn id="31" dur="1000" fill="hold"/>
                                        <p:tgtEl>
                                          <p:spTgt spid="23142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3142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3142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142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1428">
                                            <p:txEl>
                                              <p:pRg st="4" end="4"/>
                                            </p:txEl>
                                          </p:spTgt>
                                        </p:tgtEl>
                                        <p:attrNameLst>
                                          <p:attrName>style.visibility</p:attrName>
                                        </p:attrNameLst>
                                      </p:cBhvr>
                                      <p:to>
                                        <p:strVal val="visible"/>
                                      </p:to>
                                    </p:set>
                                    <p:anim calcmode="lin" valueType="num">
                                      <p:cBhvr>
                                        <p:cTn id="39" dur="1000" fill="hold"/>
                                        <p:tgtEl>
                                          <p:spTgt spid="231428">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31428">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3142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142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1428">
                                            <p:txEl>
                                              <p:pRg st="5" end="5"/>
                                            </p:txEl>
                                          </p:spTgt>
                                        </p:tgtEl>
                                        <p:attrNameLst>
                                          <p:attrName>style.visibility</p:attrName>
                                        </p:attrNameLst>
                                      </p:cBhvr>
                                      <p:to>
                                        <p:strVal val="visible"/>
                                      </p:to>
                                    </p:set>
                                    <p:anim calcmode="lin" valueType="num">
                                      <p:cBhvr>
                                        <p:cTn id="47" dur="1000" fill="hold"/>
                                        <p:tgtEl>
                                          <p:spTgt spid="231428">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31428">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3142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142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8"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44034" name="Rectangle 2" descr="Purple mesh"/>
          <p:cNvSpPr>
            <a:spLocks noGrp="1" noChangeArrowheads="1"/>
          </p:cNvSpPr>
          <p:nvPr>
            <p:ph type="body" idx="1"/>
          </p:nvPr>
        </p:nvSpPr>
        <p:spPr>
          <a:xfrm>
            <a:off x="2209800" y="1371600"/>
            <a:ext cx="7696200" cy="4724400"/>
          </a:xfrm>
          <a:blipFill dpi="0" rotWithShape="0">
            <a:blip r:embed="rId4" cstate="print"/>
            <a:srcRect/>
            <a:tile tx="0" ty="0" sx="100000" sy="100000" flip="none" algn="tl"/>
          </a:blipFill>
        </p:spPr>
        <p:txBody>
          <a:bodyPr/>
          <a:lstStyle/>
          <a:p>
            <a:pPr>
              <a:buFont typeface="Wingdings" pitchFamily="2" charset="2"/>
              <a:buChar char="v"/>
            </a:pPr>
            <a:endParaRPr lang="en-US" sz="140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a:solidFill>
                  <a:srgbClr val="FFFF00"/>
                </a:solidFill>
                <a:effectLst>
                  <a:outerShdw blurRad="38100" dist="38100" dir="2700000" algn="tl">
                    <a:srgbClr val="000000"/>
                  </a:outerShdw>
                </a:effectLst>
                <a:latin typeface="Old English Text MT" pitchFamily="66" charset="0"/>
              </a:rPr>
              <a:t> “A latin term referring to the intellectual assent to or acceptance of a theological truth.  While the biblical concept of faith includes the idea of assensus,  it should not be equated with saving faith… for,  as James notes, ‘even the demons believe’,  that is,  they give intellectual assent while not exercising saving faith in Christ.”</a:t>
            </a:r>
            <a:endParaRPr lang="en-US"/>
          </a:p>
        </p:txBody>
      </p:sp>
      <p:sp>
        <p:nvSpPr>
          <p:cNvPr id="3244035"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ASSENSUS</a:t>
            </a:r>
          </a:p>
        </p:txBody>
      </p:sp>
      <p:sp>
        <p:nvSpPr>
          <p:cNvPr id="324403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420311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44035"/>
                                        </p:tgtEl>
                                        <p:attrNameLst>
                                          <p:attrName>style.visibility</p:attrName>
                                        </p:attrNameLst>
                                      </p:cBhvr>
                                      <p:to>
                                        <p:strVal val="visible"/>
                                      </p:to>
                                    </p:set>
                                    <p:anim calcmode="lin" valueType="num">
                                      <p:cBhvr>
                                        <p:cTn id="7" dur="5000" fill="hold"/>
                                        <p:tgtEl>
                                          <p:spTgt spid="3244035"/>
                                        </p:tgtEl>
                                        <p:attrNameLst>
                                          <p:attrName>ppt_w</p:attrName>
                                        </p:attrNameLst>
                                      </p:cBhvr>
                                      <p:tavLst>
                                        <p:tav tm="0" fmla="#ppt_w*sin(2.5*pi*$)">
                                          <p:val>
                                            <p:fltVal val="0"/>
                                          </p:val>
                                        </p:tav>
                                        <p:tav tm="100000">
                                          <p:val>
                                            <p:fltVal val="1"/>
                                          </p:val>
                                        </p:tav>
                                      </p:tavLst>
                                    </p:anim>
                                    <p:anim calcmode="lin" valueType="num">
                                      <p:cBhvr>
                                        <p:cTn id="8" dur="5000" fill="hold"/>
                                        <p:tgtEl>
                                          <p:spTgt spid="324403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44034">
                                            <p:txEl>
                                              <p:pRg st="1" end="1"/>
                                            </p:txEl>
                                          </p:spTgt>
                                        </p:tgtEl>
                                        <p:attrNameLst>
                                          <p:attrName>style.visibility</p:attrName>
                                        </p:attrNameLst>
                                      </p:cBhvr>
                                      <p:to>
                                        <p:strVal val="visible"/>
                                      </p:to>
                                    </p:set>
                                    <p:animEffect transition="in" filter="wipe(left)">
                                      <p:cBhvr>
                                        <p:cTn id="13" dur="500"/>
                                        <p:tgtEl>
                                          <p:spTgt spid="324403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44036"/>
                                        </p:tgtEl>
                                        <p:attrNameLst>
                                          <p:attrName>style.visibility</p:attrName>
                                        </p:attrNameLst>
                                      </p:cBhvr>
                                      <p:to>
                                        <p:strVal val="visible"/>
                                      </p:to>
                                    </p:set>
                                    <p:anim calcmode="lin" valueType="num">
                                      <p:cBhvr>
                                        <p:cTn id="18" dur="500" fill="hold"/>
                                        <p:tgtEl>
                                          <p:spTgt spid="3244036"/>
                                        </p:tgtEl>
                                        <p:attrNameLst>
                                          <p:attrName>ppt_w</p:attrName>
                                        </p:attrNameLst>
                                      </p:cBhvr>
                                      <p:tavLst>
                                        <p:tav tm="0">
                                          <p:val>
                                            <p:fltVal val="0"/>
                                          </p:val>
                                        </p:tav>
                                        <p:tav tm="100000">
                                          <p:val>
                                            <p:strVal val="#ppt_w"/>
                                          </p:val>
                                        </p:tav>
                                      </p:tavLst>
                                    </p:anim>
                                    <p:anim calcmode="lin" valueType="num">
                                      <p:cBhvr>
                                        <p:cTn id="19" dur="500" fill="hold"/>
                                        <p:tgtEl>
                                          <p:spTgt spid="3244036"/>
                                        </p:tgtEl>
                                        <p:attrNameLst>
                                          <p:attrName>ppt_h</p:attrName>
                                        </p:attrNameLst>
                                      </p:cBhvr>
                                      <p:tavLst>
                                        <p:tav tm="0">
                                          <p:val>
                                            <p:fltVal val="0"/>
                                          </p:val>
                                        </p:tav>
                                        <p:tav tm="100000">
                                          <p:val>
                                            <p:strVal val="#ppt_h"/>
                                          </p:val>
                                        </p:tav>
                                      </p:tavLst>
                                    </p:anim>
                                    <p:anim calcmode="lin" valueType="num">
                                      <p:cBhvr>
                                        <p:cTn id="20" dur="500" fill="hold"/>
                                        <p:tgtEl>
                                          <p:spTgt spid="3244036"/>
                                        </p:tgtEl>
                                        <p:attrNameLst>
                                          <p:attrName>ppt_x</p:attrName>
                                        </p:attrNameLst>
                                      </p:cBhvr>
                                      <p:tavLst>
                                        <p:tav tm="0">
                                          <p:val>
                                            <p:fltVal val="0.5"/>
                                          </p:val>
                                        </p:tav>
                                        <p:tav tm="100000">
                                          <p:val>
                                            <p:strVal val="#ppt_x"/>
                                          </p:val>
                                        </p:tav>
                                      </p:tavLst>
                                    </p:anim>
                                    <p:anim calcmode="lin" valueType="num">
                                      <p:cBhvr>
                                        <p:cTn id="21" dur="500" fill="hold"/>
                                        <p:tgtEl>
                                          <p:spTgt spid="3244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4034" grpId="0" build="p" autoUpdateAnimBg="0" rev="1"/>
      <p:bldP spid="3244035" grpId="0" animBg="1"/>
      <p:bldP spid="324403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4DD8-70CB-443D-B38C-45328835058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38FCCF7-834C-44F8-851B-B4E93E53D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95802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F9EF-A9AE-46F0-8CF7-7C3DD284501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640FA06-3971-4A61-B178-5CE82A9EA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08462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475C-F38F-4654-847B-BAC4FE1360F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71CF6AB-CBAA-4CAB-A6A5-77948F9E70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2988109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209800" y="152400"/>
            <a:ext cx="7772400" cy="1447800"/>
          </a:xfrm>
          <a:ln>
            <a:solidFill>
              <a:schemeClr val="hlink"/>
            </a:solidFill>
          </a:ln>
        </p:spPr>
        <p:txBody>
          <a:bodyPr/>
          <a:lstStyle/>
          <a:p>
            <a:pPr marL="1117600" indent="-1117600">
              <a:buFontTx/>
              <a:buAutoNum type="romanUcPeriod" startAt="2"/>
            </a:pPr>
            <a:r>
              <a:rPr lang="en-US"/>
              <a:t>Faith Only - Without Works                Free Of Self-Chosen Works</a:t>
            </a:r>
          </a:p>
        </p:txBody>
      </p:sp>
      <p:sp>
        <p:nvSpPr>
          <p:cNvPr id="81923" name="Rectangle 3"/>
          <p:cNvSpPr>
            <a:spLocks noGrp="1" noChangeArrowheads="1"/>
          </p:cNvSpPr>
          <p:nvPr>
            <p:ph sz="half" idx="1"/>
          </p:nvPr>
        </p:nvSpPr>
        <p:spPr>
          <a:xfrm>
            <a:off x="2286000" y="1676400"/>
            <a:ext cx="7696200" cy="1828800"/>
          </a:xfrm>
          <a:solidFill>
            <a:schemeClr val="hlink"/>
          </a:solidFill>
        </p:spPr>
        <p:txBody>
          <a:bodyPr/>
          <a:lstStyle/>
          <a:p>
            <a:pPr>
              <a:buFontTx/>
              <a:buNone/>
            </a:pPr>
            <a:r>
              <a:rPr lang="en-US" sz="2400"/>
              <a:t>     Luther distinguishes Law and Gospel:  one is God’s commandment telling us what to do,  the other is His promise of what He does for us.  Since </a:t>
            </a:r>
            <a:r>
              <a:rPr lang="en-US" sz="2400" i="1"/>
              <a:t>salvation comes simply by believing</a:t>
            </a:r>
            <a:r>
              <a:rPr lang="en-US" sz="2400"/>
              <a:t>,  a question arises:  what need is there for good works?   </a:t>
            </a:r>
            <a:r>
              <a:rPr lang="en-US" sz="2400" u="sng"/>
              <a:t>Treatise On Good Works</a:t>
            </a:r>
            <a:r>
              <a:rPr lang="en-US" sz="2400"/>
              <a:t> answers this.</a:t>
            </a:r>
            <a:endParaRPr lang="en-US" sz="2800"/>
          </a:p>
          <a:p>
            <a:endParaRPr lang="en-US" sz="2800"/>
          </a:p>
          <a:p>
            <a:endParaRPr lang="en-US" sz="2800"/>
          </a:p>
        </p:txBody>
      </p:sp>
      <p:sp>
        <p:nvSpPr>
          <p:cNvPr id="81924" name="Rectangle 4"/>
          <p:cNvSpPr>
            <a:spLocks noGrp="1" noChangeArrowheads="1"/>
          </p:cNvSpPr>
          <p:nvPr>
            <p:ph type="body" sz="half" idx="2"/>
          </p:nvPr>
        </p:nvSpPr>
        <p:spPr>
          <a:xfrm>
            <a:off x="2209800" y="3505200"/>
            <a:ext cx="7772400" cy="3352800"/>
          </a:xfrm>
        </p:spPr>
        <p:txBody>
          <a:bodyPr/>
          <a:lstStyle/>
          <a:p>
            <a:pPr>
              <a:lnSpc>
                <a:spcPct val="90000"/>
              </a:lnSpc>
            </a:pPr>
            <a:r>
              <a:rPr lang="en-US" sz="1400">
                <a:solidFill>
                  <a:schemeClr val="hlink"/>
                </a:solidFill>
                <a:effectLst>
                  <a:outerShdw blurRad="38100" dist="38100" dir="2700000" algn="tl">
                    <a:srgbClr val="000000"/>
                  </a:outerShdw>
                </a:effectLst>
              </a:rPr>
              <a:t>God saves us through faith in order to give us in love to our neighbors.</a:t>
            </a:r>
          </a:p>
          <a:p>
            <a:pPr>
              <a:lnSpc>
                <a:spcPct val="90000"/>
              </a:lnSpc>
            </a:pPr>
            <a:r>
              <a:rPr lang="en-US" sz="1400">
                <a:solidFill>
                  <a:schemeClr val="hlink"/>
                </a:solidFill>
                <a:effectLst>
                  <a:outerShdw blurRad="38100" dist="38100" dir="2700000" algn="tl">
                    <a:srgbClr val="000000"/>
                  </a:outerShdw>
                </a:effectLst>
              </a:rPr>
              <a:t>The gift of Christ fills us to the brim and overflows in gifts and service to other people.</a:t>
            </a:r>
          </a:p>
          <a:p>
            <a:pPr>
              <a:lnSpc>
                <a:spcPct val="90000"/>
              </a:lnSpc>
            </a:pPr>
            <a:r>
              <a:rPr lang="en-US" sz="1400" u="sng">
                <a:solidFill>
                  <a:schemeClr val="hlink"/>
                </a:solidFill>
                <a:effectLst>
                  <a:outerShdw blurRad="38100" dist="38100" dir="2700000" algn="tl">
                    <a:srgbClr val="000000"/>
                  </a:outerShdw>
                </a:effectLst>
              </a:rPr>
              <a:t>We Become Christ To One Another</a:t>
            </a:r>
            <a:r>
              <a:rPr lang="en-US" sz="1400">
                <a:solidFill>
                  <a:schemeClr val="hlink"/>
                </a:solidFill>
                <a:effectLst>
                  <a:outerShdw blurRad="38100" dist="38100" dir="2700000" algn="tl">
                    <a:srgbClr val="000000"/>
                  </a:outerShdw>
                </a:effectLst>
              </a:rPr>
              <a:t>:  Luther calls this our “proper righteousness” the imperfect but real change in our lives as a result of the “alien righteousness.”</a:t>
            </a:r>
          </a:p>
          <a:p>
            <a:pPr>
              <a:lnSpc>
                <a:spcPct val="90000"/>
              </a:lnSpc>
            </a:pPr>
            <a:r>
              <a:rPr lang="en-US" sz="1400" u="sng">
                <a:solidFill>
                  <a:schemeClr val="hlink"/>
                </a:solidFill>
                <a:effectLst>
                  <a:outerShdw blurRad="38100" dist="38100" dir="2700000" algn="tl">
                    <a:srgbClr val="000000"/>
                  </a:outerShdw>
                </a:effectLst>
              </a:rPr>
              <a:t>To Clarify Relation Between Faith &amp; Works Luther Distinguishes Different Kinds Of Righteousness</a:t>
            </a:r>
            <a:r>
              <a:rPr lang="en-US" sz="1400">
                <a:solidFill>
                  <a:schemeClr val="hlink"/>
                </a:solidFill>
                <a:effectLst>
                  <a:outerShdw blurRad="38100" dist="38100" dir="2700000" algn="tl">
                    <a:srgbClr val="000000"/>
                  </a:outerShdw>
                </a:effectLst>
              </a:rPr>
              <a:t>:  A. The crucial distinction between person and work, who we are and what we do – symbolized by tree and fruit.  B. As the tree must be good before the fruit is, so the person must be righteous before he can do good works.  C. What makes a person good is alien – of another – righteousness – which is Christ in the heart making us a new creature.   D. Alien righteousness is passive, it is God’s doing, not ours; proper righteousness is active because it consists of works we do.  </a:t>
            </a:r>
          </a:p>
          <a:p>
            <a:pPr>
              <a:lnSpc>
                <a:spcPct val="90000"/>
              </a:lnSpc>
            </a:pPr>
            <a:r>
              <a:rPr lang="en-US" sz="1400" u="sng">
                <a:solidFill>
                  <a:schemeClr val="hlink"/>
                </a:solidFill>
                <a:effectLst>
                  <a:outerShdw blurRad="38100" dist="38100" dir="2700000" algn="tl">
                    <a:srgbClr val="000000"/>
                  </a:outerShdw>
                </a:effectLst>
              </a:rPr>
              <a:t>Luther’s Two Main Points On Faith &amp; Good Works:</a:t>
            </a:r>
            <a:r>
              <a:rPr lang="en-US" sz="1400">
                <a:solidFill>
                  <a:schemeClr val="hlink"/>
                </a:solidFill>
                <a:effectLst>
                  <a:outerShdw blurRad="38100" dist="38100" dir="2700000" algn="tl">
                    <a:srgbClr val="000000"/>
                  </a:outerShdw>
                </a:effectLst>
              </a:rPr>
              <a:t>  1. “A Christian is perfectly free, lord of all, subject to none” because Christians are inwardly freed by faith from sin, death, and the devil.           2. “A Christian is a perfectly dutiful servant of all, subject to all” because Christians serve their neighbors outwardly with works of love. </a:t>
            </a:r>
          </a:p>
          <a:p>
            <a:pPr>
              <a:lnSpc>
                <a:spcPct val="90000"/>
              </a:lnSpc>
            </a:pPr>
            <a:r>
              <a:rPr lang="en-US" sz="1400">
                <a:solidFill>
                  <a:schemeClr val="hlink"/>
                </a:solidFill>
                <a:effectLst>
                  <a:outerShdw blurRad="38100" dist="38100" dir="2700000" algn="tl">
                    <a:srgbClr val="000000"/>
                  </a:outerShdw>
                </a:effectLst>
              </a:rPr>
              <a:t>Self-chosen works include any moralism or spirituality that adds extra than the 10 Commandments.</a:t>
            </a:r>
          </a:p>
          <a:p>
            <a:pPr>
              <a:lnSpc>
                <a:spcPct val="90000"/>
              </a:lnSpc>
            </a:pPr>
            <a:endParaRPr lang="en-US" sz="1400">
              <a:solidFill>
                <a:schemeClr val="hlink"/>
              </a:solidFill>
            </a:endParaRPr>
          </a:p>
        </p:txBody>
      </p:sp>
      <p:sp>
        <p:nvSpPr>
          <p:cNvPr id="81925" name="Comment 5"/>
          <p:cNvSpPr>
            <a:spLocks noChangeArrowheads="1"/>
          </p:cNvSpPr>
          <p:nvPr/>
        </p:nvSpPr>
        <p:spPr bwMode="auto">
          <a:xfrm>
            <a:off x="1539876" y="-1524000"/>
            <a:ext cx="8899525" cy="13541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t>
            </a:r>
            <a:r>
              <a:rPr kumimoji="0" lang="en-US"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Internally Disputed With George Major.</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Luther’s Two Main Points Were Ideas With Consequence – Ultimate Success Achieved Spiritual Progress Ceased – Ultimate Paradise Proximate Idealism – Peasant Revolt Against Feudalism With 100,000 Casualties Duration Between State Religions</a:t>
            </a:r>
          </a:p>
        </p:txBody>
      </p:sp>
    </p:spTree>
    <p:extLst>
      <p:ext uri="{BB962C8B-B14F-4D97-AF65-F5344CB8AC3E}">
        <p14:creationId xmlns:p14="http://schemas.microsoft.com/office/powerpoint/2010/main" val="53195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 calcmode="lin" valueType="num">
                                      <p:cBhvr>
                                        <p:cTn id="7" dur="1000" fill="hold"/>
                                        <p:tgtEl>
                                          <p:spTgt spid="8192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192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19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1924">
                                            <p:txEl>
                                              <p:pRg st="1" end="1"/>
                                            </p:txEl>
                                          </p:spTgt>
                                        </p:tgtEl>
                                        <p:attrNameLst>
                                          <p:attrName>style.visibility</p:attrName>
                                        </p:attrNameLst>
                                      </p:cBhvr>
                                      <p:to>
                                        <p:strVal val="visible"/>
                                      </p:to>
                                    </p:set>
                                    <p:anim calcmode="lin" valueType="num">
                                      <p:cBhvr>
                                        <p:cTn id="15" dur="1000" fill="hold"/>
                                        <p:tgtEl>
                                          <p:spTgt spid="8192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192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192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192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1924">
                                            <p:txEl>
                                              <p:pRg st="2" end="2"/>
                                            </p:txEl>
                                          </p:spTgt>
                                        </p:tgtEl>
                                        <p:attrNameLst>
                                          <p:attrName>style.visibility</p:attrName>
                                        </p:attrNameLst>
                                      </p:cBhvr>
                                      <p:to>
                                        <p:strVal val="visible"/>
                                      </p:to>
                                    </p:set>
                                    <p:anim calcmode="lin" valueType="num">
                                      <p:cBhvr>
                                        <p:cTn id="23" dur="1000" fill="hold"/>
                                        <p:tgtEl>
                                          <p:spTgt spid="8192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192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192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192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1924">
                                            <p:txEl>
                                              <p:pRg st="3" end="3"/>
                                            </p:txEl>
                                          </p:spTgt>
                                        </p:tgtEl>
                                        <p:attrNameLst>
                                          <p:attrName>style.visibility</p:attrName>
                                        </p:attrNameLst>
                                      </p:cBhvr>
                                      <p:to>
                                        <p:strVal val="visible"/>
                                      </p:to>
                                    </p:set>
                                    <p:anim calcmode="lin" valueType="num">
                                      <p:cBhvr>
                                        <p:cTn id="31" dur="1000" fill="hold"/>
                                        <p:tgtEl>
                                          <p:spTgt spid="8192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192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192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1924">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1924">
                                            <p:txEl>
                                              <p:pRg st="4" end="4"/>
                                            </p:txEl>
                                          </p:spTgt>
                                        </p:tgtEl>
                                        <p:attrNameLst>
                                          <p:attrName>style.visibility</p:attrName>
                                        </p:attrNameLst>
                                      </p:cBhvr>
                                      <p:to>
                                        <p:strVal val="visible"/>
                                      </p:to>
                                    </p:set>
                                    <p:anim calcmode="lin" valueType="num">
                                      <p:cBhvr>
                                        <p:cTn id="39" dur="1000" fill="hold"/>
                                        <p:tgtEl>
                                          <p:spTgt spid="81924">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81924">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81924">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1924">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1924">
                                            <p:txEl>
                                              <p:pRg st="5" end="5"/>
                                            </p:txEl>
                                          </p:spTgt>
                                        </p:tgtEl>
                                        <p:attrNameLst>
                                          <p:attrName>style.visibility</p:attrName>
                                        </p:attrNameLst>
                                      </p:cBhvr>
                                      <p:to>
                                        <p:strVal val="visible"/>
                                      </p:to>
                                    </p:set>
                                    <p:anim calcmode="lin" valueType="num">
                                      <p:cBhvr>
                                        <p:cTn id="47" dur="1000" fill="hold"/>
                                        <p:tgtEl>
                                          <p:spTgt spid="8192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8192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81924">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1924">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749314" name="Rectangle 2"/>
          <p:cNvSpPr>
            <a:spLocks noGrp="1" noChangeArrowheads="1"/>
          </p:cNvSpPr>
          <p:nvPr>
            <p:ph type="title"/>
          </p:nvPr>
        </p:nvSpPr>
        <p:spPr/>
        <p:txBody>
          <a:bodyPr/>
          <a:lstStyle/>
          <a:p>
            <a:endParaRPr lang="en-US"/>
          </a:p>
        </p:txBody>
      </p:sp>
      <p:pic>
        <p:nvPicPr>
          <p:cNvPr id="3" name="Picture 2" descr="http://americanvision.org/wp-content/uploads/2012/08/Context.png">
            <a:hlinkClick r:id="rId4"/>
          </p:cNvPr>
          <p:cNvPicPr/>
          <p:nvPr/>
        </p:nvPicPr>
        <p:blipFill>
          <a:blip r:embed="rId5" cstate="print"/>
          <a:srcRect/>
          <a:stretch>
            <a:fillRect/>
          </a:stretch>
        </p:blipFill>
        <p:spPr bwMode="auto">
          <a:xfrm>
            <a:off x="4343401" y="3581401"/>
            <a:ext cx="1901825" cy="1901825"/>
          </a:xfrm>
          <a:prstGeom prst="rect">
            <a:avLst/>
          </a:prstGeom>
          <a:noFill/>
          <a:ln w="9525">
            <a:noFill/>
            <a:miter lim="800000"/>
            <a:headEnd/>
            <a:tailEnd/>
          </a:ln>
        </p:spPr>
      </p:pic>
    </p:spTree>
    <p:extLst>
      <p:ext uri="{BB962C8B-B14F-4D97-AF65-F5344CB8AC3E}">
        <p14:creationId xmlns:p14="http://schemas.microsoft.com/office/powerpoint/2010/main" val="268421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873188" y="159798"/>
            <a:ext cx="8487053" cy="1988597"/>
          </a:xfrm>
          <a:ln>
            <a:solidFill>
              <a:schemeClr val="hlink"/>
            </a:solidFill>
          </a:ln>
        </p:spPr>
        <p:txBody>
          <a:bodyPr/>
          <a:lstStyle/>
          <a:p>
            <a:r>
              <a:rPr lang="en-US" dirty="0"/>
              <a:t>  </a:t>
            </a:r>
            <a:br>
              <a:rPr lang="en-US" dirty="0"/>
            </a:br>
            <a:r>
              <a:rPr lang="en-US" dirty="0"/>
              <a:t>II. </a:t>
            </a:r>
            <a:r>
              <a:rPr lang="en-US" b="1" dirty="0"/>
              <a:t>FAITH IS NOT THE GIFT                      </a:t>
            </a:r>
            <a:r>
              <a:rPr lang="en-US" sz="4800" b="1" dirty="0"/>
              <a:t>SALVATION IS THE GIFT</a:t>
            </a:r>
            <a:br>
              <a:rPr lang="en-US" sz="4800" b="1" dirty="0"/>
            </a:br>
            <a:r>
              <a:rPr lang="en-US" sz="5400" dirty="0">
                <a:effectLst>
                  <a:outerShdw blurRad="38100" dist="38100" dir="2700000" algn="tl">
                    <a:srgbClr val="000000">
                      <a:alpha val="43137"/>
                    </a:srgbClr>
                  </a:outerShdw>
                </a:effectLst>
              </a:rPr>
              <a:t>Exposition of Ephesians 2:8</a:t>
            </a:r>
            <a:br>
              <a:rPr lang="en-US" sz="4000" dirty="0"/>
            </a:br>
            <a:r>
              <a:rPr lang="en-US" dirty="0"/>
              <a:t>                </a:t>
            </a:r>
          </a:p>
        </p:txBody>
      </p:sp>
      <p:sp>
        <p:nvSpPr>
          <p:cNvPr id="81923" name="Rectangle 3"/>
          <p:cNvSpPr>
            <a:spLocks noGrp="1" noChangeArrowheads="1"/>
          </p:cNvSpPr>
          <p:nvPr>
            <p:ph sz="half" idx="1"/>
          </p:nvPr>
        </p:nvSpPr>
        <p:spPr>
          <a:xfrm>
            <a:off x="1873187" y="2237174"/>
            <a:ext cx="8487053" cy="4030462"/>
          </a:xfrm>
          <a:solidFill>
            <a:schemeClr val="hlink"/>
          </a:solidFill>
        </p:spPr>
        <p:txBody>
          <a:bodyPr/>
          <a:lstStyle/>
          <a:p>
            <a:r>
              <a:rPr lang="en-US" sz="2800" dirty="0"/>
              <a:t> </a:t>
            </a:r>
            <a:r>
              <a:rPr lang="en-US" sz="2000" dirty="0"/>
              <a:t>“And that not of yourselves; it is the gift of God. Which of the two things is meant – salvation or faith? The grammatical structure and the analogy of the passage favor the former view, ‘Your salvation is not of yourselves,’…” – </a:t>
            </a:r>
            <a:r>
              <a:rPr lang="en-US" sz="2000" i="1" dirty="0">
                <a:solidFill>
                  <a:srgbClr val="FF0000"/>
                </a:solidFill>
              </a:rPr>
              <a:t>The Pulpit Commentary</a:t>
            </a:r>
          </a:p>
          <a:p>
            <a:r>
              <a:rPr lang="en-US" sz="2000" dirty="0"/>
              <a:t>“The words, ‘through faith’ speak of the instrument or means whereby the sinner avails himself of this salvation which God offers him in pure grace… The word ‘that’ is </a:t>
            </a:r>
            <a:r>
              <a:rPr lang="en-US" sz="2000" i="1" dirty="0" err="1"/>
              <a:t>touto</a:t>
            </a:r>
            <a:r>
              <a:rPr lang="en-US" sz="2000" dirty="0"/>
              <a:t>, ‘this,’ a demonstrative pronoun of the neuter gender. The Greek word ‘faith’ is feminine in gender and therefore </a:t>
            </a:r>
            <a:r>
              <a:rPr lang="en-US" sz="2000" i="1" dirty="0" err="1"/>
              <a:t>touto</a:t>
            </a:r>
            <a:r>
              <a:rPr lang="en-US" sz="2000" dirty="0"/>
              <a:t> could not refer to ‘faith’…” – </a:t>
            </a:r>
            <a:r>
              <a:rPr lang="en-US" sz="2000" i="1" dirty="0">
                <a:solidFill>
                  <a:srgbClr val="FF0000"/>
                </a:solidFill>
              </a:rPr>
              <a:t>Word Studies from the Greek New Testament</a:t>
            </a:r>
          </a:p>
          <a:p>
            <a:r>
              <a:rPr lang="en-US" sz="2000" dirty="0"/>
              <a:t>“What is the meaning of ‘this,’ which is given of God and is not from yourselves? Since ‘faith’ is a word of feminine gender, and ‘this’ &amp; ‘it’ are neuter gender, normal grammar disallows referring back to ‘faith.’ </a:t>
            </a:r>
            <a:r>
              <a:rPr lang="en-US" sz="2000" i="1" dirty="0">
                <a:solidFill>
                  <a:srgbClr val="FF0000"/>
                </a:solidFill>
              </a:rPr>
              <a:t>Ken Boles</a:t>
            </a:r>
          </a:p>
        </p:txBody>
      </p:sp>
      <p:sp>
        <p:nvSpPr>
          <p:cNvPr id="81925" name="Comment 5"/>
          <p:cNvSpPr>
            <a:spLocks noChangeArrowheads="1"/>
          </p:cNvSpPr>
          <p:nvPr/>
        </p:nvSpPr>
        <p:spPr bwMode="auto">
          <a:xfrm>
            <a:off x="1539876" y="-1524000"/>
            <a:ext cx="8899525" cy="13541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t>
            </a:r>
            <a:r>
              <a:rPr kumimoji="0" lang="en-US"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Internally Disputed With George Major.</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Luther’s Two Main Points Were Ideas With Consequence – Ultimate Success Achieved Spiritual Progress Ceased – Ultimate Paradise Proximate Idealism – Peasant Revolt Against Feudalism With 100,000 Casualties Duration Between State Religions</a:t>
            </a:r>
          </a:p>
        </p:txBody>
      </p:sp>
      <p:sp>
        <p:nvSpPr>
          <p:cNvPr id="3" name="TextBox 2">
            <a:extLst>
              <a:ext uri="{FF2B5EF4-FFF2-40B4-BE49-F238E27FC236}">
                <a16:creationId xmlns:a16="http://schemas.microsoft.com/office/drawing/2014/main" id="{A5088021-F7D9-4002-8527-81558F397170}"/>
              </a:ext>
            </a:extLst>
          </p:cNvPr>
          <p:cNvSpPr txBox="1"/>
          <p:nvPr/>
        </p:nvSpPr>
        <p:spPr>
          <a:xfrm>
            <a:off x="1695635" y="6356414"/>
            <a:ext cx="8837381" cy="341788"/>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rPr>
              <a:t>* </a:t>
            </a:r>
            <a:r>
              <a:rPr kumimoji="0" lang="en-US" sz="1600" b="0" i="0" u="none" strike="noStrike" kern="1200" cap="none" spc="0" normalizeH="0" baseline="0" noProof="0" dirty="0">
                <a:ln>
                  <a:noFill/>
                </a:ln>
                <a:solidFill>
                  <a:srgbClr val="2D2DB9">
                    <a:lumMod val="20000"/>
                    <a:lumOff val="80000"/>
                  </a:srgbClr>
                </a:solidFill>
                <a:effectLst>
                  <a:outerShdw blurRad="38100" dist="38100" dir="2700000" algn="tl">
                    <a:srgbClr val="000000">
                      <a:alpha val="43137"/>
                    </a:srgbClr>
                  </a:outerShdw>
                </a:effectLst>
                <a:uLnTx/>
                <a:uFillTx/>
                <a:latin typeface="Times New Roman"/>
                <a:ea typeface="+mn-ea"/>
                <a:cs typeface="+mn-cs"/>
              </a:rPr>
              <a:t>In other words, this verse reaffirms tenet that although salvation unmerited – it is not without condition.</a:t>
            </a:r>
          </a:p>
        </p:txBody>
      </p:sp>
    </p:spTree>
    <p:extLst>
      <p:ext uri="{BB962C8B-B14F-4D97-AF65-F5344CB8AC3E}">
        <p14:creationId xmlns:p14="http://schemas.microsoft.com/office/powerpoint/2010/main" val="253364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8192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anim calcmode="lin" valueType="num">
                                      <p:cBhvr>
                                        <p:cTn id="12" dur="2000" fill="hold"/>
                                        <p:tgtEl>
                                          <p:spTgt spid="3"/>
                                        </p:tgtEl>
                                        <p:attrNameLst>
                                          <p:attrName>ppt_w</p:attrName>
                                        </p:attrNameLst>
                                      </p:cBhvr>
                                      <p:tavLst>
                                        <p:tav tm="0" fmla="#ppt_w*sin(2.5*pi*$)">
                                          <p:val>
                                            <p:fltVal val="0"/>
                                          </p:val>
                                        </p:tav>
                                        <p:tav tm="100000">
                                          <p:val>
                                            <p:fltVal val="1"/>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9163-AC9D-4EF3-AD5F-3D230060D65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5F81EF8C-4978-4BB9-88FC-7E6246969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2411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09800" y="152400"/>
            <a:ext cx="7772400" cy="990600"/>
          </a:xfrm>
          <a:ln>
            <a:solidFill>
              <a:schemeClr val="hlink"/>
            </a:solidFill>
          </a:ln>
        </p:spPr>
        <p:txBody>
          <a:bodyPr/>
          <a:lstStyle/>
          <a:p>
            <a:r>
              <a:rPr lang="en-US"/>
              <a:t>III.  Grace &amp; Justification</a:t>
            </a:r>
          </a:p>
        </p:txBody>
      </p:sp>
      <p:sp>
        <p:nvSpPr>
          <p:cNvPr id="82947" name="Rectangle 3"/>
          <p:cNvSpPr>
            <a:spLocks noGrp="1" noChangeArrowheads="1"/>
          </p:cNvSpPr>
          <p:nvPr>
            <p:ph sz="half" idx="1"/>
          </p:nvPr>
        </p:nvSpPr>
        <p:spPr>
          <a:xfrm>
            <a:off x="2209800" y="1295400"/>
            <a:ext cx="7772400" cy="1981200"/>
          </a:xfrm>
          <a:solidFill>
            <a:schemeClr val="hlink"/>
          </a:solidFill>
        </p:spPr>
        <p:txBody>
          <a:bodyPr/>
          <a:lstStyle/>
          <a:p>
            <a:pPr>
              <a:buFontTx/>
              <a:buNone/>
            </a:pPr>
            <a:r>
              <a:rPr lang="en-US" sz="2400" dirty="0"/>
              <a:t>    The doctrine of justification - how one becomes right         before God – is the most characteristic legacy of the Reformation.  Luther’s position can be contrasted with both the Catholic doctrine of sanctifying grace and the Reformed emphasis on forensic or imputed justification.</a:t>
            </a:r>
            <a:endParaRPr lang="en-US" sz="2800" dirty="0"/>
          </a:p>
        </p:txBody>
      </p:sp>
      <p:sp>
        <p:nvSpPr>
          <p:cNvPr id="82948" name="Rectangle 4"/>
          <p:cNvSpPr>
            <a:spLocks noGrp="1" noChangeArrowheads="1"/>
          </p:cNvSpPr>
          <p:nvPr>
            <p:ph type="body" sz="half" idx="2"/>
          </p:nvPr>
        </p:nvSpPr>
        <p:spPr>
          <a:xfrm>
            <a:off x="2133600" y="3352800"/>
            <a:ext cx="8229600" cy="3505200"/>
          </a:xfrm>
        </p:spPr>
        <p:txBody>
          <a:bodyPr/>
          <a:lstStyle/>
          <a:p>
            <a:r>
              <a:rPr lang="en-US" sz="1800" u="sng">
                <a:solidFill>
                  <a:schemeClr val="hlink"/>
                </a:solidFill>
                <a:effectLst>
                  <a:outerShdw blurRad="38100" dist="38100" dir="2700000" algn="tl">
                    <a:srgbClr val="000000"/>
                  </a:outerShdw>
                </a:effectLst>
              </a:rPr>
              <a:t>Catholicism Combines Augustinian Grace Doctrine W/ Aristotelian Virtue Theory</a:t>
            </a:r>
            <a:r>
              <a:rPr lang="en-US" sz="1800">
                <a:solidFill>
                  <a:schemeClr val="hlink"/>
                </a:solidFill>
                <a:effectLst>
                  <a:outerShdw blurRad="38100" dist="38100" dir="2700000" algn="tl">
                    <a:srgbClr val="000000"/>
                  </a:outerShdw>
                </a:effectLst>
              </a:rPr>
              <a:t>:    In Catholic doctrine, grace is both a divine gift (Augustine) &amp; part of our very souls (Aristotle).   Aristotle taught that virtues are like skills formed by practice.  The Catholic doctrine of justification teaches that grace is necessary because the virtues of faith, hope, and love are not acquired by practice.</a:t>
            </a:r>
          </a:p>
          <a:p>
            <a:r>
              <a:rPr lang="en-US" sz="1800">
                <a:solidFill>
                  <a:schemeClr val="hlink"/>
                </a:solidFill>
                <a:effectLst>
                  <a:outerShdw blurRad="38100" dist="38100" dir="2700000" algn="tl">
                    <a:srgbClr val="000000"/>
                  </a:outerShdw>
                </a:effectLst>
              </a:rPr>
              <a:t>This grace is itself a form in our souls called </a:t>
            </a:r>
            <a:r>
              <a:rPr lang="en-US" sz="1800" i="1">
                <a:solidFill>
                  <a:schemeClr val="hlink"/>
                </a:solidFill>
                <a:effectLst>
                  <a:outerShdw blurRad="38100" dist="38100" dir="2700000" algn="tl">
                    <a:srgbClr val="000000"/>
                  </a:outerShdw>
                </a:effectLst>
              </a:rPr>
              <a:t>created grace</a:t>
            </a:r>
            <a:r>
              <a:rPr lang="en-US" sz="1800">
                <a:solidFill>
                  <a:schemeClr val="hlink"/>
                </a:solidFill>
                <a:effectLst>
                  <a:outerShdw blurRad="38100" dist="38100" dir="2700000" algn="tl">
                    <a:srgbClr val="000000"/>
                  </a:outerShdw>
                </a:effectLst>
              </a:rPr>
              <a:t> to distinguish it from </a:t>
            </a:r>
            <a:r>
              <a:rPr lang="en-US" sz="1800" i="1">
                <a:solidFill>
                  <a:schemeClr val="hlink"/>
                </a:solidFill>
                <a:effectLst>
                  <a:outerShdw blurRad="38100" dist="38100" dir="2700000" algn="tl">
                    <a:srgbClr val="000000"/>
                  </a:outerShdw>
                </a:effectLst>
              </a:rPr>
              <a:t>uncreated grace</a:t>
            </a:r>
            <a:r>
              <a:rPr lang="en-US" sz="1800">
                <a:solidFill>
                  <a:schemeClr val="hlink"/>
                </a:solidFill>
                <a:effectLst>
                  <a:outerShdw blurRad="38100" dist="38100" dir="2700000" algn="tl">
                    <a:srgbClr val="000000"/>
                  </a:outerShdw>
                </a:effectLst>
              </a:rPr>
              <a:t> which is God Himself in action. </a:t>
            </a:r>
          </a:p>
          <a:p>
            <a:r>
              <a:rPr lang="en-US" sz="1800" u="sng">
                <a:solidFill>
                  <a:schemeClr val="hlink"/>
                </a:solidFill>
                <a:effectLst>
                  <a:outerShdw blurRad="38100" dist="38100" dir="2700000" algn="tl">
                    <a:srgbClr val="000000"/>
                  </a:outerShdw>
                </a:effectLst>
              </a:rPr>
              <a:t>Reasons Protestant Reformers Reject Catholic Created Grace Doctrine</a:t>
            </a:r>
            <a:r>
              <a:rPr lang="en-US" sz="1800">
                <a:solidFill>
                  <a:schemeClr val="hlink"/>
                </a:solidFill>
                <a:effectLst>
                  <a:outerShdw blurRad="38100" dist="38100" dir="2700000" algn="tl">
                    <a:srgbClr val="000000"/>
                  </a:outerShdw>
                </a:effectLst>
              </a:rPr>
              <a:t>:            Grace is the term for God’s action toward us not the thing created.  Grace is not a habit or something to be possessed.  Specifically, it is not the building block of earned merit.  Furthermore, it is not acquired as a skill thru repetition.  Finally, the product of the process, souls inwardly formed, is by its assumptions rejected.</a:t>
            </a:r>
          </a:p>
        </p:txBody>
      </p:sp>
      <p:sp>
        <p:nvSpPr>
          <p:cNvPr id="82949" name="Comment 5"/>
          <p:cNvSpPr>
            <a:spLocks noChangeArrowheads="1"/>
          </p:cNvSpPr>
          <p:nvPr/>
        </p:nvSpPr>
        <p:spPr bwMode="auto">
          <a:xfrm>
            <a:off x="1539876" y="-1295400"/>
            <a:ext cx="5546725" cy="107950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Catholic View – Intrinsic Justification - God Infuses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Protestant View – Extrinsic Justification - God Imputes</a:t>
            </a:r>
          </a:p>
        </p:txBody>
      </p:sp>
    </p:spTree>
    <p:extLst>
      <p:ext uri="{BB962C8B-B14F-4D97-AF65-F5344CB8AC3E}">
        <p14:creationId xmlns:p14="http://schemas.microsoft.com/office/powerpoint/2010/main" val="183754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2948">
                                            <p:txEl>
                                              <p:pRg st="0" end="0"/>
                                            </p:txEl>
                                          </p:spTgt>
                                        </p:tgtEl>
                                        <p:attrNameLst>
                                          <p:attrName>style.visibility</p:attrName>
                                        </p:attrNameLst>
                                      </p:cBhvr>
                                      <p:to>
                                        <p:strVal val="visible"/>
                                      </p:to>
                                    </p:set>
                                    <p:anim calcmode="lin" valueType="num">
                                      <p:cBhvr>
                                        <p:cTn id="7" dur="1000" fill="hold"/>
                                        <p:tgtEl>
                                          <p:spTgt spid="8294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294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294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4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2948">
                                            <p:txEl>
                                              <p:pRg st="1" end="1"/>
                                            </p:txEl>
                                          </p:spTgt>
                                        </p:tgtEl>
                                        <p:attrNameLst>
                                          <p:attrName>style.visibility</p:attrName>
                                        </p:attrNameLst>
                                      </p:cBhvr>
                                      <p:to>
                                        <p:strVal val="visible"/>
                                      </p:to>
                                    </p:set>
                                    <p:anim calcmode="lin" valueType="num">
                                      <p:cBhvr>
                                        <p:cTn id="15" dur="1000" fill="hold"/>
                                        <p:tgtEl>
                                          <p:spTgt spid="8294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294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294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294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2948">
                                            <p:txEl>
                                              <p:pRg st="2" end="2"/>
                                            </p:txEl>
                                          </p:spTgt>
                                        </p:tgtEl>
                                        <p:attrNameLst>
                                          <p:attrName>style.visibility</p:attrName>
                                        </p:attrNameLst>
                                      </p:cBhvr>
                                      <p:to>
                                        <p:strVal val="visible"/>
                                      </p:to>
                                    </p:set>
                                    <p:anim calcmode="lin" valueType="num">
                                      <p:cBhvr>
                                        <p:cTn id="23" dur="1000" fill="hold"/>
                                        <p:tgtEl>
                                          <p:spTgt spid="8294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294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294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294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82" name="Picture 2" descr="I:\DEPTCOMM\Zamcomm\Jody\ChartsEPS\156.jpg"/>
          <p:cNvPicPr>
            <a:picLocks noChangeAspect="1" noChangeArrowheads="1"/>
          </p:cNvPicPr>
          <p:nvPr/>
        </p:nvPicPr>
        <p:blipFill>
          <a:blip r:embed="rId3" cstate="print"/>
          <a:srcRect/>
          <a:stretch>
            <a:fillRect/>
          </a:stretch>
        </p:blipFill>
        <p:spPr bwMode="auto">
          <a:xfrm>
            <a:off x="0" y="-838899"/>
            <a:ext cx="12192000" cy="8355435"/>
          </a:xfrm>
          <a:prstGeom prst="rect">
            <a:avLst/>
          </a:prstGeom>
          <a:noFill/>
        </p:spPr>
      </p:pic>
      <p:sp>
        <p:nvSpPr>
          <p:cNvPr id="1454084" name="Comment 4"/>
          <p:cNvSpPr>
            <a:spLocks noChangeArrowheads="1"/>
          </p:cNvSpPr>
          <p:nvPr/>
        </p:nvSpPr>
        <p:spPr bwMode="auto">
          <a:xfrm>
            <a:off x="1539876" y="-990600"/>
            <a:ext cx="6461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Sometimes They Found Alliance Sometimes They Worked Apart!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618" name="Picture 2" descr="PAGE_26"/>
          <p:cNvPicPr>
            <a:picLocks noChangeAspect="1" noChangeArrowheads="1"/>
          </p:cNvPicPr>
          <p:nvPr/>
        </p:nvPicPr>
        <p:blipFill>
          <a:blip r:embed="rId3" cstate="print"/>
          <a:srcRect/>
          <a:stretch>
            <a:fillRect/>
          </a:stretch>
        </p:blipFill>
        <p:spPr bwMode="auto">
          <a:xfrm>
            <a:off x="0" y="14288"/>
            <a:ext cx="12192000" cy="6831012"/>
          </a:xfrm>
          <a:prstGeom prst="rect">
            <a:avLst/>
          </a:prstGeom>
          <a:noFill/>
        </p:spPr>
      </p:pic>
    </p:spTree>
    <p:extLst>
      <p:ext uri="{BB962C8B-B14F-4D97-AF65-F5344CB8AC3E}">
        <p14:creationId xmlns:p14="http://schemas.microsoft.com/office/powerpoint/2010/main" val="3613290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2209800" y="152400"/>
            <a:ext cx="7772400" cy="990600"/>
          </a:xfrm>
          <a:ln>
            <a:solidFill>
              <a:schemeClr val="hlink"/>
            </a:solidFill>
          </a:ln>
        </p:spPr>
        <p:txBody>
          <a:bodyPr/>
          <a:lstStyle/>
          <a:p>
            <a:r>
              <a:rPr lang="en-US"/>
              <a:t>III.  Grace &amp; Justification</a:t>
            </a:r>
          </a:p>
        </p:txBody>
      </p:sp>
      <p:sp>
        <p:nvSpPr>
          <p:cNvPr id="233475" name="Rectangle 3"/>
          <p:cNvSpPr>
            <a:spLocks noGrp="1" noChangeArrowheads="1"/>
          </p:cNvSpPr>
          <p:nvPr>
            <p:ph sz="half" idx="1"/>
          </p:nvPr>
        </p:nvSpPr>
        <p:spPr>
          <a:xfrm>
            <a:off x="2209800" y="1295400"/>
            <a:ext cx="7772400" cy="1981200"/>
          </a:xfrm>
          <a:solidFill>
            <a:schemeClr val="hlink"/>
          </a:solidFill>
        </p:spPr>
        <p:txBody>
          <a:bodyPr/>
          <a:lstStyle/>
          <a:p>
            <a:pPr>
              <a:buFontTx/>
              <a:buNone/>
            </a:pPr>
            <a:r>
              <a:rPr lang="en-US" sz="2400"/>
              <a:t>    The doctrine of justification - how one becomes right         before God – is the most characteristic legacy of the Reformation.  Luther’s position can be contrasted with both the Catholic doctrine of sanctifying grace and the Reformed emphasis on forensic or imputed justification.</a:t>
            </a:r>
            <a:endParaRPr lang="en-US" sz="2800"/>
          </a:p>
        </p:txBody>
      </p:sp>
      <p:sp>
        <p:nvSpPr>
          <p:cNvPr id="233476" name="Rectangle 4"/>
          <p:cNvSpPr>
            <a:spLocks noGrp="1" noChangeArrowheads="1"/>
          </p:cNvSpPr>
          <p:nvPr>
            <p:ph type="body" sz="half" idx="2"/>
          </p:nvPr>
        </p:nvSpPr>
        <p:spPr>
          <a:xfrm>
            <a:off x="2133600" y="3429000"/>
            <a:ext cx="7848600" cy="3429000"/>
          </a:xfrm>
        </p:spPr>
        <p:txBody>
          <a:bodyPr/>
          <a:lstStyle/>
          <a:p>
            <a:pPr>
              <a:lnSpc>
                <a:spcPct val="90000"/>
              </a:lnSpc>
            </a:pPr>
            <a:r>
              <a:rPr lang="en-US" sz="1800" u="sng">
                <a:solidFill>
                  <a:schemeClr val="hlink"/>
                </a:solidFill>
                <a:effectLst>
                  <a:outerShdw blurRad="38100" dist="38100" dir="2700000" algn="tl">
                    <a:srgbClr val="000000"/>
                  </a:outerShdw>
                </a:effectLst>
              </a:rPr>
              <a:t>Justification Event Not Process</a:t>
            </a:r>
            <a:r>
              <a:rPr lang="en-US" sz="1800">
                <a:solidFill>
                  <a:schemeClr val="hlink"/>
                </a:solidFill>
                <a:effectLst>
                  <a:outerShdw blurRad="38100" dist="38100" dir="2700000" algn="tl">
                    <a:srgbClr val="000000"/>
                  </a:outerShdw>
                </a:effectLst>
              </a:rPr>
              <a:t>:   Protestants delimit justification solely to the remission of personal sins;.  Instead they utilize the term </a:t>
            </a:r>
            <a:r>
              <a:rPr lang="en-US" sz="1800" i="1">
                <a:solidFill>
                  <a:schemeClr val="hlink"/>
                </a:solidFill>
                <a:effectLst>
                  <a:outerShdw blurRad="38100" dist="38100" dir="2700000" algn="tl">
                    <a:srgbClr val="000000"/>
                  </a:outerShdw>
                </a:effectLst>
              </a:rPr>
              <a:t>sanctification</a:t>
            </a:r>
            <a:r>
              <a:rPr lang="en-US" sz="1800">
                <a:solidFill>
                  <a:schemeClr val="hlink"/>
                </a:solidFill>
                <a:effectLst>
                  <a:outerShdw blurRad="38100" dist="38100" dir="2700000" algn="tl">
                    <a:srgbClr val="000000"/>
                  </a:outerShdw>
                </a:effectLst>
              </a:rPr>
              <a:t> for those transformative spiritual changes occurring within the individual but that happen shortly after justification. </a:t>
            </a:r>
          </a:p>
          <a:p>
            <a:pPr>
              <a:lnSpc>
                <a:spcPct val="90000"/>
              </a:lnSpc>
            </a:pPr>
            <a:r>
              <a:rPr lang="en-US" sz="1800" u="sng">
                <a:solidFill>
                  <a:schemeClr val="hlink"/>
                </a:solidFill>
                <a:effectLst>
                  <a:outerShdw blurRad="38100" dist="38100" dir="2700000" algn="tl">
                    <a:srgbClr val="000000"/>
                  </a:outerShdw>
                </a:effectLst>
              </a:rPr>
              <a:t>Two Protestant Schools Of Thought On Justification</a:t>
            </a:r>
            <a:r>
              <a:rPr lang="en-US" sz="1800">
                <a:solidFill>
                  <a:schemeClr val="hlink"/>
                </a:solidFill>
                <a:effectLst>
                  <a:outerShdw blurRad="38100" dist="38100" dir="2700000" algn="tl">
                    <a:srgbClr val="000000"/>
                  </a:outerShdw>
                </a:effectLst>
              </a:rPr>
              <a:t>:  Luther held to Aristotle’s second way of soul formation – through perception – an eye is informed by what it sees – in this case – the ear in hearing the Gospel reforms the soul from the bottom up.  The Swiss Reformers held to a courtroom verdict type imputation of innocence.</a:t>
            </a:r>
          </a:p>
          <a:p>
            <a:pPr>
              <a:lnSpc>
                <a:spcPct val="90000"/>
              </a:lnSpc>
            </a:pPr>
            <a:r>
              <a:rPr lang="en-US" sz="1800">
                <a:solidFill>
                  <a:schemeClr val="hlink"/>
                </a:solidFill>
                <a:effectLst>
                  <a:outerShdw blurRad="38100" dist="38100" dir="2700000" algn="tl">
                    <a:srgbClr val="000000"/>
                  </a:outerShdw>
                </a:effectLst>
              </a:rPr>
              <a:t>According to Luther the conscience can be either unaware or awakened.  Hearing the precepts of God makes men anxious or fearful but  hearing the Gospel comforts &amp; quiets them.  Lastly, Luther claimed men are born with God inside but located by looking beyond the self. </a:t>
            </a:r>
          </a:p>
        </p:txBody>
      </p:sp>
    </p:spTree>
    <p:extLst>
      <p:ext uri="{BB962C8B-B14F-4D97-AF65-F5344CB8AC3E}">
        <p14:creationId xmlns:p14="http://schemas.microsoft.com/office/powerpoint/2010/main" val="274027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3476">
                                            <p:txEl>
                                              <p:pRg st="0" end="0"/>
                                            </p:txEl>
                                          </p:spTgt>
                                        </p:tgtEl>
                                        <p:attrNameLst>
                                          <p:attrName>style.visibility</p:attrName>
                                        </p:attrNameLst>
                                      </p:cBhvr>
                                      <p:to>
                                        <p:strVal val="visible"/>
                                      </p:to>
                                    </p:set>
                                    <p:anim calcmode="lin" valueType="num">
                                      <p:cBhvr>
                                        <p:cTn id="7" dur="1000" fill="hold"/>
                                        <p:tgtEl>
                                          <p:spTgt spid="23347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347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347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347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3476">
                                            <p:txEl>
                                              <p:pRg st="1" end="1"/>
                                            </p:txEl>
                                          </p:spTgt>
                                        </p:tgtEl>
                                        <p:attrNameLst>
                                          <p:attrName>style.visibility</p:attrName>
                                        </p:attrNameLst>
                                      </p:cBhvr>
                                      <p:to>
                                        <p:strVal val="visible"/>
                                      </p:to>
                                    </p:set>
                                    <p:anim calcmode="lin" valueType="num">
                                      <p:cBhvr>
                                        <p:cTn id="15" dur="1000" fill="hold"/>
                                        <p:tgtEl>
                                          <p:spTgt spid="23347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347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347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347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3476">
                                            <p:txEl>
                                              <p:pRg st="2" end="2"/>
                                            </p:txEl>
                                          </p:spTgt>
                                        </p:tgtEl>
                                        <p:attrNameLst>
                                          <p:attrName>style.visibility</p:attrName>
                                        </p:attrNameLst>
                                      </p:cBhvr>
                                      <p:to>
                                        <p:strVal val="visible"/>
                                      </p:to>
                                    </p:set>
                                    <p:anim calcmode="lin" valueType="num">
                                      <p:cBhvr>
                                        <p:cTn id="23" dur="1000" fill="hold"/>
                                        <p:tgtEl>
                                          <p:spTgt spid="23347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347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347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347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065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b="1" dirty="0">
                <a:solidFill>
                  <a:srgbClr val="FFFF00"/>
                </a:solidFill>
                <a:effectLst>
                  <a:outerShdw blurRad="38100" dist="38100" dir="2700000" algn="tl">
                    <a:srgbClr val="000000"/>
                  </a:outerShdw>
                </a:effectLst>
                <a:latin typeface="Old English Text MT" pitchFamily="66" charset="0"/>
              </a:rPr>
              <a:t> </a:t>
            </a:r>
            <a:r>
              <a:rPr lang="en-US" dirty="0">
                <a:solidFill>
                  <a:srgbClr val="FFFF00"/>
                </a:solidFill>
                <a:effectLst>
                  <a:outerShdw blurRad="38100" dist="38100" dir="2700000" algn="tl">
                    <a:srgbClr val="000000"/>
                  </a:outerShdw>
                </a:effectLst>
                <a:latin typeface="Old English Text MT" pitchFamily="66" charset="0"/>
              </a:rPr>
              <a:t>“The term used to refer to the theological investigation of sin(from Greek </a:t>
            </a:r>
            <a:r>
              <a:rPr lang="en-US" dirty="0" err="1">
                <a:solidFill>
                  <a:srgbClr val="FFFF00"/>
                </a:solidFill>
                <a:effectLst>
                  <a:outerShdw blurRad="38100" dist="38100" dir="2700000" algn="tl">
                    <a:srgbClr val="000000"/>
                  </a:outerShdw>
                </a:effectLst>
                <a:latin typeface="Old English Text MT" pitchFamily="66" charset="0"/>
              </a:rPr>
              <a:t>hamartia</a:t>
            </a:r>
            <a:r>
              <a:rPr lang="en-US" dirty="0">
                <a:solidFill>
                  <a:srgbClr val="FFFF00"/>
                </a:solidFill>
                <a:effectLst>
                  <a:outerShdw blurRad="38100" dist="38100" dir="2700000" algn="tl">
                    <a:srgbClr val="000000"/>
                  </a:outerShdw>
                </a:effectLst>
                <a:latin typeface="Old English Text MT" pitchFamily="66" charset="0"/>
              </a:rPr>
              <a:t>, ‘sin’). </a:t>
            </a:r>
            <a:r>
              <a:rPr lang="en-US" dirty="0" err="1">
                <a:solidFill>
                  <a:srgbClr val="FFFF00"/>
                </a:solidFill>
                <a:effectLst>
                  <a:outerShdw blurRad="38100" dist="38100" dir="2700000" algn="tl">
                    <a:srgbClr val="000000"/>
                  </a:outerShdw>
                </a:effectLst>
                <a:latin typeface="Old English Text MT" pitchFamily="66" charset="0"/>
              </a:rPr>
              <a:t>Hamartology</a:t>
            </a:r>
            <a:r>
              <a:rPr lang="en-US" dirty="0">
                <a:solidFill>
                  <a:srgbClr val="FFFF00"/>
                </a:solidFill>
                <a:effectLst>
                  <a:outerShdw blurRad="38100" dist="38100" dir="2700000" algn="tl">
                    <a:srgbClr val="000000"/>
                  </a:outerShdw>
                </a:effectLst>
                <a:latin typeface="Old English Text MT" pitchFamily="66" charset="0"/>
              </a:rPr>
              <a:t> concerns itself with understanding the origin, nature, extent, and consequences of sin.  Furthermore, </a:t>
            </a:r>
            <a:r>
              <a:rPr lang="en-US" dirty="0" err="1">
                <a:solidFill>
                  <a:srgbClr val="FFFF00"/>
                </a:solidFill>
                <a:effectLst>
                  <a:outerShdw blurRad="38100" dist="38100" dir="2700000" algn="tl">
                    <a:srgbClr val="000000"/>
                  </a:outerShdw>
                </a:effectLst>
                <a:latin typeface="Old English Text MT" pitchFamily="66" charset="0"/>
              </a:rPr>
              <a:t>hamartology</a:t>
            </a:r>
            <a:r>
              <a:rPr lang="en-US" dirty="0">
                <a:solidFill>
                  <a:srgbClr val="FFFF00"/>
                </a:solidFill>
                <a:effectLst>
                  <a:outerShdw blurRad="38100" dist="38100" dir="2700000" algn="tl">
                    <a:srgbClr val="000000"/>
                  </a:outerShdw>
                </a:effectLst>
                <a:latin typeface="Old English Text MT" pitchFamily="66" charset="0"/>
              </a:rPr>
              <a:t> seeks to understand how sin is transmitted throughout the human race and how sin opposes God’s purposes for creation.”</a:t>
            </a:r>
            <a:endParaRPr lang="en-US" dirty="0"/>
          </a:p>
        </p:txBody>
      </p:sp>
      <p:sp>
        <p:nvSpPr>
          <p:cNvPr id="3270659"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HAMARTOLOGY</a:t>
            </a:r>
          </a:p>
        </p:txBody>
      </p:sp>
      <p:sp>
        <p:nvSpPr>
          <p:cNvPr id="327066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96816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0659"/>
                                        </p:tgtEl>
                                        <p:attrNameLst>
                                          <p:attrName>style.visibility</p:attrName>
                                        </p:attrNameLst>
                                      </p:cBhvr>
                                      <p:to>
                                        <p:strVal val="visible"/>
                                      </p:to>
                                    </p:set>
                                    <p:anim calcmode="lin" valueType="num">
                                      <p:cBhvr>
                                        <p:cTn id="7" dur="5000" fill="hold"/>
                                        <p:tgtEl>
                                          <p:spTgt spid="3270659"/>
                                        </p:tgtEl>
                                        <p:attrNameLst>
                                          <p:attrName>ppt_w</p:attrName>
                                        </p:attrNameLst>
                                      </p:cBhvr>
                                      <p:tavLst>
                                        <p:tav tm="0" fmla="#ppt_w*sin(2.5*pi*$)">
                                          <p:val>
                                            <p:fltVal val="0"/>
                                          </p:val>
                                        </p:tav>
                                        <p:tav tm="100000">
                                          <p:val>
                                            <p:fltVal val="1"/>
                                          </p:val>
                                        </p:tav>
                                      </p:tavLst>
                                    </p:anim>
                                    <p:anim calcmode="lin" valueType="num">
                                      <p:cBhvr>
                                        <p:cTn id="8" dur="5000" fill="hold"/>
                                        <p:tgtEl>
                                          <p:spTgt spid="327065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0658">
                                            <p:txEl>
                                              <p:pRg st="1" end="1"/>
                                            </p:txEl>
                                          </p:spTgt>
                                        </p:tgtEl>
                                        <p:attrNameLst>
                                          <p:attrName>style.visibility</p:attrName>
                                        </p:attrNameLst>
                                      </p:cBhvr>
                                      <p:to>
                                        <p:strVal val="visible"/>
                                      </p:to>
                                    </p:set>
                                    <p:animEffect transition="in" filter="wipe(left)">
                                      <p:cBhvr>
                                        <p:cTn id="13" dur="500"/>
                                        <p:tgtEl>
                                          <p:spTgt spid="327065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70660"/>
                                        </p:tgtEl>
                                        <p:attrNameLst>
                                          <p:attrName>style.visibility</p:attrName>
                                        </p:attrNameLst>
                                      </p:cBhvr>
                                      <p:to>
                                        <p:strVal val="visible"/>
                                      </p:to>
                                    </p:set>
                                    <p:anim calcmode="lin" valueType="num">
                                      <p:cBhvr>
                                        <p:cTn id="18" dur="500" fill="hold"/>
                                        <p:tgtEl>
                                          <p:spTgt spid="3270660"/>
                                        </p:tgtEl>
                                        <p:attrNameLst>
                                          <p:attrName>ppt_w</p:attrName>
                                        </p:attrNameLst>
                                      </p:cBhvr>
                                      <p:tavLst>
                                        <p:tav tm="0">
                                          <p:val>
                                            <p:fltVal val="0"/>
                                          </p:val>
                                        </p:tav>
                                        <p:tav tm="100000">
                                          <p:val>
                                            <p:strVal val="#ppt_w"/>
                                          </p:val>
                                        </p:tav>
                                      </p:tavLst>
                                    </p:anim>
                                    <p:anim calcmode="lin" valueType="num">
                                      <p:cBhvr>
                                        <p:cTn id="19" dur="500" fill="hold"/>
                                        <p:tgtEl>
                                          <p:spTgt spid="3270660"/>
                                        </p:tgtEl>
                                        <p:attrNameLst>
                                          <p:attrName>ppt_h</p:attrName>
                                        </p:attrNameLst>
                                      </p:cBhvr>
                                      <p:tavLst>
                                        <p:tav tm="0">
                                          <p:val>
                                            <p:fltVal val="0"/>
                                          </p:val>
                                        </p:tav>
                                        <p:tav tm="100000">
                                          <p:val>
                                            <p:strVal val="#ppt_h"/>
                                          </p:val>
                                        </p:tav>
                                      </p:tavLst>
                                    </p:anim>
                                    <p:anim calcmode="lin" valueType="num">
                                      <p:cBhvr>
                                        <p:cTn id="20" dur="500" fill="hold"/>
                                        <p:tgtEl>
                                          <p:spTgt spid="3270660"/>
                                        </p:tgtEl>
                                        <p:attrNameLst>
                                          <p:attrName>ppt_x</p:attrName>
                                        </p:attrNameLst>
                                      </p:cBhvr>
                                      <p:tavLst>
                                        <p:tav tm="0">
                                          <p:val>
                                            <p:fltVal val="0.5"/>
                                          </p:val>
                                        </p:tav>
                                        <p:tav tm="100000">
                                          <p:val>
                                            <p:strVal val="#ppt_x"/>
                                          </p:val>
                                        </p:tav>
                                      </p:tavLst>
                                    </p:anim>
                                    <p:anim calcmode="lin" valueType="num">
                                      <p:cBhvr>
                                        <p:cTn id="21" dur="500" fill="hold"/>
                                        <p:tgtEl>
                                          <p:spTgt spid="32706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0658" grpId="0" build="p" autoUpdateAnimBg="0" rev="1"/>
      <p:bldP spid="3270659" grpId="0" animBg="1"/>
      <p:bldP spid="3270660"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09800" y="228600"/>
            <a:ext cx="7772400" cy="1219200"/>
          </a:xfrm>
          <a:ln>
            <a:solidFill>
              <a:schemeClr val="hlink"/>
            </a:solidFill>
          </a:ln>
        </p:spPr>
        <p:txBody>
          <a:bodyPr/>
          <a:lstStyle/>
          <a:p>
            <a:pPr marL="1117600" indent="-1117600">
              <a:buFontTx/>
              <a:buAutoNum type="romanUcPeriod" startAt="4"/>
            </a:pPr>
            <a:r>
              <a:rPr lang="en-US"/>
              <a:t>(Pre)determined &amp; Destined</a:t>
            </a:r>
            <a:br>
              <a:rPr lang="en-US"/>
            </a:br>
            <a:r>
              <a:rPr lang="en-US"/>
              <a:t>God Of Love, Care, Mercy?</a:t>
            </a:r>
          </a:p>
        </p:txBody>
      </p:sp>
      <p:sp>
        <p:nvSpPr>
          <p:cNvPr id="83971" name="Rectangle 3"/>
          <p:cNvSpPr>
            <a:spLocks noGrp="1" noChangeArrowheads="1"/>
          </p:cNvSpPr>
          <p:nvPr>
            <p:ph sz="half" idx="1"/>
          </p:nvPr>
        </p:nvSpPr>
        <p:spPr>
          <a:xfrm>
            <a:off x="2209800" y="1600200"/>
            <a:ext cx="7772400" cy="2209800"/>
          </a:xfrm>
          <a:solidFill>
            <a:schemeClr val="hlink"/>
          </a:solidFill>
        </p:spPr>
        <p:txBody>
          <a:bodyPr/>
          <a:lstStyle/>
          <a:p>
            <a:pPr>
              <a:buFontTx/>
              <a:buNone/>
            </a:pPr>
            <a:r>
              <a:rPr lang="en-US" sz="2400"/>
              <a:t>     How does the pessimism of Luther’s predestination form from his optimistic view on grace?  The deep concept here is the </a:t>
            </a:r>
            <a:r>
              <a:rPr lang="en-US" sz="2400" i="1"/>
              <a:t>doctrine of election</a:t>
            </a:r>
            <a:r>
              <a:rPr lang="en-US" sz="2400"/>
              <a:t> or God’s choice to be gracious to some undeserving sinners &amp; not others &amp; thus to transform the gospel good news into the bad news of - some chosen instead of others – rather than – some for the sake of others</a:t>
            </a:r>
            <a:endParaRPr lang="en-US" sz="2800"/>
          </a:p>
        </p:txBody>
      </p:sp>
      <p:sp>
        <p:nvSpPr>
          <p:cNvPr id="83972" name="Rectangle 4"/>
          <p:cNvSpPr>
            <a:spLocks noGrp="1" noChangeArrowheads="1"/>
          </p:cNvSpPr>
          <p:nvPr>
            <p:ph type="body" sz="half" idx="2"/>
          </p:nvPr>
        </p:nvSpPr>
        <p:spPr>
          <a:xfrm>
            <a:off x="2133600" y="3886200"/>
            <a:ext cx="8001000" cy="2971800"/>
          </a:xfrm>
        </p:spPr>
        <p:txBody>
          <a:bodyPr/>
          <a:lstStyle/>
          <a:p>
            <a:pPr>
              <a:lnSpc>
                <a:spcPct val="90000"/>
              </a:lnSpc>
            </a:pPr>
            <a:r>
              <a:rPr lang="en-US" sz="1800">
                <a:solidFill>
                  <a:schemeClr val="hlink"/>
                </a:solidFill>
                <a:effectLst>
                  <a:outerShdw blurRad="38100" dist="38100" dir="2700000" algn="tl">
                    <a:srgbClr val="000000"/>
                  </a:outerShdw>
                </a:effectLst>
              </a:rPr>
              <a:t>Augustine defines predestination as God’s eternal knowledge of how he will distribute the gift of grace.  He insists also that even the making of the choice to receive grace is encompassed in the gift of grace.</a:t>
            </a:r>
          </a:p>
          <a:p>
            <a:pPr>
              <a:lnSpc>
                <a:spcPct val="90000"/>
              </a:lnSpc>
            </a:pPr>
            <a:r>
              <a:rPr lang="en-US" sz="1800">
                <a:solidFill>
                  <a:schemeClr val="hlink"/>
                </a:solidFill>
                <a:effectLst>
                  <a:outerShdw blurRad="38100" dist="38100" dir="2700000" algn="tl">
                    <a:srgbClr val="000000"/>
                  </a:outerShdw>
                </a:effectLst>
              </a:rPr>
              <a:t>The continuing controversy surrounding such reasoning is not the philosophical problem about determinism and free will as much as the theological doctrine of election.</a:t>
            </a:r>
          </a:p>
          <a:p>
            <a:pPr>
              <a:lnSpc>
                <a:spcPct val="90000"/>
              </a:lnSpc>
            </a:pPr>
            <a:r>
              <a:rPr lang="en-US" sz="1800">
                <a:solidFill>
                  <a:schemeClr val="hlink"/>
                </a:solidFill>
                <a:effectLst>
                  <a:outerShdw blurRad="38100" dist="38100" dir="2700000" algn="tl">
                    <a:srgbClr val="000000"/>
                  </a:outerShdw>
                </a:effectLst>
              </a:rPr>
              <a:t>Augustine, Luther, and Calvin all affirm the compatibility of divine determinism  and free will:  God controls all earthly events and all human choices without undermining the free will of the creature of conscience and intellect.</a:t>
            </a:r>
          </a:p>
          <a:p>
            <a:pPr>
              <a:lnSpc>
                <a:spcPct val="90000"/>
              </a:lnSpc>
            </a:pPr>
            <a:r>
              <a:rPr lang="en-US" sz="1800">
                <a:solidFill>
                  <a:schemeClr val="hlink"/>
                </a:solidFill>
                <a:effectLst>
                  <a:outerShdw blurRad="38100" dist="38100" dir="2700000" algn="tl">
                    <a:srgbClr val="000000"/>
                  </a:outerShdw>
                </a:effectLst>
              </a:rPr>
              <a:t>The Augustinian Tradition argues that God’s distribution of grace is unequal but not unjust.  No one gets worse than they deserve but some get degrees of better.</a:t>
            </a:r>
          </a:p>
          <a:p>
            <a:pPr>
              <a:lnSpc>
                <a:spcPct val="90000"/>
              </a:lnSpc>
            </a:pPr>
            <a:endParaRPr lang="en-US" sz="1800">
              <a:effectLst>
                <a:outerShdw blurRad="38100" dist="38100" dir="2700000" algn="tl">
                  <a:srgbClr val="FFFFFF"/>
                </a:outerShdw>
              </a:effectLst>
            </a:endParaRPr>
          </a:p>
        </p:txBody>
      </p:sp>
    </p:spTree>
    <p:extLst>
      <p:ext uri="{BB962C8B-B14F-4D97-AF65-F5344CB8AC3E}">
        <p14:creationId xmlns:p14="http://schemas.microsoft.com/office/powerpoint/2010/main" val="57359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3972">
                                            <p:txEl>
                                              <p:pRg st="0" end="0"/>
                                            </p:txEl>
                                          </p:spTgt>
                                        </p:tgtEl>
                                        <p:attrNameLst>
                                          <p:attrName>style.visibility</p:attrName>
                                        </p:attrNameLst>
                                      </p:cBhvr>
                                      <p:to>
                                        <p:strVal val="visible"/>
                                      </p:to>
                                    </p:set>
                                    <p:anim calcmode="lin" valueType="num">
                                      <p:cBhvr>
                                        <p:cTn id="7" dur="1000" fill="hold"/>
                                        <p:tgtEl>
                                          <p:spTgt spid="8397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397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397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397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3972">
                                            <p:txEl>
                                              <p:pRg st="1" end="1"/>
                                            </p:txEl>
                                          </p:spTgt>
                                        </p:tgtEl>
                                        <p:attrNameLst>
                                          <p:attrName>style.visibility</p:attrName>
                                        </p:attrNameLst>
                                      </p:cBhvr>
                                      <p:to>
                                        <p:strVal val="visible"/>
                                      </p:to>
                                    </p:set>
                                    <p:anim calcmode="lin" valueType="num">
                                      <p:cBhvr>
                                        <p:cTn id="15" dur="1000" fill="hold"/>
                                        <p:tgtEl>
                                          <p:spTgt spid="8397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397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397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397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3972">
                                            <p:txEl>
                                              <p:pRg st="2" end="2"/>
                                            </p:txEl>
                                          </p:spTgt>
                                        </p:tgtEl>
                                        <p:attrNameLst>
                                          <p:attrName>style.visibility</p:attrName>
                                        </p:attrNameLst>
                                      </p:cBhvr>
                                      <p:to>
                                        <p:strVal val="visible"/>
                                      </p:to>
                                    </p:set>
                                    <p:anim calcmode="lin" valueType="num">
                                      <p:cBhvr>
                                        <p:cTn id="23" dur="1000" fill="hold"/>
                                        <p:tgtEl>
                                          <p:spTgt spid="8397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397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397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397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3972">
                                            <p:txEl>
                                              <p:pRg st="3" end="3"/>
                                            </p:txEl>
                                          </p:spTgt>
                                        </p:tgtEl>
                                        <p:attrNameLst>
                                          <p:attrName>style.visibility</p:attrName>
                                        </p:attrNameLst>
                                      </p:cBhvr>
                                      <p:to>
                                        <p:strVal val="visible"/>
                                      </p:to>
                                    </p:set>
                                    <p:anim calcmode="lin" valueType="num">
                                      <p:cBhvr>
                                        <p:cTn id="31" dur="1000" fill="hold"/>
                                        <p:tgtEl>
                                          <p:spTgt spid="8397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397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397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397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209800" y="228600"/>
            <a:ext cx="7772400" cy="1219200"/>
          </a:xfrm>
          <a:ln>
            <a:solidFill>
              <a:schemeClr val="hlink"/>
            </a:solidFill>
          </a:ln>
        </p:spPr>
        <p:txBody>
          <a:bodyPr/>
          <a:lstStyle/>
          <a:p>
            <a:pPr marL="1117600" indent="-1117600">
              <a:buFontTx/>
              <a:buAutoNum type="romanUcPeriod" startAt="4"/>
            </a:pPr>
            <a:r>
              <a:rPr lang="en-US"/>
              <a:t>(Pre)determined &amp; Destined</a:t>
            </a:r>
            <a:br>
              <a:rPr lang="en-US"/>
            </a:br>
            <a:r>
              <a:rPr lang="en-US"/>
              <a:t>God Of Love, Care, Mercy?</a:t>
            </a:r>
          </a:p>
        </p:txBody>
      </p:sp>
      <p:sp>
        <p:nvSpPr>
          <p:cNvPr id="234499" name="Rectangle 3"/>
          <p:cNvSpPr>
            <a:spLocks noGrp="1" noChangeArrowheads="1"/>
          </p:cNvSpPr>
          <p:nvPr>
            <p:ph sz="half" idx="1"/>
          </p:nvPr>
        </p:nvSpPr>
        <p:spPr>
          <a:xfrm>
            <a:off x="2209800" y="1600200"/>
            <a:ext cx="7772400" cy="2209800"/>
          </a:xfrm>
          <a:solidFill>
            <a:schemeClr val="hlink"/>
          </a:solidFill>
        </p:spPr>
        <p:txBody>
          <a:bodyPr/>
          <a:lstStyle/>
          <a:p>
            <a:pPr>
              <a:buFontTx/>
              <a:buNone/>
            </a:pPr>
            <a:r>
              <a:rPr lang="en-US" sz="2400"/>
              <a:t>     How does the pessimism of Luther’s predestination form from his optimistic view on grace?  The deep concept here is the </a:t>
            </a:r>
            <a:r>
              <a:rPr lang="en-US" sz="2400" i="1"/>
              <a:t>doctrine of election</a:t>
            </a:r>
            <a:r>
              <a:rPr lang="en-US" sz="2400"/>
              <a:t> or God’s choice to be gracious to some undeserving sinners &amp; not others &amp; thus to transform the gospel good news into the bad news of - some chosen instead of others – rather than – some for the sake of others</a:t>
            </a:r>
            <a:endParaRPr lang="en-US" sz="2800"/>
          </a:p>
        </p:txBody>
      </p:sp>
      <p:sp>
        <p:nvSpPr>
          <p:cNvPr id="234500" name="Rectangle 4"/>
          <p:cNvSpPr>
            <a:spLocks noGrp="1" noChangeArrowheads="1"/>
          </p:cNvSpPr>
          <p:nvPr>
            <p:ph type="body" sz="half" idx="2"/>
          </p:nvPr>
        </p:nvSpPr>
        <p:spPr>
          <a:xfrm>
            <a:off x="2133600" y="3810000"/>
            <a:ext cx="8153400" cy="3048000"/>
          </a:xfrm>
        </p:spPr>
        <p:txBody>
          <a:bodyPr/>
          <a:lstStyle/>
          <a:p>
            <a:pPr>
              <a:lnSpc>
                <a:spcPct val="90000"/>
              </a:lnSpc>
            </a:pPr>
            <a:r>
              <a:rPr lang="en-US" sz="1600">
                <a:solidFill>
                  <a:schemeClr val="hlink"/>
                </a:solidFill>
                <a:effectLst>
                  <a:outerShdw blurRad="38100" dist="38100" dir="2700000" algn="tl">
                    <a:srgbClr val="000000"/>
                  </a:outerShdw>
                </a:effectLst>
              </a:rPr>
              <a:t>Faith to the highest degree can be recognized in those who are without doubt and question but simply trust God’s good mercy as much as the justice of His judgment.</a:t>
            </a:r>
          </a:p>
          <a:p>
            <a:pPr>
              <a:lnSpc>
                <a:spcPct val="90000"/>
              </a:lnSpc>
            </a:pPr>
            <a:r>
              <a:rPr lang="en-US" sz="1600">
                <a:solidFill>
                  <a:schemeClr val="hlink"/>
                </a:solidFill>
                <a:effectLst>
                  <a:outerShdw blurRad="38100" dist="38100" dir="2700000" algn="tl">
                    <a:srgbClr val="000000"/>
                  </a:outerShdw>
                </a:effectLst>
              </a:rPr>
              <a:t>Luther addressed the related pastoral problems and clergy concerns by several suggestions:  a) Do not be preoccupied with the subject of predestination. b) The eternal decree of “hidden God” (Deus absconditus) is none of our business.  c) Stay focused on the “revealed God” or Jesus Christ.  c) Since you have faith which is a gift – you have the assurance of salvation as well.   {Note: Dutch &amp; English Calvinists later split on an “State of Grace Evidentiary Test” – whether either proving lifestyle change or testimony of subjective experience is enough.}</a:t>
            </a:r>
          </a:p>
          <a:p>
            <a:pPr>
              <a:lnSpc>
                <a:spcPct val="90000"/>
              </a:lnSpc>
            </a:pPr>
            <a:r>
              <a:rPr lang="en-US" sz="1600">
                <a:solidFill>
                  <a:schemeClr val="hlink"/>
                </a:solidFill>
                <a:effectLst>
                  <a:outerShdw blurRad="38100" dist="38100" dir="2700000" algn="tl">
                    <a:srgbClr val="000000"/>
                  </a:outerShdw>
                </a:effectLst>
              </a:rPr>
              <a:t>All three writers critically misread the Apostle Paul in his mention of Jacob &amp; Esau in Romans 9.  Contextually,  Paul should be understood as referring to the two nations that ultimately descended from them – Israel &amp; Edom.</a:t>
            </a:r>
          </a:p>
          <a:p>
            <a:pPr>
              <a:lnSpc>
                <a:spcPct val="90000"/>
              </a:lnSpc>
            </a:pPr>
            <a:r>
              <a:rPr lang="en-US" sz="1600">
                <a:solidFill>
                  <a:schemeClr val="hlink"/>
                </a:solidFill>
                <a:effectLst>
                  <a:outerShdw blurRad="38100" dist="38100" dir="2700000" algn="tl">
                    <a:srgbClr val="000000"/>
                  </a:outerShdw>
                </a:effectLst>
              </a:rPr>
              <a:t>Genesis 12 states Israel was chosen as a blessing of others.  This should be self-evident when we observe Christ as the chosen one of God.</a:t>
            </a:r>
          </a:p>
          <a:p>
            <a:pPr>
              <a:lnSpc>
                <a:spcPct val="90000"/>
              </a:lnSpc>
            </a:pPr>
            <a:endParaRPr lang="en-US" sz="1600">
              <a:effectLst>
                <a:outerShdw blurRad="38100" dist="38100" dir="2700000" algn="tl">
                  <a:srgbClr val="FFFFFF"/>
                </a:outerShdw>
              </a:effectLst>
            </a:endParaRPr>
          </a:p>
        </p:txBody>
      </p:sp>
    </p:spTree>
    <p:extLst>
      <p:ext uri="{BB962C8B-B14F-4D97-AF65-F5344CB8AC3E}">
        <p14:creationId xmlns:p14="http://schemas.microsoft.com/office/powerpoint/2010/main" val="182671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4500">
                                            <p:txEl>
                                              <p:pRg st="0" end="0"/>
                                            </p:txEl>
                                          </p:spTgt>
                                        </p:tgtEl>
                                        <p:attrNameLst>
                                          <p:attrName>style.visibility</p:attrName>
                                        </p:attrNameLst>
                                      </p:cBhvr>
                                      <p:to>
                                        <p:strVal val="visible"/>
                                      </p:to>
                                    </p:set>
                                    <p:anim calcmode="lin" valueType="num">
                                      <p:cBhvr>
                                        <p:cTn id="7" dur="1000" fill="hold"/>
                                        <p:tgtEl>
                                          <p:spTgt spid="23450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450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45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45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4500">
                                            <p:txEl>
                                              <p:pRg st="1" end="1"/>
                                            </p:txEl>
                                          </p:spTgt>
                                        </p:tgtEl>
                                        <p:attrNameLst>
                                          <p:attrName>style.visibility</p:attrName>
                                        </p:attrNameLst>
                                      </p:cBhvr>
                                      <p:to>
                                        <p:strVal val="visible"/>
                                      </p:to>
                                    </p:set>
                                    <p:anim calcmode="lin" valueType="num">
                                      <p:cBhvr>
                                        <p:cTn id="15" dur="1000" fill="hold"/>
                                        <p:tgtEl>
                                          <p:spTgt spid="23450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450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450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450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4500">
                                            <p:txEl>
                                              <p:pRg st="2" end="2"/>
                                            </p:txEl>
                                          </p:spTgt>
                                        </p:tgtEl>
                                        <p:attrNameLst>
                                          <p:attrName>style.visibility</p:attrName>
                                        </p:attrNameLst>
                                      </p:cBhvr>
                                      <p:to>
                                        <p:strVal val="visible"/>
                                      </p:to>
                                    </p:set>
                                    <p:anim calcmode="lin" valueType="num">
                                      <p:cBhvr>
                                        <p:cTn id="23" dur="1000" fill="hold"/>
                                        <p:tgtEl>
                                          <p:spTgt spid="23450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450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450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450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4500">
                                            <p:txEl>
                                              <p:pRg st="3" end="3"/>
                                            </p:txEl>
                                          </p:spTgt>
                                        </p:tgtEl>
                                        <p:attrNameLst>
                                          <p:attrName>style.visibility</p:attrName>
                                        </p:attrNameLst>
                                      </p:cBhvr>
                                      <p:to>
                                        <p:strVal val="visible"/>
                                      </p:to>
                                    </p:set>
                                    <p:anim calcmode="lin" valueType="num">
                                      <p:cBhvr>
                                        <p:cTn id="31" dur="1000" fill="hold"/>
                                        <p:tgtEl>
                                          <p:spTgt spid="23450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3450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3450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450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3748867" name="WordArt 3"/>
          <p:cNvSpPr>
            <a:spLocks noChangeArrowheads="1" noChangeShapeType="1" noTextEdit="1"/>
          </p:cNvSpPr>
          <p:nvPr/>
        </p:nvSpPr>
        <p:spPr bwMode="auto">
          <a:xfrm>
            <a:off x="4038600" y="5029200"/>
            <a:ext cx="41910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German Peasant's Revolt</a:t>
            </a:r>
          </a:p>
        </p:txBody>
      </p:sp>
      <p:sp>
        <p:nvSpPr>
          <p:cNvPr id="3748868" name="WordArt 4"/>
          <p:cNvSpPr>
            <a:spLocks noChangeArrowheads="1" noChangeShapeType="1" noTextEdit="1"/>
          </p:cNvSpPr>
          <p:nvPr/>
        </p:nvSpPr>
        <p:spPr bwMode="auto">
          <a:xfrm>
            <a:off x="4114800" y="4191000"/>
            <a:ext cx="4343400" cy="762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1524 ~ 1525 </a:t>
            </a:r>
          </a:p>
        </p:txBody>
      </p:sp>
      <p:sp>
        <p:nvSpPr>
          <p:cNvPr id="3748871" name="WordArt 7" descr="Sand"/>
          <p:cNvSpPr>
            <a:spLocks noChangeArrowheads="1" noChangeShapeType="1" noTextEdit="1"/>
          </p:cNvSpPr>
          <p:nvPr/>
        </p:nvSpPr>
        <p:spPr bwMode="auto">
          <a:xfrm rot="5400000">
            <a:off x="8382000" y="1676400"/>
            <a:ext cx="3657600" cy="609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dirty="0">
                <a:ln w="12700">
                  <a:solidFill>
                    <a:srgbClr val="C4B596"/>
                  </a:solidFill>
                  <a:round/>
                  <a:headEnd/>
                  <a:tailEnd/>
                </a:ln>
                <a:blipFill dpi="0" rotWithShape="0">
                  <a:blip r:embed="rId6"/>
                  <a:srcRect/>
                  <a:tile tx="0" ty="0" sx="100000" sy="100000" flip="none" algn="tl"/>
                </a:blipFill>
                <a:effectLst>
                  <a:outerShdw dist="53882" dir="2700000" algn="ctr" rotWithShape="0">
                    <a:srgbClr val="CBCBCB"/>
                  </a:outerShdw>
                </a:effectLst>
                <a:uLnTx/>
                <a:uFillTx/>
                <a:latin typeface="Times New Roman"/>
                <a:ea typeface="+mn-ea"/>
                <a:cs typeface="Times New Roman"/>
              </a:rPr>
              <a:t>100000 DEATHS</a:t>
            </a:r>
          </a:p>
        </p:txBody>
      </p:sp>
      <p:sp>
        <p:nvSpPr>
          <p:cNvPr id="3748872" name="Comment 8"/>
          <p:cNvSpPr>
            <a:spLocks noChangeArrowheads="1"/>
          </p:cNvSpPr>
          <p:nvPr/>
        </p:nvSpPr>
        <p:spPr bwMode="auto">
          <a:xfrm>
            <a:off x="1539876" y="-1143000"/>
            <a:ext cx="7223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Southern German peasants remained in the Roman Catholic Church partly because of this apparent betrayal of them by Luther.</a:t>
            </a:r>
          </a:p>
        </p:txBody>
      </p:sp>
      <p:pic>
        <p:nvPicPr>
          <p:cNvPr id="8" name="laughed_at_dea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5943600" y="6858000"/>
            <a:ext cx="304800" cy="304800"/>
          </a:xfrm>
          <a:prstGeom prst="rect">
            <a:avLst/>
          </a:prstGeom>
        </p:spPr>
      </p:pic>
      <p:sp>
        <p:nvSpPr>
          <p:cNvPr id="13" name="WordArt 7" descr="Sand"/>
          <p:cNvSpPr>
            <a:spLocks noChangeArrowheads="1" noChangeShapeType="1" noTextEdit="1"/>
          </p:cNvSpPr>
          <p:nvPr/>
        </p:nvSpPr>
        <p:spPr bwMode="auto">
          <a:xfrm rot="5400000">
            <a:off x="266700" y="1638300"/>
            <a:ext cx="3733800" cy="7620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dirty="0">
                <a:ln w="12700">
                  <a:solidFill>
                    <a:srgbClr val="C4B596"/>
                  </a:solidFill>
                  <a:round/>
                  <a:headEnd/>
                  <a:tailEnd/>
                </a:ln>
                <a:blipFill dpi="0" rotWithShape="0">
                  <a:blip r:embed="rId6"/>
                  <a:srcRect/>
                  <a:tile tx="0" ty="0" sx="100000" sy="100000" flip="none" algn="tl"/>
                </a:blipFill>
                <a:effectLst>
                  <a:outerShdw dist="53882" dir="2700000" algn="ctr" rotWithShape="0">
                    <a:srgbClr val="CBCBCB"/>
                  </a:outerShdw>
                </a:effectLst>
                <a:uLnTx/>
                <a:uFillTx/>
                <a:latin typeface="Times New Roman"/>
                <a:ea typeface="+mn-ea"/>
                <a:cs typeface="Times New Roman"/>
              </a:rPr>
              <a:t>IN THE LEAST</a:t>
            </a:r>
          </a:p>
        </p:txBody>
      </p:sp>
    </p:spTree>
    <p:extLst>
      <p:ext uri="{BB962C8B-B14F-4D97-AF65-F5344CB8AC3E}">
        <p14:creationId xmlns:p14="http://schemas.microsoft.com/office/powerpoint/2010/main" val="6773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748867"/>
                                        </p:tgtEl>
                                        <p:attrNameLst>
                                          <p:attrName>style.visibility</p:attrName>
                                        </p:attrNameLst>
                                      </p:cBhvr>
                                      <p:to>
                                        <p:strVal val="visible"/>
                                      </p:to>
                                    </p:set>
                                    <p:anim calcmode="lin" valueType="num">
                                      <p:cBhvr additive="base">
                                        <p:cTn id="7" dur="5000" fill="hold"/>
                                        <p:tgtEl>
                                          <p:spTgt spid="3748867"/>
                                        </p:tgtEl>
                                        <p:attrNameLst>
                                          <p:attrName>ppt_x</p:attrName>
                                        </p:attrNameLst>
                                      </p:cBhvr>
                                      <p:tavLst>
                                        <p:tav tm="0">
                                          <p:val>
                                            <p:strVal val="#ppt_x"/>
                                          </p:val>
                                        </p:tav>
                                        <p:tav tm="100000">
                                          <p:val>
                                            <p:strVal val="#ppt_x"/>
                                          </p:val>
                                        </p:tav>
                                      </p:tavLst>
                                    </p:anim>
                                    <p:anim calcmode="lin" valueType="num">
                                      <p:cBhvr additive="base">
                                        <p:cTn id="8" dur="5000" fill="hold"/>
                                        <p:tgtEl>
                                          <p:spTgt spid="37488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3748868"/>
                                        </p:tgtEl>
                                        <p:attrNameLst>
                                          <p:attrName>style.visibility</p:attrName>
                                        </p:attrNameLst>
                                      </p:cBhvr>
                                      <p:to>
                                        <p:strVal val="visible"/>
                                      </p:to>
                                    </p:set>
                                    <p:anim calcmode="lin" valueType="num">
                                      <p:cBhvr>
                                        <p:cTn id="13" dur="5000" fill="hold"/>
                                        <p:tgtEl>
                                          <p:spTgt spid="3748868"/>
                                        </p:tgtEl>
                                        <p:attrNameLst>
                                          <p:attrName>ppt_w</p:attrName>
                                        </p:attrNameLst>
                                      </p:cBhvr>
                                      <p:tavLst>
                                        <p:tav tm="0" fmla="#ppt_w*sin(2.5*pi*$)">
                                          <p:val>
                                            <p:fltVal val="0"/>
                                          </p:val>
                                        </p:tav>
                                        <p:tav tm="100000">
                                          <p:val>
                                            <p:fltVal val="1"/>
                                          </p:val>
                                        </p:tav>
                                      </p:tavLst>
                                    </p:anim>
                                    <p:anim calcmode="lin" valueType="num">
                                      <p:cBhvr>
                                        <p:cTn id="14" dur="5000" fill="hold"/>
                                        <p:tgtEl>
                                          <p:spTgt spid="374886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3748871"/>
                                        </p:tgtEl>
                                        <p:attrNameLst>
                                          <p:attrName>style.visibility</p:attrName>
                                        </p:attrNameLst>
                                      </p:cBhvr>
                                      <p:to>
                                        <p:strVal val="visible"/>
                                      </p:to>
                                    </p:set>
                                    <p:anim calcmode="lin" valueType="num">
                                      <p:cBhvr>
                                        <p:cTn id="27" dur="500" fill="hold"/>
                                        <p:tgtEl>
                                          <p:spTgt spid="3748871"/>
                                        </p:tgtEl>
                                        <p:attrNameLst>
                                          <p:attrName>ppt_w</p:attrName>
                                        </p:attrNameLst>
                                      </p:cBhvr>
                                      <p:tavLst>
                                        <p:tav tm="0">
                                          <p:val>
                                            <p:fltVal val="0"/>
                                          </p:val>
                                        </p:tav>
                                        <p:tav tm="100000">
                                          <p:val>
                                            <p:strVal val="#ppt_w"/>
                                          </p:val>
                                        </p:tav>
                                      </p:tavLst>
                                    </p:anim>
                                    <p:anim calcmode="lin" valueType="num">
                                      <p:cBhvr>
                                        <p:cTn id="28" dur="500" fill="hold"/>
                                        <p:tgtEl>
                                          <p:spTgt spid="3748871"/>
                                        </p:tgtEl>
                                        <p:attrNameLst>
                                          <p:attrName>ppt_h</p:attrName>
                                        </p:attrNameLst>
                                      </p:cBhvr>
                                      <p:tavLst>
                                        <p:tav tm="0">
                                          <p:val>
                                            <p:fltVal val="0"/>
                                          </p:val>
                                        </p:tav>
                                        <p:tav tm="100000">
                                          <p:val>
                                            <p:strVal val="#ppt_h"/>
                                          </p:val>
                                        </p:tav>
                                      </p:tavLst>
                                    </p:anim>
                                    <p:anim calcmode="lin" valueType="num">
                                      <p:cBhvr>
                                        <p:cTn id="29" dur="500" fill="hold"/>
                                        <p:tgtEl>
                                          <p:spTgt spid="3748871"/>
                                        </p:tgtEl>
                                        <p:attrNameLst>
                                          <p:attrName>ppt_x</p:attrName>
                                        </p:attrNameLst>
                                      </p:cBhvr>
                                      <p:tavLst>
                                        <p:tav tm="0">
                                          <p:val>
                                            <p:fltVal val="0.5"/>
                                          </p:val>
                                        </p:tav>
                                        <p:tav tm="100000">
                                          <p:val>
                                            <p:strVal val="#ppt_x"/>
                                          </p:val>
                                        </p:tav>
                                      </p:tavLst>
                                    </p:anim>
                                    <p:anim calcmode="lin" valueType="num">
                                      <p:cBhvr>
                                        <p:cTn id="30" dur="500" fill="hold"/>
                                        <p:tgtEl>
                                          <p:spTgt spid="3748871"/>
                                        </p:tgtEl>
                                        <p:attrNameLst>
                                          <p:attrName>ppt_y</p:attrName>
                                        </p:attrNameLst>
                                      </p:cBhvr>
                                      <p:tavLst>
                                        <p:tav tm="0">
                                          <p:val>
                                            <p:fltVal val="0.5"/>
                                          </p:val>
                                        </p:tav>
                                        <p:tav tm="100000">
                                          <p:val>
                                            <p:strVal val="#ppt_y"/>
                                          </p:val>
                                        </p:tav>
                                      </p:tavLst>
                                    </p:anim>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6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3748867" grpId="0" animBg="1"/>
      <p:bldP spid="3748868" grpId="0" animBg="1"/>
      <p:bldP spid="3748871"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08742" name="WordArt 6"/>
          <p:cNvSpPr>
            <a:spLocks noChangeArrowheads="1" noChangeShapeType="1" noTextEdit="1"/>
          </p:cNvSpPr>
          <p:nvPr/>
        </p:nvSpPr>
        <p:spPr bwMode="auto">
          <a:xfrm>
            <a:off x="1981200" y="304800"/>
            <a:ext cx="8458200" cy="6248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“First, their synagogues should be set on fire,…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  their homes should be destroyed and they should be put under one roof,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 or in a stable, like Gypsies, in order that they may realize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that they are not masters in our land.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But if still considered too dangerous after this,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 then these ‘poisonous bitter worms’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 should be stripped of their belongings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which they have extorted usuriously from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a:ln w="9525">
                  <a:round/>
                  <a:headEnd/>
                  <a:tailEnd/>
                </a:ln>
                <a:gradFill rotWithShape="0">
                  <a:gsLst>
                    <a:gs pos="0">
                      <a:srgbClr val="4D0808"/>
                    </a:gs>
                    <a:gs pos="30000">
                      <a:srgbClr val="FF0300"/>
                    </a:gs>
                    <a:gs pos="55000">
                      <a:srgbClr val="FF7A00"/>
                    </a:gs>
                    <a:gs pos="100000">
                      <a:srgbClr val="FFF200"/>
                    </a:gs>
                  </a:gsLst>
                  <a:path path="rect">
                    <a:fillToRect l="50000" t="50000" r="50000" b="50000"/>
                  </a:path>
                </a:gradFill>
                <a:effectLst/>
                <a:uLnTx/>
                <a:uFillTx/>
                <a:latin typeface="Arial Black"/>
                <a:ea typeface="+mn-ea"/>
                <a:cs typeface="+mn-cs"/>
              </a:rPr>
              <a:t>And be driven out of the country for all time.”</a:t>
            </a:r>
          </a:p>
        </p:txBody>
      </p:sp>
    </p:spTree>
    <p:extLst>
      <p:ext uri="{BB962C8B-B14F-4D97-AF65-F5344CB8AC3E}">
        <p14:creationId xmlns:p14="http://schemas.microsoft.com/office/powerpoint/2010/main" val="25669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908742"/>
                                        </p:tgtEl>
                                        <p:attrNameLst>
                                          <p:attrName>style.visibility</p:attrName>
                                        </p:attrNameLst>
                                      </p:cBhvr>
                                      <p:to>
                                        <p:strVal val="visible"/>
                                      </p:to>
                                    </p:set>
                                    <p:anim calcmode="lin" valueType="num">
                                      <p:cBhvr>
                                        <p:cTn id="7" dur="500" fill="hold"/>
                                        <p:tgtEl>
                                          <p:spTgt spid="1908742"/>
                                        </p:tgtEl>
                                        <p:attrNameLst>
                                          <p:attrName>ppt_w</p:attrName>
                                        </p:attrNameLst>
                                      </p:cBhvr>
                                      <p:tavLst>
                                        <p:tav tm="0">
                                          <p:val>
                                            <p:strVal val="4*#ppt_w"/>
                                          </p:val>
                                        </p:tav>
                                        <p:tav tm="100000">
                                          <p:val>
                                            <p:strVal val="#ppt_w"/>
                                          </p:val>
                                        </p:tav>
                                      </p:tavLst>
                                    </p:anim>
                                    <p:anim calcmode="lin" valueType="num">
                                      <p:cBhvr>
                                        <p:cTn id="8" dur="500" fill="hold"/>
                                        <p:tgtEl>
                                          <p:spTgt spid="190874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874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B5296-AB59-4D50-85F9-FF5ED1F1AE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794DEE9-979A-44BB-92D4-CBFF7A0F6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10218056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7266"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27267"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27268" name="Text Box 4"/>
          <p:cNvSpPr txBox="1">
            <a:spLocks noChangeArrowheads="1"/>
          </p:cNvSpPr>
          <p:nvPr/>
        </p:nvSpPr>
        <p:spPr bwMode="auto">
          <a:xfrm>
            <a:off x="3581400" y="457201"/>
            <a:ext cx="6858000" cy="1463675"/>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The Diet of Augsburg attempts to calm rising tension between Protestantism and Roman Catholicism.</a:t>
            </a:r>
          </a:p>
        </p:txBody>
      </p:sp>
      <p:sp>
        <p:nvSpPr>
          <p:cNvPr id="2827269" name="Text Box 5"/>
          <p:cNvSpPr txBox="1">
            <a:spLocks noChangeArrowheads="1"/>
          </p:cNvSpPr>
          <p:nvPr/>
        </p:nvSpPr>
        <p:spPr bwMode="auto">
          <a:xfrm>
            <a:off x="3581400" y="1838325"/>
            <a:ext cx="6781800" cy="4385816"/>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000" b="0" i="0" u="none" strike="noStrike" kern="1200" cap="none" spc="0" normalizeH="0" baseline="0" noProof="0">
                <a:ln>
                  <a:noFill/>
                </a:ln>
                <a:solidFill>
                  <a:srgbClr val="000000"/>
                </a:solidFill>
                <a:effectLst/>
                <a:uLnTx/>
                <a:uFillTx/>
                <a:latin typeface="Times New Roman" pitchFamily="18" charset="0"/>
                <a:ea typeface="+mn-ea"/>
                <a:cs typeface="+mn-cs"/>
              </a:rPr>
              <a:t>Luther, being an outlaw, cannot attend.</a:t>
            </a: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 </a:t>
            </a:r>
          </a:p>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Philipp Melanchthon,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Luther’s friend and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collaborator on the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German Bible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translation, presents the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Augsburg Confession,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a statement of </a:t>
            </a:r>
            <a:b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100" b="0" i="0" u="none" strike="noStrike" kern="1200" cap="none" spc="0" normalizeH="0" baseline="0" noProof="0">
                <a:ln>
                  <a:noFill/>
                </a:ln>
                <a:solidFill>
                  <a:srgbClr val="000000"/>
                </a:solidFill>
                <a:effectLst/>
                <a:uLnTx/>
                <a:uFillTx/>
                <a:latin typeface="Times New Roman" pitchFamily="18" charset="0"/>
                <a:ea typeface="+mn-ea"/>
                <a:cs typeface="+mn-cs"/>
              </a:rPr>
              <a:t>Lutheran beliefs. </a:t>
            </a:r>
          </a:p>
        </p:txBody>
      </p:sp>
      <p:grpSp>
        <p:nvGrpSpPr>
          <p:cNvPr id="2" name="Group 6"/>
          <p:cNvGrpSpPr>
            <a:grpSpLocks/>
          </p:cNvGrpSpPr>
          <p:nvPr/>
        </p:nvGrpSpPr>
        <p:grpSpPr bwMode="auto">
          <a:xfrm>
            <a:off x="7620000" y="2743200"/>
            <a:ext cx="2971800" cy="3589338"/>
            <a:chOff x="3840" y="1728"/>
            <a:chExt cx="1872" cy="2261"/>
          </a:xfrm>
        </p:grpSpPr>
        <p:pic>
          <p:nvPicPr>
            <p:cNvPr id="2827271" name="Picture 7"/>
            <p:cNvPicPr>
              <a:picLocks noChangeAspect="1" noChangeArrowheads="1"/>
            </p:cNvPicPr>
            <p:nvPr/>
          </p:nvPicPr>
          <p:blipFill>
            <a:blip r:embed="rId4" cstate="print">
              <a:lum bright="-24000" contrast="36000"/>
            </a:blip>
            <a:srcRect/>
            <a:stretch>
              <a:fillRect/>
            </a:stretch>
          </p:blipFill>
          <p:spPr bwMode="auto">
            <a:xfrm>
              <a:off x="4080" y="1728"/>
              <a:ext cx="1381" cy="1776"/>
            </a:xfrm>
            <a:prstGeom prst="rect">
              <a:avLst/>
            </a:prstGeom>
            <a:noFill/>
          </p:spPr>
        </p:pic>
        <p:sp>
          <p:nvSpPr>
            <p:cNvPr id="2827272" name="Text Box 8"/>
            <p:cNvSpPr txBox="1">
              <a:spLocks noChangeArrowheads="1"/>
            </p:cNvSpPr>
            <p:nvPr/>
          </p:nvSpPr>
          <p:spPr bwMode="auto">
            <a:xfrm>
              <a:off x="3840" y="3512"/>
              <a:ext cx="1872" cy="47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t>The Augsburg Confession</a:t>
              </a:r>
              <a:endParaRPr kumimoji="0" lang="en-US" sz="24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9" name="Rectangle 8"/>
          <p:cNvSpPr/>
          <p:nvPr/>
        </p:nvSpPr>
        <p:spPr>
          <a:xfrm>
            <a:off x="1524001" y="1905001"/>
            <a:ext cx="1981199" cy="378565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 </a:t>
            </a:r>
            <a:r>
              <a:rPr kumimoji="0" lang="en-US" sz="3200" b="1" i="0" u="none" strike="noStrike" kern="1200" cap="none" spc="50" normalizeH="0" baseline="0" noProof="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uLnTx/>
                <a:uFillTx/>
                <a:latin typeface="Storybook" pitchFamily="2" charset="0"/>
                <a:ea typeface="+mn-ea"/>
                <a:cs typeface="+mn-cs"/>
              </a:rPr>
              <a:t>Like Occam Before Him,  Luther Princely Protected</a:t>
            </a:r>
          </a:p>
        </p:txBody>
      </p:sp>
    </p:spTree>
    <p:extLst>
      <p:ext uri="{BB962C8B-B14F-4D97-AF65-F5344CB8AC3E}">
        <p14:creationId xmlns:p14="http://schemas.microsoft.com/office/powerpoint/2010/main" val="307792102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272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3"/>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827269">
                                            <p:txEl>
                                              <p:pRg st="1" end="1"/>
                                            </p:txEl>
                                          </p:spTgt>
                                        </p:tgtEl>
                                        <p:attrNameLst>
                                          <p:attrName>style.visibility</p:attrName>
                                        </p:attrNameLst>
                                      </p:cBhvr>
                                      <p:to>
                                        <p:strVal val="visible"/>
                                      </p:to>
                                    </p:se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7269" grpId="0" uiExpand="1" build="p" autoUpdateAnimBg="0"/>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1555</a:t>
            </a:r>
          </a:p>
        </p:txBody>
      </p:sp>
      <p:sp>
        <p:nvSpPr>
          <p:cNvPr id="29173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173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1738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Peace of Augsburg (Germany) allows each ruler to determine religion of his region</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917382" name="Group 6"/>
          <p:cNvGrpSpPr>
            <a:grpSpLocks/>
          </p:cNvGrpSpPr>
          <p:nvPr/>
        </p:nvGrpSpPr>
        <p:grpSpPr bwMode="auto">
          <a:xfrm>
            <a:off x="3505200" y="1981200"/>
            <a:ext cx="7010400" cy="4648200"/>
            <a:chOff x="1248" y="1248"/>
            <a:chExt cx="4416" cy="2928"/>
          </a:xfrm>
        </p:grpSpPr>
        <p:sp>
          <p:nvSpPr>
            <p:cNvPr id="2917383" name="AutoShape 7"/>
            <p:cNvSpPr>
              <a:spLocks noChangeArrowheads="1"/>
            </p:cNvSpPr>
            <p:nvPr/>
          </p:nvSpPr>
          <p:spPr bwMode="auto">
            <a:xfrm>
              <a:off x="1248" y="1248"/>
              <a:ext cx="4416" cy="2928"/>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17384" name="Text Box 8"/>
            <p:cNvSpPr txBox="1">
              <a:spLocks noChangeArrowheads="1"/>
            </p:cNvSpPr>
            <p:nvPr/>
          </p:nvSpPr>
          <p:spPr bwMode="auto">
            <a:xfrm>
              <a:off x="4176" y="3638"/>
              <a:ext cx="1248" cy="25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rPr>
                <a:t>Charles V</a:t>
              </a:r>
              <a:endParaRPr kumimoji="0" lang="en-US" sz="25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17385" name="Text Box 9"/>
            <p:cNvSpPr txBox="1">
              <a:spLocks noChangeArrowheads="1"/>
            </p:cNvSpPr>
            <p:nvPr/>
          </p:nvSpPr>
          <p:spPr bwMode="auto">
            <a:xfrm>
              <a:off x="1344" y="1268"/>
              <a:ext cx="4224" cy="285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Peace of Augsburg was a treaty signed between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Charles V and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Protestant princes;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it established the first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permanent legal basis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for the dual existence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of Lutheranism and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Catholicism in Germany. </a:t>
              </a:r>
            </a:p>
          </p:txBody>
        </p:sp>
        <p:pic>
          <p:nvPicPr>
            <p:cNvPr id="2917386" name="Picture 10" descr="Charles V"/>
            <p:cNvPicPr>
              <a:picLocks noChangeAspect="1" noChangeArrowheads="1"/>
            </p:cNvPicPr>
            <p:nvPr/>
          </p:nvPicPr>
          <p:blipFill>
            <a:blip r:embed="rId4" cstate="print"/>
            <a:srcRect/>
            <a:stretch>
              <a:fillRect/>
            </a:stretch>
          </p:blipFill>
          <p:spPr bwMode="auto">
            <a:xfrm>
              <a:off x="4076" y="1718"/>
              <a:ext cx="1444" cy="1872"/>
            </a:xfrm>
            <a:prstGeom prst="rect">
              <a:avLst/>
            </a:prstGeom>
            <a:noFill/>
            <a:ln w="38100">
              <a:solidFill>
                <a:srgbClr val="14455E"/>
              </a:solidFill>
              <a:miter lim="800000"/>
              <a:headEnd/>
              <a:tailEnd/>
            </a:ln>
          </p:spPr>
        </p:pic>
      </p:grpSp>
    </p:spTree>
    <p:extLst>
      <p:ext uri="{BB962C8B-B14F-4D97-AF65-F5344CB8AC3E}">
        <p14:creationId xmlns:p14="http://schemas.microsoft.com/office/powerpoint/2010/main" val="390755673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17382"/>
                                        </p:tgtEl>
                                        <p:attrNameLst>
                                          <p:attrName>style.visibility</p:attrName>
                                        </p:attrNameLst>
                                      </p:cBhvr>
                                      <p:to>
                                        <p:strVal val="visible"/>
                                      </p:to>
                                    </p:set>
                                    <p:animEffect transition="in" filter="dissolve">
                                      <p:cBhvr>
                                        <p:cTn id="7" dur="500"/>
                                        <p:tgtEl>
                                          <p:spTgt spid="2917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218306"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4000" b="1">
                <a:solidFill>
                  <a:srgbClr val="FFFFFF"/>
                </a:solidFill>
              </a:rPr>
              <a:t>Secular &amp; Sectarian Applications</a:t>
            </a:r>
            <a:r>
              <a:rPr lang="en-US" b="1"/>
              <a:t> </a:t>
            </a:r>
            <a:endParaRPr lang="en-US"/>
          </a:p>
        </p:txBody>
      </p:sp>
      <p:sp>
        <p:nvSpPr>
          <p:cNvPr id="5218308" name="Rectangle 4" descr="Papyrus"/>
          <p:cNvSpPr>
            <a:spLocks noGrp="1" noChangeArrowheads="1"/>
          </p:cNvSpPr>
          <p:nvPr>
            <p:ph type="body" sz="half" idx="2"/>
          </p:nvPr>
        </p:nvSpPr>
        <p:spPr>
          <a:xfrm>
            <a:off x="2133600" y="2133600"/>
            <a:ext cx="7848600" cy="4191000"/>
          </a:xfrm>
          <a:blipFill dpi="0" rotWithShape="0">
            <a:blip r:embed="rId3" cstate="print"/>
            <a:srcRect/>
            <a:tile tx="0" ty="0" sx="100000" sy="100000" flip="none" algn="tl"/>
          </a:blipFill>
        </p:spPr>
        <p:txBody>
          <a:bodyPr/>
          <a:lstStyle/>
          <a:p>
            <a:pPr>
              <a:buFontTx/>
              <a:buNone/>
            </a:pPr>
            <a:r>
              <a:rPr lang="en-US" sz="2800" b="1">
                <a:solidFill>
                  <a:srgbClr val="CC0000"/>
                </a:solidFill>
                <a:effectLst>
                  <a:outerShdw blurRad="38100" dist="38100" dir="2700000" algn="tl">
                    <a:srgbClr val="000000"/>
                  </a:outerShdw>
                </a:effectLst>
              </a:rPr>
              <a:t>  DIFFERENT RENAISSANCE EXPERIENCES:</a:t>
            </a:r>
            <a:endParaRPr lang="en-US" sz="2800"/>
          </a:p>
        </p:txBody>
      </p:sp>
      <p:sp>
        <p:nvSpPr>
          <p:cNvPr id="5218309" name="WordArt 5"/>
          <p:cNvSpPr>
            <a:spLocks noChangeArrowheads="1" noChangeShapeType="1" noTextEdit="1"/>
          </p:cNvSpPr>
          <p:nvPr/>
        </p:nvSpPr>
        <p:spPr bwMode="auto">
          <a:xfrm>
            <a:off x="2362201" y="2819400"/>
            <a:ext cx="69056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Italian Renaissance -</a:t>
            </a:r>
          </a:p>
        </p:txBody>
      </p:sp>
      <p:sp>
        <p:nvSpPr>
          <p:cNvPr id="5218310" name="WordArt 6"/>
          <p:cNvSpPr>
            <a:spLocks noChangeArrowheads="1" noChangeShapeType="1" noTextEdit="1"/>
          </p:cNvSpPr>
          <p:nvPr/>
        </p:nvSpPr>
        <p:spPr bwMode="auto">
          <a:xfrm>
            <a:off x="2362201" y="4495800"/>
            <a:ext cx="72104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Teutonic Renaissance -</a:t>
            </a:r>
          </a:p>
        </p:txBody>
      </p:sp>
      <p:sp>
        <p:nvSpPr>
          <p:cNvPr id="5218311" name="WordArt 7"/>
          <p:cNvSpPr>
            <a:spLocks noChangeArrowheads="1" noChangeShapeType="1" noTextEdit="1"/>
          </p:cNvSpPr>
          <p:nvPr/>
        </p:nvSpPr>
        <p:spPr bwMode="auto">
          <a:xfrm>
            <a:off x="2514600" y="3505200"/>
            <a:ext cx="64008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Fascination With Greek Classics</a:t>
            </a:r>
          </a:p>
        </p:txBody>
      </p:sp>
      <p:sp>
        <p:nvSpPr>
          <p:cNvPr id="5218312" name="WordArt 8"/>
          <p:cNvSpPr>
            <a:spLocks noChangeArrowheads="1" noChangeShapeType="1" noTextEdit="1"/>
          </p:cNvSpPr>
          <p:nvPr/>
        </p:nvSpPr>
        <p:spPr bwMode="auto">
          <a:xfrm>
            <a:off x="2438400" y="5257800"/>
            <a:ext cx="6781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Fascination With Greek Gospels</a:t>
            </a:r>
          </a:p>
        </p:txBody>
      </p:sp>
    </p:spTree>
    <p:extLst>
      <p:ext uri="{BB962C8B-B14F-4D97-AF65-F5344CB8AC3E}">
        <p14:creationId xmlns:p14="http://schemas.microsoft.com/office/powerpoint/2010/main" val="43814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218308">
                                            <p:txEl>
                                              <p:pRg st="0" end="0"/>
                                            </p:txEl>
                                          </p:spTgt>
                                        </p:tgtEl>
                                        <p:attrNameLst>
                                          <p:attrName>style.visibility</p:attrName>
                                        </p:attrNameLst>
                                      </p:cBhvr>
                                      <p:to>
                                        <p:strVal val="visible"/>
                                      </p:to>
                                    </p:set>
                                    <p:anim calcmode="lin" valueType="num">
                                      <p:cBhvr additive="base">
                                        <p:cTn id="7" dur="300" fill="hold"/>
                                        <p:tgtEl>
                                          <p:spTgt spid="52183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2183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218309"/>
                                        </p:tgtEl>
                                        <p:attrNameLst>
                                          <p:attrName>style.visibility</p:attrName>
                                        </p:attrNameLst>
                                      </p:cBhvr>
                                      <p:to>
                                        <p:strVal val="visible"/>
                                      </p:to>
                                    </p:set>
                                    <p:anim calcmode="lin" valueType="num">
                                      <p:cBhvr>
                                        <p:cTn id="13" dur="500" fill="hold"/>
                                        <p:tgtEl>
                                          <p:spTgt spid="5218309"/>
                                        </p:tgtEl>
                                        <p:attrNameLst>
                                          <p:attrName>ppt_w</p:attrName>
                                        </p:attrNameLst>
                                      </p:cBhvr>
                                      <p:tavLst>
                                        <p:tav tm="0">
                                          <p:val>
                                            <p:strVal val="4/3*#ppt_w"/>
                                          </p:val>
                                        </p:tav>
                                        <p:tav tm="100000">
                                          <p:val>
                                            <p:strVal val="#ppt_w"/>
                                          </p:val>
                                        </p:tav>
                                      </p:tavLst>
                                    </p:anim>
                                    <p:anim calcmode="lin" valueType="num">
                                      <p:cBhvr>
                                        <p:cTn id="14" dur="500" fill="hold"/>
                                        <p:tgtEl>
                                          <p:spTgt spid="521830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5218310"/>
                                        </p:tgtEl>
                                        <p:attrNameLst>
                                          <p:attrName>style.visibility</p:attrName>
                                        </p:attrNameLst>
                                      </p:cBhvr>
                                      <p:to>
                                        <p:strVal val="visible"/>
                                      </p:to>
                                    </p:set>
                                    <p:anim calcmode="lin" valueType="num">
                                      <p:cBhvr>
                                        <p:cTn id="19" dur="500" fill="hold"/>
                                        <p:tgtEl>
                                          <p:spTgt spid="5218310"/>
                                        </p:tgtEl>
                                        <p:attrNameLst>
                                          <p:attrName>ppt_w</p:attrName>
                                        </p:attrNameLst>
                                      </p:cBhvr>
                                      <p:tavLst>
                                        <p:tav tm="0">
                                          <p:val>
                                            <p:strVal val="4/3*#ppt_w"/>
                                          </p:val>
                                        </p:tav>
                                        <p:tav tm="100000">
                                          <p:val>
                                            <p:strVal val="#ppt_w"/>
                                          </p:val>
                                        </p:tav>
                                      </p:tavLst>
                                    </p:anim>
                                    <p:anim calcmode="lin" valueType="num">
                                      <p:cBhvr>
                                        <p:cTn id="20" dur="500" fill="hold"/>
                                        <p:tgtEl>
                                          <p:spTgt spid="5218310"/>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218311"/>
                                        </p:tgtEl>
                                        <p:attrNameLst>
                                          <p:attrName>style.visibility</p:attrName>
                                        </p:attrNameLst>
                                      </p:cBhvr>
                                      <p:to>
                                        <p:strVal val="visible"/>
                                      </p:to>
                                    </p:set>
                                    <p:anim calcmode="lin" valueType="num">
                                      <p:cBhvr>
                                        <p:cTn id="25" dur="500" fill="hold"/>
                                        <p:tgtEl>
                                          <p:spTgt spid="5218311"/>
                                        </p:tgtEl>
                                        <p:attrNameLst>
                                          <p:attrName>ppt_w</p:attrName>
                                        </p:attrNameLst>
                                      </p:cBhvr>
                                      <p:tavLst>
                                        <p:tav tm="0">
                                          <p:val>
                                            <p:strVal val="2/3*#ppt_w"/>
                                          </p:val>
                                        </p:tav>
                                        <p:tav tm="100000">
                                          <p:val>
                                            <p:strVal val="#ppt_w"/>
                                          </p:val>
                                        </p:tav>
                                      </p:tavLst>
                                    </p:anim>
                                    <p:anim calcmode="lin" valueType="num">
                                      <p:cBhvr>
                                        <p:cTn id="26" dur="500" fill="hold"/>
                                        <p:tgtEl>
                                          <p:spTgt spid="5218311"/>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218312"/>
                                        </p:tgtEl>
                                        <p:attrNameLst>
                                          <p:attrName>style.visibility</p:attrName>
                                        </p:attrNameLst>
                                      </p:cBhvr>
                                      <p:to>
                                        <p:strVal val="visible"/>
                                      </p:to>
                                    </p:set>
                                    <p:anim calcmode="lin" valueType="num">
                                      <p:cBhvr>
                                        <p:cTn id="31" dur="500" fill="hold"/>
                                        <p:tgtEl>
                                          <p:spTgt spid="5218312"/>
                                        </p:tgtEl>
                                        <p:attrNameLst>
                                          <p:attrName>ppt_w</p:attrName>
                                        </p:attrNameLst>
                                      </p:cBhvr>
                                      <p:tavLst>
                                        <p:tav tm="0">
                                          <p:val>
                                            <p:strVal val="2/3*#ppt_w"/>
                                          </p:val>
                                        </p:tav>
                                        <p:tav tm="100000">
                                          <p:val>
                                            <p:strVal val="#ppt_w"/>
                                          </p:val>
                                        </p:tav>
                                      </p:tavLst>
                                    </p:anim>
                                    <p:anim calcmode="lin" valueType="num">
                                      <p:cBhvr>
                                        <p:cTn id="32" dur="500" fill="hold"/>
                                        <p:tgtEl>
                                          <p:spTgt spid="521831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8308" grpId="0" build="p" autoUpdateAnimBg="0"/>
      <p:bldP spid="5218309" grpId="0" animBg="1"/>
      <p:bldP spid="5218310" grpId="0" animBg="1"/>
      <p:bldP spid="5218311" grpId="0" animBg="1"/>
      <p:bldP spid="52183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4119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09800" y="226243"/>
            <a:ext cx="7772400" cy="1217091"/>
          </a:xfrm>
          <a:solidFill>
            <a:srgbClr val="FFFFFF"/>
          </a:solidFill>
        </p:spPr>
        <p:txBody>
          <a:bodyPr/>
          <a:lstStyle/>
          <a:p>
            <a:r>
              <a:rPr lang="en-US" dirty="0"/>
              <a:t>Martin Luther:  </a:t>
            </a:r>
            <a:r>
              <a:rPr lang="en-US" dirty="0">
                <a:solidFill>
                  <a:srgbClr val="CC3300"/>
                </a:solidFill>
              </a:rPr>
              <a:t>SIN BOLDLY!</a:t>
            </a:r>
            <a:br>
              <a:rPr lang="en-US" dirty="0"/>
            </a:br>
            <a:r>
              <a:rPr lang="en-US" i="1" dirty="0"/>
              <a:t>Written in 1521 to Melanchthon</a:t>
            </a:r>
            <a:r>
              <a:rPr lang="en-US" dirty="0"/>
              <a:t>  </a:t>
            </a:r>
          </a:p>
        </p:txBody>
      </p:sp>
      <p:sp>
        <p:nvSpPr>
          <p:cNvPr id="71683" name="Rectangle 3"/>
          <p:cNvSpPr>
            <a:spLocks noGrp="1" noChangeArrowheads="1"/>
          </p:cNvSpPr>
          <p:nvPr>
            <p:ph type="body" idx="1"/>
          </p:nvPr>
        </p:nvSpPr>
        <p:spPr>
          <a:xfrm>
            <a:off x="2102177" y="1443334"/>
            <a:ext cx="7880023" cy="4806637"/>
          </a:xfrm>
        </p:spPr>
        <p:txBody>
          <a:bodyPr/>
          <a:lstStyle/>
          <a:p>
            <a:pPr>
              <a:lnSpc>
                <a:spcPct val="90000"/>
              </a:lnSpc>
            </a:pPr>
            <a:r>
              <a:rPr lang="en-US" sz="4000" dirty="0">
                <a:solidFill>
                  <a:srgbClr val="990033"/>
                </a:solidFill>
                <a:latin typeface="Franciscan" pitchFamily="2" charset="0"/>
              </a:rPr>
              <a:t>“God does not save those who are only imaginary sinners. Be a sinner, and </a:t>
            </a:r>
            <a:r>
              <a:rPr lang="en-US" sz="4000" b="1" dirty="0">
                <a:solidFill>
                  <a:srgbClr val="990033"/>
                </a:solidFill>
                <a:latin typeface="Franciscan" pitchFamily="2" charset="0"/>
              </a:rPr>
              <a:t>let</a:t>
            </a:r>
            <a:r>
              <a:rPr lang="en-US" sz="4000" dirty="0">
                <a:solidFill>
                  <a:srgbClr val="990033"/>
                </a:solidFill>
                <a:latin typeface="Franciscan" pitchFamily="2" charset="0"/>
              </a:rPr>
              <a:t> </a:t>
            </a:r>
            <a:r>
              <a:rPr lang="en-US" sz="4000" b="1" dirty="0">
                <a:solidFill>
                  <a:srgbClr val="990033"/>
                </a:solidFill>
                <a:latin typeface="Franciscan" pitchFamily="2" charset="0"/>
              </a:rPr>
              <a:t>your sins be strong</a:t>
            </a:r>
            <a:r>
              <a:rPr lang="en-US" sz="4000" dirty="0">
                <a:solidFill>
                  <a:srgbClr val="990033"/>
                </a:solidFill>
                <a:latin typeface="Franciscan" pitchFamily="2" charset="0"/>
              </a:rPr>
              <a:t>, but let your trust in Christ be stronger… No sin can separate us from Him, </a:t>
            </a:r>
            <a:r>
              <a:rPr lang="en-US" sz="4000" b="1" dirty="0">
                <a:solidFill>
                  <a:srgbClr val="990033"/>
                </a:solidFill>
                <a:latin typeface="Franciscan" pitchFamily="2" charset="0"/>
              </a:rPr>
              <a:t>even if we were to kill or commit adultery thousands of times </a:t>
            </a:r>
            <a:r>
              <a:rPr lang="en-US" sz="4000" dirty="0">
                <a:solidFill>
                  <a:srgbClr val="990033"/>
                </a:solidFill>
                <a:latin typeface="Franciscan" pitchFamily="2" charset="0"/>
              </a:rPr>
              <a:t>each day.  Pray hard for you are quite a sinner.” </a:t>
            </a:r>
            <a:r>
              <a:rPr lang="en-US" sz="4000" b="1" dirty="0">
                <a:solidFill>
                  <a:srgbClr val="990033"/>
                </a:solidFill>
                <a:latin typeface="Franciscan" pitchFamily="2" charset="0"/>
              </a:rPr>
              <a:t>*</a:t>
            </a:r>
            <a:r>
              <a:rPr lang="en-US" sz="4000" b="1" dirty="0"/>
              <a:t> </a:t>
            </a:r>
          </a:p>
        </p:txBody>
      </p:sp>
      <p:sp>
        <p:nvSpPr>
          <p:cNvPr id="71684" name="Comment 4"/>
          <p:cNvSpPr>
            <a:spLocks noChangeArrowheads="1"/>
          </p:cNvSpPr>
          <p:nvPr/>
        </p:nvSpPr>
        <p:spPr bwMode="auto">
          <a:xfrm>
            <a:off x="1539876" y="-1066800"/>
            <a:ext cx="72993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What Real Difference In Attitude With This Verse  – “Free from the law – oh happy condition,  we may sin as we please &amp; still have remission”?</a:t>
            </a:r>
          </a:p>
        </p:txBody>
      </p:sp>
      <p:sp>
        <p:nvSpPr>
          <p:cNvPr id="6" name="TextBox 5"/>
          <p:cNvSpPr txBox="1"/>
          <p:nvPr/>
        </p:nvSpPr>
        <p:spPr>
          <a:xfrm>
            <a:off x="2554664" y="6400801"/>
            <a:ext cx="7296346" cy="461665"/>
          </a:xfrm>
          <a:prstGeom prst="rect">
            <a:avLst/>
          </a:prstGeom>
          <a:solidFill>
            <a:srgbClr val="C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torybook" pitchFamily="2" charset="0"/>
                <a:ea typeface="+mn-ea"/>
                <a:cs typeface="+mn-cs"/>
              </a:rPr>
              <a:t>* The Mythical Relationship of Odin’s Sons Thor &amp; Loki</a:t>
            </a:r>
          </a:p>
        </p:txBody>
      </p:sp>
    </p:spTree>
    <p:extLst>
      <p:ext uri="{BB962C8B-B14F-4D97-AF65-F5344CB8AC3E}">
        <p14:creationId xmlns:p14="http://schemas.microsoft.com/office/powerpoint/2010/main" val="41288814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 name="Picture 3" descr="C:\Documents and Settings\Owner\My Documents\Educational Illustrations\ART-TTB1.jpg"/>
          <p:cNvPicPr>
            <a:picLocks noChangeAspect="1" noChangeArrowheads="1"/>
          </p:cNvPicPr>
          <p:nvPr/>
        </p:nvPicPr>
        <p:blipFill>
          <a:blip r:embed="rId4" cstate="print"/>
          <a:srcRect/>
          <a:stretch>
            <a:fillRect/>
          </a:stretch>
        </p:blipFill>
        <p:spPr bwMode="auto">
          <a:xfrm>
            <a:off x="6629401" y="76200"/>
            <a:ext cx="3962400" cy="1828800"/>
          </a:xfrm>
          <a:prstGeom prst="rect">
            <a:avLst/>
          </a:prstGeom>
          <a:noFill/>
        </p:spPr>
      </p:pic>
      <p:sp>
        <p:nvSpPr>
          <p:cNvPr id="4" name="WordArt 4"/>
          <p:cNvSpPr>
            <a:spLocks noChangeArrowheads="1" noChangeShapeType="1" noTextEdit="1"/>
          </p:cNvSpPr>
          <p:nvPr/>
        </p:nvSpPr>
        <p:spPr bwMode="auto">
          <a:xfrm>
            <a:off x="6781801" y="1905000"/>
            <a:ext cx="37338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Translating From Vulgate Into Vernacular</a:t>
            </a:r>
          </a:p>
        </p:txBody>
      </p:sp>
      <p:sp>
        <p:nvSpPr>
          <p:cNvPr id="5" name="WordArt 5"/>
          <p:cNvSpPr>
            <a:spLocks noChangeArrowheads="1" noChangeShapeType="1" noTextEdit="1"/>
          </p:cNvSpPr>
          <p:nvPr/>
        </p:nvSpPr>
        <p:spPr bwMode="auto">
          <a:xfrm>
            <a:off x="2286000" y="5867400"/>
            <a:ext cx="7543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LUTHER ADDS "ALONE" TO TEXT OF ROMANS 3:28!</a:t>
            </a:r>
          </a:p>
        </p:txBody>
      </p:sp>
      <p:sp>
        <p:nvSpPr>
          <p:cNvPr id="6" name="WordArt 5"/>
          <p:cNvSpPr>
            <a:spLocks noChangeArrowheads="1" noChangeShapeType="1" noTextEdit="1"/>
          </p:cNvSpPr>
          <p:nvPr/>
        </p:nvSpPr>
        <p:spPr bwMode="auto">
          <a:xfrm>
            <a:off x="2286000" y="6400800"/>
            <a:ext cx="7543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LUTHER INSERTS "ONLY" IN 3:20 &amp; 4:15!</a:t>
            </a:r>
          </a:p>
        </p:txBody>
      </p:sp>
    </p:spTree>
    <p:extLst>
      <p:ext uri="{BB962C8B-B14F-4D97-AF65-F5344CB8AC3E}">
        <p14:creationId xmlns:p14="http://schemas.microsoft.com/office/powerpoint/2010/main" val="374379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05A5-48F0-440C-B5C4-A04CB0D6BEC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9AFB40E-8A51-4205-B52E-68E1A804FD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39709551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4338" name="Picture 2" descr="Week 6 World - Content">
            <a:extLst>
              <a:ext uri="{FF2B5EF4-FFF2-40B4-BE49-F238E27FC236}">
                <a16:creationId xmlns:a16="http://schemas.microsoft.com/office/drawing/2014/main" id="{55006578-F56E-48D5-AE0E-9A3207BFA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8419" name="Text Box 3">
            <a:extLst>
              <a:ext uri="{FF2B5EF4-FFF2-40B4-BE49-F238E27FC236}">
                <a16:creationId xmlns:a16="http://schemas.microsoft.com/office/drawing/2014/main" id="{FD408937-4E4A-472B-BCDE-94A0ED20B534}"/>
              </a:ext>
            </a:extLst>
          </p:cNvPr>
          <p:cNvSpPr txBox="1">
            <a:spLocks noChangeArrowheads="1"/>
          </p:cNvSpPr>
          <p:nvPr/>
        </p:nvSpPr>
        <p:spPr bwMode="auto">
          <a:xfrm>
            <a:off x="1573214" y="2209801"/>
            <a:ext cx="9094787" cy="222567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000000"/>
                </a:solidFill>
                <a:effectLst/>
                <a:uLnTx/>
                <a:uFillTx/>
                <a:latin typeface="Arial" charset="0"/>
                <a:ea typeface="ＭＳ Ｐゴシック" pitchFamily="1" charset="-128"/>
                <a:cs typeface="Arial" panose="020B0604020202020204" pitchFamily="34" charset="0"/>
              </a:rPr>
              <a:t>The Book Of James, The First Chapter…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33"/>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rPr>
              <a:t>“Pure &amp; undefiled religion before God &amp; the Father is this:   </a:t>
            </a:r>
            <a:r>
              <a:rPr kumimoji="0" lang="en-US" sz="2800" b="1" i="0" u="none" strike="noStrike" kern="1200" cap="none" spc="0" normalizeH="0" baseline="0" noProof="0">
                <a:ln>
                  <a:noFill/>
                </a:ln>
                <a:solidFill>
                  <a:srgbClr val="660033"/>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rPr>
              <a:t>to visit orphans and widows in their trouble,         and to keep oneself unspotted from the world.”</a:t>
            </a:r>
          </a:p>
        </p:txBody>
      </p:sp>
      <p:pic>
        <p:nvPicPr>
          <p:cNvPr id="1294340" name="Picture 4" descr="C:\Documents and Settings\Owner\My Documents\Educational Illustrations\Animations, Any &amp; All Others\image019.gif">
            <a:extLst>
              <a:ext uri="{FF2B5EF4-FFF2-40B4-BE49-F238E27FC236}">
                <a16:creationId xmlns:a16="http://schemas.microsoft.com/office/drawing/2014/main" id="{806F96F9-F878-464C-98F1-4D912580D50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2819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8421" name="Comment 5">
            <a:extLst>
              <a:ext uri="{FF2B5EF4-FFF2-40B4-BE49-F238E27FC236}">
                <a16:creationId xmlns:a16="http://schemas.microsoft.com/office/drawing/2014/main" id="{35030094-8868-414C-B536-820328617CCA}"/>
              </a:ext>
            </a:extLst>
          </p:cNvPr>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Quaker Saying -  “I lift thee up – thou lift me up – and together we ascend to heaven!”</a:t>
            </a:r>
          </a:p>
        </p:txBody>
      </p:sp>
    </p:spTree>
    <p:extLst>
      <p:ext uri="{BB962C8B-B14F-4D97-AF65-F5344CB8AC3E}">
        <p14:creationId xmlns:p14="http://schemas.microsoft.com/office/powerpoint/2010/main" val="556492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4028419"/>
                                        </p:tgtEl>
                                        <p:attrNameLst>
                                          <p:attrName>style.visibility</p:attrName>
                                        </p:attrNameLst>
                                      </p:cBhvr>
                                      <p:to>
                                        <p:strVal val="visible"/>
                                      </p:to>
                                    </p:set>
                                    <p:anim calcmode="lin" valueType="num">
                                      <p:cBhvr>
                                        <p:cTn id="7" dur="300" fill="hold"/>
                                        <p:tgtEl>
                                          <p:spTgt spid="4028419"/>
                                        </p:tgtEl>
                                        <p:attrNameLst>
                                          <p:attrName>ppt_w</p:attrName>
                                        </p:attrNameLst>
                                      </p:cBhvr>
                                      <p:tavLst>
                                        <p:tav tm="0">
                                          <p:val>
                                            <p:fltVal val="0"/>
                                          </p:val>
                                        </p:tav>
                                        <p:tav tm="100000">
                                          <p:val>
                                            <p:strVal val="#ppt_w"/>
                                          </p:val>
                                        </p:tav>
                                      </p:tavLst>
                                    </p:anim>
                                    <p:anim calcmode="lin" valueType="num">
                                      <p:cBhvr>
                                        <p:cTn id="8" dur="300" fill="hold"/>
                                        <p:tgtEl>
                                          <p:spTgt spid="4028419"/>
                                        </p:tgtEl>
                                        <p:attrNameLst>
                                          <p:attrName>ppt_h</p:attrName>
                                        </p:attrNameLst>
                                      </p:cBhvr>
                                      <p:tavLst>
                                        <p:tav tm="0">
                                          <p:val>
                                            <p:fltVal val="0"/>
                                          </p:val>
                                        </p:tav>
                                        <p:tav tm="100000">
                                          <p:val>
                                            <p:strVal val="#ppt_h"/>
                                          </p:val>
                                        </p:tav>
                                      </p:tavLst>
                                    </p:anim>
                                    <p:anim calcmode="lin" valueType="num">
                                      <p:cBhvr>
                                        <p:cTn id="9" dur="300" fill="hold"/>
                                        <p:tgtEl>
                                          <p:spTgt spid="4028419"/>
                                        </p:tgtEl>
                                        <p:attrNameLst>
                                          <p:attrName>ppt_x</p:attrName>
                                        </p:attrNameLst>
                                      </p:cBhvr>
                                      <p:tavLst>
                                        <p:tav tm="0">
                                          <p:val>
                                            <p:fltVal val="0.5"/>
                                          </p:val>
                                        </p:tav>
                                        <p:tav tm="100000">
                                          <p:val>
                                            <p:strVal val="#ppt_x"/>
                                          </p:val>
                                        </p:tav>
                                      </p:tavLst>
                                    </p:anim>
                                    <p:anim calcmode="lin" valueType="num">
                                      <p:cBhvr>
                                        <p:cTn id="10" dur="300" fill="hold"/>
                                        <p:tgtEl>
                                          <p:spTgt spid="40284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8419"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96450" name="Rectangle 2"/>
          <p:cNvSpPr>
            <a:spLocks noGrp="1" noChangeArrowheads="1"/>
          </p:cNvSpPr>
          <p:nvPr>
            <p:ph type="title"/>
          </p:nvPr>
        </p:nvSpPr>
        <p:spPr/>
        <p:txBody>
          <a:bodyPr/>
          <a:lstStyle/>
          <a:p>
            <a:endParaRPr lang="en-US"/>
          </a:p>
        </p:txBody>
      </p:sp>
    </p:spTree>
    <p:extLst>
      <p:ext uri="{BB962C8B-B14F-4D97-AF65-F5344CB8AC3E}">
        <p14:creationId xmlns:p14="http://schemas.microsoft.com/office/powerpoint/2010/main" val="27651823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51F7-9CFE-48FE-BA67-7A5D587C3A0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09404C-0EDF-4EAD-A28A-193A0656E9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0917"/>
          </a:xfrm>
        </p:spPr>
      </p:pic>
    </p:spTree>
    <p:extLst>
      <p:ext uri="{BB962C8B-B14F-4D97-AF65-F5344CB8AC3E}">
        <p14:creationId xmlns:p14="http://schemas.microsoft.com/office/powerpoint/2010/main" val="42116797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15906" name="Rectangle 2"/>
          <p:cNvSpPr>
            <a:spLocks noGrp="1" noChangeArrowheads="1"/>
          </p:cNvSpPr>
          <p:nvPr>
            <p:ph type="title"/>
          </p:nvPr>
        </p:nvSpPr>
        <p:spPr/>
        <p:txBody>
          <a:bodyPr/>
          <a:lstStyle/>
          <a:p>
            <a:endParaRPr lang="en-US"/>
          </a:p>
        </p:txBody>
      </p:sp>
      <p:pic>
        <p:nvPicPr>
          <p:cNvPr id="1915907" name="Picture 3" descr="C:\Documents and Settings\Owner\My Documents\Educational Illustrations\ART-TTB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915908" name="WordArt 4"/>
          <p:cNvSpPr>
            <a:spLocks noChangeArrowheads="1" noChangeShapeType="1" noTextEdit="1"/>
          </p:cNvSpPr>
          <p:nvPr/>
        </p:nvSpPr>
        <p:spPr bwMode="auto">
          <a:xfrm>
            <a:off x="3124200" y="6324600"/>
            <a:ext cx="5867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Translating From Vulgate Into Vernacular</a:t>
            </a:r>
          </a:p>
        </p:txBody>
      </p:sp>
      <p:sp>
        <p:nvSpPr>
          <p:cNvPr id="1915909" name="WordArt 5"/>
          <p:cNvSpPr>
            <a:spLocks noChangeArrowheads="1" noChangeShapeType="1" noTextEdit="1"/>
          </p:cNvSpPr>
          <p:nvPr/>
        </p:nvSpPr>
        <p:spPr bwMode="auto">
          <a:xfrm>
            <a:off x="2285999" y="4403888"/>
            <a:ext cx="7543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OF JAMES 2: "BEFORE GOD JUSTIFIED BY FAITH ALONE"</a:t>
            </a:r>
          </a:p>
        </p:txBody>
      </p:sp>
      <p:sp>
        <p:nvSpPr>
          <p:cNvPr id="6" name="WordArt 5">
            <a:extLst>
              <a:ext uri="{FF2B5EF4-FFF2-40B4-BE49-F238E27FC236}">
                <a16:creationId xmlns:a16="http://schemas.microsoft.com/office/drawing/2014/main" id="{64502E03-337F-42C5-AB32-F0B4147633AD}"/>
              </a:ext>
            </a:extLst>
          </p:cNvPr>
          <p:cNvSpPr>
            <a:spLocks noChangeArrowheads="1" noChangeShapeType="1" noTextEdit="1"/>
          </p:cNvSpPr>
          <p:nvPr/>
        </p:nvSpPr>
        <p:spPr bwMode="auto">
          <a:xfrm>
            <a:off x="2286000" y="5334000"/>
            <a:ext cx="7543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OF JAMES 2: "BEFORE PEOPLE JUSTIFIED THRU WORKS"</a:t>
            </a:r>
          </a:p>
        </p:txBody>
      </p:sp>
    </p:spTree>
    <p:extLst>
      <p:ext uri="{BB962C8B-B14F-4D97-AF65-F5344CB8AC3E}">
        <p14:creationId xmlns:p14="http://schemas.microsoft.com/office/powerpoint/2010/main" val="244485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915907"/>
                                        </p:tgtEl>
                                        <p:attrNameLst>
                                          <p:attrName>style.visibility</p:attrName>
                                        </p:attrNameLst>
                                      </p:cBhvr>
                                      <p:to>
                                        <p:strVal val="visible"/>
                                      </p:to>
                                    </p:set>
                                    <p:anim calcmode="lin" valueType="num">
                                      <p:cBhvr>
                                        <p:cTn id="7" dur="5000" fill="hold"/>
                                        <p:tgtEl>
                                          <p:spTgt spid="1915907"/>
                                        </p:tgtEl>
                                        <p:attrNameLst>
                                          <p:attrName>ppt_w</p:attrName>
                                        </p:attrNameLst>
                                      </p:cBhvr>
                                      <p:tavLst>
                                        <p:tav tm="0" fmla="#ppt_w*sin(2.5*pi*$)">
                                          <p:val>
                                            <p:fltVal val="0"/>
                                          </p:val>
                                        </p:tav>
                                        <p:tav tm="100000">
                                          <p:val>
                                            <p:fltVal val="1"/>
                                          </p:val>
                                        </p:tav>
                                      </p:tavLst>
                                    </p:anim>
                                    <p:anim calcmode="lin" valueType="num">
                                      <p:cBhvr>
                                        <p:cTn id="8" dur="5000" fill="hold"/>
                                        <p:tgtEl>
                                          <p:spTgt spid="191590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915908"/>
                                        </p:tgtEl>
                                        <p:attrNameLst>
                                          <p:attrName>style.visibility</p:attrName>
                                        </p:attrNameLst>
                                      </p:cBhvr>
                                      <p:to>
                                        <p:strVal val="visible"/>
                                      </p:to>
                                    </p:set>
                                    <p:animEffect transition="in" filter="dissolve">
                                      <p:cBhvr>
                                        <p:cTn id="13" dur="500"/>
                                        <p:tgtEl>
                                          <p:spTgt spid="1915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908"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89282" name="Rectangle 2"/>
          <p:cNvSpPr>
            <a:spLocks noGrp="1" noChangeArrowheads="1"/>
          </p:cNvSpPr>
          <p:nvPr>
            <p:ph type="title"/>
          </p:nvPr>
        </p:nvSpPr>
        <p:spPr>
          <a:xfrm>
            <a:off x="1524000" y="0"/>
            <a:ext cx="9144000" cy="685800"/>
          </a:xfrm>
          <a:solidFill>
            <a:srgbClr val="FFFFFF"/>
          </a:solidFill>
        </p:spPr>
        <p:txBody>
          <a:bodyPr/>
          <a:lstStyle/>
          <a:p>
            <a:r>
              <a:rPr lang="en-US" sz="5400" b="1">
                <a:effectLst>
                  <a:outerShdw blurRad="38100" dist="38100" dir="2700000" algn="tl">
                    <a:srgbClr val="C0C0C0"/>
                  </a:outerShdw>
                </a:effectLst>
              </a:rPr>
              <a:t>Battle For The Book Of James</a:t>
            </a:r>
          </a:p>
        </p:txBody>
      </p:sp>
      <p:sp>
        <p:nvSpPr>
          <p:cNvPr id="1889283" name="Rectangle 3"/>
          <p:cNvSpPr>
            <a:spLocks noGrp="1" noChangeArrowheads="1"/>
          </p:cNvSpPr>
          <p:nvPr>
            <p:ph type="body" idx="1"/>
          </p:nvPr>
        </p:nvSpPr>
        <p:spPr>
          <a:xfrm>
            <a:off x="1981200" y="1371600"/>
            <a:ext cx="8382000" cy="4495800"/>
          </a:xfrm>
        </p:spPr>
        <p:txBody>
          <a:bodyPr/>
          <a:lstStyle/>
          <a:p>
            <a:pPr>
              <a:lnSpc>
                <a:spcPct val="90000"/>
              </a:lnSpc>
            </a:pPr>
            <a:r>
              <a:rPr lang="en-US" sz="2800">
                <a:solidFill>
                  <a:srgbClr val="FFFFFF"/>
                </a:solidFill>
                <a:effectLst>
                  <a:outerShdw blurRad="38100" dist="38100" dir="2700000" algn="tl">
                    <a:srgbClr val="C0C0C0"/>
                  </a:outerShdw>
                </a:effectLst>
              </a:rPr>
              <a:t>250 A.D. - Origen quotes James extensively.</a:t>
            </a:r>
          </a:p>
          <a:p>
            <a:pPr>
              <a:lnSpc>
                <a:spcPct val="90000"/>
              </a:lnSpc>
            </a:pPr>
            <a:r>
              <a:rPr lang="en-US" sz="2800">
                <a:solidFill>
                  <a:srgbClr val="FFFFFF"/>
                </a:solidFill>
                <a:effectLst>
                  <a:outerShdw blurRad="38100" dist="38100" dir="2700000" algn="tl">
                    <a:srgbClr val="C0C0C0"/>
                  </a:outerShdw>
                </a:effectLst>
              </a:rPr>
              <a:t>350 A.D. – Eusebius acknowledges James as both canonical and orthodox.  However,  he categorizes it along with other of the catholic epistles as “disputed texts” – i.e.  the “universal letters” of James 1 &amp; 2,  Peter 1 &amp; 2,  3</a:t>
            </a:r>
            <a:r>
              <a:rPr lang="en-US" sz="2800" baseline="30000">
                <a:solidFill>
                  <a:srgbClr val="FFFFFF"/>
                </a:solidFill>
                <a:effectLst>
                  <a:outerShdw blurRad="38100" dist="38100" dir="2700000" algn="tl">
                    <a:srgbClr val="C0C0C0"/>
                  </a:outerShdw>
                </a:effectLst>
              </a:rPr>
              <a:t>rd</a:t>
            </a:r>
            <a:r>
              <a:rPr lang="en-US" sz="2800">
                <a:solidFill>
                  <a:srgbClr val="FFFFFF"/>
                </a:solidFill>
                <a:effectLst>
                  <a:outerShdw blurRad="38100" dist="38100" dir="2700000" algn="tl">
                    <a:srgbClr val="C0C0C0"/>
                  </a:outerShdw>
                </a:effectLst>
              </a:rPr>
              <a:t> John,  and the Book of Jude.</a:t>
            </a:r>
          </a:p>
          <a:p>
            <a:pPr>
              <a:lnSpc>
                <a:spcPct val="90000"/>
              </a:lnSpc>
            </a:pPr>
            <a:r>
              <a:rPr lang="en-US" sz="2800">
                <a:solidFill>
                  <a:srgbClr val="FFFFFF"/>
                </a:solidFill>
                <a:effectLst>
                  <a:outerShdw blurRad="38100" dist="38100" dir="2700000" algn="tl">
                    <a:srgbClr val="C0C0C0"/>
                  </a:outerShdw>
                </a:effectLst>
              </a:rPr>
              <a:t>450 A.D. – Church Bishops reject all universal letters.</a:t>
            </a:r>
          </a:p>
          <a:p>
            <a:pPr>
              <a:lnSpc>
                <a:spcPct val="90000"/>
              </a:lnSpc>
            </a:pPr>
            <a:r>
              <a:rPr lang="en-US" sz="2800">
                <a:solidFill>
                  <a:srgbClr val="FFFFFF"/>
                </a:solidFill>
                <a:effectLst>
                  <a:outerShdw blurRad="38100" dist="38100" dir="2700000" algn="tl">
                    <a:srgbClr val="C0C0C0"/>
                  </a:outerShdw>
                </a:effectLst>
              </a:rPr>
              <a:t>Book Of James Considered Canon For 1,000 Years!</a:t>
            </a:r>
          </a:p>
          <a:p>
            <a:pPr>
              <a:lnSpc>
                <a:spcPct val="90000"/>
              </a:lnSpc>
            </a:pPr>
            <a:r>
              <a:rPr lang="en-US" sz="2800">
                <a:solidFill>
                  <a:srgbClr val="FFFFFF"/>
                </a:solidFill>
                <a:effectLst>
                  <a:outerShdw blurRad="38100" dist="38100" dir="2700000" algn="tl">
                    <a:srgbClr val="C0C0C0"/>
                  </a:outerShdw>
                </a:effectLst>
              </a:rPr>
              <a:t>1500 A.D. – Erasmus’ Commentary Doubted James!</a:t>
            </a:r>
          </a:p>
          <a:p>
            <a:pPr>
              <a:lnSpc>
                <a:spcPct val="90000"/>
              </a:lnSpc>
            </a:pPr>
            <a:r>
              <a:rPr lang="en-US" sz="2800">
                <a:solidFill>
                  <a:srgbClr val="FFFFFF"/>
                </a:solidFill>
                <a:effectLst>
                  <a:outerShdw blurRad="38100" dist="38100" dir="2700000" algn="tl">
                    <a:srgbClr val="C0C0C0"/>
                  </a:outerShdw>
                </a:effectLst>
              </a:rPr>
              <a:t>German &amp; Swiss Reformer Consider N.T. Apocrypha!  </a:t>
            </a:r>
          </a:p>
          <a:p>
            <a:pPr>
              <a:lnSpc>
                <a:spcPct val="90000"/>
              </a:lnSpc>
              <a:buFontTx/>
              <a:buNone/>
            </a:pPr>
            <a:endParaRPr lang="en-US" sz="2800">
              <a:solidFill>
                <a:srgbClr val="FFFFFF"/>
              </a:solidFill>
              <a:effectLst>
                <a:outerShdw blurRad="38100" dist="38100" dir="2700000" algn="tl">
                  <a:srgbClr val="C0C0C0"/>
                </a:outerShdw>
              </a:effectLst>
            </a:endParaRPr>
          </a:p>
        </p:txBody>
      </p:sp>
    </p:spTree>
    <p:extLst>
      <p:ext uri="{BB962C8B-B14F-4D97-AF65-F5344CB8AC3E}">
        <p14:creationId xmlns:p14="http://schemas.microsoft.com/office/powerpoint/2010/main" val="41723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9282">
                                            <p:txEl>
                                              <p:pRg st="0" end="0"/>
                                            </p:txEl>
                                          </p:spTgt>
                                        </p:tgtEl>
                                        <p:attrNameLst>
                                          <p:attrName>style.visibility</p:attrName>
                                        </p:attrNameLst>
                                      </p:cBhvr>
                                      <p:to>
                                        <p:strVal val="visible"/>
                                      </p:to>
                                    </p:set>
                                    <p:anim calcmode="lin" valueType="num">
                                      <p:cBhvr additive="base">
                                        <p:cTn id="7" dur="300" fill="hold"/>
                                        <p:tgtEl>
                                          <p:spTgt spid="188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1889283">
                                            <p:txEl>
                                              <p:pRg st="0" end="0"/>
                                            </p:txEl>
                                          </p:spTgt>
                                        </p:tgtEl>
                                        <p:attrNameLst>
                                          <p:attrName>style.visibility</p:attrName>
                                        </p:attrNameLst>
                                      </p:cBhvr>
                                      <p:to>
                                        <p:strVal val="visible"/>
                                      </p:to>
                                    </p:set>
                                    <p:anim calcmode="lin" valueType="num">
                                      <p:cBhvr>
                                        <p:cTn id="13" dur="500" fill="hold"/>
                                        <p:tgtEl>
                                          <p:spTgt spid="188928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889283">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1889283">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188928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1889283">
                                            <p:txEl>
                                              <p:pRg st="1" end="1"/>
                                            </p:txEl>
                                          </p:spTgt>
                                        </p:tgtEl>
                                        <p:attrNameLst>
                                          <p:attrName>style.visibility</p:attrName>
                                        </p:attrNameLst>
                                      </p:cBhvr>
                                      <p:to>
                                        <p:strVal val="visible"/>
                                      </p:to>
                                    </p:set>
                                    <p:anim calcmode="lin" valueType="num">
                                      <p:cBhvr>
                                        <p:cTn id="21" dur="500" fill="hold"/>
                                        <p:tgtEl>
                                          <p:spTgt spid="188928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889283">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1889283">
                                            <p:txEl>
                                              <p:pRg st="1" end="1"/>
                                            </p:txEl>
                                          </p:spTgt>
                                        </p:tgtEl>
                                        <p:attrNameLst>
                                          <p:attrName>ppt_x</p:attrName>
                                        </p:attrNameLst>
                                      </p:cBhvr>
                                      <p:tavLst>
                                        <p:tav tm="0">
                                          <p:val>
                                            <p:fltVal val="0.5"/>
                                          </p:val>
                                        </p:tav>
                                        <p:tav tm="100000">
                                          <p:val>
                                            <p:strVal val="#ppt_x"/>
                                          </p:val>
                                        </p:tav>
                                      </p:tavLst>
                                    </p:anim>
                                    <p:anim calcmode="lin" valueType="num">
                                      <p:cBhvr>
                                        <p:cTn id="24" dur="500" fill="hold"/>
                                        <p:tgtEl>
                                          <p:spTgt spid="188928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889283">
                                            <p:txEl>
                                              <p:pRg st="2" end="2"/>
                                            </p:txEl>
                                          </p:spTgt>
                                        </p:tgtEl>
                                        <p:attrNameLst>
                                          <p:attrName>style.visibility</p:attrName>
                                        </p:attrNameLst>
                                      </p:cBhvr>
                                      <p:to>
                                        <p:strVal val="visible"/>
                                      </p:to>
                                    </p:set>
                                    <p:anim calcmode="lin" valueType="num">
                                      <p:cBhvr>
                                        <p:cTn id="29" dur="500" fill="hold"/>
                                        <p:tgtEl>
                                          <p:spTgt spid="188928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889283">
                                            <p:txEl>
                                              <p:pRg st="2" end="2"/>
                                            </p:txEl>
                                          </p:spTgt>
                                        </p:tgtEl>
                                        <p:attrNameLst>
                                          <p:attrName>ppt_h</p:attrName>
                                        </p:attrNameLst>
                                      </p:cBhvr>
                                      <p:tavLst>
                                        <p:tav tm="0">
                                          <p:val>
                                            <p:fltVal val="0"/>
                                          </p:val>
                                        </p:tav>
                                        <p:tav tm="100000">
                                          <p:val>
                                            <p:strVal val="#ppt_h"/>
                                          </p:val>
                                        </p:tav>
                                      </p:tavLst>
                                    </p:anim>
                                    <p:anim calcmode="lin" valueType="num">
                                      <p:cBhvr>
                                        <p:cTn id="31" dur="500" fill="hold"/>
                                        <p:tgtEl>
                                          <p:spTgt spid="1889283">
                                            <p:txEl>
                                              <p:pRg st="2" end="2"/>
                                            </p:txEl>
                                          </p:spTgt>
                                        </p:tgtEl>
                                        <p:attrNameLst>
                                          <p:attrName>ppt_x</p:attrName>
                                        </p:attrNameLst>
                                      </p:cBhvr>
                                      <p:tavLst>
                                        <p:tav tm="0">
                                          <p:val>
                                            <p:fltVal val="0.5"/>
                                          </p:val>
                                        </p:tav>
                                        <p:tav tm="100000">
                                          <p:val>
                                            <p:strVal val="#ppt_x"/>
                                          </p:val>
                                        </p:tav>
                                      </p:tavLst>
                                    </p:anim>
                                    <p:anim calcmode="lin" valueType="num">
                                      <p:cBhvr>
                                        <p:cTn id="32" dur="500" fill="hold"/>
                                        <p:tgtEl>
                                          <p:spTgt spid="1889283">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1889283">
                                            <p:txEl>
                                              <p:pRg st="3" end="3"/>
                                            </p:txEl>
                                          </p:spTgt>
                                        </p:tgtEl>
                                        <p:attrNameLst>
                                          <p:attrName>style.visibility</p:attrName>
                                        </p:attrNameLst>
                                      </p:cBhvr>
                                      <p:to>
                                        <p:strVal val="visible"/>
                                      </p:to>
                                    </p:set>
                                    <p:anim calcmode="lin" valueType="num">
                                      <p:cBhvr>
                                        <p:cTn id="37" dur="500" fill="hold"/>
                                        <p:tgtEl>
                                          <p:spTgt spid="1889283">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1889283">
                                            <p:txEl>
                                              <p:pRg st="3" end="3"/>
                                            </p:txEl>
                                          </p:spTgt>
                                        </p:tgtEl>
                                        <p:attrNameLst>
                                          <p:attrName>ppt_h</p:attrName>
                                        </p:attrNameLst>
                                      </p:cBhvr>
                                      <p:tavLst>
                                        <p:tav tm="0">
                                          <p:val>
                                            <p:fltVal val="0"/>
                                          </p:val>
                                        </p:tav>
                                        <p:tav tm="100000">
                                          <p:val>
                                            <p:strVal val="#ppt_h"/>
                                          </p:val>
                                        </p:tav>
                                      </p:tavLst>
                                    </p:anim>
                                    <p:anim calcmode="lin" valueType="num">
                                      <p:cBhvr>
                                        <p:cTn id="39" dur="500" fill="hold"/>
                                        <p:tgtEl>
                                          <p:spTgt spid="1889283">
                                            <p:txEl>
                                              <p:pRg st="3" end="3"/>
                                            </p:txEl>
                                          </p:spTgt>
                                        </p:tgtEl>
                                        <p:attrNameLst>
                                          <p:attrName>ppt_x</p:attrName>
                                        </p:attrNameLst>
                                      </p:cBhvr>
                                      <p:tavLst>
                                        <p:tav tm="0">
                                          <p:val>
                                            <p:fltVal val="0.5"/>
                                          </p:val>
                                        </p:tav>
                                        <p:tav tm="100000">
                                          <p:val>
                                            <p:strVal val="#ppt_x"/>
                                          </p:val>
                                        </p:tav>
                                      </p:tavLst>
                                    </p:anim>
                                    <p:anim calcmode="lin" valueType="num">
                                      <p:cBhvr>
                                        <p:cTn id="40" dur="500" fill="hold"/>
                                        <p:tgtEl>
                                          <p:spTgt spid="188928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1889283">
                                            <p:txEl>
                                              <p:pRg st="4" end="4"/>
                                            </p:txEl>
                                          </p:spTgt>
                                        </p:tgtEl>
                                        <p:attrNameLst>
                                          <p:attrName>style.visibility</p:attrName>
                                        </p:attrNameLst>
                                      </p:cBhvr>
                                      <p:to>
                                        <p:strVal val="visible"/>
                                      </p:to>
                                    </p:set>
                                    <p:anim calcmode="lin" valueType="num">
                                      <p:cBhvr>
                                        <p:cTn id="45" dur="500" fill="hold"/>
                                        <p:tgtEl>
                                          <p:spTgt spid="1889283">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1889283">
                                            <p:txEl>
                                              <p:pRg st="4" end="4"/>
                                            </p:txEl>
                                          </p:spTgt>
                                        </p:tgtEl>
                                        <p:attrNameLst>
                                          <p:attrName>ppt_h</p:attrName>
                                        </p:attrNameLst>
                                      </p:cBhvr>
                                      <p:tavLst>
                                        <p:tav tm="0">
                                          <p:val>
                                            <p:fltVal val="0"/>
                                          </p:val>
                                        </p:tav>
                                        <p:tav tm="100000">
                                          <p:val>
                                            <p:strVal val="#ppt_h"/>
                                          </p:val>
                                        </p:tav>
                                      </p:tavLst>
                                    </p:anim>
                                    <p:anim calcmode="lin" valueType="num">
                                      <p:cBhvr>
                                        <p:cTn id="47" dur="500" fill="hold"/>
                                        <p:tgtEl>
                                          <p:spTgt spid="1889283">
                                            <p:txEl>
                                              <p:pRg st="4" end="4"/>
                                            </p:txEl>
                                          </p:spTgt>
                                        </p:tgtEl>
                                        <p:attrNameLst>
                                          <p:attrName>ppt_x</p:attrName>
                                        </p:attrNameLst>
                                      </p:cBhvr>
                                      <p:tavLst>
                                        <p:tav tm="0">
                                          <p:val>
                                            <p:fltVal val="0.5"/>
                                          </p:val>
                                        </p:tav>
                                        <p:tav tm="100000">
                                          <p:val>
                                            <p:strVal val="#ppt_x"/>
                                          </p:val>
                                        </p:tav>
                                      </p:tavLst>
                                    </p:anim>
                                    <p:anim calcmode="lin" valueType="num">
                                      <p:cBhvr>
                                        <p:cTn id="48" dur="500" fill="hold"/>
                                        <p:tgtEl>
                                          <p:spTgt spid="1889283">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528" fill="hold" grpId="0" nodeType="clickEffect">
                                  <p:stCondLst>
                                    <p:cond delay="0"/>
                                  </p:stCondLst>
                                  <p:childTnLst>
                                    <p:set>
                                      <p:cBhvr>
                                        <p:cTn id="52" dur="1" fill="hold">
                                          <p:stCondLst>
                                            <p:cond delay="0"/>
                                          </p:stCondLst>
                                        </p:cTn>
                                        <p:tgtEl>
                                          <p:spTgt spid="1889283">
                                            <p:txEl>
                                              <p:pRg st="5" end="5"/>
                                            </p:txEl>
                                          </p:spTgt>
                                        </p:tgtEl>
                                        <p:attrNameLst>
                                          <p:attrName>style.visibility</p:attrName>
                                        </p:attrNameLst>
                                      </p:cBhvr>
                                      <p:to>
                                        <p:strVal val="visible"/>
                                      </p:to>
                                    </p:set>
                                    <p:anim calcmode="lin" valueType="num">
                                      <p:cBhvr>
                                        <p:cTn id="53" dur="500" fill="hold"/>
                                        <p:tgtEl>
                                          <p:spTgt spid="1889283">
                                            <p:txEl>
                                              <p:pRg st="5" end="5"/>
                                            </p:txEl>
                                          </p:spTgt>
                                        </p:tgtEl>
                                        <p:attrNameLst>
                                          <p:attrName>ppt_w</p:attrName>
                                        </p:attrNameLst>
                                      </p:cBhvr>
                                      <p:tavLst>
                                        <p:tav tm="0">
                                          <p:val>
                                            <p:fltVal val="0"/>
                                          </p:val>
                                        </p:tav>
                                        <p:tav tm="100000">
                                          <p:val>
                                            <p:strVal val="#ppt_w"/>
                                          </p:val>
                                        </p:tav>
                                      </p:tavLst>
                                    </p:anim>
                                    <p:anim calcmode="lin" valueType="num">
                                      <p:cBhvr>
                                        <p:cTn id="54" dur="500" fill="hold"/>
                                        <p:tgtEl>
                                          <p:spTgt spid="1889283">
                                            <p:txEl>
                                              <p:pRg st="5" end="5"/>
                                            </p:txEl>
                                          </p:spTgt>
                                        </p:tgtEl>
                                        <p:attrNameLst>
                                          <p:attrName>ppt_h</p:attrName>
                                        </p:attrNameLst>
                                      </p:cBhvr>
                                      <p:tavLst>
                                        <p:tav tm="0">
                                          <p:val>
                                            <p:fltVal val="0"/>
                                          </p:val>
                                        </p:tav>
                                        <p:tav tm="100000">
                                          <p:val>
                                            <p:strVal val="#ppt_h"/>
                                          </p:val>
                                        </p:tav>
                                      </p:tavLst>
                                    </p:anim>
                                    <p:anim calcmode="lin" valueType="num">
                                      <p:cBhvr>
                                        <p:cTn id="55" dur="500" fill="hold"/>
                                        <p:tgtEl>
                                          <p:spTgt spid="1889283">
                                            <p:txEl>
                                              <p:pRg st="5" end="5"/>
                                            </p:txEl>
                                          </p:spTgt>
                                        </p:tgtEl>
                                        <p:attrNameLst>
                                          <p:attrName>ppt_x</p:attrName>
                                        </p:attrNameLst>
                                      </p:cBhvr>
                                      <p:tavLst>
                                        <p:tav tm="0">
                                          <p:val>
                                            <p:fltVal val="0.5"/>
                                          </p:val>
                                        </p:tav>
                                        <p:tav tm="100000">
                                          <p:val>
                                            <p:strVal val="#ppt_x"/>
                                          </p:val>
                                        </p:tav>
                                      </p:tavLst>
                                    </p:anim>
                                    <p:anim calcmode="lin" valueType="num">
                                      <p:cBhvr>
                                        <p:cTn id="56" dur="500" fill="hold"/>
                                        <p:tgtEl>
                                          <p:spTgt spid="1889283">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9282" grpId="0" build="p" autoUpdateAnimBg="0"/>
      <p:bldP spid="1889283"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79044" name="WordArt 4" descr="Paper bag"/>
          <p:cNvSpPr>
            <a:spLocks noChangeArrowheads="1" noChangeShapeType="1" noTextEdit="1"/>
          </p:cNvSpPr>
          <p:nvPr/>
        </p:nvSpPr>
        <p:spPr bwMode="auto">
          <a:xfrm>
            <a:off x="3810000" y="3048000"/>
            <a:ext cx="57150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JAMES CHAPTER TWO</a:t>
            </a:r>
          </a:p>
        </p:txBody>
      </p:sp>
      <p:pic>
        <p:nvPicPr>
          <p:cNvPr id="1879046" name="Picture 6" descr="C:\Documents and Settings\Owner\My Documents\Educational Illustrations\Animations, Any &amp; All Others\angel_right.gif"/>
          <p:cNvPicPr>
            <a:picLocks noChangeAspect="1" noChangeArrowheads="1" noCrop="1"/>
          </p:cNvPicPr>
          <p:nvPr/>
        </p:nvPicPr>
        <p:blipFill>
          <a:blip r:embed="rId5" cstate="print"/>
          <a:srcRect/>
          <a:stretch>
            <a:fillRect/>
          </a:stretch>
        </p:blipFill>
        <p:spPr bwMode="auto">
          <a:xfrm>
            <a:off x="1524002" y="0"/>
            <a:ext cx="949325" cy="1143000"/>
          </a:xfrm>
          <a:prstGeom prst="rect">
            <a:avLst/>
          </a:prstGeom>
          <a:noFill/>
        </p:spPr>
      </p:pic>
    </p:spTree>
    <p:extLst>
      <p:ext uri="{BB962C8B-B14F-4D97-AF65-F5344CB8AC3E}">
        <p14:creationId xmlns:p14="http://schemas.microsoft.com/office/powerpoint/2010/main" val="350651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879044"/>
                                        </p:tgtEl>
                                        <p:attrNameLst>
                                          <p:attrName>style.visibility</p:attrName>
                                        </p:attrNameLst>
                                      </p:cBhvr>
                                      <p:to>
                                        <p:strVal val="visible"/>
                                      </p:to>
                                    </p:set>
                                    <p:anim calcmode="lin" valueType="num">
                                      <p:cBhvr>
                                        <p:cTn id="7" dur="500" fill="hold"/>
                                        <p:tgtEl>
                                          <p:spTgt spid="1879044"/>
                                        </p:tgtEl>
                                        <p:attrNameLst>
                                          <p:attrName>ppt_w</p:attrName>
                                        </p:attrNameLst>
                                      </p:cBhvr>
                                      <p:tavLst>
                                        <p:tav tm="0">
                                          <p:val>
                                            <p:strVal val="4*#ppt_w"/>
                                          </p:val>
                                        </p:tav>
                                        <p:tav tm="100000">
                                          <p:val>
                                            <p:strVal val="#ppt_w"/>
                                          </p:val>
                                        </p:tav>
                                      </p:tavLst>
                                    </p:anim>
                                    <p:anim calcmode="lin" valueType="num">
                                      <p:cBhvr>
                                        <p:cTn id="8" dur="500" fill="hold"/>
                                        <p:tgtEl>
                                          <p:spTgt spid="187904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904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339138"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4000" b="1">
                <a:solidFill>
                  <a:srgbClr val="FFFFFF"/>
                </a:solidFill>
              </a:rPr>
              <a:t>Secular &amp; Sectarian Applications</a:t>
            </a:r>
            <a:r>
              <a:rPr lang="en-US" b="1"/>
              <a:t> </a:t>
            </a:r>
            <a:endParaRPr lang="en-US"/>
          </a:p>
        </p:txBody>
      </p:sp>
      <p:sp>
        <p:nvSpPr>
          <p:cNvPr id="5339139" name="Rectangle 3" descr="Papyrus"/>
          <p:cNvSpPr>
            <a:spLocks noGrp="1" noChangeArrowheads="1"/>
          </p:cNvSpPr>
          <p:nvPr>
            <p:ph type="body" sz="half" idx="2"/>
          </p:nvPr>
        </p:nvSpPr>
        <p:spPr>
          <a:xfrm>
            <a:off x="2133600" y="2133600"/>
            <a:ext cx="7848600" cy="4191000"/>
          </a:xfrm>
          <a:blipFill dpi="0" rotWithShape="0">
            <a:blip r:embed="rId3" cstate="print"/>
            <a:srcRect/>
            <a:tile tx="0" ty="0" sx="100000" sy="100000" flip="none" algn="tl"/>
          </a:blipFill>
        </p:spPr>
        <p:txBody>
          <a:bodyPr/>
          <a:lstStyle/>
          <a:p>
            <a:pPr>
              <a:buFontTx/>
              <a:buNone/>
            </a:pPr>
            <a:r>
              <a:rPr lang="en-US" sz="2800" b="1">
                <a:solidFill>
                  <a:srgbClr val="CC0000"/>
                </a:solidFill>
                <a:effectLst>
                  <a:outerShdw blurRad="38100" dist="38100" dir="2700000" algn="tl">
                    <a:srgbClr val="000000"/>
                  </a:outerShdw>
                </a:effectLst>
              </a:rPr>
              <a:t>  DIFFERENT RENAISSANCE EXPERIENCES:</a:t>
            </a:r>
            <a:endParaRPr lang="en-US" sz="2800"/>
          </a:p>
        </p:txBody>
      </p:sp>
      <p:sp>
        <p:nvSpPr>
          <p:cNvPr id="5339140" name="WordArt 4"/>
          <p:cNvSpPr>
            <a:spLocks noChangeArrowheads="1" noChangeShapeType="1" noTextEdit="1"/>
          </p:cNvSpPr>
          <p:nvPr/>
        </p:nvSpPr>
        <p:spPr bwMode="auto">
          <a:xfrm>
            <a:off x="2362201" y="2819400"/>
            <a:ext cx="69056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Italian Renaissance -</a:t>
            </a:r>
          </a:p>
        </p:txBody>
      </p:sp>
      <p:sp>
        <p:nvSpPr>
          <p:cNvPr id="5339141" name="WordArt 5"/>
          <p:cNvSpPr>
            <a:spLocks noChangeArrowheads="1" noChangeShapeType="1" noTextEdit="1"/>
          </p:cNvSpPr>
          <p:nvPr/>
        </p:nvSpPr>
        <p:spPr bwMode="auto">
          <a:xfrm>
            <a:off x="2362201" y="4495800"/>
            <a:ext cx="7210425"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The Teutonic Renaissance -</a:t>
            </a:r>
          </a:p>
        </p:txBody>
      </p:sp>
      <p:sp>
        <p:nvSpPr>
          <p:cNvPr id="5339142" name="WordArt 6"/>
          <p:cNvSpPr>
            <a:spLocks noChangeArrowheads="1" noChangeShapeType="1" noTextEdit="1"/>
          </p:cNvSpPr>
          <p:nvPr/>
        </p:nvSpPr>
        <p:spPr bwMode="auto">
          <a:xfrm>
            <a:off x="2514600" y="3505200"/>
            <a:ext cx="68580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Continuing  Expressions Of Explicit Support     </a:t>
            </a:r>
          </a:p>
        </p:txBody>
      </p:sp>
      <p:sp>
        <p:nvSpPr>
          <p:cNvPr id="5339143" name="WordArt 7"/>
          <p:cNvSpPr>
            <a:spLocks noChangeArrowheads="1" noChangeShapeType="1" noTextEdit="1"/>
          </p:cNvSpPr>
          <p:nvPr/>
        </p:nvSpPr>
        <p:spPr bwMode="auto">
          <a:xfrm>
            <a:off x="2438400" y="5257800"/>
            <a:ext cx="6781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Break In Tacit Contract Of Systemic Support </a:t>
            </a:r>
          </a:p>
        </p:txBody>
      </p:sp>
    </p:spTree>
    <p:extLst>
      <p:ext uri="{BB962C8B-B14F-4D97-AF65-F5344CB8AC3E}">
        <p14:creationId xmlns:p14="http://schemas.microsoft.com/office/powerpoint/2010/main" val="273195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39139">
                                            <p:txEl>
                                              <p:pRg st="0" end="0"/>
                                            </p:txEl>
                                          </p:spTgt>
                                        </p:tgtEl>
                                        <p:attrNameLst>
                                          <p:attrName>style.visibility</p:attrName>
                                        </p:attrNameLst>
                                      </p:cBhvr>
                                      <p:to>
                                        <p:strVal val="visible"/>
                                      </p:to>
                                    </p:set>
                                    <p:anim calcmode="lin" valueType="num">
                                      <p:cBhvr additive="base">
                                        <p:cTn id="7" dur="300" fill="hold"/>
                                        <p:tgtEl>
                                          <p:spTgt spid="533913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391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339140"/>
                                        </p:tgtEl>
                                        <p:attrNameLst>
                                          <p:attrName>style.visibility</p:attrName>
                                        </p:attrNameLst>
                                      </p:cBhvr>
                                      <p:to>
                                        <p:strVal val="visible"/>
                                      </p:to>
                                    </p:set>
                                    <p:anim calcmode="lin" valueType="num">
                                      <p:cBhvr>
                                        <p:cTn id="13" dur="500" fill="hold"/>
                                        <p:tgtEl>
                                          <p:spTgt spid="5339140"/>
                                        </p:tgtEl>
                                        <p:attrNameLst>
                                          <p:attrName>ppt_w</p:attrName>
                                        </p:attrNameLst>
                                      </p:cBhvr>
                                      <p:tavLst>
                                        <p:tav tm="0">
                                          <p:val>
                                            <p:strVal val="4/3*#ppt_w"/>
                                          </p:val>
                                        </p:tav>
                                        <p:tav tm="100000">
                                          <p:val>
                                            <p:strVal val="#ppt_w"/>
                                          </p:val>
                                        </p:tav>
                                      </p:tavLst>
                                    </p:anim>
                                    <p:anim calcmode="lin" valueType="num">
                                      <p:cBhvr>
                                        <p:cTn id="14" dur="500" fill="hold"/>
                                        <p:tgtEl>
                                          <p:spTgt spid="5339140"/>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5339141"/>
                                        </p:tgtEl>
                                        <p:attrNameLst>
                                          <p:attrName>style.visibility</p:attrName>
                                        </p:attrNameLst>
                                      </p:cBhvr>
                                      <p:to>
                                        <p:strVal val="visible"/>
                                      </p:to>
                                    </p:set>
                                    <p:anim calcmode="lin" valueType="num">
                                      <p:cBhvr>
                                        <p:cTn id="19" dur="500" fill="hold"/>
                                        <p:tgtEl>
                                          <p:spTgt spid="5339141"/>
                                        </p:tgtEl>
                                        <p:attrNameLst>
                                          <p:attrName>ppt_w</p:attrName>
                                        </p:attrNameLst>
                                      </p:cBhvr>
                                      <p:tavLst>
                                        <p:tav tm="0">
                                          <p:val>
                                            <p:strVal val="4/3*#ppt_w"/>
                                          </p:val>
                                        </p:tav>
                                        <p:tav tm="100000">
                                          <p:val>
                                            <p:strVal val="#ppt_w"/>
                                          </p:val>
                                        </p:tav>
                                      </p:tavLst>
                                    </p:anim>
                                    <p:anim calcmode="lin" valueType="num">
                                      <p:cBhvr>
                                        <p:cTn id="20" dur="500" fill="hold"/>
                                        <p:tgtEl>
                                          <p:spTgt spid="5339141"/>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339142"/>
                                        </p:tgtEl>
                                        <p:attrNameLst>
                                          <p:attrName>style.visibility</p:attrName>
                                        </p:attrNameLst>
                                      </p:cBhvr>
                                      <p:to>
                                        <p:strVal val="visible"/>
                                      </p:to>
                                    </p:set>
                                    <p:anim calcmode="lin" valueType="num">
                                      <p:cBhvr>
                                        <p:cTn id="25" dur="500" fill="hold"/>
                                        <p:tgtEl>
                                          <p:spTgt spid="5339142"/>
                                        </p:tgtEl>
                                        <p:attrNameLst>
                                          <p:attrName>ppt_w</p:attrName>
                                        </p:attrNameLst>
                                      </p:cBhvr>
                                      <p:tavLst>
                                        <p:tav tm="0">
                                          <p:val>
                                            <p:strVal val="2/3*#ppt_w"/>
                                          </p:val>
                                        </p:tav>
                                        <p:tav tm="100000">
                                          <p:val>
                                            <p:strVal val="#ppt_w"/>
                                          </p:val>
                                        </p:tav>
                                      </p:tavLst>
                                    </p:anim>
                                    <p:anim calcmode="lin" valueType="num">
                                      <p:cBhvr>
                                        <p:cTn id="26" dur="500" fill="hold"/>
                                        <p:tgtEl>
                                          <p:spTgt spid="5339142"/>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339143"/>
                                        </p:tgtEl>
                                        <p:attrNameLst>
                                          <p:attrName>style.visibility</p:attrName>
                                        </p:attrNameLst>
                                      </p:cBhvr>
                                      <p:to>
                                        <p:strVal val="visible"/>
                                      </p:to>
                                    </p:set>
                                    <p:anim calcmode="lin" valueType="num">
                                      <p:cBhvr>
                                        <p:cTn id="31" dur="500" fill="hold"/>
                                        <p:tgtEl>
                                          <p:spTgt spid="5339143"/>
                                        </p:tgtEl>
                                        <p:attrNameLst>
                                          <p:attrName>ppt_w</p:attrName>
                                        </p:attrNameLst>
                                      </p:cBhvr>
                                      <p:tavLst>
                                        <p:tav tm="0">
                                          <p:val>
                                            <p:strVal val="2/3*#ppt_w"/>
                                          </p:val>
                                        </p:tav>
                                        <p:tav tm="100000">
                                          <p:val>
                                            <p:strVal val="#ppt_w"/>
                                          </p:val>
                                        </p:tav>
                                      </p:tavLst>
                                    </p:anim>
                                    <p:anim calcmode="lin" valueType="num">
                                      <p:cBhvr>
                                        <p:cTn id="32" dur="500" fill="hold"/>
                                        <p:tgtEl>
                                          <p:spTgt spid="533914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9139" grpId="0" build="p" autoUpdateAnimBg="0"/>
      <p:bldP spid="5339140" grpId="0" animBg="1"/>
      <p:bldP spid="5339141" grpId="0" animBg="1"/>
      <p:bldP spid="5339142" grpId="0" animBg="1"/>
      <p:bldP spid="5339143"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80066" name="Rectangle 2"/>
          <p:cNvSpPr>
            <a:spLocks noGrp="1" noChangeArrowheads="1"/>
          </p:cNvSpPr>
          <p:nvPr>
            <p:ph type="title"/>
          </p:nvPr>
        </p:nvSpPr>
        <p:spPr>
          <a:xfrm>
            <a:off x="1981200" y="381000"/>
            <a:ext cx="8229600" cy="609600"/>
          </a:xfrm>
          <a:solidFill>
            <a:srgbClr val="FFFFFF"/>
          </a:solidFill>
        </p:spPr>
        <p:txBody>
          <a:bodyPr/>
          <a:lstStyle/>
          <a:p>
            <a:r>
              <a:rPr lang="en-US" sz="4000">
                <a:effectLst>
                  <a:outerShdw blurRad="38100" dist="38100" dir="2700000" algn="tl">
                    <a:srgbClr val="C0C0C0"/>
                  </a:outerShdw>
                </a:effectLst>
              </a:rPr>
              <a:t>Part One:  Faith Presented Unbiased</a:t>
            </a:r>
          </a:p>
        </p:txBody>
      </p:sp>
      <p:sp>
        <p:nvSpPr>
          <p:cNvPr id="1880067" name="Rectangle 3"/>
          <p:cNvSpPr>
            <a:spLocks noGrp="1" noChangeArrowheads="1"/>
          </p:cNvSpPr>
          <p:nvPr>
            <p:ph type="body" idx="1"/>
          </p:nvPr>
        </p:nvSpPr>
        <p:spPr>
          <a:xfrm>
            <a:off x="2057401" y="1447800"/>
            <a:ext cx="7924800" cy="5029200"/>
          </a:xfrm>
        </p:spPr>
        <p:txBody>
          <a:bodyPr/>
          <a:lstStyle/>
          <a:p>
            <a:pPr>
              <a:buClr>
                <a:srgbClr val="FFFF00"/>
              </a:buClr>
              <a:buFont typeface="Wingdings" pitchFamily="2" charset="2"/>
              <a:buChar char="v"/>
            </a:pPr>
            <a:r>
              <a:rPr lang="en-US" b="1" i="1">
                <a:solidFill>
                  <a:srgbClr val="FFFFFF"/>
                </a:solidFill>
                <a:effectLst>
                  <a:outerShdw blurRad="38100" dist="38100" dir="2700000" algn="tl">
                    <a:srgbClr val="C0C0C0"/>
                  </a:outerShdw>
                </a:effectLst>
              </a:rPr>
              <a:t> The setting is that of an assembly of the saints where two men enter,  one rich and dressed accordingly and the other poor and typically dressed.  The presentation of faith observers will note is seen in the treatment these two visitors receive.  When the two men are treated differently,  the royal law,  “Thou shalt love thy neighbor as thyself”  has been violated and the faith has been           shamefully misrepresented.</a:t>
            </a:r>
            <a:r>
              <a:rPr lang="en-US" b="1">
                <a:effectLst>
                  <a:outerShdw blurRad="38100" dist="38100" dir="2700000" algn="tl">
                    <a:srgbClr val="C0C0C0"/>
                  </a:outerShdw>
                </a:effectLst>
              </a:rPr>
              <a:t> </a:t>
            </a:r>
          </a:p>
        </p:txBody>
      </p:sp>
    </p:spTree>
    <p:extLst>
      <p:ext uri="{BB962C8B-B14F-4D97-AF65-F5344CB8AC3E}">
        <p14:creationId xmlns:p14="http://schemas.microsoft.com/office/powerpoint/2010/main" val="112898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0066">
                                            <p:txEl>
                                              <p:pRg st="0" end="0"/>
                                            </p:txEl>
                                          </p:spTgt>
                                        </p:tgtEl>
                                        <p:attrNameLst>
                                          <p:attrName>style.visibility</p:attrName>
                                        </p:attrNameLst>
                                      </p:cBhvr>
                                      <p:to>
                                        <p:strVal val="visible"/>
                                      </p:to>
                                    </p:set>
                                    <p:anim calcmode="lin" valueType="num">
                                      <p:cBhvr additive="base">
                                        <p:cTn id="7" dur="300" fill="hold"/>
                                        <p:tgtEl>
                                          <p:spTgt spid="18800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00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80067">
                                            <p:txEl>
                                              <p:pRg st="0" end="0"/>
                                            </p:txEl>
                                          </p:spTgt>
                                        </p:tgtEl>
                                        <p:attrNameLst>
                                          <p:attrName>style.visibility</p:attrName>
                                        </p:attrNameLst>
                                      </p:cBhvr>
                                      <p:to>
                                        <p:strVal val="visible"/>
                                      </p:to>
                                    </p:set>
                                    <p:animEffect transition="in" filter="wipe(left)">
                                      <p:cBhvr>
                                        <p:cTn id="13" dur="500"/>
                                        <p:tgtEl>
                                          <p:spTgt spid="18800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0066" grpId="0" build="p" autoUpdateAnimBg="0"/>
      <p:bldP spid="1880067" grpId="0" build="p" autoUpdateAnimBg="0" rev="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81090" name="Rectangle 2"/>
          <p:cNvSpPr>
            <a:spLocks noGrp="1" noChangeArrowheads="1"/>
          </p:cNvSpPr>
          <p:nvPr>
            <p:ph type="title"/>
          </p:nvPr>
        </p:nvSpPr>
        <p:spPr>
          <a:xfrm>
            <a:off x="1981200" y="381000"/>
            <a:ext cx="8229600" cy="609600"/>
          </a:xfrm>
          <a:solidFill>
            <a:srgbClr val="FFFFFF"/>
          </a:solidFill>
        </p:spPr>
        <p:txBody>
          <a:bodyPr/>
          <a:lstStyle/>
          <a:p>
            <a:r>
              <a:rPr lang="en-US">
                <a:effectLst>
                  <a:outerShdw blurRad="38100" dist="38100" dir="2700000" algn="tl">
                    <a:srgbClr val="C0C0C0"/>
                  </a:outerShdw>
                </a:effectLst>
              </a:rPr>
              <a:t>Part Two:  The Law Of Liberty</a:t>
            </a:r>
          </a:p>
        </p:txBody>
      </p:sp>
      <p:sp>
        <p:nvSpPr>
          <p:cNvPr id="1881091" name="Rectangle 3"/>
          <p:cNvSpPr>
            <a:spLocks noGrp="1" noChangeArrowheads="1"/>
          </p:cNvSpPr>
          <p:nvPr>
            <p:ph type="body" idx="1"/>
          </p:nvPr>
        </p:nvSpPr>
        <p:spPr>
          <a:xfrm>
            <a:off x="2057401" y="1524000"/>
            <a:ext cx="7924800" cy="4953000"/>
          </a:xfrm>
        </p:spPr>
        <p:txBody>
          <a:bodyPr/>
          <a:lstStyle/>
          <a:p>
            <a:pPr>
              <a:buClr>
                <a:srgbClr val="FFFF00"/>
              </a:buClr>
              <a:buFont typeface="Wingdings" pitchFamily="2" charset="2"/>
              <a:buChar char="v"/>
            </a:pPr>
            <a:r>
              <a:rPr lang="en-US" b="1" i="1">
                <a:solidFill>
                  <a:srgbClr val="FFFFFF"/>
                </a:solidFill>
                <a:effectLst>
                  <a:outerShdw blurRad="38100" dist="38100" dir="2700000" algn="tl">
                    <a:srgbClr val="C0C0C0"/>
                  </a:outerShdw>
                </a:effectLst>
              </a:rPr>
              <a:t>  No point of the law may be violated  with impunity. Christians must speak and act in harmony with the law of liberty. “We must be uniform in our practice of faith.” …  The primary reason is because judgment    is coming!  Mercy will be sought &amp; found by those extending mercy to others and denied those lacking in such compassion extended toward their fellowman. </a:t>
            </a:r>
            <a:r>
              <a:rPr lang="en-US" b="1">
                <a:effectLst>
                  <a:outerShdw blurRad="38100" dist="38100" dir="2700000" algn="tl">
                    <a:srgbClr val="C0C0C0"/>
                  </a:outerShdw>
                </a:effectLst>
              </a:rPr>
              <a:t> </a:t>
            </a:r>
          </a:p>
        </p:txBody>
      </p:sp>
    </p:spTree>
    <p:extLst>
      <p:ext uri="{BB962C8B-B14F-4D97-AF65-F5344CB8AC3E}">
        <p14:creationId xmlns:p14="http://schemas.microsoft.com/office/powerpoint/2010/main" val="135490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1090">
                                            <p:txEl>
                                              <p:pRg st="0" end="0"/>
                                            </p:txEl>
                                          </p:spTgt>
                                        </p:tgtEl>
                                        <p:attrNameLst>
                                          <p:attrName>style.visibility</p:attrName>
                                        </p:attrNameLst>
                                      </p:cBhvr>
                                      <p:to>
                                        <p:strVal val="visible"/>
                                      </p:to>
                                    </p:set>
                                    <p:anim calcmode="lin" valueType="num">
                                      <p:cBhvr additive="base">
                                        <p:cTn id="7" dur="300" fill="hold"/>
                                        <p:tgtEl>
                                          <p:spTgt spid="188109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10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81091">
                                            <p:txEl>
                                              <p:pRg st="0" end="0"/>
                                            </p:txEl>
                                          </p:spTgt>
                                        </p:tgtEl>
                                        <p:attrNameLst>
                                          <p:attrName>style.visibility</p:attrName>
                                        </p:attrNameLst>
                                      </p:cBhvr>
                                      <p:to>
                                        <p:strVal val="visible"/>
                                      </p:to>
                                    </p:set>
                                    <p:animEffect transition="in" filter="wipe(left)">
                                      <p:cBhvr>
                                        <p:cTn id="13" dur="500"/>
                                        <p:tgtEl>
                                          <p:spTgt spid="18810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1090" grpId="0" build="p" autoUpdateAnimBg="0"/>
      <p:bldP spid="1881091" grpId="0" build="p" autoUpdateAnimBg="0" rev="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882114" name="Rectangle 2"/>
          <p:cNvSpPr>
            <a:spLocks noGrp="1" noChangeArrowheads="1"/>
          </p:cNvSpPr>
          <p:nvPr>
            <p:ph type="title"/>
          </p:nvPr>
        </p:nvSpPr>
        <p:spPr>
          <a:xfrm>
            <a:off x="1981200" y="381000"/>
            <a:ext cx="8229600" cy="533400"/>
          </a:xfrm>
          <a:solidFill>
            <a:srgbClr val="FFFFFF"/>
          </a:solidFill>
        </p:spPr>
        <p:txBody>
          <a:bodyPr/>
          <a:lstStyle/>
          <a:p>
            <a:r>
              <a:rPr lang="en-US" sz="4000">
                <a:effectLst>
                  <a:outerShdw blurRad="38100" dist="38100" dir="2700000" algn="tl">
                    <a:srgbClr val="C0C0C0"/>
                  </a:outerShdw>
                </a:effectLst>
              </a:rPr>
              <a:t>Part Three:  Justification By Works</a:t>
            </a:r>
          </a:p>
        </p:txBody>
      </p:sp>
      <p:sp>
        <p:nvSpPr>
          <p:cNvPr id="1882115" name="Rectangle 3"/>
          <p:cNvSpPr>
            <a:spLocks noGrp="1" noChangeArrowheads="1"/>
          </p:cNvSpPr>
          <p:nvPr>
            <p:ph type="body" idx="1"/>
          </p:nvPr>
        </p:nvSpPr>
        <p:spPr>
          <a:xfrm>
            <a:off x="2057400" y="914400"/>
            <a:ext cx="8001000" cy="5562600"/>
          </a:xfrm>
        </p:spPr>
        <p:txBody>
          <a:bodyPr/>
          <a:lstStyle/>
          <a:p>
            <a:pPr>
              <a:lnSpc>
                <a:spcPct val="90000"/>
              </a:lnSpc>
              <a:buClr>
                <a:srgbClr val="FFFF00"/>
              </a:buClr>
              <a:buFont typeface="Wingdings" pitchFamily="2" charset="2"/>
              <a:buChar char="v"/>
            </a:pPr>
            <a:r>
              <a:rPr lang="en-US" sz="2800" b="1" i="1">
                <a:solidFill>
                  <a:srgbClr val="FFFFFF"/>
                </a:solidFill>
                <a:effectLst>
                  <a:outerShdw blurRad="38100" dist="38100" dir="2700000" algn="tl">
                    <a:srgbClr val="C0C0C0"/>
                  </a:outerShdw>
                </a:effectLst>
              </a:rPr>
              <a:t> The three main points within this chapter are unified by its theme of  “the demonstration of faith.”   Salvation is emptied out of a faith void of demonstration(v. 14).  An obvious requirement of daily sustenance left unsupplied constitutes a “dead faith” (vv. 15-17).  James wrote,  “Yea,  a man may say,  Thou hast faith, and I have works:  show me thy faith without thy works,  and I will show thee my faith by my works” (v.18).  The existence of faith is verified in the corresponding actions it generates.  Moreover, the only time the term ‘faith only’ appears in the Bible is verse 24:  </a:t>
            </a:r>
            <a:r>
              <a:rPr lang="en-US" sz="3600" b="1" i="1">
                <a:solidFill>
                  <a:srgbClr val="FFFFFF"/>
                </a:solidFill>
                <a:effectLst>
                  <a:outerShdw blurRad="38100" dist="38100" dir="2700000" algn="tl">
                    <a:srgbClr val="C0C0C0"/>
                  </a:outerShdw>
                </a:effectLst>
              </a:rPr>
              <a:t>“Ye see then how that by works a man is justified,  and not by faith only!”</a:t>
            </a:r>
            <a:r>
              <a:rPr lang="en-US" sz="2800" b="1" i="1">
                <a:solidFill>
                  <a:srgbClr val="FFFFFF"/>
                </a:solidFill>
                <a:effectLst>
                  <a:outerShdw blurRad="38100" dist="38100" dir="2700000" algn="tl">
                    <a:srgbClr val="C0C0C0"/>
                  </a:outerShdw>
                </a:effectLst>
              </a:rPr>
              <a:t>       </a:t>
            </a:r>
            <a:r>
              <a:rPr lang="en-US" sz="2800" b="1">
                <a:effectLst>
                  <a:outerShdw blurRad="38100" dist="38100" dir="2700000" algn="tl">
                    <a:srgbClr val="C0C0C0"/>
                  </a:outerShdw>
                </a:effectLst>
              </a:rPr>
              <a:t> </a:t>
            </a:r>
          </a:p>
        </p:txBody>
      </p:sp>
      <p:sp>
        <p:nvSpPr>
          <p:cNvPr id="1882116" name="WordArt 4"/>
          <p:cNvSpPr>
            <a:spLocks noChangeArrowheads="1" noChangeShapeType="1" noTextEdit="1"/>
          </p:cNvSpPr>
          <p:nvPr/>
        </p:nvSpPr>
        <p:spPr bwMode="auto">
          <a:xfrm>
            <a:off x="2286001" y="1143000"/>
            <a:ext cx="7467600" cy="54102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...not by faith only!</a:t>
            </a:r>
          </a:p>
        </p:txBody>
      </p:sp>
    </p:spTree>
    <p:extLst>
      <p:ext uri="{BB962C8B-B14F-4D97-AF65-F5344CB8AC3E}">
        <p14:creationId xmlns:p14="http://schemas.microsoft.com/office/powerpoint/2010/main" val="10684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2114">
                                            <p:txEl>
                                              <p:pRg st="0" end="0"/>
                                            </p:txEl>
                                          </p:spTgt>
                                        </p:tgtEl>
                                        <p:attrNameLst>
                                          <p:attrName>style.visibility</p:attrName>
                                        </p:attrNameLst>
                                      </p:cBhvr>
                                      <p:to>
                                        <p:strVal val="visible"/>
                                      </p:to>
                                    </p:set>
                                    <p:anim calcmode="lin" valueType="num">
                                      <p:cBhvr additive="base">
                                        <p:cTn id="7" dur="300" fill="hold"/>
                                        <p:tgtEl>
                                          <p:spTgt spid="188211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21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82115">
                                            <p:txEl>
                                              <p:pRg st="0" end="0"/>
                                            </p:txEl>
                                          </p:spTgt>
                                        </p:tgtEl>
                                        <p:attrNameLst>
                                          <p:attrName>style.visibility</p:attrName>
                                        </p:attrNameLst>
                                      </p:cBhvr>
                                      <p:to>
                                        <p:strVal val="visible"/>
                                      </p:to>
                                    </p:set>
                                    <p:animEffect transition="in" filter="wipe(left)">
                                      <p:cBhvr>
                                        <p:cTn id="13" dur="500"/>
                                        <p:tgtEl>
                                          <p:spTgt spid="18821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882116"/>
                                        </p:tgtEl>
                                        <p:attrNameLst>
                                          <p:attrName>style.visibility</p:attrName>
                                        </p:attrNameLst>
                                      </p:cBhvr>
                                      <p:to>
                                        <p:strVal val="visible"/>
                                      </p:to>
                                    </p:set>
                                    <p:anim calcmode="lin" valueType="num">
                                      <p:cBhvr additive="base">
                                        <p:cTn id="18" dur="500" fill="hold"/>
                                        <p:tgtEl>
                                          <p:spTgt spid="1882116"/>
                                        </p:tgtEl>
                                        <p:attrNameLst>
                                          <p:attrName>ppt_x</p:attrName>
                                        </p:attrNameLst>
                                      </p:cBhvr>
                                      <p:tavLst>
                                        <p:tav tm="0">
                                          <p:val>
                                            <p:strVal val="1+#ppt_w/2"/>
                                          </p:val>
                                        </p:tav>
                                        <p:tav tm="100000">
                                          <p:val>
                                            <p:strVal val="#ppt_x"/>
                                          </p:val>
                                        </p:tav>
                                      </p:tavLst>
                                    </p:anim>
                                    <p:anim calcmode="lin" valueType="num">
                                      <p:cBhvr additive="base">
                                        <p:cTn id="19" dur="500" fill="hold"/>
                                        <p:tgtEl>
                                          <p:spTgt spid="18821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2114" grpId="0" build="p" autoUpdateAnimBg="0"/>
      <p:bldP spid="1882115" grpId="0" build="p" autoUpdateAnimBg="0" rev="1"/>
      <p:bldP spid="188211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481B-3317-4A0C-B252-D1E4647E2FF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AC49E68-E534-48CA-BB4D-D63B66CB8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6" y="0"/>
            <a:ext cx="12282435" cy="6858000"/>
          </a:xfrm>
          <a:prstGeom prst="rect">
            <a:avLst/>
          </a:prstGeom>
        </p:spPr>
      </p:pic>
    </p:spTree>
    <p:extLst>
      <p:ext uri="{BB962C8B-B14F-4D97-AF65-F5344CB8AC3E}">
        <p14:creationId xmlns:p14="http://schemas.microsoft.com/office/powerpoint/2010/main" val="17162533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883138" name="Rectangle 2"/>
          <p:cNvSpPr>
            <a:spLocks noGrp="1" noChangeArrowheads="1"/>
          </p:cNvSpPr>
          <p:nvPr>
            <p:ph type="title"/>
          </p:nvPr>
        </p:nvSpPr>
        <p:spPr>
          <a:xfrm>
            <a:off x="1981200" y="381000"/>
            <a:ext cx="8229600" cy="457200"/>
          </a:xfrm>
          <a:solidFill>
            <a:srgbClr val="FFFFFF"/>
          </a:solidFill>
        </p:spPr>
        <p:txBody>
          <a:bodyPr/>
          <a:lstStyle/>
          <a:p>
            <a:r>
              <a:rPr lang="en-US" sz="4000">
                <a:effectLst>
                  <a:outerShdw blurRad="38100" dist="38100" dir="2700000" algn="tl">
                    <a:srgbClr val="C0C0C0"/>
                  </a:outerShdw>
                </a:effectLst>
              </a:rPr>
              <a:t>Part Four:  Necessary Conclusions </a:t>
            </a:r>
          </a:p>
        </p:txBody>
      </p:sp>
      <p:sp>
        <p:nvSpPr>
          <p:cNvPr id="1883139" name="Rectangle 3"/>
          <p:cNvSpPr>
            <a:spLocks noGrp="1" noChangeArrowheads="1"/>
          </p:cNvSpPr>
          <p:nvPr>
            <p:ph type="body" idx="1"/>
          </p:nvPr>
        </p:nvSpPr>
        <p:spPr>
          <a:xfrm>
            <a:off x="1981200" y="914400"/>
            <a:ext cx="8305800" cy="5562600"/>
          </a:xfrm>
        </p:spPr>
        <p:txBody>
          <a:bodyPr/>
          <a:lstStyle/>
          <a:p>
            <a:pPr>
              <a:lnSpc>
                <a:spcPct val="90000"/>
              </a:lnSpc>
              <a:buClr>
                <a:srgbClr val="FFFF00"/>
              </a:buClr>
              <a:buFont typeface="Wingdings" pitchFamily="2" charset="2"/>
              <a:buChar char="v"/>
            </a:pPr>
            <a:r>
              <a:rPr lang="en-US" b="1" i="1">
                <a:solidFill>
                  <a:srgbClr val="FFFFFF"/>
                </a:solidFill>
                <a:effectLst>
                  <a:outerShdw blurRad="38100" dist="38100" dir="2700000" algn="tl">
                    <a:srgbClr val="C0C0C0"/>
                  </a:outerShdw>
                </a:effectLst>
              </a:rPr>
              <a:t>  The royal law and the law of liberty find expression in the subject of justification by works.  The law of God establishes the rule   of conduct or action and limits behaviors &amp; activities to the standard of acceptability as authorized by the revealed word of God, the Bible.  Thus,  we must be unbiased in our presentation of faith,  vv. 1–9.   We must be uniform in our practice of faith,  vv. 10-13.  Finally,  we must also be undaunted in our performance of faith,  vv. 14-26.  Together,  this is the “demonstration of faith”  about which James wrote.</a:t>
            </a:r>
            <a:r>
              <a:rPr lang="en-US" sz="2800" b="1" i="1">
                <a:solidFill>
                  <a:srgbClr val="FFFFFF"/>
                </a:solidFill>
                <a:effectLst>
                  <a:outerShdw blurRad="38100" dist="38100" dir="2700000" algn="tl">
                    <a:srgbClr val="C0C0C0"/>
                  </a:outerShdw>
                </a:effectLst>
              </a:rPr>
              <a:t>  </a:t>
            </a:r>
            <a:r>
              <a:rPr lang="en-US" sz="2800" b="1">
                <a:effectLst>
                  <a:outerShdw blurRad="38100" dist="38100" dir="2700000" algn="tl">
                    <a:srgbClr val="C0C0C0"/>
                  </a:outerShdw>
                </a:effectLst>
              </a:rPr>
              <a:t> </a:t>
            </a:r>
          </a:p>
        </p:txBody>
      </p:sp>
    </p:spTree>
    <p:extLst>
      <p:ext uri="{BB962C8B-B14F-4D97-AF65-F5344CB8AC3E}">
        <p14:creationId xmlns:p14="http://schemas.microsoft.com/office/powerpoint/2010/main" val="17533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883138">
                                            <p:txEl>
                                              <p:pRg st="0" end="0"/>
                                            </p:txEl>
                                          </p:spTgt>
                                        </p:tgtEl>
                                        <p:attrNameLst>
                                          <p:attrName>style.visibility</p:attrName>
                                        </p:attrNameLst>
                                      </p:cBhvr>
                                      <p:to>
                                        <p:strVal val="visible"/>
                                      </p:to>
                                    </p:set>
                                    <p:anim calcmode="lin" valueType="num">
                                      <p:cBhvr additive="base">
                                        <p:cTn id="7" dur="75" fill="hold"/>
                                        <p:tgtEl>
                                          <p:spTgt spid="1883138">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88313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1883139">
                                            <p:txEl>
                                              <p:pRg st="0" end="0"/>
                                            </p:txEl>
                                          </p:spTgt>
                                        </p:tgtEl>
                                        <p:attrNameLst>
                                          <p:attrName>style.visibility</p:attrName>
                                        </p:attrNameLst>
                                      </p:cBhvr>
                                      <p:to>
                                        <p:strVal val="visible"/>
                                      </p:to>
                                    </p:set>
                                    <p:animEffect transition="in" filter="wipe(up)">
                                      <p:cBhvr>
                                        <p:cTn id="13" dur="75"/>
                                        <p:tgtEl>
                                          <p:spTgt spid="1883139">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3138" grpId="0" build="p" autoUpdateAnimBg="0"/>
      <p:bldP spid="1883139"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3AF0-680E-4244-8B93-809C9F1EFF1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196EB4B-7985-4D79-8D9C-B97460E9E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0640678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22" name="Picture 2" descr="PAGE_24"/>
          <p:cNvPicPr>
            <a:picLocks noGrp="1" noChangeAspect="1" noChangeArrowheads="1"/>
          </p:cNvPicPr>
          <p:nvPr>
            <p:ph/>
          </p:nvPr>
        </p:nvPicPr>
        <p:blipFill>
          <a:blip r:embed="rId3" cstate="print"/>
          <a:srcRect/>
          <a:stretch>
            <a:fillRect/>
          </a:stretch>
        </p:blipFill>
        <p:spPr>
          <a:xfrm>
            <a:off x="0" y="-725865"/>
            <a:ext cx="12192000" cy="8898903"/>
          </a:xfrm>
          <a:noFill/>
          <a:ln/>
        </p:spPr>
      </p:pic>
    </p:spTree>
    <p:extLst>
      <p:ext uri="{BB962C8B-B14F-4D97-AF65-F5344CB8AC3E}">
        <p14:creationId xmlns:p14="http://schemas.microsoft.com/office/powerpoint/2010/main" val="4051327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45474" name="Rectangle 2"/>
          <p:cNvSpPr>
            <a:spLocks noGrp="1" noChangeArrowheads="1"/>
          </p:cNvSpPr>
          <p:nvPr>
            <p:ph type="title"/>
          </p:nvPr>
        </p:nvSpPr>
        <p:spPr>
          <a:xfrm>
            <a:off x="1524000" y="457200"/>
            <a:ext cx="9144000" cy="1066800"/>
          </a:xfrm>
        </p:spPr>
        <p:txBody>
          <a:bodyPr/>
          <a:lstStyle/>
          <a:p>
            <a:r>
              <a:rPr lang="en-US" sz="5400" b="1">
                <a:effectLst>
                  <a:outerShdw blurRad="38100" dist="38100" dir="2700000" algn="tl">
                    <a:srgbClr val="C0C0C0"/>
                  </a:outerShdw>
                </a:effectLst>
              </a:rPr>
              <a:t>Lutheranism  After  Luther</a:t>
            </a:r>
            <a:r>
              <a:rPr lang="en-US">
                <a:effectLst>
                  <a:outerShdw blurRad="38100" dist="38100" dir="2700000" algn="tl">
                    <a:srgbClr val="C0C0C0"/>
                  </a:outerShdw>
                </a:effectLst>
              </a:rPr>
              <a:t>  </a:t>
            </a:r>
            <a:r>
              <a:rPr lang="en-US" sz="2800" u="sng">
                <a:solidFill>
                  <a:srgbClr val="FFFFFF"/>
                </a:solidFill>
                <a:effectLst>
                  <a:outerShdw blurRad="38100" dist="38100" dir="2700000" algn="tl">
                    <a:srgbClr val="C0C0C0"/>
                  </a:outerShdw>
                </a:effectLst>
                <a:latin typeface="Algerian" pitchFamily="82" charset="0"/>
              </a:rPr>
              <a:t>Philip Melanchthon  &amp;  Lutheran Slippage</a:t>
            </a:r>
          </a:p>
        </p:txBody>
      </p:sp>
      <p:sp>
        <p:nvSpPr>
          <p:cNvPr id="3945475" name="Rectangle 3"/>
          <p:cNvSpPr>
            <a:spLocks noGrp="1" noChangeArrowheads="1"/>
          </p:cNvSpPr>
          <p:nvPr>
            <p:ph type="body" idx="1"/>
          </p:nvPr>
        </p:nvSpPr>
        <p:spPr>
          <a:xfrm>
            <a:off x="2057400" y="1828800"/>
            <a:ext cx="8077200" cy="4419600"/>
          </a:xfrm>
        </p:spPr>
        <p:txBody>
          <a:bodyPr/>
          <a:lstStyle/>
          <a:p>
            <a:pPr>
              <a:buFont typeface="Wingdings" pitchFamily="2" charset="2"/>
              <a:buChar char="§"/>
            </a:pPr>
            <a:r>
              <a:rPr lang="en-US" sz="2000" b="1">
                <a:solidFill>
                  <a:srgbClr val="FFFF00"/>
                </a:solidFill>
                <a:effectLst>
                  <a:outerShdw blurRad="38100" dist="38100" dir="2700000" algn="tl">
                    <a:srgbClr val="C0C0C0"/>
                  </a:outerShdw>
                </a:effectLst>
              </a:rPr>
              <a:t>We all know the proverbial pun that the man is head of the family and the wife the neck,  but it is the neck that turns the head.</a:t>
            </a:r>
          </a:p>
          <a:p>
            <a:pPr>
              <a:buFont typeface="Wingdings" pitchFamily="2" charset="2"/>
              <a:buChar char="§"/>
            </a:pPr>
            <a:endParaRPr lang="en-US" sz="800" b="1">
              <a:solidFill>
                <a:srgbClr val="FFFF00"/>
              </a:solidFill>
              <a:effectLst>
                <a:outerShdw blurRad="38100" dist="38100" dir="2700000" algn="tl">
                  <a:srgbClr val="C0C0C0"/>
                </a:outerShdw>
              </a:effectLst>
            </a:endParaRPr>
          </a:p>
          <a:p>
            <a:pPr>
              <a:buFont typeface="Wingdings" pitchFamily="2" charset="2"/>
              <a:buChar char="§"/>
            </a:pPr>
            <a:r>
              <a:rPr lang="en-US" sz="2000" b="1">
                <a:solidFill>
                  <a:srgbClr val="FFFF00"/>
                </a:solidFill>
                <a:effectLst>
                  <a:outerShdw blurRad="38100" dist="38100" dir="2700000" algn="tl">
                    <a:srgbClr val="C0C0C0"/>
                  </a:outerShdw>
                </a:effectLst>
              </a:rPr>
              <a:t>It was something like that in Melanchthon’s relationship to Luther.  He not only helped Luther but was in awe of him.</a:t>
            </a:r>
          </a:p>
          <a:p>
            <a:pPr>
              <a:buFont typeface="Wingdings" pitchFamily="2" charset="2"/>
              <a:buChar char="§"/>
            </a:pPr>
            <a:endParaRPr lang="en-US" sz="800" b="1">
              <a:solidFill>
                <a:srgbClr val="FFFF00"/>
              </a:solidFill>
              <a:effectLst>
                <a:outerShdw blurRad="38100" dist="38100" dir="2700000" algn="tl">
                  <a:srgbClr val="C0C0C0"/>
                </a:outerShdw>
              </a:effectLst>
            </a:endParaRPr>
          </a:p>
          <a:p>
            <a:pPr>
              <a:buFont typeface="Wingdings" pitchFamily="2" charset="2"/>
              <a:buChar char="§"/>
            </a:pPr>
            <a:r>
              <a:rPr lang="en-US" sz="2000" b="1">
                <a:solidFill>
                  <a:srgbClr val="FFFF00"/>
                </a:solidFill>
                <a:effectLst>
                  <a:outerShdw blurRad="38100" dist="38100" dir="2700000" algn="tl">
                    <a:srgbClr val="C0C0C0"/>
                  </a:outerShdw>
                </a:effectLst>
              </a:rPr>
              <a:t>Nevertheless, as we have seen, it was probably Melanchthon and not Luther who turned the Reformation against the Swiss, causing the first great division in Protestantism.</a:t>
            </a:r>
          </a:p>
          <a:p>
            <a:pPr>
              <a:buFont typeface="Wingdings" pitchFamily="2" charset="2"/>
              <a:buChar char="§"/>
            </a:pPr>
            <a:endParaRPr lang="en-US" sz="800" b="1">
              <a:solidFill>
                <a:srgbClr val="FFFF00"/>
              </a:solidFill>
              <a:effectLst>
                <a:outerShdw blurRad="38100" dist="38100" dir="2700000" algn="tl">
                  <a:srgbClr val="C0C0C0"/>
                </a:outerShdw>
              </a:effectLst>
            </a:endParaRPr>
          </a:p>
          <a:p>
            <a:pPr>
              <a:buFont typeface="Wingdings" pitchFamily="2" charset="2"/>
              <a:buChar char="§"/>
            </a:pPr>
            <a:r>
              <a:rPr lang="en-US" sz="2000" b="1">
                <a:solidFill>
                  <a:srgbClr val="FFFF00"/>
                </a:solidFill>
                <a:effectLst>
                  <a:outerShdw blurRad="38100" dist="38100" dir="2700000" algn="tl">
                    <a:srgbClr val="C0C0C0"/>
                  </a:outerShdw>
                </a:effectLst>
              </a:rPr>
              <a:t>Moreover, it was Melanchthon and not Luther who wrote the first Lutheran systematic theology.  </a:t>
            </a:r>
            <a:r>
              <a:rPr lang="en-US" sz="2000" b="1" i="1">
                <a:solidFill>
                  <a:srgbClr val="FFFF00"/>
                </a:solidFill>
                <a:effectLst>
                  <a:outerShdw blurRad="38100" dist="38100" dir="2700000" algn="tl">
                    <a:srgbClr val="C0C0C0"/>
                  </a:outerShdw>
                </a:effectLst>
              </a:rPr>
              <a:t>Loci Communes</a:t>
            </a:r>
            <a:r>
              <a:rPr lang="en-US" sz="2000" b="1">
                <a:solidFill>
                  <a:srgbClr val="FFFF00"/>
                </a:solidFill>
                <a:effectLst>
                  <a:outerShdw blurRad="38100" dist="38100" dir="2700000" algn="tl">
                    <a:srgbClr val="C0C0C0"/>
                  </a:outerShdw>
                </a:effectLst>
              </a:rPr>
              <a:t> (commonplaces) was the first Protestant theology and it was Melanchthon who negotiated with Roman Catholicism at Augsburg in 1530, though Luther was in the background keeping his associate in line. </a:t>
            </a:r>
          </a:p>
        </p:txBody>
      </p:sp>
      <p:sp>
        <p:nvSpPr>
          <p:cNvPr id="3945476"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Ligonier Ministries Church History Handouts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45475">
                                            <p:txEl>
                                              <p:pRg st="0" end="0"/>
                                            </p:txEl>
                                          </p:spTgt>
                                        </p:tgtEl>
                                        <p:attrNameLst>
                                          <p:attrName>style.visibility</p:attrName>
                                        </p:attrNameLst>
                                      </p:cBhvr>
                                      <p:to>
                                        <p:strVal val="visible"/>
                                      </p:to>
                                    </p:set>
                                    <p:anim calcmode="lin" valueType="num">
                                      <p:cBhvr>
                                        <p:cTn id="7" dur="500" fill="hold"/>
                                        <p:tgtEl>
                                          <p:spTgt spid="3945475">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45475">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45475">
                                            <p:txEl>
                                              <p:pRg st="2" end="2"/>
                                            </p:txEl>
                                          </p:spTgt>
                                        </p:tgtEl>
                                        <p:attrNameLst>
                                          <p:attrName>style.visibility</p:attrName>
                                        </p:attrNameLst>
                                      </p:cBhvr>
                                      <p:to>
                                        <p:strVal val="visible"/>
                                      </p:to>
                                    </p:set>
                                    <p:anim calcmode="lin" valueType="num">
                                      <p:cBhvr>
                                        <p:cTn id="13" dur="500" fill="hold"/>
                                        <p:tgtEl>
                                          <p:spTgt spid="3945475">
                                            <p:txEl>
                                              <p:pRg st="2" end="2"/>
                                            </p:txEl>
                                          </p:spTgt>
                                        </p:tgtEl>
                                        <p:attrNameLst>
                                          <p:attrName>ppt_w</p:attrName>
                                        </p:attrNameLst>
                                      </p:cBhvr>
                                      <p:tavLst>
                                        <p:tav tm="0">
                                          <p:val>
                                            <p:strVal val="2/3*#ppt_w"/>
                                          </p:val>
                                        </p:tav>
                                        <p:tav tm="100000">
                                          <p:val>
                                            <p:strVal val="#ppt_w"/>
                                          </p:val>
                                        </p:tav>
                                      </p:tavLst>
                                    </p:anim>
                                    <p:anim calcmode="lin" valueType="num">
                                      <p:cBhvr>
                                        <p:cTn id="14" dur="500" fill="hold"/>
                                        <p:tgtEl>
                                          <p:spTgt spid="3945475">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45475">
                                            <p:txEl>
                                              <p:pRg st="4" end="4"/>
                                            </p:txEl>
                                          </p:spTgt>
                                        </p:tgtEl>
                                        <p:attrNameLst>
                                          <p:attrName>style.visibility</p:attrName>
                                        </p:attrNameLst>
                                      </p:cBhvr>
                                      <p:to>
                                        <p:strVal val="visible"/>
                                      </p:to>
                                    </p:set>
                                    <p:anim calcmode="lin" valueType="num">
                                      <p:cBhvr>
                                        <p:cTn id="19" dur="500" fill="hold"/>
                                        <p:tgtEl>
                                          <p:spTgt spid="3945475">
                                            <p:txEl>
                                              <p:pRg st="4" end="4"/>
                                            </p:txEl>
                                          </p:spTgt>
                                        </p:tgtEl>
                                        <p:attrNameLst>
                                          <p:attrName>ppt_w</p:attrName>
                                        </p:attrNameLst>
                                      </p:cBhvr>
                                      <p:tavLst>
                                        <p:tav tm="0">
                                          <p:val>
                                            <p:strVal val="2/3*#ppt_w"/>
                                          </p:val>
                                        </p:tav>
                                        <p:tav tm="100000">
                                          <p:val>
                                            <p:strVal val="#ppt_w"/>
                                          </p:val>
                                        </p:tav>
                                      </p:tavLst>
                                    </p:anim>
                                    <p:anim calcmode="lin" valueType="num">
                                      <p:cBhvr>
                                        <p:cTn id="20" dur="500" fill="hold"/>
                                        <p:tgtEl>
                                          <p:spTgt spid="3945475">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945475">
                                            <p:txEl>
                                              <p:pRg st="6" end="6"/>
                                            </p:txEl>
                                          </p:spTgt>
                                        </p:tgtEl>
                                        <p:attrNameLst>
                                          <p:attrName>style.visibility</p:attrName>
                                        </p:attrNameLst>
                                      </p:cBhvr>
                                      <p:to>
                                        <p:strVal val="visible"/>
                                      </p:to>
                                    </p:set>
                                    <p:anim calcmode="lin" valueType="num">
                                      <p:cBhvr>
                                        <p:cTn id="25" dur="500" fill="hold"/>
                                        <p:tgtEl>
                                          <p:spTgt spid="3945475">
                                            <p:txEl>
                                              <p:pRg st="6" end="6"/>
                                            </p:txEl>
                                          </p:spTgt>
                                        </p:tgtEl>
                                        <p:attrNameLst>
                                          <p:attrName>ppt_w</p:attrName>
                                        </p:attrNameLst>
                                      </p:cBhvr>
                                      <p:tavLst>
                                        <p:tav tm="0">
                                          <p:val>
                                            <p:strVal val="2/3*#ppt_w"/>
                                          </p:val>
                                        </p:tav>
                                        <p:tav tm="100000">
                                          <p:val>
                                            <p:strVal val="#ppt_w"/>
                                          </p:val>
                                        </p:tav>
                                      </p:tavLst>
                                    </p:anim>
                                    <p:anim calcmode="lin" valueType="num">
                                      <p:cBhvr>
                                        <p:cTn id="26" dur="500" fill="hold"/>
                                        <p:tgtEl>
                                          <p:spTgt spid="3945475">
                                            <p:txEl>
                                              <p:pRg st="6" end="6"/>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5475"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49570" name="Rectangle 2"/>
          <p:cNvSpPr>
            <a:spLocks noGrp="1" noChangeArrowheads="1"/>
          </p:cNvSpPr>
          <p:nvPr>
            <p:ph type="title"/>
          </p:nvPr>
        </p:nvSpPr>
        <p:spPr>
          <a:xfrm>
            <a:off x="1524000" y="457200"/>
            <a:ext cx="9144000" cy="1066800"/>
          </a:xfrm>
        </p:spPr>
        <p:txBody>
          <a:bodyPr/>
          <a:lstStyle/>
          <a:p>
            <a:r>
              <a:rPr lang="en-US" sz="5400" b="1">
                <a:effectLst>
                  <a:outerShdw blurRad="38100" dist="38100" dir="2700000" algn="tl">
                    <a:srgbClr val="C0C0C0"/>
                  </a:outerShdw>
                </a:effectLst>
              </a:rPr>
              <a:t>Lutheranism  After  Luther</a:t>
            </a:r>
            <a:r>
              <a:rPr lang="en-US">
                <a:effectLst>
                  <a:outerShdw blurRad="38100" dist="38100" dir="2700000" algn="tl">
                    <a:srgbClr val="C0C0C0"/>
                  </a:outerShdw>
                </a:effectLst>
              </a:rPr>
              <a:t>  </a:t>
            </a:r>
            <a:r>
              <a:rPr lang="en-US" sz="2800" u="sng">
                <a:solidFill>
                  <a:srgbClr val="FFFFFF"/>
                </a:solidFill>
                <a:effectLst>
                  <a:outerShdw blurRad="38100" dist="38100" dir="2700000" algn="tl">
                    <a:srgbClr val="C0C0C0"/>
                  </a:outerShdw>
                </a:effectLst>
                <a:latin typeface="Algerian" pitchFamily="82" charset="0"/>
              </a:rPr>
              <a:t>Philip Melanchthon  &amp;  Lutheran Slippage</a:t>
            </a:r>
          </a:p>
        </p:txBody>
      </p:sp>
      <p:sp>
        <p:nvSpPr>
          <p:cNvPr id="3949571" name="Rectangle 3"/>
          <p:cNvSpPr>
            <a:spLocks noGrp="1" noChangeArrowheads="1"/>
          </p:cNvSpPr>
          <p:nvPr>
            <p:ph type="body" idx="1"/>
          </p:nvPr>
        </p:nvSpPr>
        <p:spPr>
          <a:xfrm>
            <a:off x="2057400" y="1752600"/>
            <a:ext cx="8077200" cy="4495800"/>
          </a:xfrm>
        </p:spPr>
        <p:txBody>
          <a:bodyPr/>
          <a:lstStyle/>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Nevertheless,  Melanchthon never agreed with Luther’s profound Augustinianism, though he never dared differ with him openly while Luther lived.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After Luther’s death in 1546,  immediately and openly Melanchthon differed,  and Lutheranism gradually slipped back to medieval semi-Augustinianism adopting  a more synergistic view of salvation.</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After the controversies within Lutheranism settled and the Book of Concord was adopted in 1580,  the Lutheran movement had become Luther-anism,  not Lutherism.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They agreed with the Reformed up to the point that regeneration preceded faith but then made that faith resistible  –  a thought alien to the mind of Luther!</a:t>
            </a:r>
          </a:p>
          <a:p>
            <a:pPr>
              <a:lnSpc>
                <a:spcPct val="90000"/>
              </a:lnSpc>
              <a:buFont typeface="Wingdings" pitchFamily="2" charset="2"/>
              <a:buNone/>
            </a:pPr>
            <a:endParaRPr lang="en-US" sz="2400" b="1">
              <a:solidFill>
                <a:srgbClr val="FFFF00"/>
              </a:solidFill>
              <a:effectLst>
                <a:outerShdw blurRad="38100" dist="38100" dir="2700000" algn="tl">
                  <a:srgbClr val="C0C0C0"/>
                </a:outerShdw>
              </a:effectLst>
            </a:endParaRPr>
          </a:p>
        </p:txBody>
      </p:sp>
      <p:sp>
        <p:nvSpPr>
          <p:cNvPr id="3949572"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Ligonier Ministries Church History Handouts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49571">
                                            <p:txEl>
                                              <p:pRg st="0" end="0"/>
                                            </p:txEl>
                                          </p:spTgt>
                                        </p:tgtEl>
                                        <p:attrNameLst>
                                          <p:attrName>style.visibility</p:attrName>
                                        </p:attrNameLst>
                                      </p:cBhvr>
                                      <p:to>
                                        <p:strVal val="visible"/>
                                      </p:to>
                                    </p:set>
                                    <p:anim calcmode="lin" valueType="num">
                                      <p:cBhvr>
                                        <p:cTn id="7" dur="500" fill="hold"/>
                                        <p:tgtEl>
                                          <p:spTgt spid="394957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49571">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49571">
                                            <p:txEl>
                                              <p:pRg st="1" end="1"/>
                                            </p:txEl>
                                          </p:spTgt>
                                        </p:tgtEl>
                                        <p:attrNameLst>
                                          <p:attrName>style.visibility</p:attrName>
                                        </p:attrNameLst>
                                      </p:cBhvr>
                                      <p:to>
                                        <p:strVal val="visible"/>
                                      </p:to>
                                    </p:set>
                                    <p:anim calcmode="lin" valueType="num">
                                      <p:cBhvr>
                                        <p:cTn id="13" dur="500" fill="hold"/>
                                        <p:tgtEl>
                                          <p:spTgt spid="3949571">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949571">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49571">
                                            <p:txEl>
                                              <p:pRg st="2" end="2"/>
                                            </p:txEl>
                                          </p:spTgt>
                                        </p:tgtEl>
                                        <p:attrNameLst>
                                          <p:attrName>style.visibility</p:attrName>
                                        </p:attrNameLst>
                                      </p:cBhvr>
                                      <p:to>
                                        <p:strVal val="visible"/>
                                      </p:to>
                                    </p:set>
                                    <p:anim calcmode="lin" valueType="num">
                                      <p:cBhvr>
                                        <p:cTn id="19" dur="500" fill="hold"/>
                                        <p:tgtEl>
                                          <p:spTgt spid="3949571">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3949571">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949571">
                                            <p:txEl>
                                              <p:pRg st="3" end="3"/>
                                            </p:txEl>
                                          </p:spTgt>
                                        </p:tgtEl>
                                        <p:attrNameLst>
                                          <p:attrName>style.visibility</p:attrName>
                                        </p:attrNameLst>
                                      </p:cBhvr>
                                      <p:to>
                                        <p:strVal val="visible"/>
                                      </p:to>
                                    </p:set>
                                    <p:anim calcmode="lin" valueType="num">
                                      <p:cBhvr>
                                        <p:cTn id="25" dur="500" fill="hold"/>
                                        <p:tgtEl>
                                          <p:spTgt spid="3949571">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3949571">
                                            <p:txEl>
                                              <p:pRg st="3" end="3"/>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9571"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183490" name="Rectangle 2"/>
          <p:cNvSpPr>
            <a:spLocks noGrp="1" noChangeArrowheads="1"/>
          </p:cNvSpPr>
          <p:nvPr>
            <p:ph type="title"/>
          </p:nvPr>
        </p:nvSpPr>
        <p:spPr>
          <a:xfrm>
            <a:off x="2133600" y="533400"/>
            <a:ext cx="7924800" cy="5715000"/>
          </a:xfrm>
          <a:solidFill>
            <a:srgbClr val="FFFFFF"/>
          </a:solidFill>
        </p:spPr>
        <p:txBody>
          <a:bodyPr/>
          <a:lstStyle/>
          <a:p>
            <a:r>
              <a:rPr lang="en-US" sz="5400">
                <a:latin typeface="Australian Sunrise" pitchFamily="2" charset="0"/>
              </a:rPr>
              <a:t>A Reformer Becomes Conservative By Coming Into Power;  And As Soon As Ever He Is Able To Do Anything, He Desires  To Do Nothing!</a:t>
            </a:r>
            <a:endParaRPr lang="en-US" sz="4800">
              <a:latin typeface="Australian Sunrise" pitchFamily="2" charset="0"/>
            </a:endParaRPr>
          </a:p>
        </p:txBody>
      </p:sp>
      <p:sp>
        <p:nvSpPr>
          <p:cNvPr id="5183491" name="WordArt 3"/>
          <p:cNvSpPr>
            <a:spLocks noChangeArrowheads="1" noChangeShapeType="1" noTextEdit="1"/>
          </p:cNvSpPr>
          <p:nvPr/>
        </p:nvSpPr>
        <p:spPr bwMode="auto">
          <a:xfrm>
            <a:off x="4267201" y="6477000"/>
            <a:ext cx="3700463"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Gilbert Chesterton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183490"/>
                                        </p:tgtEl>
                                        <p:attrNameLst>
                                          <p:attrName>style.visibility</p:attrName>
                                        </p:attrNameLst>
                                      </p:cBhvr>
                                      <p:to>
                                        <p:strVal val="visible"/>
                                      </p:to>
                                    </p:set>
                                    <p:anim calcmode="lin" valueType="num">
                                      <p:cBhvr>
                                        <p:cTn id="7" dur="300" fill="hold"/>
                                        <p:tgtEl>
                                          <p:spTgt spid="5183490"/>
                                        </p:tgtEl>
                                        <p:attrNameLst>
                                          <p:attrName>ppt_w</p:attrName>
                                        </p:attrNameLst>
                                      </p:cBhvr>
                                      <p:tavLst>
                                        <p:tav tm="0">
                                          <p:val>
                                            <p:fltVal val="0"/>
                                          </p:val>
                                        </p:tav>
                                        <p:tav tm="100000">
                                          <p:val>
                                            <p:strVal val="#ppt_w"/>
                                          </p:val>
                                        </p:tav>
                                      </p:tavLst>
                                    </p:anim>
                                    <p:anim calcmode="lin" valueType="num">
                                      <p:cBhvr>
                                        <p:cTn id="8" dur="300" fill="hold"/>
                                        <p:tgtEl>
                                          <p:spTgt spid="5183490"/>
                                        </p:tgtEl>
                                        <p:attrNameLst>
                                          <p:attrName>ppt_h</p:attrName>
                                        </p:attrNameLst>
                                      </p:cBhvr>
                                      <p:tavLst>
                                        <p:tav tm="0">
                                          <p:val>
                                            <p:fltVal val="0"/>
                                          </p:val>
                                        </p:tav>
                                        <p:tav tm="100000">
                                          <p:val>
                                            <p:strVal val="#ppt_h"/>
                                          </p:val>
                                        </p:tav>
                                      </p:tavLst>
                                    </p:anim>
                                    <p:anim calcmode="lin" valueType="num">
                                      <p:cBhvr>
                                        <p:cTn id="9" dur="300" fill="hold"/>
                                        <p:tgtEl>
                                          <p:spTgt spid="5183490"/>
                                        </p:tgtEl>
                                        <p:attrNameLst>
                                          <p:attrName>ppt_x</p:attrName>
                                        </p:attrNameLst>
                                      </p:cBhvr>
                                      <p:tavLst>
                                        <p:tav tm="0">
                                          <p:val>
                                            <p:fltVal val="0.5"/>
                                          </p:val>
                                        </p:tav>
                                        <p:tav tm="100000">
                                          <p:val>
                                            <p:strVal val="#ppt_x"/>
                                          </p:val>
                                        </p:tav>
                                      </p:tavLst>
                                    </p:anim>
                                    <p:anim calcmode="lin" valueType="num">
                                      <p:cBhvr>
                                        <p:cTn id="10" dur="300" fill="hold"/>
                                        <p:tgtEl>
                                          <p:spTgt spid="518349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3490" grpId="0" animBg="1"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3.jpeg"/></Relationships>
</file>

<file path=ppt/theme/_rels/theme20.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0.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Austin">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1.xml><?xml version="1.0" encoding="utf-8"?>
<a:theme xmlns:a="http://schemas.openxmlformats.org/drawingml/2006/main" name="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efault Design">
  <a:themeElements>
    <a:clrScheme name="Default Design 1">
      <a:dk1>
        <a:srgbClr val="808080"/>
      </a:dk1>
      <a:lt1>
        <a:srgbClr val="CCCCFF"/>
      </a:lt1>
      <a:dk2>
        <a:srgbClr val="000000"/>
      </a:dk2>
      <a:lt2>
        <a:srgbClr val="FFFFCC"/>
      </a:lt2>
      <a:accent1>
        <a:srgbClr val="9966FF"/>
      </a:accent1>
      <a:accent2>
        <a:srgbClr val="CCFFFF"/>
      </a:accent2>
      <a:accent3>
        <a:srgbClr val="AAAAAA"/>
      </a:accent3>
      <a:accent4>
        <a:srgbClr val="AEAEDA"/>
      </a:accent4>
      <a:accent5>
        <a:srgbClr val="CAB8FF"/>
      </a:accent5>
      <a:accent6>
        <a:srgbClr val="B9E7E7"/>
      </a:accent6>
      <a:hlink>
        <a:srgbClr val="CC00CC"/>
      </a:hlink>
      <a:folHlink>
        <a:srgbClr val="FFFF99"/>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Default Design 1">
        <a:dk1>
          <a:srgbClr val="808080"/>
        </a:dk1>
        <a:lt1>
          <a:srgbClr val="CCCCFF"/>
        </a:lt1>
        <a:dk2>
          <a:srgbClr val="000000"/>
        </a:dk2>
        <a:lt2>
          <a:srgbClr val="FFFFCC"/>
        </a:lt2>
        <a:accent1>
          <a:srgbClr val="9966FF"/>
        </a:accent1>
        <a:accent2>
          <a:srgbClr val="CCFFFF"/>
        </a:accent2>
        <a:accent3>
          <a:srgbClr val="AAAAAA"/>
        </a:accent3>
        <a:accent4>
          <a:srgbClr val="AEAEDA"/>
        </a:accent4>
        <a:accent5>
          <a:srgbClr val="CAB8FF"/>
        </a:accent5>
        <a:accent6>
          <a:srgbClr val="B9E7E7"/>
        </a:accent6>
        <a:hlink>
          <a:srgbClr val="CC00CC"/>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SchoolofAthens">
      <a:dk1>
        <a:srgbClr val="B2531B"/>
      </a:dk1>
      <a:lt1>
        <a:srgbClr val="FFFFC4"/>
      </a:lt1>
      <a:dk2>
        <a:srgbClr val="704F2D"/>
      </a:dk2>
      <a:lt2>
        <a:srgbClr val="91CDFF"/>
      </a:lt2>
      <a:accent1>
        <a:srgbClr val="B2531B"/>
      </a:accent1>
      <a:accent2>
        <a:srgbClr val="704F2D"/>
      </a:accent2>
      <a:accent3>
        <a:srgbClr val="8194A7"/>
      </a:accent3>
      <a:accent4>
        <a:srgbClr val="FFFFC4"/>
      </a:accent4>
      <a:accent5>
        <a:srgbClr val="91CDFF"/>
      </a:accent5>
      <a:accent6>
        <a:srgbClr val="4D361F"/>
      </a:accent6>
      <a:hlink>
        <a:srgbClr val="FFFFEB"/>
      </a:hlink>
      <a:folHlink>
        <a:srgbClr val="FFFF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choolofAthens">
    <a:dk1>
      <a:srgbClr val="B2531B"/>
    </a:dk1>
    <a:lt1>
      <a:srgbClr val="FFFFC4"/>
    </a:lt1>
    <a:dk2>
      <a:srgbClr val="704F2D"/>
    </a:dk2>
    <a:lt2>
      <a:srgbClr val="91CDFF"/>
    </a:lt2>
    <a:accent1>
      <a:srgbClr val="B2531B"/>
    </a:accent1>
    <a:accent2>
      <a:srgbClr val="704F2D"/>
    </a:accent2>
    <a:accent3>
      <a:srgbClr val="8194A7"/>
    </a:accent3>
    <a:accent4>
      <a:srgbClr val="FFFFC4"/>
    </a:accent4>
    <a:accent5>
      <a:srgbClr val="91CDFF"/>
    </a:accent5>
    <a:accent6>
      <a:srgbClr val="4D361F"/>
    </a:accent6>
    <a:hlink>
      <a:srgbClr val="FFFFEB"/>
    </a:hlink>
    <a:folHlink>
      <a:srgbClr val="FFFFC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3.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{13E23A4D-BDF0-40B0-B592-70781667C120}tf56410444</Template>
  <TotalTime>0</TotalTime>
  <Words>21405</Words>
  <Application>Microsoft Office PowerPoint</Application>
  <PresentationFormat>Widescreen</PresentationFormat>
  <Paragraphs>1402</Paragraphs>
  <Slides>243</Slides>
  <Notes>208</Notes>
  <HiddenSlides>0</HiddenSlides>
  <MMClips>8</MMClips>
  <ScaleCrop>false</ScaleCrop>
  <HeadingPairs>
    <vt:vector size="6" baseType="variant">
      <vt:variant>
        <vt:lpstr>Fonts Used</vt:lpstr>
      </vt:variant>
      <vt:variant>
        <vt:i4>37</vt:i4>
      </vt:variant>
      <vt:variant>
        <vt:lpstr>Theme</vt:lpstr>
      </vt:variant>
      <vt:variant>
        <vt:i4>25</vt:i4>
      </vt:variant>
      <vt:variant>
        <vt:lpstr>Slide Titles</vt:lpstr>
      </vt:variant>
      <vt:variant>
        <vt:i4>243</vt:i4>
      </vt:variant>
    </vt:vector>
  </HeadingPairs>
  <TitlesOfParts>
    <vt:vector size="305" baseType="lpstr">
      <vt:lpstr>Algerian</vt:lpstr>
      <vt:lpstr>Andy</vt:lpstr>
      <vt:lpstr>Arial</vt:lpstr>
      <vt:lpstr>Arial Black</vt:lpstr>
      <vt:lpstr>Australian Sunrise</vt:lpstr>
      <vt:lpstr>Avenir Next LT Pro</vt:lpstr>
      <vt:lpstr>Avenir Next LT Pro Light</vt:lpstr>
      <vt:lpstr>Blue Highway</vt:lpstr>
      <vt:lpstr>Book Antiqua</vt:lpstr>
      <vt:lpstr>Broadway</vt:lpstr>
      <vt:lpstr>Calibri</vt:lpstr>
      <vt:lpstr>Calibri Light</vt:lpstr>
      <vt:lpstr>Calligrapher</vt:lpstr>
      <vt:lpstr>CapitalisTypOasis</vt:lpstr>
      <vt:lpstr>Century Gothic</vt:lpstr>
      <vt:lpstr>Chiller</vt:lpstr>
      <vt:lpstr>CloisterBlack BT</vt:lpstr>
      <vt:lpstr>Comic Sans MS</vt:lpstr>
      <vt:lpstr>Courier</vt:lpstr>
      <vt:lpstr>Desdemona</vt:lpstr>
      <vt:lpstr>Flat Brush</vt:lpstr>
      <vt:lpstr>Franciscan</vt:lpstr>
      <vt:lpstr>Garamond</vt:lpstr>
      <vt:lpstr>Impact</vt:lpstr>
      <vt:lpstr>Lucida Sans</vt:lpstr>
      <vt:lpstr>Old English Text MT</vt:lpstr>
      <vt:lpstr>Ravie</vt:lpstr>
      <vt:lpstr>Storybook</vt:lpstr>
      <vt:lpstr>Tahoma</vt:lpstr>
      <vt:lpstr>Times</vt:lpstr>
      <vt:lpstr>Times New Roman</vt:lpstr>
      <vt:lpstr>Tristan</vt:lpstr>
      <vt:lpstr>Voltage</vt:lpstr>
      <vt:lpstr>Wide Latin</vt:lpstr>
      <vt:lpstr>Wingdings</vt:lpstr>
      <vt:lpstr>Wingdings 2</vt:lpstr>
      <vt:lpstr>Wingdings 3</vt:lpstr>
      <vt:lpstr>SavonVTI</vt:lpstr>
      <vt:lpstr>1_ppt43EE</vt:lpstr>
      <vt:lpstr>2_Office Theme</vt:lpstr>
      <vt:lpstr>19_Powerpoint 1 - CLASSIC PHILOSOPHICAL, HUMAN RELIGIOUS, AND CHURCH</vt:lpstr>
      <vt:lpstr>ppt43EE</vt:lpstr>
      <vt:lpstr>Powerpoint 1 - CLASSIC PHILOSOPHICAL, HUMAN RELIGIOUS, AND CHURCH</vt:lpstr>
      <vt:lpstr>1_Office Theme</vt:lpstr>
      <vt:lpstr>57_Powerpoint 1 - CLASSIC PHILOSOPHICAL, HUMAN RELIGIOUS, AND CHURCH</vt:lpstr>
      <vt:lpstr>4_Office Theme</vt:lpstr>
      <vt:lpstr>4_Powerpoint 1 - CLASSIC PHILOSOPHICAL, HUMAN RELIGIOUS, AND CHURCH</vt:lpstr>
      <vt:lpstr>1_Powerpoint 1 - CLASSIC PHILOSOPHICAL, HUMAN RELIGIOUS, AND CHURCH</vt:lpstr>
      <vt:lpstr>2_Green</vt:lpstr>
      <vt:lpstr>Green</vt:lpstr>
      <vt:lpstr>16_ppt43EE</vt:lpstr>
      <vt:lpstr>pw_crosses_brwn</vt:lpstr>
      <vt:lpstr>2_Powerpoint 1 - CLASSIC PHILOSOPHICAL, HUMAN RELIGIOUS, AND CHURCH</vt:lpstr>
      <vt:lpstr>1_Gray</vt:lpstr>
      <vt:lpstr>2_Gray</vt:lpstr>
      <vt:lpstr>Austin</vt:lpstr>
      <vt:lpstr>Apex</vt:lpstr>
      <vt:lpstr>5_Powerpoint 1 - CLASSIC PHILOSOPHICAL, HUMAN RELIGIOUS, AND CHURCH</vt:lpstr>
      <vt:lpstr>1_Blank</vt:lpstr>
      <vt:lpstr>Default Design</vt:lpstr>
      <vt:lpstr>Chute</vt:lpstr>
      <vt:lpstr>1_pw_crosses_brwn</vt:lpstr>
      <vt:lpstr>05. RELIGIOUS HISTORY OF THE CHRISTIAN ERA</vt:lpstr>
      <vt:lpstr>Relgious History of the Christian Era Ppt. Series</vt:lpstr>
      <vt:lpstr>THESIS &amp; ANTI-THESIS THEOLOGY</vt:lpstr>
      <vt:lpstr>PowerPoint Presentation</vt:lpstr>
      <vt:lpstr>THESIS &amp; ANTI-THESIS THEOLOGY</vt:lpstr>
      <vt:lpstr>Augustinian Spirituality Setting Paradigm</vt:lpstr>
      <vt:lpstr>PowerPoint Presentation</vt:lpstr>
      <vt:lpstr>Dominant Augustinian Paradigm Secular &amp; Sectarian Applications </vt:lpstr>
      <vt:lpstr>Dominant Augustinian Paradigm Secular &amp; Sectarian Applications </vt:lpstr>
      <vt:lpstr>PowerPoint Presentation</vt:lpstr>
      <vt:lpstr>ARISTOTLE THRU THE AGES</vt:lpstr>
      <vt:lpstr>Debate Begins With Aristotle:                                 How Are People Changed Within? </vt:lpstr>
      <vt:lpstr>PowerPoint Presentation</vt:lpstr>
      <vt:lpstr>COUNTERING THE COUNTERFACTUAL TEST</vt:lpstr>
      <vt:lpstr>Luther Critique’s Clairvaux: Spiritual Maturity &amp; Progress </vt:lpstr>
      <vt:lpstr>Luther On The Gravity Of Sin: Mankind Is  Incurvatus In Se </vt:lpstr>
      <vt:lpstr>What did People believe at the Start of the 16th Century?</vt:lpstr>
      <vt:lpstr>PowerPoint Presentation</vt:lpstr>
      <vt:lpstr>What did People believe at the Start of the 16th Century?</vt:lpstr>
      <vt:lpstr>Martin Luther:  Epic Life &amp; Tale</vt:lpstr>
      <vt:lpstr>MARTIN LUTHER VISITS ROME </vt:lpstr>
      <vt:lpstr>Martin Luther the Monk</vt:lpstr>
      <vt:lpstr>Martin Luther and Indulgences</vt:lpstr>
      <vt:lpstr>MARTIN LUTHER DISPUTES </vt:lpstr>
      <vt:lpstr>PowerPoint Presentation</vt:lpstr>
      <vt:lpstr>PowerPoint Presentation</vt:lpstr>
      <vt:lpstr>PowerPoint Presentation</vt:lpstr>
      <vt:lpstr>Martin Luther, the Wild Pig</vt:lpstr>
      <vt:lpstr>PowerPoint Presentation</vt:lpstr>
      <vt:lpstr>WHERE DID THEY COME FROM?  The Pulpit System</vt:lpstr>
      <vt:lpstr>WHERE DID THEY COME FROM? The Pulpit System &amp; Participatory Music </vt:lpstr>
      <vt:lpstr>PowerPoint Presentation</vt:lpstr>
      <vt:lpstr>PowerPoint Presentation</vt:lpstr>
      <vt:lpstr>PowerPoint Presentation</vt:lpstr>
      <vt:lpstr>PowerPoint Presentation</vt:lpstr>
      <vt:lpstr>PowerPoint Presentation</vt:lpstr>
      <vt:lpstr>PowerPoint Presentation</vt:lpstr>
      <vt:lpstr>SALVATION:</vt:lpstr>
      <vt:lpstr>PowerPoint Presentation</vt:lpstr>
      <vt:lpstr>PowerPoint Presentation</vt:lpstr>
      <vt:lpstr>PowerPoint Presentation</vt:lpstr>
      <vt:lpstr>PowerPoint Presentation</vt:lpstr>
      <vt:lpstr>PowerPoint Presentation</vt:lpstr>
      <vt:lpstr>LUTHER - &amp; / V. – ERASMUS  Neo-Platonist - New Humanist From Friends Unto Enemies </vt:lpstr>
      <vt:lpstr>LUTHER - &amp; / V. – ERASMUS  Neo-Platonist - New Humanist From Friends Unto Enemies </vt:lpstr>
      <vt:lpstr>PowerPoint Presentation</vt:lpstr>
      <vt:lpstr>PROVISION:</vt:lpstr>
      <vt:lpstr>PowerPoint Presentation</vt:lpstr>
      <vt:lpstr>THE TILT &amp; PIVOT POINT</vt:lpstr>
      <vt:lpstr>PowerPoint Presentation</vt:lpstr>
      <vt:lpstr>PowerPoint Presentation</vt:lpstr>
      <vt:lpstr>PowerPoint Presentation</vt:lpstr>
      <vt:lpstr>PowerPoint Presentation</vt:lpstr>
      <vt:lpstr>PowerPoint Presentation</vt:lpstr>
      <vt:lpstr>PowerPoint Presentation</vt:lpstr>
      <vt:lpstr>PART I.  -  LUTHER’S  GOSPEL Story Not Journey Metaphor        </vt:lpstr>
      <vt:lpstr>PowerPoint Presentation</vt:lpstr>
      <vt:lpstr>Subtext IB: Hearing The Gospel Christ The Gift Not The Road </vt:lpstr>
      <vt:lpstr>PowerPoint Presentation</vt:lpstr>
      <vt:lpstr>Subtext IB: Hearing The Gospel Christ The Gift Not The Road </vt:lpstr>
      <vt:lpstr>PowerPoint Presentation</vt:lpstr>
      <vt:lpstr>PowerPoint Presentation</vt:lpstr>
      <vt:lpstr>PowerPoint Presentation</vt:lpstr>
      <vt:lpstr>PowerPoint Presentation</vt:lpstr>
      <vt:lpstr>Faith Only - Without Works                Free Of Self-Chosen Works</vt:lpstr>
      <vt:lpstr>PowerPoint Presentation</vt:lpstr>
      <vt:lpstr>   II. FAITH IS NOT THE GIFT                      SALVATION IS THE GIFT Exposition of Ephesians 2:8                 </vt:lpstr>
      <vt:lpstr>PowerPoint Presentation</vt:lpstr>
      <vt:lpstr>III.  Grace &amp; Justification</vt:lpstr>
      <vt:lpstr>PowerPoint Presentation</vt:lpstr>
      <vt:lpstr>III.  Grace &amp; Justification</vt:lpstr>
      <vt:lpstr>PowerPoint Presentation</vt:lpstr>
      <vt:lpstr>(Pre)determined &amp; Destined God Of Love, Care, Mercy?</vt:lpstr>
      <vt:lpstr>(Pre)determined &amp; Destined God Of Love, Care, Mercy?</vt:lpstr>
      <vt:lpstr>PowerPoint Presentation</vt:lpstr>
      <vt:lpstr>PowerPoint Presentation</vt:lpstr>
      <vt:lpstr>PowerPoint Presentation</vt:lpstr>
      <vt:lpstr>PowerPoint Presentation</vt:lpstr>
      <vt:lpstr>PowerPoint Presentation</vt:lpstr>
      <vt:lpstr>PowerPoint Presentation</vt:lpstr>
      <vt:lpstr>Martin Luther:  SIN BOLDLY! Written in 1521 to Melanchthon  </vt:lpstr>
      <vt:lpstr>PowerPoint Presentation</vt:lpstr>
      <vt:lpstr>PowerPoint Presentation</vt:lpstr>
      <vt:lpstr>PowerPoint Presentation</vt:lpstr>
      <vt:lpstr>PowerPoint Presentation</vt:lpstr>
      <vt:lpstr>PowerPoint Presentation</vt:lpstr>
      <vt:lpstr>PowerPoint Presentation</vt:lpstr>
      <vt:lpstr>Battle For The Book Of James</vt:lpstr>
      <vt:lpstr>PowerPoint Presentation</vt:lpstr>
      <vt:lpstr>Part One:  Faith Presented Unbiased</vt:lpstr>
      <vt:lpstr>Part Two:  The Law Of Liberty</vt:lpstr>
      <vt:lpstr>Part Three:  Justification By Works</vt:lpstr>
      <vt:lpstr>PowerPoint Presentation</vt:lpstr>
      <vt:lpstr>Part Four:  Necessary Conclusions </vt:lpstr>
      <vt:lpstr>PowerPoint Presentation</vt:lpstr>
      <vt:lpstr>PowerPoint Presentation</vt:lpstr>
      <vt:lpstr>Lutheranism  After  Luther  Philip Melanchthon  &amp;  Lutheran Slippage</vt:lpstr>
      <vt:lpstr>Lutheranism  After  Luther  Philip Melanchthon  &amp;  Lutheran Slippage</vt:lpstr>
      <vt:lpstr>A Reformer Becomes Conservative By Coming Into Power;  And As Soon As Ever He Is Able To Do Anything, He Desires  To Do Nothing!</vt:lpstr>
      <vt:lpstr>Later Swiss Reformation     Zwingli – Calvin - Radical</vt:lpstr>
      <vt:lpstr>THESIS &amp; ANTI-THESIS THEOLOGY</vt:lpstr>
      <vt:lpstr>PowerPoint Presentation</vt:lpstr>
      <vt:lpstr>                               The Church Across The Ages</vt:lpstr>
      <vt:lpstr>                               The Church Across The Ages</vt:lpstr>
      <vt:lpstr>                               The Church Across The Ages</vt:lpstr>
      <vt:lpstr>                               The Church Across The Ages</vt:lpstr>
      <vt:lpstr>PowerPoint Presentation</vt:lpstr>
      <vt:lpstr>                               The Church Across The Ages</vt:lpstr>
      <vt:lpstr>                               The Church Across The Ages</vt:lpstr>
      <vt:lpstr>Swiss Reformers &amp; Lutherans Separate Over Lord’s Supper</vt:lpstr>
      <vt:lpstr>Swiss Reformers &amp; Lutherans Separate Over Lord’s Supper</vt:lpstr>
      <vt:lpstr>PowerPoint Presentation</vt:lpstr>
      <vt:lpstr>                               The Church Across The Ages</vt:lpstr>
      <vt:lpstr>PowerPoint Presentation</vt:lpstr>
      <vt:lpstr>PowerPoint Presentation</vt:lpstr>
      <vt:lpstr>PowerPoint Presentation</vt:lpstr>
      <vt:lpstr>Communion Concession &amp; Conscience Crisis:   1st Corinthians 11: 27-29 KJV Misinterpreted</vt:lpstr>
      <vt:lpstr>Communion Concession &amp; Conscience Crisis:   1st Corinthians 11: 27-29 KJV Misinterpreted</vt:lpstr>
      <vt:lpstr>Communion Concession &amp; Conscience Crisis:   1st Corinthians 11: 27-29 KJV Misinterpreted</vt:lpstr>
      <vt:lpstr>Communion Concession &amp; Conscience Crisis:   1st Corinthians 11: 27-29 KJV Misinterpreted</vt:lpstr>
      <vt:lpstr>PowerPoint Presentation</vt:lpstr>
      <vt:lpstr>PowerPoint Presentation</vt:lpstr>
      <vt:lpstr>PowerPoint Presentation</vt:lpstr>
      <vt:lpstr>PowerPoint Presentation</vt:lpstr>
      <vt:lpstr>PowerPoint Presentation</vt:lpstr>
      <vt:lpstr>PowerPoint Presentation</vt:lpstr>
      <vt:lpstr>           Purpose-Fact-Focus-Result</vt:lpstr>
      <vt:lpstr>PowerPoint Presentation</vt:lpstr>
      <vt:lpstr>PowerPoint Presentation</vt:lpstr>
      <vt:lpstr>PowerPoint Presentation</vt:lpstr>
      <vt:lpstr>PowerPoint Presentation</vt:lpstr>
      <vt:lpstr>PowerPoint Presentation</vt:lpstr>
      <vt:lpstr>Incarnate Substance Trans-mutes To Communion Presence Debate</vt:lpstr>
      <vt:lpstr>PowerPoint Presentation</vt:lpstr>
      <vt:lpstr>PowerPoint Presentation</vt:lpstr>
      <vt:lpstr>PowerPoint Presentation</vt:lpstr>
      <vt:lpstr>PowerPoint Presentation</vt:lpstr>
      <vt:lpstr>Zwingli LED THE PROTESTANT REFORMER OPPOSITION TO ADULT RE-BAPTISM</vt:lpstr>
      <vt:lpstr>PowerPoint Presentation</vt:lpstr>
      <vt:lpstr>PowerPoint Presentation</vt:lpstr>
      <vt:lpstr>PowerPoint Presentation</vt:lpstr>
      <vt:lpstr>PowerPoint Presentation</vt:lpstr>
      <vt:lpstr> THE  M I L L S T O N E </vt:lpstr>
      <vt:lpstr>PowerPoint Presentation</vt:lpstr>
      <vt:lpstr>Pretext:  Text Outside Of Context</vt:lpstr>
      <vt:lpstr>Reason For Resistance To Re-Baptism Ana-Baptists:  Light - End Of Tunnel – Oncoming Train Opposition Invested:  Out On Far Limb - Good / Evil Decision Tree </vt:lpstr>
      <vt:lpstr>Reason For Resistance To Re-Baptism Ana-Baptists:  Light - End Of Tunnel – Oncoming Train Opposition Invested:  Out On Far Limb - Good / Evil Decision Tree </vt:lpstr>
      <vt:lpstr>Reason For Resistance To Re-Baptism Ana-Baptists:  Light - End Of Tunnel – Oncoming Train Opposition Invested:  Out On Far Limb - Good / Evil Decision Tree </vt:lpstr>
      <vt:lpstr>PowerPoint Presentation</vt:lpstr>
      <vt:lpstr>PowerPoint Presentation</vt:lpstr>
      <vt:lpstr>Reason For Resistance To Re-Baptism Ana-Baptists:  Light - End Of Tunnel – Oncoming Train Opposition Invested:  Out On Far Limb - Good / Evil Decision Tree </vt:lpstr>
      <vt:lpstr>PowerPoint Presentation</vt:lpstr>
      <vt:lpstr>PowerPoint Presentation</vt:lpstr>
      <vt:lpstr>Ascribed Citizenship: Ascriptive Doctrine by which a person is ascribed citizenship by virtue of circumstances beyond their control.</vt:lpstr>
      <vt:lpstr>Consentual Citizenship: 1) Englishman John Locke makes this distinction and/or recommendation as an alternative to birthright citizenship.   2) It is based on mutual acceptance of the community by individual citizens.   3) It naturalizes forward &amp; in reverse. </vt:lpstr>
      <vt:lpstr>PowerPoint Presentation</vt:lpstr>
      <vt:lpstr>PowerPoint Presentation</vt:lpstr>
      <vt:lpstr>PowerPoint Presentation</vt:lpstr>
      <vt:lpstr>PowerPoint Presentation</vt:lpstr>
      <vt:lpstr>PowerPoint Presentation</vt:lpstr>
      <vt:lpstr>THESIS &amp; ANTI-THESIS THEOLOGY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Luther Vrs. John Calvin      Opposite Theology &amp; Personality</vt:lpstr>
      <vt:lpstr>THE  RE-MIXED  CHURCH “Boundaries Drawn &amp; Limits Set”</vt:lpstr>
      <vt:lpstr>THE  RE-MIXED  CHURCH “Boundaries Drawn &amp; Limits Set”</vt:lpstr>
      <vt:lpstr>THE  RE-MIXED  CHURCH “Boundaries Drawn &amp; Limits Set”</vt:lpstr>
      <vt:lpstr>THE  RE-MIXED  CHURCH “Boundaries Drawn &amp; Limits Set”</vt:lpstr>
      <vt:lpstr>Sociology Of Denominationalism                      Social Sources;  H. Richard Niebuhr;  1929</vt:lpstr>
      <vt:lpstr>PowerPoint Presentation</vt:lpstr>
      <vt:lpstr>PowerPoint Presentation</vt:lpstr>
      <vt:lpstr>PowerPoint Presentation</vt:lpstr>
      <vt:lpstr>PowerPoint Presentation</vt:lpstr>
      <vt:lpstr>PowerPoint Presentation</vt:lpstr>
      <vt:lpstr>Salvation Is A Free Gift!</vt:lpstr>
      <vt:lpstr>PowerPoint Presentation</vt:lpstr>
      <vt:lpstr>Iconoclastic French Reformer    John Calvin Makes His Mark</vt:lpstr>
      <vt:lpstr>PowerPoint Presentation</vt:lpstr>
      <vt:lpstr>PowerPoint Presentation</vt:lpstr>
      <vt:lpstr>PowerPoint Presentation</vt:lpstr>
      <vt:lpstr>PowerPoint Presentation</vt:lpstr>
      <vt:lpstr>PowerPoint Presentation</vt:lpstr>
      <vt:lpstr>PowerPoint Presentation</vt:lpstr>
      <vt:lpstr>INHERITING ORIGINAL SIN THE BLAST FROM THE PAST</vt:lpstr>
      <vt:lpstr>INHERITING ORIGINAL SIN THE BLAST FROM THE PAST</vt:lpstr>
      <vt:lpstr>INHERITING ORIGINAL SIN THE BLAST FROM THE PAST</vt:lpstr>
      <vt:lpstr>CALVIN COMPLETES AUGUSTINE Lapsarianism: Problems Both Philosophical &amp; Theological  </vt:lpstr>
      <vt:lpstr>Closeted Calvinism:                  Abominable Fantasy &amp; Double Predestination</vt:lpstr>
      <vt:lpstr>CONCEALED CALVIN:                 Abominable Fantasy &amp; Double Predestination</vt:lpstr>
      <vt:lpstr>PowerPoint Presentation</vt:lpstr>
      <vt:lpstr>PowerPoint Presentation</vt:lpstr>
      <vt:lpstr>DISPUTING  ELECTION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T.U.L.I.P.</vt:lpstr>
      <vt:lpstr>The Trouble With Tulips: Romans &amp; Reformed Theology  </vt:lpstr>
      <vt:lpstr>The Trouble With Tulips: Romans &amp; Reformed Theology  </vt:lpstr>
      <vt:lpstr>The Trouble With Tulips: Romans &amp; Reformed Theology  </vt:lpstr>
      <vt:lpstr>PowerPoint Presentation</vt:lpstr>
      <vt:lpstr>Two Views On Sola Scriptura</vt:lpstr>
      <vt:lpstr>Two Views @ Regulative Principle</vt:lpstr>
      <vt:lpstr>The Regulative Principle states that Christians are to do nothing in worship except that which has been prescribed or commanded in Scripture. Not only does this principle underscore the fact that God has revealed in His Word how he desires to be worshiped, but it also wonderfully safeguards worship from the innovations of sinful mankind. Calvin once remarked that our minds are idol factories, always inventing new objects of worship and dreaming up new ways in which to worship. The Regulative Principle takes very seriously both the truthfulness of God's Word and the deceitfulness of men's hearts.</vt:lpstr>
      <vt:lpstr>THESIS &amp; ANTI-THESIS THEOLOGY</vt:lpstr>
      <vt:lpstr>PowerPoint Presentation</vt:lpstr>
      <vt:lpstr>PowerPoint Presentation</vt:lpstr>
      <vt:lpstr>PowerPoint Presentation</vt:lpstr>
      <vt:lpstr>James  ARMINIUS  (Jacob) Dutch Scholar (1560 –1609)</vt:lpstr>
      <vt:lpstr>Jacob Arminius</vt:lpstr>
      <vt:lpstr>The Arminian Remonstrance</vt:lpstr>
      <vt:lpstr>Response at the Synod of Dort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Arminianism vs. Calvinism</vt:lpstr>
      <vt:lpstr>PowerPoint Presentation</vt:lpstr>
      <vt:lpstr>PowerPoint Presentation</vt:lpstr>
      <vt:lpstr>   BOOK – CHAPTER - VERSE</vt:lpstr>
      <vt:lpstr> Wilted Wreath  –  Garden Flower                                                                                                </vt:lpstr>
      <vt:lpstr>Matthew 7: Fruits Of Calvin Tulip Mania &amp; Depression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2020-05-30T14:05:59Z</dcterms:created>
  <dcterms:modified xsi:type="dcterms:W3CDTF">2020-06-27T23:49:51Z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