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4" r:id="rId5"/>
    <p:sldMasterId id="2147483686" r:id="rId6"/>
    <p:sldMasterId id="2147483709" r:id="rId7"/>
    <p:sldMasterId id="2147483732" r:id="rId8"/>
    <p:sldMasterId id="2147483744" r:id="rId9"/>
    <p:sldMasterId id="2147483756" r:id="rId10"/>
    <p:sldMasterId id="2147483777" r:id="rId11"/>
    <p:sldMasterId id="2147483789" r:id="rId12"/>
    <p:sldMasterId id="2147483804" r:id="rId13"/>
    <p:sldMasterId id="2147483816" r:id="rId14"/>
    <p:sldMasterId id="2147483828" r:id="rId15"/>
    <p:sldMasterId id="2147483849" r:id="rId16"/>
    <p:sldMasterId id="2147483861" r:id="rId17"/>
    <p:sldMasterId id="2147483873" r:id="rId18"/>
    <p:sldMasterId id="2147483891" r:id="rId19"/>
    <p:sldMasterId id="2147483914" r:id="rId20"/>
    <p:sldMasterId id="2147483926" r:id="rId21"/>
    <p:sldMasterId id="2147483944" r:id="rId22"/>
    <p:sldMasterId id="2147483967" r:id="rId23"/>
    <p:sldMasterId id="2147483979" r:id="rId24"/>
    <p:sldMasterId id="2147484000" r:id="rId25"/>
    <p:sldMasterId id="2147484021" r:id="rId26"/>
  </p:sldMasterIdLst>
  <p:notesMasterIdLst>
    <p:notesMasterId r:id="rId128"/>
  </p:notesMasterIdLst>
  <p:sldIdLst>
    <p:sldId id="257" r:id="rId27"/>
    <p:sldId id="356" r:id="rId28"/>
    <p:sldId id="4136" r:id="rId29"/>
    <p:sldId id="262" r:id="rId30"/>
    <p:sldId id="261" r:id="rId31"/>
    <p:sldId id="1295" r:id="rId32"/>
    <p:sldId id="1296" r:id="rId33"/>
    <p:sldId id="866" r:id="rId34"/>
    <p:sldId id="670" r:id="rId35"/>
    <p:sldId id="1050" r:id="rId36"/>
    <p:sldId id="961" r:id="rId37"/>
    <p:sldId id="1047" r:id="rId38"/>
    <p:sldId id="671" r:id="rId39"/>
    <p:sldId id="1531" r:id="rId40"/>
    <p:sldId id="265" r:id="rId41"/>
    <p:sldId id="266" r:id="rId42"/>
    <p:sldId id="259" r:id="rId43"/>
    <p:sldId id="267" r:id="rId44"/>
    <p:sldId id="268" r:id="rId45"/>
    <p:sldId id="269" r:id="rId46"/>
    <p:sldId id="270" r:id="rId47"/>
    <p:sldId id="271" r:id="rId48"/>
    <p:sldId id="272" r:id="rId49"/>
    <p:sldId id="275" r:id="rId50"/>
    <p:sldId id="278" r:id="rId51"/>
    <p:sldId id="279" r:id="rId52"/>
    <p:sldId id="280" r:id="rId53"/>
    <p:sldId id="357" r:id="rId54"/>
    <p:sldId id="281" r:id="rId55"/>
    <p:sldId id="283" r:id="rId56"/>
    <p:sldId id="284" r:id="rId57"/>
    <p:sldId id="285" r:id="rId58"/>
    <p:sldId id="286" r:id="rId59"/>
    <p:sldId id="287" r:id="rId60"/>
    <p:sldId id="288" r:id="rId61"/>
    <p:sldId id="358" r:id="rId62"/>
    <p:sldId id="294" r:id="rId63"/>
    <p:sldId id="297" r:id="rId64"/>
    <p:sldId id="296" r:id="rId65"/>
    <p:sldId id="298" r:id="rId66"/>
    <p:sldId id="4137" r:id="rId67"/>
    <p:sldId id="299" r:id="rId68"/>
    <p:sldId id="300" r:id="rId69"/>
    <p:sldId id="359" r:id="rId70"/>
    <p:sldId id="301" r:id="rId71"/>
    <p:sldId id="429" r:id="rId72"/>
    <p:sldId id="303" r:id="rId73"/>
    <p:sldId id="430" r:id="rId74"/>
    <p:sldId id="310" r:id="rId75"/>
    <p:sldId id="315" r:id="rId76"/>
    <p:sldId id="314" r:id="rId77"/>
    <p:sldId id="316" r:id="rId78"/>
    <p:sldId id="313" r:id="rId79"/>
    <p:sldId id="317" r:id="rId80"/>
    <p:sldId id="355" r:id="rId81"/>
    <p:sldId id="319" r:id="rId82"/>
    <p:sldId id="320" r:id="rId83"/>
    <p:sldId id="579" r:id="rId84"/>
    <p:sldId id="277" r:id="rId85"/>
    <p:sldId id="309" r:id="rId86"/>
    <p:sldId id="321" r:id="rId87"/>
    <p:sldId id="322" r:id="rId88"/>
    <p:sldId id="323" r:id="rId89"/>
    <p:sldId id="324" r:id="rId90"/>
    <p:sldId id="326" r:id="rId91"/>
    <p:sldId id="328" r:id="rId92"/>
    <p:sldId id="325" r:id="rId93"/>
    <p:sldId id="360" r:id="rId94"/>
    <p:sldId id="577" r:id="rId95"/>
    <p:sldId id="389" r:id="rId96"/>
    <p:sldId id="390" r:id="rId97"/>
    <p:sldId id="578" r:id="rId98"/>
    <p:sldId id="362" r:id="rId99"/>
    <p:sldId id="392" r:id="rId100"/>
    <p:sldId id="289" r:id="rId101"/>
    <p:sldId id="330" r:id="rId102"/>
    <p:sldId id="329" r:id="rId103"/>
    <p:sldId id="396" r:id="rId104"/>
    <p:sldId id="384" r:id="rId105"/>
    <p:sldId id="375" r:id="rId106"/>
    <p:sldId id="576" r:id="rId107"/>
    <p:sldId id="290" r:id="rId108"/>
    <p:sldId id="361" r:id="rId109"/>
    <p:sldId id="334" r:id="rId110"/>
    <p:sldId id="344" r:id="rId111"/>
    <p:sldId id="345" r:id="rId112"/>
    <p:sldId id="338" r:id="rId113"/>
    <p:sldId id="351" r:id="rId114"/>
    <p:sldId id="343" r:id="rId115"/>
    <p:sldId id="347" r:id="rId116"/>
    <p:sldId id="353" r:id="rId117"/>
    <p:sldId id="354" r:id="rId118"/>
    <p:sldId id="352" r:id="rId119"/>
    <p:sldId id="348" r:id="rId120"/>
    <p:sldId id="349" r:id="rId121"/>
    <p:sldId id="4017" r:id="rId122"/>
    <p:sldId id="3658" r:id="rId123"/>
    <p:sldId id="4061" r:id="rId124"/>
    <p:sldId id="350" r:id="rId125"/>
    <p:sldId id="335" r:id="rId126"/>
    <p:sldId id="336"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73" autoAdjust="0"/>
  </p:normalViewPr>
  <p:slideViewPr>
    <p:cSldViewPr snapToGrid="0">
      <p:cViewPr varScale="1">
        <p:scale>
          <a:sx n="108" d="100"/>
          <a:sy n="108" d="100"/>
        </p:scale>
        <p:origin x="654" y="114"/>
      </p:cViewPr>
      <p:guideLst/>
    </p:cSldViewPr>
  </p:slideViewPr>
  <p:notesTextViewPr>
    <p:cViewPr>
      <p:scale>
        <a:sx n="1" d="1"/>
        <a:sy n="1" d="1"/>
      </p:scale>
      <p:origin x="0" y="0"/>
    </p:cViewPr>
  </p:notesTextViewPr>
  <p:sorterViewPr>
    <p:cViewPr varScale="1">
      <p:scale>
        <a:sx n="100" d="100"/>
        <a:sy n="100" d="100"/>
      </p:scale>
      <p:origin x="0" y="-15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91.xml"/><Relationship Id="rId21" Type="http://schemas.openxmlformats.org/officeDocument/2006/relationships/slideMaster" Target="slideMasters/slideMaster18.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3.xml"/><Relationship Id="rId107" Type="http://schemas.openxmlformats.org/officeDocument/2006/relationships/slide" Target="slides/slide81.xml"/><Relationship Id="rId11" Type="http://schemas.openxmlformats.org/officeDocument/2006/relationships/slideMaster" Target="slideMasters/slideMaster8.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slide" Target="slides/slide87.xml"/><Relationship Id="rId118" Type="http://schemas.openxmlformats.org/officeDocument/2006/relationships/slide" Target="slides/slide92.xml"/><Relationship Id="rId126" Type="http://schemas.openxmlformats.org/officeDocument/2006/relationships/slide" Target="slides/slide100.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7" Type="http://schemas.openxmlformats.org/officeDocument/2006/relationships/slideMaster" Target="slideMasters/slideMaster4.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21.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theme" Target="theme/theme1.xml"/><Relationship Id="rId61" Type="http://schemas.openxmlformats.org/officeDocument/2006/relationships/slide" Target="slides/slide35.xml"/><Relationship Id="rId82"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50E6D-A952-462D-A075-7B59AFBDE081}" type="datetimeFigureOut">
              <a:rPr lang="en-US" smtClean="0"/>
              <a:t>6/19/2020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1B2E9-00FE-4D4F-A3F9-6FFEAF509A53}" type="slidenum">
              <a:rPr lang="en-US" smtClean="0"/>
              <a:t>‹#›</a:t>
            </a:fld>
            <a:endParaRPr lang="en-US"/>
          </a:p>
        </p:txBody>
      </p:sp>
    </p:spTree>
    <p:extLst>
      <p:ext uri="{BB962C8B-B14F-4D97-AF65-F5344CB8AC3E}">
        <p14:creationId xmlns:p14="http://schemas.microsoft.com/office/powerpoint/2010/main" val="302186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A71E05-E9B1-40B3-A0E8-B2F2E9A9F39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16802" name="Rectangle 2"/>
          <p:cNvSpPr>
            <a:spLocks noGrp="1" noRot="1" noChangeAspect="1" noChangeArrowheads="1" noTextEdit="1"/>
          </p:cNvSpPr>
          <p:nvPr>
            <p:ph type="sldImg"/>
          </p:nvPr>
        </p:nvSpPr>
        <p:spPr>
          <a:ln/>
        </p:spPr>
      </p:sp>
      <p:sp>
        <p:nvSpPr>
          <p:cNvPr id="391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4319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5D9538-FEED-414F-8277-808A499A61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59746" name="Rectangle 2"/>
          <p:cNvSpPr>
            <a:spLocks noGrp="1" noRot="1" noChangeAspect="1" noChangeArrowheads="1" noTextEdit="1"/>
          </p:cNvSpPr>
          <p:nvPr>
            <p:ph type="sldImg"/>
          </p:nvPr>
        </p:nvSpPr>
        <p:spPr>
          <a:xfrm>
            <a:off x="325438" y="698500"/>
            <a:ext cx="6208712" cy="3492500"/>
          </a:xfrm>
          <a:ln/>
        </p:spPr>
      </p:sp>
      <p:sp>
        <p:nvSpPr>
          <p:cNvPr id="335974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08768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4C930-0F16-4430-A95F-7EB3AD5C6A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5154" name="Rectangle 2"/>
          <p:cNvSpPr>
            <a:spLocks noGrp="1" noRot="1" noChangeAspect="1" noChangeArrowheads="1" noTextEdit="1"/>
          </p:cNvSpPr>
          <p:nvPr>
            <p:ph type="sldImg"/>
          </p:nvPr>
        </p:nvSpPr>
        <p:spPr>
          <a:xfrm>
            <a:off x="1143000" y="685800"/>
            <a:ext cx="4573588" cy="3429000"/>
          </a:xfrm>
          <a:ln/>
        </p:spPr>
      </p:sp>
      <p:sp>
        <p:nvSpPr>
          <p:cNvPr id="286515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06683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61F3A-70A4-4D67-B5FE-16C1DE26D7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83522" name="Rectangle 2"/>
          <p:cNvSpPr>
            <a:spLocks noGrp="1" noRot="1" noChangeAspect="1" noChangeArrowheads="1" noTextEdit="1"/>
          </p:cNvSpPr>
          <p:nvPr>
            <p:ph type="sldImg"/>
          </p:nvPr>
        </p:nvSpPr>
        <p:spPr>
          <a:xfrm>
            <a:off x="1143000" y="685800"/>
            <a:ext cx="4573588" cy="3429000"/>
          </a:xfrm>
          <a:ln/>
        </p:spPr>
      </p:sp>
      <p:sp>
        <p:nvSpPr>
          <p:cNvPr id="54835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5215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6D9E7-8441-4E79-9C29-8EC931FB4A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002" name="Rectangle 2"/>
          <p:cNvSpPr>
            <a:spLocks noGrp="1" noRot="1" noChangeAspect="1" noChangeArrowheads="1" noTextEdit="1"/>
          </p:cNvSpPr>
          <p:nvPr>
            <p:ph type="sldImg"/>
          </p:nvPr>
        </p:nvSpPr>
        <p:spPr>
          <a:xfrm>
            <a:off x="382588" y="685800"/>
            <a:ext cx="6094412" cy="3429000"/>
          </a:xfrm>
          <a:ln/>
        </p:spPr>
      </p:sp>
      <p:sp>
        <p:nvSpPr>
          <p:cNvPr id="512000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6352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CF5D4-5A8D-4306-82D8-7CB06D167F6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706252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1E331-FBED-4C4A-824D-79C70B250B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2770" name="Rectangle 1026"/>
          <p:cNvSpPr>
            <a:spLocks noGrp="1" noRot="1" noChangeAspect="1" noChangeArrowheads="1" noTextEdit="1"/>
          </p:cNvSpPr>
          <p:nvPr>
            <p:ph type="sldImg"/>
          </p:nvPr>
        </p:nvSpPr>
        <p:spPr>
          <a:xfrm>
            <a:off x="382588" y="685800"/>
            <a:ext cx="6094412" cy="3429000"/>
          </a:xfrm>
          <a:ln/>
        </p:spPr>
      </p:sp>
      <p:sp>
        <p:nvSpPr>
          <p:cNvPr id="5152771" name="Rectangle 1027"/>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5961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515510-F20D-461C-9AD3-CEE62BE5940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52098" name="Rectangle 2"/>
          <p:cNvSpPr>
            <a:spLocks noGrp="1" noRot="1" noChangeAspect="1" noChangeArrowheads="1" noTextEdit="1"/>
          </p:cNvSpPr>
          <p:nvPr>
            <p:ph type="sldImg"/>
          </p:nvPr>
        </p:nvSpPr>
        <p:spPr>
          <a:xfrm>
            <a:off x="382588" y="685800"/>
            <a:ext cx="6094412" cy="3429000"/>
          </a:xfrm>
          <a:ln/>
        </p:spPr>
      </p:sp>
      <p:sp>
        <p:nvSpPr>
          <p:cNvPr id="525209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0925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330ACE-8E33-41FA-9339-A5FF8B3A2E8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874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60E1D-483A-42E9-BAD5-D627A0E1DC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9442" name="Rectangle 2"/>
          <p:cNvSpPr>
            <a:spLocks noGrp="1" noRot="1" noChangeAspect="1" noChangeArrowheads="1" noTextEdit="1"/>
          </p:cNvSpPr>
          <p:nvPr>
            <p:ph type="sldImg"/>
          </p:nvPr>
        </p:nvSpPr>
        <p:spPr>
          <a:xfrm>
            <a:off x="382588" y="685800"/>
            <a:ext cx="6094412" cy="3429000"/>
          </a:xfrm>
          <a:ln/>
        </p:spPr>
      </p:sp>
      <p:sp>
        <p:nvSpPr>
          <p:cNvPr id="53094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63636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2FDAA4-89D2-4B08-A947-AC3CE0FFBD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156099" name="Rectangle 2"/>
          <p:cNvSpPr>
            <a:spLocks noGrp="1" noRot="1" noChangeAspect="1" noChangeArrowheads="1" noTextEdit="1"/>
          </p:cNvSpPr>
          <p:nvPr>
            <p:ph type="sldImg"/>
          </p:nvPr>
        </p:nvSpPr>
        <p:spPr>
          <a:ln/>
        </p:spPr>
      </p:sp>
      <p:sp>
        <p:nvSpPr>
          <p:cNvPr id="11561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62988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F0347-43D3-431A-9114-165ABEF20DA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93377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24CE2-C217-4494-A72F-B80062F5DF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95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A7F56-93F5-40CB-AF77-60751C9A25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7999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AEE18-0A20-409B-93F4-063ADF1A7D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9218" name="Rectangle 2"/>
          <p:cNvSpPr>
            <a:spLocks noGrp="1" noRot="1" noChangeAspect="1" noChangeArrowheads="1" noTextEdit="1"/>
          </p:cNvSpPr>
          <p:nvPr>
            <p:ph type="sldImg"/>
          </p:nvPr>
        </p:nvSpPr>
        <p:spPr>
          <a:ln/>
        </p:spPr>
      </p:sp>
      <p:sp>
        <p:nvSpPr>
          <p:cNvPr id="512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285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426834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1869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171564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76395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1101725" y="685761"/>
            <a:ext cx="4654550" cy="3428805"/>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378023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67947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26541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411DE-08EA-40AC-ABBE-C178BDE083E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1196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AEE18-0A20-409B-93F4-063ADF1A7D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9218" name="Rectangle 2"/>
          <p:cNvSpPr>
            <a:spLocks noGrp="1" noRot="1" noChangeAspect="1" noChangeArrowheads="1" noTextEdit="1"/>
          </p:cNvSpPr>
          <p:nvPr>
            <p:ph type="sldImg"/>
          </p:nvPr>
        </p:nvSpPr>
        <p:spPr>
          <a:ln/>
        </p:spPr>
      </p:sp>
      <p:sp>
        <p:nvSpPr>
          <p:cNvPr id="512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882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81C8E7-EB27-4F53-8FF0-9362535717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92162" name="Rectangle 2"/>
          <p:cNvSpPr>
            <a:spLocks noGrp="1" noRot="1" noChangeAspect="1" noChangeArrowheads="1" noTextEdit="1"/>
          </p:cNvSpPr>
          <p:nvPr>
            <p:ph type="sldImg"/>
          </p:nvPr>
        </p:nvSpPr>
        <p:spPr>
          <a:ln/>
        </p:spPr>
      </p:sp>
      <p:sp>
        <p:nvSpPr>
          <p:cNvPr id="32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3645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F6EC44-CB1B-4B12-9724-7BE2737F3D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831939" name="Rectangle 2"/>
          <p:cNvSpPr>
            <a:spLocks noGrp="1" noRot="1" noChangeAspect="1" noChangeArrowheads="1" noTextEdit="1"/>
          </p:cNvSpPr>
          <p:nvPr>
            <p:ph type="sldImg"/>
          </p:nvPr>
        </p:nvSpPr>
        <p:spPr>
          <a:ln/>
        </p:spPr>
      </p:sp>
      <p:sp>
        <p:nvSpPr>
          <p:cNvPr id="1831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3398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D5C08-A173-47DD-A3E2-5079BA59B4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82722" name="Rectangle 2"/>
          <p:cNvSpPr>
            <a:spLocks noGrp="1" noRot="1" noChangeAspect="1" noChangeArrowheads="1" noTextEdit="1"/>
          </p:cNvSpPr>
          <p:nvPr>
            <p:ph type="sldImg"/>
          </p:nvPr>
        </p:nvSpPr>
        <p:spPr>
          <a:ln/>
        </p:spPr>
      </p:sp>
      <p:sp>
        <p:nvSpPr>
          <p:cNvPr id="4382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2152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6918B-1374-4AA9-883F-58749DA4944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27810" name="Rectangle 2"/>
          <p:cNvSpPr>
            <a:spLocks noGrp="1" noRot="1" noChangeAspect="1" noChangeArrowheads="1" noTextEdit="1"/>
          </p:cNvSpPr>
          <p:nvPr>
            <p:ph type="sldImg"/>
          </p:nvPr>
        </p:nvSpPr>
        <p:spPr>
          <a:ln/>
        </p:spPr>
      </p:sp>
      <p:sp>
        <p:nvSpPr>
          <p:cNvPr id="472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8758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CA6B1-B5A0-4D1C-B248-6937C166E0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4419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419008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404197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906200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40931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2ABD28-169E-4974-9849-9E0463D4F6F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71138" name="Rectangle 2"/>
          <p:cNvSpPr>
            <a:spLocks noGrp="1" noRot="1" noChangeAspect="1" noChangeArrowheads="1" noTextEdit="1"/>
          </p:cNvSpPr>
          <p:nvPr>
            <p:ph type="sldImg"/>
          </p:nvPr>
        </p:nvSpPr>
        <p:spPr>
          <a:xfrm>
            <a:off x="325438" y="698500"/>
            <a:ext cx="6208712" cy="3492500"/>
          </a:xfrm>
          <a:ln/>
        </p:spPr>
      </p:sp>
      <p:sp>
        <p:nvSpPr>
          <p:cNvPr id="13711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989480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905142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CA0FE-0A51-4BCF-BA7A-820BAA942E1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5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67281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C0AE4-976A-4401-B9A5-EE4B0BF690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789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55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0635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C8EE25-C1E3-4231-AF61-FB4551D056B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079299" name="Rectangle 1026"/>
          <p:cNvSpPr>
            <a:spLocks noGrp="1" noRot="1" noChangeAspect="1" noChangeArrowheads="1" noTextEdit="1"/>
          </p:cNvSpPr>
          <p:nvPr>
            <p:ph type="sldImg"/>
          </p:nvPr>
        </p:nvSpPr>
        <p:spPr>
          <a:ln/>
        </p:spPr>
      </p:sp>
      <p:sp>
        <p:nvSpPr>
          <p:cNvPr id="1079300" name="Rectangle 1027"/>
          <p:cNvSpPr>
            <a:spLocks noGrp="1" noChangeArrowheads="1"/>
          </p:cNvSpPr>
          <p:nvPr>
            <p:ph type="body" idx="1"/>
          </p:nvPr>
        </p:nvSpPr>
        <p:spPr>
          <a:noFill/>
          <a:ln/>
        </p:spPr>
        <p:txBody>
          <a:bodyPr/>
          <a:lstStyle/>
          <a:p>
            <a:endParaRPr lang="en-US">
              <a:latin typeface="Times New Roman" pitchFamily="116" charset="0"/>
            </a:endParaRPr>
          </a:p>
        </p:txBody>
      </p:sp>
    </p:spTree>
    <p:extLst>
      <p:ext uri="{BB962C8B-B14F-4D97-AF65-F5344CB8AC3E}">
        <p14:creationId xmlns:p14="http://schemas.microsoft.com/office/powerpoint/2010/main" val="1476520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94CFFE-B804-4A6D-BB1E-096FED777E2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endParaRPr>
          </a:p>
        </p:txBody>
      </p:sp>
      <p:sp>
        <p:nvSpPr>
          <p:cNvPr id="1184771" name="Rectangle 2"/>
          <p:cNvSpPr>
            <a:spLocks noGrp="1" noRot="1" noChangeAspect="1" noChangeArrowheads="1" noTextEdit="1"/>
          </p:cNvSpPr>
          <p:nvPr>
            <p:ph type="sldImg"/>
          </p:nvPr>
        </p:nvSpPr>
        <p:spPr>
          <a:xfrm>
            <a:off x="325438" y="698500"/>
            <a:ext cx="6207125" cy="3492500"/>
          </a:xfrm>
          <a:ln/>
        </p:spPr>
      </p:sp>
      <p:sp>
        <p:nvSpPr>
          <p:cNvPr id="1184772"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extLst>
      <p:ext uri="{BB962C8B-B14F-4D97-AF65-F5344CB8AC3E}">
        <p14:creationId xmlns:p14="http://schemas.microsoft.com/office/powerpoint/2010/main" val="295973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E59221-7B4D-4D91-8D74-A93C23592D7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2530" name="Rectangle 2"/>
          <p:cNvSpPr>
            <a:spLocks noGrp="1" noRot="1" noChangeAspect="1" noChangeArrowheads="1" noTextEdit="1"/>
          </p:cNvSpPr>
          <p:nvPr>
            <p:ph type="sldImg"/>
          </p:nvPr>
        </p:nvSpPr>
        <p:spPr>
          <a:xfrm>
            <a:off x="325438" y="698500"/>
            <a:ext cx="6208712" cy="3492500"/>
          </a:xfrm>
          <a:ln/>
        </p:spPr>
      </p:sp>
      <p:sp>
        <p:nvSpPr>
          <p:cNvPr id="51425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03914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13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75668-1F69-4C96-B59A-02B932BA196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15906" name="Rectangle 2"/>
          <p:cNvSpPr>
            <a:spLocks noGrp="1" noRot="1" noChangeAspect="1" noChangeArrowheads="1" noTextEdit="1"/>
          </p:cNvSpPr>
          <p:nvPr>
            <p:ph type="sldImg"/>
          </p:nvPr>
        </p:nvSpPr>
        <p:spPr>
          <a:xfrm>
            <a:off x="1143000" y="685800"/>
            <a:ext cx="4573588" cy="3429000"/>
          </a:xfrm>
          <a:ln/>
        </p:spPr>
      </p:sp>
      <p:sp>
        <p:nvSpPr>
          <p:cNvPr id="511590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89755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6B2E97-33AE-4C6A-A5BD-B9021CBA7D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067906" name="Rectangle 2"/>
          <p:cNvSpPr>
            <a:spLocks noGrp="1" noRot="1" noChangeAspect="1" noChangeArrowheads="1" noTextEdit="1"/>
          </p:cNvSpPr>
          <p:nvPr>
            <p:ph type="sldImg"/>
          </p:nvPr>
        </p:nvSpPr>
        <p:spPr>
          <a:ln/>
        </p:spPr>
      </p:sp>
      <p:sp>
        <p:nvSpPr>
          <p:cNvPr id="3067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5671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7">
            <a:extLst>
              <a:ext uri="{FF2B5EF4-FFF2-40B4-BE49-F238E27FC236}">
                <a16:creationId xmlns:a16="http://schemas.microsoft.com/office/drawing/2014/main" id="{0F9ACBE9-5B34-48F9-A3E5-D32A951E8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C2E272-CD43-4B74-9422-F6EF35EBEAA4}"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402883" name="Rectangle 2">
            <a:extLst>
              <a:ext uri="{FF2B5EF4-FFF2-40B4-BE49-F238E27FC236}">
                <a16:creationId xmlns:a16="http://schemas.microsoft.com/office/drawing/2014/main" id="{CEC03A8F-A38C-466D-8BAA-3E3D19BEDEA8}"/>
              </a:ext>
            </a:extLst>
          </p:cNvPr>
          <p:cNvSpPr>
            <a:spLocks noGrp="1" noRot="1" noChangeAspect="1" noChangeArrowheads="1" noTextEdit="1"/>
          </p:cNvSpPr>
          <p:nvPr>
            <p:ph type="sldImg"/>
          </p:nvPr>
        </p:nvSpPr>
        <p:spPr>
          <a:ln/>
        </p:spPr>
      </p:sp>
      <p:sp>
        <p:nvSpPr>
          <p:cNvPr id="1402884" name="Rectangle 3">
            <a:extLst>
              <a:ext uri="{FF2B5EF4-FFF2-40B4-BE49-F238E27FC236}">
                <a16:creationId xmlns:a16="http://schemas.microsoft.com/office/drawing/2014/main" id="{CD0BFB7C-25C9-46B1-95B0-38E20A56C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667649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7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D3846B-6C87-4530-BACE-1FC6469FA98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endParaRPr>
          </a:p>
        </p:txBody>
      </p:sp>
      <p:sp>
        <p:nvSpPr>
          <p:cNvPr id="1183747" name="Rectangle 2"/>
          <p:cNvSpPr>
            <a:spLocks noGrp="1" noRot="1" noChangeAspect="1" noChangeArrowheads="1" noTextEdit="1"/>
          </p:cNvSpPr>
          <p:nvPr>
            <p:ph type="sldImg"/>
          </p:nvPr>
        </p:nvSpPr>
        <p:spPr>
          <a:xfrm>
            <a:off x="325438" y="698500"/>
            <a:ext cx="6207125" cy="3492500"/>
          </a:xfrm>
          <a:ln/>
        </p:spPr>
      </p:sp>
      <p:sp>
        <p:nvSpPr>
          <p:cNvPr id="1183748"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extLst>
      <p:ext uri="{BB962C8B-B14F-4D97-AF65-F5344CB8AC3E}">
        <p14:creationId xmlns:p14="http://schemas.microsoft.com/office/powerpoint/2010/main" val="2669502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97427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BE1562-D1FC-40FE-AF10-933D9E6D790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3042" name="Rectangle 2"/>
          <p:cNvSpPr>
            <a:spLocks noGrp="1" noRot="1" noChangeAspect="1" noChangeArrowheads="1" noTextEdit="1"/>
          </p:cNvSpPr>
          <p:nvPr>
            <p:ph type="sldImg"/>
          </p:nvPr>
        </p:nvSpPr>
        <p:spPr>
          <a:ln/>
        </p:spPr>
      </p:sp>
      <p:sp>
        <p:nvSpPr>
          <p:cNvPr id="546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30005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4462EA-3CB8-4791-BB87-B4EDF3904DF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65090" name="Rectangle 2"/>
          <p:cNvSpPr>
            <a:spLocks noGrp="1" noRot="1" noChangeAspect="1" noChangeArrowheads="1" noTextEdit="1"/>
          </p:cNvSpPr>
          <p:nvPr>
            <p:ph type="sldImg"/>
          </p:nvPr>
        </p:nvSpPr>
        <p:spPr>
          <a:ln/>
        </p:spPr>
      </p:sp>
      <p:sp>
        <p:nvSpPr>
          <p:cNvPr id="546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1153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94CFFE-B804-4A6D-BB1E-096FED777E2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endParaRPr>
          </a:p>
        </p:txBody>
      </p:sp>
      <p:sp>
        <p:nvSpPr>
          <p:cNvPr id="1184771" name="Rectangle 2"/>
          <p:cNvSpPr>
            <a:spLocks noGrp="1" noRot="1" noChangeAspect="1" noChangeArrowheads="1" noTextEdit="1"/>
          </p:cNvSpPr>
          <p:nvPr>
            <p:ph type="sldImg"/>
          </p:nvPr>
        </p:nvSpPr>
        <p:spPr>
          <a:xfrm>
            <a:off x="325438" y="698500"/>
            <a:ext cx="6207125" cy="3492500"/>
          </a:xfrm>
          <a:ln/>
        </p:spPr>
      </p:sp>
      <p:sp>
        <p:nvSpPr>
          <p:cNvPr id="1184772"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94CFFE-B804-4A6D-BB1E-096FED777E2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Wide Latin" pitchFamily="18" charset="0"/>
              <a:ea typeface="+mn-ea"/>
              <a:cs typeface="+mn-cs"/>
            </a:endParaRPr>
          </a:p>
        </p:txBody>
      </p:sp>
      <p:sp>
        <p:nvSpPr>
          <p:cNvPr id="1184771" name="Rectangle 2"/>
          <p:cNvSpPr>
            <a:spLocks noGrp="1" noRot="1" noChangeAspect="1" noChangeArrowheads="1" noTextEdit="1"/>
          </p:cNvSpPr>
          <p:nvPr>
            <p:ph type="sldImg"/>
          </p:nvPr>
        </p:nvSpPr>
        <p:spPr>
          <a:xfrm>
            <a:off x="325438" y="698500"/>
            <a:ext cx="6207125" cy="3492500"/>
          </a:xfrm>
          <a:ln/>
        </p:spPr>
      </p:sp>
      <p:sp>
        <p:nvSpPr>
          <p:cNvPr id="1184772"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6B2E97-33AE-4C6A-A5BD-B9021CBA7D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067906" name="Rectangle 2"/>
          <p:cNvSpPr>
            <a:spLocks noGrp="1" noRot="1" noChangeAspect="1" noChangeArrowheads="1" noTextEdit="1"/>
          </p:cNvSpPr>
          <p:nvPr>
            <p:ph type="sldImg"/>
          </p:nvPr>
        </p:nvSpPr>
        <p:spPr>
          <a:ln/>
        </p:spPr>
      </p:sp>
      <p:sp>
        <p:nvSpPr>
          <p:cNvPr id="3067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663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FAAA54-127F-4BB9-BD93-3816565293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69090" name="Rectangle 2"/>
          <p:cNvSpPr>
            <a:spLocks noGrp="1" noRot="1" noChangeAspect="1" noChangeArrowheads="1" noTextEdit="1"/>
          </p:cNvSpPr>
          <p:nvPr>
            <p:ph type="sldImg"/>
          </p:nvPr>
        </p:nvSpPr>
        <p:spPr>
          <a:xfrm>
            <a:off x="382588" y="685800"/>
            <a:ext cx="6094412" cy="3429000"/>
          </a:xfrm>
          <a:ln/>
        </p:spPr>
      </p:sp>
      <p:sp>
        <p:nvSpPr>
          <p:cNvPr id="13690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48094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6378BD-48E1-406D-A7E0-EA992DBC935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71842" name="Rectangle 2"/>
          <p:cNvSpPr>
            <a:spLocks noGrp="1" noRot="1" noChangeAspect="1" noChangeArrowheads="1" noTextEdit="1"/>
          </p:cNvSpPr>
          <p:nvPr>
            <p:ph type="sldImg"/>
          </p:nvPr>
        </p:nvSpPr>
        <p:spPr>
          <a:xfrm>
            <a:off x="325438" y="698500"/>
            <a:ext cx="6208712" cy="3492500"/>
          </a:xfrm>
          <a:ln/>
        </p:spPr>
      </p:sp>
      <p:sp>
        <p:nvSpPr>
          <p:cNvPr id="15718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2619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BE03-AC6A-479B-B696-6666141B21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62114" name="Rectangle 2"/>
          <p:cNvSpPr>
            <a:spLocks noGrp="1" noRot="1" noChangeAspect="1" noChangeArrowheads="1" noTextEdit="1"/>
          </p:cNvSpPr>
          <p:nvPr>
            <p:ph type="sldImg"/>
          </p:nvPr>
        </p:nvSpPr>
        <p:spPr>
          <a:xfrm>
            <a:off x="382588" y="685800"/>
            <a:ext cx="6094412" cy="3429000"/>
          </a:xfrm>
          <a:ln/>
        </p:spPr>
      </p:sp>
      <p:sp>
        <p:nvSpPr>
          <p:cNvPr id="31621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562023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6/19/2020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501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864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3745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3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143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0061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803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333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841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167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5822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0374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969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646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914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4923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9873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6326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5126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681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8355-BDF0-45B7-91DE-3110CC070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054570-8EFF-43A4-A537-CAD289BD6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7E7C5-DE75-4A3C-9A79-6BBC28DBF593}"/>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E00CC6B4-6669-4DB3-AD1C-3181BEEBF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388A8-4645-41B4-8B73-1D04249EFBAB}"/>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30928392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7409EB-49D3-411D-A55B-BD0530191C2A}" type="slidenum">
              <a:rPr lang="en-US"/>
              <a:pPr>
                <a:defRPr/>
              </a:pPr>
              <a:t>‹#›</a:t>
            </a:fld>
            <a:endParaRPr lang="en-US"/>
          </a:p>
        </p:txBody>
      </p:sp>
    </p:spTree>
    <p:extLst>
      <p:ext uri="{BB962C8B-B14F-4D97-AF65-F5344CB8AC3E}">
        <p14:creationId xmlns:p14="http://schemas.microsoft.com/office/powerpoint/2010/main" val="1034034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876C1-5325-42BF-883E-7869445BAF63}" type="slidenum">
              <a:rPr lang="en-US"/>
              <a:pPr>
                <a:defRPr/>
              </a:pPr>
              <a:t>‹#›</a:t>
            </a:fld>
            <a:endParaRPr lang="en-US"/>
          </a:p>
        </p:txBody>
      </p:sp>
    </p:spTree>
    <p:extLst>
      <p:ext uri="{BB962C8B-B14F-4D97-AF65-F5344CB8AC3E}">
        <p14:creationId xmlns:p14="http://schemas.microsoft.com/office/powerpoint/2010/main" val="9572277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FE6945-AD98-4CDF-8A3B-0668809F72D3}" type="slidenum">
              <a:rPr lang="en-US"/>
              <a:pPr>
                <a:defRPr/>
              </a:pPr>
              <a:t>‹#›</a:t>
            </a:fld>
            <a:endParaRPr lang="en-US"/>
          </a:p>
        </p:txBody>
      </p:sp>
    </p:spTree>
    <p:extLst>
      <p:ext uri="{BB962C8B-B14F-4D97-AF65-F5344CB8AC3E}">
        <p14:creationId xmlns:p14="http://schemas.microsoft.com/office/powerpoint/2010/main" val="9745287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79F3E9-995B-46C1-A1BB-97011A359162}" type="slidenum">
              <a:rPr lang="en-US"/>
              <a:pPr>
                <a:defRPr/>
              </a:pPr>
              <a:t>‹#›</a:t>
            </a:fld>
            <a:endParaRPr lang="en-US"/>
          </a:p>
        </p:txBody>
      </p:sp>
    </p:spTree>
    <p:extLst>
      <p:ext uri="{BB962C8B-B14F-4D97-AF65-F5344CB8AC3E}">
        <p14:creationId xmlns:p14="http://schemas.microsoft.com/office/powerpoint/2010/main" val="9569162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963E36-8E3F-4BAB-98ED-888DF26180E5}" type="slidenum">
              <a:rPr lang="en-US"/>
              <a:pPr>
                <a:defRPr/>
              </a:pPr>
              <a:t>‹#›</a:t>
            </a:fld>
            <a:endParaRPr lang="en-US"/>
          </a:p>
        </p:txBody>
      </p:sp>
    </p:spTree>
    <p:extLst>
      <p:ext uri="{BB962C8B-B14F-4D97-AF65-F5344CB8AC3E}">
        <p14:creationId xmlns:p14="http://schemas.microsoft.com/office/powerpoint/2010/main" val="1294207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C312-EE64-471E-8EB2-0930C781112B}" type="slidenum">
              <a:rPr lang="en-US"/>
              <a:pPr>
                <a:defRPr/>
              </a:pPr>
              <a:t>‹#›</a:t>
            </a:fld>
            <a:endParaRPr lang="en-US"/>
          </a:p>
        </p:txBody>
      </p:sp>
    </p:spTree>
    <p:extLst>
      <p:ext uri="{BB962C8B-B14F-4D97-AF65-F5344CB8AC3E}">
        <p14:creationId xmlns:p14="http://schemas.microsoft.com/office/powerpoint/2010/main" val="13467892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927712-190B-41B9-A65E-C29943B74A52}" type="slidenum">
              <a:rPr lang="en-US"/>
              <a:pPr>
                <a:defRPr/>
              </a:pPr>
              <a:t>‹#›</a:t>
            </a:fld>
            <a:endParaRPr lang="en-US"/>
          </a:p>
        </p:txBody>
      </p:sp>
    </p:spTree>
    <p:extLst>
      <p:ext uri="{BB962C8B-B14F-4D97-AF65-F5344CB8AC3E}">
        <p14:creationId xmlns:p14="http://schemas.microsoft.com/office/powerpoint/2010/main" val="2631651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812B0-6061-4142-AFA1-2268CAE0C6B9}" type="slidenum">
              <a:rPr lang="en-US"/>
              <a:pPr>
                <a:defRPr/>
              </a:pPr>
              <a:t>‹#›</a:t>
            </a:fld>
            <a:endParaRPr lang="en-US"/>
          </a:p>
        </p:txBody>
      </p:sp>
    </p:spTree>
    <p:extLst>
      <p:ext uri="{BB962C8B-B14F-4D97-AF65-F5344CB8AC3E}">
        <p14:creationId xmlns:p14="http://schemas.microsoft.com/office/powerpoint/2010/main" val="7533769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34D813-53F7-4B6B-B589-A7D2CA585DDB}" type="slidenum">
              <a:rPr lang="en-US"/>
              <a:pPr>
                <a:defRPr/>
              </a:pPr>
              <a:t>‹#›</a:t>
            </a:fld>
            <a:endParaRPr lang="en-US"/>
          </a:p>
        </p:txBody>
      </p:sp>
    </p:spTree>
    <p:extLst>
      <p:ext uri="{BB962C8B-B14F-4D97-AF65-F5344CB8AC3E}">
        <p14:creationId xmlns:p14="http://schemas.microsoft.com/office/powerpoint/2010/main" val="37541566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E8EA9-0FE8-461A-919E-07EEE5BB6341}" type="slidenum">
              <a:rPr lang="en-US"/>
              <a:pPr>
                <a:defRPr/>
              </a:pPr>
              <a:t>‹#›</a:t>
            </a:fld>
            <a:endParaRPr lang="en-US"/>
          </a:p>
        </p:txBody>
      </p:sp>
    </p:spTree>
    <p:extLst>
      <p:ext uri="{BB962C8B-B14F-4D97-AF65-F5344CB8AC3E}">
        <p14:creationId xmlns:p14="http://schemas.microsoft.com/office/powerpoint/2010/main" val="2106683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294B-4959-4D41-8705-EAD5A08C2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43D7F-A74C-4ABC-A106-BAF6C44FB2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AA8E4-A3C6-4F01-9289-A4A1E5B1B613}"/>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7A5FA695-6C6C-41D9-B93B-9CD6ECC63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1565B-67C0-4187-87FD-D7B3989D044F}"/>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37987662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BA3C8-1FBE-49CA-9983-862D40AA0300}" type="slidenum">
              <a:rPr lang="en-US"/>
              <a:pPr>
                <a:defRPr/>
              </a:pPr>
              <a:t>‹#›</a:t>
            </a:fld>
            <a:endParaRPr lang="en-US"/>
          </a:p>
        </p:txBody>
      </p:sp>
    </p:spTree>
    <p:extLst>
      <p:ext uri="{BB962C8B-B14F-4D97-AF65-F5344CB8AC3E}">
        <p14:creationId xmlns:p14="http://schemas.microsoft.com/office/powerpoint/2010/main" val="4127349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B3A099-DE0A-4BC3-834F-27DB0FD6FF81}" type="slidenum">
              <a:rPr lang="en-US"/>
              <a:pPr>
                <a:defRPr/>
              </a:pPr>
              <a:t>‹#›</a:t>
            </a:fld>
            <a:endParaRPr lang="en-US"/>
          </a:p>
        </p:txBody>
      </p:sp>
    </p:spTree>
    <p:extLst>
      <p:ext uri="{BB962C8B-B14F-4D97-AF65-F5344CB8AC3E}">
        <p14:creationId xmlns:p14="http://schemas.microsoft.com/office/powerpoint/2010/main" val="16475571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0E8173-5168-4708-8F24-15FDF5FE00D0}" type="slidenum">
              <a:rPr lang="en-US"/>
              <a:pPr>
                <a:defRPr/>
              </a:pPr>
              <a:t>‹#›</a:t>
            </a:fld>
            <a:endParaRPr lang="en-US"/>
          </a:p>
        </p:txBody>
      </p:sp>
    </p:spTree>
    <p:extLst>
      <p:ext uri="{BB962C8B-B14F-4D97-AF65-F5344CB8AC3E}">
        <p14:creationId xmlns:p14="http://schemas.microsoft.com/office/powerpoint/2010/main" val="14075868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80B94402-9AB5-43B5-A605-8E2725459BB0}" type="slidenum">
              <a:rPr lang="en-US"/>
              <a:pPr>
                <a:defRPr/>
              </a:pPr>
              <a:t>‹#›</a:t>
            </a:fld>
            <a:endParaRPr lang="en-US"/>
          </a:p>
        </p:txBody>
      </p:sp>
    </p:spTree>
    <p:extLst>
      <p:ext uri="{BB962C8B-B14F-4D97-AF65-F5344CB8AC3E}">
        <p14:creationId xmlns:p14="http://schemas.microsoft.com/office/powerpoint/2010/main" val="4357647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862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022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1916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272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4691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327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E693-ECC2-4ABB-9E77-5CC558001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2133FD-C56E-44FD-8813-6338FC0D3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AC5CB1-6968-4ABF-915B-87D6685489DE}"/>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F9339FD9-BC68-4E8B-ABD8-C1659A005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E1E8E-934D-4FE3-A00B-6A985A0803C2}"/>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6105740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6653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1223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980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9431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2140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4369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877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2371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074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24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B1AB-3649-4CDD-B70F-C1D3F3580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88ED40-8468-4D79-B648-A1251B70C6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69837-41AF-4007-899D-3EA49D7E41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84C48-DA95-43FF-BEB3-8872FF4C18C1}"/>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6" name="Footer Placeholder 5">
            <a:extLst>
              <a:ext uri="{FF2B5EF4-FFF2-40B4-BE49-F238E27FC236}">
                <a16:creationId xmlns:a16="http://schemas.microsoft.com/office/drawing/2014/main" id="{F407DC04-B78E-43F1-8FD8-704DE4CC3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BF5C7-1F9D-400B-B175-C84F10F26181}"/>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27196579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053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7936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5089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4739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6448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0545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3569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189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598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893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CACD-AE10-4702-9081-5213AB85C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DAF14-A819-4503-9726-66896B69A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FB127F-7F99-4F72-8C82-8F374A9405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20B485-BFB3-4E6A-A4BD-978E10C7EB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1B3DB5-32DB-4525-9447-7FAD4E7F87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A36FD6-58E5-4993-9E7B-4561984C2868}"/>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8" name="Footer Placeholder 7">
            <a:extLst>
              <a:ext uri="{FF2B5EF4-FFF2-40B4-BE49-F238E27FC236}">
                <a16:creationId xmlns:a16="http://schemas.microsoft.com/office/drawing/2014/main" id="{E9542162-70B4-48D3-83FB-1465CD927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5DD0B7-5279-41C2-BBDE-6B6CCD180A68}"/>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9081973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11268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64862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1966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44985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646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572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0101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14723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6799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089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4AF3-2AA9-41AB-B7EA-A6750D51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46D80-61E9-4C99-BD82-CE1BA61C0F8E}"/>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4" name="Footer Placeholder 3">
            <a:extLst>
              <a:ext uri="{FF2B5EF4-FFF2-40B4-BE49-F238E27FC236}">
                <a16:creationId xmlns:a16="http://schemas.microsoft.com/office/drawing/2014/main" id="{ABDF50D2-1EDA-4AAD-A0F6-4307C95AD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5F643C-745B-4344-8824-A669C52225B5}"/>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13174887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8533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91885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4773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9016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2955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47629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006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18512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5437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347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68163-723A-48A9-B5FB-BDDA2813ADD5}"/>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3" name="Footer Placeholder 2">
            <a:extLst>
              <a:ext uri="{FF2B5EF4-FFF2-40B4-BE49-F238E27FC236}">
                <a16:creationId xmlns:a16="http://schemas.microsoft.com/office/drawing/2014/main" id="{53A048F8-9EE1-4F71-9CA5-98C46BFE64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CA8C65-707B-4A15-BC30-BE726F2AA020}"/>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23977400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7719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619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0453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0708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0801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15530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11067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6689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39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1307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14B2-2800-4F2B-9986-3FE48233A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6A76C2-E3FF-4D51-9F74-FC2B51134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2239A-FC05-446E-852B-E65C44B97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66802E-0397-4DA8-8AF4-0733C0F5FFDD}"/>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6" name="Footer Placeholder 5">
            <a:extLst>
              <a:ext uri="{FF2B5EF4-FFF2-40B4-BE49-F238E27FC236}">
                <a16:creationId xmlns:a16="http://schemas.microsoft.com/office/drawing/2014/main" id="{A259F09C-5F5E-4010-A2EE-AE17781C08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17BAA-59D3-4803-99A7-16808DFC0943}"/>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3410127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4025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130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79532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435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9357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51546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22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9418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242025"/>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96308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AC98-78A0-40FB-A688-EA373BF28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4FEC7-7138-49F5-B640-630F5FA0D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DCEEDA-11CA-4954-80EA-7D2D1B842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45FDB7-34D3-4C81-A577-CE99A7492F09}"/>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6" name="Footer Placeholder 5">
            <a:extLst>
              <a:ext uri="{FF2B5EF4-FFF2-40B4-BE49-F238E27FC236}">
                <a16:creationId xmlns:a16="http://schemas.microsoft.com/office/drawing/2014/main" id="{D35DEC12-0016-4818-A898-091BA1401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FE5DF-D39E-4BBC-AC1F-C0B7633F96DA}"/>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22547865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68988"/>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600535"/>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051258"/>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776406"/>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415476"/>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332223"/>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368851"/>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70445"/>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6183559"/>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57125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15E2-2B83-4CF3-A40A-1C2DD5F56E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4B6974-673B-4526-A490-E058D84954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C3B3-BA0D-4201-BD93-05C0B7B23184}"/>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616894A5-23C1-4ED3-8633-C1162DDC1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1037B-C3FA-4C39-AA4C-51F630E11B01}"/>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25952781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437904"/>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806915"/>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725008"/>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47120"/>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562420"/>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7937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6178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2938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3185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26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62AC0-B298-404E-AAFD-E1FB2915B3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620D3-E1DC-4280-9CDA-A5D9FCFF07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F4CEA-CFED-4DAA-804A-48BA1A2B2D29}"/>
              </a:ext>
            </a:extLst>
          </p:cNvPr>
          <p:cNvSpPr>
            <a:spLocks noGrp="1"/>
          </p:cNvSpPr>
          <p:nvPr>
            <p:ph type="dt" sz="half" idx="10"/>
          </p:nvPr>
        </p:nvSpPr>
        <p:spPr/>
        <p:txBody>
          <a:body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B5E1ABC2-2C7F-4C54-92B4-A248779F4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2D6-8DB1-498D-B809-96595057F237}"/>
              </a:ext>
            </a:extLst>
          </p:cNvPr>
          <p:cNvSpPr>
            <a:spLocks noGrp="1"/>
          </p:cNvSpPr>
          <p:nvPr>
            <p:ph type="sldNum" sz="quarter" idx="12"/>
          </p:nvPr>
        </p:nvSpPr>
        <p:spPr/>
        <p:txBody>
          <a:bodyPr/>
          <a:lstStyle/>
          <a:p>
            <a:fld id="{1E190D0A-7542-42BD-BD78-6762A9D17BD9}" type="slidenum">
              <a:rPr lang="en-US" smtClean="0"/>
              <a:t>‹#›</a:t>
            </a:fld>
            <a:endParaRPr lang="en-US"/>
          </a:p>
        </p:txBody>
      </p:sp>
    </p:spTree>
    <p:extLst>
      <p:ext uri="{BB962C8B-B14F-4D97-AF65-F5344CB8AC3E}">
        <p14:creationId xmlns:p14="http://schemas.microsoft.com/office/powerpoint/2010/main" val="24899194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1103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3180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430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50744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4393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756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1398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56917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296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43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5304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9420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5373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5383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24156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83744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5698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496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6C20D-4C46-4908-8BA9-2C43D76FC29D}" type="slidenum">
              <a:rPr lang="en-US"/>
              <a:pPr>
                <a:defRPr/>
              </a:pPr>
              <a:t>‹#›</a:t>
            </a:fld>
            <a:endParaRPr lang="en-US"/>
          </a:p>
        </p:txBody>
      </p:sp>
    </p:spTree>
    <p:extLst>
      <p:ext uri="{BB962C8B-B14F-4D97-AF65-F5344CB8AC3E}">
        <p14:creationId xmlns:p14="http://schemas.microsoft.com/office/powerpoint/2010/main" val="26647197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571A0F-F5B4-46F3-BC15-EF5409DF82A1}" type="slidenum">
              <a:rPr lang="en-US"/>
              <a:pPr>
                <a:defRPr/>
              </a:pPr>
              <a:t>‹#›</a:t>
            </a:fld>
            <a:endParaRPr lang="en-US"/>
          </a:p>
        </p:txBody>
      </p:sp>
    </p:spTree>
    <p:extLst>
      <p:ext uri="{BB962C8B-B14F-4D97-AF65-F5344CB8AC3E}">
        <p14:creationId xmlns:p14="http://schemas.microsoft.com/office/powerpoint/2010/main" val="19587289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006578-9C29-4363-A63B-2D9BFE2EB64F}" type="slidenum">
              <a:rPr lang="en-US"/>
              <a:pPr>
                <a:defRPr/>
              </a:pPr>
              <a:t>‹#›</a:t>
            </a:fld>
            <a:endParaRPr lang="en-US"/>
          </a:p>
        </p:txBody>
      </p:sp>
    </p:spTree>
    <p:extLst>
      <p:ext uri="{BB962C8B-B14F-4D97-AF65-F5344CB8AC3E}">
        <p14:creationId xmlns:p14="http://schemas.microsoft.com/office/powerpoint/2010/main" val="1443691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3830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8CFF3C-BE4A-40BF-A70F-A4DC17D238C9}" type="slidenum">
              <a:rPr lang="en-US"/>
              <a:pPr>
                <a:defRPr/>
              </a:pPr>
              <a:t>‹#›</a:t>
            </a:fld>
            <a:endParaRPr lang="en-US"/>
          </a:p>
        </p:txBody>
      </p:sp>
    </p:spTree>
    <p:extLst>
      <p:ext uri="{BB962C8B-B14F-4D97-AF65-F5344CB8AC3E}">
        <p14:creationId xmlns:p14="http://schemas.microsoft.com/office/powerpoint/2010/main" val="30890182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37154A-968D-4AE6-9B66-B7D841A947BD}" type="slidenum">
              <a:rPr lang="en-US"/>
              <a:pPr>
                <a:defRPr/>
              </a:pPr>
              <a:t>‹#›</a:t>
            </a:fld>
            <a:endParaRPr lang="en-US"/>
          </a:p>
        </p:txBody>
      </p:sp>
    </p:spTree>
    <p:extLst>
      <p:ext uri="{BB962C8B-B14F-4D97-AF65-F5344CB8AC3E}">
        <p14:creationId xmlns:p14="http://schemas.microsoft.com/office/powerpoint/2010/main" val="4480467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CFCB5E-E11C-45D3-ADF6-F785902E8414}" type="slidenum">
              <a:rPr lang="en-US"/>
              <a:pPr>
                <a:defRPr/>
              </a:pPr>
              <a:t>‹#›</a:t>
            </a:fld>
            <a:endParaRPr lang="en-US"/>
          </a:p>
        </p:txBody>
      </p:sp>
    </p:spTree>
    <p:extLst>
      <p:ext uri="{BB962C8B-B14F-4D97-AF65-F5344CB8AC3E}">
        <p14:creationId xmlns:p14="http://schemas.microsoft.com/office/powerpoint/2010/main" val="9561669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EB36E9-2134-4F58-949E-75CC8DC415BA}" type="slidenum">
              <a:rPr lang="en-US"/>
              <a:pPr>
                <a:defRPr/>
              </a:pPr>
              <a:t>‹#›</a:t>
            </a:fld>
            <a:endParaRPr lang="en-US"/>
          </a:p>
        </p:txBody>
      </p:sp>
    </p:spTree>
    <p:extLst>
      <p:ext uri="{BB962C8B-B14F-4D97-AF65-F5344CB8AC3E}">
        <p14:creationId xmlns:p14="http://schemas.microsoft.com/office/powerpoint/2010/main" val="24793375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7E8DB5-C5DB-4F1D-8FC3-CDA32E190744}" type="slidenum">
              <a:rPr lang="en-US"/>
              <a:pPr>
                <a:defRPr/>
              </a:pPr>
              <a:t>‹#›</a:t>
            </a:fld>
            <a:endParaRPr lang="en-US"/>
          </a:p>
        </p:txBody>
      </p:sp>
    </p:spTree>
    <p:extLst>
      <p:ext uri="{BB962C8B-B14F-4D97-AF65-F5344CB8AC3E}">
        <p14:creationId xmlns:p14="http://schemas.microsoft.com/office/powerpoint/2010/main" val="28700315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94497-9216-42AA-BA9E-FD5EA26A0C4F}" type="slidenum">
              <a:rPr lang="en-US"/>
              <a:pPr>
                <a:defRPr/>
              </a:pPr>
              <a:t>‹#›</a:t>
            </a:fld>
            <a:endParaRPr lang="en-US"/>
          </a:p>
        </p:txBody>
      </p:sp>
    </p:spTree>
    <p:extLst>
      <p:ext uri="{BB962C8B-B14F-4D97-AF65-F5344CB8AC3E}">
        <p14:creationId xmlns:p14="http://schemas.microsoft.com/office/powerpoint/2010/main" val="34213844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5FE8A-DAE7-4C05-B1C0-2F5D8FE3DA25}" type="slidenum">
              <a:rPr lang="en-US"/>
              <a:pPr>
                <a:defRPr/>
              </a:pPr>
              <a:t>‹#›</a:t>
            </a:fld>
            <a:endParaRPr lang="en-US"/>
          </a:p>
        </p:txBody>
      </p:sp>
    </p:spTree>
    <p:extLst>
      <p:ext uri="{BB962C8B-B14F-4D97-AF65-F5344CB8AC3E}">
        <p14:creationId xmlns:p14="http://schemas.microsoft.com/office/powerpoint/2010/main" val="24366973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45682-7E2F-46D8-B4DE-52EED772644A}" type="slidenum">
              <a:rPr lang="en-US"/>
              <a:pPr>
                <a:defRPr/>
              </a:pPr>
              <a:t>‹#›</a:t>
            </a:fld>
            <a:endParaRPr lang="en-US"/>
          </a:p>
        </p:txBody>
      </p:sp>
    </p:spTree>
    <p:extLst>
      <p:ext uri="{BB962C8B-B14F-4D97-AF65-F5344CB8AC3E}">
        <p14:creationId xmlns:p14="http://schemas.microsoft.com/office/powerpoint/2010/main" val="3152278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286000"/>
            <a:ext cx="11480800"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0"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7074826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4999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4080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45566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0282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5866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89094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8503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46627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02954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1216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3992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0" y="1524000"/>
            <a:ext cx="11582400" cy="4495800"/>
          </a:xfrm>
        </p:spPr>
        <p:txBody>
          <a:bodyPr/>
          <a:lstStyle/>
          <a:p>
            <a:pPr lvl="0"/>
            <a:endParaRPr lang="en-US" noProof="0"/>
          </a:p>
        </p:txBody>
      </p:sp>
    </p:spTree>
    <p:extLst>
      <p:ext uri="{BB962C8B-B14F-4D97-AF65-F5344CB8AC3E}">
        <p14:creationId xmlns:p14="http://schemas.microsoft.com/office/powerpoint/2010/main" val="700080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9412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7049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6661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2107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2150582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0043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9556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20998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139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7723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81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2430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327612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1163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163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95688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9518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5757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1508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8341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6960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3496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693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19612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94738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6030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772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3234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4528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1950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32AB9C-9E90-4D1C-960B-1CFC43A49C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8026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199B20-42B7-4767-99FB-1ECB61EC0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5597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8E97D7-202D-4C4E-83DC-4B7D5D85D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7729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5717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2936B-A1D9-41BC-96C5-45D5F96BD7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61473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A9695-1B17-46AD-BF2E-B4351524C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2249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DBF763-4AF1-40CA-A5D4-4F4BF1B1C8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4472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C1FB9-4782-4C6A-A341-63847D15B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22294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4F6198-157A-4809-9FD0-5ED214116A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8141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1A7568-4929-4AB2-B7F4-143D227FF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55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EF6B9-3B7E-482D-9BCF-BB02F5E82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76986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483F19-C2D4-48B8-88DC-B607E1198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2324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259086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228311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6/19/2020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572809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9016733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404820837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5388567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5629938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516787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8231037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3541983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8538755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37103529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073972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3670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74553322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7914322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2931289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2067644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0456203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4454073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9119646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354578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9426244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4023940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2217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6721884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4675365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9998480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472978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3858043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8928440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9712769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8316716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3894062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746703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24630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4861747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588756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3231999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7639231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6047793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2787469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567097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1275843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2161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747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4394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255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95414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6350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040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82343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959554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0047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821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8015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065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484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612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474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41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336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018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65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207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166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605027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4223728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76966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794875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77863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679693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254595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936482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462049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898311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992589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2043450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281945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581893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8953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242710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96214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604994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697025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849274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577833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4237448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188214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4029316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66431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619653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8" name="Footer Placeholder 7"/>
          <p:cNvSpPr>
            <a:spLocks noGrp="1"/>
          </p:cNvSpPr>
          <p:nvPr>
            <p:ph type="ftr" sz="quarter" idx="11"/>
          </p:nvPr>
        </p:nvSpPr>
        <p:spPr/>
        <p:txBody>
          <a:bodyPr/>
          <a:lstStyle/>
          <a:p>
            <a:endParaRPr lang="en-US">
              <a:solidFill>
                <a:srgbClr val="E2E6D8">
                  <a:tint val="75000"/>
                </a:srgbClr>
              </a:solidFill>
            </a:endParaRPr>
          </a:p>
        </p:txBody>
      </p:sp>
      <p:sp>
        <p:nvSpPr>
          <p:cNvPr id="9" name="Slide Number Placeholder 8"/>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70340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4" name="Footer Placeholder 3"/>
          <p:cNvSpPr>
            <a:spLocks noGrp="1"/>
          </p:cNvSpPr>
          <p:nvPr>
            <p:ph type="ftr" sz="quarter" idx="11"/>
          </p:nvPr>
        </p:nvSpPr>
        <p:spPr/>
        <p:txBody>
          <a:bodyPr/>
          <a:lstStyle/>
          <a:p>
            <a:endParaRPr lang="en-US">
              <a:solidFill>
                <a:srgbClr val="E2E6D8">
                  <a:tint val="75000"/>
                </a:srgbClr>
              </a:solidFill>
            </a:endParaRPr>
          </a:p>
        </p:txBody>
      </p:sp>
      <p:sp>
        <p:nvSpPr>
          <p:cNvPr id="5" name="Slide Number Placeholder 4"/>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559817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3" name="Footer Placeholder 2"/>
          <p:cNvSpPr>
            <a:spLocks noGrp="1"/>
          </p:cNvSpPr>
          <p:nvPr>
            <p:ph type="ftr" sz="quarter" idx="11"/>
          </p:nvPr>
        </p:nvSpPr>
        <p:spPr/>
        <p:txBody>
          <a:bodyPr/>
          <a:lstStyle/>
          <a:p>
            <a:endParaRPr lang="en-US">
              <a:solidFill>
                <a:srgbClr val="E2E6D8">
                  <a:tint val="75000"/>
                </a:srgbClr>
              </a:solidFill>
            </a:endParaRPr>
          </a:p>
        </p:txBody>
      </p:sp>
      <p:sp>
        <p:nvSpPr>
          <p:cNvPr id="4" name="Slide Number Placeholder 3"/>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411126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3584744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6" name="Footer Placeholder 5"/>
          <p:cNvSpPr>
            <a:spLocks noGrp="1"/>
          </p:cNvSpPr>
          <p:nvPr>
            <p:ph type="ftr" sz="quarter" idx="11"/>
          </p:nvPr>
        </p:nvSpPr>
        <p:spPr/>
        <p:txBody>
          <a:bodyPr/>
          <a:lstStyle/>
          <a:p>
            <a:endParaRPr lang="en-US">
              <a:solidFill>
                <a:srgbClr val="E2E6D8">
                  <a:tint val="75000"/>
                </a:srgbClr>
              </a:solidFill>
            </a:endParaRPr>
          </a:p>
        </p:txBody>
      </p:sp>
      <p:sp>
        <p:nvSpPr>
          <p:cNvPr id="7" name="Slide Number Placeholder 6"/>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939773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3793522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11"/>
          </p:nvPr>
        </p:nvSpPr>
        <p:spPr/>
        <p:txBody>
          <a:bodyPr/>
          <a:lstStyle/>
          <a:p>
            <a:endParaRPr lang="en-US">
              <a:solidFill>
                <a:srgbClr val="E2E6D8">
                  <a:tint val="75000"/>
                </a:srgbClr>
              </a:solidFill>
            </a:endParaRPr>
          </a:p>
        </p:txBody>
      </p:sp>
      <p:sp>
        <p:nvSpPr>
          <p:cNvPr id="6" name="Slide Number Placeholder 5"/>
          <p:cNvSpPr>
            <a:spLocks noGrp="1"/>
          </p:cNvSpPr>
          <p:nvPr>
            <p:ph type="sldNum" sz="quarter" idx="12"/>
          </p:nvPr>
        </p:nvSpPr>
        <p:spPr/>
        <p:txBody>
          <a:body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1253901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184329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0644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6/19/2020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7617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83852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951802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59507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93538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74169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6241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40619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45425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06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6/19/2020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45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8392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377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0051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024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6724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5595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142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8768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052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theme" Target="../theme/theme12.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3.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4.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theme" Target="../theme/theme1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19" Type="http://schemas.openxmlformats.org/officeDocument/2006/relationships/image" Target="../media/image4.jpeg"/><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theme" Target="../theme/theme16.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theme" Target="../theme/theme18.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image" Target="../media/image5.jpeg"/><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theme" Target="../theme/theme19.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3" Type="http://schemas.openxmlformats.org/officeDocument/2006/relationships/slideLayout" Target="../slideLayouts/slideLayout300.xml"/><Relationship Id="rId21" Type="http://schemas.openxmlformats.org/officeDocument/2006/relationships/theme" Target="../theme/theme21.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 Type="http://schemas.openxmlformats.org/officeDocument/2006/relationships/slideLayout" Target="../slideLayouts/slideLayout320.xml"/><Relationship Id="rId21" Type="http://schemas.openxmlformats.org/officeDocument/2006/relationships/theme" Target="../theme/theme22.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23.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theme" Target="../theme/theme7.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image" Target="../media/image2.jpe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9.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6/19/2020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4150346-2264-4F2A-8B59-900D1271FA6B}"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8656461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E2DBE1A1-112C-4B97-8CD2-E7FC9C525592}"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1406386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8620567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413804613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4995205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596839D-749D-42E2-9A7D-8EC1F1032C2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3084536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67720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smtClean="0">
                <a:solidFill>
                  <a:srgbClr val="000000"/>
                </a:solidFill>
                <a:latin typeface="Arial" charset="0"/>
              </a:defRPr>
            </a:lvl1pPr>
          </a:lstStyle>
          <a:p>
            <a:pPr>
              <a:defRPr/>
            </a:pPr>
            <a:endParaRPr lang="en-US" b="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smtClean="0">
                <a:solidFill>
                  <a:srgbClr val="000000"/>
                </a:solidFill>
                <a:latin typeface="Arial" charset="0"/>
              </a:defRPr>
            </a:lvl1pPr>
          </a:lstStyle>
          <a:p>
            <a:pPr>
              <a:defRPr/>
            </a:pPr>
            <a:endParaRPr lang="en-US" b="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charset="0"/>
              </a:defRPr>
            </a:lvl1pPr>
          </a:lstStyle>
          <a:p>
            <a:pPr>
              <a:defRPr/>
            </a:pPr>
            <a:fld id="{9003ACDC-790A-44D6-B45B-A5400F637D58}" type="slidenum">
              <a:rPr lang="en-US" b="0"/>
              <a:pPr>
                <a:defRPr/>
              </a:pPr>
              <a:t>‹#›</a:t>
            </a:fld>
            <a:endParaRPr lang="en-US" b="0"/>
          </a:p>
        </p:txBody>
      </p:sp>
    </p:spTree>
    <p:extLst>
      <p:ext uri="{BB962C8B-B14F-4D97-AF65-F5344CB8AC3E}">
        <p14:creationId xmlns:p14="http://schemas.microsoft.com/office/powerpoint/2010/main" val="379111860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16"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16"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16"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16" charset="-128"/>
        </a:defRPr>
      </a:lvl5pPr>
      <a:lvl6pPr marL="457200" algn="ctr" rtl="0" fontAlgn="base">
        <a:spcBef>
          <a:spcPct val="0"/>
        </a:spcBef>
        <a:spcAft>
          <a:spcPct val="0"/>
        </a:spcAft>
        <a:defRPr sz="4400">
          <a:solidFill>
            <a:schemeClr val="tx2"/>
          </a:solidFill>
          <a:latin typeface="Arial" charset="0"/>
          <a:ea typeface="ヒラギノ角ゴ Pro W3" pitchFamily="116" charset="-128"/>
        </a:defRPr>
      </a:lvl6pPr>
      <a:lvl7pPr marL="914400" algn="ctr" rtl="0" fontAlgn="base">
        <a:spcBef>
          <a:spcPct val="0"/>
        </a:spcBef>
        <a:spcAft>
          <a:spcPct val="0"/>
        </a:spcAft>
        <a:defRPr sz="4400">
          <a:solidFill>
            <a:schemeClr val="tx2"/>
          </a:solidFill>
          <a:latin typeface="Arial" charset="0"/>
          <a:ea typeface="ヒラギノ角ゴ Pro W3" pitchFamily="116" charset="-128"/>
        </a:defRPr>
      </a:lvl7pPr>
      <a:lvl8pPr marL="1371600" algn="ctr" rtl="0" fontAlgn="base">
        <a:spcBef>
          <a:spcPct val="0"/>
        </a:spcBef>
        <a:spcAft>
          <a:spcPct val="0"/>
        </a:spcAft>
        <a:defRPr sz="4400">
          <a:solidFill>
            <a:schemeClr val="tx2"/>
          </a:solidFill>
          <a:latin typeface="Arial" charset="0"/>
          <a:ea typeface="ヒラギノ角ゴ Pro W3" pitchFamily="116" charset="-128"/>
        </a:defRPr>
      </a:lvl8pPr>
      <a:lvl9pPr marL="1828800" algn="ctr" rtl="0" fontAlgn="base">
        <a:spcBef>
          <a:spcPct val="0"/>
        </a:spcBef>
        <a:spcAft>
          <a:spcPct val="0"/>
        </a:spcAft>
        <a:defRPr sz="4400">
          <a:solidFill>
            <a:schemeClr val="tx2"/>
          </a:solidFill>
          <a:latin typeface="Arial" charset="0"/>
          <a:ea typeface="ヒラギノ角ゴ Pro W3" pitchFamily="1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3942" y="228600"/>
            <a:ext cx="11379681"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3942"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720102"/>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b="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b="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359001141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1DB86-14CA-4995-8EF6-CD28ACADF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0C6E3-FBF5-4277-9684-B709FC34D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83D3-6182-4F9C-BB56-2F9EF6F02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196D1-FE1E-4AB4-A4AF-35CDAF15A821}" type="datetimeFigureOut">
              <a:rPr lang="en-US" smtClean="0"/>
              <a:t>6/19/2020</a:t>
            </a:fld>
            <a:endParaRPr lang="en-US"/>
          </a:p>
        </p:txBody>
      </p:sp>
      <p:sp>
        <p:nvSpPr>
          <p:cNvPr id="5" name="Footer Placeholder 4">
            <a:extLst>
              <a:ext uri="{FF2B5EF4-FFF2-40B4-BE49-F238E27FC236}">
                <a16:creationId xmlns:a16="http://schemas.microsoft.com/office/drawing/2014/main" id="{079EDAE3-792E-4CCC-A445-8E486379B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14463A-8693-46C0-B3D5-A0C41C882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0D0A-7542-42BD-BD78-6762A9D17BD9}" type="slidenum">
              <a:rPr lang="en-US" smtClean="0"/>
              <a:t>‹#›</a:t>
            </a:fld>
            <a:endParaRPr lang="en-US"/>
          </a:p>
        </p:txBody>
      </p:sp>
    </p:spTree>
    <p:extLst>
      <p:ext uri="{BB962C8B-B14F-4D97-AF65-F5344CB8AC3E}">
        <p14:creationId xmlns:p14="http://schemas.microsoft.com/office/powerpoint/2010/main" val="37698013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1B53C959-4197-46D3-80DB-6049A803240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6275690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4235856767"/>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574993021"/>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25407337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634520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97141474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22E3E"/>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4D926-89BE-450B-AE38-738E8379C74D}" type="datetimeFigureOut">
              <a:rPr lang="en-US" smtClean="0">
                <a:solidFill>
                  <a:srgbClr val="E2E6D8">
                    <a:tint val="75000"/>
                  </a:srgbClr>
                </a:solidFill>
              </a:rPr>
              <a:pPr/>
              <a:t>6/19/2020</a:t>
            </a:fld>
            <a:endParaRPr lang="en-US">
              <a:solidFill>
                <a:srgbClr val="E2E6D8">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2E6D8">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6D773-50C7-48A4-BA67-156200AD2E97}" type="slidenum">
              <a:rPr lang="en-US" smtClean="0">
                <a:solidFill>
                  <a:srgbClr val="E2E6D8">
                    <a:tint val="75000"/>
                  </a:srgbClr>
                </a:solidFill>
              </a:rPr>
              <a:pPr/>
              <a:t>‹#›</a:t>
            </a:fld>
            <a:endParaRPr lang="en-US">
              <a:solidFill>
                <a:srgbClr val="E2E6D8">
                  <a:tint val="75000"/>
                </a:srgbClr>
              </a:solidFill>
            </a:endParaRPr>
          </a:p>
        </p:txBody>
      </p:sp>
    </p:spTree>
    <p:extLst>
      <p:ext uri="{BB962C8B-B14F-4D97-AF65-F5344CB8AC3E}">
        <p14:creationId xmlns:p14="http://schemas.microsoft.com/office/powerpoint/2010/main" val="285850324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6/19/2020</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305924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66891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75015083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A89F4281-ADE4-4300-9BBC-8606418FD358}" type="slidenum">
              <a:rPr lang="en-US">
                <a:effectLst/>
              </a:rPr>
              <a:pPr>
                <a:defRPr/>
              </a:pPr>
              <a:t>‹#›</a:t>
            </a:fld>
            <a:endParaRPr lang="en-US">
              <a:effectLst/>
            </a:endParaRPr>
          </a:p>
        </p:txBody>
      </p:sp>
    </p:spTree>
    <p:extLst>
      <p:ext uri="{BB962C8B-B14F-4D97-AF65-F5344CB8AC3E}">
        <p14:creationId xmlns:p14="http://schemas.microsoft.com/office/powerpoint/2010/main" val="375939973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0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5.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8.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34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77.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7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8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8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8.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88.xml"/><Relationship Id="rId4" Type="http://schemas.openxmlformats.org/officeDocument/2006/relationships/hyperlink" Target="assassinationofl00chin.pdf"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8.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6.xml"/><Relationship Id="rId1" Type="http://schemas.openxmlformats.org/officeDocument/2006/relationships/video" Target="https://www.youtube.com/embed/jVX9FQpVZl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2.wav"/><Relationship Id="rId1" Type="http://schemas.openxmlformats.org/officeDocument/2006/relationships/slideLayout" Target="../slideLayouts/slideLayout29.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2.wav"/><Relationship Id="rId1" Type="http://schemas.openxmlformats.org/officeDocument/2006/relationships/slideLayout" Target="../slideLayouts/slideLayout29.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03.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1.jpe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88.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88.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88.xml"/><Relationship Id="rId5" Type="http://schemas.openxmlformats.org/officeDocument/2006/relationships/image" Target="../media/image56.gif"/><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8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8.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8.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77.xml"/><Relationship Id="rId6" Type="http://schemas.openxmlformats.org/officeDocument/2006/relationships/image" Target="../media/image60.jpeg"/><Relationship Id="rId5" Type="http://schemas.openxmlformats.org/officeDocument/2006/relationships/image" Target="../media/image57.jpe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88.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88.xml"/><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88.xml"/><Relationship Id="rId5" Type="http://schemas.openxmlformats.org/officeDocument/2006/relationships/hyperlink" Target="The_last_days_of_papal_Rome__1850_1870.pdf" TargetMode="Externa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hyperlink" Target="http://vasi.uoregon.edu/catalog/" TargetMode="External"/><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3.xml"/><Relationship Id="rId1" Type="http://schemas.openxmlformats.org/officeDocument/2006/relationships/slideLayout" Target="../slideLayouts/slideLayout188.xml"/></Relationships>
</file>

<file path=ppt/slides/_rels/slide7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88.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8.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8.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8.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23.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04.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ideo" Target="https://www.youtube.com/embed/pfqtI7XnpMM" TargetMode="External"/><Relationship Id="rId5" Type="http://schemas.openxmlformats.org/officeDocument/2006/relationships/image" Target="../media/image76.jp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88.xml"/></Relationships>
</file>

<file path=ppt/slides/_rels/slide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5.xml"/><Relationship Id="rId1" Type="http://schemas.openxmlformats.org/officeDocument/2006/relationships/slideLayout" Target="../slideLayouts/slideLayout216.xml"/><Relationship Id="rId5" Type="http://schemas.openxmlformats.org/officeDocument/2006/relationships/image" Target="../media/image48.jpeg"/><Relationship Id="rId4" Type="http://schemas.openxmlformats.org/officeDocument/2006/relationships/image" Target="../media/image47.jpeg"/></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4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53.xml"/></Relationships>
</file>

<file path=ppt/slides/_rels/slide8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8.xml"/><Relationship Id="rId1" Type="http://schemas.openxmlformats.org/officeDocument/2006/relationships/slideLayout" Target="../slideLayouts/slideLayout45.xml"/><Relationship Id="rId5" Type="http://schemas.openxmlformats.org/officeDocument/2006/relationships/image" Target="../media/image85.png"/><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2.wav"/><Relationship Id="rId1" Type="http://schemas.openxmlformats.org/officeDocument/2006/relationships/slideLayout" Target="../slideLayouts/slideLayout29.xml"/><Relationship Id="rId4" Type="http://schemas.openxmlformats.org/officeDocument/2006/relationships/image" Target="../media/image11.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theapocrypha.pdf" TargetMode="External"/><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66.xml"/><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3.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299.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99.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1.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53.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53.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266.xml"/><Relationship Id="rId4"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06.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I:\DEPTCOMM\Zamcomm\Jody\ChartsEPS\99copy.jpg"/>
          <p:cNvPicPr>
            <a:picLocks noChangeAspect="1" noChangeArrowheads="1"/>
          </p:cNvPicPr>
          <p:nvPr/>
        </p:nvPicPr>
        <p:blipFill>
          <a:blip r:embed="rId3" cstate="print"/>
          <a:srcRect/>
          <a:stretch>
            <a:fillRect/>
          </a:stretch>
        </p:blipFill>
        <p:spPr bwMode="auto">
          <a:xfrm>
            <a:off x="2337847" y="0"/>
            <a:ext cx="7560297" cy="6858000"/>
          </a:xfrm>
          <a:prstGeom prst="rect">
            <a:avLst/>
          </a:prstGeom>
          <a:noFill/>
        </p:spPr>
      </p:pic>
      <p:sp>
        <p:nvSpPr>
          <p:cNvPr id="1368067" name="Oval 3"/>
          <p:cNvSpPr>
            <a:spLocks noChangeArrowheads="1"/>
          </p:cNvSpPr>
          <p:nvPr/>
        </p:nvSpPr>
        <p:spPr bwMode="auto">
          <a:xfrm>
            <a:off x="8597244" y="5759778"/>
            <a:ext cx="641023" cy="584461"/>
          </a:xfrm>
          <a:prstGeom prst="ellipse">
            <a:avLst/>
          </a:prstGeom>
          <a:noFill/>
          <a:ln w="9525">
            <a:solidFill>
              <a:srgbClr val="CC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CC0000"/>
              </a:solidFill>
              <a:effectLst>
                <a:outerShdw blurRad="38100" dist="38100" dir="2700000" algn="tl">
                  <a:srgbClr val="C0C0C0"/>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16348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68067"/>
                                        </p:tgtEl>
                                        <p:attrNameLst>
                                          <p:attrName>style.visibility</p:attrName>
                                        </p:attrNameLst>
                                      </p:cBhvr>
                                      <p:to>
                                        <p:strVal val="visible"/>
                                      </p:to>
                                    </p:set>
                                    <p:anim calcmode="lin" valueType="num">
                                      <p:cBhvr>
                                        <p:cTn id="7" dur="500" fill="hold"/>
                                        <p:tgtEl>
                                          <p:spTgt spid="1368067"/>
                                        </p:tgtEl>
                                        <p:attrNameLst>
                                          <p:attrName>ppt_w</p:attrName>
                                        </p:attrNameLst>
                                      </p:cBhvr>
                                      <p:tavLst>
                                        <p:tav tm="0">
                                          <p:val>
                                            <p:fltVal val="0"/>
                                          </p:val>
                                        </p:tav>
                                        <p:tav tm="100000">
                                          <p:val>
                                            <p:strVal val="#ppt_w"/>
                                          </p:val>
                                        </p:tav>
                                      </p:tavLst>
                                    </p:anim>
                                    <p:anim calcmode="lin" valueType="num">
                                      <p:cBhvr>
                                        <p:cTn id="8" dur="500" fill="hold"/>
                                        <p:tgtEl>
                                          <p:spTgt spid="1368067"/>
                                        </p:tgtEl>
                                        <p:attrNameLst>
                                          <p:attrName>ppt_h</p:attrName>
                                        </p:attrNameLst>
                                      </p:cBhvr>
                                      <p:tavLst>
                                        <p:tav tm="0">
                                          <p:val>
                                            <p:fltVal val="0"/>
                                          </p:val>
                                        </p:tav>
                                        <p:tav tm="100000">
                                          <p:val>
                                            <p:strVal val="#ppt_h"/>
                                          </p:val>
                                        </p:tav>
                                      </p:tavLst>
                                    </p:anim>
                                    <p:anim calcmode="lin" valueType="num">
                                      <p:cBhvr>
                                        <p:cTn id="9" dur="500" fill="hold"/>
                                        <p:tgtEl>
                                          <p:spTgt spid="1368067"/>
                                        </p:tgtEl>
                                        <p:attrNameLst>
                                          <p:attrName>ppt_x</p:attrName>
                                        </p:attrNameLst>
                                      </p:cBhvr>
                                      <p:tavLst>
                                        <p:tav tm="0">
                                          <p:val>
                                            <p:fltVal val="0.5"/>
                                          </p:val>
                                        </p:tav>
                                        <p:tav tm="100000">
                                          <p:val>
                                            <p:strVal val="#ppt_x"/>
                                          </p:val>
                                        </p:tav>
                                      </p:tavLst>
                                    </p:anim>
                                    <p:anim calcmode="lin" valueType="num">
                                      <p:cBhvr>
                                        <p:cTn id="10" dur="500" fill="hold"/>
                                        <p:tgtEl>
                                          <p:spTgt spid="13680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067"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28800" y="5215116"/>
            <a:ext cx="8610600" cy="1414284"/>
          </a:xfrm>
        </p:spPr>
        <p:txBody>
          <a:bodyPr>
            <a:noAutofit/>
          </a:bodyPr>
          <a:lstStyle/>
          <a:p>
            <a:pPr algn="l" eaLnBrk="1" hangingPunct="1">
              <a:defRPr/>
            </a:pPr>
            <a:r>
              <a:rPr lang="en-US" sz="7600" b="1" dirty="0"/>
              <a:t>Counter-Reformation</a:t>
            </a:r>
          </a:p>
        </p:txBody>
      </p:sp>
      <p:pic>
        <p:nvPicPr>
          <p:cNvPr id="16" name="Picture 2" descr="File:Emblem of the Papacy 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64" y="381001"/>
            <a:ext cx="3555937" cy="4819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43DDDE-95AC-4162-87A1-EDE1F81B4CA2}"/>
              </a:ext>
            </a:extLst>
          </p:cNvPr>
          <p:cNvSpPr txBox="1"/>
          <p:nvPr/>
        </p:nvSpPr>
        <p:spPr>
          <a:xfrm>
            <a:off x="8021052" y="986589"/>
            <a:ext cx="2614863" cy="1569660"/>
          </a:xfrm>
          <a:prstGeom prst="rect">
            <a:avLst/>
          </a:prstGeom>
          <a:solidFill>
            <a:schemeClr val="bg1">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2E6D8"/>
              </a:solidFill>
              <a:effectLst/>
              <a:uLnTx/>
              <a:uFillTx/>
              <a:latin typeface="Monotype Corsi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E6D8"/>
                </a:solidFill>
                <a:effectLst>
                  <a:outerShdw blurRad="38100" dist="38100" dir="2700000" algn="tl">
                    <a:srgbClr val="000000">
                      <a:alpha val="43137"/>
                    </a:srgbClr>
                  </a:outerShdw>
                </a:effectLst>
                <a:uLnTx/>
                <a:uFillTx/>
                <a:latin typeface="Monotype Corsiva"/>
                <a:ea typeface="+mn-ea"/>
                <a:cs typeface="+mn-cs"/>
              </a:rPr>
              <a:t>AN INFALLIBLE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E6D8"/>
                </a:solidFill>
                <a:effectLst>
                  <a:outerShdw blurRad="38100" dist="38100" dir="2700000" algn="tl">
                    <a:srgbClr val="000000">
                      <a:alpha val="43137"/>
                    </a:srgbClr>
                  </a:outerShdw>
                </a:effectLst>
                <a:uLnTx/>
                <a:uFillTx/>
                <a:latin typeface="Monotype Corsiva"/>
                <a:ea typeface="+mn-ea"/>
                <a:cs typeface="+mn-cs"/>
              </a:rPr>
              <a:t>ROMAN PONTIFF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2E6D8"/>
              </a:solidFill>
              <a:effectLst/>
              <a:uLnTx/>
              <a:uFillTx/>
              <a:latin typeface="Monotype Corsiva"/>
              <a:ea typeface="+mn-ea"/>
              <a:cs typeface="+mn-cs"/>
            </a:endParaRPr>
          </a:p>
        </p:txBody>
      </p:sp>
      <p:sp>
        <p:nvSpPr>
          <p:cNvPr id="3" name="TextBox 2">
            <a:extLst>
              <a:ext uri="{FF2B5EF4-FFF2-40B4-BE49-F238E27FC236}">
                <a16:creationId xmlns:a16="http://schemas.microsoft.com/office/drawing/2014/main" id="{62AD9059-B206-4EBF-B23A-F91D8CAF8DB4}"/>
              </a:ext>
            </a:extLst>
          </p:cNvPr>
          <p:cNvSpPr txBox="1"/>
          <p:nvPr/>
        </p:nvSpPr>
        <p:spPr>
          <a:xfrm>
            <a:off x="8021052" y="3248526"/>
            <a:ext cx="2614863" cy="1569660"/>
          </a:xfrm>
          <a:prstGeom prst="rect">
            <a:avLst/>
          </a:prstGeom>
          <a:solidFill>
            <a:schemeClr val="bg1">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2E6D8"/>
              </a:solidFill>
              <a:effectLst>
                <a:outerShdw blurRad="38100" dist="38100" dir="2700000" algn="tl">
                  <a:srgbClr val="000000">
                    <a:alpha val="43137"/>
                  </a:srgbClr>
                </a:outerShdw>
              </a:effectLst>
              <a:uLnTx/>
              <a:uFillTx/>
              <a:latin typeface="Monotype Corsi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E6D8"/>
                </a:solidFill>
                <a:effectLst>
                  <a:outerShdw blurRad="38100" dist="38100" dir="2700000" algn="tl">
                    <a:srgbClr val="000000">
                      <a:alpha val="43137"/>
                    </a:srgbClr>
                  </a:outerShdw>
                </a:effectLst>
                <a:uLnTx/>
                <a:uFillTx/>
                <a:latin typeface="Monotype Corsiva"/>
                <a:ea typeface="+mn-ea"/>
                <a:cs typeface="+mn-cs"/>
              </a:rPr>
              <a:t>AN IMMACULATE MOTHER  of 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2E6D8"/>
              </a:solidFill>
              <a:effectLst>
                <a:outerShdw blurRad="38100" dist="38100" dir="2700000" algn="tl">
                  <a:srgbClr val="000000">
                    <a:alpha val="43137"/>
                  </a:srgbClr>
                </a:outerShdw>
              </a:effectLst>
              <a:uLnTx/>
              <a:uFillTx/>
              <a:latin typeface="Monotype Corsiva"/>
              <a:ea typeface="+mn-ea"/>
              <a:cs typeface="+mn-cs"/>
            </a:endParaRPr>
          </a:p>
        </p:txBody>
      </p:sp>
    </p:spTree>
    <p:extLst>
      <p:ext uri="{BB962C8B-B14F-4D97-AF65-F5344CB8AC3E}">
        <p14:creationId xmlns:p14="http://schemas.microsoft.com/office/powerpoint/2010/main" val="15482718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625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0818" name="Picture 2" descr="PAGE_58"/>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1570819" name="Text Box 3"/>
          <p:cNvSpPr txBox="1">
            <a:spLocks noChangeArrowheads="1"/>
          </p:cNvSpPr>
          <p:nvPr/>
        </p:nvSpPr>
        <p:spPr bwMode="auto">
          <a:xfrm>
            <a:off x="1981201" y="6172201"/>
            <a:ext cx="8037513" cy="519113"/>
          </a:xfrm>
          <a:prstGeom prst="rect">
            <a:avLst/>
          </a:prstGeom>
          <a:solidFill>
            <a:srgbClr val="EAEAEA"/>
          </a:solidFill>
          <a:ln w="9525">
            <a:noFill/>
            <a:miter lim="800000"/>
            <a:headEnd/>
            <a:tailEnd/>
          </a:ln>
          <a:effectLst/>
        </p:spPr>
        <p:txBody>
          <a:bodyPr>
            <a:spAutoFit/>
          </a:bodyPr>
          <a:lstStyle/>
          <a:p>
            <a:pPr algn="ctr" fontAlgn="base">
              <a:spcBef>
                <a:spcPct val="0"/>
              </a:spcBef>
              <a:spcAft>
                <a:spcPct val="0"/>
              </a:spcAft>
            </a:pPr>
            <a:r>
              <a:rPr lang="en-US" sz="2800">
                <a:solidFill>
                  <a:srgbClr val="000000"/>
                </a:solidFill>
                <a:effectLst>
                  <a:outerShdw blurRad="38100" dist="38100" dir="2700000" algn="tl">
                    <a:srgbClr val="FFFFFF"/>
                  </a:outerShdw>
                </a:effectLst>
                <a:latin typeface="Calligrapher" pitchFamily="2" charset="0"/>
              </a:rPr>
              <a:t>* </a:t>
            </a:r>
            <a:r>
              <a:rPr lang="en-US" sz="2000">
                <a:solidFill>
                  <a:srgbClr val="000000"/>
                </a:solidFill>
                <a:effectLst>
                  <a:outerShdw blurRad="38100" dist="38100" dir="2700000" algn="tl">
                    <a:srgbClr val="FFFFFF"/>
                  </a:outerShdw>
                </a:effectLst>
                <a:latin typeface="Calligrapher" pitchFamily="2" charset="0"/>
              </a:rPr>
              <a:t>Official Doctrine Of Indulgences Modified Only Once On 01-01-1967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70819">
                                            <p:txEl>
                                              <p:pRg st="0" end="0"/>
                                            </p:txEl>
                                          </p:spTgt>
                                        </p:tgtEl>
                                        <p:attrNameLst>
                                          <p:attrName>style.visibility</p:attrName>
                                        </p:attrNameLst>
                                      </p:cBhvr>
                                      <p:to>
                                        <p:strVal val="visible"/>
                                      </p:to>
                                    </p:set>
                                    <p:anim calcmode="lin" valueType="num">
                                      <p:cBhvr additive="base">
                                        <p:cTn id="7" dur="300" fill="hold"/>
                                        <p:tgtEl>
                                          <p:spTgt spid="157081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7081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81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 Veneration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35890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8" presetClass="emph" presetSubtype="0" fill="hold" nodeType="clickEffect">
                                  <p:stCondLst>
                                    <p:cond delay="0"/>
                                  </p:stCondLst>
                                  <p:iterate type="lt">
                                    <p:tmPct val="4000"/>
                                  </p:iterate>
                                  <p:childTnLst>
                                    <p:set>
                                      <p:cBhvr override="childStyle">
                                        <p:cTn id="155" dur="500" fill="hold"/>
                                        <p:tgtEl>
                                          <p:spTgt spid="13319">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09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1545</a:t>
            </a:r>
          </a:p>
        </p:txBody>
      </p:sp>
      <p:sp>
        <p:nvSpPr>
          <p:cNvPr id="316109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6109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161093" name="Rectangle 5"/>
          <p:cNvSpPr>
            <a:spLocks noChangeArrowheads="1"/>
          </p:cNvSpPr>
          <p:nvPr/>
        </p:nvSpPr>
        <p:spPr bwMode="auto">
          <a:xfrm>
            <a:off x="3352800" y="0"/>
            <a:ext cx="73152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3400" b="0" i="0" u="none" strike="noStrike" kern="1200" cap="none" spc="0" normalizeH="0" baseline="0" noProof="0" dirty="0">
                <a:ln>
                  <a:noFill/>
                </a:ln>
                <a:solidFill>
                  <a:srgbClr val="000000"/>
                </a:solidFill>
                <a:effectLst/>
                <a:uLnTx/>
                <a:uFillTx/>
                <a:latin typeface="Times New Roman"/>
                <a:ea typeface="+mn-ea"/>
                <a:cs typeface="+mn-cs"/>
              </a:rPr>
              <a:t>1545-1563 Council of Trent (Italy) Roman Catholic Counter-Reformation condemns indulgence profiteering, immorality of clergy, nepotism (the appointing of family members to church offices),  and Protestantism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4"/>
              </a:buBlip>
              <a:tabLst/>
              <a:defRPr/>
            </a:pPr>
            <a:r>
              <a:rPr kumimoji="0" lang="en-US" sz="3400" b="1" i="1" u="sng" strike="noStrike" kern="1200" cap="none" spc="0" normalizeH="0" baseline="0" noProof="0" dirty="0">
                <a:ln>
                  <a:noFill/>
                </a:ln>
                <a:solidFill>
                  <a:srgbClr val="000000"/>
                </a:solidFill>
                <a:effectLst/>
                <a:uLnTx/>
                <a:uFillTx/>
                <a:latin typeface="Times New Roman"/>
                <a:ea typeface="+mn-ea"/>
                <a:cs typeface="+mn-cs"/>
              </a:rPr>
              <a:t>But For The Imperial Interference  Of Emperor Ferdinand - Worship With Instruments Of Music </a:t>
            </a:r>
            <a:r>
              <a:rPr kumimoji="0" lang="en-US" sz="3200" b="1" i="1" u="sng" strike="noStrike" kern="1200" cap="none" spc="0" normalizeH="0" baseline="0" noProof="0" dirty="0">
                <a:ln>
                  <a:noFill/>
                </a:ln>
                <a:solidFill>
                  <a:srgbClr val="000000"/>
                </a:solidFill>
                <a:effectLst/>
                <a:uLnTx/>
                <a:uFillTx/>
                <a:latin typeface="Times New Roman"/>
                <a:ea typeface="+mn-ea"/>
                <a:cs typeface="+mn-cs"/>
              </a:rPr>
              <a:t>Would Have Been Considered Abolished By The 16</a:t>
            </a:r>
            <a:r>
              <a:rPr kumimoji="0" lang="en-US" sz="3200" b="1" i="1" u="sng" strike="noStrike" kern="1200" cap="none" spc="0" normalizeH="0" baseline="30000" noProof="0" dirty="0">
                <a:ln>
                  <a:noFill/>
                </a:ln>
                <a:solidFill>
                  <a:srgbClr val="000000"/>
                </a:solidFill>
                <a:effectLst/>
                <a:uLnTx/>
                <a:uFillTx/>
                <a:latin typeface="Times New Roman"/>
                <a:ea typeface="+mn-ea"/>
                <a:cs typeface="+mn-cs"/>
              </a:rPr>
              <a:t>th</a:t>
            </a:r>
            <a:r>
              <a:rPr kumimoji="0" lang="en-US" sz="3200" b="1" i="1" u="sng" strike="noStrike" kern="1200" cap="none" spc="0" normalizeH="0" baseline="0" noProof="0" dirty="0">
                <a:ln>
                  <a:noFill/>
                </a:ln>
                <a:solidFill>
                  <a:srgbClr val="000000"/>
                </a:solidFill>
                <a:effectLst/>
                <a:uLnTx/>
                <a:uFillTx/>
                <a:latin typeface="Times New Roman"/>
                <a:ea typeface="+mn-ea"/>
                <a:cs typeface="+mn-cs"/>
              </a:rPr>
              <a:t> Century Council Of Trent &amp; Church History Would Have Taken Another Very Different Direction!</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TextBox 1"/>
          <p:cNvSpPr txBox="1"/>
          <p:nvPr/>
        </p:nvSpPr>
        <p:spPr>
          <a:xfrm>
            <a:off x="1600200" y="3657600"/>
            <a:ext cx="1905000" cy="304698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Thomas Aquinas  taught against  instrumental accompany in worship service.  </a:t>
            </a:r>
          </a:p>
        </p:txBody>
      </p:sp>
    </p:spTree>
    <p:extLst>
      <p:ext uri="{BB962C8B-B14F-4D97-AF65-F5344CB8AC3E}">
        <p14:creationId xmlns:p14="http://schemas.microsoft.com/office/powerpoint/2010/main" val="24596841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161093">
                                            <p:txEl>
                                              <p:pRg st="0" end="0"/>
                                            </p:txEl>
                                          </p:spTgt>
                                        </p:tgtEl>
                                        <p:attrNameLst>
                                          <p:attrName>style.visibility</p:attrName>
                                        </p:attrNameLst>
                                      </p:cBhvr>
                                      <p:to>
                                        <p:strVal val="visible"/>
                                      </p:to>
                                    </p:set>
                                    <p:animEffect transition="in" filter="wipe(up)">
                                      <p:cBhvr>
                                        <p:cTn id="7" dur="75"/>
                                        <p:tgtEl>
                                          <p:spTgt spid="316109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161093">
                                            <p:txEl>
                                              <p:pRg st="1" end="1"/>
                                            </p:txEl>
                                          </p:spTgt>
                                        </p:tgtEl>
                                        <p:attrNameLst>
                                          <p:attrName>style.visibility</p:attrName>
                                        </p:attrNameLst>
                                      </p:cBhvr>
                                      <p:to>
                                        <p:strVal val="visible"/>
                                      </p:to>
                                    </p:set>
                                    <p:animEffect transition="in" filter="wipe(up)">
                                      <p:cBhvr>
                                        <p:cTn id="12" dur="75"/>
                                        <p:tgtEl>
                                          <p:spTgt spid="316109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1093" grpId="0" build="p" autoUpdateAnimBg="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22"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58723"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358724" name="Text Box 4"/>
          <p:cNvSpPr txBox="1">
            <a:spLocks noChangeArrowheads="1"/>
          </p:cNvSpPr>
          <p:nvPr/>
        </p:nvSpPr>
        <p:spPr bwMode="auto">
          <a:xfrm>
            <a:off x="3581400" y="685801"/>
            <a:ext cx="6858000" cy="678647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The Golden Age For The Counter-Reform Was The First Millennium HRE &amp; Before The Second Schism!</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endPar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The Golden Age For The German &amp; Swiss Reformers Was The Imperial Era Of Emperor Constantine!</a:t>
            </a: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endPar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7" name="Picture 6" descr="hamlet4.jpg"/>
          <p:cNvPicPr>
            <a:picLocks noChangeAspect="1"/>
          </p:cNvPicPr>
          <p:nvPr/>
        </p:nvPicPr>
        <p:blipFill>
          <a:blip r:embed="rId4" cstate="print"/>
          <a:stretch>
            <a:fillRect/>
          </a:stretch>
        </p:blipFill>
        <p:spPr>
          <a:xfrm>
            <a:off x="4114800" y="3581401"/>
            <a:ext cx="6096000" cy="2590798"/>
          </a:xfrm>
          <a:prstGeom prst="rect">
            <a:avLst/>
          </a:prstGeom>
        </p:spPr>
      </p:pic>
    </p:spTree>
    <p:extLst>
      <p:ext uri="{BB962C8B-B14F-4D97-AF65-F5344CB8AC3E}">
        <p14:creationId xmlns:p14="http://schemas.microsoft.com/office/powerpoint/2010/main" val="38419397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358724">
                                            <p:txEl>
                                              <p:pRg st="0" end="0"/>
                                            </p:txEl>
                                          </p:spTgt>
                                        </p:tgtEl>
                                        <p:attrNameLst>
                                          <p:attrName>style.visibility</p:attrName>
                                        </p:attrNameLst>
                                      </p:cBhvr>
                                      <p:to>
                                        <p:strVal val="visible"/>
                                      </p:to>
                                    </p:set>
                                    <p:anim calcmode="lin" valueType="num">
                                      <p:cBhvr additive="base">
                                        <p:cTn id="7" dur="300" fill="hold"/>
                                        <p:tgtEl>
                                          <p:spTgt spid="335872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35872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58724">
                                            <p:txEl>
                                              <p:pRg st="2" end="2"/>
                                            </p:txEl>
                                          </p:spTgt>
                                        </p:tgtEl>
                                        <p:attrNameLst>
                                          <p:attrName>style.visibility</p:attrName>
                                        </p:attrNameLst>
                                      </p:cBhvr>
                                      <p:to>
                                        <p:strVal val="visible"/>
                                      </p:to>
                                    </p:set>
                                    <p:anim calcmode="lin" valueType="num">
                                      <p:cBhvr additive="base">
                                        <p:cTn id="13" dur="300" fill="hold"/>
                                        <p:tgtEl>
                                          <p:spTgt spid="3358724">
                                            <p:txEl>
                                              <p:pRg st="2" end="2"/>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5872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3358724">
                                            <p:txEl>
                                              <p:pRg st="4" end="4"/>
                                            </p:txEl>
                                          </p:spTgt>
                                        </p:tgtEl>
                                        <p:attrNameLst>
                                          <p:attrName>style.visibility</p:attrName>
                                        </p:attrNameLst>
                                      </p:cBhvr>
                                      <p:to>
                                        <p:strVal val="visible"/>
                                      </p:to>
                                    </p:set>
                                    <p:anim calcmode="lin" valueType="num">
                                      <p:cBhvr additive="base">
                                        <p:cTn id="19" dur="300" fill="hold"/>
                                        <p:tgtEl>
                                          <p:spTgt spid="3358724">
                                            <p:txEl>
                                              <p:pRg st="4" end="4"/>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3587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2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28800" y="5215116"/>
            <a:ext cx="8610600" cy="1414284"/>
          </a:xfrm>
        </p:spPr>
        <p:txBody>
          <a:bodyPr>
            <a:noAutofit/>
          </a:bodyPr>
          <a:lstStyle/>
          <a:p>
            <a:pPr algn="l" eaLnBrk="1" hangingPunct="1">
              <a:defRPr/>
            </a:pPr>
            <a:r>
              <a:rPr lang="en-US" sz="7600" b="1" dirty="0"/>
              <a:t>Counter-Reformation</a:t>
            </a:r>
          </a:p>
        </p:txBody>
      </p:sp>
      <p:pic>
        <p:nvPicPr>
          <p:cNvPr id="16" name="Picture 2" descr="File:Emblem of the Papacy 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64" y="381001"/>
            <a:ext cx="3555937" cy="48190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97" y="3283442"/>
            <a:ext cx="3146425"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027107"/>
            <a:ext cx="3408363"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42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endParaRPr lang="en-US" sz="2800" b="1" i="1" dirty="0">
              <a:solidFill>
                <a:srgbClr val="C00000"/>
              </a:solidFill>
            </a:endParaRPr>
          </a:p>
        </p:txBody>
      </p:sp>
    </p:spTree>
    <p:extLst>
      <p:ext uri="{BB962C8B-B14F-4D97-AF65-F5344CB8AC3E}">
        <p14:creationId xmlns:p14="http://schemas.microsoft.com/office/powerpoint/2010/main" val="35847151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41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1522</a:t>
            </a:r>
          </a:p>
        </p:txBody>
      </p:sp>
      <p:sp>
        <p:nvSpPr>
          <p:cNvPr id="28641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641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8641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a:ln>
                  <a:noFill/>
                </a:ln>
                <a:solidFill>
                  <a:srgbClr val="000000"/>
                </a:solidFill>
                <a:effectLst/>
                <a:uLnTx/>
                <a:uFillTx/>
                <a:latin typeface="Times New Roman"/>
                <a:ea typeface="+mn-ea"/>
                <a:cs typeface="+mn-cs"/>
              </a:rPr>
              <a:t>Ignatius Loyola while recovering in the hospital reads </a:t>
            </a:r>
            <a:r>
              <a:rPr kumimoji="0" lang="en-US" sz="2800" b="1" i="1" u="none" strike="noStrike" kern="1200" cap="none" spc="0" normalizeH="0" baseline="0" noProof="0">
                <a:ln>
                  <a:noFill/>
                </a:ln>
                <a:solidFill>
                  <a:srgbClr val="000000"/>
                </a:solidFill>
                <a:effectLst/>
                <a:uLnTx/>
                <a:uFillTx/>
                <a:latin typeface="Times New Roman"/>
                <a:ea typeface="+mn-ea"/>
                <a:cs typeface="+mn-cs"/>
              </a:rPr>
              <a:t>Saints’ Lives</a:t>
            </a:r>
            <a:r>
              <a:rPr kumimoji="0" lang="en-US" sz="2800" b="1" i="0" u="none" strike="noStrike" kern="1200" cap="none" spc="0" normalizeH="0" baseline="0" noProof="0">
                <a:ln>
                  <a:noFill/>
                </a:ln>
                <a:solidFill>
                  <a:srgbClr val="000000"/>
                </a:solidFill>
                <a:effectLst/>
                <a:uLnTx/>
                <a:uFillTx/>
                <a:latin typeface="Times New Roman"/>
                <a:ea typeface="+mn-ea"/>
                <a:cs typeface="+mn-cs"/>
              </a:rPr>
              <a:t> &amp; develops a “military” vision of Christianity whereby God’s armies represented by the ancient Catholic Church are at war with the armies of the devil,  represented by the Protestants!</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600" b="0" i="0" u="none" strike="noStrike" kern="1200" cap="none" spc="0" normalizeH="0" baseline="0" noProof="0">
                <a:ln>
                  <a:noFill/>
                </a:ln>
                <a:solidFill>
                  <a:srgbClr val="000000"/>
                </a:solidFill>
                <a:effectLst/>
                <a:uLnTx/>
                <a:uFillTx/>
                <a:latin typeface="Times New Roman"/>
                <a:ea typeface="+mn-ea"/>
                <a:cs typeface="+mn-cs"/>
              </a:rPr>
              <a:t> </a:t>
            </a:r>
            <a:endParaRPr kumimoji="0" lang="en-US" sz="32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2864134"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2864135"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2864136" name="Group 8"/>
          <p:cNvGrpSpPr>
            <a:grpSpLocks/>
          </p:cNvGrpSpPr>
          <p:nvPr/>
        </p:nvGrpSpPr>
        <p:grpSpPr bwMode="auto">
          <a:xfrm>
            <a:off x="7467600" y="3048000"/>
            <a:ext cx="2819400" cy="3733800"/>
            <a:chOff x="3744" y="1920"/>
            <a:chExt cx="1776" cy="2352"/>
          </a:xfrm>
        </p:grpSpPr>
        <p:sp>
          <p:nvSpPr>
            <p:cNvPr id="2864137"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2864138"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11" name="Picture 10" descr="jesuits_news.jpg"/>
          <p:cNvPicPr>
            <a:picLocks noChangeAspect="1"/>
          </p:cNvPicPr>
          <p:nvPr/>
        </p:nvPicPr>
        <p:blipFill>
          <a:blip r:embed="rId6" cstate="print"/>
          <a:stretch>
            <a:fillRect/>
          </a:stretch>
        </p:blipFill>
        <p:spPr>
          <a:xfrm>
            <a:off x="1524000" y="2743200"/>
            <a:ext cx="9144000" cy="4724400"/>
          </a:xfrm>
          <a:prstGeom prst="rect">
            <a:avLst/>
          </a:prstGeom>
        </p:spPr>
      </p:pic>
    </p:spTree>
    <p:extLst>
      <p:ext uri="{BB962C8B-B14F-4D97-AF65-F5344CB8AC3E}">
        <p14:creationId xmlns:p14="http://schemas.microsoft.com/office/powerpoint/2010/main" val="25538491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64134"/>
                                        </p:tgtEl>
                                        <p:attrNameLst>
                                          <p:attrName>style.visibility</p:attrName>
                                        </p:attrNameLst>
                                      </p:cBhvr>
                                      <p:to>
                                        <p:strVal val="visible"/>
                                      </p:to>
                                    </p:set>
                                    <p:animEffect transition="in" filter="dissolve">
                                      <p:cBhvr>
                                        <p:cTn id="7" dur="500"/>
                                        <p:tgtEl>
                                          <p:spTgt spid="28641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4135"/>
                                        </p:tgtEl>
                                        <p:attrNameLst>
                                          <p:attrName>style.visibility</p:attrName>
                                        </p:attrNameLst>
                                      </p:cBhvr>
                                      <p:to>
                                        <p:strVal val="visible"/>
                                      </p:to>
                                    </p:set>
                                    <p:animEffect transition="in" filter="wipe(left)">
                                      <p:cBhvr>
                                        <p:cTn id="11" dur="500"/>
                                        <p:tgtEl>
                                          <p:spTgt spid="28641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864136"/>
                                        </p:tgtEl>
                                        <p:attrNameLst>
                                          <p:attrName>style.visibility</p:attrName>
                                        </p:attrNameLst>
                                      </p:cBhvr>
                                      <p:to>
                                        <p:strVal val="visible"/>
                                      </p:to>
                                    </p:set>
                                    <p:animEffect transition="in" filter="dissolve">
                                      <p:cBhvr>
                                        <p:cTn id="15" dur="500"/>
                                        <p:tgtEl>
                                          <p:spTgt spid="286413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41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2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1534</a:t>
            </a:r>
          </a:p>
        </p:txBody>
      </p:sp>
      <p:sp>
        <p:nvSpPr>
          <p:cNvPr id="5482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82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482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Roman Catholic priest Ignatius Loyola founds Society of Jesus (Jesuits) in Paris to spread Counter-Reformation and to evangelize</a:t>
            </a:r>
          </a:p>
        </p:txBody>
      </p:sp>
      <p:pic>
        <p:nvPicPr>
          <p:cNvPr id="5482502"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5482503"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482504" name="Group 8"/>
          <p:cNvGrpSpPr>
            <a:grpSpLocks/>
          </p:cNvGrpSpPr>
          <p:nvPr/>
        </p:nvGrpSpPr>
        <p:grpSpPr bwMode="auto">
          <a:xfrm>
            <a:off x="7467600" y="3048000"/>
            <a:ext cx="2819400" cy="3733800"/>
            <a:chOff x="3744" y="1920"/>
            <a:chExt cx="1776" cy="2352"/>
          </a:xfrm>
        </p:grpSpPr>
        <p:sp>
          <p:nvSpPr>
            <p:cNvPr id="54825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54825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
        <p:nvSpPr>
          <p:cNvPr id="2" name="Rectangle 1"/>
          <p:cNvSpPr/>
          <p:nvPr/>
        </p:nvSpPr>
        <p:spPr>
          <a:xfrm>
            <a:off x="3352800" y="1443842"/>
            <a:ext cx="7315200" cy="1384995"/>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mn-cs"/>
              </a:rPr>
              <a:t>The religious society became known as the Jesuit order of monks.  It is the missionary order of present-day Catholicism!</a:t>
            </a:r>
          </a:p>
        </p:txBody>
      </p:sp>
    </p:spTree>
    <p:extLst>
      <p:ext uri="{BB962C8B-B14F-4D97-AF65-F5344CB8AC3E}">
        <p14:creationId xmlns:p14="http://schemas.microsoft.com/office/powerpoint/2010/main" val="21663909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482502"/>
                                        </p:tgtEl>
                                        <p:attrNameLst>
                                          <p:attrName>style.visibility</p:attrName>
                                        </p:attrNameLst>
                                      </p:cBhvr>
                                      <p:to>
                                        <p:strVal val="visible"/>
                                      </p:to>
                                    </p:set>
                                    <p:animEffect transition="in" filter="dissolve">
                                      <p:cBhvr>
                                        <p:cTn id="7" dur="500"/>
                                        <p:tgtEl>
                                          <p:spTgt spid="54825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82503"/>
                                        </p:tgtEl>
                                        <p:attrNameLst>
                                          <p:attrName>style.visibility</p:attrName>
                                        </p:attrNameLst>
                                      </p:cBhvr>
                                      <p:to>
                                        <p:strVal val="visible"/>
                                      </p:to>
                                    </p:set>
                                    <p:animEffect transition="in" filter="wipe(left)">
                                      <p:cBhvr>
                                        <p:cTn id="11" dur="500"/>
                                        <p:tgtEl>
                                          <p:spTgt spid="54825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482504"/>
                                        </p:tgtEl>
                                        <p:attrNameLst>
                                          <p:attrName>style.visibility</p:attrName>
                                        </p:attrNameLst>
                                      </p:cBhvr>
                                      <p:to>
                                        <p:strVal val="visible"/>
                                      </p:to>
                                    </p:set>
                                    <p:animEffect transition="in" filter="dissolve">
                                      <p:cBhvr>
                                        <p:cTn id="15" dur="500"/>
                                        <p:tgtEl>
                                          <p:spTgt spid="548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25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1979242433"/>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581453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89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1534</a:t>
            </a:r>
          </a:p>
        </p:txBody>
      </p:sp>
      <p:sp>
        <p:nvSpPr>
          <p:cNvPr id="51189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189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1898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a:ln>
                  <a:noFill/>
                </a:ln>
                <a:solidFill>
                  <a:srgbClr val="000000"/>
                </a:solidFill>
                <a:effectLst/>
                <a:uLnTx/>
                <a:uFillTx/>
                <a:latin typeface="Times New Roman"/>
                <a:ea typeface="+mn-ea"/>
                <a:cs typeface="+mn-cs"/>
              </a:rPr>
              <a:t>The three main ideas of Jesuitism are:</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“Intentionalism” – </a:t>
            </a:r>
            <a:r>
              <a:rPr kumimoji="0" lang="en-US" sz="2800" b="0"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the end justifies the means.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“Mental Reservation” – </a:t>
            </a:r>
            <a:r>
              <a:rPr kumimoji="0" lang="en-US" sz="2800" b="0"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one is not bound to state the whole truth when on oath.</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“Probabilism” - </a:t>
            </a:r>
            <a:r>
              <a:rPr kumimoji="0" lang="en-US" sz="2800" b="0"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if a thing is probable, it is good.</a:t>
            </a:r>
            <a:r>
              <a:rPr kumimoji="0" lang="en-US" sz="3200" b="1" i="0" u="none" strike="noStrike" kern="1200" cap="none" spc="0" normalizeH="0" baseline="0" noProof="0">
                <a:ln>
                  <a:noFill/>
                </a:ln>
                <a:solidFill>
                  <a:srgbClr val="000000"/>
                </a:solidFill>
                <a:effectLst/>
                <a:uLnTx/>
                <a:uFillTx/>
                <a:latin typeface="Times New Roman"/>
                <a:ea typeface="+mn-ea"/>
                <a:cs typeface="+mn-cs"/>
              </a:rPr>
              <a:t> </a:t>
            </a:r>
            <a:r>
              <a:rPr kumimoji="0" lang="en-US" sz="3600" b="1" i="0" u="none" strike="noStrike" kern="1200" cap="none" spc="0" normalizeH="0" baseline="0" noProof="0">
                <a:ln>
                  <a:noFill/>
                </a:ln>
                <a:solidFill>
                  <a:srgbClr val="000000"/>
                </a:solidFill>
                <a:effectLst/>
                <a:uLnTx/>
                <a:uFillTx/>
                <a:latin typeface="Times New Roman"/>
                <a:ea typeface="+mn-ea"/>
                <a:cs typeface="+mn-cs"/>
              </a:rPr>
              <a:t> </a:t>
            </a:r>
            <a:endParaRPr kumimoji="0" lang="en-US" sz="3200" b="1" i="0" u="none" strike="noStrike" kern="1200" cap="none" spc="0" normalizeH="0" baseline="0" noProof="0">
              <a:ln>
                <a:noFill/>
              </a:ln>
              <a:solidFill>
                <a:srgbClr val="000000"/>
              </a:solidFill>
              <a:effectLst/>
              <a:uLnTx/>
              <a:uFillTx/>
              <a:latin typeface="Times New Roman"/>
              <a:ea typeface="+mn-ea"/>
              <a:cs typeface="+mn-cs"/>
            </a:endParaRPr>
          </a:p>
        </p:txBody>
      </p:sp>
      <p:pic>
        <p:nvPicPr>
          <p:cNvPr id="511898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18983" name="Oval 7"/>
          <p:cNvSpPr>
            <a:spLocks noChangeArrowheads="1"/>
          </p:cNvSpPr>
          <p:nvPr/>
        </p:nvSpPr>
        <p:spPr bwMode="auto">
          <a:xfrm>
            <a:off x="5167618" y="4639112"/>
            <a:ext cx="444617" cy="161487"/>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118984" name="Group 8"/>
          <p:cNvGrpSpPr>
            <a:grpSpLocks/>
          </p:cNvGrpSpPr>
          <p:nvPr/>
        </p:nvGrpSpPr>
        <p:grpSpPr bwMode="auto">
          <a:xfrm>
            <a:off x="7467600" y="3124200"/>
            <a:ext cx="2819400" cy="3733800"/>
            <a:chOff x="3744" y="1920"/>
            <a:chExt cx="1776" cy="2352"/>
          </a:xfrm>
        </p:grpSpPr>
        <p:sp>
          <p:nvSpPr>
            <p:cNvPr id="511898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511898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40911353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18982"/>
                                        </p:tgtEl>
                                        <p:attrNameLst>
                                          <p:attrName>style.visibility</p:attrName>
                                        </p:attrNameLst>
                                      </p:cBhvr>
                                      <p:to>
                                        <p:strVal val="visible"/>
                                      </p:to>
                                    </p:set>
                                    <p:animEffect transition="in" filter="dissolve">
                                      <p:cBhvr>
                                        <p:cTn id="7" dur="500"/>
                                        <p:tgtEl>
                                          <p:spTgt spid="51189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18983"/>
                                        </p:tgtEl>
                                        <p:attrNameLst>
                                          <p:attrName>style.visibility</p:attrName>
                                        </p:attrNameLst>
                                      </p:cBhvr>
                                      <p:to>
                                        <p:strVal val="visible"/>
                                      </p:to>
                                    </p:set>
                                    <p:animEffect transition="in" filter="wipe(left)">
                                      <p:cBhvr>
                                        <p:cTn id="11" dur="500"/>
                                        <p:tgtEl>
                                          <p:spTgt spid="511898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18984"/>
                                        </p:tgtEl>
                                        <p:attrNameLst>
                                          <p:attrName>style.visibility</p:attrName>
                                        </p:attrNameLst>
                                      </p:cBhvr>
                                      <p:to>
                                        <p:strVal val="visible"/>
                                      </p:to>
                                    </p:set>
                                    <p:animEffect transition="in" filter="dissolve">
                                      <p:cBhvr>
                                        <p:cTn id="15" dur="500"/>
                                        <p:tgtEl>
                                          <p:spTgt spid="5118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89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1534</a:t>
            </a:r>
          </a:p>
        </p:txBody>
      </p:sp>
      <p:sp>
        <p:nvSpPr>
          <p:cNvPr id="51496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497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The Doctrine Of Mental Reservation: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According to this teaching,  one could conform outwardly to some requirement without giving consent of the mind,  if this seemed expedient for advancing some “higher purpose” and not be held responsible for the outward act or word. </a:t>
            </a:r>
            <a:endParaRPr kumimoji="0" lang="en-US" sz="32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14970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49703" name="Oval 7"/>
          <p:cNvSpPr>
            <a:spLocks noChangeArrowheads="1"/>
          </p:cNvSpPr>
          <p:nvPr/>
        </p:nvSpPr>
        <p:spPr bwMode="auto">
          <a:xfrm>
            <a:off x="5067300" y="4616450"/>
            <a:ext cx="5334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149704" name="Group 8"/>
          <p:cNvGrpSpPr>
            <a:grpSpLocks/>
          </p:cNvGrpSpPr>
          <p:nvPr/>
        </p:nvGrpSpPr>
        <p:grpSpPr bwMode="auto">
          <a:xfrm>
            <a:off x="7467600" y="3124200"/>
            <a:ext cx="2819400" cy="3733800"/>
            <a:chOff x="3744" y="1920"/>
            <a:chExt cx="1776" cy="2352"/>
          </a:xfrm>
        </p:grpSpPr>
        <p:sp>
          <p:nvSpPr>
            <p:cNvPr id="51497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51497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409017039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49702"/>
                                        </p:tgtEl>
                                        <p:attrNameLst>
                                          <p:attrName>style.visibility</p:attrName>
                                        </p:attrNameLst>
                                      </p:cBhvr>
                                      <p:to>
                                        <p:strVal val="visible"/>
                                      </p:to>
                                    </p:set>
                                    <p:animEffect transition="in" filter="dissolve">
                                      <p:cBhvr>
                                        <p:cTn id="7" dur="500"/>
                                        <p:tgtEl>
                                          <p:spTgt spid="51497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49703"/>
                                        </p:tgtEl>
                                        <p:attrNameLst>
                                          <p:attrName>style.visibility</p:attrName>
                                        </p:attrNameLst>
                                      </p:cBhvr>
                                      <p:to>
                                        <p:strVal val="visible"/>
                                      </p:to>
                                    </p:set>
                                    <p:animEffect transition="in" filter="wipe(left)">
                                      <p:cBhvr>
                                        <p:cTn id="11" dur="500"/>
                                        <p:tgtEl>
                                          <p:spTgt spid="51497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49704"/>
                                        </p:tgtEl>
                                        <p:attrNameLst>
                                          <p:attrName>style.visibility</p:attrName>
                                        </p:attrNameLst>
                                      </p:cBhvr>
                                      <p:to>
                                        <p:strVal val="visible"/>
                                      </p:to>
                                    </p:set>
                                    <p:animEffect transition="in" filter="dissolve">
                                      <p:cBhvr>
                                        <p:cTn id="15" dur="500"/>
                                        <p:tgtEl>
                                          <p:spTgt spid="514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174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1534</a:t>
            </a:r>
          </a:p>
        </p:txBody>
      </p:sp>
      <p:sp>
        <p:nvSpPr>
          <p:cNvPr id="51517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517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1749"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THE DOCTRINE OF PROBABILISM: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According to this teaching,  if,  in a given situation calling for an ethical decision any one authoritative writer in the church’s tradition defended a course of action,  that advice had enough probability of being right to make it a basis of action.  Since it is possible to find this type authority for almost any act in given circumstances,  their system is of a situational ethic.</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Aristotelian Modal Model of Probability Is Abused!   </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151750" name="Picture 6" descr="Europe Reform Map"/>
          <p:cNvPicPr>
            <a:picLocks noChangeAspect="1" noChangeArrowheads="1"/>
          </p:cNvPicPr>
          <p:nvPr/>
        </p:nvPicPr>
        <p:blipFill>
          <a:blip r:embed="rId4" cstate="print"/>
          <a:srcRect l="23328" t="23810" r="29489" b="23810"/>
          <a:stretch>
            <a:fillRect/>
          </a:stretch>
        </p:blipFill>
        <p:spPr bwMode="auto">
          <a:xfrm>
            <a:off x="3657600" y="3733800"/>
            <a:ext cx="3429000" cy="2603500"/>
          </a:xfrm>
          <a:prstGeom prst="rect">
            <a:avLst/>
          </a:prstGeom>
          <a:noFill/>
          <a:ln w="38100">
            <a:solidFill>
              <a:srgbClr val="14455E"/>
            </a:solidFill>
            <a:miter lim="800000"/>
            <a:headEnd/>
            <a:tailEnd/>
          </a:ln>
        </p:spPr>
      </p:pic>
      <p:sp>
        <p:nvSpPr>
          <p:cNvPr id="5151751" name="Oval 7"/>
          <p:cNvSpPr>
            <a:spLocks noChangeArrowheads="1"/>
          </p:cNvSpPr>
          <p:nvPr/>
        </p:nvSpPr>
        <p:spPr bwMode="auto">
          <a:xfrm>
            <a:off x="5159229" y="4957894"/>
            <a:ext cx="562063" cy="167779"/>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151752" name="Group 8"/>
          <p:cNvGrpSpPr>
            <a:grpSpLocks/>
          </p:cNvGrpSpPr>
          <p:nvPr/>
        </p:nvGrpSpPr>
        <p:grpSpPr bwMode="auto">
          <a:xfrm>
            <a:off x="7467600" y="3733801"/>
            <a:ext cx="2819400" cy="3141663"/>
            <a:chOff x="3744" y="1920"/>
            <a:chExt cx="1776" cy="2363"/>
          </a:xfrm>
        </p:grpSpPr>
        <p:sp>
          <p:nvSpPr>
            <p:cNvPr id="5151753" name="Text Box 9"/>
            <p:cNvSpPr txBox="1">
              <a:spLocks noChangeArrowheads="1"/>
            </p:cNvSpPr>
            <p:nvPr/>
          </p:nvSpPr>
          <p:spPr bwMode="auto">
            <a:xfrm>
              <a:off x="3744" y="4007"/>
              <a:ext cx="1776" cy="276"/>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a:ea typeface="+mn-ea"/>
                  <a:cs typeface="+mn-cs"/>
                </a:rPr>
                <a:t>Ignatius Loyola</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151754"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extLst>
      <p:ext uri="{BB962C8B-B14F-4D97-AF65-F5344CB8AC3E}">
        <p14:creationId xmlns:p14="http://schemas.microsoft.com/office/powerpoint/2010/main" val="40984186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51750"/>
                                        </p:tgtEl>
                                        <p:attrNameLst>
                                          <p:attrName>style.visibility</p:attrName>
                                        </p:attrNameLst>
                                      </p:cBhvr>
                                      <p:to>
                                        <p:strVal val="visible"/>
                                      </p:to>
                                    </p:set>
                                    <p:animEffect transition="in" filter="dissolve">
                                      <p:cBhvr>
                                        <p:cTn id="7" dur="500"/>
                                        <p:tgtEl>
                                          <p:spTgt spid="51517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51751"/>
                                        </p:tgtEl>
                                        <p:attrNameLst>
                                          <p:attrName>style.visibility</p:attrName>
                                        </p:attrNameLst>
                                      </p:cBhvr>
                                      <p:to>
                                        <p:strVal val="visible"/>
                                      </p:to>
                                    </p:set>
                                    <p:animEffect transition="in" filter="wipe(left)">
                                      <p:cBhvr>
                                        <p:cTn id="11" dur="500"/>
                                        <p:tgtEl>
                                          <p:spTgt spid="515175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51752"/>
                                        </p:tgtEl>
                                        <p:attrNameLst>
                                          <p:attrName>style.visibility</p:attrName>
                                        </p:attrNameLst>
                                      </p:cBhvr>
                                      <p:to>
                                        <p:strVal val="visible"/>
                                      </p:to>
                                    </p:set>
                                    <p:animEffect transition="in" filter="dissolve">
                                      <p:cBhvr>
                                        <p:cTn id="15" dur="500"/>
                                        <p:tgtEl>
                                          <p:spTgt spid="515175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515174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7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a:ln>
                  <a:noFill/>
                </a:ln>
                <a:solidFill>
                  <a:srgbClr val="000000"/>
                </a:solidFill>
                <a:effectLst/>
                <a:uLnTx/>
                <a:uFillTx/>
                <a:latin typeface="Times New Roman"/>
                <a:ea typeface="+mn-ea"/>
                <a:cs typeface="+mn-cs"/>
              </a:rPr>
              <a:t>PROPAGANDA AND/OR COERCION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a:t>
            </a:r>
            <a:endParaRPr kumimoji="0" lang="en-US" sz="3200" b="1" i="0" u="none" strike="noStrike" kern="1200" cap="none" spc="0" normalizeH="0" baseline="0" noProof="0">
              <a:ln>
                <a:noFill/>
              </a:ln>
              <a:solidFill>
                <a:srgbClr val="000000"/>
              </a:solidFill>
              <a:effectLst/>
              <a:uLnTx/>
              <a:uFillTx/>
              <a:latin typeface="Times New Roman"/>
              <a:ea typeface="+mn-ea"/>
              <a:cs typeface="+mn-cs"/>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134062" y="4714614"/>
            <a:ext cx="444618" cy="201336"/>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251080"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a:ea typeface="+mn-ea"/>
                <a:cs typeface="+mn-cs"/>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
        <p:nvSpPr>
          <p:cNvPr id="6805507" name="Rectangle 3"/>
          <p:cNvSpPr>
            <a:spLocks noChangeArrowheads="1"/>
          </p:cNvSpPr>
          <p:nvPr/>
        </p:nvSpPr>
        <p:spPr bwMode="auto">
          <a:xfrm>
            <a:off x="6025458" y="-276512"/>
            <a:ext cx="141084" cy="584775"/>
          </a:xfrm>
          <a:prstGeom prst="rect">
            <a:avLst/>
          </a:prstGeom>
          <a:noFill/>
          <a:ln w="9525">
            <a:noFill/>
            <a:miter lim="800000"/>
            <a:headEnd/>
            <a:tailEnd/>
          </a:ln>
          <a:effectLst/>
        </p:spPr>
        <p:txBody>
          <a:bodyPr vert="horz" wrap="none" lIns="158700" tIns="45720" rIns="-19044"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extLst>
      <p:ext uri="{BB962C8B-B14F-4D97-AF65-F5344CB8AC3E}">
        <p14:creationId xmlns:p14="http://schemas.microsoft.com/office/powerpoint/2010/main" val="32573091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51078"/>
                                        </p:tgtEl>
                                        <p:attrNameLst>
                                          <p:attrName>style.visibility</p:attrName>
                                        </p:attrNameLst>
                                      </p:cBhvr>
                                      <p:to>
                                        <p:strVal val="visible"/>
                                      </p:to>
                                    </p:set>
                                    <p:animEffect transition="in" filter="dissolve">
                                      <p:cBhvr>
                                        <p:cTn id="7" dur="500"/>
                                        <p:tgtEl>
                                          <p:spTgt spid="52510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51079"/>
                                        </p:tgtEl>
                                        <p:attrNameLst>
                                          <p:attrName>style.visibility</p:attrName>
                                        </p:attrNameLst>
                                      </p:cBhvr>
                                      <p:to>
                                        <p:strVal val="visible"/>
                                      </p:to>
                                    </p:set>
                                    <p:animEffect transition="in" filter="wipe(left)">
                                      <p:cBhvr>
                                        <p:cTn id="11" dur="500"/>
                                        <p:tgtEl>
                                          <p:spTgt spid="525107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51080"/>
                                        </p:tgtEl>
                                        <p:attrNameLst>
                                          <p:attrName>style.visibility</p:attrName>
                                        </p:attrNameLst>
                                      </p:cBhvr>
                                      <p:to>
                                        <p:strVal val="visible"/>
                                      </p:to>
                                    </p:set>
                                    <p:animEffect transition="in" filter="dissolve">
                                      <p:cBhvr>
                                        <p:cTn id="15" dur="500"/>
                                        <p:tgtEl>
                                          <p:spTgt spid="525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C386ED-DDBA-4073-9FA1-74370039093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39C2EBD-EE4C-4612-9D19-D63DF51F10A0}"/>
              </a:ext>
            </a:extLst>
          </p:cNvPr>
          <p:cNvPicPr>
            <a:picLocks noChangeAspect="1"/>
          </p:cNvPicPr>
          <p:nvPr/>
        </p:nvPicPr>
        <p:blipFill>
          <a:blip r:embed="rId3"/>
          <a:stretch>
            <a:fillRect/>
          </a:stretch>
        </p:blipFill>
        <p:spPr>
          <a:xfrm>
            <a:off x="441159" y="80211"/>
            <a:ext cx="11454062" cy="1331494"/>
          </a:xfrm>
          <a:prstGeom prst="rect">
            <a:avLst/>
          </a:prstGeom>
        </p:spPr>
      </p:pic>
      <p:pic>
        <p:nvPicPr>
          <p:cNvPr id="7" name="Picture 6">
            <a:extLst>
              <a:ext uri="{FF2B5EF4-FFF2-40B4-BE49-F238E27FC236}">
                <a16:creationId xmlns:a16="http://schemas.microsoft.com/office/drawing/2014/main" id="{E14592AB-349A-4399-80FE-DAF47A29EDFC}"/>
              </a:ext>
            </a:extLst>
          </p:cNvPr>
          <p:cNvPicPr>
            <a:picLocks noChangeAspect="1"/>
          </p:cNvPicPr>
          <p:nvPr/>
        </p:nvPicPr>
        <p:blipFill>
          <a:blip r:embed="rId4"/>
          <a:stretch>
            <a:fillRect/>
          </a:stretch>
        </p:blipFill>
        <p:spPr>
          <a:xfrm>
            <a:off x="604398" y="5660992"/>
            <a:ext cx="11454062" cy="1197008"/>
          </a:xfrm>
          <a:prstGeom prst="rect">
            <a:avLst/>
          </a:prstGeom>
        </p:spPr>
      </p:pic>
      <p:pic>
        <p:nvPicPr>
          <p:cNvPr id="8" name="Picture 7">
            <a:extLst>
              <a:ext uri="{FF2B5EF4-FFF2-40B4-BE49-F238E27FC236}">
                <a16:creationId xmlns:a16="http://schemas.microsoft.com/office/drawing/2014/main" id="{0A9D98C7-EA5F-4FD7-80A4-FBE8C8849710}"/>
              </a:ext>
            </a:extLst>
          </p:cNvPr>
          <p:cNvPicPr>
            <a:picLocks noChangeAspect="1"/>
          </p:cNvPicPr>
          <p:nvPr/>
        </p:nvPicPr>
        <p:blipFill>
          <a:blip r:embed="rId5"/>
          <a:stretch>
            <a:fillRect/>
          </a:stretch>
        </p:blipFill>
        <p:spPr>
          <a:xfrm>
            <a:off x="834727" y="1315453"/>
            <a:ext cx="10747673" cy="1106905"/>
          </a:xfrm>
          <a:prstGeom prst="rect">
            <a:avLst/>
          </a:prstGeom>
        </p:spPr>
      </p:pic>
      <p:pic>
        <p:nvPicPr>
          <p:cNvPr id="3" name="Picture 2">
            <a:extLst>
              <a:ext uri="{FF2B5EF4-FFF2-40B4-BE49-F238E27FC236}">
                <a16:creationId xmlns:a16="http://schemas.microsoft.com/office/drawing/2014/main" id="{75CF7AB6-1952-45B1-A0C3-C2DDFF90A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57306"/>
            <a:ext cx="12191999" cy="3303686"/>
          </a:xfrm>
          <a:prstGeom prst="rect">
            <a:avLst/>
          </a:prstGeom>
        </p:spPr>
      </p:pic>
    </p:spTree>
    <p:extLst>
      <p:ext uri="{BB962C8B-B14F-4D97-AF65-F5344CB8AC3E}">
        <p14:creationId xmlns:p14="http://schemas.microsoft.com/office/powerpoint/2010/main" val="13817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4629" name="Rectangle 5"/>
          <p:cNvSpPr>
            <a:spLocks noGrp="1" noChangeArrowheads="1"/>
          </p:cNvSpPr>
          <p:nvPr>
            <p:ph type="title"/>
          </p:nvPr>
        </p:nvSpPr>
        <p:spPr/>
        <p:txBody>
          <a:bodyPr/>
          <a:lstStyle/>
          <a:p>
            <a:r>
              <a:rPr lang="en-US"/>
              <a:t>Encomienda and Enslavement</a:t>
            </a:r>
          </a:p>
        </p:txBody>
      </p:sp>
      <p:sp>
        <p:nvSpPr>
          <p:cNvPr id="794630" name="Rectangle 6"/>
          <p:cNvSpPr>
            <a:spLocks noGrp="1" noChangeArrowheads="1"/>
          </p:cNvSpPr>
          <p:nvPr>
            <p:ph type="body" idx="1"/>
          </p:nvPr>
        </p:nvSpPr>
        <p:spPr>
          <a:xfrm>
            <a:off x="1422400" y="1366982"/>
            <a:ext cx="10261600" cy="4957618"/>
          </a:xfrm>
        </p:spPr>
        <p:txBody>
          <a:bodyPr/>
          <a:lstStyle/>
          <a:p>
            <a:r>
              <a:rPr lang="en-US" dirty="0"/>
              <a:t>European diseases and brutality destroyed so many natives that there were no longer sufficient laborers for the sugar plantations.</a:t>
            </a:r>
          </a:p>
          <a:p>
            <a:r>
              <a:rPr lang="en-US" dirty="0"/>
              <a:t>The solution? Enslavement &amp; importation of Africans.</a:t>
            </a:r>
          </a:p>
          <a:p>
            <a:r>
              <a:rPr lang="en-US" dirty="0"/>
              <a:t>Some settlers even claimed that, according to Genesis 9: 25, God intended Africans to be slaves.</a:t>
            </a:r>
          </a:p>
        </p:txBody>
      </p:sp>
    </p:spTree>
    <p:extLst>
      <p:ext uri="{BB962C8B-B14F-4D97-AF65-F5344CB8AC3E}">
        <p14:creationId xmlns:p14="http://schemas.microsoft.com/office/powerpoint/2010/main" val="13399167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8418" name="Picture 2" descr="I:\DEPTCOMM\Zamcomm\Jody\ChartsEPS\85 copy.jpg"/>
          <p:cNvPicPr>
            <a:picLocks noChangeAspect="1" noChangeArrowheads="1"/>
          </p:cNvPicPr>
          <p:nvPr/>
        </p:nvPicPr>
        <p:blipFill>
          <a:blip r:embed="rId4" cstate="print"/>
          <a:srcRect/>
          <a:stretch>
            <a:fillRect/>
          </a:stretch>
        </p:blipFill>
        <p:spPr bwMode="auto">
          <a:xfrm>
            <a:off x="2917826" y="0"/>
            <a:ext cx="6354763" cy="6858000"/>
          </a:xfrm>
          <a:prstGeom prst="rect">
            <a:avLst/>
          </a:prstGeom>
          <a:noFill/>
        </p:spPr>
      </p:pic>
      <p:sp>
        <p:nvSpPr>
          <p:cNvPr id="5308420"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warned saying that they were subject to being mocked “by those who have read of more and worse things in the history of the world.” </a:t>
            </a:r>
          </a:p>
        </p:txBody>
      </p:sp>
      <p:graphicFrame>
        <p:nvGraphicFramePr>
          <p:cNvPr id="5308421" name="Object 5"/>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63" name="Slide" r:id="rId5" imgW="4572000" imgH="3429000" progId="PowerPoint.Slide.8">
                  <p:embed/>
                </p:oleObj>
              </mc:Choice>
              <mc:Fallback>
                <p:oleObj name="Slide" r:id="rId5" imgW="4572000" imgH="3429000" progId="PowerPoint.Slide.8">
                  <p:embed/>
                  <p:pic>
                    <p:nvPicPr>
                      <p:cNvPr id="53084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
        <p:nvSpPr>
          <p:cNvPr id="5308422" name="WordArt 6"/>
          <p:cNvSpPr>
            <a:spLocks noChangeArrowheads="1" noChangeShapeType="1" noTextEdit="1"/>
          </p:cNvSpPr>
          <p:nvPr/>
        </p:nvSpPr>
        <p:spPr bwMode="auto">
          <a:xfrm>
            <a:off x="4086225" y="0"/>
            <a:ext cx="4019550" cy="9906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i="0" u="none" strike="noStrike" kern="10" cap="none" spc="0" normalizeH="0" baseline="0" noProof="0" dirty="0">
                <a:ln w="9525">
                  <a:solidFill>
                    <a:srgbClr val="000000"/>
                  </a:solidFill>
                  <a:round/>
                  <a:headEnd/>
                  <a:tailEnd/>
                </a:ln>
                <a:solidFill>
                  <a:schemeClr val="accent1">
                    <a:lumMod val="20000"/>
                    <a:lumOff val="80000"/>
                  </a:schemeClr>
                </a:solidFill>
                <a:effectLst>
                  <a:outerShdw blurRad="38100" dist="38100" dir="2700000" algn="tl">
                    <a:srgbClr val="000000">
                      <a:alpha val="43137"/>
                    </a:srgbClr>
                  </a:outerShdw>
                </a:effectLst>
                <a:uLnTx/>
                <a:uFillTx/>
                <a:latin typeface="Impact"/>
                <a:ea typeface="+mn-ea"/>
                <a:cs typeface="+mn-cs"/>
              </a:rPr>
              <a:t>Papacy Owned Slaves</a:t>
            </a:r>
          </a:p>
        </p:txBody>
      </p:sp>
      <p:sp>
        <p:nvSpPr>
          <p:cNvPr id="8" name="TextBox 7"/>
          <p:cNvSpPr txBox="1"/>
          <p:nvPr/>
        </p:nvSpPr>
        <p:spPr>
          <a:xfrm>
            <a:off x="3200400" y="2743200"/>
            <a:ext cx="5867400" cy="3970318"/>
          </a:xfrm>
          <a:prstGeom prst="rect">
            <a:avLst/>
          </a:prstGeom>
          <a:solidFill>
            <a:schemeClr val="accent3">
              <a:lumMod val="9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Father Sandoval,  a Catholic priest in the Americas wrote to Brother Luis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 Church official in Africa,  asking if the enslavement of Africans was legal according to Church doctrine.  Brother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Brandaon’s</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response,  dated March 12, 1610, answered,  ‘Your Reverence writes me that you would like to know whether the Negroes who are sent to your parts have been legally captured.  To this I reply that I think your Reverence should have no scruples on this point,  because this is a matter which has been questioned by the </a:t>
            </a: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ligrapher" pitchFamily="2" charset="0"/>
                <a:ea typeface="+mn-ea"/>
                <a:cs typeface="+mn-cs"/>
              </a:rPr>
              <a:t>Board of Conscience in Lisbon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and all its members are learned and conscious men.  We have been here ourselves for forty years and never did they consider the trade as illicit.  Therefore we and the Fathers of Brazil buy these slaves for our service without any scruple.”   </a:t>
            </a:r>
          </a:p>
        </p:txBody>
      </p:sp>
    </p:spTree>
    <p:extLst>
      <p:ext uri="{BB962C8B-B14F-4D97-AF65-F5344CB8AC3E}">
        <p14:creationId xmlns:p14="http://schemas.microsoft.com/office/powerpoint/2010/main" val="268552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308422"/>
                                        </p:tgtEl>
                                        <p:attrNameLst>
                                          <p:attrName>style.visibility</p:attrName>
                                        </p:attrNameLst>
                                      </p:cBhvr>
                                      <p:to>
                                        <p:strVal val="visible"/>
                                      </p:to>
                                    </p:set>
                                    <p:anim calcmode="lin" valueType="num">
                                      <p:cBhvr>
                                        <p:cTn id="7" dur="500" fill="hold"/>
                                        <p:tgtEl>
                                          <p:spTgt spid="5308422"/>
                                        </p:tgtEl>
                                        <p:attrNameLst>
                                          <p:attrName>ppt_w</p:attrName>
                                        </p:attrNameLst>
                                      </p:cBhvr>
                                      <p:tavLst>
                                        <p:tav tm="0">
                                          <p:val>
                                            <p:strVal val="4/3*#ppt_w"/>
                                          </p:val>
                                        </p:tav>
                                        <p:tav tm="100000">
                                          <p:val>
                                            <p:strVal val="#ppt_w"/>
                                          </p:val>
                                        </p:tav>
                                      </p:tavLst>
                                    </p:anim>
                                    <p:anim calcmode="lin" valueType="num">
                                      <p:cBhvr>
                                        <p:cTn id="8" dur="500" fill="hold"/>
                                        <p:tgtEl>
                                          <p:spTgt spid="530842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422"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endParaRPr lang="en-US"/>
          </a:p>
        </p:txBody>
      </p:sp>
      <p:pic>
        <p:nvPicPr>
          <p:cNvPr id="4" name="Picture 3" descr="51rUtrCdRnL.jpg"/>
          <p:cNvPicPr>
            <a:picLocks noChangeAspect="1"/>
          </p:cNvPicPr>
          <p:nvPr/>
        </p:nvPicPr>
        <p:blipFill>
          <a:blip r:embed="rId4" cstate="print"/>
          <a:srcRect/>
          <a:stretch>
            <a:fillRect/>
          </a:stretch>
        </p:blipFill>
        <p:spPr bwMode="auto">
          <a:xfrm>
            <a:off x="7534276" y="0"/>
            <a:ext cx="3133725" cy="4762500"/>
          </a:xfrm>
          <a:prstGeom prst="rect">
            <a:avLst/>
          </a:prstGeom>
          <a:noFill/>
          <a:ln w="9525">
            <a:noFill/>
            <a:miter lim="800000"/>
            <a:headEnd/>
            <a:tailEnd/>
          </a:ln>
        </p:spPr>
      </p:pic>
    </p:spTree>
    <p:extLst>
      <p:ext uri="{BB962C8B-B14F-4D97-AF65-F5344CB8AC3E}">
        <p14:creationId xmlns:p14="http://schemas.microsoft.com/office/powerpoint/2010/main" val="21345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p>
          <a:p>
            <a:r>
              <a:rPr lang="en-US" sz="2200" b="1" i="1" dirty="0">
                <a:solidFill>
                  <a:srgbClr val="C00000"/>
                </a:solidFill>
              </a:rPr>
              <a:t>Papal States as Church-State Establishment Model</a:t>
            </a:r>
          </a:p>
          <a:p>
            <a:endParaRPr lang="en-US" sz="2800" b="1" i="1" dirty="0">
              <a:solidFill>
                <a:srgbClr val="C00000"/>
              </a:solidFill>
            </a:endParaRPr>
          </a:p>
        </p:txBody>
      </p:sp>
    </p:spTree>
    <p:extLst>
      <p:ext uri="{BB962C8B-B14F-4D97-AF65-F5344CB8AC3E}">
        <p14:creationId xmlns:p14="http://schemas.microsoft.com/office/powerpoint/2010/main" val="273763221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6740" name="Text Box 4"/>
          <p:cNvSpPr txBox="1">
            <a:spLocks noChangeArrowheads="1"/>
          </p:cNvSpPr>
          <p:nvPr/>
        </p:nvSpPr>
        <p:spPr bwMode="auto">
          <a:xfrm>
            <a:off x="6788988" y="533400"/>
            <a:ext cx="4606505" cy="2385268"/>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ＭＳ Ｐゴシック"/>
                <a:cs typeface="+mn-cs"/>
              </a:rPr>
              <a:t>Optimism Has</a:t>
            </a:r>
            <a:br>
              <a:rPr kumimoji="0" lang="en-US" sz="54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US" sz="4400" b="0" i="0" u="none" strike="noStrike" kern="1200" cap="none" spc="0" normalizeH="0" baseline="0" noProof="0" dirty="0">
                <a:ln>
                  <a:noFill/>
                </a:ln>
                <a:solidFill>
                  <a:srgbClr val="000000"/>
                </a:solidFill>
                <a:effectLst/>
                <a:uLnTx/>
                <a:uFillTx/>
                <a:latin typeface="Arial"/>
                <a:ea typeface="ＭＳ Ｐゴシック"/>
                <a:cs typeface="+mn-cs"/>
              </a:rPr>
              <a:t>Its Limits</a:t>
            </a:r>
            <a:endParaRPr kumimoji="0" lang="en-US" sz="5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56741" name="Text Box 5"/>
          <p:cNvSpPr txBox="1">
            <a:spLocks noChangeArrowheads="1"/>
          </p:cNvSpPr>
          <p:nvPr/>
        </p:nvSpPr>
        <p:spPr bwMode="auto">
          <a:xfrm>
            <a:off x="3886200" y="5410200"/>
            <a:ext cx="4267200" cy="91440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ＭＳ Ｐゴシック"/>
                <a:cs typeface="Arial" charset="0"/>
              </a:rPr>
              <a:t>1780 – 1914</a:t>
            </a:r>
          </a:p>
        </p:txBody>
      </p:sp>
      <p:sp>
        <p:nvSpPr>
          <p:cNvPr id="4" name="Rectangle 3"/>
          <p:cNvSpPr/>
          <p:nvPr/>
        </p:nvSpPr>
        <p:spPr>
          <a:xfrm>
            <a:off x="0" y="228601"/>
            <a:ext cx="12191999"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The 18</a:t>
            </a:r>
            <a:r>
              <a:rPr kumimoji="0" lang="en-US" sz="4800" b="1" i="0" u="none" strike="noStrike" kern="1200" cap="none" spc="0" normalizeH="0" baseline="3000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th</a:t>
            </a:r>
            <a:r>
              <a:rPr kumimoji="0" lang="en-US" sz="48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 Century  Invented the Idea of Progress</a:t>
            </a:r>
            <a:endParaRPr kumimoji="0" lang="en-US" sz="54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endParaRPr>
          </a:p>
        </p:txBody>
      </p:sp>
      <p:sp>
        <p:nvSpPr>
          <p:cNvPr id="2" name="Rectangle 1">
            <a:extLst>
              <a:ext uri="{FF2B5EF4-FFF2-40B4-BE49-F238E27FC236}">
                <a16:creationId xmlns:a16="http://schemas.microsoft.com/office/drawing/2014/main" id="{201E3D0E-EF8A-48FF-BAC5-FC5AE8033FB5}"/>
              </a:ext>
            </a:extLst>
          </p:cNvPr>
          <p:cNvSpPr/>
          <p:nvPr/>
        </p:nvSpPr>
        <p:spPr>
          <a:xfrm>
            <a:off x="4891177" y="1268083"/>
            <a:ext cx="2001328" cy="1015663"/>
          </a:xfrm>
          <a:prstGeom prst="rect">
            <a:avLst/>
          </a:prstGeom>
        </p:spPr>
        <p:txBody>
          <a:bodyPr wrap="square">
            <a:spAutoFit/>
          </a:bodyPr>
          <a:lstStyle/>
          <a:p>
            <a:r>
              <a:rPr lang="en-US" sz="6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latin typeface="Calligrapher" pitchFamily="2" charset="0"/>
              </a:rPr>
              <a:t>But…</a:t>
            </a:r>
            <a:endParaRPr lang="en-US" sz="6000" dirty="0"/>
          </a:p>
        </p:txBody>
      </p:sp>
    </p:spTree>
    <p:extLst>
      <p:ext uri="{BB962C8B-B14F-4D97-AF65-F5344CB8AC3E}">
        <p14:creationId xmlns:p14="http://schemas.microsoft.com/office/powerpoint/2010/main" val="88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4">
                                            <p:txEl>
                                              <p:pRg st="0" end="0"/>
                                            </p:txEl>
                                          </p:spTgt>
                                        </p:tgtEl>
                                      </p:cBhvr>
                                    </p:animEffect>
                                    <p:animScale>
                                      <p:cBhvr>
                                        <p:cTn id="7" dur="1500" autoRev="1" fill="hold"/>
                                        <p:tgtEl>
                                          <p:spTgt spid="4">
                                            <p:txEl>
                                              <p:pRg st="0" end="0"/>
                                            </p:txEl>
                                          </p:spTgt>
                                        </p:tgtEl>
                                      </p:cBhvr>
                                      <p:by x="105000" y="105000"/>
                                    </p:animScale>
                                  </p:childTnLst>
                                </p:cTn>
                              </p:par>
                              <p:par>
                                <p:cTn id="8" presetID="34" presetClass="entr" presetSubtype="0" fill="hold" grpId="0" nodeType="withEffect">
                                  <p:stCondLst>
                                    <p:cond delay="0"/>
                                  </p:stCondLst>
                                  <p:iterate type="wd">
                                    <p:tmPct val="10000"/>
                                  </p:iterate>
                                  <p:childTnLst>
                                    <p:set>
                                      <p:cBhvr>
                                        <p:cTn id="9" dur="1" fill="hold">
                                          <p:stCondLst>
                                            <p:cond delay="0"/>
                                          </p:stCondLst>
                                        </p:cTn>
                                        <p:tgtEl>
                                          <p:spTgt spid="756740">
                                            <p:txEl>
                                              <p:pRg st="1" end="1"/>
                                            </p:txEl>
                                          </p:spTgt>
                                        </p:tgtEl>
                                        <p:attrNameLst>
                                          <p:attrName>style.visibility</p:attrName>
                                        </p:attrNameLst>
                                      </p:cBhvr>
                                      <p:to>
                                        <p:strVal val="visible"/>
                                      </p:to>
                                    </p:set>
                                    <p:anim from="(-#ppt_w/2)" to="(#ppt_x)" calcmode="lin" valueType="num">
                                      <p:cBhvr>
                                        <p:cTn id="10" dur="600" fill="hold">
                                          <p:stCondLst>
                                            <p:cond delay="0"/>
                                          </p:stCondLst>
                                        </p:cTn>
                                        <p:tgtEl>
                                          <p:spTgt spid="756740">
                                            <p:txEl>
                                              <p:pRg st="1" end="1"/>
                                            </p:txEl>
                                          </p:spTgt>
                                        </p:tgtEl>
                                        <p:attrNameLst>
                                          <p:attrName>ppt_x</p:attrName>
                                        </p:attrNameLst>
                                      </p:cBhvr>
                                    </p:anim>
                                    <p:anim from="0" to="-1.0" calcmode="lin" valueType="num">
                                      <p:cBhvr>
                                        <p:cTn id="11" dur="200" decel="50000" autoRev="1" fill="hold">
                                          <p:stCondLst>
                                            <p:cond delay="600"/>
                                          </p:stCondLst>
                                        </p:cTn>
                                        <p:tgtEl>
                                          <p:spTgt spid="756740">
                                            <p:txEl>
                                              <p:pRg st="1" end="1"/>
                                            </p:txEl>
                                          </p:spTgt>
                                        </p:tgtEl>
                                        <p:attrNameLst>
                                          <p:attrName>xshear</p:attrName>
                                        </p:attrNameLst>
                                      </p:cBhvr>
                                    </p:anim>
                                    <p:animScale>
                                      <p:cBhvr>
                                        <p:cTn id="12" dur="200" decel="100000" autoRev="1" fill="hold">
                                          <p:stCondLst>
                                            <p:cond delay="600"/>
                                          </p:stCondLst>
                                        </p:cTn>
                                        <p:tgtEl>
                                          <p:spTgt spid="756740">
                                            <p:txEl>
                                              <p:pRg st="1" end="1"/>
                                            </p:txEl>
                                          </p:spTgt>
                                        </p:tgtEl>
                                      </p:cBhvr>
                                      <p:from x="100000" y="100000"/>
                                      <p:to x="80000" y="100000"/>
                                    </p:animScale>
                                    <p:anim by="(#ppt_h/3+#ppt_w*0.1)" calcmode="lin" valueType="num">
                                      <p:cBhvr additive="sum">
                                        <p:cTn id="13" dur="200" decel="100000" autoRev="1" fill="hold">
                                          <p:stCondLst>
                                            <p:cond delay="600"/>
                                          </p:stCondLst>
                                        </p:cTn>
                                        <p:tgtEl>
                                          <p:spTgt spid="756740">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olo_e_remo.jpg"/>
          <p:cNvPicPr>
            <a:picLocks noChangeAspect="1"/>
          </p:cNvPicPr>
          <p:nvPr/>
        </p:nvPicPr>
        <p:blipFill>
          <a:blip r:embed="rId3" cstate="print"/>
          <a:stretch>
            <a:fillRect/>
          </a:stretch>
        </p:blipFill>
        <p:spPr>
          <a:xfrm>
            <a:off x="0" y="0"/>
            <a:ext cx="12192000" cy="6858000"/>
          </a:xfrm>
          <a:prstGeom prst="rect">
            <a:avLst/>
          </a:prstGeom>
        </p:spPr>
      </p:pic>
      <p:pic>
        <p:nvPicPr>
          <p:cNvPr id="3" name="Picture 2" descr="262067_full_535x719.jpg"/>
          <p:cNvPicPr>
            <a:picLocks noChangeAspect="1"/>
          </p:cNvPicPr>
          <p:nvPr/>
        </p:nvPicPr>
        <p:blipFill>
          <a:blip r:embed="rId4" cstate="print"/>
          <a:stretch>
            <a:fillRect/>
          </a:stretch>
        </p:blipFill>
        <p:spPr>
          <a:xfrm>
            <a:off x="0" y="4763"/>
            <a:ext cx="12191999" cy="6848475"/>
          </a:xfrm>
          <a:prstGeom prst="rect">
            <a:avLst/>
          </a:prstGeom>
        </p:spPr>
      </p:pic>
      <p:sp>
        <p:nvSpPr>
          <p:cNvPr id="4" name="Rectangle 3"/>
          <p:cNvSpPr/>
          <p:nvPr/>
        </p:nvSpPr>
        <p:spPr>
          <a:xfrm>
            <a:off x="1" y="533400"/>
            <a:ext cx="12191998" cy="1938992"/>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pPr>
            <a:r>
              <a:rPr lang="en-US" sz="60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Storybook" pitchFamily="2" charset="0"/>
                <a:ea typeface="ＭＳ Ｐゴシック"/>
              </a:rPr>
              <a:t>“so perish every one that      shall leap over my wall!”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3605" name="Rectangle 5"/>
          <p:cNvSpPr>
            <a:spLocks noGrp="1" noChangeArrowheads="1"/>
          </p:cNvSpPr>
          <p:nvPr>
            <p:ph type="title"/>
          </p:nvPr>
        </p:nvSpPr>
        <p:spPr>
          <a:xfrm>
            <a:off x="1524000" y="0"/>
            <a:ext cx="9372600" cy="762000"/>
          </a:xfrm>
        </p:spPr>
        <p:txBody>
          <a:bodyPr/>
          <a:lstStyle/>
          <a:p>
            <a:r>
              <a:rPr lang="en-US" sz="3200" dirty="0"/>
              <a:t>Church Outright Owns Much Of The Old World</a:t>
            </a:r>
          </a:p>
        </p:txBody>
      </p:sp>
      <p:sp>
        <p:nvSpPr>
          <p:cNvPr id="793606" name="Rectangle 6"/>
          <p:cNvSpPr>
            <a:spLocks noGrp="1" noChangeArrowheads="1"/>
          </p:cNvSpPr>
          <p:nvPr>
            <p:ph type="body" idx="1"/>
          </p:nvPr>
        </p:nvSpPr>
        <p:spPr/>
        <p:txBody>
          <a:bodyPr/>
          <a:lstStyle/>
          <a:p>
            <a:r>
              <a:rPr lang="en-US" sz="2000" dirty="0"/>
              <a:t>“Moreover,  once property had found its way into ecclesiastical hands, it very rarely slipped from their grasp.  While a private individual might find it expedient to sell this or that piece of land, an immortal institution held what it had in perpetuity.</a:t>
            </a:r>
          </a:p>
          <a:p>
            <a:r>
              <a:rPr lang="en-US" sz="2000" b="1" dirty="0"/>
              <a:t>The result was an accumulation of French property which amounted to ten percent of the most fertile cultivable area.  Contemporaries chose to believe that the figure was much higher  –  </a:t>
            </a:r>
            <a:r>
              <a:rPr lang="en-US" sz="2000" b="1" dirty="0" err="1"/>
              <a:t>Barbier</a:t>
            </a:r>
            <a:r>
              <a:rPr lang="en-US" sz="2000" b="1" dirty="0"/>
              <a:t>,  the Paris diarist, for example, put it as high as a third.  In Naples, it was thought that the Church owned </a:t>
            </a:r>
            <a:r>
              <a:rPr lang="en-US" sz="2000" b="1" i="1" dirty="0"/>
              <a:t>two-thirds</a:t>
            </a:r>
            <a:r>
              <a:rPr lang="en-US" sz="2000" b="1" dirty="0"/>
              <a:t>, although this was certain exaggeration.</a:t>
            </a:r>
          </a:p>
          <a:p>
            <a:r>
              <a:rPr lang="en-US" sz="2000" b="1" u="sng" dirty="0"/>
              <a:t>More confidence can be placed in the share of 23 per cent cited for Lombardy or 20-40% for the Papal States. Secure are the estimates of 56 per cent for Bavaria and 40% for Lower Austria. In Castile the Church owned about 1/7 of all arable land.  In Russia, where ownership of human beings rather than land was a better guide to wealth,  the 1678 census showed the higher clergy owned ~20% of all serfs.</a:t>
            </a:r>
            <a:r>
              <a:rPr lang="en-US" sz="2000" b="1" dirty="0"/>
              <a:t>”</a:t>
            </a:r>
          </a:p>
          <a:p>
            <a:pPr>
              <a:buNone/>
            </a:pPr>
            <a:r>
              <a:rPr lang="en-US" sz="2000" b="1" dirty="0"/>
              <a:t>      - page 364 @ </a:t>
            </a:r>
            <a:r>
              <a:rPr lang="en-US" sz="2000" b="1" i="1" dirty="0"/>
              <a:t>Prelates</a:t>
            </a:r>
            <a:r>
              <a:rPr lang="en-US" sz="2000" b="1" dirty="0"/>
              <a:t>, Tim </a:t>
            </a:r>
            <a:r>
              <a:rPr lang="en-US" sz="2000" b="1" dirty="0" err="1"/>
              <a:t>Blanning</a:t>
            </a:r>
            <a:r>
              <a:rPr lang="en-US" sz="2000" b="1" dirty="0"/>
              <a:t>, </a:t>
            </a:r>
            <a:r>
              <a:rPr lang="en-US" sz="2000" b="1" i="1" dirty="0"/>
              <a:t>The Pursuit of Glory  </a:t>
            </a:r>
            <a:r>
              <a:rPr lang="en-US" sz="2000" b="1" i="1" u="sng" dirty="0"/>
              <a:t>    </a:t>
            </a:r>
          </a:p>
        </p:txBody>
      </p:sp>
    </p:spTree>
    <p:extLst>
      <p:ext uri="{BB962C8B-B14F-4D97-AF65-F5344CB8AC3E}">
        <p14:creationId xmlns:p14="http://schemas.microsoft.com/office/powerpoint/2010/main" val="295415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93605"/>
                                        </p:tgtEl>
                                        <p:attrNameLst>
                                          <p:attrName>style.visibility</p:attrName>
                                        </p:attrNameLst>
                                      </p:cBhvr>
                                      <p:to>
                                        <p:strVal val="visible"/>
                                      </p:to>
                                    </p:set>
                                    <p:animEffect transition="in" filter="fade">
                                      <p:cBhvr>
                                        <p:cTn id="7" dur="1000"/>
                                        <p:tgtEl>
                                          <p:spTgt spid="793605"/>
                                        </p:tgtEl>
                                      </p:cBhvr>
                                    </p:animEffect>
                                    <p:anim calcmode="lin" valueType="num">
                                      <p:cBhvr>
                                        <p:cTn id="8" dur="1000" fill="hold"/>
                                        <p:tgtEl>
                                          <p:spTgt spid="793605"/>
                                        </p:tgtEl>
                                        <p:attrNameLst>
                                          <p:attrName>ppt_x</p:attrName>
                                        </p:attrNameLst>
                                      </p:cBhvr>
                                      <p:tavLst>
                                        <p:tav tm="0">
                                          <p:val>
                                            <p:strVal val="#ppt_x-.1"/>
                                          </p:val>
                                        </p:tav>
                                        <p:tav tm="100000">
                                          <p:val>
                                            <p:strVal val="#ppt_x"/>
                                          </p:val>
                                        </p:tav>
                                      </p:tavLst>
                                    </p:anim>
                                    <p:anim calcmode="lin" valueType="num">
                                      <p:cBhvr>
                                        <p:cTn id="9" dur="1000" fill="hold"/>
                                        <p:tgtEl>
                                          <p:spTgt spid="793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0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r0imapprotest.gif"/>
          <p:cNvPicPr>
            <a:picLocks noChangeAspect="1"/>
          </p:cNvPicPr>
          <p:nvPr/>
        </p:nvPicPr>
        <p:blipFill>
          <a:blip r:embed="rId2" cstate="print"/>
          <a:stretch>
            <a:fillRect/>
          </a:stretch>
        </p:blipFill>
        <p:spPr>
          <a:xfrm>
            <a:off x="1" y="0"/>
            <a:ext cx="12192000" cy="6858000"/>
          </a:xfrm>
          <a:prstGeom prst="rect">
            <a:avLst/>
          </a:prstGeom>
        </p:spPr>
      </p:pic>
      <p:sp>
        <p:nvSpPr>
          <p:cNvPr id="4" name="Rectangle 3"/>
          <p:cNvSpPr/>
          <p:nvPr/>
        </p:nvSpPr>
        <p:spPr>
          <a:xfrm>
            <a:off x="1524000" y="2514600"/>
            <a:ext cx="9144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THE HOLY ROMAN EMPIRE IS OFFICIALLY DISSOLVED IN 1806 </a:t>
            </a:r>
          </a:p>
        </p:txBody>
      </p:sp>
    </p:spTree>
    <p:extLst>
      <p:ext uri="{BB962C8B-B14F-4D97-AF65-F5344CB8AC3E}">
        <p14:creationId xmlns:p14="http://schemas.microsoft.com/office/powerpoint/2010/main" val="34767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8195" name="WordArt 3" descr="Narrow vertical"/>
          <p:cNvSpPr>
            <a:spLocks noChangeArrowheads="1" noChangeShapeType="1" noTextEdit="1"/>
          </p:cNvSpPr>
          <p:nvPr/>
        </p:nvSpPr>
        <p:spPr bwMode="auto">
          <a:xfrm>
            <a:off x="1524000" y="3886200"/>
            <a:ext cx="9144000" cy="2971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papal states from eighth century until 19th</a:t>
            </a:r>
          </a:p>
        </p:txBody>
      </p:sp>
      <p:sp>
        <p:nvSpPr>
          <p:cNvPr id="5128196" name="Comment 4"/>
          <p:cNvSpPr>
            <a:spLocks noChangeArrowheads="1"/>
          </p:cNvSpPr>
          <p:nvPr/>
        </p:nvSpPr>
        <p:spPr bwMode="auto">
          <a:xfrm>
            <a:off x="1539876" y="-1600200"/>
            <a:ext cx="6232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Final defeat by Guiseppi Garibaldi – Italian patriot under King Victor Emmanuel – destroyed the Catholic forces in 1859!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Vatican City has railway, electric plant, courts, and jails.</a:t>
            </a:r>
          </a:p>
        </p:txBody>
      </p:sp>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76600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28195"/>
                                        </p:tgtEl>
                                        <p:attrNameLst>
                                          <p:attrName>style.visibility</p:attrName>
                                        </p:attrNameLst>
                                      </p:cBhvr>
                                      <p:to>
                                        <p:strVal val="visible"/>
                                      </p:to>
                                    </p:set>
                                    <p:anim calcmode="lin" valueType="num">
                                      <p:cBhvr>
                                        <p:cTn id="7" dur="500" fill="hold"/>
                                        <p:tgtEl>
                                          <p:spTgt spid="5128195"/>
                                        </p:tgtEl>
                                        <p:attrNameLst>
                                          <p:attrName>ppt_w</p:attrName>
                                        </p:attrNameLst>
                                      </p:cBhvr>
                                      <p:tavLst>
                                        <p:tav tm="0">
                                          <p:val>
                                            <p:fltVal val="0"/>
                                          </p:val>
                                        </p:tav>
                                        <p:tav tm="100000">
                                          <p:val>
                                            <p:strVal val="#ppt_w"/>
                                          </p:val>
                                        </p:tav>
                                      </p:tavLst>
                                    </p:anim>
                                    <p:anim calcmode="lin" valueType="num">
                                      <p:cBhvr>
                                        <p:cTn id="8" dur="500" fill="hold"/>
                                        <p:tgtEl>
                                          <p:spTgt spid="5128195"/>
                                        </p:tgtEl>
                                        <p:attrNameLst>
                                          <p:attrName>ppt_h</p:attrName>
                                        </p:attrNameLst>
                                      </p:cBhvr>
                                      <p:tavLst>
                                        <p:tav tm="0">
                                          <p:val>
                                            <p:fltVal val="0"/>
                                          </p:val>
                                        </p:tav>
                                        <p:tav tm="100000">
                                          <p:val>
                                            <p:strVal val="#ppt_h"/>
                                          </p:val>
                                        </p:tav>
                                      </p:tavLst>
                                    </p:anim>
                                    <p:anim calcmode="lin" valueType="num">
                                      <p:cBhvr>
                                        <p:cTn id="9" dur="500" fill="hold"/>
                                        <p:tgtEl>
                                          <p:spTgt spid="5128195"/>
                                        </p:tgtEl>
                                        <p:attrNameLst>
                                          <p:attrName>ppt_x</p:attrName>
                                        </p:attrNameLst>
                                      </p:cBhvr>
                                      <p:tavLst>
                                        <p:tav tm="0">
                                          <p:val>
                                            <p:fltVal val="0.5"/>
                                          </p:val>
                                        </p:tav>
                                        <p:tav tm="100000">
                                          <p:val>
                                            <p:strVal val="#ppt_x"/>
                                          </p:val>
                                        </p:tav>
                                      </p:tavLst>
                                    </p:anim>
                                    <p:anim calcmode="lin" valueType="num">
                                      <p:cBhvr>
                                        <p:cTn id="10" dur="500" fill="hold"/>
                                        <p:tgtEl>
                                          <p:spTgt spid="51281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1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1" y="76200"/>
            <a:ext cx="12264705" cy="685800"/>
          </a:xfrm>
        </p:spPr>
        <p:txBody>
          <a:bodyPr/>
          <a:lstStyle/>
          <a:p>
            <a:r>
              <a:rPr lang="en-US" dirty="0"/>
              <a:t>Resisting the Modern Age: </a:t>
            </a:r>
            <a:r>
              <a:rPr lang="en-US" dirty="0">
                <a:solidFill>
                  <a:srgbClr val="FF0000"/>
                </a:solidFill>
              </a:rPr>
              <a:t>Papal State Inquisition</a:t>
            </a:r>
          </a:p>
        </p:txBody>
      </p:sp>
      <p:sp>
        <p:nvSpPr>
          <p:cNvPr id="874509" name="Rectangle 13"/>
          <p:cNvSpPr>
            <a:spLocks noGrp="1" noChangeArrowheads="1"/>
          </p:cNvSpPr>
          <p:nvPr>
            <p:ph type="body" idx="1"/>
          </p:nvPr>
        </p:nvSpPr>
        <p:spPr>
          <a:xfrm>
            <a:off x="2667000" y="1295400"/>
            <a:ext cx="7772400" cy="5105400"/>
          </a:xfrm>
        </p:spPr>
        <p:txBody>
          <a:bodyPr/>
          <a:lstStyle/>
          <a:p>
            <a:pPr>
              <a:lnSpc>
                <a:spcPct val="90000"/>
              </a:lnSpc>
            </a:pPr>
            <a:r>
              <a:rPr lang="en-US" sz="2400" b="1" dirty="0"/>
              <a:t>“On July 26, 1826,  fully six centuries after the  first heretic was burned by the newly created Inquisition,  the inquisitors took their last human life.  A schoolteacher named </a:t>
            </a:r>
            <a:r>
              <a:rPr lang="en-US" sz="2400" b="1" dirty="0" err="1"/>
              <a:t>Cayetano</a:t>
            </a:r>
            <a:r>
              <a:rPr lang="en-US" sz="2400" b="1" dirty="0"/>
              <a:t> Ripoll was charged as a heretic because he professed the principles of Deism,  and he was “relaxed” like countless thousands before him.  The last of the inquisitors could not bring themselves to burn him alive &amp; the death sentence was administered by strangling him with a garrote.  To affirm their solidarity with the old and enduring traditions of the Inquisition,  however,  the dead body was stuffed into a wooden barrel decorated with painted red flames and buried in unconsecrated ground.”  -  J. Kirsch, </a:t>
            </a:r>
            <a:r>
              <a:rPr lang="en-US" sz="2400" i="1" dirty="0"/>
              <a:t>Grand Inquisitor’s Manual      </a:t>
            </a:r>
          </a:p>
        </p:txBody>
      </p:sp>
    </p:spTree>
    <p:extLst>
      <p:ext uri="{BB962C8B-B14F-4D97-AF65-F5344CB8AC3E}">
        <p14:creationId xmlns:p14="http://schemas.microsoft.com/office/powerpoint/2010/main" val="191162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0" y="76200"/>
            <a:ext cx="12192000" cy="685800"/>
          </a:xfrm>
        </p:spPr>
        <p:txBody>
          <a:bodyPr/>
          <a:lstStyle/>
          <a:p>
            <a:r>
              <a:rPr lang="en-US" dirty="0"/>
              <a:t>  </a:t>
            </a:r>
            <a:r>
              <a:rPr lang="en-US" sz="3200" dirty="0"/>
              <a:t>Resisting the Modern Age: </a:t>
            </a:r>
            <a:r>
              <a:rPr lang="en-US" sz="3200" dirty="0">
                <a:solidFill>
                  <a:srgbClr val="FF0000"/>
                </a:solidFill>
              </a:rPr>
              <a:t>Papal State Stockyard Execution</a:t>
            </a:r>
          </a:p>
        </p:txBody>
      </p:sp>
      <p:pic>
        <p:nvPicPr>
          <p:cNvPr id="6" name="Picture 5" descr="a_folter_076-tm.jpg"/>
          <p:cNvPicPr>
            <a:picLocks noChangeAspect="1"/>
          </p:cNvPicPr>
          <p:nvPr/>
        </p:nvPicPr>
        <p:blipFill>
          <a:blip r:embed="rId4" cstate="print"/>
          <a:stretch>
            <a:fillRect/>
          </a:stretch>
        </p:blipFill>
        <p:spPr>
          <a:xfrm>
            <a:off x="1358283" y="990600"/>
            <a:ext cx="10833717" cy="5867400"/>
          </a:xfrm>
          <a:prstGeom prst="rect">
            <a:avLst/>
          </a:prstGeom>
        </p:spPr>
      </p:pic>
      <p:sp>
        <p:nvSpPr>
          <p:cNvPr id="7" name="Rectangle 6"/>
          <p:cNvSpPr/>
          <p:nvPr/>
        </p:nvSpPr>
        <p:spPr>
          <a:xfrm>
            <a:off x="2530136" y="1411550"/>
            <a:ext cx="8460420" cy="526297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Mazzatello</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(abbreviated </a:t>
            </a: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mazza</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was a method of capital punishment used by the Papal States from the late 18th century to 1870. The method was named after the implement used in the execution: a large, long-handled mallet or pole-ax. The condemned would be led to a scaffold in a public square of Rome, accompanied by a priest (the confessor of the condemned); the platform also contained a coffin and the masked executioner, dressed in black. A prayer would first be said for the condemned’s soul. Then, the mallet would be raised, and swung in the air to gain momentum, and then brought down on the head of the prisoner, similar to a contemporary method of slaughtering cattle in stockyards. Because this procedure could merely stun the condemned rather than killing him instantly, the throat of the prisoner would then be slit with a knife.</a:t>
            </a:r>
          </a:p>
        </p:txBody>
      </p:sp>
    </p:spTree>
    <p:extLst>
      <p:ext uri="{BB962C8B-B14F-4D97-AF65-F5344CB8AC3E}">
        <p14:creationId xmlns:p14="http://schemas.microsoft.com/office/powerpoint/2010/main" val="3064598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7">
                                            <p:txEl>
                                              <p:pRg st="0" end="0"/>
                                            </p:txEl>
                                          </p:spTgt>
                                        </p:tgtEl>
                                        <p:attrNameLst>
                                          <p:attrName>ppt_x</p:attrName>
                                        </p:attrNameLst>
                                      </p:cBhvr>
                                    </p:anim>
                                    <p:anim from="0" to="-1.0" calcmode="lin" valueType="num">
                                      <p:cBhvr>
                                        <p:cTn id="16" dur="200" decel="50000" autoRev="1" fill="hold">
                                          <p:stCondLst>
                                            <p:cond delay="600"/>
                                          </p:stCondLst>
                                        </p:cTn>
                                        <p:tgtEl>
                                          <p:spTgt spid="7">
                                            <p:txEl>
                                              <p:pRg st="0" end="0"/>
                                            </p:txEl>
                                          </p:spTgt>
                                        </p:tgtEl>
                                        <p:attrNameLst>
                                          <p:attrName>xshear</p:attrName>
                                        </p:attrNameLst>
                                      </p:cBhvr>
                                    </p:anim>
                                    <p:animScale>
                                      <p:cBhvr>
                                        <p:cTn id="17" dur="200" decel="100000" autoRev="1" fill="hold">
                                          <p:stCondLst>
                                            <p:cond delay="600"/>
                                          </p:stCondLst>
                                        </p:cTn>
                                        <p:tgtEl>
                                          <p:spTgt spid="7">
                                            <p:txEl>
                                              <p:pRg st="0" end="0"/>
                                            </p:txEl>
                                          </p:spTgt>
                                        </p:tgtEl>
                                      </p:cBhvr>
                                      <p:from x="100000" y="100000"/>
                                      <p:to x="80000" y="100000"/>
                                    </p:animScale>
                                    <p:anim by="(#ppt_h/3+#ppt_w*0.1)" calcmode="lin" valueType="num">
                                      <p:cBhvr additive="sum">
                                        <p:cTn id="18" dur="200" decel="100000" autoRev="1" fill="hold">
                                          <p:stCondLst>
                                            <p:cond delay="600"/>
                                          </p:stCondLst>
                                        </p:cTn>
                                        <p:tgtEl>
                                          <p:spTgt spid="7">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976544" y="76200"/>
            <a:ext cx="11215456" cy="685800"/>
          </a:xfrm>
        </p:spPr>
        <p:txBody>
          <a:bodyPr/>
          <a:lstStyle/>
          <a:p>
            <a:r>
              <a:rPr lang="en-US" sz="3600" dirty="0"/>
              <a:t>Resisting the Modern Age: </a:t>
            </a:r>
            <a:r>
              <a:rPr lang="en-US" sz="3600" dirty="0">
                <a:solidFill>
                  <a:srgbClr val="FF0000"/>
                </a:solidFill>
              </a:rPr>
              <a:t>Papal State Rat Torture</a:t>
            </a:r>
          </a:p>
        </p:txBody>
      </p:sp>
      <p:pic>
        <p:nvPicPr>
          <p:cNvPr id="8" name="Picture 7" descr="rous.jpg"/>
          <p:cNvPicPr>
            <a:picLocks noChangeAspect="1"/>
          </p:cNvPicPr>
          <p:nvPr/>
        </p:nvPicPr>
        <p:blipFill>
          <a:blip r:embed="rId4" cstate="print"/>
          <a:stretch>
            <a:fillRect/>
          </a:stretch>
        </p:blipFill>
        <p:spPr>
          <a:xfrm>
            <a:off x="1358283" y="905522"/>
            <a:ext cx="10833717" cy="5952478"/>
          </a:xfrm>
          <a:prstGeom prst="rect">
            <a:avLst/>
          </a:prstGeom>
        </p:spPr>
      </p:pic>
      <p:sp>
        <p:nvSpPr>
          <p:cNvPr id="5" name="Rectangle 3">
            <a:extLst>
              <a:ext uri="{FF2B5EF4-FFF2-40B4-BE49-F238E27FC236}">
                <a16:creationId xmlns:a16="http://schemas.microsoft.com/office/drawing/2014/main" id="{A8A3AE76-C2EA-4790-9602-0C43B278A680}"/>
              </a:ext>
            </a:extLst>
          </p:cNvPr>
          <p:cNvSpPr>
            <a:spLocks noChangeArrowheads="1"/>
          </p:cNvSpPr>
          <p:nvPr/>
        </p:nvSpPr>
        <p:spPr bwMode="auto">
          <a:xfrm>
            <a:off x="1526958" y="1615736"/>
            <a:ext cx="9141041" cy="48984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A cheap and effective way to torture someone was with the use  of rats. There were many variants, but the most common was    to force a rat through a victim's body (usually the intestines)      as a way to escape. This was done as follows:</a:t>
            </a: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The victim was completely restrained &amp; tied to the ground          or on any horizontal surface.  A rat was then placed on his      stomach covered by a metallic container. As the container        was gradually heated, the rat began to look for a way out                                - through the victim's body. </a:t>
            </a: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Digging a hole usually took a few hours of agonizing pain          for the victim. This almost invariantly resulted in death. </a:t>
            </a:r>
            <a:r>
              <a:rPr kumimoji="0" lang="en-US" sz="2400" b="0" i="0" u="none" strike="noStrike" kern="1200" cap="none" spc="0" normalizeH="0" baseline="0" noProof="0" dirty="0">
                <a:ln>
                  <a:noFill/>
                </a:ln>
                <a:solidFill>
                  <a:srgbClr val="000B27"/>
                </a:solidFill>
                <a:effectLst/>
                <a:uLnTx/>
                <a:uFillTx/>
                <a:latin typeface="Tahoma" pitchFamily="34" charset="0"/>
                <a:ea typeface="Calibri" pitchFamily="34" charset="0"/>
                <a:cs typeface="Tahoma" pitchFamily="34" charset="0"/>
              </a:rPr>
              <a:t>          </a:t>
            </a:r>
            <a:r>
              <a:rPr kumimoji="0" lang="en-US" sz="800" b="0" i="0" u="none" strike="noStrike" kern="1200" cap="none" spc="0" normalizeH="0" baseline="0" noProof="0" dirty="0">
                <a:ln>
                  <a:noFill/>
                </a:ln>
                <a:solidFill>
                  <a:srgbClr val="000B27"/>
                </a:solidFill>
                <a:effectLst/>
                <a:uLnTx/>
                <a:uFillTx/>
                <a:latin typeface="Tahoma" pitchFamily="34" charset="0"/>
                <a:ea typeface="Calibri" pitchFamily="34" charset="0"/>
                <a:cs typeface="Tahoma" pitchFamily="34" charset="0"/>
              </a:rPr>
              <a:t>                                                                                           </a:t>
            </a: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Tree>
    <p:extLst>
      <p:ext uri="{BB962C8B-B14F-4D97-AF65-F5344CB8AC3E}">
        <p14:creationId xmlns:p14="http://schemas.microsoft.com/office/powerpoint/2010/main" val="1883791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p>
          <a:p>
            <a:r>
              <a:rPr lang="en-US" sz="2200" b="1" i="1" dirty="0">
                <a:solidFill>
                  <a:srgbClr val="C00000"/>
                </a:solidFill>
              </a:rPr>
              <a:t>Papal States as Church-State Establishment Model</a:t>
            </a:r>
          </a:p>
          <a:p>
            <a:r>
              <a:rPr lang="en-US" sz="2200" b="1" i="1" dirty="0">
                <a:solidFill>
                  <a:srgbClr val="C00000"/>
                </a:solidFill>
              </a:rPr>
              <a:t>Pius Supports the South in the American Civil War </a:t>
            </a:r>
          </a:p>
          <a:p>
            <a:endParaRPr lang="en-US" sz="2800" b="1" i="1" dirty="0">
              <a:solidFill>
                <a:srgbClr val="C00000"/>
              </a:solidFill>
            </a:endParaRPr>
          </a:p>
        </p:txBody>
      </p:sp>
    </p:spTree>
    <p:extLst>
      <p:ext uri="{BB962C8B-B14F-4D97-AF65-F5344CB8AC3E}">
        <p14:creationId xmlns:p14="http://schemas.microsoft.com/office/powerpoint/2010/main" val="118470507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weave">
          <a:fgClr>
            <a:schemeClr val="accent5">
              <a:lumMod val="75000"/>
            </a:schemeClr>
          </a:fgClr>
          <a:bgClr>
            <a:schemeClr val="accent3">
              <a:lumMod val="40000"/>
              <a:lumOff val="60000"/>
            </a:schemeClr>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ED411F-02A9-4A5E-9CE5-2E37128DAFC5}"/>
              </a:ext>
            </a:extLst>
          </p:cNvPr>
          <p:cNvSpPr/>
          <p:nvPr/>
        </p:nvSpPr>
        <p:spPr>
          <a:xfrm>
            <a:off x="0" y="150829"/>
            <a:ext cx="12192000" cy="60016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Nineteenth Century: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EUROPEAN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I N T E R S E C T 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AMERICAN HISTORY </a:t>
            </a:r>
          </a:p>
        </p:txBody>
      </p:sp>
    </p:spTree>
    <p:extLst>
      <p:ext uri="{BB962C8B-B14F-4D97-AF65-F5344CB8AC3E}">
        <p14:creationId xmlns:p14="http://schemas.microsoft.com/office/powerpoint/2010/main" val="13423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p:txBody>
          <a:bodyPr/>
          <a:lstStyle/>
          <a:p>
            <a:r>
              <a:rPr lang="en-US"/>
              <a:t>2. Resisting the Modern Age</a:t>
            </a:r>
          </a:p>
        </p:txBody>
      </p:sp>
      <p:graphicFrame>
        <p:nvGraphicFramePr>
          <p:cNvPr id="6" name="Table 5"/>
          <p:cNvGraphicFramePr>
            <a:graphicFrameLocks noGrp="1"/>
          </p:cNvGraphicFramePr>
          <p:nvPr>
            <p:extLst>
              <p:ext uri="{D42A27DB-BD31-4B8C-83A1-F6EECF244321}">
                <p14:modId xmlns:p14="http://schemas.microsoft.com/office/powerpoint/2010/main" val="646966529"/>
              </p:ext>
            </p:extLst>
          </p:nvPr>
        </p:nvGraphicFramePr>
        <p:xfrm>
          <a:off x="2971800" y="888521"/>
          <a:ext cx="7239000" cy="6114837"/>
        </p:xfrm>
        <a:graphic>
          <a:graphicData uri="http://schemas.openxmlformats.org/drawingml/2006/table">
            <a:tbl>
              <a:tblPr/>
              <a:tblGrid>
                <a:gridCol w="7239000">
                  <a:extLst>
                    <a:ext uri="{9D8B030D-6E8A-4147-A177-3AD203B41FA5}">
                      <a16:colId xmlns:a16="http://schemas.microsoft.com/office/drawing/2014/main" val="20000"/>
                    </a:ext>
                  </a:extLst>
                </a:gridCol>
              </a:tblGrid>
              <a:tr h="5971179">
                <a:tc>
                  <a:txBody>
                    <a:bodyPr/>
                    <a:lstStyle/>
                    <a:p>
                      <a:pPr algn="ctr"/>
                      <a:r>
                        <a:rPr lang="en-US" sz="1800" b="1" dirty="0">
                          <a:solidFill>
                            <a:srgbClr val="C00000"/>
                          </a:solidFill>
                          <a:effectLst>
                            <a:outerShdw blurRad="38100" dist="38100" dir="2700000" algn="tl">
                              <a:srgbClr val="000000">
                                <a:alpha val="43137"/>
                              </a:srgbClr>
                            </a:outerShdw>
                          </a:effectLst>
                        </a:rPr>
                        <a:t>A letter from Pope Pius IX to Jefferson Davis, leader of the rebellious States during the American Civil War.</a:t>
                      </a:r>
                    </a:p>
                    <a:p>
                      <a:pPr algn="ctr"/>
                      <a:endParaRPr lang="en-US" sz="1600" b="1" dirty="0"/>
                    </a:p>
                    <a:p>
                      <a:pPr algn="l"/>
                      <a:r>
                        <a:rPr lang="en-US" sz="1600" b="1" dirty="0"/>
                        <a:t>ILLUSTRIOUS AND HONORABLE PRESIDENT.</a:t>
                      </a:r>
                    </a:p>
                    <a:p>
                      <a:pPr algn="l"/>
                      <a:endParaRPr lang="en-US" sz="1600" b="1" dirty="0"/>
                    </a:p>
                    <a:p>
                      <a:pPr algn="l"/>
                      <a:r>
                        <a:rPr lang="en-US" sz="1600" dirty="0"/>
                        <a:t>Salutations:</a:t>
                      </a:r>
                      <a:br>
                        <a:rPr lang="en-US" sz="1600" dirty="0"/>
                      </a:br>
                      <a:r>
                        <a:rPr lang="en-US" sz="1600" dirty="0"/>
                        <a:t>We have just received with all suitable welcome the persons sent by you to place in our hands your letter, dated the 23rd of September last. Not slight was the pleasure we experienced when we learned, from those persons and the letter, with what feelings of joy and gratitude, you were animated,</a:t>
                      </a:r>
                      <a:r>
                        <a:rPr lang="en-US" sz="1600" i="1" dirty="0"/>
                        <a:t> illustrious and honorable President</a:t>
                      </a:r>
                      <a:r>
                        <a:rPr lang="en-US" sz="1600" dirty="0"/>
                        <a:t>, as soon as you were informed of our letters to our venerable brother, John, Archbishop of New York, and John Archbishop of New Orleans, dated the 18th of October of last year, and in which we have with all our strength exerted and exhorted those venerable brothers that in their </a:t>
                      </a:r>
                      <a:r>
                        <a:rPr lang="en-US" sz="1600" dirty="0" err="1"/>
                        <a:t>episcopal</a:t>
                      </a:r>
                      <a:r>
                        <a:rPr lang="en-US" sz="1600" dirty="0"/>
                        <a:t> piety and solicitude, they should endeavor, with the most ardent zeal, and in our name to bring about the end of that fatal civil war which has broken out in</a:t>
                      </a:r>
                      <a:r>
                        <a:rPr lang="en-US" sz="1600" i="1" dirty="0"/>
                        <a:t> those countries</a:t>
                      </a:r>
                      <a:r>
                        <a:rPr lang="en-US" sz="1600" dirty="0"/>
                        <a:t> in order that the American people may obtain peace and concord and dwell charitably together. It is particularly agreeable to us that you </a:t>
                      </a:r>
                      <a:r>
                        <a:rPr lang="en-US" sz="1600" i="1" dirty="0"/>
                        <a:t>illustrious and honorable President</a:t>
                      </a:r>
                      <a:r>
                        <a:rPr lang="en-US" sz="1600" dirty="0"/>
                        <a:t>, and your people, were animated with the same desires of peace and </a:t>
                      </a:r>
                      <a:r>
                        <a:rPr lang="en-US" sz="1600" dirty="0" err="1"/>
                        <a:t>tranquillity</a:t>
                      </a:r>
                      <a:r>
                        <a:rPr lang="en-US" sz="1600" dirty="0"/>
                        <a:t> which we have in our letters inculcated upon our venerable brothers. May it please God at the same time to make the other peoples of America and their rulers, reflecting seriously how terrible is civil war, and what calamities it engenders, listen to inspirations of a calmer spirit and adopt resolutely the part of peace. As for us, we shall not cease…</a:t>
                      </a:r>
                    </a:p>
                  </a:txBody>
                  <a:tcPr marL="34441" marR="34441" marT="17220" marB="17220">
                    <a:lnL>
                      <a:noFill/>
                    </a:lnL>
                    <a:lnR>
                      <a:noFill/>
                    </a:lnR>
                    <a:lnT>
                      <a:noFill/>
                    </a:lnT>
                    <a:lnB>
                      <a:noFill/>
                    </a:lnB>
                  </a:tcPr>
                </a:tc>
                <a:extLst>
                  <a:ext uri="{0D108BD9-81ED-4DB2-BD59-A6C34878D82A}">
                    <a16:rowId xmlns:a16="http://schemas.microsoft.com/office/drawing/2014/main" val="10000"/>
                  </a:ext>
                </a:extLst>
              </a:tr>
              <a:tr h="143658">
                <a:tc>
                  <a:txBody>
                    <a:bodyPr/>
                    <a:lstStyle/>
                    <a:p>
                      <a:pPr algn="r"/>
                      <a:r>
                        <a:rPr lang="en-US" sz="700" dirty="0"/>
                        <a:t>(Signed) Pius </a:t>
                      </a:r>
                      <a:r>
                        <a:rPr lang="en-US" sz="700" dirty="0" err="1"/>
                        <a:t>IXth</a:t>
                      </a:r>
                      <a:r>
                        <a:rPr lang="en-US" sz="700" dirty="0"/>
                        <a:t>.</a:t>
                      </a:r>
                    </a:p>
                  </a:txBody>
                  <a:tcPr marL="0" marR="0" marT="0" marB="0" anchor="ctr">
                    <a:lnL>
                      <a:noFill/>
                    </a:lnL>
                    <a:lnR>
                      <a:noFill/>
                    </a:lnR>
                    <a:lnT>
                      <a:noFill/>
                    </a:lnT>
                    <a:lnB>
                      <a:noFill/>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556306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p:txBody>
          <a:bodyPr/>
          <a:lstStyle/>
          <a:p>
            <a:r>
              <a:rPr lang="en-US"/>
              <a:t>2. Resisting the Modern Age</a:t>
            </a:r>
          </a:p>
        </p:txBody>
      </p:sp>
      <p:sp>
        <p:nvSpPr>
          <p:cNvPr id="9473025" name="Rectangle 1"/>
          <p:cNvSpPr>
            <a:spLocks noChangeArrowheads="1"/>
          </p:cNvSpPr>
          <p:nvPr/>
        </p:nvSpPr>
        <p:spPr bwMode="auto">
          <a:xfrm>
            <a:off x="2819400" y="975979"/>
            <a:ext cx="7620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From the book,</a:t>
            </a:r>
            <a:r>
              <a:rPr kumimoji="0" lang="en-US" sz="2400" b="1" i="1" u="none" strike="noStrike" kern="1200" cap="none" spc="0" normalizeH="0" baseline="0" noProof="0" dirty="0">
                <a:ln>
                  <a:noFill/>
                </a:ln>
                <a:solidFill>
                  <a:srgbClr val="000000"/>
                </a:solidFill>
                <a:effectLst/>
                <a:uLnTx/>
                <a:uFillTx/>
                <a:latin typeface="Arial"/>
                <a:ea typeface="ＭＳ Ｐゴシック"/>
                <a:cs typeface="Arial" pitchFamily="34" charset="0"/>
              </a:rPr>
              <a:t> A Memoir of Jefferson Davis </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in two volumes, completed by his wife </a:t>
            </a:r>
            <a:r>
              <a:rPr kumimoji="0" lang="en-US" sz="2400" b="1" i="0" u="none" strike="noStrike" kern="1200" cap="none" spc="0" normalizeH="0" baseline="0" noProof="0" dirty="0" err="1">
                <a:ln>
                  <a:noFill/>
                </a:ln>
                <a:solidFill>
                  <a:srgbClr val="000000"/>
                </a:solidFill>
                <a:effectLst/>
                <a:uLnTx/>
                <a:uFillTx/>
                <a:latin typeface="Arial"/>
                <a:ea typeface="ＭＳ Ｐゴシック"/>
                <a:cs typeface="Arial" pitchFamily="34" charset="0"/>
              </a:rPr>
              <a:t>Varina</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 Davis after his death. According to that book the main hope of the Confederate States of America lay in the military intervention of foreign countries. This letter gave de facto recognition to the Rebellion.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President Abe Lincoln on reading it exclaimed! "</a:t>
            </a:r>
            <a:r>
              <a:rPr kumimoji="0" lang="en-US" sz="2400" b="1" i="1" u="none" strike="noStrike" kern="1200" cap="none" spc="0" normalizeH="0" baseline="0" noProof="0" dirty="0">
                <a:ln>
                  <a:noFill/>
                </a:ln>
                <a:solidFill>
                  <a:srgbClr val="000000"/>
                </a:solidFill>
                <a:effectLst/>
                <a:uLnTx/>
                <a:uFillTx/>
                <a:latin typeface="Arial"/>
                <a:ea typeface="ＭＳ Ｐゴシック"/>
                <a:cs typeface="Arial" pitchFamily="34" charset="0"/>
              </a:rPr>
              <a:t>This letter of the Pope has entirely changed the nature and ground of the war."</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  As King of the Papal States, the Pope was the only foreign power to do so.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After this letter was published, President Lincoln was visited by a close friend  (ex-priest  Charles </a:t>
            </a:r>
            <a:r>
              <a:rPr kumimoji="0" lang="en-US" sz="2400" b="1" i="0" u="none" strike="noStrike" kern="1200" cap="none" spc="0" normalizeH="0" baseline="0" noProof="0" dirty="0" err="1">
                <a:ln>
                  <a:noFill/>
                </a:ln>
                <a:solidFill>
                  <a:srgbClr val="000000"/>
                </a:solidFill>
                <a:effectLst/>
                <a:uLnTx/>
                <a:uFillTx/>
                <a:latin typeface="Arial"/>
                <a:ea typeface="ＭＳ Ｐゴシック"/>
                <a:cs typeface="Arial" pitchFamily="34" charset="0"/>
              </a:rPr>
              <a:t>Chiniquy</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 who he had legal represented long ago).   </a:t>
            </a:r>
            <a:r>
              <a:rPr kumimoji="0" lang="en-US" sz="2400" b="1" i="0" u="none" strike="noStrike" kern="1200" cap="none" spc="0" normalizeH="0" baseline="0" noProof="0" dirty="0" err="1">
                <a:ln>
                  <a:noFill/>
                </a:ln>
                <a:solidFill>
                  <a:srgbClr val="000000"/>
                </a:solidFill>
                <a:effectLst/>
                <a:uLnTx/>
                <a:uFillTx/>
                <a:latin typeface="Arial"/>
                <a:ea typeface="ＭＳ Ｐゴシック"/>
                <a:cs typeface="Arial" pitchFamily="34" charset="0"/>
              </a:rPr>
              <a:t>Chiniquy</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pitchFamily="34" charset="0"/>
              </a:rPr>
              <a:t> tells us what transpired next:</a:t>
            </a:r>
          </a:p>
        </p:txBody>
      </p:sp>
    </p:spTree>
    <p:extLst>
      <p:ext uri="{BB962C8B-B14F-4D97-AF65-F5344CB8AC3E}">
        <p14:creationId xmlns:p14="http://schemas.microsoft.com/office/powerpoint/2010/main" val="31550386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11682" name="Rectangle 2"/>
          <p:cNvSpPr>
            <a:spLocks noGrp="1" noChangeArrowheads="1"/>
          </p:cNvSpPr>
          <p:nvPr>
            <p:ph type="title"/>
          </p:nvPr>
        </p:nvSpPr>
        <p:spPr>
          <a:xfrm>
            <a:off x="1524000" y="381000"/>
            <a:ext cx="9144000" cy="1219200"/>
          </a:xfrm>
        </p:spPr>
        <p:txBody>
          <a:bodyPr/>
          <a:lstStyle/>
          <a:p>
            <a:r>
              <a:rPr lang="en-US" sz="6000" b="1">
                <a:effectLst>
                  <a:outerShdw blurRad="38100" dist="38100" dir="2700000" algn="tl">
                    <a:srgbClr val="C0C0C0"/>
                  </a:outerShdw>
                </a:effectLst>
              </a:rPr>
              <a:t>The Thirteenth Century:</a:t>
            </a:r>
            <a:r>
              <a:rPr lang="en-US">
                <a:effectLst>
                  <a:outerShdw blurRad="38100" dist="38100" dir="2700000" algn="tl">
                    <a:srgbClr val="C0C0C0"/>
                  </a:outerShdw>
                </a:effectLst>
              </a:rPr>
              <a:t>  </a:t>
            </a:r>
            <a:r>
              <a:rPr lang="en-US" sz="4800" u="sng">
                <a:solidFill>
                  <a:srgbClr val="FFFFFF"/>
                </a:solidFill>
                <a:effectLst>
                  <a:outerShdw blurRad="38100" dist="38100" dir="2700000" algn="tl">
                    <a:srgbClr val="C0C0C0"/>
                  </a:outerShdw>
                </a:effectLst>
                <a:latin typeface="Algerian" pitchFamily="82" charset="0"/>
              </a:rPr>
              <a:t>Salvation By The Church</a:t>
            </a:r>
          </a:p>
        </p:txBody>
      </p:sp>
      <p:sp>
        <p:nvSpPr>
          <p:cNvPr id="391168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church administered baptism to the infants,  which brought their regeneration.</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church administered confirmation,  which brought the strengthening Holy Spirit.</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church administered the Eucharist,  which fed the people with the body of Christ for the Christian journey.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church in the confession administered forgiveness and required penitence for sins committed.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church by extreme unction prepared the soul for transition to heaven, usually indirect through purgatory.</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For the clergy the church administered indelible orders and for the laity marriage.</a:t>
            </a:r>
          </a:p>
          <a:p>
            <a:pPr>
              <a:lnSpc>
                <a:spcPct val="90000"/>
              </a:lnSpc>
              <a:buFont typeface="Wingdings" pitchFamily="2" charset="2"/>
              <a:buNone/>
            </a:pPr>
            <a:endParaRPr lang="en-US" sz="2400"/>
          </a:p>
        </p:txBody>
      </p:sp>
      <p:sp>
        <p:nvSpPr>
          <p:cNvPr id="391168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15388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11683">
                                            <p:txEl>
                                              <p:pRg st="0" end="0"/>
                                            </p:txEl>
                                          </p:spTgt>
                                        </p:tgtEl>
                                        <p:attrNameLst>
                                          <p:attrName>style.visibility</p:attrName>
                                        </p:attrNameLst>
                                      </p:cBhvr>
                                      <p:to>
                                        <p:strVal val="visible"/>
                                      </p:to>
                                    </p:set>
                                    <p:anim calcmode="lin" valueType="num">
                                      <p:cBhvr>
                                        <p:cTn id="7" dur="500" fill="hold"/>
                                        <p:tgtEl>
                                          <p:spTgt spid="391168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1168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11683">
                                            <p:txEl>
                                              <p:pRg st="1" end="1"/>
                                            </p:txEl>
                                          </p:spTgt>
                                        </p:tgtEl>
                                        <p:attrNameLst>
                                          <p:attrName>style.visibility</p:attrName>
                                        </p:attrNameLst>
                                      </p:cBhvr>
                                      <p:to>
                                        <p:strVal val="visible"/>
                                      </p:to>
                                    </p:set>
                                    <p:anim calcmode="lin" valueType="num">
                                      <p:cBhvr>
                                        <p:cTn id="13" dur="500" fill="hold"/>
                                        <p:tgtEl>
                                          <p:spTgt spid="391168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11683">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11683">
                                            <p:txEl>
                                              <p:pRg st="2" end="2"/>
                                            </p:txEl>
                                          </p:spTgt>
                                        </p:tgtEl>
                                        <p:attrNameLst>
                                          <p:attrName>style.visibility</p:attrName>
                                        </p:attrNameLst>
                                      </p:cBhvr>
                                      <p:to>
                                        <p:strVal val="visible"/>
                                      </p:to>
                                    </p:set>
                                    <p:anim calcmode="lin" valueType="num">
                                      <p:cBhvr>
                                        <p:cTn id="19" dur="500" fill="hold"/>
                                        <p:tgtEl>
                                          <p:spTgt spid="391168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11683">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11683">
                                            <p:txEl>
                                              <p:pRg st="3" end="3"/>
                                            </p:txEl>
                                          </p:spTgt>
                                        </p:tgtEl>
                                        <p:attrNameLst>
                                          <p:attrName>style.visibility</p:attrName>
                                        </p:attrNameLst>
                                      </p:cBhvr>
                                      <p:to>
                                        <p:strVal val="visible"/>
                                      </p:to>
                                    </p:set>
                                    <p:anim calcmode="lin" valueType="num">
                                      <p:cBhvr>
                                        <p:cTn id="25" dur="500" fill="hold"/>
                                        <p:tgtEl>
                                          <p:spTgt spid="3911683">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11683">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911683">
                                            <p:txEl>
                                              <p:pRg st="4" end="4"/>
                                            </p:txEl>
                                          </p:spTgt>
                                        </p:tgtEl>
                                        <p:attrNameLst>
                                          <p:attrName>style.visibility</p:attrName>
                                        </p:attrNameLst>
                                      </p:cBhvr>
                                      <p:to>
                                        <p:strVal val="visible"/>
                                      </p:to>
                                    </p:set>
                                    <p:anim calcmode="lin" valueType="num">
                                      <p:cBhvr>
                                        <p:cTn id="31" dur="500" fill="hold"/>
                                        <p:tgtEl>
                                          <p:spTgt spid="3911683">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3911683">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3911683">
                                            <p:txEl>
                                              <p:pRg st="5" end="5"/>
                                            </p:txEl>
                                          </p:spTgt>
                                        </p:tgtEl>
                                        <p:attrNameLst>
                                          <p:attrName>style.visibility</p:attrName>
                                        </p:attrNameLst>
                                      </p:cBhvr>
                                      <p:to>
                                        <p:strVal val="visible"/>
                                      </p:to>
                                    </p:set>
                                    <p:anim calcmode="lin" valueType="num">
                                      <p:cBhvr>
                                        <p:cTn id="37" dur="500" fill="hold"/>
                                        <p:tgtEl>
                                          <p:spTgt spid="3911683">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3911683">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68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p:txBody>
          <a:bodyPr/>
          <a:lstStyle/>
          <a:p>
            <a:r>
              <a:rPr lang="en-US"/>
              <a:t>2. Resisting the Modern Age</a:t>
            </a:r>
          </a:p>
        </p:txBody>
      </p:sp>
      <p:sp>
        <p:nvSpPr>
          <p:cNvPr id="9473025" name="Rectangle 1"/>
          <p:cNvSpPr>
            <a:spLocks noChangeArrowheads="1"/>
          </p:cNvSpPr>
          <p:nvPr/>
        </p:nvSpPr>
        <p:spPr bwMode="auto">
          <a:xfrm>
            <a:off x="2718033" y="869773"/>
            <a:ext cx="7721367"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ＭＳ Ｐゴシック"/>
                <a:cs typeface="Arial" pitchFamily="34" charset="0"/>
              </a:rPr>
              <a:t>   LETTER FROM FORMER CATHOLIC PRIEST CHINIQUY TO PRESIDENT LINCOLN: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pitchFamily="34" charset="0"/>
              </a:rPr>
              <a:t>My dear President I answered, it is just that letter which brought me to your presence again. That letter is a poisoned arrow thrown by the Pope at you personally; it is your death warrant. Before the letter, every Catholic could see that their church as a whole was against this free Republic. However, a good number of liberty-loving Irish, German and French Catholics, following more the instincts of their noble nature than the degrading principles of their church, enrolled themselves under the banners of liberty, and have fought like heroes. To detach these men from the rank and file of the Northern armies, and force them to help the cause of the rebellion, became the main object of the Jesuits. Secret pressing letters were addressed from Rome to the bishops, ordering them to weaken your armies by detaching those men from you. The bishops refused; for they would be exposing themselves as traitors and be shot. But they advised the Pope to acknowledge, at once, the legitimacy of the Southern republic, and to take Jeff Davis under his supreme protection, by a letter, which would be read everywhere. That letter tell every Roman Catholic that you are a bloodthirsty tyrant fighting against a government which the infallible and holy Pope of Rome recognizes as legitimate. The Pope, by this letter, tells his blind slaves that you are outraging the God of heaven and earth, by continuing such a bloody. By this letter of the Pope to Jeff Davis you are not only an apostate, as you were thought before, whom every man had the right to kill, according to the canonical laws of Rome: but you are more vile, criminal and cruel that the horse thief, the public bandit, and the lawless brigand, robber and murderer. And my dear President, this is not a fancy imagination on my part, it is the unanimous explanation given me by a great number of the priests of Rome, with whom I have had occasion to speak on that subject. In the name of God, and in the name of our dear country, which is in so much need of your services, I plead that you pay more attention to protect your precious life, and not continue to expose it as you have done till now.</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Arial" pitchFamily="34" charset="0"/>
            </a:endParaRPr>
          </a:p>
        </p:txBody>
      </p:sp>
    </p:spTree>
    <p:extLst>
      <p:ext uri="{BB962C8B-B14F-4D97-AF65-F5344CB8AC3E}">
        <p14:creationId xmlns:p14="http://schemas.microsoft.com/office/powerpoint/2010/main" val="156454723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its_news.jpg">
            <a:extLst>
              <a:ext uri="{FF2B5EF4-FFF2-40B4-BE49-F238E27FC236}">
                <a16:creationId xmlns:a16="http://schemas.microsoft.com/office/drawing/2014/main" id="{19AED19A-E07A-44F6-9C61-156E6414B9C2}"/>
              </a:ext>
            </a:extLst>
          </p:cNvPr>
          <p:cNvPicPr>
            <a:picLocks noChangeAspect="1"/>
          </p:cNvPicPr>
          <p:nvPr/>
        </p:nvPicPr>
        <p:blipFill>
          <a:blip r:embed="rId2" cstate="print"/>
          <a:stretch>
            <a:fillRect/>
          </a:stretch>
        </p:blipFill>
        <p:spPr>
          <a:xfrm>
            <a:off x="-12832" y="-191192"/>
            <a:ext cx="12204832" cy="8071658"/>
          </a:xfrm>
          <a:prstGeom prst="rect">
            <a:avLst/>
          </a:prstGeom>
        </p:spPr>
      </p:pic>
      <p:sp>
        <p:nvSpPr>
          <p:cNvPr id="2" name="Rectangle 1">
            <a:extLst>
              <a:ext uri="{FF2B5EF4-FFF2-40B4-BE49-F238E27FC236}">
                <a16:creationId xmlns:a16="http://schemas.microsoft.com/office/drawing/2014/main" id="{A529B285-B193-493D-9B86-0B6C5466B23A}"/>
              </a:ext>
            </a:extLst>
          </p:cNvPr>
          <p:cNvSpPr/>
          <p:nvPr/>
        </p:nvSpPr>
        <p:spPr>
          <a:xfrm>
            <a:off x="550332" y="2438400"/>
            <a:ext cx="8398933"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000000">
                      <a:lumMod val="75000"/>
                    </a:srgbClr>
                  </a:solidFill>
                  <a:prstDash val="solid"/>
                </a:ln>
                <a:solidFill>
                  <a:srgbClr val="FFC000"/>
                </a:solidFill>
                <a:effectLst>
                  <a:outerShdw dist="38100" dir="2640000" algn="bl" rotWithShape="0">
                    <a:srgbClr val="000000">
                      <a:lumMod val="75000"/>
                    </a:srgbClr>
                  </a:outerShdw>
                </a:effectLst>
                <a:uLnTx/>
                <a:uFillTx/>
                <a:latin typeface="Arial"/>
                <a:ea typeface="ＭＳ Ｐゴシック"/>
                <a:cs typeface="+mn-cs"/>
              </a:rPr>
              <a:t>* </a:t>
            </a:r>
            <a:r>
              <a:rPr kumimoji="0" lang="en-US" sz="2400" b="1" i="0" u="none" strike="noStrike" kern="1200" cap="none" spc="0" normalizeH="0" baseline="0" noProof="0" dirty="0">
                <a:ln w="12700">
                  <a:solidFill>
                    <a:srgbClr val="000000">
                      <a:lumMod val="75000"/>
                    </a:srgbClr>
                  </a:solidFill>
                  <a:prstDash val="solid"/>
                </a:ln>
                <a:solidFill>
                  <a:srgbClr val="FFC000"/>
                </a:solidFill>
                <a:effectLst>
                  <a:outerShdw dist="38100" dir="2640000" algn="bl" rotWithShape="0">
                    <a:srgbClr val="000000">
                      <a:lumMod val="75000"/>
                    </a:srgbClr>
                  </a:outerShdw>
                </a:effectLst>
                <a:uLnTx/>
                <a:uFillTx/>
                <a:latin typeface="Arial"/>
                <a:ea typeface="ＭＳ Ｐゴシック"/>
                <a:cs typeface="+mn-cs"/>
              </a:rPr>
              <a:t>Jesuit Accused As Assassin Pope Clement XIV (1769)</a:t>
            </a:r>
          </a:p>
        </p:txBody>
      </p:sp>
    </p:spTree>
    <p:extLst>
      <p:ext uri="{BB962C8B-B14F-4D97-AF65-F5344CB8AC3E}">
        <p14:creationId xmlns:p14="http://schemas.microsoft.com/office/powerpoint/2010/main" val="4047664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p:txBody>
          <a:bodyPr/>
          <a:lstStyle/>
          <a:p>
            <a:r>
              <a:rPr lang="en-US"/>
              <a:t>2. Resisting the Modern Age</a:t>
            </a:r>
          </a:p>
        </p:txBody>
      </p:sp>
      <p:sp>
        <p:nvSpPr>
          <p:cNvPr id="9476097" name="Rectangle 1">
            <a:hlinkClick r:id="rId4" action="ppaction://hlinkfile"/>
          </p:cNvPr>
          <p:cNvSpPr>
            <a:spLocks noChangeArrowheads="1"/>
          </p:cNvSpPr>
          <p:nvPr/>
        </p:nvSpPr>
        <p:spPr bwMode="auto">
          <a:xfrm>
            <a:off x="2743200" y="1411362"/>
            <a:ext cx="7696200" cy="4708981"/>
          </a:xfrm>
          <a:prstGeom prst="rect">
            <a:avLst/>
          </a:prstGeom>
          <a:solidFill>
            <a:schemeClr val="accent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800000"/>
                </a:solidFill>
                <a:effectLst/>
                <a:uLnTx/>
                <a:uFillTx/>
                <a:latin typeface="Arial"/>
                <a:ea typeface="ＭＳ Ｐゴシック"/>
                <a:cs typeface="Arial" pitchFamily="34" charset="0"/>
              </a:rPr>
              <a:t>The President told the former Priest his views on the </a:t>
            </a:r>
            <a:r>
              <a:rPr kumimoji="0" lang="en-US" sz="2000" b="1" i="0" u="none" strike="noStrike" kern="1200" cap="none" spc="0" normalizeH="0" baseline="0" noProof="0" dirty="0">
                <a:ln>
                  <a:noFill/>
                </a:ln>
                <a:solidFill>
                  <a:srgbClr val="990033"/>
                </a:solidFill>
                <a:effectLst/>
                <a:uLnTx/>
                <a:uFillTx/>
                <a:latin typeface="Arial"/>
                <a:ea typeface="ＭＳ Ｐゴシック"/>
                <a:cs typeface="Arial" pitchFamily="34" charset="0"/>
              </a:rPr>
              <a:t>Jesuits: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ＭＳ Ｐゴシック"/>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pitchFamily="34" charset="0"/>
              </a:rPr>
              <a:t>So many plots have already been made against my life,      that it is a real miracle that they have all failed.  But can we expect that God will make a perpetual miracle to save my life? I believe not. The Jesuits are so expert in those deeds of blood that Henry IV (king of France who was assassinated by the Jesuit </a:t>
            </a:r>
            <a:r>
              <a:rPr kumimoji="0" lang="en-US" sz="2000" b="1" i="0" u="none" strike="noStrike" kern="1200" cap="none" spc="0" normalizeH="0" baseline="0" noProof="0" dirty="0" err="1">
                <a:ln>
                  <a:noFill/>
                </a:ln>
                <a:solidFill>
                  <a:srgbClr val="000000"/>
                </a:solidFill>
                <a:effectLst/>
                <a:uLnTx/>
                <a:uFillTx/>
                <a:latin typeface="Arial"/>
                <a:ea typeface="ＭＳ Ｐゴシック"/>
                <a:cs typeface="Arial" pitchFamily="34" charset="0"/>
              </a:rPr>
              <a:t>Revaillac</a:t>
            </a: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pitchFamily="34" charset="0"/>
              </a:rPr>
              <a:t> for giving liberty to his people), said that it was impossible to escape them, and he became their victim, though he did all he could to protect himself. My escape from their hands,  since the letter of the Pope to Jefferson Davis has sharpened a million of daggers to pierce my breast, would be more that a miracle. . . . I know that Jesuits never forget nor forsake. Man must not care how and where he dies, provided he dies at the post of honor and duty.</a:t>
            </a:r>
          </a:p>
        </p:txBody>
      </p:sp>
    </p:spTree>
    <p:extLst>
      <p:ext uri="{BB962C8B-B14F-4D97-AF65-F5344CB8AC3E}">
        <p14:creationId xmlns:p14="http://schemas.microsoft.com/office/powerpoint/2010/main" val="124033391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be_lincoln_pope_pius_12_chiniquy.jpg"/>
          <p:cNvPicPr>
            <a:picLocks noChangeAspect="1"/>
          </p:cNvPicPr>
          <p:nvPr/>
        </p:nvPicPr>
        <p:blipFill>
          <a:blip r:embed="rId2" cstate="print"/>
          <a:stretch>
            <a:fillRect/>
          </a:stretch>
        </p:blipFill>
        <p:spPr>
          <a:xfrm>
            <a:off x="1524000" y="2"/>
            <a:ext cx="9144000" cy="6857999"/>
          </a:xfrm>
          <a:prstGeom prst="rect">
            <a:avLst/>
          </a:prstGeom>
        </p:spPr>
      </p:pic>
      <p:sp>
        <p:nvSpPr>
          <p:cNvPr id="5" name="Rectangle 4"/>
          <p:cNvSpPr/>
          <p:nvPr/>
        </p:nvSpPr>
        <p:spPr>
          <a:xfrm>
            <a:off x="1524000" y="762002"/>
            <a:ext cx="9144000" cy="424731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ＭＳ Ｐゴシック"/>
                <a:cs typeface="+mn-cs"/>
              </a:rPr>
              <a:t>When the notorious John Wilkes Booth broke his leg right after he shot Lincoln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ＭＳ Ｐゴシック"/>
                <a:cs typeface="+mn-cs"/>
              </a:rPr>
              <a:t>He had tripped over an American flag!  </a:t>
            </a:r>
          </a:p>
        </p:txBody>
      </p:sp>
    </p:spTree>
    <p:extLst>
      <p:ext uri="{BB962C8B-B14F-4D97-AF65-F5344CB8AC3E}">
        <p14:creationId xmlns:p14="http://schemas.microsoft.com/office/powerpoint/2010/main" val="42850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p>
          <a:p>
            <a:r>
              <a:rPr lang="en-US" sz="2200" b="1" i="1" dirty="0">
                <a:solidFill>
                  <a:srgbClr val="C00000"/>
                </a:solidFill>
              </a:rPr>
              <a:t>Papal States as Church-State Establishment Model</a:t>
            </a:r>
          </a:p>
          <a:p>
            <a:r>
              <a:rPr lang="en-US" sz="2200" b="1" i="1" dirty="0">
                <a:solidFill>
                  <a:srgbClr val="C00000"/>
                </a:solidFill>
              </a:rPr>
              <a:t>Pius Supports the South in the American Civil War</a:t>
            </a:r>
          </a:p>
          <a:p>
            <a:r>
              <a:rPr lang="en-US" sz="2200" b="1" i="1" dirty="0">
                <a:solidFill>
                  <a:srgbClr val="C00000"/>
                </a:solidFill>
              </a:rPr>
              <a:t>Series of Events Leading to Papal Infallibility Tenet </a:t>
            </a:r>
          </a:p>
          <a:p>
            <a:endParaRPr lang="en-US" sz="2800" b="1" i="1" dirty="0">
              <a:solidFill>
                <a:srgbClr val="C00000"/>
              </a:solidFill>
            </a:endParaRPr>
          </a:p>
        </p:txBody>
      </p:sp>
    </p:spTree>
    <p:extLst>
      <p:ext uri="{BB962C8B-B14F-4D97-AF65-F5344CB8AC3E}">
        <p14:creationId xmlns:p14="http://schemas.microsoft.com/office/powerpoint/2010/main" val="4165660641"/>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8196" name="Comment 4"/>
          <p:cNvSpPr>
            <a:spLocks noChangeArrowheads="1"/>
          </p:cNvSpPr>
          <p:nvPr/>
        </p:nvSpPr>
        <p:spPr bwMode="auto">
          <a:xfrm>
            <a:off x="1539876" y="-1600200"/>
            <a:ext cx="6232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Final defeat by Guiseppi Garibaldi – Italian patriot under King Victor Emmanuel – destroyed the Catholic forces in 1859!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Vatican City has railway, electric plant, courts, and jails.</a:t>
            </a:r>
          </a:p>
        </p:txBody>
      </p:sp>
      <p:pic>
        <p:nvPicPr>
          <p:cNvPr id="6" name="Picture 9" descr="C:\Documents and Settings\Owner\My Documents\Educational Illustrations\Niederl%C3%A4ndische+Historienbibel+-+BSB+Cgm+5062.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8" name="WordArt 3" descr="Narrow vertical"/>
          <p:cNvSpPr>
            <a:spLocks noChangeArrowheads="1" noChangeShapeType="1" noTextEdit="1"/>
          </p:cNvSpPr>
          <p:nvPr/>
        </p:nvSpPr>
        <p:spPr bwMode="auto">
          <a:xfrm>
            <a:off x="1524000" y="3886200"/>
            <a:ext cx="9144000" cy="2971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LAST PAPAL EMPEROR</a:t>
            </a:r>
          </a:p>
        </p:txBody>
      </p:sp>
    </p:spTree>
    <p:extLst>
      <p:ext uri="{BB962C8B-B14F-4D97-AF65-F5344CB8AC3E}">
        <p14:creationId xmlns:p14="http://schemas.microsoft.com/office/powerpoint/2010/main" val="1497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82px-Rome_basilica_st_peter_011c.jpg"/>
          <p:cNvPicPr>
            <a:picLocks noChangeAspect="1"/>
          </p:cNvPicPr>
          <p:nvPr/>
        </p:nvPicPr>
        <p:blipFill>
          <a:blip r:embed="rId2" cstate="print"/>
          <a:stretch>
            <a:fillRect/>
          </a:stretch>
        </p:blipFill>
        <p:spPr>
          <a:xfrm>
            <a:off x="0" y="0"/>
            <a:ext cx="12192000" cy="6858000"/>
          </a:xfrm>
          <a:prstGeom prst="rect">
            <a:avLst/>
          </a:prstGeom>
        </p:spPr>
      </p:pic>
      <p:pic>
        <p:nvPicPr>
          <p:cNvPr id="6" name="Picture 5" descr="tiera2.jpg"/>
          <p:cNvPicPr>
            <a:picLocks noChangeAspect="1"/>
          </p:cNvPicPr>
          <p:nvPr/>
        </p:nvPicPr>
        <p:blipFill>
          <a:blip r:embed="rId3" cstate="print"/>
          <a:stretch>
            <a:fillRect/>
          </a:stretch>
        </p:blipFill>
        <p:spPr>
          <a:xfrm>
            <a:off x="683491" y="0"/>
            <a:ext cx="2189017" cy="3200401"/>
          </a:xfrm>
          <a:prstGeom prst="rect">
            <a:avLst/>
          </a:prstGeom>
        </p:spPr>
      </p:pic>
      <p:sp>
        <p:nvSpPr>
          <p:cNvPr id="7" name="Rectangle 6"/>
          <p:cNvSpPr/>
          <p:nvPr/>
        </p:nvSpPr>
        <p:spPr>
          <a:xfrm>
            <a:off x="3141509" y="3200401"/>
            <a:ext cx="627034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BOTH ITEMS OF PIUS IX</a:t>
            </a:r>
          </a:p>
        </p:txBody>
      </p:sp>
    </p:spTree>
    <p:extLst>
      <p:ext uri="{BB962C8B-B14F-4D97-AF65-F5344CB8AC3E}">
        <p14:creationId xmlns:p14="http://schemas.microsoft.com/office/powerpoint/2010/main" val="32717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30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30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30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3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o carriage i.JPG"/>
          <p:cNvPicPr>
            <a:picLocks noChangeAspect="1"/>
          </p:cNvPicPr>
          <p:nvPr/>
        </p:nvPicPr>
        <p:blipFill>
          <a:blip r:embed="rId2" cstate="print"/>
          <a:stretch>
            <a:fillRect/>
          </a:stretch>
        </p:blipFill>
        <p:spPr>
          <a:xfrm>
            <a:off x="0" y="0"/>
            <a:ext cx="12192000" cy="3505200"/>
          </a:xfrm>
          <a:prstGeom prst="rect">
            <a:avLst/>
          </a:prstGeom>
        </p:spPr>
      </p:pic>
      <p:pic>
        <p:nvPicPr>
          <p:cNvPr id="5" name="Picture 4" descr="pio carriage ii.JPG"/>
          <p:cNvPicPr>
            <a:picLocks noChangeAspect="1"/>
          </p:cNvPicPr>
          <p:nvPr/>
        </p:nvPicPr>
        <p:blipFill>
          <a:blip r:embed="rId3" cstate="print"/>
          <a:stretch>
            <a:fillRect/>
          </a:stretch>
        </p:blipFill>
        <p:spPr>
          <a:xfrm>
            <a:off x="0" y="3505200"/>
            <a:ext cx="12192000" cy="3352800"/>
          </a:xfrm>
          <a:prstGeom prst="rect">
            <a:avLst/>
          </a:prstGeom>
        </p:spPr>
      </p:pic>
    </p:spTree>
    <p:extLst>
      <p:ext uri="{BB962C8B-B14F-4D97-AF65-F5344CB8AC3E}">
        <p14:creationId xmlns:p14="http://schemas.microsoft.com/office/powerpoint/2010/main" val="3658575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46AD-2F93-44F0-81A6-801E24F5942E}"/>
              </a:ext>
            </a:extLst>
          </p:cNvPr>
          <p:cNvSpPr>
            <a:spLocks noGrp="1"/>
          </p:cNvSpPr>
          <p:nvPr>
            <p:ph type="title"/>
          </p:nvPr>
        </p:nvSpPr>
        <p:spPr>
          <a:xfrm>
            <a:off x="395927" y="133349"/>
            <a:ext cx="11500700" cy="865891"/>
          </a:xfrm>
        </p:spPr>
        <p:txBody>
          <a:bodyPr/>
          <a:lstStyle/>
          <a:p>
            <a:r>
              <a:rPr lang="en-US" sz="4400" dirty="0"/>
              <a:t>Pope Pius IX &amp; His Royal Travel Train Car</a:t>
            </a:r>
          </a:p>
        </p:txBody>
      </p:sp>
      <p:pic>
        <p:nvPicPr>
          <p:cNvPr id="4" name="Online Media 3">
            <a:hlinkClick r:id="" action="ppaction://media"/>
            <a:extLst>
              <a:ext uri="{FF2B5EF4-FFF2-40B4-BE49-F238E27FC236}">
                <a16:creationId xmlns:a16="http://schemas.microsoft.com/office/drawing/2014/main" id="{326CEF9E-88B1-4885-84EE-1C04DA4670EB}"/>
              </a:ext>
            </a:extLst>
          </p:cNvPr>
          <p:cNvPicPr>
            <a:picLocks noGrp="1" noRot="1" noChangeAspect="1"/>
          </p:cNvPicPr>
          <p:nvPr>
            <p:ph idx="1"/>
            <a:videoFile r:link="rId1"/>
          </p:nvPr>
        </p:nvPicPr>
        <p:blipFill>
          <a:blip r:embed="rId3"/>
          <a:stretch>
            <a:fillRect/>
          </a:stretch>
        </p:blipFill>
        <p:spPr>
          <a:xfrm>
            <a:off x="2922309" y="1385740"/>
            <a:ext cx="6334813" cy="4637988"/>
          </a:xfrm>
          <a:prstGeom prst="rect">
            <a:avLst/>
          </a:prstGeom>
        </p:spPr>
      </p:pic>
    </p:spTree>
    <p:extLst>
      <p:ext uri="{BB962C8B-B14F-4D97-AF65-F5344CB8AC3E}">
        <p14:creationId xmlns:p14="http://schemas.microsoft.com/office/powerpoint/2010/main" val="1696061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WordArt 5" descr="Paper bag">
            <a:extLst>
              <a:ext uri="{FF2B5EF4-FFF2-40B4-BE49-F238E27FC236}">
                <a16:creationId xmlns:a16="http://schemas.microsoft.com/office/drawing/2014/main" id="{ADFEA7D7-D314-4DCF-868C-132E379681ED}"/>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Replacement Christology: APOTHEOSIS </a:t>
            </a:r>
          </a:p>
        </p:txBody>
      </p:sp>
    </p:spTree>
    <p:extLst>
      <p:ext uri="{BB962C8B-B14F-4D97-AF65-F5344CB8AC3E}">
        <p14:creationId xmlns:p14="http://schemas.microsoft.com/office/powerpoint/2010/main" val="78364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WordArt 5" descr="Paper bag">
            <a:extLst>
              <a:ext uri="{FF2B5EF4-FFF2-40B4-BE49-F238E27FC236}">
                <a16:creationId xmlns:a16="http://schemas.microsoft.com/office/drawing/2014/main" id="{ADFEA7D7-D314-4DCF-868C-132E379681ED}"/>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Replacement Christology: ECCLESIOLOGY </a:t>
            </a:r>
          </a:p>
        </p:txBody>
      </p:sp>
    </p:spTree>
    <p:extLst>
      <p:ext uri="{BB962C8B-B14F-4D97-AF65-F5344CB8AC3E}">
        <p14:creationId xmlns:p14="http://schemas.microsoft.com/office/powerpoint/2010/main" val="334031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1138" name="Rectangle 2" descr="Purple mesh"/>
          <p:cNvSpPr>
            <a:spLocks noGrp="1" noChangeArrowheads="1"/>
          </p:cNvSpPr>
          <p:nvPr>
            <p:ph type="body" idx="1"/>
          </p:nvPr>
        </p:nvSpPr>
        <p:spPr>
          <a:xfrm>
            <a:off x="2209800" y="11430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“In essence,   the pontiffs were those who built bridges between the world of humans and the world of the gods.  In the late 300s,  the emperor Gratian abandoned the title in favor of Pope </a:t>
            </a:r>
            <a:r>
              <a:rPr lang="en-US" sz="4000" b="1" dirty="0" err="1">
                <a:solidFill>
                  <a:srgbClr val="FFFF00"/>
                </a:solidFill>
                <a:effectLst>
                  <a:outerShdw blurRad="38100" dist="38100" dir="2700000" algn="tl">
                    <a:srgbClr val="000000"/>
                  </a:outerShdw>
                </a:effectLst>
                <a:latin typeface="Old English Text MT" pitchFamily="66" charset="0"/>
              </a:rPr>
              <a:t>Damasus</a:t>
            </a:r>
            <a:r>
              <a:rPr lang="en-US" sz="4000" b="1" dirty="0">
                <a:solidFill>
                  <a:srgbClr val="FFFF00"/>
                </a:solidFill>
                <a:effectLst>
                  <a:outerShdw blurRad="38100" dist="38100" dir="2700000" algn="tl">
                    <a:srgbClr val="000000"/>
                  </a:outerShdw>
                </a:effectLst>
                <a:latin typeface="Old English Text MT" pitchFamily="66" charset="0"/>
              </a:rPr>
              <a:t> I,  and from that time it has become one of the hereditary titles of the bishop of Rome,  the pope.”</a:t>
            </a:r>
            <a:endParaRPr lang="en-US" sz="4000" dirty="0"/>
          </a:p>
        </p:txBody>
      </p:sp>
      <p:sp>
        <p:nvSpPr>
          <p:cNvPr id="3291139"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PONTIFEX MAXIMUS</a:t>
            </a:r>
          </a:p>
        </p:txBody>
      </p:sp>
    </p:spTree>
    <p:extLst>
      <p:ext uri="{BB962C8B-B14F-4D97-AF65-F5344CB8AC3E}">
        <p14:creationId xmlns:p14="http://schemas.microsoft.com/office/powerpoint/2010/main" val="12549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1139"/>
                                        </p:tgtEl>
                                        <p:attrNameLst>
                                          <p:attrName>style.visibility</p:attrName>
                                        </p:attrNameLst>
                                      </p:cBhvr>
                                      <p:to>
                                        <p:strVal val="visible"/>
                                      </p:to>
                                    </p:set>
                                    <p:anim calcmode="lin" valueType="num">
                                      <p:cBhvr>
                                        <p:cTn id="7" dur="5000" fill="hold"/>
                                        <p:tgtEl>
                                          <p:spTgt spid="3291139"/>
                                        </p:tgtEl>
                                        <p:attrNameLst>
                                          <p:attrName>ppt_w</p:attrName>
                                        </p:attrNameLst>
                                      </p:cBhvr>
                                      <p:tavLst>
                                        <p:tav tm="0" fmla="#ppt_w*sin(2.5*pi*$)">
                                          <p:val>
                                            <p:fltVal val="0"/>
                                          </p:val>
                                        </p:tav>
                                        <p:tav tm="100000">
                                          <p:val>
                                            <p:fltVal val="1"/>
                                          </p:val>
                                        </p:tav>
                                      </p:tavLst>
                                    </p:anim>
                                    <p:anim calcmode="lin" valueType="num">
                                      <p:cBhvr>
                                        <p:cTn id="8" dur="5000" fill="hold"/>
                                        <p:tgtEl>
                                          <p:spTgt spid="32911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1138">
                                            <p:txEl>
                                              <p:pRg st="0" end="0"/>
                                            </p:txEl>
                                          </p:spTgt>
                                        </p:tgtEl>
                                        <p:attrNameLst>
                                          <p:attrName>style.visibility</p:attrName>
                                        </p:attrNameLst>
                                      </p:cBhvr>
                                      <p:to>
                                        <p:strVal val="visible"/>
                                      </p:to>
                                    </p:set>
                                    <p:animEffect transition="in" filter="wipe(left)">
                                      <p:cBhvr>
                                        <p:cTn id="13" dur="500"/>
                                        <p:tgtEl>
                                          <p:spTgt spid="32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138" grpId="0" build="p" autoUpdateAnimBg="0" rev="1"/>
      <p:bldP spid="329113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A9BE-F0D7-4C91-A10E-B90E3B5DEF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28C6C6-0C32-494A-86D8-292E0CEF1B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E2DB969B-FDCC-4BBC-A394-BFF8A84A1D97}"/>
              </a:ext>
            </a:extLst>
          </p:cNvPr>
          <p:cNvSpPr/>
          <p:nvPr/>
        </p:nvSpPr>
        <p:spPr>
          <a:xfrm>
            <a:off x="346229" y="3240350"/>
            <a:ext cx="11845770" cy="138499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24500" cmpd="dbl">
                  <a:solidFill>
                    <a:srgbClr val="3333CC">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Calligrapher" pitchFamily="2" charset="0"/>
                <a:ea typeface="+mn-ea"/>
                <a:cs typeface="+mn-cs"/>
              </a:rPr>
              <a:t>THE PAPAL TRADITION OF CHOOSING A NEW NAME STARTS WITH           MERCURIUS IN A.D. 533 RENAMING HIMSELF JOHN THE SECOND.                         THIS PRACTICE WAS PRIOR ASSOCIATED WITH ROYAL DYNASTY.</a:t>
            </a:r>
          </a:p>
        </p:txBody>
      </p:sp>
    </p:spTree>
    <p:extLst>
      <p:ext uri="{BB962C8B-B14F-4D97-AF65-F5344CB8AC3E}">
        <p14:creationId xmlns:p14="http://schemas.microsoft.com/office/powerpoint/2010/main" val="41830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4">
                                            <p:txEl>
                                              <p:pRg st="0" end="0"/>
                                            </p:txEl>
                                          </p:spTgt>
                                        </p:tgtEl>
                                        <p:attrNameLst>
                                          <p:attrName>style.color</p:attrName>
                                        </p:attrNameLst>
                                      </p:cBhvr>
                                      <p:to>
                                        <a:schemeClr val="accent2"/>
                                      </p:to>
                                    </p:animClr>
                                    <p:animClr clrSpc="rgb" dir="cw">
                                      <p:cBhvr>
                                        <p:cTn id="7" dur="1900" fill="hold">
                                          <p:stCondLst>
                                            <p:cond delay="100"/>
                                          </p:stCondLst>
                                        </p:cTn>
                                        <p:tgtEl>
                                          <p:spTgt spid="4">
                                            <p:txEl>
                                              <p:pRg st="0" end="0"/>
                                            </p:txEl>
                                          </p:spTgt>
                                        </p:tgtEl>
                                        <p:attrNameLst>
                                          <p:attrName>fillColor</p:attrName>
                                        </p:attrNameLst>
                                      </p:cBhvr>
                                      <p:to>
                                        <a:schemeClr val="accent2"/>
                                      </p:to>
                                    </p:animClr>
                                    <p:set>
                                      <p:cBhvr>
                                        <p:cTn id="8" dur="1900" fill="hold">
                                          <p:stCondLst>
                                            <p:cond delay="100"/>
                                          </p:stCondLst>
                                        </p:cTn>
                                        <p:tgtEl>
                                          <p:spTgt spid="4">
                                            <p:txEl>
                                              <p:pRg st="0" end="0"/>
                                            </p:txEl>
                                          </p:spTgt>
                                        </p:tgtEl>
                                        <p:attrNameLst>
                                          <p:attrName>fill.type</p:attrName>
                                        </p:attrNameLst>
                                      </p:cBhvr>
                                      <p:to>
                                        <p:strVal val="solid"/>
                                      </p:to>
                                    </p:set>
                                    <p:set>
                                      <p:cBhvr>
                                        <p:cTn id="9" dur="1900" fill="hold">
                                          <p:stCondLst>
                                            <p:cond delay="100"/>
                                          </p:stCondLst>
                                        </p:cTn>
                                        <p:tgtEl>
                                          <p:spTgt spid="4">
                                            <p:txEl>
                                              <p:pRg st="0" end="0"/>
                                            </p:txEl>
                                          </p:spTgt>
                                        </p:tgtEl>
                                        <p:attrNameLst>
                                          <p:attrName>fill.on</p:attrName>
                                        </p:attrNameLst>
                                      </p:cBhvr>
                                      <p:to>
                                        <p:strVal val="true"/>
                                      </p:to>
                                    </p:set>
                                    <p:animScale>
                                      <p:cBhvr>
                                        <p:cTn id="10" dur="200" fill="hold">
                                          <p:stCondLst>
                                            <p:cond delay="0"/>
                                          </p:stCondLst>
                                        </p:cTn>
                                        <p:tgtEl>
                                          <p:spTgt spid="4">
                                            <p:txEl>
                                              <p:pRg st="0" end="0"/>
                                            </p:txEl>
                                          </p:spTgt>
                                        </p:tgtEl>
                                      </p:cBhvr>
                                      <p:from x="100000" y="100000"/>
                                      <p:to x="100000" y="5000"/>
                                    </p:animScale>
                                    <p:animScale>
                                      <p:cBhvr>
                                        <p:cTn id="11" dur="200" fill="hold">
                                          <p:stCondLst>
                                            <p:cond delay="200"/>
                                          </p:stCondLst>
                                        </p:cTn>
                                        <p:tgtEl>
                                          <p:spTgt spid="4">
                                            <p:txEl>
                                              <p:pRg st="0" end="0"/>
                                            </p:txEl>
                                          </p:spTgt>
                                        </p:tgtEl>
                                      </p:cBhvr>
                                      <p:from x="100000" y="5000"/>
                                      <p:to x="120000" y="150000"/>
                                    </p:animScale>
                                    <p:animScale>
                                      <p:cBhvr>
                                        <p:cTn id="12" dur="600" fill="hold">
                                          <p:stCondLst>
                                            <p:cond delay="1400"/>
                                          </p:stCondLst>
                                        </p:cTn>
                                        <p:tgtEl>
                                          <p:spTgt spid="4">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3"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spTree>
    <p:extLst>
      <p:ext uri="{BB962C8B-B14F-4D97-AF65-F5344CB8AC3E}">
        <p14:creationId xmlns:p14="http://schemas.microsoft.com/office/powerpoint/2010/main" val="11875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pPr eaLnBrk="1" hangingPunct="1"/>
            <a:endParaRPr lang="en-US"/>
          </a:p>
        </p:txBody>
      </p:sp>
      <p:sp>
        <p:nvSpPr>
          <p:cNvPr id="18930691" name="WordArt 3"/>
          <p:cNvSpPr>
            <a:spLocks noChangeArrowheads="1" noChangeShapeType="1" noTextEdit="1"/>
          </p:cNvSpPr>
          <p:nvPr/>
        </p:nvSpPr>
        <p:spPr bwMode="auto">
          <a:xfrm rot="5400000">
            <a:off x="-30957" y="2164557"/>
            <a:ext cx="3871913" cy="76200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ＭＳ Ｐゴシック"/>
                <a:cs typeface="+mn-cs"/>
              </a:rPr>
              <a:t>Emperor</a:t>
            </a:r>
          </a:p>
        </p:txBody>
      </p:sp>
      <p:sp>
        <p:nvSpPr>
          <p:cNvPr id="18930692" name="WordArt 4"/>
          <p:cNvSpPr>
            <a:spLocks noChangeArrowheads="1" noChangeShapeType="1" noTextEdit="1"/>
          </p:cNvSpPr>
          <p:nvPr/>
        </p:nvSpPr>
        <p:spPr bwMode="auto">
          <a:xfrm>
            <a:off x="5715000" y="6324600"/>
            <a:ext cx="49530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ＭＳ Ｐゴシック"/>
                <a:cs typeface="+mn-cs"/>
              </a:rPr>
              <a:t>APOTHEOSIS</a:t>
            </a:r>
          </a:p>
        </p:txBody>
      </p:sp>
      <p:pic>
        <p:nvPicPr>
          <p:cNvPr id="18930693" name="Picture 5" descr="C:\Documents and Settings\Owner\My Documents\Educational Illustrations\pivotalemperors_1.jpg"/>
          <p:cNvPicPr>
            <a:picLocks noChangeAspect="1" noChangeArrowheads="1"/>
          </p:cNvPicPr>
          <p:nvPr/>
        </p:nvPicPr>
        <p:blipFill>
          <a:blip r:embed="rId4" cstate="print"/>
          <a:srcRect/>
          <a:stretch>
            <a:fillRect/>
          </a:stretch>
        </p:blipFill>
        <p:spPr bwMode="auto">
          <a:xfrm>
            <a:off x="3810000" y="1428750"/>
            <a:ext cx="4572000" cy="4000500"/>
          </a:xfrm>
          <a:prstGeom prst="rect">
            <a:avLst/>
          </a:prstGeom>
          <a:noFill/>
          <a:ln w="9525">
            <a:noFill/>
            <a:miter lim="800000"/>
            <a:headEnd/>
            <a:tailEnd/>
          </a:ln>
        </p:spPr>
      </p:pic>
    </p:spTree>
    <p:extLst>
      <p:ext uri="{BB962C8B-B14F-4D97-AF65-F5344CB8AC3E}">
        <p14:creationId xmlns:p14="http://schemas.microsoft.com/office/powerpoint/2010/main" val="3423047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930691"/>
                                        </p:tgtEl>
                                        <p:attrNameLst>
                                          <p:attrName>style.visibility</p:attrName>
                                        </p:attrNameLst>
                                      </p:cBhvr>
                                      <p:to>
                                        <p:strVal val="visible"/>
                                      </p:to>
                                    </p:set>
                                    <p:anim calcmode="lin" valueType="num">
                                      <p:cBhvr>
                                        <p:cTn id="7" dur="1000" fill="hold"/>
                                        <p:tgtEl>
                                          <p:spTgt spid="18930691"/>
                                        </p:tgtEl>
                                        <p:attrNameLst>
                                          <p:attrName>ppt_w</p:attrName>
                                        </p:attrNameLst>
                                      </p:cBhvr>
                                      <p:tavLst>
                                        <p:tav tm="0">
                                          <p:val>
                                            <p:fltVal val="0"/>
                                          </p:val>
                                        </p:tav>
                                        <p:tav tm="100000">
                                          <p:val>
                                            <p:strVal val="#ppt_w"/>
                                          </p:val>
                                        </p:tav>
                                      </p:tavLst>
                                    </p:anim>
                                    <p:anim calcmode="lin" valueType="num">
                                      <p:cBhvr>
                                        <p:cTn id="8" dur="1000" fill="hold"/>
                                        <p:tgtEl>
                                          <p:spTgt spid="18930691"/>
                                        </p:tgtEl>
                                        <p:attrNameLst>
                                          <p:attrName>ppt_h</p:attrName>
                                        </p:attrNameLst>
                                      </p:cBhvr>
                                      <p:tavLst>
                                        <p:tav tm="0">
                                          <p:val>
                                            <p:fltVal val="0"/>
                                          </p:val>
                                        </p:tav>
                                        <p:tav tm="100000">
                                          <p:val>
                                            <p:strVal val="#ppt_h"/>
                                          </p:val>
                                        </p:tav>
                                      </p:tavLst>
                                    </p:anim>
                                    <p:anim calcmode="lin" valueType="num">
                                      <p:cBhvr>
                                        <p:cTn id="9" dur="1000" fill="hold"/>
                                        <p:tgtEl>
                                          <p:spTgt spid="1893069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306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18930692"/>
                                        </p:tgtEl>
                                        <p:attrNameLst>
                                          <p:attrName>style.visibility</p:attrName>
                                        </p:attrNameLst>
                                      </p:cBhvr>
                                      <p:to>
                                        <p:strVal val="visible"/>
                                      </p:to>
                                    </p:set>
                                    <p:anim calcmode="lin" valueType="num">
                                      <p:cBhvr>
                                        <p:cTn id="15" dur="5000" fill="hold"/>
                                        <p:tgtEl>
                                          <p:spTgt spid="18930692"/>
                                        </p:tgtEl>
                                        <p:attrNameLst>
                                          <p:attrName>ppt_w</p:attrName>
                                        </p:attrNameLst>
                                      </p:cBhvr>
                                      <p:tavLst>
                                        <p:tav tm="0" fmla="#ppt_w*sin(2.5*pi*$)">
                                          <p:val>
                                            <p:fltVal val="0"/>
                                          </p:val>
                                        </p:tav>
                                        <p:tav tm="100000">
                                          <p:val>
                                            <p:fltVal val="1"/>
                                          </p:val>
                                        </p:tav>
                                      </p:tavLst>
                                    </p:anim>
                                    <p:anim calcmode="lin" valueType="num">
                                      <p:cBhvr>
                                        <p:cTn id="16" dur="5000" fill="hold"/>
                                        <p:tgtEl>
                                          <p:spTgt spid="1893069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8930693"/>
                                        </p:tgtEl>
                                        <p:attrNameLst>
                                          <p:attrName>style.visibility</p:attrName>
                                        </p:attrNameLst>
                                      </p:cBhvr>
                                      <p:to>
                                        <p:strVal val="visible"/>
                                      </p:to>
                                    </p:set>
                                    <p:anim calcmode="lin" valueType="num">
                                      <p:cBhvr>
                                        <p:cTn id="21" dur="500" fill="hold"/>
                                        <p:tgtEl>
                                          <p:spTgt spid="18930693"/>
                                        </p:tgtEl>
                                        <p:attrNameLst>
                                          <p:attrName>ppt_w</p:attrName>
                                        </p:attrNameLst>
                                      </p:cBhvr>
                                      <p:tavLst>
                                        <p:tav tm="0">
                                          <p:val>
                                            <p:strVal val="4*#ppt_w"/>
                                          </p:val>
                                        </p:tav>
                                        <p:tav tm="100000">
                                          <p:val>
                                            <p:strVal val="#ppt_w"/>
                                          </p:val>
                                        </p:tav>
                                      </p:tavLst>
                                    </p:anim>
                                    <p:anim calcmode="lin" valueType="num">
                                      <p:cBhvr>
                                        <p:cTn id="22" dur="500" fill="hold"/>
                                        <p:tgtEl>
                                          <p:spTgt spid="189306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0691" grpId="0" animBg="1"/>
      <p:bldP spid="1893069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81698" name="Rectangle 2"/>
          <p:cNvSpPr>
            <a:spLocks noGrp="1" noChangeArrowheads="1"/>
          </p:cNvSpPr>
          <p:nvPr>
            <p:ph type="title"/>
          </p:nvPr>
        </p:nvSpPr>
        <p:spPr>
          <a:xfrm>
            <a:off x="2209800" y="228600"/>
            <a:ext cx="7772400" cy="762000"/>
          </a:xfrm>
          <a:solidFill>
            <a:srgbClr val="FF0066"/>
          </a:solidFill>
        </p:spPr>
        <p:txBody>
          <a:bodyPr/>
          <a:lstStyle/>
          <a:p>
            <a:r>
              <a:rPr lang="en-US">
                <a:solidFill>
                  <a:srgbClr val="009999"/>
                </a:solidFill>
                <a:effectLst>
                  <a:outerShdw blurRad="38100" dist="38100" dir="2700000" algn="tl">
                    <a:srgbClr val="000000"/>
                  </a:outerShdw>
                </a:effectLst>
              </a:rPr>
              <a:t>Papacy: Tracing Through Titles</a:t>
            </a:r>
          </a:p>
        </p:txBody>
      </p:sp>
      <p:sp>
        <p:nvSpPr>
          <p:cNvPr id="4381699" name="Rectangle 3"/>
          <p:cNvSpPr>
            <a:spLocks noGrp="1" noChangeArrowheads="1"/>
          </p:cNvSpPr>
          <p:nvPr>
            <p:ph type="body" idx="1"/>
          </p:nvPr>
        </p:nvSpPr>
        <p:spPr>
          <a:xfrm>
            <a:off x="2209800" y="1524000"/>
            <a:ext cx="7772400" cy="4724400"/>
          </a:xfrm>
          <a:solidFill>
            <a:srgbClr val="009999"/>
          </a:solidFill>
        </p:spPr>
        <p:txBody>
          <a:bodyPr/>
          <a:lstStyle/>
          <a:p>
            <a:pPr>
              <a:buClr>
                <a:srgbClr val="FFFFFF"/>
              </a:buClr>
              <a:buFont typeface="Wingdings" pitchFamily="2" charset="2"/>
              <a:buChar char="ü"/>
            </a:pPr>
            <a:r>
              <a:rPr lang="en-US" sz="2800" dirty="0">
                <a:solidFill>
                  <a:srgbClr val="FF0066"/>
                </a:solidFill>
              </a:rPr>
              <a:t> </a:t>
            </a:r>
            <a:r>
              <a:rPr lang="en-US" sz="3600" b="1" dirty="0">
                <a:solidFill>
                  <a:srgbClr val="FF0066"/>
                </a:solidFill>
              </a:rPr>
              <a:t>Bishop Of Rome</a:t>
            </a:r>
          </a:p>
          <a:p>
            <a:pPr>
              <a:buClr>
                <a:srgbClr val="FFFFFF"/>
              </a:buClr>
              <a:buFont typeface="Wingdings" pitchFamily="2" charset="2"/>
              <a:buChar char="ü"/>
            </a:pPr>
            <a:r>
              <a:rPr lang="en-US" sz="3600" b="1" dirty="0">
                <a:solidFill>
                  <a:srgbClr val="FF0066"/>
                </a:solidFill>
              </a:rPr>
              <a:t> Roman Province Metropolitan</a:t>
            </a:r>
          </a:p>
          <a:p>
            <a:pPr>
              <a:buClr>
                <a:srgbClr val="FFFFFF"/>
              </a:buClr>
              <a:buFont typeface="Wingdings" pitchFamily="2" charset="2"/>
              <a:buChar char="ü"/>
            </a:pPr>
            <a:r>
              <a:rPr lang="en-US" sz="3600" b="1" dirty="0">
                <a:solidFill>
                  <a:srgbClr val="FF0066"/>
                </a:solidFill>
              </a:rPr>
              <a:t> </a:t>
            </a:r>
            <a:r>
              <a:rPr lang="en-US" sz="4800" b="1" dirty="0">
                <a:solidFill>
                  <a:srgbClr val="FF0066"/>
                </a:solidFill>
                <a:latin typeface="Matisse ITC" pitchFamily="82" charset="0"/>
              </a:rPr>
              <a:t>Primate Of Italy</a:t>
            </a:r>
          </a:p>
          <a:p>
            <a:pPr>
              <a:buClr>
                <a:srgbClr val="FFFFFF"/>
              </a:buClr>
              <a:buFont typeface="Wingdings" pitchFamily="2" charset="2"/>
              <a:buChar char="ü"/>
            </a:pPr>
            <a:r>
              <a:rPr lang="en-US" sz="3600" b="1" dirty="0">
                <a:solidFill>
                  <a:srgbClr val="FF0066"/>
                </a:solidFill>
              </a:rPr>
              <a:t> Patriarch of the West</a:t>
            </a:r>
          </a:p>
          <a:p>
            <a:pPr>
              <a:buClr>
                <a:srgbClr val="FFFFFF"/>
              </a:buClr>
              <a:buFont typeface="Wingdings" pitchFamily="2" charset="2"/>
              <a:buChar char="ü"/>
            </a:pPr>
            <a:r>
              <a:rPr lang="en-US" sz="3600" b="1" dirty="0">
                <a:solidFill>
                  <a:srgbClr val="FF0066"/>
                </a:solidFill>
              </a:rPr>
              <a:t> Successor of Prince of the Apostles</a:t>
            </a:r>
          </a:p>
          <a:p>
            <a:pPr>
              <a:buClr>
                <a:srgbClr val="FFFFFF"/>
              </a:buClr>
              <a:buFont typeface="Wingdings" pitchFamily="2" charset="2"/>
              <a:buChar char="ü"/>
            </a:pPr>
            <a:r>
              <a:rPr lang="en-US" sz="3600" b="1" dirty="0">
                <a:solidFill>
                  <a:srgbClr val="FF0066"/>
                </a:solidFill>
              </a:rPr>
              <a:t> Sovereign Pontiff Universal Church</a:t>
            </a:r>
          </a:p>
          <a:p>
            <a:pPr>
              <a:buClr>
                <a:srgbClr val="FFFFFF"/>
              </a:buClr>
              <a:buFont typeface="Wingdings" pitchFamily="2" charset="2"/>
              <a:buChar char="ü"/>
            </a:pPr>
            <a:r>
              <a:rPr lang="en-US" sz="3600" b="1" dirty="0">
                <a:solidFill>
                  <a:srgbClr val="FF0066"/>
                </a:solidFill>
              </a:rPr>
              <a:t> Vicar Of Christ</a:t>
            </a:r>
          </a:p>
          <a:p>
            <a:pPr>
              <a:buFont typeface="Wingdings" pitchFamily="2" charset="2"/>
              <a:buChar char="ü"/>
            </a:pPr>
            <a:endParaRPr lang="en-US" sz="3600" dirty="0"/>
          </a:p>
        </p:txBody>
      </p:sp>
    </p:spTree>
    <p:extLst>
      <p:ext uri="{BB962C8B-B14F-4D97-AF65-F5344CB8AC3E}">
        <p14:creationId xmlns:p14="http://schemas.microsoft.com/office/powerpoint/2010/main" val="29000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81699">
                                            <p:txEl>
                                              <p:pRg st="0" end="0"/>
                                            </p:txEl>
                                          </p:spTgt>
                                        </p:tgtEl>
                                        <p:attrNameLst>
                                          <p:attrName>style.visibility</p:attrName>
                                        </p:attrNameLst>
                                      </p:cBhvr>
                                      <p:to>
                                        <p:strVal val="visible"/>
                                      </p:to>
                                    </p:set>
                                    <p:anim calcmode="lin" valueType="num">
                                      <p:cBhvr additive="base">
                                        <p:cTn id="7" dur="300" fill="hold"/>
                                        <p:tgtEl>
                                          <p:spTgt spid="438169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816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381699">
                                            <p:txEl>
                                              <p:pRg st="1" end="1"/>
                                            </p:txEl>
                                          </p:spTgt>
                                        </p:tgtEl>
                                        <p:attrNameLst>
                                          <p:attrName>style.visibility</p:attrName>
                                        </p:attrNameLst>
                                      </p:cBhvr>
                                      <p:to>
                                        <p:strVal val="visible"/>
                                      </p:to>
                                    </p:set>
                                    <p:anim calcmode="lin" valueType="num">
                                      <p:cBhvr additive="base">
                                        <p:cTn id="13" dur="300" fill="hold"/>
                                        <p:tgtEl>
                                          <p:spTgt spid="4381699">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3816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381699">
                                            <p:txEl>
                                              <p:pRg st="2" end="2"/>
                                            </p:txEl>
                                          </p:spTgt>
                                        </p:tgtEl>
                                        <p:attrNameLst>
                                          <p:attrName>style.visibility</p:attrName>
                                        </p:attrNameLst>
                                      </p:cBhvr>
                                      <p:to>
                                        <p:strVal val="visible"/>
                                      </p:to>
                                    </p:set>
                                    <p:anim calcmode="lin" valueType="num">
                                      <p:cBhvr>
                                        <p:cTn id="19" dur="500" fill="hold"/>
                                        <p:tgtEl>
                                          <p:spTgt spid="43816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38169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38169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iterate type="wd">
                                    <p:tmPct val="100000"/>
                                  </p:iterate>
                                  <p:childTnLst>
                                    <p:set>
                                      <p:cBhvr>
                                        <p:cTn id="25" dur="1" fill="hold">
                                          <p:stCondLst>
                                            <p:cond delay="0"/>
                                          </p:stCondLst>
                                        </p:cTn>
                                        <p:tgtEl>
                                          <p:spTgt spid="4381699">
                                            <p:txEl>
                                              <p:pRg st="3" end="3"/>
                                            </p:txEl>
                                          </p:spTgt>
                                        </p:tgtEl>
                                        <p:attrNameLst>
                                          <p:attrName>style.visibility</p:attrName>
                                        </p:attrNameLst>
                                      </p:cBhvr>
                                      <p:to>
                                        <p:strVal val="visible"/>
                                      </p:to>
                                    </p:set>
                                    <p:anim calcmode="lin" valueType="num">
                                      <p:cBhvr additive="base">
                                        <p:cTn id="26" dur="300" fill="hold"/>
                                        <p:tgtEl>
                                          <p:spTgt spid="4381699">
                                            <p:txEl>
                                              <p:pRg st="3" end="3"/>
                                            </p:txEl>
                                          </p:spTgt>
                                        </p:tgtEl>
                                        <p:attrNameLst>
                                          <p:attrName>ppt_x</p:attrName>
                                        </p:attrNameLst>
                                      </p:cBhvr>
                                      <p:tavLst>
                                        <p:tav tm="0">
                                          <p:val>
                                            <p:strVal val="#ppt_x"/>
                                          </p:val>
                                        </p:tav>
                                        <p:tav tm="100000">
                                          <p:val>
                                            <p:strVal val="#ppt_x"/>
                                          </p:val>
                                        </p:tav>
                                      </p:tavLst>
                                    </p:anim>
                                    <p:anim calcmode="lin" valueType="num">
                                      <p:cBhvr additive="base">
                                        <p:cTn id="27" dur="300" fill="hold"/>
                                        <p:tgtEl>
                                          <p:spTgt spid="43816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iterate type="wd">
                                    <p:tmPct val="100000"/>
                                  </p:iterate>
                                  <p:childTnLst>
                                    <p:set>
                                      <p:cBhvr>
                                        <p:cTn id="31" dur="1" fill="hold">
                                          <p:stCondLst>
                                            <p:cond delay="0"/>
                                          </p:stCondLst>
                                        </p:cTn>
                                        <p:tgtEl>
                                          <p:spTgt spid="4381699">
                                            <p:txEl>
                                              <p:pRg st="4" end="4"/>
                                            </p:txEl>
                                          </p:spTgt>
                                        </p:tgtEl>
                                        <p:attrNameLst>
                                          <p:attrName>style.visibility</p:attrName>
                                        </p:attrNameLst>
                                      </p:cBhvr>
                                      <p:to>
                                        <p:strVal val="visible"/>
                                      </p:to>
                                    </p:set>
                                    <p:anim calcmode="lin" valueType="num">
                                      <p:cBhvr additive="base">
                                        <p:cTn id="32" dur="300" fill="hold"/>
                                        <p:tgtEl>
                                          <p:spTgt spid="4381699">
                                            <p:txEl>
                                              <p:pRg st="4" end="4"/>
                                            </p:txEl>
                                          </p:spTgt>
                                        </p:tgtEl>
                                        <p:attrNameLst>
                                          <p:attrName>ppt_x</p:attrName>
                                        </p:attrNameLst>
                                      </p:cBhvr>
                                      <p:tavLst>
                                        <p:tav tm="0">
                                          <p:val>
                                            <p:strVal val="#ppt_x"/>
                                          </p:val>
                                        </p:tav>
                                        <p:tav tm="100000">
                                          <p:val>
                                            <p:strVal val="#ppt_x"/>
                                          </p:val>
                                        </p:tav>
                                      </p:tavLst>
                                    </p:anim>
                                    <p:anim calcmode="lin" valueType="num">
                                      <p:cBhvr additive="base">
                                        <p:cTn id="33" dur="300" fill="hold"/>
                                        <p:tgtEl>
                                          <p:spTgt spid="438169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iterate type="wd">
                                    <p:tmPct val="100000"/>
                                  </p:iterate>
                                  <p:childTnLst>
                                    <p:set>
                                      <p:cBhvr>
                                        <p:cTn id="37" dur="1" fill="hold">
                                          <p:stCondLst>
                                            <p:cond delay="0"/>
                                          </p:stCondLst>
                                        </p:cTn>
                                        <p:tgtEl>
                                          <p:spTgt spid="4381699">
                                            <p:txEl>
                                              <p:pRg st="5" end="5"/>
                                            </p:txEl>
                                          </p:spTgt>
                                        </p:tgtEl>
                                        <p:attrNameLst>
                                          <p:attrName>style.visibility</p:attrName>
                                        </p:attrNameLst>
                                      </p:cBhvr>
                                      <p:to>
                                        <p:strVal val="visible"/>
                                      </p:to>
                                    </p:set>
                                    <p:anim calcmode="lin" valueType="num">
                                      <p:cBhvr additive="base">
                                        <p:cTn id="38" dur="300" fill="hold"/>
                                        <p:tgtEl>
                                          <p:spTgt spid="4381699">
                                            <p:txEl>
                                              <p:pRg st="5" end="5"/>
                                            </p:txEl>
                                          </p:spTgt>
                                        </p:tgtEl>
                                        <p:attrNameLst>
                                          <p:attrName>ppt_x</p:attrName>
                                        </p:attrNameLst>
                                      </p:cBhvr>
                                      <p:tavLst>
                                        <p:tav tm="0">
                                          <p:val>
                                            <p:strVal val="#ppt_x"/>
                                          </p:val>
                                        </p:tav>
                                        <p:tav tm="100000">
                                          <p:val>
                                            <p:strVal val="#ppt_x"/>
                                          </p:val>
                                        </p:tav>
                                      </p:tavLst>
                                    </p:anim>
                                    <p:anim calcmode="lin" valueType="num">
                                      <p:cBhvr additive="base">
                                        <p:cTn id="39" dur="300" fill="hold"/>
                                        <p:tgtEl>
                                          <p:spTgt spid="438169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4381699">
                                            <p:txEl>
                                              <p:pRg st="6" end="6"/>
                                            </p:txEl>
                                          </p:spTgt>
                                        </p:tgtEl>
                                        <p:attrNameLst>
                                          <p:attrName>style.visibility</p:attrName>
                                        </p:attrNameLst>
                                      </p:cBhvr>
                                      <p:to>
                                        <p:strVal val="visible"/>
                                      </p:to>
                                    </p:set>
                                    <p:anim calcmode="lin" valueType="num">
                                      <p:cBhvr additive="base">
                                        <p:cTn id="44" dur="300" fill="hold"/>
                                        <p:tgtEl>
                                          <p:spTgt spid="4381699">
                                            <p:txEl>
                                              <p:pRg st="6" end="6"/>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438169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16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549E-C9BA-4D5B-80E5-E3EB5330B63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8788F2E-1875-4543-8A5F-4CCB9D7FC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48787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pic>
        <p:nvPicPr>
          <p:cNvPr id="4726787" name="Picture 3" descr="Picture 5_pptX"/>
          <p:cNvPicPr>
            <a:picLocks noChangeAspect="1" noChangeArrowheads="1"/>
          </p:cNvPicPr>
          <p:nvPr>
            <p:custDataLst>
              <p:tags r:id="rId1"/>
            </p:custDataLst>
          </p:nvPr>
        </p:nvPicPr>
        <p:blipFill>
          <a:blip r:embed="rId4" cstate="print"/>
          <a:srcRect/>
          <a:stretch>
            <a:fillRect/>
          </a:stretch>
        </p:blipFill>
        <p:spPr bwMode="auto">
          <a:xfrm>
            <a:off x="151074" y="151075"/>
            <a:ext cx="12040925" cy="6706925"/>
          </a:xfrm>
          <a:prstGeom prst="rect">
            <a:avLst/>
          </a:prstGeom>
          <a:noFill/>
          <a:ln w="9525">
            <a:noFill/>
            <a:miter lim="800000"/>
            <a:headEnd/>
            <a:tailEnd/>
          </a:ln>
          <a:effectLst/>
        </p:spPr>
      </p:pic>
      <p:sp>
        <p:nvSpPr>
          <p:cNvPr id="4726788" name="WordArt 4" descr="Paper bag"/>
          <p:cNvSpPr>
            <a:spLocks noChangeArrowheads="1" noChangeShapeType="1" noTextEdit="1"/>
          </p:cNvSpPr>
          <p:nvPr/>
        </p:nvSpPr>
        <p:spPr bwMode="auto">
          <a:xfrm>
            <a:off x="5562600" y="1524000"/>
            <a:ext cx="32004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ACTS 10: 26</a:t>
            </a:r>
          </a:p>
        </p:txBody>
      </p:sp>
      <p:sp>
        <p:nvSpPr>
          <p:cNvPr id="4726789" name="WordArt 5"/>
          <p:cNvSpPr>
            <a:spLocks noChangeArrowheads="1" noChangeShapeType="1" noTextEdit="1"/>
          </p:cNvSpPr>
          <p:nvPr/>
        </p:nvSpPr>
        <p:spPr bwMode="auto">
          <a:xfrm>
            <a:off x="2809875" y="5562600"/>
            <a:ext cx="657225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PETER: "Stand up,  I myself am also a man!"</a:t>
            </a:r>
          </a:p>
        </p:txBody>
      </p:sp>
    </p:spTree>
    <p:extLst>
      <p:ext uri="{BB962C8B-B14F-4D97-AF65-F5344CB8AC3E}">
        <p14:creationId xmlns:p14="http://schemas.microsoft.com/office/powerpoint/2010/main" val="150059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500"/>
                                  </p:stCondLst>
                                  <p:childTnLst>
                                    <p:set>
                                      <p:cBhvr>
                                        <p:cTn id="6" dur="1" fill="hold">
                                          <p:stCondLst>
                                            <p:cond delay="0"/>
                                          </p:stCondLst>
                                        </p:cTn>
                                        <p:tgtEl>
                                          <p:spTgt spid="4726787"/>
                                        </p:tgtEl>
                                        <p:attrNameLst>
                                          <p:attrName>style.visibility</p:attrName>
                                        </p:attrNameLst>
                                      </p:cBhvr>
                                      <p:to>
                                        <p:strVal val="visible"/>
                                      </p:to>
                                    </p:set>
                                    <p:anim calcmode="lin" valueType="num">
                                      <p:cBhvr>
                                        <p:cTn id="7" dur="5000" fill="hold"/>
                                        <p:tgtEl>
                                          <p:spTgt spid="4726787"/>
                                        </p:tgtEl>
                                        <p:attrNameLst>
                                          <p:attrName>ppt_w</p:attrName>
                                        </p:attrNameLst>
                                      </p:cBhvr>
                                      <p:tavLst>
                                        <p:tav tm="0" fmla="#ppt_w*sin(2.5*pi*$)">
                                          <p:val>
                                            <p:fltVal val="0"/>
                                          </p:val>
                                        </p:tav>
                                        <p:tav tm="100000">
                                          <p:val>
                                            <p:fltVal val="1"/>
                                          </p:val>
                                        </p:tav>
                                      </p:tavLst>
                                    </p:anim>
                                    <p:anim calcmode="lin" valueType="num">
                                      <p:cBhvr>
                                        <p:cTn id="8" dur="5000" fill="hold"/>
                                        <p:tgtEl>
                                          <p:spTgt spid="47267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726788"/>
                                        </p:tgtEl>
                                        <p:attrNameLst>
                                          <p:attrName>style.visibility</p:attrName>
                                        </p:attrNameLst>
                                      </p:cBhvr>
                                      <p:to>
                                        <p:strVal val="visible"/>
                                      </p:to>
                                    </p:set>
                                    <p:anim calcmode="lin" valueType="num">
                                      <p:cBhvr>
                                        <p:cTn id="13" dur="500" fill="hold"/>
                                        <p:tgtEl>
                                          <p:spTgt spid="4726788"/>
                                        </p:tgtEl>
                                        <p:attrNameLst>
                                          <p:attrName>ppt_w</p:attrName>
                                        </p:attrNameLst>
                                      </p:cBhvr>
                                      <p:tavLst>
                                        <p:tav tm="0">
                                          <p:val>
                                            <p:fltVal val="0"/>
                                          </p:val>
                                        </p:tav>
                                        <p:tav tm="100000">
                                          <p:val>
                                            <p:strVal val="#ppt_w"/>
                                          </p:val>
                                        </p:tav>
                                      </p:tavLst>
                                    </p:anim>
                                    <p:anim calcmode="lin" valueType="num">
                                      <p:cBhvr>
                                        <p:cTn id="14" dur="500" fill="hold"/>
                                        <p:tgtEl>
                                          <p:spTgt spid="4726788"/>
                                        </p:tgtEl>
                                        <p:attrNameLst>
                                          <p:attrName>ppt_h</p:attrName>
                                        </p:attrNameLst>
                                      </p:cBhvr>
                                      <p:tavLst>
                                        <p:tav tm="0">
                                          <p:val>
                                            <p:fltVal val="0"/>
                                          </p:val>
                                        </p:tav>
                                        <p:tav tm="100000">
                                          <p:val>
                                            <p:strVal val="#ppt_h"/>
                                          </p:val>
                                        </p:tav>
                                      </p:tavLst>
                                    </p:anim>
                                    <p:anim calcmode="lin" valueType="num">
                                      <p:cBhvr>
                                        <p:cTn id="15" dur="500" fill="hold"/>
                                        <p:tgtEl>
                                          <p:spTgt spid="4726788"/>
                                        </p:tgtEl>
                                        <p:attrNameLst>
                                          <p:attrName>ppt_x</p:attrName>
                                        </p:attrNameLst>
                                      </p:cBhvr>
                                      <p:tavLst>
                                        <p:tav tm="0">
                                          <p:val>
                                            <p:fltVal val="0.5"/>
                                          </p:val>
                                        </p:tav>
                                        <p:tav tm="100000">
                                          <p:val>
                                            <p:strVal val="#ppt_x"/>
                                          </p:val>
                                        </p:tav>
                                      </p:tavLst>
                                    </p:anim>
                                    <p:anim calcmode="lin" valueType="num">
                                      <p:cBhvr>
                                        <p:cTn id="16" dur="500" fill="hold"/>
                                        <p:tgtEl>
                                          <p:spTgt spid="4726788"/>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726789"/>
                                        </p:tgtEl>
                                        <p:attrNameLst>
                                          <p:attrName>style.visibility</p:attrName>
                                        </p:attrNameLst>
                                      </p:cBhvr>
                                      <p:to>
                                        <p:strVal val="visible"/>
                                      </p:to>
                                    </p:set>
                                    <p:animEffect transition="in" filter="dissolve">
                                      <p:cBhvr>
                                        <p:cTn id="21" dur="500"/>
                                        <p:tgtEl>
                                          <p:spTgt spid="4726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6788" grpId="0" animBg="1"/>
      <p:bldP spid="472678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09800" y="228600"/>
            <a:ext cx="7772400" cy="762000"/>
          </a:xfrm>
          <a:ln>
            <a:solidFill>
              <a:schemeClr val="bg2"/>
            </a:solidFill>
          </a:ln>
        </p:spPr>
        <p:txBody>
          <a:bodyPr/>
          <a:lstStyle/>
          <a:p>
            <a:r>
              <a:rPr lang="en-US">
                <a:solidFill>
                  <a:schemeClr val="accent2"/>
                </a:solidFill>
              </a:rPr>
              <a:t>Was Peter the First Pope?</a:t>
            </a:r>
          </a:p>
        </p:txBody>
      </p:sp>
      <p:sp>
        <p:nvSpPr>
          <p:cNvPr id="84995" name="Rectangle 3"/>
          <p:cNvSpPr>
            <a:spLocks noGrp="1" noChangeArrowheads="1"/>
          </p:cNvSpPr>
          <p:nvPr>
            <p:ph type="body" sz="half" idx="1"/>
          </p:nvPr>
        </p:nvSpPr>
        <p:spPr>
          <a:xfrm>
            <a:off x="2209800" y="1295400"/>
            <a:ext cx="7772400" cy="2667000"/>
          </a:xfrm>
          <a:solidFill>
            <a:schemeClr val="hlink"/>
          </a:solidFill>
        </p:spPr>
        <p:txBody>
          <a:bodyPr/>
          <a:lstStyle/>
          <a:p>
            <a:pPr>
              <a:lnSpc>
                <a:spcPct val="90000"/>
              </a:lnSpc>
            </a:pPr>
            <a:r>
              <a:rPr lang="en-US" sz="2400"/>
              <a:t>This tradition that the Apostle Peter held the papal office from A.D. 42 to A.D. 67 started early in the third century. </a:t>
            </a:r>
          </a:p>
          <a:p>
            <a:pPr>
              <a:lnSpc>
                <a:spcPct val="90000"/>
              </a:lnSpc>
            </a:pPr>
            <a:r>
              <a:rPr lang="en-US" sz="2400"/>
              <a:t>26 church congregants are noted by their names in the first fifteen verses of Paul’s Letter to the Romans in chapter 16.   Peter is not even casually mentioned although this point of time overlaps with that of his supposed service term there.</a:t>
            </a:r>
          </a:p>
          <a:p>
            <a:pPr>
              <a:lnSpc>
                <a:spcPct val="90000"/>
              </a:lnSpc>
            </a:pPr>
            <a:r>
              <a:rPr lang="en-US" sz="2400"/>
              <a:t>Acts 12 – Peter was held this period in prison in Jerusalem.  </a:t>
            </a:r>
          </a:p>
        </p:txBody>
      </p:sp>
      <p:sp>
        <p:nvSpPr>
          <p:cNvPr id="84996" name="Rectangle 4"/>
          <p:cNvSpPr>
            <a:spLocks noGrp="1" noChangeArrowheads="1"/>
          </p:cNvSpPr>
          <p:nvPr>
            <p:ph sz="half" idx="2"/>
          </p:nvPr>
        </p:nvSpPr>
        <p:spPr>
          <a:xfrm>
            <a:off x="2209800" y="4191000"/>
            <a:ext cx="7772400" cy="2438400"/>
          </a:xfrm>
          <a:ln>
            <a:solidFill>
              <a:srgbClr val="CC3300"/>
            </a:solidFill>
          </a:ln>
        </p:spPr>
        <p:txBody>
          <a:bodyPr/>
          <a:lstStyle/>
          <a:p>
            <a:pPr>
              <a:buFontTx/>
              <a:buNone/>
            </a:pPr>
            <a:r>
              <a:rPr lang="en-US" sz="2400" dirty="0">
                <a:solidFill>
                  <a:srgbClr val="FF3300"/>
                </a:solidFill>
              </a:rPr>
              <a:t>     </a:t>
            </a:r>
            <a:r>
              <a:rPr lang="en-US" sz="2000" dirty="0">
                <a:solidFill>
                  <a:srgbClr val="FF3300"/>
                </a:solidFill>
              </a:rPr>
              <a:t>“But it is said on all sides ,  Was not St. Peter at Rome? Was he not crucified with his head down?  Are not the pulpits in which he taught, the altars at which he said the mass, in this eternal city?   St. Peter having been in Rome, my venerable brethren, rest only on tradition…  Scaliger, one of the most learned of men, has not hesitated to say St. Peter’s episcopate and residence at Rome ought to be classed with ridiculous legends.”   </a:t>
            </a:r>
            <a:r>
              <a:rPr lang="en-US" sz="2000" b="1" dirty="0">
                <a:solidFill>
                  <a:srgbClr val="FF3300"/>
                </a:solidFill>
              </a:rPr>
              <a:t>1870 Vatican Council;  Bishop </a:t>
            </a:r>
            <a:r>
              <a:rPr lang="en-US" sz="2000" b="1" dirty="0" err="1">
                <a:solidFill>
                  <a:srgbClr val="FF3300"/>
                </a:solidFill>
              </a:rPr>
              <a:t>Strossmayer</a:t>
            </a:r>
            <a:endParaRPr lang="en-US" sz="2800" b="1" dirty="0">
              <a:solidFill>
                <a:srgbClr val="FF3300"/>
              </a:solidFill>
            </a:endParaRPr>
          </a:p>
        </p:txBody>
      </p:sp>
      <p:sp>
        <p:nvSpPr>
          <p:cNvPr id="84997" name="Comment 5"/>
          <p:cNvSpPr>
            <a:spLocks noChangeArrowheads="1"/>
          </p:cNvSpPr>
          <p:nvPr/>
        </p:nvSpPr>
        <p:spPr bwMode="auto">
          <a:xfrm>
            <a:off x="1539876" y="-9144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Oldest Continuously Functioning Institution In World Still Can’t Trace Origins To Apostles! </a:t>
            </a:r>
          </a:p>
        </p:txBody>
      </p:sp>
      <p:sp>
        <p:nvSpPr>
          <p:cNvPr id="7" name="Rectangle 6"/>
          <p:cNvSpPr/>
          <p:nvPr/>
        </p:nvSpPr>
        <p:spPr>
          <a:xfrm>
            <a:off x="2209800" y="4953001"/>
            <a:ext cx="7772400"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uLnTx/>
                <a:uFillTx/>
                <a:latin typeface="Calligrapher" pitchFamily="2" charset="0"/>
                <a:ea typeface="+mn-ea"/>
                <a:cs typeface="+mn-cs"/>
              </a:rPr>
              <a:t>1870 VATICAN COUNCIL</a:t>
            </a:r>
          </a:p>
        </p:txBody>
      </p:sp>
    </p:spTree>
    <p:extLst>
      <p:ext uri="{BB962C8B-B14F-4D97-AF65-F5344CB8AC3E}">
        <p14:creationId xmlns:p14="http://schemas.microsoft.com/office/powerpoint/2010/main" val="13680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70" decel="100000"/>
                                        <p:tgtEl>
                                          <p:spTgt spid="7">
                                            <p:txEl>
                                              <p:pRg st="0" end="0"/>
                                            </p:txEl>
                                          </p:spTgt>
                                        </p:tgtEl>
                                      </p:cBhvr>
                                    </p:animEffect>
                                    <p:animScale>
                                      <p:cBhvr>
                                        <p:cTn id="8" dur="770" decel="100000"/>
                                        <p:tgtEl>
                                          <p:spTgt spid="7">
                                            <p:txEl>
                                              <p:pRg st="0" end="0"/>
                                            </p:txEl>
                                          </p:spTgt>
                                        </p:tgtEl>
                                      </p:cBhvr>
                                      <p:from x="10000" y="10000"/>
                                      <p:to x="200000" y="450000"/>
                                    </p:animScale>
                                    <p:animScale>
                                      <p:cBhvr>
                                        <p:cTn id="9" dur="1230" accel="100000" fill="hold">
                                          <p:stCondLst>
                                            <p:cond delay="770"/>
                                          </p:stCondLst>
                                        </p:cTn>
                                        <p:tgtEl>
                                          <p:spTgt spid="7">
                                            <p:txEl>
                                              <p:pRg st="0" end="0"/>
                                            </p:txEl>
                                          </p:spTgt>
                                        </p:tgtEl>
                                      </p:cBhvr>
                                      <p:from x="200000" y="450000"/>
                                      <p:to x="100000" y="100000"/>
                                    </p:animScale>
                                    <p:set>
                                      <p:cBhvr>
                                        <p:cTn id="10" dur="770" fill="hold"/>
                                        <p:tgtEl>
                                          <p:spTgt spid="7">
                                            <p:txEl>
                                              <p:pRg st="0" end="0"/>
                                            </p:txEl>
                                          </p:spTgt>
                                        </p:tgtEl>
                                        <p:attrNameLst>
                                          <p:attrName>ppt_x</p:attrName>
                                        </p:attrNameLst>
                                      </p:cBhvr>
                                      <p:to>
                                        <p:strVal val="(0.5)"/>
                                      </p:to>
                                    </p:set>
                                    <p:anim from="(0.5)" to="(#ppt_x)" calcmode="lin" valueType="num">
                                      <p:cBhvr>
                                        <p:cTn id="11" dur="1230" accel="100000" fill="hold">
                                          <p:stCondLst>
                                            <p:cond delay="770"/>
                                          </p:stCondLst>
                                        </p:cTn>
                                        <p:tgtEl>
                                          <p:spTgt spid="7">
                                            <p:txEl>
                                              <p:pRg st="0" end="0"/>
                                            </p:txEl>
                                          </p:spTgt>
                                        </p:tgtEl>
                                        <p:attrNameLst>
                                          <p:attrName>ppt_x</p:attrName>
                                        </p:attrNameLst>
                                      </p:cBhvr>
                                    </p:anim>
                                    <p:set>
                                      <p:cBhvr>
                                        <p:cTn id="12" dur="770" fill="hold"/>
                                        <p:tgtEl>
                                          <p:spTgt spid="7">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7">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2" name="Text Box 6"/>
          <p:cNvSpPr txBox="1">
            <a:spLocks noChangeArrowheads="1"/>
          </p:cNvSpPr>
          <p:nvPr/>
        </p:nvSpPr>
        <p:spPr bwMode="auto">
          <a:xfrm>
            <a:off x="7696200" y="5241926"/>
            <a:ext cx="27432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Pope Pius IX</a:t>
            </a:r>
          </a:p>
        </p:txBody>
      </p:sp>
      <p:pic>
        <p:nvPicPr>
          <p:cNvPr id="874507" name="Picture 11" descr="Popepiusix"/>
          <p:cNvPicPr>
            <a:picLocks noChangeAspect="1" noChangeArrowheads="1"/>
          </p:cNvPicPr>
          <p:nvPr/>
        </p:nvPicPr>
        <p:blipFill>
          <a:blip r:embed="rId4" cstate="print"/>
          <a:srcRect/>
          <a:stretch>
            <a:fillRect/>
          </a:stretch>
        </p:blipFill>
        <p:spPr bwMode="auto">
          <a:xfrm>
            <a:off x="7620000" y="1066800"/>
            <a:ext cx="2878138" cy="40386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514600" y="990600"/>
            <a:ext cx="5105400" cy="5410200"/>
          </a:xfrm>
        </p:spPr>
        <p:txBody>
          <a:bodyPr/>
          <a:lstStyle/>
          <a:p>
            <a:pPr>
              <a:lnSpc>
                <a:spcPct val="90000"/>
              </a:lnSpc>
            </a:pPr>
            <a:r>
              <a:rPr lang="en-US" dirty="0"/>
              <a:t>Pope Pius IX denounced the idea that he “should harmonize himself with recent civilization.”</a:t>
            </a:r>
          </a:p>
          <a:p>
            <a:pPr>
              <a:lnSpc>
                <a:spcPct val="90000"/>
              </a:lnSpc>
            </a:pPr>
            <a:r>
              <a:rPr lang="en-US" dirty="0"/>
              <a:t>He said also 8/15/1859:</a:t>
            </a:r>
          </a:p>
          <a:p>
            <a:pPr>
              <a:lnSpc>
                <a:spcPct val="90000"/>
              </a:lnSpc>
            </a:pPr>
            <a:r>
              <a:rPr lang="en-US" b="1" dirty="0"/>
              <a:t>“The absurd and erroneous doctrines   of ravings in defense  of liberty of conscience are a most pestilential error!”</a:t>
            </a:r>
          </a:p>
        </p:txBody>
      </p:sp>
    </p:spTree>
    <p:extLst>
      <p:ext uri="{BB962C8B-B14F-4D97-AF65-F5344CB8AC3E}">
        <p14:creationId xmlns:p14="http://schemas.microsoft.com/office/powerpoint/2010/main" val="175619676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2" name="Text Box 6"/>
          <p:cNvSpPr txBox="1">
            <a:spLocks noChangeArrowheads="1"/>
          </p:cNvSpPr>
          <p:nvPr/>
        </p:nvSpPr>
        <p:spPr bwMode="auto">
          <a:xfrm>
            <a:off x="7696200" y="5241926"/>
            <a:ext cx="27432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Pope Pius IX</a:t>
            </a:r>
          </a:p>
        </p:txBody>
      </p:sp>
      <p:pic>
        <p:nvPicPr>
          <p:cNvPr id="874507" name="Picture 11" descr="Popepiusix"/>
          <p:cNvPicPr>
            <a:picLocks noChangeAspect="1" noChangeArrowheads="1"/>
          </p:cNvPicPr>
          <p:nvPr/>
        </p:nvPicPr>
        <p:blipFill>
          <a:blip r:embed="rId4" cstate="print"/>
          <a:srcRect/>
          <a:stretch>
            <a:fillRect/>
          </a:stretch>
        </p:blipFill>
        <p:spPr bwMode="auto">
          <a:xfrm>
            <a:off x="7620000" y="1066800"/>
            <a:ext cx="2878138" cy="40386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514600" y="1143000"/>
            <a:ext cx="5105400" cy="5257800"/>
          </a:xfrm>
        </p:spPr>
        <p:txBody>
          <a:bodyPr/>
          <a:lstStyle/>
          <a:p>
            <a:pPr>
              <a:lnSpc>
                <a:spcPct val="90000"/>
              </a:lnSpc>
            </a:pPr>
            <a:r>
              <a:rPr lang="en-US" sz="2800" dirty="0"/>
              <a:t>In December of 1864, the pope issued what may well be the most controversial papal document of modern times,  the encyclical </a:t>
            </a:r>
            <a:r>
              <a:rPr lang="en-US" sz="2800" i="1" dirty="0"/>
              <a:t>Quanta </a:t>
            </a:r>
            <a:r>
              <a:rPr lang="en-US" sz="2800" i="1" dirty="0" err="1"/>
              <a:t>cura</a:t>
            </a:r>
            <a:r>
              <a:rPr lang="en-US" sz="2800" dirty="0"/>
              <a:t>, with an accompanying Syllabus of Errors. </a:t>
            </a:r>
            <a:endParaRPr lang="en-US" sz="2800" b="1" dirty="0"/>
          </a:p>
          <a:p>
            <a:pPr>
              <a:lnSpc>
                <a:spcPct val="90000"/>
              </a:lnSpc>
            </a:pPr>
            <a:r>
              <a:rPr lang="en-US" sz="2800" dirty="0"/>
              <a:t>While the encyclical itself received relatively little attention,  the Syllabus -  listing the eighty propositions associated with modern life that no good Catholic could subscribe to – was different. </a:t>
            </a:r>
          </a:p>
          <a:p>
            <a:pPr>
              <a:lnSpc>
                <a:spcPct val="90000"/>
              </a:lnSpc>
            </a:pPr>
            <a:endParaRPr lang="en-US" sz="2800" b="1" dirty="0"/>
          </a:p>
        </p:txBody>
      </p:sp>
    </p:spTree>
    <p:extLst>
      <p:ext uri="{BB962C8B-B14F-4D97-AF65-F5344CB8AC3E}">
        <p14:creationId xmlns:p14="http://schemas.microsoft.com/office/powerpoint/2010/main" val="34110403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5783" name="Rectangle 7"/>
          <p:cNvSpPr>
            <a:spLocks noGrp="1" noChangeArrowheads="1"/>
          </p:cNvSpPr>
          <p:nvPr>
            <p:ph type="title"/>
          </p:nvPr>
        </p:nvSpPr>
        <p:spPr/>
        <p:txBody>
          <a:bodyPr/>
          <a:lstStyle/>
          <a:p>
            <a:r>
              <a:rPr lang="en-US"/>
              <a:t>Reunion or Renewal?</a:t>
            </a:r>
          </a:p>
        </p:txBody>
      </p:sp>
      <p:sp>
        <p:nvSpPr>
          <p:cNvPr id="715784" name="Rectangle 8"/>
          <p:cNvSpPr>
            <a:spLocks noGrp="1" noChangeArrowheads="1"/>
          </p:cNvSpPr>
          <p:nvPr>
            <p:ph type="body" idx="1"/>
          </p:nvPr>
        </p:nvSpPr>
        <p:spPr/>
        <p:txBody>
          <a:bodyPr/>
          <a:lstStyle/>
          <a:p>
            <a:r>
              <a:rPr lang="en-US" sz="4000" dirty="0"/>
              <a:t>In 1541, Protestant and Roman Catholic leaders met in Germany, to determine whether it might be possible to reunite.</a:t>
            </a:r>
          </a:p>
          <a:p>
            <a:r>
              <a:rPr lang="en-US" sz="4000" dirty="0"/>
              <a:t>Although much agreement was reached, these two issues prevented reunion:</a:t>
            </a:r>
          </a:p>
          <a:p>
            <a:pPr lvl="1"/>
            <a:r>
              <a:rPr lang="en-US" sz="4000" b="1" dirty="0"/>
              <a:t>Papal power</a:t>
            </a:r>
          </a:p>
          <a:p>
            <a:pPr lvl="1"/>
            <a:r>
              <a:rPr lang="en-US" sz="4000" b="1" dirty="0"/>
              <a:t>The presence of Christ in Communion</a:t>
            </a:r>
          </a:p>
        </p:txBody>
      </p:sp>
    </p:spTree>
    <p:extLst>
      <p:ext uri="{BB962C8B-B14F-4D97-AF65-F5344CB8AC3E}">
        <p14:creationId xmlns:p14="http://schemas.microsoft.com/office/powerpoint/2010/main" val="8639182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2" name="Text Box 6"/>
          <p:cNvSpPr txBox="1">
            <a:spLocks noChangeArrowheads="1"/>
          </p:cNvSpPr>
          <p:nvPr/>
        </p:nvSpPr>
        <p:spPr bwMode="auto">
          <a:xfrm>
            <a:off x="7696200" y="5241926"/>
            <a:ext cx="27432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Pope Pius IX</a:t>
            </a:r>
          </a:p>
        </p:txBody>
      </p:sp>
      <p:pic>
        <p:nvPicPr>
          <p:cNvPr id="874507" name="Picture 11" descr="Popepiusix"/>
          <p:cNvPicPr>
            <a:picLocks noChangeAspect="1" noChangeArrowheads="1"/>
          </p:cNvPicPr>
          <p:nvPr/>
        </p:nvPicPr>
        <p:blipFill>
          <a:blip r:embed="rId4" cstate="print"/>
          <a:srcRect/>
          <a:stretch>
            <a:fillRect/>
          </a:stretch>
        </p:blipFill>
        <p:spPr bwMode="auto">
          <a:xfrm>
            <a:off x="7620000" y="1066800"/>
            <a:ext cx="2878138" cy="40386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514600" y="1143000"/>
            <a:ext cx="5105400" cy="5257800"/>
          </a:xfrm>
        </p:spPr>
        <p:txBody>
          <a:bodyPr/>
          <a:lstStyle/>
          <a:p>
            <a:pPr>
              <a:lnSpc>
                <a:spcPct val="90000"/>
              </a:lnSpc>
            </a:pPr>
            <a:r>
              <a:rPr lang="en-US" sz="2800" i="1" dirty="0"/>
              <a:t>1864 Errors Syllabus Stated:</a:t>
            </a:r>
          </a:p>
          <a:p>
            <a:pPr>
              <a:lnSpc>
                <a:spcPct val="90000"/>
              </a:lnSpc>
            </a:pPr>
            <a:r>
              <a:rPr lang="en-US" sz="2800" b="1" dirty="0"/>
              <a:t> No Catholic could believe in freedom of speech, freedom of the press,  or the freedom of religion.</a:t>
            </a:r>
          </a:p>
          <a:p>
            <a:pPr>
              <a:lnSpc>
                <a:spcPct val="90000"/>
              </a:lnSpc>
            </a:pPr>
            <a:r>
              <a:rPr lang="en-US" b="1" dirty="0"/>
              <a:t>Catholics were forbidden to believe that the pope could live without a state of his own or that there was  a separation of church and state.  </a:t>
            </a:r>
          </a:p>
          <a:p>
            <a:pPr>
              <a:lnSpc>
                <a:spcPct val="90000"/>
              </a:lnSpc>
            </a:pPr>
            <a:endParaRPr lang="en-US" sz="2800" b="1" dirty="0"/>
          </a:p>
        </p:txBody>
      </p:sp>
      <p:pic>
        <p:nvPicPr>
          <p:cNvPr id="6" name="Picture 5" descr="yup anim.gif"/>
          <p:cNvPicPr>
            <a:picLocks noChangeAspect="1"/>
          </p:cNvPicPr>
          <p:nvPr/>
        </p:nvPicPr>
        <p:blipFill>
          <a:blip r:embed="rId5" cstate="print"/>
          <a:stretch>
            <a:fillRect/>
          </a:stretch>
        </p:blipFill>
        <p:spPr>
          <a:xfrm>
            <a:off x="8763000" y="6096000"/>
            <a:ext cx="666750" cy="247650"/>
          </a:xfrm>
          <a:prstGeom prst="rect">
            <a:avLst/>
          </a:prstGeom>
        </p:spPr>
      </p:pic>
    </p:spTree>
    <p:extLst>
      <p:ext uri="{BB962C8B-B14F-4D97-AF65-F5344CB8AC3E}">
        <p14:creationId xmlns:p14="http://schemas.microsoft.com/office/powerpoint/2010/main" val="209269409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74507" name="Picture 11" descr="Popepiusix"/>
          <p:cNvPicPr>
            <a:picLocks noChangeAspect="1" noChangeArrowheads="1"/>
          </p:cNvPicPr>
          <p:nvPr/>
        </p:nvPicPr>
        <p:blipFill>
          <a:blip r:embed="rId4" cstate="print"/>
          <a:srcRect/>
          <a:stretch>
            <a:fillRect/>
          </a:stretch>
        </p:blipFill>
        <p:spPr bwMode="auto">
          <a:xfrm>
            <a:off x="7848600" y="1066800"/>
            <a:ext cx="2649538" cy="30480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590800" y="990600"/>
            <a:ext cx="5257800" cy="5410200"/>
          </a:xfrm>
        </p:spPr>
        <p:txBody>
          <a:bodyPr/>
          <a:lstStyle/>
          <a:p>
            <a:pPr lvl="0">
              <a:lnSpc>
                <a:spcPct val="90000"/>
              </a:lnSpc>
            </a:pPr>
            <a:r>
              <a:rPr lang="en-US" dirty="0">
                <a:solidFill>
                  <a:srgbClr val="000000"/>
                </a:solidFill>
              </a:rPr>
              <a:t>Pope Pius IX denounced the idea that he “should harmonize himself with recent civilization.”</a:t>
            </a:r>
            <a:endParaRPr lang="en-US" dirty="0"/>
          </a:p>
          <a:p>
            <a:pPr>
              <a:lnSpc>
                <a:spcPct val="90000"/>
              </a:lnSpc>
            </a:pPr>
            <a:r>
              <a:rPr lang="en-US" b="1" dirty="0"/>
              <a:t>He assembled the First Vatican Council in 1868.</a:t>
            </a:r>
          </a:p>
        </p:txBody>
      </p:sp>
      <p:pic>
        <p:nvPicPr>
          <p:cNvPr id="6" name="Picture 5" descr="64.jpg"/>
          <p:cNvPicPr>
            <a:picLocks noChangeAspect="1"/>
          </p:cNvPicPr>
          <p:nvPr/>
        </p:nvPicPr>
        <p:blipFill>
          <a:blip r:embed="rId5" cstate="print"/>
          <a:stretch>
            <a:fillRect/>
          </a:stretch>
        </p:blipFill>
        <p:spPr>
          <a:xfrm>
            <a:off x="2971800" y="4267201"/>
            <a:ext cx="4572000" cy="2371725"/>
          </a:xfrm>
          <a:prstGeom prst="rect">
            <a:avLst/>
          </a:prstGeom>
        </p:spPr>
      </p:pic>
      <p:pic>
        <p:nvPicPr>
          <p:cNvPr id="7" name="Picture 6" descr="com0610zb.jpg"/>
          <p:cNvPicPr>
            <a:picLocks noChangeAspect="1"/>
          </p:cNvPicPr>
          <p:nvPr/>
        </p:nvPicPr>
        <p:blipFill>
          <a:blip r:embed="rId6" cstate="print"/>
          <a:stretch>
            <a:fillRect/>
          </a:stretch>
        </p:blipFill>
        <p:spPr>
          <a:xfrm>
            <a:off x="2570252" y="4267200"/>
            <a:ext cx="8077200" cy="2590800"/>
          </a:xfrm>
          <a:prstGeom prst="rect">
            <a:avLst/>
          </a:prstGeom>
        </p:spPr>
      </p:pic>
    </p:spTree>
    <p:extLst>
      <p:ext uri="{BB962C8B-B14F-4D97-AF65-F5344CB8AC3E}">
        <p14:creationId xmlns:p14="http://schemas.microsoft.com/office/powerpoint/2010/main" val="60392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its_news.jpg">
            <a:extLst>
              <a:ext uri="{FF2B5EF4-FFF2-40B4-BE49-F238E27FC236}">
                <a16:creationId xmlns:a16="http://schemas.microsoft.com/office/drawing/2014/main" id="{19AED19A-E07A-44F6-9C61-156E6414B9C2}"/>
              </a:ext>
            </a:extLst>
          </p:cNvPr>
          <p:cNvPicPr>
            <a:picLocks noChangeAspect="1"/>
          </p:cNvPicPr>
          <p:nvPr/>
        </p:nvPicPr>
        <p:blipFill>
          <a:blip r:embed="rId2" cstate="print"/>
          <a:stretch>
            <a:fillRect/>
          </a:stretch>
        </p:blipFill>
        <p:spPr>
          <a:xfrm>
            <a:off x="-12832" y="-191192"/>
            <a:ext cx="12204832" cy="8071658"/>
          </a:xfrm>
          <a:prstGeom prst="rect">
            <a:avLst/>
          </a:prstGeom>
        </p:spPr>
      </p:pic>
      <p:sp>
        <p:nvSpPr>
          <p:cNvPr id="5" name="WordArt 3" descr="Narrow vertical">
            <a:extLst>
              <a:ext uri="{FF2B5EF4-FFF2-40B4-BE49-F238E27FC236}">
                <a16:creationId xmlns:a16="http://schemas.microsoft.com/office/drawing/2014/main" id="{CDCEAEA8-535D-4478-94B5-2481EDE05B49}"/>
              </a:ext>
            </a:extLst>
          </p:cNvPr>
          <p:cNvSpPr>
            <a:spLocks noChangeArrowheads="1" noChangeShapeType="1" noTextEdit="1"/>
          </p:cNvSpPr>
          <p:nvPr/>
        </p:nvSpPr>
        <p:spPr bwMode="auto">
          <a:xfrm>
            <a:off x="997527" y="3192088"/>
            <a:ext cx="9670472" cy="3499658"/>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THE LAST PAPAL ROMAN EMPEROR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NEW BLACK ROBED PRAETORIANS</a:t>
            </a:r>
          </a:p>
        </p:txBody>
      </p:sp>
      <p:sp>
        <p:nvSpPr>
          <p:cNvPr id="2" name="Rectangle 1">
            <a:extLst>
              <a:ext uri="{FF2B5EF4-FFF2-40B4-BE49-F238E27FC236}">
                <a16:creationId xmlns:a16="http://schemas.microsoft.com/office/drawing/2014/main" id="{A529B285-B193-493D-9B86-0B6C5466B23A}"/>
              </a:ext>
            </a:extLst>
          </p:cNvPr>
          <p:cNvSpPr/>
          <p:nvPr/>
        </p:nvSpPr>
        <p:spPr>
          <a:xfrm>
            <a:off x="550332" y="2438400"/>
            <a:ext cx="8398933"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000000">
                      <a:lumMod val="75000"/>
                    </a:srgbClr>
                  </a:solidFill>
                  <a:prstDash val="solid"/>
                </a:ln>
                <a:solidFill>
                  <a:srgbClr val="FFC000"/>
                </a:solidFill>
                <a:effectLst>
                  <a:outerShdw dist="38100" dir="2640000" algn="bl" rotWithShape="0">
                    <a:srgbClr val="000000">
                      <a:lumMod val="75000"/>
                    </a:srgbClr>
                  </a:outerShdw>
                </a:effectLst>
                <a:uLnTx/>
                <a:uFillTx/>
                <a:latin typeface="Arial"/>
                <a:ea typeface="ＭＳ Ｐゴシック"/>
                <a:cs typeface="+mn-cs"/>
              </a:rPr>
              <a:t>* </a:t>
            </a:r>
            <a:r>
              <a:rPr kumimoji="0" lang="en-US" sz="2400" b="1" i="0" u="none" strike="noStrike" kern="1200" cap="none" spc="0" normalizeH="0" baseline="0" noProof="0" dirty="0">
                <a:ln w="12700">
                  <a:solidFill>
                    <a:srgbClr val="000000">
                      <a:lumMod val="75000"/>
                    </a:srgbClr>
                  </a:solidFill>
                  <a:prstDash val="solid"/>
                </a:ln>
                <a:solidFill>
                  <a:srgbClr val="FFC000"/>
                </a:solidFill>
                <a:effectLst>
                  <a:outerShdw dist="38100" dir="2640000" algn="bl" rotWithShape="0">
                    <a:srgbClr val="000000">
                      <a:lumMod val="75000"/>
                    </a:srgbClr>
                  </a:outerShdw>
                </a:effectLst>
                <a:uLnTx/>
                <a:uFillTx/>
                <a:latin typeface="Arial"/>
                <a:ea typeface="ＭＳ Ｐゴシック"/>
                <a:cs typeface="+mn-cs"/>
              </a:rPr>
              <a:t>Jesuit Accused As Assassin Pope Clement XIV (1769)</a:t>
            </a:r>
          </a:p>
        </p:txBody>
      </p:sp>
    </p:spTree>
    <p:extLst>
      <p:ext uri="{BB962C8B-B14F-4D97-AF65-F5344CB8AC3E}">
        <p14:creationId xmlns:p14="http://schemas.microsoft.com/office/powerpoint/2010/main" val="209210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o9vat3.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609600" y="1"/>
            <a:ext cx="10972800"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Italian History Author David I. </a:t>
            </a:r>
            <a:r>
              <a:rPr kumimoji="0" lang="en-US" sz="4400" b="1" i="0" u="none" strike="noStrike" kern="1200" cap="none" spc="50" normalizeH="0" baseline="0" noProof="0" dirty="0" err="1">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Kertzer</a:t>
            </a:r>
            <a:r>
              <a:rPr kumimoji="0" lang="en-US" sz="4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 Writes:</a:t>
            </a:r>
          </a:p>
        </p:txBody>
      </p:sp>
      <p:sp>
        <p:nvSpPr>
          <p:cNvPr id="6" name="TextBox 5"/>
          <p:cNvSpPr txBox="1"/>
          <p:nvPr/>
        </p:nvSpPr>
        <p:spPr>
          <a:xfrm>
            <a:off x="1905000" y="1143001"/>
            <a:ext cx="8382000" cy="4893647"/>
          </a:xfrm>
          <a:prstGeom prst="rect">
            <a:avLst/>
          </a:prstGeom>
          <a:solidFill>
            <a:schemeClr val="accent4"/>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“The intellectual leader of the movement against the Council and against papal infallibility was a man who would not be in Rome for the historic gathering.  The redoubtable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Ignaz</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 von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Dollinger</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  Germany’s most renowned Church historian and one of Europe’s most influential Catholic theologians,  was convinced that the Council would be a calamity for the Church.  In the newspaper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Allgemeine Zeitung</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  Dollinger accused the Jesuits and the pope himself of preparing an ‘ecclesiastical revolution.’  A papal seizure of power was planned that,  he warned,  would undermine the bishops’ authority &amp; create a papal dictatorship.  It was but the last step,  the Church historian argued,  in a centuries-long drive toward centralization that had produced ‘a tumor that is disfiguring the Church &amp; causing it to suffocate.’ ”     </a:t>
            </a:r>
          </a:p>
        </p:txBody>
      </p:sp>
    </p:spTree>
    <p:extLst>
      <p:ext uri="{BB962C8B-B14F-4D97-AF65-F5344CB8AC3E}">
        <p14:creationId xmlns:p14="http://schemas.microsoft.com/office/powerpoint/2010/main" val="352712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o9vat3.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998290" y="1"/>
            <a:ext cx="10175846"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Italian History Author David I. </a:t>
            </a:r>
            <a:r>
              <a:rPr kumimoji="0" lang="en-US" sz="3600" b="1" i="0" u="none" strike="noStrike" kern="1200" cap="none" spc="50" normalizeH="0" baseline="0" noProof="0" dirty="0" err="1">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Kertzer</a:t>
            </a:r>
            <a:r>
              <a:rPr kumimoji="0" lang="en-US" sz="36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 Writes:</a:t>
            </a:r>
          </a:p>
        </p:txBody>
      </p:sp>
      <p:sp>
        <p:nvSpPr>
          <p:cNvPr id="6" name="TextBox 5"/>
          <p:cNvSpPr txBox="1"/>
          <p:nvPr/>
        </p:nvSpPr>
        <p:spPr>
          <a:xfrm>
            <a:off x="1752600" y="685800"/>
            <a:ext cx="8686800" cy="5940088"/>
          </a:xfrm>
          <a:prstGeom prst="rect">
            <a:avLst/>
          </a:prstGeom>
          <a:solidFill>
            <a:srgbClr val="FF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“Hostility towards the Jesuits was evident among the American prelates attending the Council as well.  A few days before the Council began,  Bernard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McQuaid</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  bishop of Rochester,  New York,  wrote to a colleague at home:  ‘Since coming to Europe,  I have heard much of the question of the infallibility of the Pope,  which with us in America was scarcely talked of.  The feeling is very strong,  pro and con.  It seems that the Jesuits have been at the bottom of it,  and have been preparing the public mind for it for the past two years.  They have not made friends for themselves by the course they have followed,  and if in any way the harmony of the Council is disturbed,  it will be by the introduction of this most unnecessary question.’  He concluded,  ‘There is no telling what the Jesuits will do,  and from the manner in which they are sounding out the Bishops,  I am inclined to think that they will succeed in having the question forced upon us.  In my humble opinion,  and almost every American Bishop whose opinion I have heard agrees with me,  it will be a great calamity for the Church.’  Or as the bishop of Pittsburgh lamented three months into the Council,  ‘It will kill us;  we shall have to swallow what we have vomited up;  In the past we have always denied accusations [that Catholics view the pope as a kind of deity],  but if infallibility is pronounced,  how will we be able to defend ourselves?’ ”     </a:t>
            </a:r>
          </a:p>
        </p:txBody>
      </p:sp>
      <p:sp>
        <p:nvSpPr>
          <p:cNvPr id="7" name="WordArt 3">
            <a:extLst>
              <a:ext uri="{FF2B5EF4-FFF2-40B4-BE49-F238E27FC236}">
                <a16:creationId xmlns:a16="http://schemas.microsoft.com/office/drawing/2014/main" id="{C872779B-1488-48C1-BFAF-C07457435591}"/>
              </a:ext>
            </a:extLst>
          </p:cNvPr>
          <p:cNvSpPr>
            <a:spLocks noChangeArrowheads="1" noChangeShapeType="1" noTextEdit="1"/>
          </p:cNvSpPr>
          <p:nvPr/>
        </p:nvSpPr>
        <p:spPr bwMode="auto">
          <a:xfrm>
            <a:off x="1524001" y="1371600"/>
            <a:ext cx="8458199" cy="4953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ＭＳ Ｐゴシック"/>
                <a:cs typeface="+mn-cs"/>
              </a:rPr>
              <a:t>“He who rides a tiger is afraid to dismount.”</a:t>
            </a:r>
          </a:p>
        </p:txBody>
      </p:sp>
    </p:spTree>
    <p:extLst>
      <p:ext uri="{BB962C8B-B14F-4D97-AF65-F5344CB8AC3E}">
        <p14:creationId xmlns:p14="http://schemas.microsoft.com/office/powerpoint/2010/main" val="20054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style.rotation</p:attrName>
                                        </p:attrNameLst>
                                      </p:cBhvr>
                                      <p:tavLst>
                                        <p:tav tm="0">
                                          <p:val>
                                            <p:fltVal val="720"/>
                                          </p:val>
                                        </p:tav>
                                        <p:tav tm="100000">
                                          <p:val>
                                            <p:fltVal val="0"/>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 calcmode="lin" valueType="num">
                                      <p:cBhvr>
                                        <p:cTn id="14"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74507" name="Picture 11" descr="Popepiusix"/>
          <p:cNvPicPr>
            <a:picLocks noChangeAspect="1" noChangeArrowheads="1"/>
          </p:cNvPicPr>
          <p:nvPr/>
        </p:nvPicPr>
        <p:blipFill>
          <a:blip r:embed="rId4" cstate="print"/>
          <a:srcRect/>
          <a:stretch>
            <a:fillRect/>
          </a:stretch>
        </p:blipFill>
        <p:spPr bwMode="auto">
          <a:xfrm>
            <a:off x="7620000" y="1066800"/>
            <a:ext cx="2878138" cy="27432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170545" y="990600"/>
            <a:ext cx="5373255" cy="5410200"/>
          </a:xfrm>
        </p:spPr>
        <p:txBody>
          <a:bodyPr/>
          <a:lstStyle/>
          <a:p>
            <a:pPr>
              <a:lnSpc>
                <a:spcPct val="90000"/>
              </a:lnSpc>
            </a:pPr>
            <a:r>
              <a:rPr lang="en-US" dirty="0"/>
              <a:t>He assembled the First Vatican Council in 1868.</a:t>
            </a:r>
          </a:p>
          <a:p>
            <a:pPr>
              <a:lnSpc>
                <a:spcPct val="90000"/>
              </a:lnSpc>
            </a:pPr>
            <a:r>
              <a:rPr lang="en-US" sz="3600" b="1" dirty="0"/>
              <a:t>The council declared the Roman Pope to be infallible whenever he “defines a doctrine.”</a:t>
            </a:r>
          </a:p>
        </p:txBody>
      </p:sp>
      <p:pic>
        <p:nvPicPr>
          <p:cNvPr id="6" name="Picture 5" descr="64.jpg"/>
          <p:cNvPicPr>
            <a:picLocks noChangeAspect="1"/>
          </p:cNvPicPr>
          <p:nvPr/>
        </p:nvPicPr>
        <p:blipFill>
          <a:blip r:embed="rId5" cstate="print"/>
          <a:stretch>
            <a:fillRect/>
          </a:stretch>
        </p:blipFill>
        <p:spPr>
          <a:xfrm>
            <a:off x="2971800" y="4191001"/>
            <a:ext cx="4572000" cy="2447925"/>
          </a:xfrm>
          <a:prstGeom prst="rect">
            <a:avLst/>
          </a:prstGeom>
        </p:spPr>
      </p:pic>
      <p:pic>
        <p:nvPicPr>
          <p:cNvPr id="8" name="Picture 7" descr="vatican-church.jpg"/>
          <p:cNvPicPr>
            <a:picLocks noChangeAspect="1"/>
          </p:cNvPicPr>
          <p:nvPr/>
        </p:nvPicPr>
        <p:blipFill>
          <a:blip r:embed="rId6" cstate="print"/>
          <a:stretch>
            <a:fillRect/>
          </a:stretch>
        </p:blipFill>
        <p:spPr>
          <a:xfrm>
            <a:off x="1385455" y="914400"/>
            <a:ext cx="10806545" cy="3048000"/>
          </a:xfrm>
          <a:prstGeom prst="rect">
            <a:avLst/>
          </a:prstGeom>
        </p:spPr>
      </p:pic>
      <p:pic>
        <p:nvPicPr>
          <p:cNvPr id="10" name="Picture 9" descr="Pio9vat1.jpg">
            <a:extLst>
              <a:ext uri="{FF2B5EF4-FFF2-40B4-BE49-F238E27FC236}">
                <a16:creationId xmlns:a16="http://schemas.microsoft.com/office/drawing/2014/main" id="{0C3AA1A6-790C-41F4-B8AE-FA77502D2FC4}"/>
              </a:ext>
            </a:extLst>
          </p:cNvPr>
          <p:cNvPicPr>
            <a:picLocks noChangeAspect="1"/>
          </p:cNvPicPr>
          <p:nvPr/>
        </p:nvPicPr>
        <p:blipFill>
          <a:blip r:embed="rId7" cstate="print"/>
          <a:stretch>
            <a:fillRect/>
          </a:stretch>
        </p:blipFill>
        <p:spPr>
          <a:xfrm>
            <a:off x="1385455" y="3962400"/>
            <a:ext cx="10806545" cy="2895600"/>
          </a:xfrm>
          <a:prstGeom prst="rect">
            <a:avLst/>
          </a:prstGeom>
        </p:spPr>
      </p:pic>
    </p:spTree>
    <p:extLst>
      <p:ext uri="{BB962C8B-B14F-4D97-AF65-F5344CB8AC3E}">
        <p14:creationId xmlns:p14="http://schemas.microsoft.com/office/powerpoint/2010/main" val="3480498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onono12.jpg"/>
          <p:cNvPicPr>
            <a:picLocks noChangeAspect="1"/>
          </p:cNvPicPr>
          <p:nvPr/>
        </p:nvPicPr>
        <p:blipFill>
          <a:blip r:embed="rId2" cstate="print"/>
          <a:stretch>
            <a:fillRect/>
          </a:stretch>
        </p:blipFill>
        <p:spPr>
          <a:xfrm>
            <a:off x="0" y="0"/>
            <a:ext cx="12192000" cy="6858000"/>
          </a:xfrm>
          <a:prstGeom prst="rect">
            <a:avLst/>
          </a:prstGeom>
        </p:spPr>
      </p:pic>
      <p:sp>
        <p:nvSpPr>
          <p:cNvPr id="5" name="WordArt 3" descr="Narrow vertical"/>
          <p:cNvSpPr>
            <a:spLocks noChangeArrowheads="1" noChangeShapeType="1" noTextEdit="1"/>
          </p:cNvSpPr>
          <p:nvPr/>
        </p:nvSpPr>
        <p:spPr bwMode="auto">
          <a:xfrm>
            <a:off x="1524000" y="3886200"/>
            <a:ext cx="9144000" cy="2971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THE FIRST INFALLIBLE POPE</a:t>
            </a:r>
          </a:p>
        </p:txBody>
      </p:sp>
      <p:pic>
        <p:nvPicPr>
          <p:cNvPr id="6" name="Picture 5">
            <a:extLst>
              <a:ext uri="{FF2B5EF4-FFF2-40B4-BE49-F238E27FC236}">
                <a16:creationId xmlns:a16="http://schemas.microsoft.com/office/drawing/2014/main" id="{6BF98E60-7D50-4C8F-BA3D-9ED576566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99" y="3544661"/>
            <a:ext cx="2570701" cy="1514249"/>
          </a:xfrm>
          <a:prstGeom prst="rect">
            <a:avLst/>
          </a:prstGeom>
        </p:spPr>
      </p:pic>
    </p:spTree>
    <p:extLst>
      <p:ext uri="{BB962C8B-B14F-4D97-AF65-F5344CB8AC3E}">
        <p14:creationId xmlns:p14="http://schemas.microsoft.com/office/powerpoint/2010/main" val="22367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ppt_x</p:attrName>
                                        </p:attrNameLst>
                                      </p:cBhvr>
                                      <p:tavLst>
                                        <p:tav tm="0">
                                          <p:val>
                                            <p:fltVal val="0.5"/>
                                          </p:val>
                                        </p:tav>
                                        <p:tav tm="100000">
                                          <p:val>
                                            <p:strVal val="#ppt_x"/>
                                          </p:val>
                                        </p:tav>
                                      </p:tavLst>
                                    </p:anim>
                                    <p:anim calcmode="lin" valueType="num">
                                      <p:cBhvr>
                                        <p:cTn id="15"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p:txBody>
          <a:bodyPr/>
          <a:lstStyle/>
          <a:p>
            <a:r>
              <a:rPr lang="en-US"/>
              <a:t>2. Resisting the Modern Age</a:t>
            </a:r>
          </a:p>
        </p:txBody>
      </p:sp>
      <p:pic>
        <p:nvPicPr>
          <p:cNvPr id="3" name="Picture 2" descr="acton.jpg"/>
          <p:cNvPicPr>
            <a:picLocks noChangeAspect="1"/>
          </p:cNvPicPr>
          <p:nvPr/>
        </p:nvPicPr>
        <p:blipFill>
          <a:blip r:embed="rId4" cstate="print"/>
          <a:stretch>
            <a:fillRect/>
          </a:stretch>
        </p:blipFill>
        <p:spPr>
          <a:xfrm>
            <a:off x="1357745" y="990600"/>
            <a:ext cx="10834255" cy="5867400"/>
          </a:xfrm>
          <a:prstGeom prst="rect">
            <a:avLst/>
          </a:prstGeom>
        </p:spPr>
      </p:pic>
      <p:sp>
        <p:nvSpPr>
          <p:cNvPr id="4" name="Rectangle 3"/>
          <p:cNvSpPr/>
          <p:nvPr/>
        </p:nvSpPr>
        <p:spPr>
          <a:xfrm>
            <a:off x="2456873" y="3429000"/>
            <a:ext cx="8580581" cy="310854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The Whig Lord Acton was aghast at the imprudence of declaring a new doctrine on papal infallibility during such unsettled times,  coining his pithy aphorism </a:t>
            </a: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"Power corrupts, absolute power corrupts absolutely"</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 in an attempt to dissuade theologians from proceeding further down a now discredited, as he and many  European political leaders saw it, path of absolutism.</a:t>
            </a:r>
          </a:p>
        </p:txBody>
      </p:sp>
      <p:pic>
        <p:nvPicPr>
          <p:cNvPr id="5" name="Picture 4" descr="pius-9-pope-pius-ix.jpg"/>
          <p:cNvPicPr>
            <a:picLocks noChangeAspect="1"/>
          </p:cNvPicPr>
          <p:nvPr/>
        </p:nvPicPr>
        <p:blipFill>
          <a:blip r:embed="rId5" cstate="print"/>
          <a:stretch>
            <a:fillRect/>
          </a:stretch>
        </p:blipFill>
        <p:spPr>
          <a:xfrm>
            <a:off x="3886200" y="1143000"/>
            <a:ext cx="2438400" cy="1828800"/>
          </a:xfrm>
          <a:prstGeom prst="rect">
            <a:avLst/>
          </a:prstGeom>
        </p:spPr>
      </p:pic>
    </p:spTree>
    <p:extLst>
      <p:ext uri="{BB962C8B-B14F-4D97-AF65-F5344CB8AC3E}">
        <p14:creationId xmlns:p14="http://schemas.microsoft.com/office/powerpoint/2010/main" val="1425278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FF0000"/>
                                        </p:clrVal>
                                      </p:to>
                                    </p:set>
                                    <p:set>
                                      <p:cBhvr>
                                        <p:cTn id="7" dur="500" fill="hold"/>
                                        <p:tgtEl>
                                          <p:spTgt spid="4">
                                            <p:txEl>
                                              <p:pRg st="0" end="0"/>
                                            </p:txEl>
                                          </p:spTgt>
                                        </p:tgtEl>
                                        <p:attrNameLst>
                                          <p:attrName>fillcolor</p:attrName>
                                        </p:attrNameLst>
                                      </p:cBhvr>
                                      <p:to>
                                        <p:clrVal>
                                          <a:srgbClr val="FF0000"/>
                                        </p:clrVal>
                                      </p:to>
                                    </p:set>
                                    <p:set>
                                      <p:cBhvr>
                                        <p:cTn id="8"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p>
          <a:p>
            <a:r>
              <a:rPr lang="en-US" sz="2200" b="1" i="1" dirty="0">
                <a:solidFill>
                  <a:srgbClr val="C00000"/>
                </a:solidFill>
              </a:rPr>
              <a:t>Papal States as Church-State Establishment Model</a:t>
            </a:r>
          </a:p>
          <a:p>
            <a:r>
              <a:rPr lang="en-US" sz="2200" b="1" i="1" dirty="0">
                <a:solidFill>
                  <a:srgbClr val="C00000"/>
                </a:solidFill>
              </a:rPr>
              <a:t>Pius Supports the South in the American Civil War</a:t>
            </a:r>
          </a:p>
          <a:p>
            <a:r>
              <a:rPr lang="en-US" sz="2200" b="1" i="1" dirty="0">
                <a:solidFill>
                  <a:srgbClr val="C00000"/>
                </a:solidFill>
              </a:rPr>
              <a:t>Series of Events Leading to Papal Infallibility Tenet</a:t>
            </a:r>
          </a:p>
          <a:p>
            <a:r>
              <a:rPr lang="en-US" sz="2200" b="1" i="1" dirty="0">
                <a:solidFill>
                  <a:srgbClr val="C00000"/>
                </a:solidFill>
              </a:rPr>
              <a:t>Series of Events Leading to Designation as Royalty</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1956906068"/>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2" name="Text Box 6"/>
          <p:cNvSpPr txBox="1">
            <a:spLocks noChangeArrowheads="1"/>
          </p:cNvSpPr>
          <p:nvPr/>
        </p:nvSpPr>
        <p:spPr bwMode="auto">
          <a:xfrm>
            <a:off x="7696200" y="5639038"/>
            <a:ext cx="27432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a:ea typeface="ＭＳ Ｐゴシック"/>
                <a:cs typeface="Arial" charset="0"/>
              </a:rPr>
              <a:t>Pope Pius IX</a:t>
            </a:r>
          </a:p>
        </p:txBody>
      </p:sp>
      <p:pic>
        <p:nvPicPr>
          <p:cNvPr id="874507" name="Picture 11" descr="Popepiusix"/>
          <p:cNvPicPr>
            <a:picLocks noChangeAspect="1" noChangeArrowheads="1"/>
          </p:cNvPicPr>
          <p:nvPr/>
        </p:nvPicPr>
        <p:blipFill>
          <a:blip r:embed="rId4" cstate="print"/>
          <a:srcRect/>
          <a:stretch>
            <a:fillRect/>
          </a:stretch>
        </p:blipFill>
        <p:spPr bwMode="auto">
          <a:xfrm>
            <a:off x="7620000" y="1066800"/>
            <a:ext cx="2878138" cy="4343400"/>
          </a:xfrm>
          <a:prstGeom prst="rect">
            <a:avLst/>
          </a:prstGeom>
          <a:noFill/>
          <a:effectLst>
            <a:outerShdw dist="35921" dir="2700000" algn="ctr" rotWithShape="0">
              <a:srgbClr val="808080"/>
            </a:outerShdw>
          </a:effectLst>
        </p:spPr>
      </p:pic>
      <p:sp>
        <p:nvSpPr>
          <p:cNvPr id="874508" name="Rectangle 12"/>
          <p:cNvSpPr>
            <a:spLocks noGrp="1" noChangeArrowheads="1"/>
          </p:cNvSpPr>
          <p:nvPr>
            <p:ph type="title"/>
          </p:nvPr>
        </p:nvSpPr>
        <p:spPr/>
        <p:txBody>
          <a:bodyPr/>
          <a:lstStyle/>
          <a:p>
            <a:r>
              <a:rPr lang="en-US"/>
              <a:t>2. Resisting the Modern Age</a:t>
            </a:r>
          </a:p>
        </p:txBody>
      </p:sp>
      <p:sp>
        <p:nvSpPr>
          <p:cNvPr id="874509" name="Rectangle 13"/>
          <p:cNvSpPr>
            <a:spLocks noGrp="1" noChangeArrowheads="1"/>
          </p:cNvSpPr>
          <p:nvPr>
            <p:ph type="body" idx="1"/>
          </p:nvPr>
        </p:nvSpPr>
        <p:spPr>
          <a:xfrm>
            <a:off x="2590800" y="914400"/>
            <a:ext cx="5105400" cy="5486400"/>
          </a:xfrm>
        </p:spPr>
        <p:txBody>
          <a:bodyPr/>
          <a:lstStyle/>
          <a:p>
            <a:pPr>
              <a:lnSpc>
                <a:spcPct val="90000"/>
              </a:lnSpc>
            </a:pPr>
            <a:r>
              <a:rPr lang="en-US" dirty="0"/>
              <a:t>Pope Pius appeared initially as a progressive.</a:t>
            </a:r>
          </a:p>
          <a:p>
            <a:pPr>
              <a:lnSpc>
                <a:spcPct val="90000"/>
              </a:lnSpc>
            </a:pPr>
            <a:r>
              <a:rPr lang="en-US" dirty="0"/>
              <a:t>Whereas, the prior pope,   Gregory XVI had forbid gas street </a:t>
            </a:r>
            <a:r>
              <a:rPr lang="en-US" i="1" dirty="0"/>
              <a:t>lighting</a:t>
            </a:r>
            <a:r>
              <a:rPr lang="en-US" dirty="0"/>
              <a:t> in the papal states as against the natural order, Pius 9 had them installed. </a:t>
            </a:r>
          </a:p>
          <a:p>
            <a:pPr>
              <a:lnSpc>
                <a:spcPct val="90000"/>
              </a:lnSpc>
            </a:pPr>
            <a:r>
              <a:rPr lang="en-US" dirty="0">
                <a:hlinkClick r:id="rId5" action="ppaction://hlinkfile"/>
              </a:rPr>
              <a:t>However, his personal war against the religious freedom of a city republic in 1849 and Italian unity show him </a:t>
            </a:r>
            <a:r>
              <a:rPr lang="en-US" i="1" dirty="0">
                <a:hlinkClick r:id="rId5" action="ppaction://hlinkfile"/>
              </a:rPr>
              <a:t>unenlightened</a:t>
            </a:r>
            <a:r>
              <a:rPr lang="en-US" dirty="0">
                <a:hlinkClick r:id="rId5" action="ppaction://hlinkfile"/>
              </a:rPr>
              <a:t>.     </a:t>
            </a:r>
            <a:endParaRPr lang="en-US" dirty="0"/>
          </a:p>
        </p:txBody>
      </p:sp>
    </p:spTree>
    <p:extLst>
      <p:ext uri="{BB962C8B-B14F-4D97-AF65-F5344CB8AC3E}">
        <p14:creationId xmlns:p14="http://schemas.microsoft.com/office/powerpoint/2010/main" val="29191673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6807" name="Rectangle 7"/>
          <p:cNvSpPr>
            <a:spLocks noGrp="1" noChangeArrowheads="1"/>
          </p:cNvSpPr>
          <p:nvPr>
            <p:ph type="title"/>
          </p:nvPr>
        </p:nvSpPr>
        <p:spPr/>
        <p:txBody>
          <a:bodyPr/>
          <a:lstStyle/>
          <a:p>
            <a:r>
              <a:rPr lang="en-US"/>
              <a:t>Reunion or Renewal?</a:t>
            </a:r>
          </a:p>
        </p:txBody>
      </p:sp>
      <p:sp>
        <p:nvSpPr>
          <p:cNvPr id="716808" name="Rectangle 8"/>
          <p:cNvSpPr>
            <a:spLocks noGrp="1" noChangeArrowheads="1"/>
          </p:cNvSpPr>
          <p:nvPr>
            <p:ph type="body" idx="1"/>
          </p:nvPr>
        </p:nvSpPr>
        <p:spPr>
          <a:xfrm>
            <a:off x="1422400" y="1102936"/>
            <a:ext cx="10261600" cy="5678864"/>
          </a:xfrm>
        </p:spPr>
        <p:txBody>
          <a:bodyPr/>
          <a:lstStyle/>
          <a:p>
            <a:r>
              <a:rPr lang="en-US" sz="4400" b="1" dirty="0"/>
              <a:t>The Council of Trent (1545–1563)</a:t>
            </a:r>
            <a:endParaRPr lang="en-US" sz="4400" dirty="0"/>
          </a:p>
          <a:p>
            <a:pPr lvl="1"/>
            <a:r>
              <a:rPr lang="en-US" sz="3600" dirty="0"/>
              <a:t>Was called for by Pope Paul III in 1538 to    be a reforming council.</a:t>
            </a:r>
          </a:p>
          <a:p>
            <a:pPr lvl="1"/>
            <a:r>
              <a:rPr lang="en-US" sz="3600" dirty="0"/>
              <a:t>Attempted to renew the Roman Catholic Church and to correct abuses related to the selling of indulgences and of church offices.</a:t>
            </a:r>
          </a:p>
          <a:p>
            <a:pPr lvl="1"/>
            <a:r>
              <a:rPr lang="en-US" sz="3600" dirty="0"/>
              <a:t>Declared works to be a necessary addition   to obtain salvation and gave Scripture and church tradition equivalent authority.</a:t>
            </a:r>
          </a:p>
        </p:txBody>
      </p:sp>
    </p:spTree>
    <p:extLst>
      <p:ext uri="{BB962C8B-B14F-4D97-AF65-F5344CB8AC3E}">
        <p14:creationId xmlns:p14="http://schemas.microsoft.com/office/powerpoint/2010/main" val="129407157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pio9col.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656948" y="2057400"/>
            <a:ext cx="10901777"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200" normalizeH="0" baseline="0" noProof="0" dirty="0">
                <a:ln w="29210">
                  <a:solidFill>
                    <a:srgbClr val="FFFFFF">
                      <a:tint val="10000"/>
                    </a:srgbClr>
                  </a:solidFill>
                </a:ln>
                <a:solidFill>
                  <a:srgbClr val="800000"/>
                </a:solidFill>
                <a:effectLst>
                  <a:innerShdw blurRad="50800" dist="50800" dir="8100000">
                    <a:srgbClr val="7D7D7D">
                      <a:alpha val="73000"/>
                    </a:srgbClr>
                  </a:innerShdw>
                </a:effectLst>
                <a:uLnTx/>
                <a:uFillTx/>
                <a:latin typeface="Calligrapher" pitchFamily="2" charset="0"/>
                <a:ea typeface="ＭＳ Ｐゴシック"/>
                <a:cs typeface="+mn-cs"/>
              </a:rPr>
              <a:t>POPE PIUS IX CALLS IN FRENCH TROOPS</a:t>
            </a:r>
          </a:p>
        </p:txBody>
      </p:sp>
    </p:spTree>
    <p:extLst>
      <p:ext uri="{BB962C8B-B14F-4D97-AF65-F5344CB8AC3E}">
        <p14:creationId xmlns:p14="http://schemas.microsoft.com/office/powerpoint/2010/main" val="26448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o9lateran.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E8EF9F-E8A7-4443-987F-C8383B568D19}"/>
              </a:ext>
            </a:extLst>
          </p:cNvPr>
          <p:cNvSpPr/>
          <p:nvPr/>
        </p:nvSpPr>
        <p:spPr>
          <a:xfrm>
            <a:off x="3810000" y="2459504"/>
            <a:ext cx="4572000" cy="286232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hlinkClick r:id="rId3"/>
              </a:rPr>
              <a:t>interactive version of </a:t>
            </a:r>
            <a:r>
              <a:rPr kumimoji="0" lang="en-US" sz="6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hlinkClick r:id="rId3"/>
              </a:rPr>
              <a:t>Nolli’s</a:t>
            </a:r>
            <a:r>
              <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hlinkClick r:id="rId3"/>
              </a:rPr>
              <a:t> map</a:t>
            </a:r>
            <a:r>
              <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rPr>
              <a:t> </a:t>
            </a:r>
          </a:p>
        </p:txBody>
      </p:sp>
    </p:spTree>
    <p:extLst>
      <p:ext uri="{BB962C8B-B14F-4D97-AF65-F5344CB8AC3E}">
        <p14:creationId xmlns:p14="http://schemas.microsoft.com/office/powerpoint/2010/main" val="49580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mph" presetSubtype="0" fill="hold" grpId="1" nodeType="clickEffect">
                                  <p:stCondLst>
                                    <p:cond delay="0"/>
                                  </p:stCondLst>
                                  <p:childTnLst>
                                    <p:animClr clrSpc="rgb" dir="cw">
                                      <p:cBhvr override="childStyle">
                                        <p:cTn id="13" dur="1900" fill="hold">
                                          <p:stCondLst>
                                            <p:cond delay="100"/>
                                          </p:stCondLst>
                                        </p:cTn>
                                        <p:tgtEl>
                                          <p:spTgt spid="3"/>
                                        </p:tgtEl>
                                        <p:attrNameLst>
                                          <p:attrName>style.color</p:attrName>
                                        </p:attrNameLst>
                                      </p:cBhvr>
                                      <p:to>
                                        <a:schemeClr val="accent2"/>
                                      </p:to>
                                    </p:animClr>
                                    <p:animClr clrSpc="rgb" dir="cw">
                                      <p:cBhvr>
                                        <p:cTn id="14" dur="1900" fill="hold">
                                          <p:stCondLst>
                                            <p:cond delay="100"/>
                                          </p:stCondLst>
                                        </p:cTn>
                                        <p:tgtEl>
                                          <p:spTgt spid="3"/>
                                        </p:tgtEl>
                                        <p:attrNameLst>
                                          <p:attrName>fillColor</p:attrName>
                                        </p:attrNameLst>
                                      </p:cBhvr>
                                      <p:to>
                                        <a:schemeClr val="accent2"/>
                                      </p:to>
                                    </p:animClr>
                                    <p:set>
                                      <p:cBhvr>
                                        <p:cTn id="15" dur="1900" fill="hold">
                                          <p:stCondLst>
                                            <p:cond delay="100"/>
                                          </p:stCondLst>
                                        </p:cTn>
                                        <p:tgtEl>
                                          <p:spTgt spid="3"/>
                                        </p:tgtEl>
                                        <p:attrNameLst>
                                          <p:attrName>fill.type</p:attrName>
                                        </p:attrNameLst>
                                      </p:cBhvr>
                                      <p:to>
                                        <p:strVal val="solid"/>
                                      </p:to>
                                    </p:set>
                                    <p:set>
                                      <p:cBhvr>
                                        <p:cTn id="16" dur="1900" fill="hold">
                                          <p:stCondLst>
                                            <p:cond delay="100"/>
                                          </p:stCondLst>
                                        </p:cTn>
                                        <p:tgtEl>
                                          <p:spTgt spid="3"/>
                                        </p:tgtEl>
                                        <p:attrNameLst>
                                          <p:attrName>fill.on</p:attrName>
                                        </p:attrNameLst>
                                      </p:cBhvr>
                                      <p:to>
                                        <p:strVal val="true"/>
                                      </p:to>
                                    </p:set>
                                    <p:animScale>
                                      <p:cBhvr>
                                        <p:cTn id="17" dur="200" fill="hold">
                                          <p:stCondLst>
                                            <p:cond delay="0"/>
                                          </p:stCondLst>
                                        </p:cTn>
                                        <p:tgtEl>
                                          <p:spTgt spid="3"/>
                                        </p:tgtEl>
                                      </p:cBhvr>
                                      <p:from x="100000" y="100000"/>
                                      <p:to x="100000" y="5000"/>
                                    </p:animScale>
                                    <p:animScale>
                                      <p:cBhvr>
                                        <p:cTn id="18" dur="200" fill="hold">
                                          <p:stCondLst>
                                            <p:cond delay="200"/>
                                          </p:stCondLst>
                                        </p:cTn>
                                        <p:tgtEl>
                                          <p:spTgt spid="3"/>
                                        </p:tgtEl>
                                      </p:cBhvr>
                                      <p:from x="100000" y="5000"/>
                                      <p:to x="120000" y="150000"/>
                                    </p:animScale>
                                    <p:animScale>
                                      <p:cBhvr>
                                        <p:cTn id="19" dur="600" fill="hold">
                                          <p:stCondLst>
                                            <p:cond delay="1400"/>
                                          </p:stCondLst>
                                        </p:cTn>
                                        <p:tgtEl>
                                          <p:spTgt spid="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181075197906250_thumb_item.gif"/>
          <p:cNvPicPr>
            <a:picLocks noChangeAspect="1"/>
          </p:cNvPicPr>
          <p:nvPr/>
        </p:nvPicPr>
        <p:blipFill>
          <a:blip r:embed="rId3" cstate="print"/>
          <a:stretch>
            <a:fillRect/>
          </a:stretch>
        </p:blipFill>
        <p:spPr>
          <a:xfrm>
            <a:off x="0" y="0"/>
            <a:ext cx="12192000" cy="6858000"/>
          </a:xfrm>
          <a:prstGeom prst="rect">
            <a:avLst/>
          </a:prstGeom>
        </p:spPr>
      </p:pic>
      <p:sp>
        <p:nvSpPr>
          <p:cNvPr id="5" name="Rectangle 4"/>
          <p:cNvSpPr/>
          <p:nvPr/>
        </p:nvSpPr>
        <p:spPr>
          <a:xfrm>
            <a:off x="3625795" y="500933"/>
            <a:ext cx="5061005" cy="618630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This pencil caricature depicts King Victor Emmanuel II of Italy and Napoleon III as soldiers changing guard, while Pope Pius IX peers around the corner. The caricature relates to the intricate maneuvering in the mid-19th century among France, Austria, the Papal States, and Italian nationalists that preceded the unification of Italy. French and Austrian troops had been in Rome to protect the Papal States since 1850, when Pius IX began to fear the rise of anti-papal nationalists. In 1858, the Sardinians entered into an agreement with Napoleon III to fight Austria for the regions of Lombardy and Venetia – one of the first wars of Italian unification. The drawing is almost certainly from early 1858, before Napoleon III entered into a separate agreement with the Austrian king that circumvented Victor Emmanuel. The caricature, which was published in </a:t>
            </a:r>
            <a:r>
              <a:rPr kumimoji="0" lang="en-US" sz="1800" b="1" i="1"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Punch</a:t>
            </a:r>
            <a:r>
              <a:rPr kumimoji="0" lang="en-US" sz="18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 on October 8, 1864, is signed and dated by John Tenniel (1820-1914), a British illustrator. Tenniel was recognized as a gifted political cartoonist, but is best known for his illustrations for the original </a:t>
            </a:r>
            <a:r>
              <a:rPr kumimoji="0" lang="en-US" sz="1800" b="1" i="1"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Alice in Wonderland</a:t>
            </a:r>
            <a:r>
              <a:rPr kumimoji="0" lang="en-US" sz="18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a:t>
            </a:r>
          </a:p>
        </p:txBody>
      </p:sp>
    </p:spTree>
    <p:extLst>
      <p:ext uri="{BB962C8B-B14F-4D97-AF65-F5344CB8AC3E}">
        <p14:creationId xmlns:p14="http://schemas.microsoft.com/office/powerpoint/2010/main" val="738707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181075197906250_thumb_item.gif"/>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1673163" y="2057401"/>
            <a:ext cx="8845690" cy="280076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200" normalizeH="0" baseline="0" noProof="0" dirty="0">
                <a:ln w="29210">
                  <a:solidFill>
                    <a:srgbClr val="FFFFFF">
                      <a:tint val="10000"/>
                    </a:srgbClr>
                  </a:solidFill>
                </a:ln>
                <a:solidFill>
                  <a:srgbClr val="800000"/>
                </a:solidFill>
                <a:effectLst>
                  <a:innerShdw blurRad="50800" dist="50800" dir="8100000">
                    <a:srgbClr val="7D7D7D">
                      <a:alpha val="73000"/>
                    </a:srgbClr>
                  </a:innerShdw>
                </a:effectLst>
                <a:uLnTx/>
                <a:uFillTx/>
                <a:latin typeface="Calligrapher" pitchFamily="2" charset="0"/>
                <a:ea typeface="ＭＳ Ｐゴシック"/>
                <a:cs typeface="+mn-cs"/>
              </a:rPr>
              <a:t>THE FRENCH LEAVE ONCE HE HAS HIMSELF DECLARED INFALLIBLE;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200" normalizeH="0" baseline="0" noProof="0" dirty="0">
                <a:ln w="29210">
                  <a:solidFill>
                    <a:srgbClr val="FFFFFF">
                      <a:tint val="10000"/>
                    </a:srgbClr>
                  </a:solidFill>
                </a:ln>
                <a:solidFill>
                  <a:srgbClr val="800000"/>
                </a:solidFill>
                <a:effectLst>
                  <a:innerShdw blurRad="50800" dist="50800" dir="8100000">
                    <a:srgbClr val="7D7D7D">
                      <a:alpha val="73000"/>
                    </a:srgbClr>
                  </a:innerShdw>
                </a:effectLst>
                <a:uLnTx/>
                <a:uFillTx/>
                <a:latin typeface="Calligrapher" pitchFamily="2" charset="0"/>
                <a:ea typeface="ＭＳ Ｐゴシック"/>
                <a:cs typeface="+mn-cs"/>
              </a:rPr>
              <a:t>ITALIAN CENTRAL GOVERNMENT   TAKES CONTROL OF THE CITY!  </a:t>
            </a:r>
          </a:p>
        </p:txBody>
      </p:sp>
    </p:spTree>
    <p:extLst>
      <p:ext uri="{BB962C8B-B14F-4D97-AF65-F5344CB8AC3E}">
        <p14:creationId xmlns:p14="http://schemas.microsoft.com/office/powerpoint/2010/main" val="18105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sl0040l.jpg"/>
          <p:cNvPicPr>
            <a:picLocks noChangeAspect="1"/>
          </p:cNvPicPr>
          <p:nvPr/>
        </p:nvPicPr>
        <p:blipFill>
          <a:blip r:embed="rId2"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702788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ope-pius-ix-02.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676399" y="228601"/>
            <a:ext cx="8863263" cy="600164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ligrapher" pitchFamily="2" charset="0"/>
                <a:ea typeface="ＭＳ Ｐゴシック"/>
                <a:cs typeface="+mn-cs"/>
              </a:rPr>
              <a:t>In 1871 the Law of Guarantees was enacted by the Italian parliament, which explicitly recognized the Pope’s person to be sacred and inviolable, and that any insult or injury to the Pope was to be regarded as an insult or injury to a king’s person.</a:t>
            </a:r>
          </a:p>
        </p:txBody>
      </p:sp>
    </p:spTree>
    <p:extLst>
      <p:ext uri="{BB962C8B-B14F-4D97-AF65-F5344CB8AC3E}">
        <p14:creationId xmlns:p14="http://schemas.microsoft.com/office/powerpoint/2010/main" val="884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onono12.jpg"/>
          <p:cNvPicPr>
            <a:picLocks noChangeAspect="1"/>
          </p:cNvPicPr>
          <p:nvPr/>
        </p:nvPicPr>
        <p:blipFill>
          <a:blip r:embed="rId2" cstate="print"/>
          <a:stretch>
            <a:fillRect/>
          </a:stretch>
        </p:blipFill>
        <p:spPr>
          <a:xfrm>
            <a:off x="0" y="0"/>
            <a:ext cx="12192000" cy="6858000"/>
          </a:xfrm>
          <a:prstGeom prst="rect">
            <a:avLst/>
          </a:prstGeom>
        </p:spPr>
      </p:pic>
      <p:sp>
        <p:nvSpPr>
          <p:cNvPr id="5" name="WordArt 3" descr="Narrow vertical"/>
          <p:cNvSpPr>
            <a:spLocks noChangeArrowheads="1" noChangeShapeType="1" noTextEdit="1"/>
          </p:cNvSpPr>
          <p:nvPr/>
        </p:nvSpPr>
        <p:spPr bwMode="auto">
          <a:xfrm>
            <a:off x="1524000" y="3886200"/>
            <a:ext cx="9144000" cy="2971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THE FIRST PONTIFF DEMI-GOD </a:t>
            </a:r>
          </a:p>
        </p:txBody>
      </p:sp>
    </p:spTree>
    <p:extLst>
      <p:ext uri="{BB962C8B-B14F-4D97-AF65-F5344CB8AC3E}">
        <p14:creationId xmlns:p14="http://schemas.microsoft.com/office/powerpoint/2010/main" val="1907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szt-the-Pope-by-O_-Guenther-562x680.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2008211" y="2438401"/>
            <a:ext cx="8175635" cy="317009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POPE PIUS IX WAS REFERRED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AS THE VICE-GOD OF HUMANITY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 &amp;1870’S HYMNS ADDRESSED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 THE POPE RATHER THAN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uLnTx/>
                <a:uFillTx/>
                <a:latin typeface="Calligrapher" pitchFamily="2" charset="0"/>
                <a:ea typeface="ＭＳ Ｐゴシック"/>
                <a:cs typeface="+mn-cs"/>
              </a:rPr>
              <a:t>- CHRISTIAN HISTORY GUIDEBOOK </a:t>
            </a:r>
          </a:p>
        </p:txBody>
      </p:sp>
    </p:spTree>
    <p:extLst>
      <p:ext uri="{BB962C8B-B14F-4D97-AF65-F5344CB8AC3E}">
        <p14:creationId xmlns:p14="http://schemas.microsoft.com/office/powerpoint/2010/main" val="37789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2"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5">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17"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5">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22"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5">
                                            <p:txEl>
                                              <p:pRg st="3" end="3"/>
                                            </p:txEl>
                                          </p:spTgt>
                                        </p:tgtEl>
                                        <p:attrNameLst>
                                          <p:attrName>fill.type</p:attrName>
                                        </p:attrNameLst>
                                      </p:cBhvr>
                                      <p:to>
                                        <p:strVal val="solid"/>
                                      </p:to>
                                    </p:set>
                                  </p:childTnLst>
                                </p:cTn>
                              </p:par>
                              <p:par>
                                <p:cTn id="25" presetID="27" presetClass="entr" presetSubtype="0" fill="hold" nodeType="withEffect">
                                  <p:stCondLst>
                                    <p:cond delay="0"/>
                                  </p:stCondLst>
                                  <p:iterate type="lt">
                                    <p:tmPct val="50000"/>
                                  </p:iterate>
                                  <p:childTnLst>
                                    <p:set>
                                      <p:cBhvr>
                                        <p:cTn id="26"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27"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im-20090903-who-is-king.jpg"/>
          <p:cNvPicPr>
            <a:picLocks noChangeAspect="1"/>
          </p:cNvPicPr>
          <p:nvPr/>
        </p:nvPicPr>
        <p:blipFill>
          <a:blip r:embed="rId2" cstate="print"/>
          <a:stretch>
            <a:fillRect/>
          </a:stretch>
        </p:blipFill>
        <p:spPr>
          <a:xfrm>
            <a:off x="1" y="0"/>
            <a:ext cx="12192000" cy="6858000"/>
          </a:xfrm>
          <a:prstGeom prst="rect">
            <a:avLst/>
          </a:prstGeom>
        </p:spPr>
      </p:pic>
    </p:spTree>
    <p:extLst>
      <p:ext uri="{BB962C8B-B14F-4D97-AF65-F5344CB8AC3E}">
        <p14:creationId xmlns:p14="http://schemas.microsoft.com/office/powerpoint/2010/main" val="4071575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King%20of%20Rome.jpg"/>
          <p:cNvPicPr>
            <a:picLocks noChangeAspect="1"/>
          </p:cNvPicPr>
          <p:nvPr/>
        </p:nvPicPr>
        <p:blipFill>
          <a:blip r:embed="rId2" cstate="print"/>
          <a:stretch>
            <a:fillRect/>
          </a:stretch>
        </p:blipFill>
        <p:spPr>
          <a:xfrm>
            <a:off x="1" y="0"/>
            <a:ext cx="12192000" cy="6858000"/>
          </a:xfrm>
          <a:prstGeom prst="rect">
            <a:avLst/>
          </a:prstGeom>
        </p:spPr>
      </p:pic>
    </p:spTree>
    <p:extLst>
      <p:ext uri="{BB962C8B-B14F-4D97-AF65-F5344CB8AC3E}">
        <p14:creationId xmlns:p14="http://schemas.microsoft.com/office/powerpoint/2010/main" val="305381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0114" name="Picture 2" descr="I:\DEPTCOMM\Zamcomm\Jody\ChartsEPS\100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1370115" name="Rectangle 3"/>
          <p:cNvSpPr>
            <a:spLocks noChangeArrowheads="1"/>
          </p:cNvSpPr>
          <p:nvPr/>
        </p:nvSpPr>
        <p:spPr bwMode="auto">
          <a:xfrm>
            <a:off x="8646849" y="5645792"/>
            <a:ext cx="2512381" cy="584776"/>
          </a:xfrm>
          <a:prstGeom prst="rect">
            <a:avLst/>
          </a:prstGeom>
          <a:noFill/>
          <a:ln w="9525">
            <a:solidFill>
              <a:srgbClr val="FF6600"/>
            </a:solidFill>
            <a:miter lim="800000"/>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1370116" name="Text Box 4"/>
          <p:cNvSpPr txBox="1">
            <a:spLocks noChangeArrowheads="1"/>
          </p:cNvSpPr>
          <p:nvPr/>
        </p:nvSpPr>
        <p:spPr bwMode="auto">
          <a:xfrm>
            <a:off x="1317072" y="6400801"/>
            <a:ext cx="11501306" cy="584775"/>
          </a:xfrm>
          <a:prstGeom prst="rect">
            <a:avLst/>
          </a:prstGeom>
          <a:solidFill>
            <a:srgbClr val="FFFFFF"/>
          </a:solidFill>
          <a:ln w="9525">
            <a:noFill/>
            <a:miter lim="800000"/>
            <a:headEnd/>
            <a:tailEnd/>
          </a:ln>
          <a:effectLst/>
        </p:spPr>
        <p:txBody>
          <a:bodyPr wrap="square">
            <a:spAutoFit/>
          </a:bodyPr>
          <a:lstStyle/>
          <a:p>
            <a:pPr algn="ctr" fontAlgn="base">
              <a:spcBef>
                <a:spcPct val="0"/>
              </a:spcBef>
              <a:spcAft>
                <a:spcPct val="0"/>
              </a:spcAft>
            </a:pPr>
            <a:r>
              <a:rPr lang="en-US" sz="3200" dirty="0">
                <a:solidFill>
                  <a:srgbClr val="FF0066"/>
                </a:solidFill>
                <a:effectLst>
                  <a:outerShdw blurRad="38100" dist="38100" dir="2700000" algn="tl">
                    <a:srgbClr val="C0C0C0"/>
                  </a:outerShdw>
                </a:effectLst>
                <a:latin typeface="Calligrapher" pitchFamily="2" charset="0"/>
              </a:rPr>
              <a:t>Note: Protestants Not Allowed To Attend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70115"/>
                                        </p:tgtEl>
                                        <p:attrNameLst>
                                          <p:attrName>style.visibility</p:attrName>
                                        </p:attrNameLst>
                                      </p:cBhvr>
                                      <p:to>
                                        <p:strVal val="visible"/>
                                      </p:to>
                                    </p:set>
                                    <p:anim calcmode="lin" valueType="num">
                                      <p:cBhvr>
                                        <p:cTn id="7" dur="1000" fill="hold"/>
                                        <p:tgtEl>
                                          <p:spTgt spid="1370115"/>
                                        </p:tgtEl>
                                        <p:attrNameLst>
                                          <p:attrName>ppt_w</p:attrName>
                                        </p:attrNameLst>
                                      </p:cBhvr>
                                      <p:tavLst>
                                        <p:tav tm="0">
                                          <p:val>
                                            <p:fltVal val="0"/>
                                          </p:val>
                                        </p:tav>
                                        <p:tav tm="100000">
                                          <p:val>
                                            <p:strVal val="#ppt_w"/>
                                          </p:val>
                                        </p:tav>
                                      </p:tavLst>
                                    </p:anim>
                                    <p:anim calcmode="lin" valueType="num">
                                      <p:cBhvr>
                                        <p:cTn id="8" dur="1000" fill="hold"/>
                                        <p:tgtEl>
                                          <p:spTgt spid="1370115"/>
                                        </p:tgtEl>
                                        <p:attrNameLst>
                                          <p:attrName>ppt_h</p:attrName>
                                        </p:attrNameLst>
                                      </p:cBhvr>
                                      <p:tavLst>
                                        <p:tav tm="0">
                                          <p:val>
                                            <p:fltVal val="0"/>
                                          </p:val>
                                        </p:tav>
                                        <p:tav tm="100000">
                                          <p:val>
                                            <p:strVal val="#ppt_h"/>
                                          </p:val>
                                        </p:tav>
                                      </p:tavLst>
                                    </p:anim>
                                    <p:anim calcmode="lin" valueType="num">
                                      <p:cBhvr>
                                        <p:cTn id="9" dur="1000" fill="hold"/>
                                        <p:tgtEl>
                                          <p:spTgt spid="13701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70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iterate type="wd">
                                    <p:tmPct val="100000"/>
                                  </p:iterate>
                                  <p:childTnLst>
                                    <p:set>
                                      <p:cBhvr>
                                        <p:cTn id="14" dur="1" fill="hold">
                                          <p:stCondLst>
                                            <p:cond delay="0"/>
                                          </p:stCondLst>
                                        </p:cTn>
                                        <p:tgtEl>
                                          <p:spTgt spid="1370116">
                                            <p:txEl>
                                              <p:pRg st="0" end="0"/>
                                            </p:txEl>
                                          </p:spTgt>
                                        </p:tgtEl>
                                        <p:attrNameLst>
                                          <p:attrName>style.visibility</p:attrName>
                                        </p:attrNameLst>
                                      </p:cBhvr>
                                      <p:to>
                                        <p:strVal val="visible"/>
                                      </p:to>
                                    </p:set>
                                    <p:anim calcmode="lin" valueType="num">
                                      <p:cBhvr additive="base">
                                        <p:cTn id="15" dur="300" fill="hold"/>
                                        <p:tgtEl>
                                          <p:spTgt spid="1370116">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137011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5" grpId="0" animBg="1"/>
      <p:bldP spid="1370116"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gardomortara-tm.jpg"/>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39351" y="586597"/>
            <a:ext cx="7875917" cy="520142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2D2D8A">
                    <a:lumMod val="40000"/>
                    <a:lumOff val="60000"/>
                  </a:srgbClr>
                </a:solidFill>
                <a:effectLst>
                  <a:outerShdw blurRad="38100" dist="38100" dir="2700000" algn="tl">
                    <a:srgbClr val="000000">
                      <a:alpha val="43137"/>
                    </a:srgbClr>
                  </a:outerShdw>
                </a:effectLst>
                <a:uLnTx/>
                <a:uFillTx/>
                <a:latin typeface="Calligrapher" pitchFamily="2" charset="0"/>
                <a:ea typeface="ＭＳ Ｐゴシック"/>
                <a:cs typeface="+mn-cs"/>
              </a:rPr>
              <a:t>Relationship:</a:t>
            </a:r>
            <a:r>
              <a:rPr kumimoji="0" lang="en-US" sz="2800" b="0" i="0" u="sng" strike="noStrike" kern="1200" cap="none" spc="0" normalizeH="0" baseline="0" noProof="0" dirty="0">
                <a:ln>
                  <a:noFill/>
                </a:ln>
                <a:solidFill>
                  <a:srgbClr val="2D2D8A">
                    <a:lumMod val="40000"/>
                    <a:lumOff val="60000"/>
                  </a:srgbClr>
                </a:solidFill>
                <a:effectLst>
                  <a:outerShdw blurRad="38100" dist="38100" dir="2700000" algn="tl">
                    <a:srgbClr val="000000">
                      <a:alpha val="43137"/>
                    </a:srgbClr>
                  </a:outerShdw>
                </a:effectLst>
                <a:uLnTx/>
                <a:uFillTx/>
                <a:latin typeface="Calligrapher" pitchFamily="2" charset="0"/>
                <a:ea typeface="ＭＳ Ｐゴシック"/>
                <a:cs typeface="+mn-cs"/>
              </a:rPr>
              <a:t> The Pope and Kidnapped 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On the evening of 23 June 1858, in Bologna, then part of the Papal States, police arrived at the home of a Jewish couple,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Salomone</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Momolo</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and Marianna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Padovani</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Mortara</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to seize one of their eight children, six-year-old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Edgardo</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and transport him to Rome to be raised as a ward of the state. The police had orders from Holy Office authorities in Rome, authorized by Pope Pius IX. Church officials had been told that a 14-year-old Catholic servant girl of the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Mortaras</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Anna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Morisi</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had baptized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Edgardo</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while he was ill because she feared that he would otherwise die and go to Hell. According to Catholic Church doctrine,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Edgardo’s</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baptism, even if illicit under canon law, was valid and made him a Christian. At the time, non-Christians could not raise a Christian child, even their own.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Edgardo</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was taken to a house for Catholic converts in Rome, maintained at state expense. His parents were not allowed to see him for several weeks, and then not alone. Pius IX took a personal interest in the case, raising the child as his son (albeit a kidnapped one), and all appeals to the Church were rebuffed. Church authorities told them that they could have Edgardo back if they abandoned their faith &amp; converted to Catholicism, but they refused.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endParaRPr>
          </a:p>
          <a:p>
            <a:pPr lvl="0" algn="ctr" fontAlgn="base">
              <a:spcBef>
                <a:spcPct val="0"/>
              </a:spcBef>
              <a:spcAft>
                <a:spcPct val="0"/>
              </a:spcAft>
              <a:defRPr/>
            </a:pP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Despite international protests (including those from the </a:t>
            </a:r>
            <a:r>
              <a:rPr kumimoji="0" lang="en-US" sz="16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United States government</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Pope Pius IX did not relinquish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Edgardo</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who eventually went on to become a priest. He was also a vehement supporter of the Vatican taking the first steps towards making Pius IX a saint. Pictured above is </a:t>
            </a:r>
            <a:r>
              <a:rPr kumimoji="0" lang="en-US" sz="1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Mortara</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as a priest on the right, and his mother seated.</a:t>
            </a:r>
          </a:p>
        </p:txBody>
      </p:sp>
    </p:spTree>
    <p:extLst>
      <p:ext uri="{BB962C8B-B14F-4D97-AF65-F5344CB8AC3E}">
        <p14:creationId xmlns:p14="http://schemas.microsoft.com/office/powerpoint/2010/main" val="2150285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916F-07E8-42C0-8075-8D95AB53C2CE}"/>
              </a:ext>
            </a:extLst>
          </p:cNvPr>
          <p:cNvSpPr>
            <a:spLocks noGrp="1"/>
          </p:cNvSpPr>
          <p:nvPr>
            <p:ph type="title"/>
          </p:nvPr>
        </p:nvSpPr>
        <p:spPr>
          <a:xfrm>
            <a:off x="249382" y="233265"/>
            <a:ext cx="11637818" cy="1138335"/>
          </a:xfrm>
        </p:spPr>
        <p:txBody>
          <a:bodyPr>
            <a:noAutofit/>
          </a:bodyPr>
          <a:lstStyle/>
          <a:p>
            <a:r>
              <a:rPr lang="en-US" sz="4800" dirty="0">
                <a:solidFill>
                  <a:schemeClr val="bg1"/>
                </a:solidFill>
              </a:rPr>
              <a:t>Last</a:t>
            </a:r>
            <a:r>
              <a:rPr lang="en-US" sz="4800" dirty="0">
                <a:solidFill>
                  <a:schemeClr val="bg1"/>
                </a:solidFill>
                <a:effectLst>
                  <a:outerShdw blurRad="38100" dist="38100" dir="2700000" algn="tl">
                    <a:srgbClr val="000000">
                      <a:alpha val="43137"/>
                    </a:srgbClr>
                  </a:outerShdw>
                </a:effectLst>
              </a:rPr>
              <a:t> Recording </a:t>
            </a:r>
            <a:r>
              <a:rPr lang="en-US" sz="4800" u="sng" dirty="0">
                <a:solidFill>
                  <a:schemeClr val="bg1"/>
                </a:solidFill>
                <a:effectLst>
                  <a:outerShdw blurRad="38100" dist="38100" dir="2700000" algn="tl">
                    <a:srgbClr val="000000">
                      <a:alpha val="43137"/>
                    </a:srgbClr>
                  </a:outerShdw>
                </a:effectLst>
              </a:rPr>
              <a:t>Vienna Boy’s Choir</a:t>
            </a:r>
            <a:r>
              <a:rPr lang="en-US" sz="4800" dirty="0">
                <a:solidFill>
                  <a:schemeClr val="bg1"/>
                </a:solidFill>
                <a:effectLst>
                  <a:outerShdw blurRad="38100" dist="38100" dir="2700000" algn="tl">
                    <a:srgbClr val="000000">
                      <a:alpha val="43137"/>
                    </a:srgbClr>
                  </a:outerShdw>
                </a:effectLst>
              </a:rPr>
              <a:t> w/ </a:t>
            </a:r>
            <a:r>
              <a:rPr lang="en-US" sz="4800" b="1" dirty="0">
                <a:solidFill>
                  <a:schemeClr val="bg1"/>
                </a:solidFill>
                <a:effectLst>
                  <a:outerShdw blurRad="38100" dist="38100" dir="2700000" algn="tl">
                    <a:srgbClr val="000000">
                      <a:alpha val="43137"/>
                    </a:srgbClr>
                  </a:outerShdw>
                </a:effectLst>
              </a:rPr>
              <a:t>Castratos</a:t>
            </a:r>
            <a:r>
              <a:rPr lang="en-US" sz="4800" dirty="0">
                <a:solidFill>
                  <a:schemeClr val="bg1"/>
                </a:solidFill>
                <a:effectLst>
                  <a:outerShdw blurRad="38100" dist="38100" dir="2700000" algn="tl">
                    <a:srgbClr val="000000">
                      <a:alpha val="43137"/>
                    </a:srgbClr>
                  </a:outerShdw>
                </a:effectLst>
              </a:rPr>
              <a:t> </a:t>
            </a:r>
          </a:p>
        </p:txBody>
      </p:sp>
      <p:pic>
        <p:nvPicPr>
          <p:cNvPr id="4" name="Online Media 3">
            <a:hlinkClick r:id="" action="ppaction://media"/>
            <a:extLst>
              <a:ext uri="{FF2B5EF4-FFF2-40B4-BE49-F238E27FC236}">
                <a16:creationId xmlns:a16="http://schemas.microsoft.com/office/drawing/2014/main" id="{374743A7-4669-4519-9C0D-4C108BD5B4BF}"/>
              </a:ext>
            </a:extLst>
          </p:cNvPr>
          <p:cNvPicPr>
            <a:picLocks noGrp="1" noRot="1" noChangeAspect="1"/>
          </p:cNvPicPr>
          <p:nvPr>
            <p:ph idx="1"/>
            <a:videoFile r:link="rId1"/>
          </p:nvPr>
        </p:nvPicPr>
        <p:blipFill>
          <a:blip r:embed="rId4"/>
          <a:stretch>
            <a:fillRect/>
          </a:stretch>
        </p:blipFill>
        <p:spPr>
          <a:xfrm>
            <a:off x="2323322" y="1810139"/>
            <a:ext cx="7302162" cy="4366726"/>
          </a:xfrm>
          <a:prstGeom prst="rect">
            <a:avLst/>
          </a:prstGeom>
        </p:spPr>
      </p:pic>
      <p:pic>
        <p:nvPicPr>
          <p:cNvPr id="5" name="Picture 4">
            <a:extLst>
              <a:ext uri="{FF2B5EF4-FFF2-40B4-BE49-F238E27FC236}">
                <a16:creationId xmlns:a16="http://schemas.microsoft.com/office/drawing/2014/main" id="{3F7E65C9-ECE3-4D8F-913C-3F83C7AC3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484" y="4820466"/>
            <a:ext cx="2149748" cy="1701632"/>
          </a:xfrm>
          <a:prstGeom prst="rect">
            <a:avLst/>
          </a:prstGeom>
        </p:spPr>
      </p:pic>
    </p:spTree>
    <p:extLst>
      <p:ext uri="{BB962C8B-B14F-4D97-AF65-F5344CB8AC3E}">
        <p14:creationId xmlns:p14="http://schemas.microsoft.com/office/powerpoint/2010/main" val="2868437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LeopioIX.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939635" y="1447801"/>
            <a:ext cx="8386619" cy="42165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When Pius IX died in 1878,                 Romans were so mad at him      that they stopped the funeral procession &amp; tried to throw his body in the Tiber. Only the militia saved </a:t>
            </a:r>
            <a:r>
              <a:rPr kumimoji="0" lang="en-US" sz="48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Calligrapher" pitchFamily="2" charset="0"/>
                <a:ea typeface="ＭＳ Ｐゴシック"/>
                <a:cs typeface="+mn-cs"/>
              </a:rPr>
              <a:t>him from a watery grave!!</a:t>
            </a:r>
          </a:p>
        </p:txBody>
      </p:sp>
      <p:pic>
        <p:nvPicPr>
          <p:cNvPr id="6" name="Picture 5" descr="pope1.jpg">
            <a:extLst>
              <a:ext uri="{FF2B5EF4-FFF2-40B4-BE49-F238E27FC236}">
                <a16:creationId xmlns:a16="http://schemas.microsoft.com/office/drawing/2014/main" id="{2630CBDC-4D14-462C-9D52-47E1B5E039F6}"/>
              </a:ext>
            </a:extLst>
          </p:cNvPr>
          <p:cNvPicPr>
            <a:picLocks noChangeAspect="1"/>
          </p:cNvPicPr>
          <p:nvPr/>
        </p:nvPicPr>
        <p:blipFill>
          <a:blip r:embed="rId3" cstate="print"/>
          <a:stretch>
            <a:fillRect/>
          </a:stretch>
        </p:blipFill>
        <p:spPr>
          <a:xfrm>
            <a:off x="4761345" y="5477165"/>
            <a:ext cx="3108037" cy="1380835"/>
          </a:xfrm>
          <a:prstGeom prst="rect">
            <a:avLst/>
          </a:prstGeom>
        </p:spPr>
      </p:pic>
      <p:sp>
        <p:nvSpPr>
          <p:cNvPr id="7" name="TextBox 6">
            <a:extLst>
              <a:ext uri="{FF2B5EF4-FFF2-40B4-BE49-F238E27FC236}">
                <a16:creationId xmlns:a16="http://schemas.microsoft.com/office/drawing/2014/main" id="{708F2E43-D838-41E5-AB65-7A9ABDCBC6AE}"/>
              </a:ext>
            </a:extLst>
          </p:cNvPr>
          <p:cNvSpPr txBox="1"/>
          <p:nvPr/>
        </p:nvSpPr>
        <p:spPr>
          <a:xfrm>
            <a:off x="0" y="0"/>
            <a:ext cx="12191999" cy="707886"/>
          </a:xfrm>
          <a:prstGeom prst="rect">
            <a:avLst/>
          </a:prstGeom>
          <a:solidFill>
            <a:srgbClr val="000000">
              <a:lumMod val="95000"/>
              <a:lumOff val="5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Period Writer Turgenev Portrays Death As A Net Fisher</a:t>
            </a:r>
          </a:p>
        </p:txBody>
      </p:sp>
    </p:spTree>
    <p:extLst>
      <p:ext uri="{BB962C8B-B14F-4D97-AF65-F5344CB8AC3E}">
        <p14:creationId xmlns:p14="http://schemas.microsoft.com/office/powerpoint/2010/main" val="112120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417103" y="998289"/>
            <a:ext cx="7340156" cy="536895"/>
          </a:xfrm>
        </p:spPr>
        <p:txBody>
          <a:bodyPr>
            <a:noAutofit/>
          </a:bodyPr>
          <a:lstStyle/>
          <a:p>
            <a:r>
              <a:rPr lang="en-US" sz="5400" b="1" dirty="0">
                <a:solidFill>
                  <a:srgbClr val="008A3E"/>
                </a:solidFill>
                <a:effectLst>
                  <a:outerShdw blurRad="38100" dist="38100" dir="2700000" algn="tl">
                    <a:srgbClr val="000000">
                      <a:alpha val="43137"/>
                    </a:srgbClr>
                  </a:outerShdw>
                </a:effectLst>
              </a:rPr>
              <a:t> 1860 PIUS IX PAPACY:</a:t>
            </a:r>
            <a:br>
              <a:rPr lang="en-US" sz="5400" b="1" dirty="0">
                <a:solidFill>
                  <a:srgbClr val="008A3E"/>
                </a:solidFill>
                <a:effectLst>
                  <a:outerShdw blurRad="38100" dist="38100" dir="2700000" algn="tl">
                    <a:srgbClr val="000000">
                      <a:alpha val="43137"/>
                    </a:srgbClr>
                  </a:outerShdw>
                </a:effectLst>
              </a:rPr>
            </a:br>
            <a:r>
              <a:rPr lang="en-US" sz="5400" b="1" dirty="0">
                <a:solidFill>
                  <a:srgbClr val="008A3E"/>
                </a:solidFill>
                <a:effectLst>
                  <a:outerShdw blurRad="38100" dist="38100" dir="2700000" algn="tl">
                    <a:srgbClr val="000000">
                      <a:alpha val="43137"/>
                    </a:srgbClr>
                  </a:outerShdw>
                </a:effectLst>
              </a:rPr>
              <a:t> </a:t>
            </a:r>
            <a:r>
              <a:rPr lang="en-US" sz="4800" b="1" dirty="0">
                <a:solidFill>
                  <a:srgbClr val="008A3E"/>
                </a:solidFill>
                <a:effectLst>
                  <a:outerShdw blurRad="38100" dist="38100" dir="2700000" algn="tl">
                    <a:srgbClr val="000000">
                      <a:alpha val="43137"/>
                    </a:srgbClr>
                  </a:outerShdw>
                </a:effectLst>
              </a:rPr>
              <a:t>The Pope &amp; Mary Deified</a:t>
            </a:r>
            <a:r>
              <a:rPr lang="en-US" sz="5400" b="1" dirty="0">
                <a:solidFill>
                  <a:srgbClr val="008A3E"/>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rPr>
              <a:t> </a:t>
            </a:r>
          </a:p>
        </p:txBody>
      </p:sp>
      <p:sp>
        <p:nvSpPr>
          <p:cNvPr id="6" name="Content Placeholder 2">
            <a:extLst>
              <a:ext uri="{FF2B5EF4-FFF2-40B4-BE49-F238E27FC236}">
                <a16:creationId xmlns:a16="http://schemas.microsoft.com/office/drawing/2014/main" id="{6DA10029-D6C0-4151-8586-415DB2CEDA41}"/>
              </a:ext>
            </a:extLst>
          </p:cNvPr>
          <p:cNvSpPr>
            <a:spLocks noGrp="1"/>
          </p:cNvSpPr>
          <p:nvPr>
            <p:ph idx="1"/>
          </p:nvPr>
        </p:nvSpPr>
        <p:spPr>
          <a:xfrm>
            <a:off x="4530055" y="2139193"/>
            <a:ext cx="7105475" cy="4202884"/>
          </a:xfrm>
        </p:spPr>
        <p:txBody>
          <a:bodyPr>
            <a:normAutofit/>
          </a:bodyPr>
          <a:lstStyle/>
          <a:p>
            <a:pPr marL="0" indent="0">
              <a:buNone/>
            </a:pPr>
            <a:endParaRPr lang="en-US" sz="800" b="1" i="1" dirty="0">
              <a:solidFill>
                <a:srgbClr val="C00000"/>
              </a:solidFill>
            </a:endParaRPr>
          </a:p>
          <a:p>
            <a:r>
              <a:rPr lang="en-US" sz="2200" b="1" i="1" dirty="0">
                <a:solidFill>
                  <a:srgbClr val="C00000"/>
                </a:solidFill>
              </a:rPr>
              <a:t>The Papacy’s Pretorian Black-Robed Jesuit Order</a:t>
            </a:r>
          </a:p>
          <a:p>
            <a:r>
              <a:rPr lang="en-US" sz="2200" b="1" i="1" dirty="0">
                <a:solidFill>
                  <a:srgbClr val="C00000"/>
                </a:solidFill>
              </a:rPr>
              <a:t>Papal States as Church-State Establishment Model</a:t>
            </a:r>
          </a:p>
          <a:p>
            <a:r>
              <a:rPr lang="en-US" sz="2200" b="1" i="1" dirty="0">
                <a:solidFill>
                  <a:srgbClr val="C00000"/>
                </a:solidFill>
              </a:rPr>
              <a:t>Pius Supports the South in the American Civil War</a:t>
            </a:r>
          </a:p>
          <a:p>
            <a:r>
              <a:rPr lang="en-US" sz="2200" b="1" i="1" dirty="0">
                <a:solidFill>
                  <a:srgbClr val="C00000"/>
                </a:solidFill>
              </a:rPr>
              <a:t>Series of Events Leading to Papal Infallibility Tenet</a:t>
            </a:r>
          </a:p>
          <a:p>
            <a:r>
              <a:rPr lang="en-US" sz="2200" b="1" i="1" dirty="0">
                <a:solidFill>
                  <a:srgbClr val="C00000"/>
                </a:solidFill>
              </a:rPr>
              <a:t>Series of Events Leading to Designation as Royalty</a:t>
            </a:r>
          </a:p>
          <a:p>
            <a:r>
              <a:rPr lang="en-US" sz="2200" b="1" i="1" dirty="0">
                <a:solidFill>
                  <a:srgbClr val="C00000"/>
                </a:solidFill>
              </a:rPr>
              <a:t> Mariology’s Benchmark : Immaculate Conception </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3208157183"/>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684421" y="1323474"/>
            <a:ext cx="8891337" cy="4704347"/>
          </a:xfrm>
          <a:blipFill dpi="0" rotWithShape="0">
            <a:blip r:embed="rId5"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Apostle Paul’s Convert Clement Is Received As If He Were An Apostle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Alexandria School Through Origen Defines Trinity Concept Sequential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Asia Minor School Thru Its </a:t>
            </a:r>
            <a:r>
              <a:rPr lang="en-US" sz="4000" b="1" dirty="0" err="1">
                <a:solidFill>
                  <a:srgbClr val="FFFF00"/>
                </a:solidFill>
                <a:effectLst>
                  <a:outerShdw blurRad="38100" dist="38100" dir="2700000" algn="tl">
                    <a:srgbClr val="000000"/>
                  </a:outerShdw>
                </a:effectLst>
                <a:latin typeface="Old English Text MT" pitchFamily="66" charset="0"/>
              </a:rPr>
              <a:t>Irenaeus</a:t>
            </a:r>
            <a:r>
              <a:rPr lang="en-US" sz="4000" b="1" dirty="0">
                <a:solidFill>
                  <a:srgbClr val="FFFF00"/>
                </a:solidFill>
                <a:effectLst>
                  <a:outerShdw blurRad="38100" dist="38100" dir="2700000" algn="tl">
                    <a:srgbClr val="000000"/>
                  </a:outerShdw>
                </a:effectLst>
                <a:latin typeface="Old English Text MT" pitchFamily="66" charset="0"/>
              </a:rPr>
              <a:t> Explains Mary By Contrasting To Eve</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1684421" y="228600"/>
            <a:ext cx="8891337"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Three Trends of Early Errors</a:t>
            </a:r>
          </a:p>
        </p:txBody>
      </p:sp>
      <p:sp>
        <p:nvSpPr>
          <p:cNvPr id="5" name="WordArt 6" descr="Paper bag"/>
          <p:cNvSpPr>
            <a:spLocks noChangeArrowheads="1" noChangeShapeType="1" noTextEdit="1"/>
          </p:cNvSpPr>
          <p:nvPr/>
        </p:nvSpPr>
        <p:spPr bwMode="auto">
          <a:xfrm>
            <a:off x="2009274" y="1708484"/>
            <a:ext cx="9300410" cy="10668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Organization Pattern</a:t>
            </a:r>
          </a:p>
        </p:txBody>
      </p:sp>
      <p:sp>
        <p:nvSpPr>
          <p:cNvPr id="6" name="WordArt 6" descr="Paper bag"/>
          <p:cNvSpPr>
            <a:spLocks noChangeArrowheads="1" noChangeShapeType="1" noTextEdit="1"/>
          </p:cNvSpPr>
          <p:nvPr/>
        </p:nvSpPr>
        <p:spPr bwMode="auto">
          <a:xfrm>
            <a:off x="2093495" y="3031959"/>
            <a:ext cx="9300410" cy="794083"/>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Doctrinal Pattern</a:t>
            </a:r>
          </a:p>
        </p:txBody>
      </p:sp>
      <p:sp>
        <p:nvSpPr>
          <p:cNvPr id="7" name="WordArt 6" descr="Paper bag"/>
          <p:cNvSpPr>
            <a:spLocks noChangeArrowheads="1" noChangeShapeType="1" noTextEdit="1"/>
          </p:cNvSpPr>
          <p:nvPr/>
        </p:nvSpPr>
        <p:spPr bwMode="auto">
          <a:xfrm>
            <a:off x="2093495" y="4211053"/>
            <a:ext cx="9300410" cy="112294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Worshiping Pattern</a:t>
            </a:r>
          </a:p>
        </p:txBody>
      </p:sp>
    </p:spTree>
    <p:extLst>
      <p:ext uri="{BB962C8B-B14F-4D97-AF65-F5344CB8AC3E}">
        <p14:creationId xmlns:p14="http://schemas.microsoft.com/office/powerpoint/2010/main" val="24716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27270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272706">
                                            <p:txEl>
                                              <p:pRg st="1" end="1"/>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2" end="2"/>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27270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5" grpId="0"/>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descr="GospelofJudas"/>
          <p:cNvPicPr>
            <a:picLocks noChangeAspect="1" noChangeArrowheads="1"/>
          </p:cNvPicPr>
          <p:nvPr/>
        </p:nvPicPr>
        <p:blipFill>
          <a:blip r:embed="rId3" cstate="print"/>
          <a:srcRect/>
          <a:stretch>
            <a:fillRect/>
          </a:stretch>
        </p:blipFill>
        <p:spPr bwMode="auto">
          <a:xfrm>
            <a:off x="0" y="0"/>
            <a:ext cx="12344400" cy="6858000"/>
          </a:xfrm>
          <a:prstGeom prst="rect">
            <a:avLst/>
          </a:prstGeom>
          <a:noFill/>
          <a:ln w="9525">
            <a:noFill/>
            <a:miter lim="800000"/>
            <a:headEnd/>
            <a:tailEnd/>
          </a:ln>
        </p:spPr>
      </p:pic>
      <p:sp>
        <p:nvSpPr>
          <p:cNvPr id="38915" name="Rectangle 1027"/>
          <p:cNvSpPr>
            <a:spLocks noChangeArrowheads="1"/>
          </p:cNvSpPr>
          <p:nvPr/>
        </p:nvSpPr>
        <p:spPr bwMode="auto">
          <a:xfrm>
            <a:off x="2209800" y="1524000"/>
            <a:ext cx="8077200" cy="990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When was </a:t>
            </a:r>
            <a:r>
              <a:rPr kumimoji="0" lang="en-US" sz="40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Gospel of Judas</a:t>
            </a:r>
            <a:r>
              <a:rPr kumimoji="0" lang="en-US" sz="4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 written?</a:t>
            </a:r>
            <a:endParaRPr kumimoji="0" lang="en-US" sz="3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endParaRPr>
          </a:p>
        </p:txBody>
      </p:sp>
      <p:sp>
        <p:nvSpPr>
          <p:cNvPr id="38916" name="Rectangle 1028"/>
          <p:cNvSpPr>
            <a:spLocks noChangeArrowheads="1"/>
          </p:cNvSpPr>
          <p:nvPr/>
        </p:nvSpPr>
        <p:spPr bwMode="auto">
          <a:xfrm>
            <a:off x="2209800" y="2209800"/>
            <a:ext cx="4724400" cy="2590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Historians have known about </a:t>
            </a:r>
            <a:r>
              <a:rPr kumimoji="0" lang="en-US" sz="32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Gospel of Judas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since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 180.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116"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Rejected by church father </a:t>
            </a:r>
            <a:r>
              <a:rPr kumimoji="0" lang="en-US" sz="32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Irenaeus</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 of Lyons in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AD</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16" charset="0"/>
                <a:cs typeface="+mn-cs"/>
              </a:rPr>
              <a:t> 180.</a:t>
            </a:r>
          </a:p>
        </p:txBody>
      </p:sp>
      <p:grpSp>
        <p:nvGrpSpPr>
          <p:cNvPr id="2" name="Group 1029"/>
          <p:cNvGrpSpPr>
            <a:grpSpLocks/>
          </p:cNvGrpSpPr>
          <p:nvPr/>
        </p:nvGrpSpPr>
        <p:grpSpPr bwMode="auto">
          <a:xfrm>
            <a:off x="7294564" y="2209801"/>
            <a:ext cx="2535237" cy="3114261"/>
            <a:chOff x="3635" y="1728"/>
            <a:chExt cx="1597" cy="2256"/>
          </a:xfrm>
        </p:grpSpPr>
        <p:pic>
          <p:nvPicPr>
            <p:cNvPr id="18440" name="Picture 1030" descr="Irenaeus_icon"/>
            <p:cNvPicPr>
              <a:picLocks noChangeAspect="1" noChangeArrowheads="1"/>
            </p:cNvPicPr>
            <p:nvPr/>
          </p:nvPicPr>
          <p:blipFill>
            <a:blip r:embed="rId4" cstate="print"/>
            <a:srcRect t="2504" r="467" b="38995"/>
            <a:stretch>
              <a:fillRect/>
            </a:stretch>
          </p:blipFill>
          <p:spPr bwMode="auto">
            <a:xfrm>
              <a:off x="3635" y="1728"/>
              <a:ext cx="1597" cy="1872"/>
            </a:xfrm>
            <a:prstGeom prst="rect">
              <a:avLst/>
            </a:prstGeom>
            <a:noFill/>
            <a:ln w="28575">
              <a:solidFill>
                <a:srgbClr val="7E7F00">
                  <a:alpha val="50195"/>
                </a:srgbClr>
              </a:solidFill>
              <a:miter lim="800000"/>
              <a:headEnd/>
              <a:tailEnd/>
            </a:ln>
          </p:spPr>
        </p:pic>
        <p:sp>
          <p:nvSpPr>
            <p:cNvPr id="38919" name="Rectangle 1031"/>
            <p:cNvSpPr>
              <a:spLocks noChangeArrowheads="1"/>
            </p:cNvSpPr>
            <p:nvPr/>
          </p:nvSpPr>
          <p:spPr bwMode="auto">
            <a:xfrm>
              <a:off x="3874" y="3638"/>
              <a:ext cx="1125" cy="34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16" charset="0"/>
                  <a:ea typeface="ＭＳ Ｐゴシック" pitchFamily="1" charset="-128"/>
                  <a:cs typeface="+mn-cs"/>
                </a:rPr>
                <a:t>Irenaeus</a:t>
              </a:r>
            </a:p>
          </p:txBody>
        </p:sp>
      </p:grpSp>
      <p:pic>
        <p:nvPicPr>
          <p:cNvPr id="38920" name="Picture 1032" descr="Judastitle"/>
          <p:cNvPicPr>
            <a:picLocks noChangeAspect="1" noChangeArrowheads="1"/>
          </p:cNvPicPr>
          <p:nvPr/>
        </p:nvPicPr>
        <p:blipFill>
          <a:blip r:embed="rId5" cstate="print">
            <a:lum bright="100000"/>
          </a:blip>
          <a:srcRect/>
          <a:stretch>
            <a:fillRect/>
          </a:stretch>
        </p:blipFill>
        <p:spPr bwMode="auto">
          <a:xfrm>
            <a:off x="3200400" y="1"/>
            <a:ext cx="5867400" cy="1268413"/>
          </a:xfrm>
          <a:prstGeom prst="rect">
            <a:avLst/>
          </a:prstGeom>
          <a:noFill/>
          <a:effectLst>
            <a:outerShdw dist="35921" dir="2700000" algn="ctr" rotWithShape="0">
              <a:srgbClr val="808080"/>
            </a:outerShdw>
          </a:effectLst>
        </p:spPr>
      </p:pic>
      <p:pic>
        <p:nvPicPr>
          <p:cNvPr id="18439" name="Picture 1033" descr="rose logo copy"/>
          <p:cNvPicPr>
            <a:picLocks noChangeAspect="1" noChangeArrowheads="1"/>
          </p:cNvPicPr>
          <p:nvPr/>
        </p:nvPicPr>
        <p:blipFill>
          <a:blip r:embed="rId6" cstate="print"/>
          <a:srcRect/>
          <a:stretch>
            <a:fillRect/>
          </a:stretch>
        </p:blipFill>
        <p:spPr bwMode="auto">
          <a:xfrm>
            <a:off x="1600200" y="76200"/>
            <a:ext cx="1143000" cy="609600"/>
          </a:xfrm>
          <a:prstGeom prst="rect">
            <a:avLst/>
          </a:prstGeom>
          <a:noFill/>
          <a:ln w="9525">
            <a:noFill/>
            <a:miter lim="800000"/>
            <a:headEnd/>
            <a:tailEnd/>
          </a:ln>
        </p:spPr>
      </p:pic>
      <p:sp>
        <p:nvSpPr>
          <p:cNvPr id="10" name="Rectangle 9"/>
          <p:cNvSpPr/>
          <p:nvPr/>
        </p:nvSpPr>
        <p:spPr>
          <a:xfrm>
            <a:off x="1545722" y="5181600"/>
            <a:ext cx="9100568" cy="144655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cs typeface="+mn-cs"/>
              </a:rPr>
              <a:t>IRENAEUS REDIRECTED FROM SOME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cs typeface="+mn-cs"/>
              </a:rPr>
              <a:t>FALSE DOCTRINE &amp; STARTS ANOTHER</a:t>
            </a:r>
          </a:p>
        </p:txBody>
      </p:sp>
    </p:spTree>
    <p:extLst>
      <p:ext uri="{BB962C8B-B14F-4D97-AF65-F5344CB8AC3E}">
        <p14:creationId xmlns:p14="http://schemas.microsoft.com/office/powerpoint/2010/main" val="405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from="(-#ppt_w/2)" to="(#ppt_x)" calcmode="lin" valueType="num">
                                      <p:cBhvr>
                                        <p:cTn id="7" dur="600" fill="hold">
                                          <p:stCondLst>
                                            <p:cond delay="0"/>
                                          </p:stCondLst>
                                        </p:cTn>
                                        <p:tgtEl>
                                          <p:spTgt spid="10"/>
                                        </p:tgtEl>
                                        <p:attrNameLst>
                                          <p:attrName>ppt_x</p:attrName>
                                        </p:attrNameLst>
                                      </p:cBhvr>
                                    </p:anim>
                                    <p:anim from="0" to="-1.0" calcmode="lin" valueType="num">
                                      <p:cBhvr>
                                        <p:cTn id="8" dur="200" decel="50000" autoRev="1" fill="hold">
                                          <p:stCondLst>
                                            <p:cond delay="600"/>
                                          </p:stCondLst>
                                        </p:cTn>
                                        <p:tgtEl>
                                          <p:spTgt spid="10"/>
                                        </p:tgtEl>
                                        <p:attrNameLst>
                                          <p:attrName>xshear</p:attrName>
                                        </p:attrNameLst>
                                      </p:cBhvr>
                                    </p:anim>
                                    <p:animScale>
                                      <p:cBhvr>
                                        <p:cTn id="9" dur="200" decel="100000" autoRev="1" fill="hold">
                                          <p:stCondLst>
                                            <p:cond delay="600"/>
                                          </p:stCondLst>
                                        </p:cTn>
                                        <p:tgtEl>
                                          <p:spTgt spid="10"/>
                                        </p:tgtEl>
                                      </p:cBhvr>
                                      <p:from x="100000" y="100000"/>
                                      <p:to x="80000" y="100000"/>
                                    </p:animScale>
                                    <p:anim by="(#ppt_h/3+#ppt_w*0.1)" calcmode="lin" valueType="num">
                                      <p:cBhvr additive="sum">
                                        <p:cTn id="10"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98850" name="Rectangle 2"/>
          <p:cNvSpPr>
            <a:spLocks noGrp="1" noChangeArrowheads="1"/>
          </p:cNvSpPr>
          <p:nvPr>
            <p:ph type="title"/>
          </p:nvPr>
        </p:nvSpPr>
        <p:spPr>
          <a:xfrm>
            <a:off x="2438400" y="0"/>
            <a:ext cx="7315200" cy="1143000"/>
          </a:xfrm>
          <a:solidFill>
            <a:schemeClr val="bg1">
              <a:lumMod val="60000"/>
              <a:lumOff val="40000"/>
            </a:schemeClr>
          </a:solidFill>
        </p:spPr>
        <p:txBody>
          <a:bodyPr/>
          <a:lstStyle/>
          <a:p>
            <a:pPr eaLnBrk="1" hangingPunct="1">
              <a:defRPr/>
            </a:pPr>
            <a:r>
              <a:rPr lang="en-US" sz="4400" dirty="0"/>
              <a:t>FROM EMPHASIS ON EVE TO THE FOCUS ON MARY </a:t>
            </a:r>
          </a:p>
        </p:txBody>
      </p:sp>
      <p:sp>
        <p:nvSpPr>
          <p:cNvPr id="2" name="Rectangle 1">
            <a:extLst>
              <a:ext uri="{FF2B5EF4-FFF2-40B4-BE49-F238E27FC236}">
                <a16:creationId xmlns:a16="http://schemas.microsoft.com/office/drawing/2014/main" id="{F2161956-BD5B-4226-8C24-980CB0B3B0B8}"/>
              </a:ext>
            </a:extLst>
          </p:cNvPr>
          <p:cNvSpPr/>
          <p:nvPr/>
        </p:nvSpPr>
        <p:spPr>
          <a:xfrm>
            <a:off x="3048000" y="1382286"/>
            <a:ext cx="6096000" cy="409342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“So the Lord now manifestly came to his own,  and,  born by his own created order which he himself bears,  he by his obedience on the tree renewed [and reversed] what was done by disobedience in [connection with] a tree;  and [the power of]  that seduction by which the virgin Eve,  already betrothed to a man,  had been wickedly seduced was broken when the angel in truth brought good tidings to the Virgin Mary, who already [by her betrothal] belonged to a man.  As the human race was subjected to death through [the act of] a virgin,  so was it saved by a virgin,  and thus the disobedience of one virgin was precisely balanced by the obedience of another.”  </a:t>
            </a:r>
          </a:p>
        </p:txBody>
      </p:sp>
    </p:spTree>
    <p:extLst>
      <p:ext uri="{BB962C8B-B14F-4D97-AF65-F5344CB8AC3E}">
        <p14:creationId xmlns:p14="http://schemas.microsoft.com/office/powerpoint/2010/main" val="917048428"/>
      </p:ext>
    </p:extLst>
  </p:cSld>
  <p:clrMapOvr>
    <a:masterClrMapping/>
  </p:clrMapOvr>
  <p:transition>
    <p:pull dir="ru"/>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41506" name="Picture 2" descr="I:\DEPTCOMM\Zamcomm\Jody\ChartsEPS\73 copy.jpg"/>
          <p:cNvPicPr>
            <a:picLocks noChangeAspect="1" noChangeArrowheads="1"/>
          </p:cNvPicPr>
          <p:nvPr/>
        </p:nvPicPr>
        <p:blipFill>
          <a:blip r:embed="rId4" cstate="print"/>
          <a:srcRect/>
          <a:stretch>
            <a:fillRect/>
          </a:stretch>
        </p:blipFill>
        <p:spPr bwMode="auto">
          <a:xfrm>
            <a:off x="2927351" y="0"/>
            <a:ext cx="6335713" cy="6858000"/>
          </a:xfrm>
          <a:prstGeom prst="rect">
            <a:avLst/>
          </a:prstGeom>
          <a:noFill/>
        </p:spPr>
      </p:pic>
      <p:pic>
        <p:nvPicPr>
          <p:cNvPr id="5141507" name="Picture 3" descr="Jesus's name"/>
          <p:cNvPicPr>
            <a:picLocks noChangeAspect="1" noChangeArrowheads="1"/>
          </p:cNvPicPr>
          <p:nvPr/>
        </p:nvPicPr>
        <p:blipFill>
          <a:blip r:embed="rId5" cstate="print"/>
          <a:srcRect/>
          <a:stretch>
            <a:fillRect/>
          </a:stretch>
        </p:blipFill>
        <p:spPr bwMode="auto">
          <a:xfrm>
            <a:off x="0" y="0"/>
            <a:ext cx="12192000" cy="6858000"/>
          </a:xfrm>
          <a:prstGeom prst="rect">
            <a:avLst/>
          </a:prstGeom>
          <a:noFill/>
          <a:ln w="9525">
            <a:noFill/>
            <a:miter lim="800000"/>
            <a:headEnd/>
            <a:tailEnd/>
          </a:ln>
        </p:spPr>
      </p:pic>
      <p:sp>
        <p:nvSpPr>
          <p:cNvPr id="5141508" name="Rectangle 4"/>
          <p:cNvSpPr>
            <a:spLocks noGrp="1" noChangeArrowheads="1"/>
          </p:cNvSpPr>
          <p:nvPr>
            <p:ph type="ctrTitle"/>
          </p:nvPr>
        </p:nvSpPr>
        <p:spPr>
          <a:xfrm>
            <a:off x="2286000" y="381000"/>
            <a:ext cx="7620000" cy="1295400"/>
          </a:xfrm>
          <a:solidFill>
            <a:srgbClr val="FF6699"/>
          </a:solidFill>
        </p:spPr>
        <p:txBody>
          <a:bodyPr/>
          <a:lstStyle/>
          <a:p>
            <a:r>
              <a:rPr lang="en-US" sz="5400" b="1">
                <a:effectLst>
                  <a:outerShdw blurRad="38100" dist="38100" dir="2700000" algn="tl">
                    <a:srgbClr val="FFFFFF"/>
                  </a:outerShdw>
                </a:effectLst>
              </a:rPr>
              <a:t>Significant &amp; Important:</a:t>
            </a:r>
            <a:endParaRPr lang="en-US" sz="5400">
              <a:solidFill>
                <a:srgbClr val="FFFFFF"/>
              </a:solidFill>
              <a:effectLst>
                <a:outerShdw blurRad="38100" dist="38100" dir="2700000" algn="tl">
                  <a:srgbClr val="000000"/>
                </a:outerShdw>
              </a:effectLst>
            </a:endParaRPr>
          </a:p>
        </p:txBody>
      </p:sp>
      <p:sp>
        <p:nvSpPr>
          <p:cNvPr id="5141509" name="Rectangle 5"/>
          <p:cNvSpPr>
            <a:spLocks noGrp="1" noChangeArrowheads="1"/>
          </p:cNvSpPr>
          <p:nvPr>
            <p:ph type="subTitle" idx="1"/>
          </p:nvPr>
        </p:nvSpPr>
        <p:spPr>
          <a:xfrm>
            <a:off x="2286000" y="5181600"/>
            <a:ext cx="7620000" cy="1143000"/>
          </a:xfrm>
          <a:solidFill>
            <a:srgbClr val="FF6699"/>
          </a:solidFill>
        </p:spPr>
        <p:txBody>
          <a:bodyPr/>
          <a:lstStyle/>
          <a:p>
            <a:r>
              <a:rPr lang="en-US" b="1">
                <a:solidFill>
                  <a:srgbClr val="FFFFFF"/>
                </a:solidFill>
                <a:effectLst>
                  <a:outerShdw blurRad="38100" dist="38100" dir="2700000" algn="tl">
                    <a:srgbClr val="000000"/>
                  </a:outerShdw>
                </a:effectLst>
              </a:rPr>
              <a:t>DEBATES ABOUT JESUS’ NATURE TRACK THAT OF MARY’S STATUS</a:t>
            </a:r>
            <a:endParaRPr lang="en-US" b="1"/>
          </a:p>
        </p:txBody>
      </p:sp>
      <p:sp>
        <p:nvSpPr>
          <p:cNvPr id="5141510" name="Comment 6"/>
          <p:cNvSpPr>
            <a:spLocks noChangeArrowheads="1"/>
          </p:cNvSpPr>
          <p:nvPr/>
        </p:nvSpPr>
        <p:spPr bwMode="auto">
          <a:xfrm>
            <a:off x="1539876" y="-1219200"/>
            <a:ext cx="4327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Both Philosophy &amp; Paganism Combine to Produce The Mariology We Know Today!</a:t>
            </a:r>
          </a:p>
        </p:txBody>
      </p:sp>
    </p:spTree>
    <p:extLst>
      <p:ext uri="{BB962C8B-B14F-4D97-AF65-F5344CB8AC3E}">
        <p14:creationId xmlns:p14="http://schemas.microsoft.com/office/powerpoint/2010/main" val="336206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141508">
                                            <p:txEl>
                                              <p:pRg st="0" end="0"/>
                                            </p:txEl>
                                          </p:spTgt>
                                        </p:tgtEl>
                                        <p:attrNameLst>
                                          <p:attrName>style.visibility</p:attrName>
                                        </p:attrNameLst>
                                      </p:cBhvr>
                                      <p:to>
                                        <p:strVal val="visible"/>
                                      </p:to>
                                    </p:set>
                                    <p:anim calcmode="lin" valueType="num">
                                      <p:cBhvr additive="base">
                                        <p:cTn id="7" dur="300" fill="hold"/>
                                        <p:tgtEl>
                                          <p:spTgt spid="514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14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141509">
                                            <p:txEl>
                                              <p:pRg st="0" end="0"/>
                                            </p:txEl>
                                          </p:spTgt>
                                        </p:tgtEl>
                                        <p:attrNameLst>
                                          <p:attrName>style.visibility</p:attrName>
                                        </p:attrNameLst>
                                      </p:cBhvr>
                                      <p:to>
                                        <p:strVal val="visible"/>
                                      </p:to>
                                    </p:set>
                                    <p:anim calcmode="lin" valueType="num">
                                      <p:cBhvr additive="base">
                                        <p:cTn id="13" dur="75" fill="hold"/>
                                        <p:tgtEl>
                                          <p:spTgt spid="514150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14150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508" grpId="0" build="p" autoUpdateAnimBg="0"/>
      <p:bldP spid="514150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WordArt 5" descr="Paper bag">
            <a:extLst>
              <a:ext uri="{FF2B5EF4-FFF2-40B4-BE49-F238E27FC236}">
                <a16:creationId xmlns:a16="http://schemas.microsoft.com/office/drawing/2014/main" id="{ADFEA7D7-D314-4DCF-868C-132E379681ED}"/>
              </a:ext>
            </a:extLst>
          </p:cNvPr>
          <p:cNvSpPr>
            <a:spLocks noChangeArrowheads="1" noChangeShapeType="1" noTextEdit="1"/>
          </p:cNvSpPr>
          <p:nvPr/>
        </p:nvSpPr>
        <p:spPr bwMode="auto">
          <a:xfrm>
            <a:off x="514906" y="1348032"/>
            <a:ext cx="1242873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Counter-Christology: MARIOLOGY </a:t>
            </a:r>
          </a:p>
        </p:txBody>
      </p:sp>
    </p:spTree>
    <p:extLst>
      <p:ext uri="{BB962C8B-B14F-4D97-AF65-F5344CB8AC3E}">
        <p14:creationId xmlns:p14="http://schemas.microsoft.com/office/powerpoint/2010/main" val="36594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302004" y="994299"/>
            <a:ext cx="11568418" cy="3913262"/>
          </a:xfrm>
        </p:spPr>
        <p:txBody>
          <a:bodyPr>
            <a:normAutofit/>
          </a:bodyPr>
          <a:lstStyle/>
          <a:p>
            <a:r>
              <a:rPr lang="en-US" sz="4000" b="1" dirty="0"/>
              <a:t>EARLY ERROR BUILT ON THREE FALSE ASSUMPTIONS</a:t>
            </a:r>
          </a:p>
          <a:p>
            <a:endParaRPr lang="en-US" sz="2000" b="1" dirty="0"/>
          </a:p>
          <a:p>
            <a:r>
              <a:rPr lang="en-US" sz="3600" dirty="0"/>
              <a:t>#1 Assumption: Paul Convert Clement Received As Apostle</a:t>
            </a:r>
          </a:p>
          <a:p>
            <a:endParaRPr lang="en-US" sz="1600" b="1" dirty="0">
              <a:solidFill>
                <a:srgbClr val="C00000"/>
              </a:solidFill>
              <a:effectLst>
                <a:outerShdw blurRad="38100" dist="38100" dir="2700000" algn="tl">
                  <a:srgbClr val="000000">
                    <a:alpha val="43137"/>
                  </a:srgbClr>
                </a:outerShdw>
              </a:effectLst>
            </a:endParaRPr>
          </a:p>
          <a:p>
            <a:r>
              <a:rPr lang="en-US" sz="3600" dirty="0"/>
              <a:t>#2 Assumption: Origen Explains Trinity Concept Sequential</a:t>
            </a:r>
          </a:p>
          <a:p>
            <a:endParaRPr lang="en-US" sz="1600" dirty="0"/>
          </a:p>
          <a:p>
            <a:r>
              <a:rPr lang="en-US" sz="3600" b="1" dirty="0">
                <a:solidFill>
                  <a:srgbClr val="C00000"/>
                </a:solidFill>
                <a:effectLst>
                  <a:outerShdw blurRad="38100" dist="38100" dir="2700000" algn="tl">
                    <a:srgbClr val="000000">
                      <a:alpha val="43137"/>
                    </a:srgbClr>
                  </a:outerShdw>
                </a:effectLst>
              </a:rPr>
              <a:t>#3 Assumption: Irenaeus Portrays Jesus Mother @Anti-Eve</a:t>
            </a:r>
          </a:p>
          <a:p>
            <a:endParaRPr lang="en-US" dirty="0"/>
          </a:p>
        </p:txBody>
      </p:sp>
      <p:sp>
        <p:nvSpPr>
          <p:cNvPr id="2" name="TextBox 1">
            <a:extLst>
              <a:ext uri="{FF2B5EF4-FFF2-40B4-BE49-F238E27FC236}">
                <a16:creationId xmlns:a16="http://schemas.microsoft.com/office/drawing/2014/main" id="{BA22C5F7-05C9-4CF9-9086-5704A4518505}"/>
              </a:ext>
            </a:extLst>
          </p:cNvPr>
          <p:cNvSpPr txBox="1"/>
          <p:nvPr/>
        </p:nvSpPr>
        <p:spPr>
          <a:xfrm>
            <a:off x="0" y="6283354"/>
            <a:ext cx="12192000" cy="646331"/>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READ – Romans 5: 12 – 21 &amp; 1</a:t>
            </a:r>
            <a:r>
              <a:rPr kumimoji="0" lang="en-US" sz="36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Corinthians 15: 20 -24, 45 - 48 </a:t>
            </a:r>
          </a:p>
        </p:txBody>
      </p:sp>
    </p:spTree>
    <p:extLst>
      <p:ext uri="{BB962C8B-B14F-4D97-AF65-F5344CB8AC3E}">
        <p14:creationId xmlns:p14="http://schemas.microsoft.com/office/powerpoint/2010/main" val="9286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6" end="6"/>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48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a:ea typeface="+mn-ea"/>
                <a:cs typeface="+mn-cs"/>
              </a:rPr>
              <a:t>1545</a:t>
            </a:r>
          </a:p>
        </p:txBody>
      </p:sp>
      <p:sp>
        <p:nvSpPr>
          <p:cNvPr id="51148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1148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14885" name="Rectangle 5"/>
          <p:cNvSpPr>
            <a:spLocks noChangeArrowheads="1"/>
          </p:cNvSpPr>
          <p:nvPr/>
        </p:nvSpPr>
        <p:spPr bwMode="auto">
          <a:xfrm>
            <a:off x="3124200" y="152400"/>
            <a:ext cx="75438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a:ea typeface="+mn-ea"/>
                <a:cs typeface="+mn-cs"/>
              </a:rPr>
              <a:t>The Council met variously from 1545 to 1563.</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400" b="1" i="0" u="none" strike="noStrike" kern="1200" cap="none" spc="0" normalizeH="0" baseline="0" noProof="0" dirty="0">
                <a:ln>
                  <a:noFill/>
                </a:ln>
                <a:solidFill>
                  <a:srgbClr val="000000"/>
                </a:solidFill>
                <a:effectLst/>
                <a:uLnTx/>
                <a:uFillTx/>
                <a:latin typeface="Times New Roman"/>
                <a:ea typeface="+mn-ea"/>
                <a:cs typeface="+mn-cs"/>
              </a:rPr>
              <a:t>It had three specific purposes:</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First to define and codify the Catholic doctrine.</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To reform the life of the Catholic church.</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To suppress heresy.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Things decided by the Trent Council:</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Tradition and Scripture were put on an equal basis for authority.</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The seven sacraments were decided on and declared.</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The apocryphal books</a:t>
            </a:r>
            <a:r>
              <a:rPr kumimoji="0" lang="en-US" sz="2800" b="0" i="0" u="none" strike="noStrike" kern="1200" cap="none" spc="0" normalizeH="0" baseline="0" noProof="0" dirty="0">
                <a:ln>
                  <a:noFill/>
                </a:ln>
                <a:solidFill>
                  <a:srgbClr val="000000"/>
                </a:solidFill>
                <a:effectLst/>
                <a:uLnTx/>
                <a:uFillTx/>
                <a:latin typeface="Times New Roman"/>
                <a:ea typeface="+mn-ea"/>
                <a:cs typeface="+mn-cs"/>
                <a:hlinkClick r:id="rId3" action="ppaction://hlinkfile"/>
              </a:rPr>
              <a: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were declared canonical.</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The Index, which placed a ban on reading certain books was originated.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88561005"/>
      </p:ext>
    </p:extLst>
  </p:cSld>
  <p:clrMapOvr>
    <a:masterClrMapping/>
  </p:clrMapOvr>
  <p:transition>
    <p:dissolv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66882" name="Rectangle 2"/>
          <p:cNvSpPr>
            <a:spLocks noGrp="1" noChangeArrowheads="1"/>
          </p:cNvSpPr>
          <p:nvPr>
            <p:ph type="title"/>
          </p:nvPr>
        </p:nvSpPr>
        <p:spPr/>
        <p:txBody>
          <a:bodyPr/>
          <a:lstStyle/>
          <a:p>
            <a:endParaRPr lang="en-US"/>
          </a:p>
        </p:txBody>
      </p:sp>
      <p:sp>
        <p:nvSpPr>
          <p:cNvPr id="3066887" name="Rectangle 7"/>
          <p:cNvSpPr>
            <a:spLocks noGrp="1" noChangeArrowheads="1"/>
          </p:cNvSpPr>
          <p:nvPr>
            <p:ph type="body" idx="1"/>
          </p:nvPr>
        </p:nvSpPr>
        <p:spPr/>
        <p:txBody>
          <a:bodyPr/>
          <a:lstStyle/>
          <a:p>
            <a:endParaRPr lang="en-US"/>
          </a:p>
        </p:txBody>
      </p:sp>
      <p:pic>
        <p:nvPicPr>
          <p:cNvPr id="3066883" name="Picture 3" descr="C:\Documents and Settings\Owner\My Documents\Educational Illustrations\regbackROME-6_06_relaunch.jpg"/>
          <p:cNvPicPr>
            <a:picLocks noChangeAspect="1" noChangeArrowheads="1"/>
          </p:cNvPicPr>
          <p:nvPr/>
        </p:nvPicPr>
        <p:blipFill>
          <a:blip r:embed="rId4" cstate="print"/>
          <a:srcRect/>
          <a:stretch>
            <a:fillRect/>
          </a:stretch>
        </p:blipFill>
        <p:spPr bwMode="auto">
          <a:xfrm>
            <a:off x="-64168" y="-3781425"/>
            <a:ext cx="12256168" cy="10639425"/>
          </a:xfrm>
          <a:prstGeom prst="rect">
            <a:avLst/>
          </a:prstGeom>
          <a:noFill/>
        </p:spPr>
      </p:pic>
      <p:sp>
        <p:nvSpPr>
          <p:cNvPr id="3066890" name="WordArt 10"/>
          <p:cNvSpPr>
            <a:spLocks noChangeArrowheads="1" noChangeShapeType="1" noTextEdit="1"/>
          </p:cNvSpPr>
          <p:nvPr/>
        </p:nvSpPr>
        <p:spPr bwMode="auto">
          <a:xfrm>
            <a:off x="2667000" y="1219200"/>
            <a:ext cx="5029200" cy="4648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endParaRPr>
          </a:p>
        </p:txBody>
      </p:sp>
      <p:sp>
        <p:nvSpPr>
          <p:cNvPr id="7" name="WordArt 8">
            <a:extLst>
              <a:ext uri="{FF2B5EF4-FFF2-40B4-BE49-F238E27FC236}">
                <a16:creationId xmlns:a16="http://schemas.microsoft.com/office/drawing/2014/main" id="{233589BB-ACF1-4674-A32E-AC2539BFAD87}"/>
              </a:ext>
            </a:extLst>
          </p:cNvPr>
          <p:cNvSpPr>
            <a:spLocks noChangeArrowheads="1" noChangeShapeType="1" noTextEdit="1"/>
          </p:cNvSpPr>
          <p:nvPr/>
        </p:nvSpPr>
        <p:spPr bwMode="auto">
          <a:xfrm>
            <a:off x="2743200" y="228600"/>
            <a:ext cx="4800600" cy="1371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veneration of Mary, the mother of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which was to lead to the adoption of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doctrines of her immaculate conception in 1854 </a:t>
            </a:r>
          </a:p>
        </p:txBody>
      </p:sp>
      <p:sp>
        <p:nvSpPr>
          <p:cNvPr id="8" name="WordArt 9">
            <a:extLst>
              <a:ext uri="{FF2B5EF4-FFF2-40B4-BE49-F238E27FC236}">
                <a16:creationId xmlns:a16="http://schemas.microsoft.com/office/drawing/2014/main" id="{458973EB-E758-4D16-A8AC-EE6F27277691}"/>
              </a:ext>
            </a:extLst>
          </p:cNvPr>
          <p:cNvSpPr>
            <a:spLocks noChangeArrowheads="1" noChangeShapeType="1" noTextEdit="1"/>
          </p:cNvSpPr>
          <p:nvPr/>
        </p:nvSpPr>
        <p:spPr bwMode="auto">
          <a:xfrm>
            <a:off x="2667000" y="1828800"/>
            <a:ext cx="5105400" cy="838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and her miraculous assumption to heaven in 1950,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developed rapidly by 590*.</a:t>
            </a:r>
          </a:p>
        </p:txBody>
      </p:sp>
      <p:sp>
        <p:nvSpPr>
          <p:cNvPr id="9" name="WordArt 10">
            <a:extLst>
              <a:ext uri="{FF2B5EF4-FFF2-40B4-BE49-F238E27FC236}">
                <a16:creationId xmlns:a16="http://schemas.microsoft.com/office/drawing/2014/main" id="{C0B05251-E184-40F1-A90F-BA5AF815985B}"/>
              </a:ext>
            </a:extLst>
          </p:cNvPr>
          <p:cNvSpPr>
            <a:spLocks noChangeArrowheads="1" noChangeShapeType="1" noTextEdit="1"/>
          </p:cNvSpPr>
          <p:nvPr/>
        </p:nvSpPr>
        <p:spPr bwMode="auto">
          <a:xfrm>
            <a:off x="2667000" y="2971800"/>
            <a:ext cx="4876800" cy="2895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Nestorian and other Christological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controversies of the fourth century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resulted in the acceptance of her 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the 'Mother of God' and entitled her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special honors in the liturgy.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From the Non-Canonical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ProtoEvangelium</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of James</a:t>
            </a:r>
          </a:p>
        </p:txBody>
      </p:sp>
    </p:spTree>
    <p:extLst>
      <p:ext uri="{BB962C8B-B14F-4D97-AF65-F5344CB8AC3E}">
        <p14:creationId xmlns:p14="http://schemas.microsoft.com/office/powerpoint/2010/main" val="20961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nodePh="1">
                                  <p:stCondLst>
                                    <p:cond delay="0"/>
                                  </p:stCondLst>
                                  <p:endCondLst>
                                    <p:cond evt="begin" delay="0">
                                      <p:tn val="5"/>
                                    </p:cond>
                                  </p:endCondLst>
                                  <p:childTnLst>
                                    <p:set>
                                      <p:cBhvr>
                                        <p:cTn id="6" dur="1" fill="hold">
                                          <p:stCondLst>
                                            <p:cond delay="0"/>
                                          </p:stCondLst>
                                        </p:cTn>
                                        <p:tgtEl>
                                          <p:spTgt spid="3066890"/>
                                        </p:tgtEl>
                                        <p:attrNameLst>
                                          <p:attrName>style.visibility</p:attrName>
                                        </p:attrNameLst>
                                      </p:cBhvr>
                                      <p:to>
                                        <p:strVal val="visible"/>
                                      </p:to>
                                    </p:set>
                                    <p:anim calcmode="lin" valueType="num">
                                      <p:cBhvr>
                                        <p:cTn id="7" dur="500" fill="hold"/>
                                        <p:tgtEl>
                                          <p:spTgt spid="3066890"/>
                                        </p:tgtEl>
                                        <p:attrNameLst>
                                          <p:attrName>ppt_w</p:attrName>
                                        </p:attrNameLst>
                                      </p:cBhvr>
                                      <p:tavLst>
                                        <p:tav tm="0">
                                          <p:val>
                                            <p:fltVal val="0"/>
                                          </p:val>
                                        </p:tav>
                                        <p:tav tm="100000">
                                          <p:val>
                                            <p:strVal val="#ppt_w"/>
                                          </p:val>
                                        </p:tav>
                                      </p:tavLst>
                                    </p:anim>
                                    <p:anim calcmode="lin" valueType="num">
                                      <p:cBhvr>
                                        <p:cTn id="8" dur="500" fill="hold"/>
                                        <p:tgtEl>
                                          <p:spTgt spid="3066890"/>
                                        </p:tgtEl>
                                        <p:attrNameLst>
                                          <p:attrName>ppt_h</p:attrName>
                                        </p:attrNameLst>
                                      </p:cBhvr>
                                      <p:tavLst>
                                        <p:tav tm="0">
                                          <p:val>
                                            <p:fltVal val="0"/>
                                          </p:val>
                                        </p:tav>
                                        <p:tav tm="100000">
                                          <p:val>
                                            <p:strVal val="#ppt_h"/>
                                          </p:val>
                                        </p:tav>
                                      </p:tavLst>
                                    </p:anim>
                                    <p:anim calcmode="lin" valueType="num">
                                      <p:cBhvr>
                                        <p:cTn id="9" dur="500" fill="hold"/>
                                        <p:tgtEl>
                                          <p:spTgt spid="3066890"/>
                                        </p:tgtEl>
                                        <p:attrNameLst>
                                          <p:attrName>ppt_x</p:attrName>
                                        </p:attrNameLst>
                                      </p:cBhvr>
                                      <p:tavLst>
                                        <p:tav tm="0">
                                          <p:val>
                                            <p:fltVal val="0.5"/>
                                          </p:val>
                                        </p:tav>
                                        <p:tav tm="100000">
                                          <p:val>
                                            <p:strVal val="#ppt_x"/>
                                          </p:val>
                                        </p:tav>
                                      </p:tavLst>
                                    </p:anim>
                                    <p:anim calcmode="lin" valueType="num">
                                      <p:cBhvr>
                                        <p:cTn id="10" dur="500" fill="hold"/>
                                        <p:tgtEl>
                                          <p:spTgt spid="306689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4/3*#ppt_w"/>
                                          </p:val>
                                        </p:tav>
                                        <p:tav tm="100000">
                                          <p:val>
                                            <p:strVal val="#ppt_w"/>
                                          </p:val>
                                        </p:tav>
                                      </p:tavLst>
                                    </p:anim>
                                    <p:anim calcmode="lin" valueType="num">
                                      <p:cBhvr>
                                        <p:cTn id="24" dur="500" fill="hold"/>
                                        <p:tgtEl>
                                          <p:spTgt spid="8"/>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6890"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hlink"/>
            </a:gs>
            <a:gs pos="100000">
              <a:srgbClr val="CC3300"/>
            </a:gs>
          </a:gsLst>
          <a:path path="shape">
            <a:fillToRect l="50000" t="50000" r="50000" b="50000"/>
          </a:path>
        </a:gradFill>
        <a:effectLst/>
      </p:bgPr>
    </p:bg>
    <p:spTree>
      <p:nvGrpSpPr>
        <p:cNvPr id="1" name=""/>
        <p:cNvGrpSpPr/>
        <p:nvPr/>
      </p:nvGrpSpPr>
      <p:grpSpPr>
        <a:xfrm>
          <a:off x="0" y="0"/>
          <a:ext cx="0" cy="0"/>
          <a:chOff x="0" y="0"/>
          <a:chExt cx="0" cy="0"/>
        </a:xfrm>
      </p:grpSpPr>
      <p:sp>
        <p:nvSpPr>
          <p:cNvPr id="517122" name="Rectangle 2">
            <a:extLst>
              <a:ext uri="{FF2B5EF4-FFF2-40B4-BE49-F238E27FC236}">
                <a16:creationId xmlns:a16="http://schemas.microsoft.com/office/drawing/2014/main" id="{64E70E17-3105-481D-BD55-6508914AD9F3}"/>
              </a:ext>
            </a:extLst>
          </p:cNvPr>
          <p:cNvSpPr>
            <a:spLocks noGrp="1" noChangeArrowheads="1"/>
          </p:cNvSpPr>
          <p:nvPr>
            <p:ph type="title"/>
          </p:nvPr>
        </p:nvSpPr>
        <p:spPr>
          <a:xfrm>
            <a:off x="1013620" y="228600"/>
            <a:ext cx="10074275" cy="914400"/>
          </a:xfrm>
          <a:ln>
            <a:solidFill>
              <a:srgbClr val="FFCC66"/>
            </a:solidFill>
          </a:ln>
        </p:spPr>
        <p:txBody>
          <a:bodyPr/>
          <a:lstStyle/>
          <a:p>
            <a:pPr eaLnBrk="1" hangingPunct="1">
              <a:defRPr/>
            </a:pPr>
            <a:r>
              <a:rPr lang="en-US"/>
              <a:t>THE HELL HARROWING</a:t>
            </a:r>
          </a:p>
        </p:txBody>
      </p:sp>
      <p:sp>
        <p:nvSpPr>
          <p:cNvPr id="517123" name="Rectangle 3">
            <a:extLst>
              <a:ext uri="{FF2B5EF4-FFF2-40B4-BE49-F238E27FC236}">
                <a16:creationId xmlns:a16="http://schemas.microsoft.com/office/drawing/2014/main" id="{107A9D1D-C7FC-42FF-BDD8-227B5B7ED185}"/>
              </a:ext>
            </a:extLst>
          </p:cNvPr>
          <p:cNvSpPr>
            <a:spLocks noGrp="1" noChangeArrowheads="1"/>
          </p:cNvSpPr>
          <p:nvPr>
            <p:ph type="body" idx="1"/>
          </p:nvPr>
        </p:nvSpPr>
        <p:spPr>
          <a:xfrm>
            <a:off x="914400" y="1524000"/>
            <a:ext cx="10276514" cy="5105400"/>
          </a:xfrm>
          <a:ln>
            <a:solidFill>
              <a:schemeClr val="accent2"/>
            </a:solidFill>
          </a:ln>
        </p:spPr>
        <p:txBody>
          <a:bodyPr/>
          <a:lstStyle/>
          <a:p>
            <a:pPr eaLnBrk="1" hangingPunct="1">
              <a:lnSpc>
                <a:spcPct val="90000"/>
              </a:lnSpc>
              <a:buFont typeface="Wingdings" pitchFamily="2" charset="2"/>
              <a:buChar char="Ø"/>
              <a:defRPr/>
            </a:pPr>
            <a:r>
              <a:rPr lang="en-US" sz="2800" dirty="0">
                <a:solidFill>
                  <a:schemeClr val="tx1"/>
                </a:solidFill>
              </a:rPr>
              <a:t>“The descent motif common to most mythologies about hell also usually contains an element of “harrowing,” or distressing,  of hell.  This is where a hero or savior has to go to hell and shut it down, or defeat its ruler or bring somebody back… This is what the line in the Apostle’s Creed is about ‘He descended into Hell,  the third day he arose again from the dead.’…After Jesus had been crucified he went to hell – not to suffer,  but to battle with the Devil,  whom he defeated.  He chained up Satan and cast him into a fiery pit where he was to stay for a thousand years.  As well as closing down hell,  Jesus rescued Adam &amp; other ancient souls...”  </a:t>
            </a:r>
            <a:r>
              <a:rPr lang="en-US" sz="2800" dirty="0"/>
              <a:t>Craze, </a:t>
            </a:r>
            <a:r>
              <a:rPr lang="en-US" sz="2800" u="sng" dirty="0"/>
              <a:t>Hell</a:t>
            </a:r>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r>
              <a:rPr lang="en-US" sz="3200" dirty="0">
                <a:solidFill>
                  <a:schemeClr val="accent2"/>
                </a:solidFill>
              </a:rPr>
              <a:t>      </a:t>
            </a:r>
          </a:p>
        </p:txBody>
      </p:sp>
    </p:spTree>
    <p:extLst>
      <p:ext uri="{BB962C8B-B14F-4D97-AF65-F5344CB8AC3E}">
        <p14:creationId xmlns:p14="http://schemas.microsoft.com/office/powerpoint/2010/main" val="390340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17123">
                                            <p:txEl>
                                              <p:pRg st="0" end="0"/>
                                            </p:txEl>
                                          </p:spTgt>
                                        </p:tgtEl>
                                        <p:attrNameLst>
                                          <p:attrName>style.visibility</p:attrName>
                                        </p:attrNameLst>
                                      </p:cBhvr>
                                      <p:to>
                                        <p:strVal val="visible"/>
                                      </p:to>
                                    </p:set>
                                    <p:anim calcmode="lin" valueType="num">
                                      <p:cBhvr additive="base">
                                        <p:cTn id="7" dur="5000" fill="hold"/>
                                        <p:tgtEl>
                                          <p:spTgt spid="51712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17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7123">
                                            <p:txEl>
                                              <p:pRg st="5" end="5"/>
                                            </p:txEl>
                                          </p:spTgt>
                                        </p:tgtEl>
                                        <p:attrNameLst>
                                          <p:attrName>style.visibility</p:attrName>
                                        </p:attrNameLst>
                                      </p:cBhvr>
                                      <p:to>
                                        <p:strVal val="visible"/>
                                      </p:to>
                                    </p:set>
                                    <p:anim calcmode="lin" valueType="num">
                                      <p:cBhvr additive="base">
                                        <p:cTn id="13" dur="5000" fill="hold"/>
                                        <p:tgtEl>
                                          <p:spTgt spid="517123">
                                            <p:txEl>
                                              <p:pRg st="5" end="5"/>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17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hlink"/>
            </a:gs>
            <a:gs pos="100000">
              <a:srgbClr val="CC3300"/>
            </a:gs>
          </a:gsLst>
          <a:path path="shape">
            <a:fillToRect l="50000" t="50000" r="50000" b="50000"/>
          </a:path>
        </a:gra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1751958" y="228600"/>
            <a:ext cx="8610747" cy="762000"/>
          </a:xfrm>
          <a:ln>
            <a:solidFill>
              <a:srgbClr val="FFCC66"/>
            </a:solidFill>
          </a:ln>
        </p:spPr>
        <p:txBody>
          <a:bodyPr/>
          <a:lstStyle/>
          <a:p>
            <a:pPr eaLnBrk="1" hangingPunct="1">
              <a:defRPr/>
            </a:pPr>
            <a:r>
              <a:rPr lang="en-US"/>
              <a:t>THE HELL HARROWING</a:t>
            </a:r>
          </a:p>
        </p:txBody>
      </p:sp>
      <p:sp>
        <p:nvSpPr>
          <p:cNvPr id="518147" name="Rectangle 3"/>
          <p:cNvSpPr>
            <a:spLocks noGrp="1" noChangeArrowheads="1"/>
          </p:cNvSpPr>
          <p:nvPr>
            <p:ph type="body" idx="1"/>
          </p:nvPr>
        </p:nvSpPr>
        <p:spPr>
          <a:xfrm>
            <a:off x="1751958" y="1143000"/>
            <a:ext cx="8610747" cy="5486400"/>
          </a:xfrm>
          <a:ln>
            <a:solidFill>
              <a:schemeClr val="accent2"/>
            </a:solidFill>
          </a:ln>
        </p:spPr>
        <p:txBody>
          <a:bodyPr/>
          <a:lstStyle/>
          <a:p>
            <a:pPr eaLnBrk="1" hangingPunct="1">
              <a:lnSpc>
                <a:spcPct val="90000"/>
              </a:lnSpc>
              <a:buFont typeface="Wingdings" pitchFamily="2" charset="2"/>
              <a:buChar char="Ø"/>
              <a:defRPr/>
            </a:pPr>
            <a:endParaRPr lang="en-US" sz="800" dirty="0">
              <a:solidFill>
                <a:schemeClr val="tx1"/>
              </a:solidFill>
            </a:endParaRPr>
          </a:p>
          <a:p>
            <a:pPr eaLnBrk="1" hangingPunct="1">
              <a:lnSpc>
                <a:spcPct val="90000"/>
              </a:lnSpc>
              <a:buFont typeface="Wingdings" pitchFamily="2" charset="2"/>
              <a:buChar char="Ø"/>
              <a:defRPr/>
            </a:pPr>
            <a:r>
              <a:rPr lang="en-US" sz="2000" dirty="0">
                <a:solidFill>
                  <a:schemeClr val="tx1"/>
                </a:solidFill>
              </a:rPr>
              <a:t>According to tradition,  Jesus closed hell for a thousand years.  However,  this caused problems for theologians and for believers.  If hell is closed what happens to the souls of the wicked? -  “The early Christians were obligated to introduce the concept of a sort of waiting room,  where souls would stay for the thousand years until hell was open again.  They found  a ready-made idea – limbo – that they freely borrowed from the Romans,  who had borrowed it from the Greeks.  This was all fine until the year 1000AD,  when Satan’s banishment was supposed to end…  But nothing happened.  The theologians set to work and said that Satan was now out and about in the world – tempting and tormenting – and that hell was still closed but that there was another place where sinners would be punished.  This was purgatory.  It was a cross between limbo and hell. But if Satan was absent,  who was to run it?  Jesus’ mother,  the Virgin Mary,  was called back from heaven,  where she had been asleep (the </a:t>
            </a:r>
            <a:r>
              <a:rPr lang="en-US" sz="2000" dirty="0" err="1">
                <a:solidFill>
                  <a:schemeClr val="tx1"/>
                </a:solidFill>
              </a:rPr>
              <a:t>Dormition</a:t>
            </a:r>
            <a:r>
              <a:rPr lang="en-US" sz="2000" dirty="0">
                <a:solidFill>
                  <a:schemeClr val="tx1"/>
                </a:solidFill>
              </a:rPr>
              <a:t>).   She was given the keys of to look after, &amp; the running of purgatory.  She does not administer any punishments – in fact,  her main job seems to be protecting the souls of the sinners from the wrath of her son…”</a:t>
            </a:r>
          </a:p>
          <a:p>
            <a:pPr eaLnBrk="1" hangingPunct="1">
              <a:lnSpc>
                <a:spcPct val="90000"/>
              </a:lnSpc>
              <a:buFontTx/>
              <a:buNone/>
              <a:defRPr/>
            </a:pPr>
            <a:r>
              <a:rPr lang="en-US" sz="2000" dirty="0"/>
              <a:t>                                                     - Richard Craze, </a:t>
            </a:r>
            <a:r>
              <a:rPr lang="en-US" sz="2000" u="sng" dirty="0"/>
              <a:t>Hell</a:t>
            </a:r>
            <a:r>
              <a:rPr lang="en-US" sz="2000" dirty="0"/>
              <a:t>, pages 44, 45</a:t>
            </a:r>
            <a:r>
              <a:rPr lang="en-US" sz="2000" u="sng" dirty="0"/>
              <a:t>   </a:t>
            </a:r>
          </a:p>
          <a:p>
            <a:pPr eaLnBrk="1" hangingPunct="1">
              <a:lnSpc>
                <a:spcPct val="90000"/>
              </a:lnSpc>
              <a:buFontTx/>
              <a:buNone/>
              <a:defRPr/>
            </a:pPr>
            <a:endParaRPr lang="en-US" sz="2000" dirty="0"/>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endParaRPr lang="en-US" sz="2800" dirty="0">
              <a:solidFill>
                <a:schemeClr val="accent2"/>
              </a:solidFill>
            </a:endParaRPr>
          </a:p>
          <a:p>
            <a:pPr eaLnBrk="1" hangingPunct="1">
              <a:lnSpc>
                <a:spcPct val="90000"/>
              </a:lnSpc>
              <a:buFontTx/>
              <a:buNone/>
              <a:defRPr/>
            </a:pPr>
            <a:r>
              <a:rPr lang="en-US" sz="3200" dirty="0">
                <a:solidFill>
                  <a:schemeClr val="accent2"/>
                </a:solidFill>
              </a:rPr>
              <a:t>      </a:t>
            </a:r>
          </a:p>
        </p:txBody>
      </p:sp>
    </p:spTree>
    <p:extLst>
      <p:ext uri="{BB962C8B-B14F-4D97-AF65-F5344CB8AC3E}">
        <p14:creationId xmlns:p14="http://schemas.microsoft.com/office/powerpoint/2010/main" val="1637883405"/>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18147">
                                            <p:txEl>
                                              <p:pRg st="1" end="1"/>
                                            </p:txEl>
                                          </p:spTgt>
                                        </p:tgtEl>
                                        <p:attrNameLst>
                                          <p:attrName>style.visibility</p:attrName>
                                        </p:attrNameLst>
                                      </p:cBhvr>
                                      <p:to>
                                        <p:strVal val="visible"/>
                                      </p:to>
                                    </p:set>
                                    <p:anim calcmode="lin" valueType="num">
                                      <p:cBhvr additive="base">
                                        <p:cTn id="7" dur="5000" fill="hold"/>
                                        <p:tgtEl>
                                          <p:spTgt spid="51814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18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8147">
                                            <p:txEl>
                                              <p:pRg st="2" end="2"/>
                                            </p:txEl>
                                          </p:spTgt>
                                        </p:tgtEl>
                                        <p:attrNameLst>
                                          <p:attrName>style.visibility</p:attrName>
                                        </p:attrNameLst>
                                      </p:cBhvr>
                                      <p:to>
                                        <p:strVal val="visible"/>
                                      </p:to>
                                    </p:set>
                                    <p:anim calcmode="lin" valueType="num">
                                      <p:cBhvr additive="base">
                                        <p:cTn id="13" dur="5000" fill="hold"/>
                                        <p:tgtEl>
                                          <p:spTgt spid="518147">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18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18147">
                                            <p:txEl>
                                              <p:pRg st="6" end="6"/>
                                            </p:txEl>
                                          </p:spTgt>
                                        </p:tgtEl>
                                        <p:attrNameLst>
                                          <p:attrName>style.visibility</p:attrName>
                                        </p:attrNameLst>
                                      </p:cBhvr>
                                      <p:to>
                                        <p:strVal val="visible"/>
                                      </p:to>
                                    </p:set>
                                    <p:anim calcmode="lin" valueType="num">
                                      <p:cBhvr additive="base">
                                        <p:cTn id="19" dur="5000" fill="hold"/>
                                        <p:tgtEl>
                                          <p:spTgt spid="518147">
                                            <p:txEl>
                                              <p:pRg st="6" end="6"/>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18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Worship of Mary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 Veneration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816064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iterate type="lt">
                                    <p:tmPct val="0"/>
                                  </p:iterate>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8" presetClass="emph" presetSubtype="0" fill="hold" nodeType="clickEffect">
                                  <p:stCondLst>
                                    <p:cond delay="0"/>
                                  </p:stCondLst>
                                  <p:iterate type="lt">
                                    <p:tmPct val="4000"/>
                                  </p:iterate>
                                  <p:childTnLst>
                                    <p:set>
                                      <p:cBhvr override="childStyle">
                                        <p:cTn id="155" dur="500" fill="hold"/>
                                        <p:tgtEl>
                                          <p:spTgt spid="13319">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62018"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462019" name="Rectangle 3"/>
          <p:cNvSpPr>
            <a:spLocks noGrp="1" noChangeArrowheads="1"/>
          </p:cNvSpPr>
          <p:nvPr>
            <p:ph type="body" idx="1"/>
          </p:nvPr>
        </p:nvSpPr>
        <p:spPr>
          <a:xfrm>
            <a:off x="1752600" y="1905000"/>
            <a:ext cx="8534400" cy="4191000"/>
          </a:xfrm>
          <a:ln/>
        </p:spPr>
        <p:txBody>
          <a:bodyPr/>
          <a:lstStyle/>
          <a:p>
            <a:pPr>
              <a:lnSpc>
                <a:spcPct val="90000"/>
              </a:lnSpc>
              <a:buFontTx/>
              <a:buNone/>
            </a:pPr>
            <a:r>
              <a:rPr lang="en-US" sz="2000" b="1">
                <a:solidFill>
                  <a:srgbClr val="A50021"/>
                </a:solidFill>
              </a:rPr>
              <a:t>      </a:t>
            </a:r>
            <a:r>
              <a:rPr lang="en-US" sz="2000" b="1" u="sng">
                <a:solidFill>
                  <a:srgbClr val="A50021"/>
                </a:solidFill>
              </a:rPr>
              <a:t>Posterity’s Uncritical Acceptance Of Augustine’s Christian Platonism</a:t>
            </a:r>
            <a:r>
              <a:rPr lang="en-US" sz="800" b="1" u="sng"/>
              <a:t>  </a:t>
            </a:r>
          </a:p>
          <a:p>
            <a:pPr>
              <a:lnSpc>
                <a:spcPct val="90000"/>
              </a:lnSpc>
              <a:buFontTx/>
              <a:buNone/>
            </a:pPr>
            <a:r>
              <a:rPr lang="en-US" sz="800" b="1" u="sng"/>
              <a:t>                                                                                                                                                              </a:t>
            </a:r>
          </a:p>
          <a:p>
            <a:pPr>
              <a:lnSpc>
                <a:spcPct val="90000"/>
              </a:lnSpc>
              <a:buFontTx/>
              <a:buNone/>
            </a:pPr>
            <a:r>
              <a:rPr lang="en-US" sz="800"/>
              <a:t>              </a:t>
            </a:r>
            <a:r>
              <a:rPr lang="en-US" sz="1600">
                <a:solidFill>
                  <a:srgbClr val="FF9966"/>
                </a:solidFill>
                <a:effectLst>
                  <a:outerShdw blurRad="38100" dist="38100" dir="2700000" algn="tl">
                    <a:srgbClr val="C0C0C0"/>
                  </a:outerShdw>
                </a:effectLst>
              </a:rPr>
              <a:t>Further testimony is borne to the heinousness of this doctrine in the fact that Protestants and Catholics make Jesus exempt from original sin.  Of course,  it would heap outrage upon outrage   for them not to do so,  but their having to do it only makes their error all the more conspicuous.  Catholics have also seen fit to make Mary an exception to the rule by virtue of the doctrine of immaculate conception. If it is right for God to transfer Adam’s sin nature to his descendants,    why would it be wrong for Him to do so in the case of Jesus?  The practical need to make Jesus    an exception is quite understandable,  but the query is directed at the moral right to make Jesus     an exception to that which blights all men. If it would have been wrong to transfer Adam’s sin nature to Jesus,  why is it right for Him to do so in the cases of other men? How is it right to do     to men what it would be wrong to do to Jesus?  It appears that there is a double standard.  The Catholics simply issue what amounts to an ipse dixit about it in the case of Mary.  If God could arrange for Jesus to be born without original sin, why couldn’t He have arranged the very same thing for all men?  Is God “a respector of persons”(Acts 10: 34)?  Moreover,  if Jesus had to be made like His brethren in all things(Hebrews 2) &amp; was tempted in all things they are (chap. 4),  how is it that He was preserved from the very thing that compels them to sin?   If God gave to    men that from which He preserved Jesus,  then Jesus is different from His brethren in a most radical,  fundamental,  and irreconcilable way!  The Hebrews writer’s claim becomes nothing. </a:t>
            </a:r>
            <a:endParaRPr lang="en-US" sz="2000" u="sng"/>
          </a:p>
        </p:txBody>
      </p:sp>
    </p:spTree>
    <p:extLst>
      <p:ext uri="{BB962C8B-B14F-4D97-AF65-F5344CB8AC3E}">
        <p14:creationId xmlns:p14="http://schemas.microsoft.com/office/powerpoint/2010/main" val="324902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62019">
                                            <p:txEl>
                                              <p:pRg st="2" end="2"/>
                                            </p:txEl>
                                          </p:spTgt>
                                        </p:tgtEl>
                                        <p:attrNameLst>
                                          <p:attrName>style.visibility</p:attrName>
                                        </p:attrNameLst>
                                      </p:cBhvr>
                                      <p:to>
                                        <p:strVal val="visible"/>
                                      </p:to>
                                    </p:set>
                                    <p:animEffect transition="in" filter="wipe(left)">
                                      <p:cBhvr>
                                        <p:cTn id="7" dur="500"/>
                                        <p:tgtEl>
                                          <p:spTgt spid="54620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62019">
                                            <p:txEl>
                                              <p:pRg st="1" end="1"/>
                                            </p:txEl>
                                          </p:spTgt>
                                        </p:tgtEl>
                                        <p:attrNameLst>
                                          <p:attrName>style.visibility</p:attrName>
                                        </p:attrNameLst>
                                      </p:cBhvr>
                                      <p:to>
                                        <p:strVal val="visible"/>
                                      </p:to>
                                    </p:set>
                                    <p:animEffect transition="in" filter="wipe(left)">
                                      <p:cBhvr>
                                        <p:cTn id="12" dur="500"/>
                                        <p:tgtEl>
                                          <p:spTgt spid="5462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62019">
                                            <p:txEl>
                                              <p:pRg st="0" end="0"/>
                                            </p:txEl>
                                          </p:spTgt>
                                        </p:tgtEl>
                                        <p:attrNameLst>
                                          <p:attrName>style.visibility</p:attrName>
                                        </p:attrNameLst>
                                      </p:cBhvr>
                                      <p:to>
                                        <p:strVal val="visible"/>
                                      </p:to>
                                    </p:set>
                                    <p:animEffect transition="in" filter="wipe(left)">
                                      <p:cBhvr>
                                        <p:cTn id="17" dur="500"/>
                                        <p:tgtEl>
                                          <p:spTgt spid="5462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2019" grpId="0" build="p" autoUpdateAnimBg="0" rev="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64066"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464067" name="Rectangle 3"/>
          <p:cNvSpPr>
            <a:spLocks noGrp="1" noChangeArrowheads="1"/>
          </p:cNvSpPr>
          <p:nvPr>
            <p:ph type="body" idx="1"/>
          </p:nvPr>
        </p:nvSpPr>
        <p:spPr>
          <a:xfrm>
            <a:off x="1981200" y="1905000"/>
            <a:ext cx="8153400" cy="4191000"/>
          </a:xfrm>
          <a:ln/>
        </p:spPr>
        <p:txBody>
          <a:bodyPr/>
          <a:lstStyle/>
          <a:p>
            <a:pPr>
              <a:lnSpc>
                <a:spcPct val="90000"/>
              </a:lnSpc>
              <a:buFontTx/>
              <a:buNone/>
            </a:pPr>
            <a:r>
              <a:rPr lang="en-US" sz="2000" b="1">
                <a:solidFill>
                  <a:srgbClr val="990033"/>
                </a:solidFill>
              </a:rPr>
              <a:t>      </a:t>
            </a:r>
            <a:r>
              <a:rPr lang="en-US" sz="2000" b="1" u="sng">
                <a:solidFill>
                  <a:srgbClr val="A50021"/>
                </a:solidFill>
              </a:rPr>
              <a:t>Posterity’s Uncritical Acceptance Of Augustine’s Christian Platonism</a:t>
            </a:r>
          </a:p>
          <a:p>
            <a:pPr>
              <a:lnSpc>
                <a:spcPct val="90000"/>
              </a:lnSpc>
              <a:buFontTx/>
              <a:buNone/>
            </a:pPr>
            <a:r>
              <a:rPr lang="en-US" sz="2000"/>
              <a:t>                                                                                                                         </a:t>
            </a:r>
            <a:r>
              <a:rPr lang="en-US" sz="1800" b="1">
                <a:solidFill>
                  <a:srgbClr val="FF9966"/>
                </a:solidFill>
              </a:rPr>
              <a:t>Proponents of original sin sense this difficulty and try to resolve it by saying that Jesus’ virgin birth was necessitated by the need to preserve Him from original sin.  For several reasons this solution falls short of its aim:  (1)  It would not resolve the moral dilemma for Calvinists,  even if it were true!  (2)  Nowhere in the Scriptures is a doctrine of original sin assigned as a basis for Jesus’ virgin birth!  (3)  Sinfulness,  or a sinful nature,  is not genetically transferable anyway!  (4)  Even though Jesus was virgin-born, He was still a physical descendant of Adam because His mother was!  Finally,  when all is said and done,  it may be observed that the real problem of original sin lies not in how it is transmitted but by the very fact that it is transmitted at all!  No conceivable answer can absolve God from the responsibility He would have to bear for the sins of men if He creates them with sinful natures that compel them to sin.  Calvinism is rotten at its taproot!  Original sin,  since it defies and defiles the very nature of God,  is as fundamentally wrong as any false doctrine could be!</a:t>
            </a:r>
            <a:r>
              <a:rPr lang="en-US" sz="2000"/>
              <a:t>   </a:t>
            </a:r>
            <a:endParaRPr lang="en-US" sz="2000" u="sng"/>
          </a:p>
        </p:txBody>
      </p:sp>
    </p:spTree>
    <p:extLst>
      <p:ext uri="{BB962C8B-B14F-4D97-AF65-F5344CB8AC3E}">
        <p14:creationId xmlns:p14="http://schemas.microsoft.com/office/powerpoint/2010/main" val="8869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64067">
                                            <p:txEl>
                                              <p:pRg st="1" end="1"/>
                                            </p:txEl>
                                          </p:spTgt>
                                        </p:tgtEl>
                                        <p:attrNameLst>
                                          <p:attrName>style.visibility</p:attrName>
                                        </p:attrNameLst>
                                      </p:cBhvr>
                                      <p:to>
                                        <p:strVal val="visible"/>
                                      </p:to>
                                    </p:set>
                                    <p:animEffect transition="in" filter="wipe(left)">
                                      <p:cBhvr>
                                        <p:cTn id="7" dur="500"/>
                                        <p:tgtEl>
                                          <p:spTgt spid="54640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64067">
                                            <p:txEl>
                                              <p:pRg st="0" end="0"/>
                                            </p:txEl>
                                          </p:spTgt>
                                        </p:tgtEl>
                                        <p:attrNameLst>
                                          <p:attrName>style.visibility</p:attrName>
                                        </p:attrNameLst>
                                      </p:cBhvr>
                                      <p:to>
                                        <p:strVal val="visible"/>
                                      </p:to>
                                    </p:set>
                                    <p:animEffect transition="in" filter="wipe(left)">
                                      <p:cBhvr>
                                        <p:cTn id="12" dur="500"/>
                                        <p:tgtEl>
                                          <p:spTgt spid="5464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4067" grpId="0" build="p" autoUpdateAnimBg="0" rev="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29_400x600.jpg"/>
          <p:cNvPicPr>
            <a:picLocks noChangeAspect="1"/>
          </p:cNvPicPr>
          <p:nvPr/>
        </p:nvPicPr>
        <p:blipFill>
          <a:blip r:embed="rId2" cstate="print"/>
          <a:stretch>
            <a:fillRect/>
          </a:stretch>
        </p:blipFill>
        <p:spPr>
          <a:xfrm>
            <a:off x="0" y="0"/>
            <a:ext cx="12122092"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98850" name="Rectangle 2"/>
          <p:cNvSpPr>
            <a:spLocks noGrp="1" noChangeArrowheads="1"/>
          </p:cNvSpPr>
          <p:nvPr>
            <p:ph type="title"/>
          </p:nvPr>
        </p:nvSpPr>
        <p:spPr>
          <a:xfrm>
            <a:off x="1524000" y="0"/>
            <a:ext cx="9144000" cy="533400"/>
          </a:xfrm>
        </p:spPr>
        <p:txBody>
          <a:bodyPr/>
          <a:lstStyle/>
          <a:p>
            <a:pPr eaLnBrk="1" hangingPunct="1">
              <a:defRPr/>
            </a:pPr>
            <a:r>
              <a:rPr lang="en-US" sz="5400" dirty="0">
                <a:solidFill>
                  <a:schemeClr val="bg1">
                    <a:lumMod val="60000"/>
                    <a:lumOff val="40000"/>
                  </a:schemeClr>
                </a:solidFill>
              </a:rPr>
              <a:t>The Marian Medieval World</a:t>
            </a:r>
          </a:p>
        </p:txBody>
      </p:sp>
      <p:sp>
        <p:nvSpPr>
          <p:cNvPr id="3" name="Rectangle 2"/>
          <p:cNvSpPr/>
          <p:nvPr/>
        </p:nvSpPr>
        <p:spPr>
          <a:xfrm>
            <a:off x="0" y="838201"/>
            <a:ext cx="12192000" cy="683264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2700">
                  <a:solidFill>
                    <a:srgbClr val="DFD293">
                      <a:satMod val="155000"/>
                    </a:srgbClr>
                  </a:solidFill>
                  <a:prstDash val="solid"/>
                </a:ln>
                <a:solidFill>
                  <a:srgbClr val="5C1F00">
                    <a:tint val="85000"/>
                    <a:satMod val="155000"/>
                  </a:srgbClr>
                </a:solidFill>
                <a:effectLst>
                  <a:outerShdw blurRad="41275" dist="20320" dir="1800000" algn="tl" rotWithShape="0">
                    <a:srgbClr val="000000">
                      <a:alpha val="40000"/>
                    </a:srgbClr>
                  </a:outerShdw>
                </a:effectLst>
                <a:latin typeface="Storybook" pitchFamily="2" charset="0"/>
              </a:rPr>
              <a:t>“Jesus is almost always portrayed as a babe in Mary’s arms and even appears as a babe in acclaimed apparitions, which are then honored in shrines in many countries.  There are nearly a thousand such shrines in France alone.          </a:t>
            </a:r>
            <a:r>
              <a:rPr lang="en-US" sz="4800" b="1" dirty="0">
                <a:ln w="12700">
                  <a:solidFill>
                    <a:srgbClr val="DFD293">
                      <a:satMod val="155000"/>
                    </a:srgbClr>
                  </a:solidFill>
                  <a:prstDash val="solid"/>
                </a:ln>
                <a:solidFill>
                  <a:srgbClr val="DADADA">
                    <a:lumMod val="10000"/>
                  </a:srgbClr>
                </a:solidFill>
                <a:effectLst>
                  <a:outerShdw blurRad="41275" dist="20320" dir="1800000" algn="tl" rotWithShape="0">
                    <a:srgbClr val="000000">
                      <a:alpha val="40000"/>
                    </a:srgbClr>
                  </a:outerShdw>
                </a:effectLst>
                <a:latin typeface="Storybook" pitchFamily="2" charset="0"/>
              </a:rPr>
              <a:t>One would have to search long and hard throughout the world to discover more than a handful of Catholic shrines honoring Jesus.”</a:t>
            </a:r>
          </a:p>
          <a:p>
            <a:pPr algn="ctr" fontAlgn="base">
              <a:spcBef>
                <a:spcPct val="0"/>
              </a:spcBef>
              <a:spcAft>
                <a:spcPct val="0"/>
              </a:spcAft>
            </a:pPr>
            <a:r>
              <a:rPr lang="en-US" sz="5400" b="1" dirty="0">
                <a:ln w="12700">
                  <a:solidFill>
                    <a:srgbClr val="DFD293">
                      <a:satMod val="155000"/>
                    </a:srgbClr>
                  </a:solidFill>
                  <a:prstDash val="solid"/>
                </a:ln>
                <a:solidFill>
                  <a:srgbClr val="5C1F00">
                    <a:tint val="85000"/>
                    <a:satMod val="155000"/>
                  </a:srgbClr>
                </a:solidFill>
                <a:effectLst>
                  <a:outerShdw blurRad="41275" dist="20320" dir="1800000" algn="tl" rotWithShape="0">
                    <a:srgbClr val="000000">
                      <a:alpha val="40000"/>
                    </a:srgbClr>
                  </a:outerShdw>
                </a:effectLst>
                <a:latin typeface="Storybook" pitchFamily="2" charset="0"/>
              </a:rPr>
              <a:t>   </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98850"/>
                                        </p:tgtEl>
                                        <p:attrNameLst>
                                          <p:attrName>style.visibility</p:attrName>
                                        </p:attrNameLst>
                                      </p:cBhvr>
                                      <p:to>
                                        <p:strVal val="visible"/>
                                      </p:to>
                                    </p:set>
                                    <p:anim calcmode="lin" valueType="num">
                                      <p:cBhvr>
                                        <p:cTn id="7" dur="500" fill="hold"/>
                                        <p:tgtEl>
                                          <p:spTgt spid="1998850"/>
                                        </p:tgtEl>
                                        <p:attrNameLst>
                                          <p:attrName>ppt_w</p:attrName>
                                        </p:attrNameLst>
                                      </p:cBhvr>
                                      <p:tavLst>
                                        <p:tav tm="0">
                                          <p:val>
                                            <p:fltVal val="0"/>
                                          </p:val>
                                        </p:tav>
                                        <p:tav tm="100000">
                                          <p:val>
                                            <p:strVal val="#ppt_w"/>
                                          </p:val>
                                        </p:tav>
                                      </p:tavLst>
                                    </p:anim>
                                    <p:anim calcmode="lin" valueType="num">
                                      <p:cBhvr>
                                        <p:cTn id="8" dur="500" fill="hold"/>
                                        <p:tgtEl>
                                          <p:spTgt spid="1998850"/>
                                        </p:tgtEl>
                                        <p:attrNameLst>
                                          <p:attrName>ppt_h</p:attrName>
                                        </p:attrNameLst>
                                      </p:cBhvr>
                                      <p:tavLst>
                                        <p:tav tm="0">
                                          <p:val>
                                            <p:fltVal val="0"/>
                                          </p:val>
                                        </p:tav>
                                        <p:tav tm="100000">
                                          <p:val>
                                            <p:strVal val="#ppt_h"/>
                                          </p:val>
                                        </p:tav>
                                      </p:tavLst>
                                    </p:anim>
                                    <p:anim calcmode="lin" valueType="num">
                                      <p:cBhvr>
                                        <p:cTn id="9" dur="500" fill="hold"/>
                                        <p:tgtEl>
                                          <p:spTgt spid="1998850"/>
                                        </p:tgtEl>
                                        <p:attrNameLst>
                                          <p:attrName>style.rotation</p:attrName>
                                        </p:attrNameLst>
                                      </p:cBhvr>
                                      <p:tavLst>
                                        <p:tav tm="0">
                                          <p:val>
                                            <p:fltVal val="360"/>
                                          </p:val>
                                        </p:tav>
                                        <p:tav tm="100000">
                                          <p:val>
                                            <p:fltVal val="0"/>
                                          </p:val>
                                        </p:tav>
                                      </p:tavLst>
                                    </p:anim>
                                    <p:animEffect transition="in" filter="fade">
                                      <p:cBhvr>
                                        <p:cTn id="10" dur="500"/>
                                        <p:tgtEl>
                                          <p:spTgt spid="1998850"/>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850"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5283" y="1661020"/>
            <a:ext cx="11199303" cy="5755422"/>
          </a:xfrm>
          <a:prstGeom prst="rect">
            <a:avLst/>
          </a:prstGeom>
        </p:spPr>
        <p:txBody>
          <a:bodyPr wrap="square">
            <a:spAutoFit/>
          </a:bodyPr>
          <a:lstStyle/>
          <a:p>
            <a:pPr algn="ctr" fontAlgn="base">
              <a:spcBef>
                <a:spcPct val="0"/>
              </a:spcBef>
              <a:spcAft>
                <a:spcPct val="0"/>
              </a:spcAft>
            </a:pPr>
            <a:r>
              <a:rPr lang="en-US" sz="2800" b="1" u="sng" dirty="0">
                <a:solidFill>
                  <a:srgbClr val="FFFFCC"/>
                </a:solidFill>
                <a:effectLst>
                  <a:outerShdw blurRad="38100" dist="38100" dir="2700000" algn="tl">
                    <a:srgbClr val="000000">
                      <a:alpha val="43137"/>
                    </a:srgbClr>
                  </a:outerShdw>
                </a:effectLst>
                <a:latin typeface="Storybook" pitchFamily="2" charset="0"/>
              </a:rPr>
              <a:t>Our Lady gave St. Simon a scapular for the Carmelites with the following promise, saying : Receive, My beloved son, this habit of thy order: this shall be to thee and to all Carmelites a privilege, that whosoever dies clothed in this shall never suffer eternal fire .... It shall be a sign of salvation, a protection in danger, and a pledge of peace. Another important aspect of wearing the Scapular is the </a:t>
            </a:r>
            <a:r>
              <a:rPr lang="en-US" sz="2800" b="1" u="sng" dirty="0" err="1">
                <a:solidFill>
                  <a:srgbClr val="FFFFCC"/>
                </a:solidFill>
                <a:effectLst>
                  <a:outerShdw blurRad="38100" dist="38100" dir="2700000" algn="tl">
                    <a:srgbClr val="000000">
                      <a:alpha val="43137"/>
                    </a:srgbClr>
                  </a:outerShdw>
                </a:effectLst>
                <a:latin typeface="Storybook" pitchFamily="2" charset="0"/>
              </a:rPr>
              <a:t>Sabbatine</a:t>
            </a:r>
            <a:r>
              <a:rPr lang="en-US" sz="2800" b="1" u="sng" dirty="0">
                <a:solidFill>
                  <a:srgbClr val="FFFFCC"/>
                </a:solidFill>
                <a:effectLst>
                  <a:outerShdw blurRad="38100" dist="38100" dir="2700000" algn="tl">
                    <a:srgbClr val="000000">
                      <a:alpha val="43137"/>
                    </a:srgbClr>
                  </a:outerShdw>
                </a:effectLst>
                <a:latin typeface="Storybook" pitchFamily="2" charset="0"/>
              </a:rPr>
              <a:t> Privilege. This concerns a promise made by Our Lady to Pope John XXII. In a papal letter he issued, he recounted a vision that he had had. He stated that the Blessed Virgin had said to him in this vision, concerning those who wear the Brown Scapular: "I, the Mother of Grace, shall descend on the Saturday after their death and whomsoever I shall find in Purgatory, I shall free, so that I may lead them to the holy mountain of life everlasting." </a:t>
            </a:r>
            <a:br>
              <a:rPr lang="en-US" sz="3200" b="1" dirty="0">
                <a:solidFill>
                  <a:srgbClr val="FFFFFF"/>
                </a:solidFill>
                <a:effectLst>
                  <a:outerShdw blurRad="38100" dist="38100" dir="2700000" algn="tl">
                    <a:srgbClr val="000000">
                      <a:alpha val="43137"/>
                    </a:srgbClr>
                  </a:outerShdw>
                </a:effectLst>
                <a:latin typeface="Storybook" pitchFamily="2" charset="0"/>
              </a:rPr>
            </a:br>
            <a:endParaRPr lang="en-US" sz="3200" b="1" dirty="0">
              <a:solidFill>
                <a:srgbClr val="FFFFFF"/>
              </a:solidFill>
              <a:effectLst>
                <a:outerShdw blurRad="38100" dist="38100" dir="2700000" algn="tl">
                  <a:srgbClr val="000000">
                    <a:alpha val="43137"/>
                  </a:srgbClr>
                </a:outerShdw>
              </a:effectLst>
              <a:latin typeface="Storybook" pitchFamily="2" charset="0"/>
            </a:endParaRPr>
          </a:p>
        </p:txBody>
      </p:sp>
      <p:sp>
        <p:nvSpPr>
          <p:cNvPr id="6" name="Rectangle 2"/>
          <p:cNvSpPr>
            <a:spLocks noGrp="1" noChangeArrowheads="1"/>
          </p:cNvSpPr>
          <p:nvPr>
            <p:ph type="title"/>
          </p:nvPr>
        </p:nvSpPr>
        <p:spPr>
          <a:xfrm>
            <a:off x="1524000" y="335560"/>
            <a:ext cx="9144000" cy="121640"/>
          </a:xfrm>
        </p:spPr>
        <p:txBody>
          <a:bodyPr/>
          <a:lstStyle/>
          <a:p>
            <a:pPr eaLnBrk="1" hangingPunct="1">
              <a:defRPr/>
            </a:pPr>
            <a:r>
              <a:rPr lang="en-US" sz="5400" u="sng" dirty="0">
                <a:solidFill>
                  <a:schemeClr val="bg1">
                    <a:lumMod val="60000"/>
                    <a:lumOff val="40000"/>
                  </a:schemeClr>
                </a:solidFill>
              </a:rPr>
              <a:t>Mary Saves By Her Scapular</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3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out)">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66882" name="Rectangle 2"/>
          <p:cNvSpPr>
            <a:spLocks noGrp="1" noChangeArrowheads="1"/>
          </p:cNvSpPr>
          <p:nvPr>
            <p:ph type="title"/>
          </p:nvPr>
        </p:nvSpPr>
        <p:spPr/>
        <p:txBody>
          <a:bodyPr/>
          <a:lstStyle/>
          <a:p>
            <a:endParaRPr lang="en-US"/>
          </a:p>
        </p:txBody>
      </p:sp>
      <p:sp>
        <p:nvSpPr>
          <p:cNvPr id="3066887" name="Rectangle 7"/>
          <p:cNvSpPr>
            <a:spLocks noGrp="1" noChangeArrowheads="1"/>
          </p:cNvSpPr>
          <p:nvPr>
            <p:ph type="body" idx="1"/>
          </p:nvPr>
        </p:nvSpPr>
        <p:spPr/>
        <p:txBody>
          <a:bodyPr/>
          <a:lstStyle/>
          <a:p>
            <a:endParaRPr lang="en-US"/>
          </a:p>
        </p:txBody>
      </p:sp>
      <p:pic>
        <p:nvPicPr>
          <p:cNvPr id="3066883" name="Picture 3" descr="C:\Documents and Settings\Owner\My Documents\Educational Illustrations\regbackROME-6_06_relaunch.jpg"/>
          <p:cNvPicPr>
            <a:picLocks noChangeAspect="1" noChangeArrowheads="1"/>
          </p:cNvPicPr>
          <p:nvPr/>
        </p:nvPicPr>
        <p:blipFill>
          <a:blip r:embed="rId4" cstate="print"/>
          <a:srcRect/>
          <a:stretch>
            <a:fillRect/>
          </a:stretch>
        </p:blipFill>
        <p:spPr bwMode="auto">
          <a:xfrm>
            <a:off x="-64168" y="-3781425"/>
            <a:ext cx="12256168" cy="10639425"/>
          </a:xfrm>
          <a:prstGeom prst="rect">
            <a:avLst/>
          </a:prstGeom>
          <a:noFill/>
        </p:spPr>
      </p:pic>
      <p:sp>
        <p:nvSpPr>
          <p:cNvPr id="3066890" name="WordArt 10"/>
          <p:cNvSpPr>
            <a:spLocks noChangeArrowheads="1" noChangeShapeType="1" noTextEdit="1"/>
          </p:cNvSpPr>
          <p:nvPr/>
        </p:nvSpPr>
        <p:spPr bwMode="auto">
          <a:xfrm>
            <a:off x="1596189" y="1467852"/>
            <a:ext cx="7531769" cy="4399547"/>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Second Major Mariology Dogma:  Mary’s Perpetual Virginity’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This Council of Lateran 649 A.D. Decision Determined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Jesus Christ was without siblings.  See – Matt 12:46; 13:55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Second Major Mariology Doctrine Was Pronounced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By Pope Pius December 8, 1854  @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Ineffabilis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Deus”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Mother Mary Was Born Without Original Sin!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a:t>
            </a:r>
          </a:p>
        </p:txBody>
      </p:sp>
      <p:sp>
        <p:nvSpPr>
          <p:cNvPr id="6" name="WordArt 8">
            <a:extLst>
              <a:ext uri="{FF2B5EF4-FFF2-40B4-BE49-F238E27FC236}">
                <a16:creationId xmlns:a16="http://schemas.microsoft.com/office/drawing/2014/main" id="{FD64EDBE-6FE6-496E-B81E-E3DC5FC2E369}"/>
              </a:ext>
            </a:extLst>
          </p:cNvPr>
          <p:cNvSpPr>
            <a:spLocks noChangeArrowheads="1" noChangeShapeType="1" noTextEdit="1"/>
          </p:cNvSpPr>
          <p:nvPr/>
        </p:nvSpPr>
        <p:spPr bwMode="auto">
          <a:xfrm>
            <a:off x="1941094" y="168441"/>
            <a:ext cx="6625389" cy="2117559"/>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NEW IRENIC MEDIATRIX ORTHODOXY: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a:t>
            </a:r>
          </a:p>
        </p:txBody>
      </p:sp>
    </p:spTree>
    <p:extLst>
      <p:ext uri="{BB962C8B-B14F-4D97-AF65-F5344CB8AC3E}">
        <p14:creationId xmlns:p14="http://schemas.microsoft.com/office/powerpoint/2010/main" val="11807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66890"/>
                                        </p:tgtEl>
                                        <p:attrNameLst>
                                          <p:attrName>style.visibility</p:attrName>
                                        </p:attrNameLst>
                                      </p:cBhvr>
                                      <p:to>
                                        <p:strVal val="visible"/>
                                      </p:to>
                                    </p:set>
                                    <p:anim calcmode="lin" valueType="num">
                                      <p:cBhvr>
                                        <p:cTn id="7" dur="500" fill="hold"/>
                                        <p:tgtEl>
                                          <p:spTgt spid="3066890"/>
                                        </p:tgtEl>
                                        <p:attrNameLst>
                                          <p:attrName>ppt_w</p:attrName>
                                        </p:attrNameLst>
                                      </p:cBhvr>
                                      <p:tavLst>
                                        <p:tav tm="0">
                                          <p:val>
                                            <p:fltVal val="0"/>
                                          </p:val>
                                        </p:tav>
                                        <p:tav tm="100000">
                                          <p:val>
                                            <p:strVal val="#ppt_w"/>
                                          </p:val>
                                        </p:tav>
                                      </p:tavLst>
                                    </p:anim>
                                    <p:anim calcmode="lin" valueType="num">
                                      <p:cBhvr>
                                        <p:cTn id="8" dur="500" fill="hold"/>
                                        <p:tgtEl>
                                          <p:spTgt spid="3066890"/>
                                        </p:tgtEl>
                                        <p:attrNameLst>
                                          <p:attrName>ppt_h</p:attrName>
                                        </p:attrNameLst>
                                      </p:cBhvr>
                                      <p:tavLst>
                                        <p:tav tm="0">
                                          <p:val>
                                            <p:fltVal val="0"/>
                                          </p:val>
                                        </p:tav>
                                        <p:tav tm="100000">
                                          <p:val>
                                            <p:strVal val="#ppt_h"/>
                                          </p:val>
                                        </p:tav>
                                      </p:tavLst>
                                    </p:anim>
                                    <p:anim calcmode="lin" valueType="num">
                                      <p:cBhvr>
                                        <p:cTn id="9" dur="500" fill="hold"/>
                                        <p:tgtEl>
                                          <p:spTgt spid="3066890"/>
                                        </p:tgtEl>
                                        <p:attrNameLst>
                                          <p:attrName>ppt_x</p:attrName>
                                        </p:attrNameLst>
                                      </p:cBhvr>
                                      <p:tavLst>
                                        <p:tav tm="0">
                                          <p:val>
                                            <p:fltVal val="0.5"/>
                                          </p:val>
                                        </p:tav>
                                        <p:tav tm="100000">
                                          <p:val>
                                            <p:strVal val="#ppt_x"/>
                                          </p:val>
                                        </p:tav>
                                      </p:tavLst>
                                    </p:anim>
                                    <p:anim calcmode="lin" valueType="num">
                                      <p:cBhvr>
                                        <p:cTn id="10" dur="500" fill="hold"/>
                                        <p:tgtEl>
                                          <p:spTgt spid="306689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8" presetClass="emph" presetSubtype="0" fill="hold" nodeType="clickEffect">
                                  <p:stCondLst>
                                    <p:cond delay="0"/>
                                  </p:stCondLst>
                                  <p:iterate type="lt">
                                    <p:tmPct val="4000"/>
                                  </p:iterate>
                                  <p:childTnLst>
                                    <p:set>
                                      <p:cBhvr override="childStyle">
                                        <p:cTn id="22" dur="500" fill="hold"/>
                                        <p:tgtEl>
                                          <p:spTgt spid="3066890">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6890"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38917,Picture 5,277,Slide22"/>
  <p:tag name="PPTXSS_SETTINGS" val="0,15,15,150,50,3,False,False"/>
  <p:tag name="PTXSS_ORIGID" val="389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01F14"/>
      </a:hlink>
      <a:folHlink>
        <a:srgbClr val="B0B113"/>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Jesuit">
      <a:dk1>
        <a:srgbClr val="0F0A11"/>
      </a:dk1>
      <a:lt1>
        <a:srgbClr val="E2E6D8"/>
      </a:lt1>
      <a:dk2>
        <a:srgbClr val="8C1C32"/>
      </a:dk2>
      <a:lt2>
        <a:srgbClr val="ECEAD1"/>
      </a:lt2>
      <a:accent1>
        <a:srgbClr val="8C1C32"/>
      </a:accent1>
      <a:accent2>
        <a:srgbClr val="ECEAD1"/>
      </a:accent2>
      <a:accent3>
        <a:srgbClr val="E2E6D8"/>
      </a:accent3>
      <a:accent4>
        <a:srgbClr val="8C1C32"/>
      </a:accent4>
      <a:accent5>
        <a:srgbClr val="ECEAD1"/>
      </a:accent5>
      <a:accent6>
        <a:srgbClr val="E2E6D8"/>
      </a:accent6>
      <a:hlink>
        <a:srgbClr val="E2E6D8"/>
      </a:hlink>
      <a:folHlink>
        <a:srgbClr val="ECEAD1"/>
      </a:folHlink>
    </a:clrScheme>
    <a:fontScheme name="Renaissance">
      <a:majorFont>
        <a:latin typeface="Baskerville Old Face"/>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7077</Words>
  <Application>Microsoft Office PowerPoint</Application>
  <PresentationFormat>Widescreen</PresentationFormat>
  <Paragraphs>441</Paragraphs>
  <Slides>101</Slides>
  <Notes>58</Notes>
  <HiddenSlides>0</HiddenSlides>
  <MMClips>2</MMClips>
  <ScaleCrop>false</ScaleCrop>
  <HeadingPairs>
    <vt:vector size="8" baseType="variant">
      <vt:variant>
        <vt:lpstr>Fonts Used</vt:lpstr>
      </vt:variant>
      <vt:variant>
        <vt:i4>22</vt:i4>
      </vt:variant>
      <vt:variant>
        <vt:lpstr>Theme</vt:lpstr>
      </vt:variant>
      <vt:variant>
        <vt:i4>23</vt:i4>
      </vt:variant>
      <vt:variant>
        <vt:lpstr>Embedded OLE Servers</vt:lpstr>
      </vt:variant>
      <vt:variant>
        <vt:i4>1</vt:i4>
      </vt:variant>
      <vt:variant>
        <vt:lpstr>Slide Titles</vt:lpstr>
      </vt:variant>
      <vt:variant>
        <vt:i4>101</vt:i4>
      </vt:variant>
    </vt:vector>
  </HeadingPairs>
  <TitlesOfParts>
    <vt:vector size="147" baseType="lpstr">
      <vt:lpstr>Algerian</vt:lpstr>
      <vt:lpstr>Arial</vt:lpstr>
      <vt:lpstr>Arial Black</vt:lpstr>
      <vt:lpstr>Avenir Next LT Pro</vt:lpstr>
      <vt:lpstr>Avenir Next LT Pro Light</vt:lpstr>
      <vt:lpstr>Baskerville Old Face</vt:lpstr>
      <vt:lpstr>Calibri</vt:lpstr>
      <vt:lpstr>Calibri Light</vt:lpstr>
      <vt:lpstr>Calligrapher</vt:lpstr>
      <vt:lpstr>Century Schoolbook</vt:lpstr>
      <vt:lpstr>Garamond</vt:lpstr>
      <vt:lpstr>Impact</vt:lpstr>
      <vt:lpstr>Matisse ITC</vt:lpstr>
      <vt:lpstr>Monotype Corsiva</vt:lpstr>
      <vt:lpstr>Old English Text MT</vt:lpstr>
      <vt:lpstr>Ravie</vt:lpstr>
      <vt:lpstr>Storybook</vt:lpstr>
      <vt:lpstr>Tahoma</vt:lpstr>
      <vt:lpstr>Times</vt:lpstr>
      <vt:lpstr>Times New Roman</vt:lpstr>
      <vt:lpstr>Wide Latin</vt:lpstr>
      <vt:lpstr>Wingdings</vt:lpstr>
      <vt:lpstr>SavonVTI</vt:lpstr>
      <vt:lpstr>1_Office Theme</vt:lpstr>
      <vt:lpstr>7_ppt43EE</vt:lpstr>
      <vt:lpstr>ppt43EE</vt:lpstr>
      <vt:lpstr>2_Office Theme</vt:lpstr>
      <vt:lpstr>5_Office Theme</vt:lpstr>
      <vt:lpstr>Powerpoint 1 - CLASSIC PHILOSOPHICAL, HUMAN RELIGIOUS, AND CHURCH</vt:lpstr>
      <vt:lpstr>1_Gray</vt:lpstr>
      <vt:lpstr>53_Default Design</vt:lpstr>
      <vt:lpstr>Blank Presentation</vt:lpstr>
      <vt:lpstr>Gray</vt:lpstr>
      <vt:lpstr>1_Powerpoint 1 - CLASSIC PHILOSOPHICAL, HUMAN RELIGIOUS, AND CHURCH</vt:lpstr>
      <vt:lpstr>1_Green</vt:lpstr>
      <vt:lpstr>Green</vt:lpstr>
      <vt:lpstr>6_Presentation12</vt:lpstr>
      <vt:lpstr>1_ppt43EE</vt:lpstr>
      <vt:lpstr>1_Blank Presentation</vt:lpstr>
      <vt:lpstr>pw_crosses_brwn</vt:lpstr>
      <vt:lpstr>8_ppt43EE</vt:lpstr>
      <vt:lpstr>Default Design</vt:lpstr>
      <vt:lpstr>2_Powerpoint 1 - CLASSIC PHILOSOPHICAL, HUMAN RELIGIOUS, AND CHURCH</vt:lpstr>
      <vt:lpstr>3_Powerpoint 1 - CLASSIC PHILOSOPHICAL, HUMAN RELIGIOUS, AND CHURCH</vt:lpstr>
      <vt:lpstr>2_Blank Presentation</vt:lpstr>
      <vt:lpstr>Slide</vt:lpstr>
      <vt:lpstr>06. RELIGIOUS HISTORY OF THE CHRISTIAN ERA</vt:lpstr>
      <vt:lpstr>Relgious History of the Christian Era Ppt. Series</vt:lpstr>
      <vt:lpstr>PowerPoint Presentation</vt:lpstr>
      <vt:lpstr>The Thirteenth Century:  Salvation By The Church</vt:lpstr>
      <vt:lpstr>PowerPoint Presentation</vt:lpstr>
      <vt:lpstr>Reunion or Renewal?</vt:lpstr>
      <vt:lpstr>Reunion or Renewal?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Counter-Reformation</vt:lpstr>
      <vt:lpstr>PowerPoint Presentation</vt:lpstr>
      <vt:lpstr> 1860 PIUS IX PAPACY:  The Pope &amp; Mary Deified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Encomienda and Enslavement</vt:lpstr>
      <vt:lpstr>PowerPoint Presentation</vt:lpstr>
      <vt:lpstr>PowerPoint Presentation</vt:lpstr>
      <vt:lpstr> 1860 PIUS IX PAPACY:  The Pope &amp; Mary Deified   </vt:lpstr>
      <vt:lpstr>PowerPoint Presentation</vt:lpstr>
      <vt:lpstr>Church Outright Owns Much Of The Old World</vt:lpstr>
      <vt:lpstr>PowerPoint Presentation</vt:lpstr>
      <vt:lpstr>PowerPoint Presentation</vt:lpstr>
      <vt:lpstr>Resisting the Modern Age: Papal State Inquisition</vt:lpstr>
      <vt:lpstr>  Resisting the Modern Age: Papal State Stockyard Execution</vt:lpstr>
      <vt:lpstr>Resisting the Modern Age: Papal State Rat Torture</vt:lpstr>
      <vt:lpstr> 1860 PIUS IX PAPACY:  The Pope &amp; Mary Deified   </vt:lpstr>
      <vt:lpstr>PowerPoint Presentation</vt:lpstr>
      <vt:lpstr>2. Resisting the Modern Age</vt:lpstr>
      <vt:lpstr>2. Resisting the Modern Age</vt:lpstr>
      <vt:lpstr>2. Resisting the Modern Age</vt:lpstr>
      <vt:lpstr>PowerPoint Presentation</vt:lpstr>
      <vt:lpstr>2. Resisting the Modern Age</vt:lpstr>
      <vt:lpstr>PowerPoint Presentation</vt:lpstr>
      <vt:lpstr> 1860 PIUS IX PAPACY:  The Pope &amp; Mary Deified   </vt:lpstr>
      <vt:lpstr>PowerPoint Presentation</vt:lpstr>
      <vt:lpstr>PowerPoint Presentation</vt:lpstr>
      <vt:lpstr>PowerPoint Presentation</vt:lpstr>
      <vt:lpstr>Pope Pius IX &amp; His Royal Travel Train Car</vt:lpstr>
      <vt:lpstr>PowerPoint Presentation</vt:lpstr>
      <vt:lpstr>PowerPoint Presentation</vt:lpstr>
      <vt:lpstr>PowerPoint Presentation</vt:lpstr>
      <vt:lpstr>PowerPoint Presentation</vt:lpstr>
      <vt:lpstr>PowerPoint Presentation</vt:lpstr>
      <vt:lpstr>Papacy: Tracing Through Titles</vt:lpstr>
      <vt:lpstr>PowerPoint Presentation</vt:lpstr>
      <vt:lpstr>PowerPoint Presentation</vt:lpstr>
      <vt:lpstr>Was Peter the First Pope?</vt:lpstr>
      <vt:lpstr>2. Resisting the Modern Age</vt:lpstr>
      <vt:lpstr>2. Resisting the Modern Age</vt:lpstr>
      <vt:lpstr>2. Resisting the Modern Age</vt:lpstr>
      <vt:lpstr>2. Resisting the Modern Age</vt:lpstr>
      <vt:lpstr>PowerPoint Presentation</vt:lpstr>
      <vt:lpstr>PowerPoint Presentation</vt:lpstr>
      <vt:lpstr>PowerPoint Presentation</vt:lpstr>
      <vt:lpstr>2. Resisting the Modern Age</vt:lpstr>
      <vt:lpstr>PowerPoint Presentation</vt:lpstr>
      <vt:lpstr>2. Resisting the Modern Age</vt:lpstr>
      <vt:lpstr> 1860 PIUS IX PAPACY:  The Pope &amp; Mary Deified   </vt:lpstr>
      <vt:lpstr>2. Resisting the Modern 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Recording Vienna Boy’s Choir w/ Castratos </vt:lpstr>
      <vt:lpstr>PowerPoint Presentation</vt:lpstr>
      <vt:lpstr> 1860 PIUS IX PAPACY:  The Pope &amp; Mary Deified   </vt:lpstr>
      <vt:lpstr>PowerPoint Presentation</vt:lpstr>
      <vt:lpstr>PowerPoint Presentation</vt:lpstr>
      <vt:lpstr>FROM EMPHASIS ON EVE TO THE FOCUS ON MARY </vt:lpstr>
      <vt:lpstr>Significant &amp; Important:</vt:lpstr>
      <vt:lpstr>PowerPoint Presentation</vt:lpstr>
      <vt:lpstr>PowerPoint Presentation</vt:lpstr>
      <vt:lpstr>PowerPoint Presentation</vt:lpstr>
      <vt:lpstr>THE HELL HARROWING</vt:lpstr>
      <vt:lpstr>THE HELL HARROWING</vt:lpstr>
      <vt:lpstr>PowerPoint Presentation</vt:lpstr>
      <vt:lpstr>INHERITING ORIGINAL SIN THE BLAST FROM THE PAST</vt:lpstr>
      <vt:lpstr>INHERITING ORIGINAL SIN THE BLAST FROM THE PAST</vt:lpstr>
      <vt:lpstr>PowerPoint Presentation</vt:lpstr>
      <vt:lpstr>The Marian Medieval World</vt:lpstr>
      <vt:lpstr>Mary Saves By Her Scapular</vt:lpstr>
      <vt:lpstr>PowerPoint Presentation</vt:lpstr>
      <vt:lpstr>Counter-Reformation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2020-06-19T10:04:15Z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