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 id="2147483683" r:id="rId3"/>
    <p:sldMasterId id="2147483739" r:id="rId4"/>
    <p:sldMasterId id="2147483854" r:id="rId5"/>
    <p:sldMasterId id="2147483868" r:id="rId6"/>
    <p:sldMasterId id="2147483881" r:id="rId7"/>
    <p:sldMasterId id="2147483919" r:id="rId8"/>
    <p:sldMasterId id="2147483933" r:id="rId9"/>
    <p:sldMasterId id="2147483945" r:id="rId10"/>
    <p:sldMasterId id="2147483959" r:id="rId11"/>
    <p:sldMasterId id="2147483980" r:id="rId12"/>
    <p:sldMasterId id="2147484001" r:id="rId13"/>
  </p:sldMasterIdLst>
  <p:notesMasterIdLst>
    <p:notesMasterId r:id="rId101"/>
  </p:notesMasterIdLst>
  <p:sldIdLst>
    <p:sldId id="2195" r:id="rId14"/>
    <p:sldId id="2196" r:id="rId15"/>
    <p:sldId id="1264" r:id="rId16"/>
    <p:sldId id="2184" r:id="rId17"/>
    <p:sldId id="1249" r:id="rId18"/>
    <p:sldId id="2185" r:id="rId19"/>
    <p:sldId id="2233" r:id="rId20"/>
    <p:sldId id="2830" r:id="rId21"/>
    <p:sldId id="2230" r:id="rId22"/>
    <p:sldId id="2824" r:id="rId23"/>
    <p:sldId id="2210" r:id="rId24"/>
    <p:sldId id="2211" r:id="rId25"/>
    <p:sldId id="2212" r:id="rId26"/>
    <p:sldId id="2214" r:id="rId27"/>
    <p:sldId id="809" r:id="rId28"/>
    <p:sldId id="1403" r:id="rId29"/>
    <p:sldId id="2183" r:id="rId30"/>
    <p:sldId id="260" r:id="rId31"/>
    <p:sldId id="266" r:id="rId32"/>
    <p:sldId id="267" r:id="rId33"/>
    <p:sldId id="268" r:id="rId34"/>
    <p:sldId id="269" r:id="rId35"/>
    <p:sldId id="270" r:id="rId36"/>
    <p:sldId id="271" r:id="rId37"/>
    <p:sldId id="272" r:id="rId38"/>
    <p:sldId id="273" r:id="rId39"/>
    <p:sldId id="3944" r:id="rId40"/>
    <p:sldId id="2048" r:id="rId41"/>
    <p:sldId id="2231" r:id="rId42"/>
    <p:sldId id="2215" r:id="rId43"/>
    <p:sldId id="2216" r:id="rId44"/>
    <p:sldId id="2217" r:id="rId45"/>
    <p:sldId id="2218" r:id="rId46"/>
    <p:sldId id="2219" r:id="rId47"/>
    <p:sldId id="1366" r:id="rId48"/>
    <p:sldId id="1367" r:id="rId49"/>
    <p:sldId id="2220" r:id="rId50"/>
    <p:sldId id="2221" r:id="rId51"/>
    <p:sldId id="2222" r:id="rId52"/>
    <p:sldId id="2234" r:id="rId53"/>
    <p:sldId id="910" r:id="rId54"/>
    <p:sldId id="2223" r:id="rId55"/>
    <p:sldId id="813" r:id="rId56"/>
    <p:sldId id="2224" r:id="rId57"/>
    <p:sldId id="2225" r:id="rId58"/>
    <p:sldId id="1394" r:id="rId59"/>
    <p:sldId id="2226" r:id="rId60"/>
    <p:sldId id="1057" r:id="rId61"/>
    <p:sldId id="1100" r:id="rId62"/>
    <p:sldId id="1101" r:id="rId63"/>
    <p:sldId id="1102" r:id="rId64"/>
    <p:sldId id="1056" r:id="rId65"/>
    <p:sldId id="2227" r:id="rId66"/>
    <p:sldId id="1122" r:id="rId67"/>
    <p:sldId id="1121" r:id="rId68"/>
    <p:sldId id="1120" r:id="rId69"/>
    <p:sldId id="2236" r:id="rId70"/>
    <p:sldId id="1058" r:id="rId71"/>
    <p:sldId id="2235" r:id="rId72"/>
    <p:sldId id="1064" r:id="rId73"/>
    <p:sldId id="2229" r:id="rId74"/>
    <p:sldId id="1066" r:id="rId75"/>
    <p:sldId id="3942" r:id="rId76"/>
    <p:sldId id="3943" r:id="rId77"/>
    <p:sldId id="1116" r:id="rId78"/>
    <p:sldId id="2237" r:id="rId79"/>
    <p:sldId id="1059" r:id="rId80"/>
    <p:sldId id="1060" r:id="rId81"/>
    <p:sldId id="1063" r:id="rId82"/>
    <p:sldId id="1119" r:id="rId83"/>
    <p:sldId id="1108" r:id="rId84"/>
    <p:sldId id="1110" r:id="rId85"/>
    <p:sldId id="1069" r:id="rId86"/>
    <p:sldId id="1070" r:id="rId87"/>
    <p:sldId id="1071" r:id="rId88"/>
    <p:sldId id="1072" r:id="rId89"/>
    <p:sldId id="495" r:id="rId90"/>
    <p:sldId id="1118" r:id="rId91"/>
    <p:sldId id="1067" r:id="rId92"/>
    <p:sldId id="1074" r:id="rId93"/>
    <p:sldId id="1075" r:id="rId94"/>
    <p:sldId id="296" r:id="rId95"/>
    <p:sldId id="1077" r:id="rId96"/>
    <p:sldId id="1076" r:id="rId97"/>
    <p:sldId id="1360" r:id="rId98"/>
    <p:sldId id="3945" r:id="rId99"/>
    <p:sldId id="2232"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603" autoAdjust="0"/>
    <p:restoredTop sz="86407" autoAdjust="0"/>
  </p:normalViewPr>
  <p:slideViewPr>
    <p:cSldViewPr snapToGrid="0">
      <p:cViewPr varScale="1">
        <p:scale>
          <a:sx n="95" d="100"/>
          <a:sy n="95" d="100"/>
        </p:scale>
        <p:origin x="396" y="96"/>
      </p:cViewPr>
      <p:guideLst/>
    </p:cSldViewPr>
  </p:slideViewPr>
  <p:outlineViewPr>
    <p:cViewPr>
      <p:scale>
        <a:sx n="33" d="100"/>
        <a:sy n="33" d="100"/>
      </p:scale>
      <p:origin x="0" y="-16518"/>
    </p:cViewPr>
  </p:outlineViewPr>
  <p:notesTextViewPr>
    <p:cViewPr>
      <p:scale>
        <a:sx n="1" d="1"/>
        <a:sy n="1" d="1"/>
      </p:scale>
      <p:origin x="0" y="0"/>
    </p:cViewPr>
  </p:notesTextViewPr>
  <p:sorterViewPr>
    <p:cViewPr varScale="1">
      <p:scale>
        <a:sx n="100" d="100"/>
        <a:sy n="100" d="100"/>
      </p:scale>
      <p:origin x="0" y="-202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A36750-AAFF-4530-B6A3-A8522083BD49}"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D91A61CF-9967-48C3-888F-5973A06F7EFD}">
      <dgm:prSet custT="1"/>
      <dgm:spPr/>
      <dgm:t>
        <a:bodyPr/>
        <a:lstStyle/>
        <a:p>
          <a:pPr rtl="0"/>
          <a:r>
            <a:rPr lang="en-US" sz="4400" dirty="0">
              <a:latin typeface="American Uncial" pitchFamily="66" charset="0"/>
            </a:rPr>
            <a:t>Resolutions from The Last Will Of The Springfield </a:t>
          </a:r>
          <a:r>
            <a:rPr lang="en-US" sz="4800" dirty="0">
              <a:latin typeface="American Uncial" pitchFamily="66" charset="0"/>
            </a:rPr>
            <a:t>Presbytery</a:t>
          </a:r>
        </a:p>
      </dgm:t>
    </dgm:pt>
    <dgm:pt modelId="{F44FC996-B89F-4D0D-8A1E-FCDA7552D131}" type="parTrans" cxnId="{0796A1BC-6A27-4A8F-9E8F-72C3110BA9B8}">
      <dgm:prSet/>
      <dgm:spPr/>
      <dgm:t>
        <a:bodyPr/>
        <a:lstStyle/>
        <a:p>
          <a:endParaRPr lang="en-US"/>
        </a:p>
      </dgm:t>
    </dgm:pt>
    <dgm:pt modelId="{A92CB410-5B26-4D53-9C2F-65C3F5DF0EE9}" type="sibTrans" cxnId="{0796A1BC-6A27-4A8F-9E8F-72C3110BA9B8}">
      <dgm:prSet/>
      <dgm:spPr/>
      <dgm:t>
        <a:bodyPr/>
        <a:lstStyle/>
        <a:p>
          <a:endParaRPr lang="en-US"/>
        </a:p>
      </dgm:t>
    </dgm:pt>
    <dgm:pt modelId="{B4D75DC9-5B29-45BC-8BAE-BAEDCAFAE805}" type="pres">
      <dgm:prSet presAssocID="{56A36750-AAFF-4530-B6A3-A8522083BD49}" presName="linear" presStyleCnt="0">
        <dgm:presLayoutVars>
          <dgm:animLvl val="lvl"/>
          <dgm:resizeHandles val="exact"/>
        </dgm:presLayoutVars>
      </dgm:prSet>
      <dgm:spPr/>
    </dgm:pt>
    <dgm:pt modelId="{F9CB28AA-9CCB-4AAF-AA7F-7B3804F0CAEC}" type="pres">
      <dgm:prSet presAssocID="{D91A61CF-9967-48C3-888F-5973A06F7EFD}" presName="parentText" presStyleLbl="node1" presStyleIdx="0" presStyleCnt="1">
        <dgm:presLayoutVars>
          <dgm:chMax val="0"/>
          <dgm:bulletEnabled val="1"/>
        </dgm:presLayoutVars>
      </dgm:prSet>
      <dgm:spPr/>
    </dgm:pt>
  </dgm:ptLst>
  <dgm:cxnLst>
    <dgm:cxn modelId="{4C696F6C-8A57-46DA-A9C5-ACE4A6C54ABB}" type="presOf" srcId="{56A36750-AAFF-4530-B6A3-A8522083BD49}" destId="{B4D75DC9-5B29-45BC-8BAE-BAEDCAFAE805}" srcOrd="0" destOrd="0" presId="urn:microsoft.com/office/officeart/2005/8/layout/vList2"/>
    <dgm:cxn modelId="{61BF9982-A62E-4661-81B0-202A5DCFFE55}" type="presOf" srcId="{D91A61CF-9967-48C3-888F-5973A06F7EFD}" destId="{F9CB28AA-9CCB-4AAF-AA7F-7B3804F0CAEC}" srcOrd="0" destOrd="0" presId="urn:microsoft.com/office/officeart/2005/8/layout/vList2"/>
    <dgm:cxn modelId="{0796A1BC-6A27-4A8F-9E8F-72C3110BA9B8}" srcId="{56A36750-AAFF-4530-B6A3-A8522083BD49}" destId="{D91A61CF-9967-48C3-888F-5973A06F7EFD}" srcOrd="0" destOrd="0" parTransId="{F44FC996-B89F-4D0D-8A1E-FCDA7552D131}" sibTransId="{A92CB410-5B26-4D53-9C2F-65C3F5DF0EE9}"/>
    <dgm:cxn modelId="{563F93AC-FA2D-4EB2-ABFD-225CE50C71EA}" type="presParOf" srcId="{B4D75DC9-5B29-45BC-8BAE-BAEDCAFAE805}" destId="{F9CB28AA-9CCB-4AAF-AA7F-7B3804F0CAE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E62FF7-D51E-4002-97EB-6A958E7A9CEA}" type="doc">
      <dgm:prSet loTypeId="urn:microsoft.com/office/officeart/2005/8/layout/target3" loCatId="relationship" qsTypeId="urn:microsoft.com/office/officeart/2005/8/quickstyle/simple1" qsCatId="simple" csTypeId="urn:microsoft.com/office/officeart/2005/8/colors/accent4_5" csCatId="accent4" phldr="1"/>
      <dgm:spPr/>
      <dgm:t>
        <a:bodyPr/>
        <a:lstStyle/>
        <a:p>
          <a:endParaRPr lang="en-US"/>
        </a:p>
      </dgm:t>
    </dgm:pt>
    <dgm:pt modelId="{334E013A-21D5-4A87-9DEC-E93676141D38}">
      <dgm:prSet custT="1"/>
      <dgm:spPr/>
      <dgm:t>
        <a:bodyPr/>
        <a:lstStyle/>
        <a:p>
          <a:pPr rtl="0"/>
          <a:r>
            <a:rPr lang="en-US" sz="2400" dirty="0"/>
            <a:t>A Call To Take The Bible As The Only Sure Guide to Heaven</a:t>
          </a:r>
        </a:p>
      </dgm:t>
    </dgm:pt>
    <dgm:pt modelId="{0E5B0342-EB0D-47B4-BAF7-7437F46C55CF}" type="parTrans" cxnId="{08206DDC-7A3B-4F0C-A982-733194D18AAF}">
      <dgm:prSet/>
      <dgm:spPr/>
      <dgm:t>
        <a:bodyPr/>
        <a:lstStyle/>
        <a:p>
          <a:endParaRPr lang="en-US"/>
        </a:p>
      </dgm:t>
    </dgm:pt>
    <dgm:pt modelId="{4B88A0F8-2552-45F8-BAA3-13A0BC1C91BE}" type="sibTrans" cxnId="{08206DDC-7A3B-4F0C-A982-733194D18AAF}">
      <dgm:prSet/>
      <dgm:spPr/>
      <dgm:t>
        <a:bodyPr/>
        <a:lstStyle/>
        <a:p>
          <a:endParaRPr lang="en-US"/>
        </a:p>
      </dgm:t>
    </dgm:pt>
    <dgm:pt modelId="{745A56E1-D241-4265-B0B5-D633365B7C8C}">
      <dgm:prSet custT="1"/>
      <dgm:spPr/>
      <dgm:t>
        <a:bodyPr/>
        <a:lstStyle/>
        <a:p>
          <a:pPr rtl="0"/>
          <a:r>
            <a:rPr lang="en-US" sz="2400" dirty="0"/>
            <a:t>A Call To Reject The Westminster Confession Of Faith And All Document Designed By Man</a:t>
          </a:r>
        </a:p>
      </dgm:t>
    </dgm:pt>
    <dgm:pt modelId="{C6502F90-4BF5-4555-948C-5B0195203CF4}" type="parTrans" cxnId="{C3629D4F-665F-4132-B18F-908A0ECBBA0A}">
      <dgm:prSet/>
      <dgm:spPr/>
      <dgm:t>
        <a:bodyPr/>
        <a:lstStyle/>
        <a:p>
          <a:endParaRPr lang="en-US"/>
        </a:p>
      </dgm:t>
    </dgm:pt>
    <dgm:pt modelId="{BAC0ADAF-E8A6-4CB8-B8FD-7AA241BE77AF}" type="sibTrans" cxnId="{C3629D4F-665F-4132-B18F-908A0ECBBA0A}">
      <dgm:prSet/>
      <dgm:spPr/>
      <dgm:t>
        <a:bodyPr/>
        <a:lstStyle/>
        <a:p>
          <a:endParaRPr lang="en-US"/>
        </a:p>
      </dgm:t>
    </dgm:pt>
    <dgm:pt modelId="{CF6F42DE-7D44-4046-A505-10C96861A248}">
      <dgm:prSet custT="1"/>
      <dgm:spPr/>
      <dgm:t>
        <a:bodyPr/>
        <a:lstStyle/>
        <a:p>
          <a:pPr rtl="0"/>
          <a:r>
            <a:rPr lang="en-US" sz="2400" dirty="0"/>
            <a:t>That The church of Christ Resume Her native Right Of Internal Government</a:t>
          </a:r>
        </a:p>
      </dgm:t>
    </dgm:pt>
    <dgm:pt modelId="{C68D5D7A-52B0-4107-8235-BD430D999876}" type="parTrans" cxnId="{C2B7BC1D-8E25-4EF9-9DBA-C07138966671}">
      <dgm:prSet/>
      <dgm:spPr/>
      <dgm:t>
        <a:bodyPr/>
        <a:lstStyle/>
        <a:p>
          <a:endParaRPr lang="en-US"/>
        </a:p>
      </dgm:t>
    </dgm:pt>
    <dgm:pt modelId="{494C5AB9-B1E5-49B8-A427-A82C8BB3976D}" type="sibTrans" cxnId="{C2B7BC1D-8E25-4EF9-9DBA-C07138966671}">
      <dgm:prSet/>
      <dgm:spPr/>
      <dgm:t>
        <a:bodyPr/>
        <a:lstStyle/>
        <a:p>
          <a:endParaRPr lang="en-US"/>
        </a:p>
      </dgm:t>
    </dgm:pt>
    <dgm:pt modelId="{1270798D-B80B-49C1-AB0A-930982288569}">
      <dgm:prSet custT="1"/>
      <dgm:spPr/>
      <dgm:t>
        <a:bodyPr/>
        <a:lstStyle/>
        <a:p>
          <a:pPr rtl="0"/>
          <a:r>
            <a:rPr lang="en-US" sz="2400" dirty="0"/>
            <a:t>That The Title Of “Reverend” Be Forgotten, And Designated Only For The Lord.</a:t>
          </a:r>
        </a:p>
      </dgm:t>
    </dgm:pt>
    <dgm:pt modelId="{186184AF-58D9-4622-8754-601AED4EC68F}" type="parTrans" cxnId="{ADE4FA91-DBEC-431F-9BBD-F87FA7CEBCBD}">
      <dgm:prSet/>
      <dgm:spPr/>
      <dgm:t>
        <a:bodyPr/>
        <a:lstStyle/>
        <a:p>
          <a:endParaRPr lang="en-US"/>
        </a:p>
      </dgm:t>
    </dgm:pt>
    <dgm:pt modelId="{E524D8AA-5682-4A34-A413-F1DA4662E537}" type="sibTrans" cxnId="{ADE4FA91-DBEC-431F-9BBD-F87FA7CEBCBD}">
      <dgm:prSet/>
      <dgm:spPr/>
      <dgm:t>
        <a:bodyPr/>
        <a:lstStyle/>
        <a:p>
          <a:endParaRPr lang="en-US"/>
        </a:p>
      </dgm:t>
    </dgm:pt>
    <dgm:pt modelId="{912C7610-AB5F-47FC-81C4-AC1F89EE7477}">
      <dgm:prSet custT="1"/>
      <dgm:spPr/>
      <dgm:t>
        <a:bodyPr/>
        <a:lstStyle/>
        <a:p>
          <a:pPr rtl="0"/>
          <a:r>
            <a:rPr lang="en-US" sz="2400" dirty="0"/>
            <a:t>At The Insistence Of Rice Haggard, The Name “Christian” Only Be Used</a:t>
          </a:r>
        </a:p>
      </dgm:t>
    </dgm:pt>
    <dgm:pt modelId="{DE5FB601-C44D-4106-9262-325C8AF6039C}" type="parTrans" cxnId="{7CB6100F-169A-453A-830F-5DF3EBA08284}">
      <dgm:prSet/>
      <dgm:spPr/>
      <dgm:t>
        <a:bodyPr/>
        <a:lstStyle/>
        <a:p>
          <a:endParaRPr lang="en-US"/>
        </a:p>
      </dgm:t>
    </dgm:pt>
    <dgm:pt modelId="{3137CBEA-9DFD-487C-9A95-72816F73FBF2}" type="sibTrans" cxnId="{7CB6100F-169A-453A-830F-5DF3EBA08284}">
      <dgm:prSet/>
      <dgm:spPr/>
      <dgm:t>
        <a:bodyPr/>
        <a:lstStyle/>
        <a:p>
          <a:endParaRPr lang="en-US"/>
        </a:p>
      </dgm:t>
    </dgm:pt>
    <dgm:pt modelId="{2FCF4DB3-B73C-47BA-B2A2-EEFB1280063E}" type="pres">
      <dgm:prSet presAssocID="{19E62FF7-D51E-4002-97EB-6A958E7A9CEA}" presName="Name0" presStyleCnt="0">
        <dgm:presLayoutVars>
          <dgm:chMax val="7"/>
          <dgm:dir/>
          <dgm:animLvl val="lvl"/>
          <dgm:resizeHandles val="exact"/>
        </dgm:presLayoutVars>
      </dgm:prSet>
      <dgm:spPr/>
    </dgm:pt>
    <dgm:pt modelId="{1139B9E5-4B76-44B6-8A00-BAD64BA5DE72}" type="pres">
      <dgm:prSet presAssocID="{334E013A-21D5-4A87-9DEC-E93676141D38}" presName="circle1" presStyleLbl="node1" presStyleIdx="0" presStyleCnt="5"/>
      <dgm:spPr/>
    </dgm:pt>
    <dgm:pt modelId="{D5772DA5-CD6F-48E6-BE33-7845633D404E}" type="pres">
      <dgm:prSet presAssocID="{334E013A-21D5-4A87-9DEC-E93676141D38}" presName="space" presStyleCnt="0"/>
      <dgm:spPr/>
    </dgm:pt>
    <dgm:pt modelId="{BAF6288C-0210-4421-B1AF-98E6CB3354CB}" type="pres">
      <dgm:prSet presAssocID="{334E013A-21D5-4A87-9DEC-E93676141D38}" presName="rect1" presStyleLbl="alignAcc1" presStyleIdx="0" presStyleCnt="5"/>
      <dgm:spPr/>
    </dgm:pt>
    <dgm:pt modelId="{C9CC6371-A19A-48CB-909B-E3967360CFBF}" type="pres">
      <dgm:prSet presAssocID="{745A56E1-D241-4265-B0B5-D633365B7C8C}" presName="vertSpace2" presStyleLbl="node1" presStyleIdx="0" presStyleCnt="5"/>
      <dgm:spPr/>
    </dgm:pt>
    <dgm:pt modelId="{6273DE14-2A2F-4A5D-BD93-4A9D135B3735}" type="pres">
      <dgm:prSet presAssocID="{745A56E1-D241-4265-B0B5-D633365B7C8C}" presName="circle2" presStyleLbl="node1" presStyleIdx="1" presStyleCnt="5"/>
      <dgm:spPr/>
    </dgm:pt>
    <dgm:pt modelId="{C348F834-5EC0-4001-95E1-7573A3B7D1B9}" type="pres">
      <dgm:prSet presAssocID="{745A56E1-D241-4265-B0B5-D633365B7C8C}" presName="rect2" presStyleLbl="alignAcc1" presStyleIdx="1" presStyleCnt="5"/>
      <dgm:spPr/>
    </dgm:pt>
    <dgm:pt modelId="{939496F6-6A55-41CA-BE50-06F12C6DD1F1}" type="pres">
      <dgm:prSet presAssocID="{CF6F42DE-7D44-4046-A505-10C96861A248}" presName="vertSpace3" presStyleLbl="node1" presStyleIdx="1" presStyleCnt="5"/>
      <dgm:spPr/>
    </dgm:pt>
    <dgm:pt modelId="{5E382969-2E1D-47E2-B9FB-CB4DF0F215AE}" type="pres">
      <dgm:prSet presAssocID="{CF6F42DE-7D44-4046-A505-10C96861A248}" presName="circle3" presStyleLbl="node1" presStyleIdx="2" presStyleCnt="5"/>
      <dgm:spPr/>
    </dgm:pt>
    <dgm:pt modelId="{F43CCBF4-F59C-4623-AE7E-53CA3D594A9F}" type="pres">
      <dgm:prSet presAssocID="{CF6F42DE-7D44-4046-A505-10C96861A248}" presName="rect3" presStyleLbl="alignAcc1" presStyleIdx="2" presStyleCnt="5"/>
      <dgm:spPr/>
    </dgm:pt>
    <dgm:pt modelId="{8E1DEDA8-640F-43ED-B081-E599C7D5C7DF}" type="pres">
      <dgm:prSet presAssocID="{1270798D-B80B-49C1-AB0A-930982288569}" presName="vertSpace4" presStyleLbl="node1" presStyleIdx="2" presStyleCnt="5"/>
      <dgm:spPr/>
    </dgm:pt>
    <dgm:pt modelId="{D70463CC-3661-4352-A24F-F796A9BE3E6A}" type="pres">
      <dgm:prSet presAssocID="{1270798D-B80B-49C1-AB0A-930982288569}" presName="circle4" presStyleLbl="node1" presStyleIdx="3" presStyleCnt="5"/>
      <dgm:spPr/>
    </dgm:pt>
    <dgm:pt modelId="{CBBD0B1A-4BEA-423B-8EF2-E8BFD6C77D07}" type="pres">
      <dgm:prSet presAssocID="{1270798D-B80B-49C1-AB0A-930982288569}" presName="rect4" presStyleLbl="alignAcc1" presStyleIdx="3" presStyleCnt="5"/>
      <dgm:spPr/>
    </dgm:pt>
    <dgm:pt modelId="{29760815-4F11-4CED-8BBB-343A75AB21CC}" type="pres">
      <dgm:prSet presAssocID="{912C7610-AB5F-47FC-81C4-AC1F89EE7477}" presName="vertSpace5" presStyleLbl="node1" presStyleIdx="3" presStyleCnt="5"/>
      <dgm:spPr/>
    </dgm:pt>
    <dgm:pt modelId="{646C1E26-8EA7-44C5-AEDC-A27D7F52EAA7}" type="pres">
      <dgm:prSet presAssocID="{912C7610-AB5F-47FC-81C4-AC1F89EE7477}" presName="circle5" presStyleLbl="node1" presStyleIdx="4" presStyleCnt="5"/>
      <dgm:spPr/>
    </dgm:pt>
    <dgm:pt modelId="{6A2C94E9-08F9-48F7-8773-ED3C344AE515}" type="pres">
      <dgm:prSet presAssocID="{912C7610-AB5F-47FC-81C4-AC1F89EE7477}" presName="rect5" presStyleLbl="alignAcc1" presStyleIdx="4" presStyleCnt="5"/>
      <dgm:spPr/>
    </dgm:pt>
    <dgm:pt modelId="{D3F6424C-B2C3-411D-8B96-013637F24F41}" type="pres">
      <dgm:prSet presAssocID="{334E013A-21D5-4A87-9DEC-E93676141D38}" presName="rect1ParTxNoCh" presStyleLbl="alignAcc1" presStyleIdx="4" presStyleCnt="5">
        <dgm:presLayoutVars>
          <dgm:chMax val="1"/>
          <dgm:bulletEnabled val="1"/>
        </dgm:presLayoutVars>
      </dgm:prSet>
      <dgm:spPr/>
    </dgm:pt>
    <dgm:pt modelId="{973F641B-1AB7-4EA9-BF70-2D45DACF9F6A}" type="pres">
      <dgm:prSet presAssocID="{745A56E1-D241-4265-B0B5-D633365B7C8C}" presName="rect2ParTxNoCh" presStyleLbl="alignAcc1" presStyleIdx="4" presStyleCnt="5">
        <dgm:presLayoutVars>
          <dgm:chMax val="1"/>
          <dgm:bulletEnabled val="1"/>
        </dgm:presLayoutVars>
      </dgm:prSet>
      <dgm:spPr/>
    </dgm:pt>
    <dgm:pt modelId="{B345E87D-8695-4D17-B1AB-A4AD87DE24AD}" type="pres">
      <dgm:prSet presAssocID="{CF6F42DE-7D44-4046-A505-10C96861A248}" presName="rect3ParTxNoCh" presStyleLbl="alignAcc1" presStyleIdx="4" presStyleCnt="5">
        <dgm:presLayoutVars>
          <dgm:chMax val="1"/>
          <dgm:bulletEnabled val="1"/>
        </dgm:presLayoutVars>
      </dgm:prSet>
      <dgm:spPr/>
    </dgm:pt>
    <dgm:pt modelId="{1FA67272-D0BE-4BA2-B9FB-1B6D2499D82B}" type="pres">
      <dgm:prSet presAssocID="{1270798D-B80B-49C1-AB0A-930982288569}" presName="rect4ParTxNoCh" presStyleLbl="alignAcc1" presStyleIdx="4" presStyleCnt="5">
        <dgm:presLayoutVars>
          <dgm:chMax val="1"/>
          <dgm:bulletEnabled val="1"/>
        </dgm:presLayoutVars>
      </dgm:prSet>
      <dgm:spPr/>
    </dgm:pt>
    <dgm:pt modelId="{DB4886D3-8742-4D37-8785-56202A809785}" type="pres">
      <dgm:prSet presAssocID="{912C7610-AB5F-47FC-81C4-AC1F89EE7477}" presName="rect5ParTxNoCh" presStyleLbl="alignAcc1" presStyleIdx="4" presStyleCnt="5">
        <dgm:presLayoutVars>
          <dgm:chMax val="1"/>
          <dgm:bulletEnabled val="1"/>
        </dgm:presLayoutVars>
      </dgm:prSet>
      <dgm:spPr/>
    </dgm:pt>
  </dgm:ptLst>
  <dgm:cxnLst>
    <dgm:cxn modelId="{7CB6100F-169A-453A-830F-5DF3EBA08284}" srcId="{19E62FF7-D51E-4002-97EB-6A958E7A9CEA}" destId="{912C7610-AB5F-47FC-81C4-AC1F89EE7477}" srcOrd="4" destOrd="0" parTransId="{DE5FB601-C44D-4106-9262-325C8AF6039C}" sibTransId="{3137CBEA-9DFD-487C-9A95-72816F73FBF2}"/>
    <dgm:cxn modelId="{67967D11-F85D-4650-92B6-E6155C1D9084}" type="presOf" srcId="{CF6F42DE-7D44-4046-A505-10C96861A248}" destId="{F43CCBF4-F59C-4623-AE7E-53CA3D594A9F}" srcOrd="0" destOrd="0" presId="urn:microsoft.com/office/officeart/2005/8/layout/target3"/>
    <dgm:cxn modelId="{C2B7BC1D-8E25-4EF9-9DBA-C07138966671}" srcId="{19E62FF7-D51E-4002-97EB-6A958E7A9CEA}" destId="{CF6F42DE-7D44-4046-A505-10C96861A248}" srcOrd="2" destOrd="0" parTransId="{C68D5D7A-52B0-4107-8235-BD430D999876}" sibTransId="{494C5AB9-B1E5-49B8-A427-A82C8BB3976D}"/>
    <dgm:cxn modelId="{78172627-3E95-4E72-803B-9C0BA313A77C}" type="presOf" srcId="{912C7610-AB5F-47FC-81C4-AC1F89EE7477}" destId="{DB4886D3-8742-4D37-8785-56202A809785}" srcOrd="1" destOrd="0" presId="urn:microsoft.com/office/officeart/2005/8/layout/target3"/>
    <dgm:cxn modelId="{1C1DAE3D-FDC8-49CD-BF0C-08260505F87C}" type="presOf" srcId="{19E62FF7-D51E-4002-97EB-6A958E7A9CEA}" destId="{2FCF4DB3-B73C-47BA-B2A2-EEFB1280063E}" srcOrd="0" destOrd="0" presId="urn:microsoft.com/office/officeart/2005/8/layout/target3"/>
    <dgm:cxn modelId="{C3629D4F-665F-4132-B18F-908A0ECBBA0A}" srcId="{19E62FF7-D51E-4002-97EB-6A958E7A9CEA}" destId="{745A56E1-D241-4265-B0B5-D633365B7C8C}" srcOrd="1" destOrd="0" parTransId="{C6502F90-4BF5-4555-948C-5B0195203CF4}" sibTransId="{BAC0ADAF-E8A6-4CB8-B8FD-7AA241BE77AF}"/>
    <dgm:cxn modelId="{ADE4FA91-DBEC-431F-9BBD-F87FA7CEBCBD}" srcId="{19E62FF7-D51E-4002-97EB-6A958E7A9CEA}" destId="{1270798D-B80B-49C1-AB0A-930982288569}" srcOrd="3" destOrd="0" parTransId="{186184AF-58D9-4622-8754-601AED4EC68F}" sibTransId="{E524D8AA-5682-4A34-A413-F1DA4662E537}"/>
    <dgm:cxn modelId="{330E0D96-0B38-4335-86F1-0CA961CF78DD}" type="presOf" srcId="{745A56E1-D241-4265-B0B5-D633365B7C8C}" destId="{C348F834-5EC0-4001-95E1-7573A3B7D1B9}" srcOrd="0" destOrd="0" presId="urn:microsoft.com/office/officeart/2005/8/layout/target3"/>
    <dgm:cxn modelId="{2B8D27A4-E69E-4A0D-AC0D-5267E1D6E7FA}" type="presOf" srcId="{1270798D-B80B-49C1-AB0A-930982288569}" destId="{1FA67272-D0BE-4BA2-B9FB-1B6D2499D82B}" srcOrd="1" destOrd="0" presId="urn:microsoft.com/office/officeart/2005/8/layout/target3"/>
    <dgm:cxn modelId="{4D90E4B3-6CDD-4617-843E-6144525138AF}" type="presOf" srcId="{1270798D-B80B-49C1-AB0A-930982288569}" destId="{CBBD0B1A-4BEA-423B-8EF2-E8BFD6C77D07}" srcOrd="0" destOrd="0" presId="urn:microsoft.com/office/officeart/2005/8/layout/target3"/>
    <dgm:cxn modelId="{BBBE92B7-6C75-4E66-A477-EF14D698336F}" type="presOf" srcId="{745A56E1-D241-4265-B0B5-D633365B7C8C}" destId="{973F641B-1AB7-4EA9-BF70-2D45DACF9F6A}" srcOrd="1" destOrd="0" presId="urn:microsoft.com/office/officeart/2005/8/layout/target3"/>
    <dgm:cxn modelId="{8E636DC6-879F-4F0E-AD17-E81055243C09}" type="presOf" srcId="{912C7610-AB5F-47FC-81C4-AC1F89EE7477}" destId="{6A2C94E9-08F9-48F7-8773-ED3C344AE515}" srcOrd="0" destOrd="0" presId="urn:microsoft.com/office/officeart/2005/8/layout/target3"/>
    <dgm:cxn modelId="{E64247D8-4EE9-4365-B4DC-0817312B0893}" type="presOf" srcId="{CF6F42DE-7D44-4046-A505-10C96861A248}" destId="{B345E87D-8695-4D17-B1AB-A4AD87DE24AD}" srcOrd="1" destOrd="0" presId="urn:microsoft.com/office/officeart/2005/8/layout/target3"/>
    <dgm:cxn modelId="{08206DDC-7A3B-4F0C-A982-733194D18AAF}" srcId="{19E62FF7-D51E-4002-97EB-6A958E7A9CEA}" destId="{334E013A-21D5-4A87-9DEC-E93676141D38}" srcOrd="0" destOrd="0" parTransId="{0E5B0342-EB0D-47B4-BAF7-7437F46C55CF}" sibTransId="{4B88A0F8-2552-45F8-BAA3-13A0BC1C91BE}"/>
    <dgm:cxn modelId="{239BB7DD-B770-4792-B4AD-DDC4095582CB}" type="presOf" srcId="{334E013A-21D5-4A87-9DEC-E93676141D38}" destId="{BAF6288C-0210-4421-B1AF-98E6CB3354CB}" srcOrd="0" destOrd="0" presId="urn:microsoft.com/office/officeart/2005/8/layout/target3"/>
    <dgm:cxn modelId="{C98A17EE-25D2-4834-8A8E-08FC47D835AE}" type="presOf" srcId="{334E013A-21D5-4A87-9DEC-E93676141D38}" destId="{D3F6424C-B2C3-411D-8B96-013637F24F41}" srcOrd="1" destOrd="0" presId="urn:microsoft.com/office/officeart/2005/8/layout/target3"/>
    <dgm:cxn modelId="{0E64C795-D6C2-4F8F-985A-79BDEF099A3C}" type="presParOf" srcId="{2FCF4DB3-B73C-47BA-B2A2-EEFB1280063E}" destId="{1139B9E5-4B76-44B6-8A00-BAD64BA5DE72}" srcOrd="0" destOrd="0" presId="urn:microsoft.com/office/officeart/2005/8/layout/target3"/>
    <dgm:cxn modelId="{EA7AD392-BC10-4CC0-9C11-E857A8CA8A4A}" type="presParOf" srcId="{2FCF4DB3-B73C-47BA-B2A2-EEFB1280063E}" destId="{D5772DA5-CD6F-48E6-BE33-7845633D404E}" srcOrd="1" destOrd="0" presId="urn:microsoft.com/office/officeart/2005/8/layout/target3"/>
    <dgm:cxn modelId="{022B3978-90B8-40FC-9A78-DE0F20392B3A}" type="presParOf" srcId="{2FCF4DB3-B73C-47BA-B2A2-EEFB1280063E}" destId="{BAF6288C-0210-4421-B1AF-98E6CB3354CB}" srcOrd="2" destOrd="0" presId="urn:microsoft.com/office/officeart/2005/8/layout/target3"/>
    <dgm:cxn modelId="{3B39CE81-7A31-4C8A-B497-7CE6431FA3AF}" type="presParOf" srcId="{2FCF4DB3-B73C-47BA-B2A2-EEFB1280063E}" destId="{C9CC6371-A19A-48CB-909B-E3967360CFBF}" srcOrd="3" destOrd="0" presId="urn:microsoft.com/office/officeart/2005/8/layout/target3"/>
    <dgm:cxn modelId="{4F4ECAB3-A89C-41E2-837F-CA04B94414E2}" type="presParOf" srcId="{2FCF4DB3-B73C-47BA-B2A2-EEFB1280063E}" destId="{6273DE14-2A2F-4A5D-BD93-4A9D135B3735}" srcOrd="4" destOrd="0" presId="urn:microsoft.com/office/officeart/2005/8/layout/target3"/>
    <dgm:cxn modelId="{AA065B3A-C1E3-438D-B1AA-4548E62873A7}" type="presParOf" srcId="{2FCF4DB3-B73C-47BA-B2A2-EEFB1280063E}" destId="{C348F834-5EC0-4001-95E1-7573A3B7D1B9}" srcOrd="5" destOrd="0" presId="urn:microsoft.com/office/officeart/2005/8/layout/target3"/>
    <dgm:cxn modelId="{BBC9DB2A-787F-426C-A2EB-494A1DF44AEE}" type="presParOf" srcId="{2FCF4DB3-B73C-47BA-B2A2-EEFB1280063E}" destId="{939496F6-6A55-41CA-BE50-06F12C6DD1F1}" srcOrd="6" destOrd="0" presId="urn:microsoft.com/office/officeart/2005/8/layout/target3"/>
    <dgm:cxn modelId="{12F1A282-BE7B-4495-A385-173A3A40DC4D}" type="presParOf" srcId="{2FCF4DB3-B73C-47BA-B2A2-EEFB1280063E}" destId="{5E382969-2E1D-47E2-B9FB-CB4DF0F215AE}" srcOrd="7" destOrd="0" presId="urn:microsoft.com/office/officeart/2005/8/layout/target3"/>
    <dgm:cxn modelId="{294B2501-75E5-4EF8-BD2B-F71911D24280}" type="presParOf" srcId="{2FCF4DB3-B73C-47BA-B2A2-EEFB1280063E}" destId="{F43CCBF4-F59C-4623-AE7E-53CA3D594A9F}" srcOrd="8" destOrd="0" presId="urn:microsoft.com/office/officeart/2005/8/layout/target3"/>
    <dgm:cxn modelId="{4D072EBC-873C-4DE6-A4F6-B6EEC949D633}" type="presParOf" srcId="{2FCF4DB3-B73C-47BA-B2A2-EEFB1280063E}" destId="{8E1DEDA8-640F-43ED-B081-E599C7D5C7DF}" srcOrd="9" destOrd="0" presId="urn:microsoft.com/office/officeart/2005/8/layout/target3"/>
    <dgm:cxn modelId="{BA674575-7C34-45BF-BC51-46DCC9F1A29D}" type="presParOf" srcId="{2FCF4DB3-B73C-47BA-B2A2-EEFB1280063E}" destId="{D70463CC-3661-4352-A24F-F796A9BE3E6A}" srcOrd="10" destOrd="0" presId="urn:microsoft.com/office/officeart/2005/8/layout/target3"/>
    <dgm:cxn modelId="{F04A18BA-C76C-452B-8612-F2AF23D94C2D}" type="presParOf" srcId="{2FCF4DB3-B73C-47BA-B2A2-EEFB1280063E}" destId="{CBBD0B1A-4BEA-423B-8EF2-E8BFD6C77D07}" srcOrd="11" destOrd="0" presId="urn:microsoft.com/office/officeart/2005/8/layout/target3"/>
    <dgm:cxn modelId="{7672D41C-B2DD-496E-AF8E-773A538B68FC}" type="presParOf" srcId="{2FCF4DB3-B73C-47BA-B2A2-EEFB1280063E}" destId="{29760815-4F11-4CED-8BBB-343A75AB21CC}" srcOrd="12" destOrd="0" presId="urn:microsoft.com/office/officeart/2005/8/layout/target3"/>
    <dgm:cxn modelId="{128F8727-76F1-47A0-AE15-8EE804768B5D}" type="presParOf" srcId="{2FCF4DB3-B73C-47BA-B2A2-EEFB1280063E}" destId="{646C1E26-8EA7-44C5-AEDC-A27D7F52EAA7}" srcOrd="13" destOrd="0" presId="urn:microsoft.com/office/officeart/2005/8/layout/target3"/>
    <dgm:cxn modelId="{72A5E178-B31A-4CDA-8F0B-850168E2C866}" type="presParOf" srcId="{2FCF4DB3-B73C-47BA-B2A2-EEFB1280063E}" destId="{6A2C94E9-08F9-48F7-8773-ED3C344AE515}" srcOrd="14" destOrd="0" presId="urn:microsoft.com/office/officeart/2005/8/layout/target3"/>
    <dgm:cxn modelId="{63036FE8-3B52-4827-9F41-904C31289DEA}" type="presParOf" srcId="{2FCF4DB3-B73C-47BA-B2A2-EEFB1280063E}" destId="{D3F6424C-B2C3-411D-8B96-013637F24F41}" srcOrd="15" destOrd="0" presId="urn:microsoft.com/office/officeart/2005/8/layout/target3"/>
    <dgm:cxn modelId="{C02C4F6B-CDA6-4027-98D6-E9908B0016F6}" type="presParOf" srcId="{2FCF4DB3-B73C-47BA-B2A2-EEFB1280063E}" destId="{973F641B-1AB7-4EA9-BF70-2D45DACF9F6A}" srcOrd="16" destOrd="0" presId="urn:microsoft.com/office/officeart/2005/8/layout/target3"/>
    <dgm:cxn modelId="{99DFB92F-C527-4037-8B0F-568487B6730B}" type="presParOf" srcId="{2FCF4DB3-B73C-47BA-B2A2-EEFB1280063E}" destId="{B345E87D-8695-4D17-B1AB-A4AD87DE24AD}" srcOrd="17" destOrd="0" presId="urn:microsoft.com/office/officeart/2005/8/layout/target3"/>
    <dgm:cxn modelId="{C12DF3E7-4B97-4392-B3E7-2FF82088992F}" type="presParOf" srcId="{2FCF4DB3-B73C-47BA-B2A2-EEFB1280063E}" destId="{1FA67272-D0BE-4BA2-B9FB-1B6D2499D82B}" srcOrd="18" destOrd="0" presId="urn:microsoft.com/office/officeart/2005/8/layout/target3"/>
    <dgm:cxn modelId="{9F63D2B3-16F5-406A-9AE2-4380C72C2B5B}" type="presParOf" srcId="{2FCF4DB3-B73C-47BA-B2A2-EEFB1280063E}" destId="{DB4886D3-8742-4D37-8785-56202A809785}" srcOrd="19" destOrd="0" presId="urn:microsoft.com/office/officeart/2005/8/layout/targe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1D5CD5-C8E5-427D-9925-C6D1A0B3ADF3}" type="doc">
      <dgm:prSet loTypeId="urn:microsoft.com/office/officeart/2005/8/layout/hProcess9" loCatId="process" qsTypeId="urn:microsoft.com/office/officeart/2005/8/quickstyle/simple1" qsCatId="simple" csTypeId="urn:microsoft.com/office/officeart/2005/8/colors/accent0_3" csCatId="mainScheme" phldr="1"/>
      <dgm:spPr/>
      <dgm:t>
        <a:bodyPr/>
        <a:lstStyle/>
        <a:p>
          <a:endParaRPr lang="en-US"/>
        </a:p>
      </dgm:t>
    </dgm:pt>
    <dgm:pt modelId="{A77251FA-191D-4C74-ACD1-C98C76A9CCD6}">
      <dgm:prSet/>
      <dgm:spPr/>
      <dgm:t>
        <a:bodyPr/>
        <a:lstStyle/>
        <a:p>
          <a:pPr rtl="0"/>
          <a:r>
            <a:rPr lang="en-US" dirty="0">
              <a:latin typeface="Arial" pitchFamily="34" charset="0"/>
              <a:cs typeface="Arial" pitchFamily="34" charset="0"/>
            </a:rPr>
            <a:t>Campbell Addresses  </a:t>
          </a:r>
        </a:p>
        <a:p>
          <a:pPr rtl="0"/>
          <a:r>
            <a:rPr lang="en-US" dirty="0">
              <a:latin typeface="Arial" pitchFamily="34" charset="0"/>
              <a:cs typeface="Arial" pitchFamily="34" charset="0"/>
            </a:rPr>
            <a:t>APOSTACY</a:t>
          </a:r>
        </a:p>
      </dgm:t>
    </dgm:pt>
    <dgm:pt modelId="{FE397241-52CF-4D55-A527-D0C3D34487C0}" type="parTrans" cxnId="{1C41F413-B000-4352-B853-C4AA19401915}">
      <dgm:prSet/>
      <dgm:spPr/>
      <dgm:t>
        <a:bodyPr/>
        <a:lstStyle/>
        <a:p>
          <a:endParaRPr lang="en-US"/>
        </a:p>
      </dgm:t>
    </dgm:pt>
    <dgm:pt modelId="{1E998C74-5E1C-4921-BE7C-505193401000}" type="sibTrans" cxnId="{1C41F413-B000-4352-B853-C4AA19401915}">
      <dgm:prSet/>
      <dgm:spPr/>
      <dgm:t>
        <a:bodyPr/>
        <a:lstStyle/>
        <a:p>
          <a:endParaRPr lang="en-US"/>
        </a:p>
      </dgm:t>
    </dgm:pt>
    <dgm:pt modelId="{579D74A1-C1AB-4C51-9EBE-867DD9FE1411}">
      <dgm:prSet custT="1"/>
      <dgm:spPr/>
      <dgm:t>
        <a:bodyPr/>
        <a:lstStyle/>
        <a:p>
          <a:pPr rtl="0"/>
          <a:r>
            <a:rPr lang="en-US" sz="2400" dirty="0">
              <a:latin typeface="Arial" pitchFamily="34" charset="0"/>
              <a:cs typeface="Arial" pitchFamily="34" charset="0"/>
            </a:rPr>
            <a:t>Entire </a:t>
          </a:r>
          <a:r>
            <a:rPr lang="en-US" sz="2400" dirty="0" err="1">
              <a:latin typeface="Arial" pitchFamily="34" charset="0"/>
              <a:cs typeface="Arial" pitchFamily="34" charset="0"/>
            </a:rPr>
            <a:t>Rigdon</a:t>
          </a:r>
          <a:r>
            <a:rPr lang="en-US" sz="2400" dirty="0">
              <a:latin typeface="Arial" pitchFamily="34" charset="0"/>
              <a:cs typeface="Arial" pitchFamily="34" charset="0"/>
            </a:rPr>
            <a:t> Congregation </a:t>
          </a:r>
          <a:r>
            <a:rPr lang="en-US" sz="2800" dirty="0">
              <a:latin typeface="Arial" pitchFamily="34" charset="0"/>
              <a:cs typeface="Arial" pitchFamily="34" charset="0"/>
            </a:rPr>
            <a:t>Converts</a:t>
          </a:r>
        </a:p>
        <a:p>
          <a:pPr rtl="0"/>
          <a:r>
            <a:rPr lang="en-US" sz="2400" dirty="0">
              <a:latin typeface="Arial" pitchFamily="34" charset="0"/>
              <a:cs typeface="Arial" pitchFamily="34" charset="0"/>
            </a:rPr>
            <a:t>MORMON</a:t>
          </a:r>
        </a:p>
      </dgm:t>
    </dgm:pt>
    <dgm:pt modelId="{5A264709-8E55-470D-94F1-BEA042719C4C}" type="parTrans" cxnId="{E861B3B7-8117-4D81-A564-CFAE9DB91B71}">
      <dgm:prSet/>
      <dgm:spPr/>
      <dgm:t>
        <a:bodyPr/>
        <a:lstStyle/>
        <a:p>
          <a:endParaRPr lang="en-US"/>
        </a:p>
      </dgm:t>
    </dgm:pt>
    <dgm:pt modelId="{F77E9090-F7FA-4764-84E4-49B202E23304}" type="sibTrans" cxnId="{E861B3B7-8117-4D81-A564-CFAE9DB91B71}">
      <dgm:prSet/>
      <dgm:spPr/>
      <dgm:t>
        <a:bodyPr/>
        <a:lstStyle/>
        <a:p>
          <a:endParaRPr lang="en-US"/>
        </a:p>
      </dgm:t>
    </dgm:pt>
    <dgm:pt modelId="{562A5E87-CA89-40ED-B8B2-9CE9E989CA51}" type="pres">
      <dgm:prSet presAssocID="{D11D5CD5-C8E5-427D-9925-C6D1A0B3ADF3}" presName="CompostProcess" presStyleCnt="0">
        <dgm:presLayoutVars>
          <dgm:dir/>
          <dgm:resizeHandles val="exact"/>
        </dgm:presLayoutVars>
      </dgm:prSet>
      <dgm:spPr/>
    </dgm:pt>
    <dgm:pt modelId="{716C931B-9E7A-4977-92C8-764565328267}" type="pres">
      <dgm:prSet presAssocID="{D11D5CD5-C8E5-427D-9925-C6D1A0B3ADF3}" presName="arrow" presStyleLbl="bgShp" presStyleIdx="0" presStyleCnt="1" custAng="10800000"/>
      <dgm:spPr/>
    </dgm:pt>
    <dgm:pt modelId="{600FA0D0-356A-436B-BDC9-37E6CC67717B}" type="pres">
      <dgm:prSet presAssocID="{D11D5CD5-C8E5-427D-9925-C6D1A0B3ADF3}" presName="linearProcess" presStyleCnt="0"/>
      <dgm:spPr/>
    </dgm:pt>
    <dgm:pt modelId="{5FABE064-5118-4DD3-B315-5D5DA6DA0DBC}" type="pres">
      <dgm:prSet presAssocID="{A77251FA-191D-4C74-ACD1-C98C76A9CCD6}" presName="textNode" presStyleLbl="node1" presStyleIdx="0" presStyleCnt="2">
        <dgm:presLayoutVars>
          <dgm:bulletEnabled val="1"/>
        </dgm:presLayoutVars>
      </dgm:prSet>
      <dgm:spPr/>
    </dgm:pt>
    <dgm:pt modelId="{3198B376-0E6A-46C5-91A0-9DF7D9ED5806}" type="pres">
      <dgm:prSet presAssocID="{1E998C74-5E1C-4921-BE7C-505193401000}" presName="sibTrans" presStyleCnt="0"/>
      <dgm:spPr/>
    </dgm:pt>
    <dgm:pt modelId="{354C1823-26DD-4D9F-A155-FB506AEA8C48}" type="pres">
      <dgm:prSet presAssocID="{579D74A1-C1AB-4C51-9EBE-867DD9FE1411}" presName="textNode" presStyleLbl="node1" presStyleIdx="1" presStyleCnt="2">
        <dgm:presLayoutVars>
          <dgm:bulletEnabled val="1"/>
        </dgm:presLayoutVars>
      </dgm:prSet>
      <dgm:spPr/>
    </dgm:pt>
  </dgm:ptLst>
  <dgm:cxnLst>
    <dgm:cxn modelId="{1C41F413-B000-4352-B853-C4AA19401915}" srcId="{D11D5CD5-C8E5-427D-9925-C6D1A0B3ADF3}" destId="{A77251FA-191D-4C74-ACD1-C98C76A9CCD6}" srcOrd="0" destOrd="0" parTransId="{FE397241-52CF-4D55-A527-D0C3D34487C0}" sibTransId="{1E998C74-5E1C-4921-BE7C-505193401000}"/>
    <dgm:cxn modelId="{2BB7B57E-DB46-4E37-8E86-393B60548B8D}" type="presOf" srcId="{A77251FA-191D-4C74-ACD1-C98C76A9CCD6}" destId="{5FABE064-5118-4DD3-B315-5D5DA6DA0DBC}" srcOrd="0" destOrd="0" presId="urn:microsoft.com/office/officeart/2005/8/layout/hProcess9"/>
    <dgm:cxn modelId="{A672B69E-65C2-4F12-8870-7D0F5FA5D5A3}" type="presOf" srcId="{579D74A1-C1AB-4C51-9EBE-867DD9FE1411}" destId="{354C1823-26DD-4D9F-A155-FB506AEA8C48}" srcOrd="0" destOrd="0" presId="urn:microsoft.com/office/officeart/2005/8/layout/hProcess9"/>
    <dgm:cxn modelId="{8882F1A2-74D7-4665-9C42-12610AF3D2C6}" type="presOf" srcId="{D11D5CD5-C8E5-427D-9925-C6D1A0B3ADF3}" destId="{562A5E87-CA89-40ED-B8B2-9CE9E989CA51}" srcOrd="0" destOrd="0" presId="urn:microsoft.com/office/officeart/2005/8/layout/hProcess9"/>
    <dgm:cxn modelId="{E861B3B7-8117-4D81-A564-CFAE9DB91B71}" srcId="{D11D5CD5-C8E5-427D-9925-C6D1A0B3ADF3}" destId="{579D74A1-C1AB-4C51-9EBE-867DD9FE1411}" srcOrd="1" destOrd="0" parTransId="{5A264709-8E55-470D-94F1-BEA042719C4C}" sibTransId="{F77E9090-F7FA-4764-84E4-49B202E23304}"/>
    <dgm:cxn modelId="{99F2A502-3AA8-4CD9-BBFE-31AA34614832}" type="presParOf" srcId="{562A5E87-CA89-40ED-B8B2-9CE9E989CA51}" destId="{716C931B-9E7A-4977-92C8-764565328267}" srcOrd="0" destOrd="0" presId="urn:microsoft.com/office/officeart/2005/8/layout/hProcess9"/>
    <dgm:cxn modelId="{92770911-9E2E-455C-A18D-57419782E663}" type="presParOf" srcId="{562A5E87-CA89-40ED-B8B2-9CE9E989CA51}" destId="{600FA0D0-356A-436B-BDC9-37E6CC67717B}" srcOrd="1" destOrd="0" presId="urn:microsoft.com/office/officeart/2005/8/layout/hProcess9"/>
    <dgm:cxn modelId="{A8149470-17BF-4C3F-B446-D127AF6C2D03}" type="presParOf" srcId="{600FA0D0-356A-436B-BDC9-37E6CC67717B}" destId="{5FABE064-5118-4DD3-B315-5D5DA6DA0DBC}" srcOrd="0" destOrd="0" presId="urn:microsoft.com/office/officeart/2005/8/layout/hProcess9"/>
    <dgm:cxn modelId="{B0A824CC-0BD6-4B2C-B456-6C47D31C3450}" type="presParOf" srcId="{600FA0D0-356A-436B-BDC9-37E6CC67717B}" destId="{3198B376-0E6A-46C5-91A0-9DF7D9ED5806}" srcOrd="1" destOrd="0" presId="urn:microsoft.com/office/officeart/2005/8/layout/hProcess9"/>
    <dgm:cxn modelId="{14A47B36-2114-46E2-BDEA-7E168B5B86E4}" type="presParOf" srcId="{600FA0D0-356A-436B-BDC9-37E6CC67717B}" destId="{354C1823-26DD-4D9F-A155-FB506AEA8C48}"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CB28AA-9CCB-4AAF-AA7F-7B3804F0CAEC}">
      <dsp:nvSpPr>
        <dsp:cNvPr id="0" name=""/>
        <dsp:cNvSpPr/>
      </dsp:nvSpPr>
      <dsp:spPr>
        <a:xfrm>
          <a:off x="0" y="233"/>
          <a:ext cx="7924800" cy="1142532"/>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rtl="0">
            <a:lnSpc>
              <a:spcPct val="90000"/>
            </a:lnSpc>
            <a:spcBef>
              <a:spcPct val="0"/>
            </a:spcBef>
            <a:spcAft>
              <a:spcPct val="35000"/>
            </a:spcAft>
            <a:buNone/>
          </a:pPr>
          <a:r>
            <a:rPr lang="en-US" sz="4400" kern="1200" dirty="0">
              <a:latin typeface="American Uncial" pitchFamily="66" charset="0"/>
            </a:rPr>
            <a:t>Resolutions from The Last Will Of The Springfield </a:t>
          </a:r>
          <a:r>
            <a:rPr lang="en-US" sz="4800" kern="1200" dirty="0">
              <a:latin typeface="American Uncial" pitchFamily="66" charset="0"/>
            </a:rPr>
            <a:t>Presbytery</a:t>
          </a:r>
        </a:p>
      </dsp:txBody>
      <dsp:txXfrm>
        <a:off x="55774" y="56007"/>
        <a:ext cx="7813252" cy="1030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9B9E5-4B76-44B6-8A00-BAD64BA5DE72}">
      <dsp:nvSpPr>
        <dsp:cNvPr id="0" name=""/>
        <dsp:cNvSpPr/>
      </dsp:nvSpPr>
      <dsp:spPr>
        <a:xfrm>
          <a:off x="0" y="0"/>
          <a:ext cx="5100638" cy="5100638"/>
        </a:xfrm>
        <a:prstGeom prst="pie">
          <a:avLst>
            <a:gd name="adj1" fmla="val 5400000"/>
            <a:gd name="adj2" fmla="val 16200000"/>
          </a:avLst>
        </a:prstGeom>
        <a:solidFill>
          <a:schemeClr val="accent4">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F6288C-0210-4421-B1AF-98E6CB3354CB}">
      <dsp:nvSpPr>
        <dsp:cNvPr id="0" name=""/>
        <dsp:cNvSpPr/>
      </dsp:nvSpPr>
      <dsp:spPr>
        <a:xfrm>
          <a:off x="2550319" y="0"/>
          <a:ext cx="5984081" cy="5100638"/>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 Call To Take The Bible As The Only Sure Guide to Heaven</a:t>
          </a:r>
        </a:p>
      </dsp:txBody>
      <dsp:txXfrm>
        <a:off x="2550319" y="0"/>
        <a:ext cx="5984081" cy="816102"/>
      </dsp:txXfrm>
    </dsp:sp>
    <dsp:sp modelId="{6273DE14-2A2F-4A5D-BD93-4A9D135B3735}">
      <dsp:nvSpPr>
        <dsp:cNvPr id="0" name=""/>
        <dsp:cNvSpPr/>
      </dsp:nvSpPr>
      <dsp:spPr>
        <a:xfrm>
          <a:off x="535566" y="816102"/>
          <a:ext cx="4029504" cy="4029504"/>
        </a:xfrm>
        <a:prstGeom prst="pie">
          <a:avLst>
            <a:gd name="adj1" fmla="val 5400000"/>
            <a:gd name="adj2" fmla="val 16200000"/>
          </a:avLst>
        </a:prstGeom>
        <a:solidFill>
          <a:schemeClr val="accent4">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48F834-5EC0-4001-95E1-7573A3B7D1B9}">
      <dsp:nvSpPr>
        <dsp:cNvPr id="0" name=""/>
        <dsp:cNvSpPr/>
      </dsp:nvSpPr>
      <dsp:spPr>
        <a:xfrm>
          <a:off x="2550319" y="816102"/>
          <a:ext cx="5984081" cy="4029504"/>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1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 Call To Reject The Westminster Confession Of Faith And All Document Designed By Man</a:t>
          </a:r>
        </a:p>
      </dsp:txBody>
      <dsp:txXfrm>
        <a:off x="2550319" y="816102"/>
        <a:ext cx="5984081" cy="816102"/>
      </dsp:txXfrm>
    </dsp:sp>
    <dsp:sp modelId="{5E382969-2E1D-47E2-B9FB-CB4DF0F215AE}">
      <dsp:nvSpPr>
        <dsp:cNvPr id="0" name=""/>
        <dsp:cNvSpPr/>
      </dsp:nvSpPr>
      <dsp:spPr>
        <a:xfrm>
          <a:off x="1071133" y="1632204"/>
          <a:ext cx="2958370" cy="2958370"/>
        </a:xfrm>
        <a:prstGeom prst="pie">
          <a:avLst>
            <a:gd name="adj1" fmla="val 5400000"/>
            <a:gd name="adj2" fmla="val 16200000"/>
          </a:avLst>
        </a:prstGeom>
        <a:solidFill>
          <a:schemeClr val="accent4">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3CCBF4-F59C-4623-AE7E-53CA3D594A9F}">
      <dsp:nvSpPr>
        <dsp:cNvPr id="0" name=""/>
        <dsp:cNvSpPr/>
      </dsp:nvSpPr>
      <dsp:spPr>
        <a:xfrm>
          <a:off x="2550319" y="1632204"/>
          <a:ext cx="5984081" cy="2958370"/>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That The church of Christ Resume Her native Right Of Internal Government</a:t>
          </a:r>
        </a:p>
      </dsp:txBody>
      <dsp:txXfrm>
        <a:off x="2550319" y="1632204"/>
        <a:ext cx="5984081" cy="816102"/>
      </dsp:txXfrm>
    </dsp:sp>
    <dsp:sp modelId="{D70463CC-3661-4352-A24F-F796A9BE3E6A}">
      <dsp:nvSpPr>
        <dsp:cNvPr id="0" name=""/>
        <dsp:cNvSpPr/>
      </dsp:nvSpPr>
      <dsp:spPr>
        <a:xfrm>
          <a:off x="1606700" y="2448306"/>
          <a:ext cx="1887236" cy="1887236"/>
        </a:xfrm>
        <a:prstGeom prst="pie">
          <a:avLst>
            <a:gd name="adj1" fmla="val 5400000"/>
            <a:gd name="adj2" fmla="val 16200000"/>
          </a:avLst>
        </a:prstGeom>
        <a:solidFill>
          <a:schemeClr val="accent4">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BD0B1A-4BEA-423B-8EF2-E8BFD6C77D07}">
      <dsp:nvSpPr>
        <dsp:cNvPr id="0" name=""/>
        <dsp:cNvSpPr/>
      </dsp:nvSpPr>
      <dsp:spPr>
        <a:xfrm>
          <a:off x="2550319" y="2448306"/>
          <a:ext cx="5984081" cy="1887236"/>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3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That The Title Of “Reverend” Be Forgotten, And Designated Only For The Lord.</a:t>
          </a:r>
        </a:p>
      </dsp:txBody>
      <dsp:txXfrm>
        <a:off x="2550319" y="2448306"/>
        <a:ext cx="5984081" cy="816102"/>
      </dsp:txXfrm>
    </dsp:sp>
    <dsp:sp modelId="{646C1E26-8EA7-44C5-AEDC-A27D7F52EAA7}">
      <dsp:nvSpPr>
        <dsp:cNvPr id="0" name=""/>
        <dsp:cNvSpPr/>
      </dsp:nvSpPr>
      <dsp:spPr>
        <a:xfrm>
          <a:off x="2142267" y="3264408"/>
          <a:ext cx="816102" cy="816102"/>
        </a:xfrm>
        <a:prstGeom prst="pie">
          <a:avLst>
            <a:gd name="adj1" fmla="val 5400000"/>
            <a:gd name="adj2" fmla="val 16200000"/>
          </a:avLst>
        </a:prstGeom>
        <a:solidFill>
          <a:schemeClr val="accent4">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2C94E9-08F9-48F7-8773-ED3C344AE515}">
      <dsp:nvSpPr>
        <dsp:cNvPr id="0" name=""/>
        <dsp:cNvSpPr/>
      </dsp:nvSpPr>
      <dsp:spPr>
        <a:xfrm>
          <a:off x="2550319" y="3264408"/>
          <a:ext cx="5984081" cy="816102"/>
        </a:xfrm>
        <a:prstGeom prst="rect">
          <a:avLst/>
        </a:prstGeom>
        <a:solidFill>
          <a:schemeClr val="lt1">
            <a:alpha val="90000"/>
            <a:hueOff val="0"/>
            <a:satOff val="0"/>
            <a:lumOff val="0"/>
            <a:alphaOff val="0"/>
          </a:schemeClr>
        </a:solidFill>
        <a:ln w="25400" cap="flat" cmpd="sng" algn="ctr">
          <a:solidFill>
            <a:schemeClr val="accent4">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At The Insistence Of Rice Haggard, The Name “Christian” Only Be Used</a:t>
          </a:r>
        </a:p>
      </dsp:txBody>
      <dsp:txXfrm>
        <a:off x="2550319" y="3264408"/>
        <a:ext cx="5984081" cy="816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C931B-9E7A-4977-92C8-764565328267}">
      <dsp:nvSpPr>
        <dsp:cNvPr id="0" name=""/>
        <dsp:cNvSpPr/>
      </dsp:nvSpPr>
      <dsp:spPr>
        <a:xfrm rot="10800000">
          <a:off x="348614" y="0"/>
          <a:ext cx="3950970" cy="4343400"/>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BE064-5118-4DD3-B315-5D5DA6DA0DBC}">
      <dsp:nvSpPr>
        <dsp:cNvPr id="0" name=""/>
        <dsp:cNvSpPr/>
      </dsp:nvSpPr>
      <dsp:spPr>
        <a:xfrm>
          <a:off x="56" y="1303020"/>
          <a:ext cx="226735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en-US" sz="2700" kern="1200" dirty="0">
              <a:latin typeface="Arial" pitchFamily="34" charset="0"/>
              <a:cs typeface="Arial" pitchFamily="34" charset="0"/>
            </a:rPr>
            <a:t>Campbell Addresses  </a:t>
          </a:r>
        </a:p>
        <a:p>
          <a:pPr marL="0" lvl="0" indent="0" algn="ctr" defTabSz="1200150" rtl="0">
            <a:lnSpc>
              <a:spcPct val="90000"/>
            </a:lnSpc>
            <a:spcBef>
              <a:spcPct val="0"/>
            </a:spcBef>
            <a:spcAft>
              <a:spcPct val="35000"/>
            </a:spcAft>
            <a:buNone/>
          </a:pPr>
          <a:r>
            <a:rPr lang="en-US" sz="2700" kern="1200" dirty="0">
              <a:latin typeface="Arial" pitchFamily="34" charset="0"/>
              <a:cs typeface="Arial" pitchFamily="34" charset="0"/>
            </a:rPr>
            <a:t>APOSTACY</a:t>
          </a:r>
        </a:p>
      </dsp:txBody>
      <dsp:txXfrm>
        <a:off x="84867" y="1387831"/>
        <a:ext cx="2097737" cy="1567738"/>
      </dsp:txXfrm>
    </dsp:sp>
    <dsp:sp modelId="{354C1823-26DD-4D9F-A155-FB506AEA8C48}">
      <dsp:nvSpPr>
        <dsp:cNvPr id="0" name=""/>
        <dsp:cNvSpPr/>
      </dsp:nvSpPr>
      <dsp:spPr>
        <a:xfrm>
          <a:off x="2380783" y="1303020"/>
          <a:ext cx="2267359" cy="173736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latin typeface="Arial" pitchFamily="34" charset="0"/>
              <a:cs typeface="Arial" pitchFamily="34" charset="0"/>
            </a:rPr>
            <a:t>Entire </a:t>
          </a:r>
          <a:r>
            <a:rPr lang="en-US" sz="2400" kern="1200" dirty="0" err="1">
              <a:latin typeface="Arial" pitchFamily="34" charset="0"/>
              <a:cs typeface="Arial" pitchFamily="34" charset="0"/>
            </a:rPr>
            <a:t>Rigdon</a:t>
          </a:r>
          <a:r>
            <a:rPr lang="en-US" sz="2400" kern="1200" dirty="0">
              <a:latin typeface="Arial" pitchFamily="34" charset="0"/>
              <a:cs typeface="Arial" pitchFamily="34" charset="0"/>
            </a:rPr>
            <a:t> Congregation </a:t>
          </a:r>
          <a:r>
            <a:rPr lang="en-US" sz="2800" kern="1200" dirty="0">
              <a:latin typeface="Arial" pitchFamily="34" charset="0"/>
              <a:cs typeface="Arial" pitchFamily="34" charset="0"/>
            </a:rPr>
            <a:t>Converts</a:t>
          </a:r>
        </a:p>
        <a:p>
          <a:pPr marL="0" lvl="0" indent="0" algn="ctr" defTabSz="1066800" rtl="0">
            <a:lnSpc>
              <a:spcPct val="90000"/>
            </a:lnSpc>
            <a:spcBef>
              <a:spcPct val="0"/>
            </a:spcBef>
            <a:spcAft>
              <a:spcPct val="35000"/>
            </a:spcAft>
            <a:buNone/>
          </a:pPr>
          <a:r>
            <a:rPr lang="en-US" sz="2400" kern="1200" dirty="0">
              <a:latin typeface="Arial" pitchFamily="34" charset="0"/>
              <a:cs typeface="Arial" pitchFamily="34" charset="0"/>
            </a:rPr>
            <a:t>MORMON</a:t>
          </a:r>
        </a:p>
      </dsp:txBody>
      <dsp:txXfrm>
        <a:off x="2465594" y="1387831"/>
        <a:ext cx="2097737" cy="15677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F6A4F-7696-4BAE-8F6B-98106EED0343}" type="datetimeFigureOut">
              <a:rPr lang="en-US" smtClean="0"/>
              <a:t>6/1/2020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F66318-C1E1-4F7E-838F-3CA0F94B33CA}" type="slidenum">
              <a:rPr lang="en-US" smtClean="0"/>
              <a:t>‹#›</a:t>
            </a:fld>
            <a:endParaRPr lang="en-US"/>
          </a:p>
        </p:txBody>
      </p:sp>
    </p:spTree>
    <p:extLst>
      <p:ext uri="{BB962C8B-B14F-4D97-AF65-F5344CB8AC3E}">
        <p14:creationId xmlns:p14="http://schemas.microsoft.com/office/powerpoint/2010/main" val="102170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06C62CB-49E5-4C62-86EC-99753FD85BF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04B23-B5B7-408F-B1A6-78E2A49A419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63906" name="Rectangle 2"/>
          <p:cNvSpPr>
            <a:spLocks noGrp="1" noRot="1" noChangeAspect="1" noChangeArrowheads="1" noTextEdit="1"/>
          </p:cNvSpPr>
          <p:nvPr>
            <p:ph type="sldImg"/>
          </p:nvPr>
        </p:nvSpPr>
        <p:spPr>
          <a:ln/>
        </p:spPr>
      </p:sp>
      <p:sp>
        <p:nvSpPr>
          <p:cNvPr id="396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3887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6C13D-2CBA-4FE2-BA3D-AEEA598FB2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65954" name="Rectangle 2"/>
          <p:cNvSpPr>
            <a:spLocks noGrp="1" noRot="1" noChangeAspect="1" noChangeArrowheads="1" noTextEdit="1"/>
          </p:cNvSpPr>
          <p:nvPr>
            <p:ph type="sldImg"/>
          </p:nvPr>
        </p:nvSpPr>
        <p:spPr>
          <a:ln/>
        </p:spPr>
      </p:sp>
      <p:sp>
        <p:nvSpPr>
          <p:cNvPr id="3965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67951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35E10-A7CF-4505-A755-37AEE179D4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68002" name="Rectangle 2"/>
          <p:cNvSpPr>
            <a:spLocks noGrp="1" noRot="1" noChangeAspect="1" noChangeArrowheads="1" noTextEdit="1"/>
          </p:cNvSpPr>
          <p:nvPr>
            <p:ph type="sldImg"/>
          </p:nvPr>
        </p:nvSpPr>
        <p:spPr>
          <a:ln/>
        </p:spPr>
      </p:sp>
      <p:sp>
        <p:nvSpPr>
          <p:cNvPr id="396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0041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C6F7CD-CCFA-437D-A1CA-620A2DC3F9C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0050" name="Rectangle 2"/>
          <p:cNvSpPr>
            <a:spLocks noGrp="1" noRot="1" noChangeAspect="1" noChangeArrowheads="1" noTextEdit="1"/>
          </p:cNvSpPr>
          <p:nvPr>
            <p:ph type="sldImg"/>
          </p:nvPr>
        </p:nvSpPr>
        <p:spPr>
          <a:ln/>
        </p:spPr>
      </p:sp>
      <p:sp>
        <p:nvSpPr>
          <p:cNvPr id="39700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5458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BBAA7-71A3-49FB-84C4-1AFD2B9C4C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2098" name="Rectangle 2"/>
          <p:cNvSpPr>
            <a:spLocks noGrp="1" noRot="1" noChangeAspect="1" noChangeArrowheads="1" noTextEdit="1"/>
          </p:cNvSpPr>
          <p:nvPr>
            <p:ph type="sldImg"/>
          </p:nvPr>
        </p:nvSpPr>
        <p:spPr>
          <a:ln/>
        </p:spPr>
      </p:sp>
      <p:sp>
        <p:nvSpPr>
          <p:cNvPr id="397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0660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D2B48A-B514-4502-87F3-83266C5B726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1170" name="Rectangle 2"/>
          <p:cNvSpPr>
            <a:spLocks noGrp="1" noRot="1" noChangeAspect="1" noChangeArrowheads="1" noTextEdit="1"/>
          </p:cNvSpPr>
          <p:nvPr>
            <p:ph type="sldImg"/>
          </p:nvPr>
        </p:nvSpPr>
        <p:spPr>
          <a:ln/>
        </p:spPr>
      </p:sp>
      <p:sp>
        <p:nvSpPr>
          <p:cNvPr id="4231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60889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4A0E3-BE8B-4B01-9958-26768A46FB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33218" name="Rectangle 2"/>
          <p:cNvSpPr>
            <a:spLocks noGrp="1" noRot="1" noChangeAspect="1" noChangeArrowheads="1" noTextEdit="1"/>
          </p:cNvSpPr>
          <p:nvPr>
            <p:ph type="sldImg"/>
          </p:nvPr>
        </p:nvSpPr>
        <p:spPr>
          <a:ln/>
        </p:spPr>
      </p:sp>
      <p:sp>
        <p:nvSpPr>
          <p:cNvPr id="4233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38404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517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0C93D1-1264-4DE3-842D-624D9FBB0EF9}"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29090" name="Rectangle 2"/>
          <p:cNvSpPr>
            <a:spLocks noGrp="1" noRot="1" noChangeAspect="1" noChangeArrowheads="1" noTextEdit="1"/>
          </p:cNvSpPr>
          <p:nvPr>
            <p:ph type="sldImg"/>
          </p:nvPr>
        </p:nvSpPr>
        <p:spPr>
          <a:ln/>
        </p:spPr>
      </p:sp>
      <p:sp>
        <p:nvSpPr>
          <p:cNvPr id="392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67BBB9-3AC4-4EAE-BF2C-72C341E291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lnSpc>
                <a:spcPct val="80000"/>
              </a:lnSpc>
            </a:pPr>
            <a:r>
              <a:rPr lang="en-US" sz="800" b="1"/>
              <a:t>The Last Will And </a:t>
            </a:r>
            <a:r>
              <a:rPr lang="en-US" sz="800" b="1" u="sng"/>
              <a:t>Testimony</a:t>
            </a:r>
            <a:r>
              <a:rPr lang="en-US" sz="800" b="1"/>
              <a:t> Of The </a:t>
            </a:r>
            <a:r>
              <a:rPr lang="en-US" sz="800" b="1" u="sng"/>
              <a:t>Springfield</a:t>
            </a:r>
            <a:r>
              <a:rPr lang="en-US" sz="800" b="1"/>
              <a:t> </a:t>
            </a:r>
            <a:r>
              <a:rPr lang="en-US" sz="800" b="1" u="sng"/>
              <a:t>Presbytery </a:t>
            </a:r>
            <a:endParaRPr lang="en-US" sz="800" b="1"/>
          </a:p>
          <a:p>
            <a:pPr eaLnBrk="1" hangingPunct="1">
              <a:lnSpc>
                <a:spcPct val="80000"/>
              </a:lnSpc>
            </a:pPr>
            <a:r>
              <a:rPr lang="en-US" sz="800" b="1"/>
              <a:t>"THE PRESBYTERY OF SPRINGFIELD, </a:t>
            </a:r>
            <a:r>
              <a:rPr lang="en-US" sz="800"/>
              <a:t>sitting at Cane Ridge, in the county of Bourbon. Being, through a gracious providence, in more than ordinary bodily health, growing in strength and size daily; and in perfect soundness and composure of mind; but knowing that it is appointed for all delegated bodies once to die: and considering that the life of every such body is very uncertain, do make, and ordain this our last Will and Testament, in manner and following, viz: </a:t>
            </a:r>
          </a:p>
          <a:p>
            <a:pPr eaLnBrk="1" hangingPunct="1">
              <a:lnSpc>
                <a:spcPct val="80000"/>
              </a:lnSpc>
            </a:pPr>
            <a:r>
              <a:rPr lang="en-US" sz="800" b="1" u="sng"/>
              <a:t>Imprimis</a:t>
            </a:r>
            <a:r>
              <a:rPr lang="en-US" sz="800" b="1"/>
              <a:t>. </a:t>
            </a:r>
            <a:r>
              <a:rPr lang="en-US" sz="800"/>
              <a:t>We will, that this body die, be dissolved, and sink into union with the body of Christ at large, for there is but one body, and one spirit, even as we are called in one hope of our calling. </a:t>
            </a:r>
          </a:p>
          <a:p>
            <a:pPr eaLnBrk="1" hangingPunct="1">
              <a:lnSpc>
                <a:spcPct val="80000"/>
              </a:lnSpc>
            </a:pPr>
            <a:r>
              <a:rPr lang="en-US" sz="800" b="1"/>
              <a:t> Item. </a:t>
            </a:r>
            <a:r>
              <a:rPr lang="en-US" sz="800"/>
              <a:t>We will, that our name of distinction, with its Reverend title, be forgotten, that there is but one Lord over God’s heritage and His name one. </a:t>
            </a:r>
          </a:p>
          <a:p>
            <a:pPr eaLnBrk="1" hangingPunct="1">
              <a:lnSpc>
                <a:spcPct val="80000"/>
              </a:lnSpc>
            </a:pPr>
            <a:r>
              <a:rPr lang="en-US" sz="800" b="1"/>
              <a:t> Item.</a:t>
            </a:r>
            <a:r>
              <a:rPr lang="en-US" sz="800"/>
              <a:t> We will, that our power of making laws for the government of the church and executing them by delegated authority forever cease; that the people may have free course to the Bible, and adopt the law of the spirit of life in Christ Jesus. </a:t>
            </a:r>
          </a:p>
          <a:p>
            <a:pPr eaLnBrk="1" hangingPunct="1">
              <a:lnSpc>
                <a:spcPct val="80000"/>
              </a:lnSpc>
            </a:pPr>
            <a:r>
              <a:rPr lang="en-US" sz="800" b="1"/>
              <a:t>Item.</a:t>
            </a:r>
            <a:r>
              <a:rPr lang="en-US" sz="800"/>
              <a:t> We will, that candidates for the Gospel ministry henceforth study the Holy Scriptures with fervent prayer, and obtain license from God to preach the simple Gospel, with the Holy Ghost sent down from Heaven, without any mixture of Philosophy, vein deceit, traditions of men or rudiments of the world- and let none henceforth take this honor to himself but he that is called of God, as was Aaron. </a:t>
            </a:r>
          </a:p>
          <a:p>
            <a:pPr eaLnBrk="1" hangingPunct="1">
              <a:lnSpc>
                <a:spcPct val="80000"/>
              </a:lnSpc>
            </a:pPr>
            <a:r>
              <a:rPr lang="en-US" sz="800"/>
              <a:t> </a:t>
            </a:r>
            <a:r>
              <a:rPr lang="en-US" sz="800" b="1"/>
              <a:t>Item.</a:t>
            </a:r>
            <a:r>
              <a:rPr lang="en-US" sz="800"/>
              <a:t> We will, that the church of Christ resume her native right of internal government—try her candidates for the ministry as to the soundness of their faith, acquaintance with experimental religion, gravity, and aptness to teach; and admit no other proof of their authority but Christ speaking in them- We will, that the church of Christ lock to the Lord of the harvest to send forth laborers into His harvest; and she resume her primitive right of trying those who say they are apostles and are not. </a:t>
            </a:r>
          </a:p>
          <a:p>
            <a:pPr eaLnBrk="1" hangingPunct="1">
              <a:lnSpc>
                <a:spcPct val="80000"/>
              </a:lnSpc>
            </a:pPr>
            <a:r>
              <a:rPr lang="en-US" sz="800" b="1"/>
              <a:t> Item.</a:t>
            </a:r>
            <a:r>
              <a:rPr lang="en-US" sz="800"/>
              <a:t> We will, that cacti particular church, ass body, actuated by the same spirit, choose their own preacher, and support him with a free will offering without a written call or subscription--admit members—remove offenses; and never henceforth delegate her right of government to any man or set of men whatsoever. </a:t>
            </a:r>
          </a:p>
          <a:p>
            <a:pPr eaLnBrk="1" hangingPunct="1">
              <a:lnSpc>
                <a:spcPct val="80000"/>
              </a:lnSpc>
            </a:pPr>
            <a:r>
              <a:rPr lang="en-US" sz="800" b="1"/>
              <a:t> Item</a:t>
            </a:r>
            <a:r>
              <a:rPr lang="en-US" sz="800"/>
              <a:t>. We will, that people henceforth take the Bible as the only sure guide to Heaven; and as many as are offended with other books, which stand in competition with I, may cast them into the fire if they choose: for it is better to enter into Life having one Book, than having many to be cast into hell </a:t>
            </a:r>
          </a:p>
          <a:p>
            <a:pPr eaLnBrk="1" hangingPunct="1">
              <a:lnSpc>
                <a:spcPct val="80000"/>
              </a:lnSpc>
            </a:pPr>
            <a:r>
              <a:rPr lang="en-US" sz="800" b="1"/>
              <a:t>Item.</a:t>
            </a:r>
            <a:r>
              <a:rPr lang="en-US" sz="800"/>
              <a:t> We will, that preachers and people, cultivate a spirit of mutual forbearance; pray more and dispute less; and while they behold the signs of the times, look up and confidently expect that redemption draweth nigh. </a:t>
            </a:r>
          </a:p>
          <a:p>
            <a:pPr eaLnBrk="1" hangingPunct="1">
              <a:lnSpc>
                <a:spcPct val="80000"/>
              </a:lnSpc>
            </a:pPr>
            <a:r>
              <a:rPr lang="en-US" sz="800" b="1"/>
              <a:t> Item.</a:t>
            </a:r>
            <a:r>
              <a:rPr lang="en-US" sz="800"/>
              <a:t> We will, that our weak brethren, who may have been wishing to make the Presbytery of Springfield their king, and wot not what is now become of it. betake themselves to the Rock of Ages, and follow Jesus for the future. </a:t>
            </a:r>
          </a:p>
          <a:p>
            <a:pPr eaLnBrk="1" hangingPunct="1">
              <a:lnSpc>
                <a:spcPct val="80000"/>
              </a:lnSpc>
            </a:pPr>
            <a:r>
              <a:rPr lang="en-US" sz="800" b="1"/>
              <a:t>Item.</a:t>
            </a:r>
            <a:r>
              <a:rPr lang="en-US" sz="800"/>
              <a:t> We will, that the Synod of Kentucky, examine each member, who may be suspected of having departed from the Confession of Faith, and suspend every such suspected heretic immediately, in order that the oppressed may go free, and taste the sweets of Gospel I body </a:t>
            </a:r>
          </a:p>
          <a:p>
            <a:pPr eaLnBrk="1" hangingPunct="1">
              <a:lnSpc>
                <a:spcPct val="80000"/>
              </a:lnSpc>
            </a:pPr>
            <a:r>
              <a:rPr lang="en-US" sz="800" b="1"/>
              <a:t>Item.</a:t>
            </a:r>
            <a:r>
              <a:rPr lang="en-US" sz="800"/>
              <a:t> We will, that J --—, the author of two letters lately published in Lexington, be encouraged in his zeal to destroy partyism. We will, moreover, that our past conduct be examined into by all who have correct information; but let foreigners beware of speaking evil of things that they know not. </a:t>
            </a:r>
          </a:p>
          <a:p>
            <a:pPr eaLnBrk="1" hangingPunct="1">
              <a:lnSpc>
                <a:spcPct val="80000"/>
              </a:lnSpc>
            </a:pPr>
            <a:r>
              <a:rPr lang="en-US" sz="800" b="1"/>
              <a:t> Item.</a:t>
            </a:r>
            <a:r>
              <a:rPr lang="en-US" sz="800"/>
              <a:t> Finally, we will, that all our sister bodies read their Bibles carefully, that they may see their fate there determined, and prepare for death before it is too late, </a:t>
            </a:r>
          </a:p>
          <a:p>
            <a:pPr eaLnBrk="1" hangingPunct="1">
              <a:lnSpc>
                <a:spcPct val="80000"/>
              </a:lnSpc>
            </a:pPr>
            <a:r>
              <a:rPr lang="en-US" sz="800"/>
              <a:t>Springfield Presbytery, L. S., June 28, 1804 </a:t>
            </a:r>
            <a:endParaRPr lang="en-US" sz="800" b="1" u="sng"/>
          </a:p>
          <a:p>
            <a:pPr eaLnBrk="1" hangingPunct="1">
              <a:lnSpc>
                <a:spcPct val="80000"/>
              </a:lnSpc>
            </a:pPr>
            <a:r>
              <a:rPr lang="en-US" sz="800" b="1" u="sng"/>
              <a:t>Witnesses</a:t>
            </a:r>
            <a:r>
              <a:rPr lang="en-US" sz="800" b="1"/>
              <a:t>: </a:t>
            </a:r>
            <a:endParaRPr lang="en-US" sz="800"/>
          </a:p>
          <a:p>
            <a:pPr eaLnBrk="1" hangingPunct="1">
              <a:lnSpc>
                <a:spcPct val="80000"/>
              </a:lnSpc>
            </a:pPr>
            <a:r>
              <a:rPr lang="en-US" sz="800"/>
              <a:t>Robert Marshall,  John Dunlavy, Richard McNemar, B. W. Stone, John Thompson, David Purviance.</a:t>
            </a:r>
          </a:p>
          <a:p>
            <a:pPr eaLnBrk="1" hangingPunct="1">
              <a:lnSpc>
                <a:spcPct val="80000"/>
              </a:lnSpc>
            </a:pPr>
            <a:r>
              <a:rPr lang="en-US" sz="800"/>
              <a:t>            Writing in the Christian </a:t>
            </a:r>
            <a:r>
              <a:rPr lang="en-US" sz="800" u="sng"/>
              <a:t>Messenger</a:t>
            </a:r>
            <a:r>
              <a:rPr lang="en-US" sz="800"/>
              <a:t>, Stone tells us about the forming of the Springfield arid its demise, </a:t>
            </a:r>
          </a:p>
          <a:p>
            <a:pPr eaLnBrk="1" hangingPunct="1">
              <a:lnSpc>
                <a:spcPct val="80000"/>
              </a:lnSpc>
            </a:pPr>
            <a:r>
              <a:rPr lang="en-US" sz="800"/>
              <a:t>            Under the name of Springfield Presbytery we went forward preaching, arid constituting churches: but we had not </a:t>
            </a:r>
            <a:r>
              <a:rPr lang="en-US" sz="800" i="1"/>
              <a:t>worn </a:t>
            </a:r>
            <a:r>
              <a:rPr lang="en-US" sz="800"/>
              <a:t>our name more than one year, before we saw that it savored of a party spirit With the man-made creeds we threw it overboard, and took the name CHRISTIAN—the name given to the disciples by divine appointment first at Antioch We published a pamphlet on this name, written by Elder Rice Haggard, who had just lately united with us. Having divested ourselves of all party creeds. And party names, and trusting alone in God; and in the Word of His grace. we became a </a:t>
            </a:r>
            <a:r>
              <a:rPr lang="en-US" sz="800" i="1"/>
              <a:t>by-word </a:t>
            </a:r>
            <a:r>
              <a:rPr lang="en-US" sz="800"/>
              <a:t>and Laughing stock to the sects around; all prophesying our speedy annihilation. Yet from this period I date the commencement of that reformation, which has progressed to this day. </a:t>
            </a:r>
          </a:p>
        </p:txBody>
      </p:sp>
    </p:spTree>
    <p:extLst>
      <p:ext uri="{BB962C8B-B14F-4D97-AF65-F5344CB8AC3E}">
        <p14:creationId xmlns:p14="http://schemas.microsoft.com/office/powerpoint/2010/main" val="1436361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85FD06-85DA-479C-A9A7-B930A75D75C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1639426" name="Rectangle 2"/>
          <p:cNvSpPr>
            <a:spLocks noGrp="1" noRot="1" noChangeAspect="1" noChangeArrowheads="1" noTextEdit="1"/>
          </p:cNvSpPr>
          <p:nvPr>
            <p:ph type="sldImg"/>
          </p:nvPr>
        </p:nvSpPr>
        <p:spPr>
          <a:xfrm>
            <a:off x="325438" y="698500"/>
            <a:ext cx="6208712" cy="3492500"/>
          </a:xfrm>
          <a:ln/>
        </p:spPr>
      </p:sp>
      <p:sp>
        <p:nvSpPr>
          <p:cNvPr id="1639427"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F66318-C1E1-4F7E-838F-3CA0F94B33CA}" type="slidenum">
              <a:rPr lang="en-US" smtClean="0"/>
              <a:t>40</a:t>
            </a:fld>
            <a:endParaRPr lang="en-US"/>
          </a:p>
        </p:txBody>
      </p:sp>
    </p:spTree>
    <p:extLst>
      <p:ext uri="{BB962C8B-B14F-4D97-AF65-F5344CB8AC3E}">
        <p14:creationId xmlns:p14="http://schemas.microsoft.com/office/powerpoint/2010/main" val="1611140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549E0F-FA26-480A-91FE-D5DCE05283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1638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939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BD72-C886-4A88-B350-4417AAAEFD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9844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8BD78-71AF-4532-9BB9-A6F9B8B8D95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22914" name="Rectangle 2"/>
          <p:cNvSpPr>
            <a:spLocks noGrp="1" noRot="1" noChangeAspect="1" noChangeArrowheads="1" noTextEdit="1"/>
          </p:cNvSpPr>
          <p:nvPr>
            <p:ph type="sldImg"/>
          </p:nvPr>
        </p:nvSpPr>
        <p:spPr>
          <a:ln/>
        </p:spPr>
      </p:sp>
      <p:sp>
        <p:nvSpPr>
          <p:cNvPr id="3622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7004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F8C9DA-B0D4-46B7-9201-7771F29E434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60962" name="Rectangle 2"/>
          <p:cNvSpPr>
            <a:spLocks noGrp="1" noRot="1" noChangeAspect="1" noChangeArrowheads="1" noTextEdit="1"/>
          </p:cNvSpPr>
          <p:nvPr>
            <p:ph type="sldImg"/>
          </p:nvPr>
        </p:nvSpPr>
        <p:spPr>
          <a:xfrm>
            <a:off x="1143000" y="685800"/>
            <a:ext cx="4573588" cy="3429000"/>
          </a:xfrm>
          <a:ln/>
        </p:spPr>
      </p:sp>
      <p:sp>
        <p:nvSpPr>
          <p:cNvPr id="5160963"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19913920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1301A4-72BC-4E48-B691-FACD60F5C8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71056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0528A-BC5E-4520-8595-1790790AE3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pPr marL="228600" indent="-228600"/>
            <a:r>
              <a:rPr lang="en-US"/>
              <a:t>In Debate With Catholic Bishop Purcell – He Got Him To Admit That There Had Been </a:t>
            </a:r>
          </a:p>
          <a:p>
            <a:pPr marL="228600" indent="-228600"/>
            <a:r>
              <a:rPr lang="en-US"/>
              <a:t>50 Bad Popes Or One Of Four</a:t>
            </a:r>
          </a:p>
          <a:p>
            <a:pPr marL="228600" indent="-228600"/>
            <a:endParaRPr lang="en-US"/>
          </a:p>
          <a:p>
            <a:pPr marL="228600" indent="-228600"/>
            <a:r>
              <a:rPr lang="en-US"/>
              <a:t>Henry Clay Moderated His Last Debate With Major Figure Of Presbyterian Church</a:t>
            </a:r>
          </a:p>
          <a:p>
            <a:pPr marL="228600" indent="-228600"/>
            <a:r>
              <a:rPr lang="en-US"/>
              <a:t>From That Debate:  Two ladies were comparing the merits of their favorite debater.</a:t>
            </a:r>
          </a:p>
          <a:p>
            <a:pPr marL="228600" indent="-228600"/>
            <a:r>
              <a:rPr lang="en-US"/>
              <a:t>One stated,  “You can easily see that Mr. Rice  is by far the most learned man,  just see how many books he has on his table, while Mr. Campbell hardly has any.”  The other lady replied,  “But you do not appear to know that the books on Mr. Rice’s table were written by Mr. Campbell!”  </a:t>
            </a:r>
          </a:p>
          <a:p>
            <a:pPr marL="228600" indent="-228600"/>
            <a:endParaRPr lang="en-US"/>
          </a:p>
          <a:p>
            <a:pPr marL="228600" indent="-228600"/>
            <a:r>
              <a:rPr lang="en-US"/>
              <a:t>At Home His Sermons Were One Hour &amp; A Half In Length – When Away He Doubled Length.</a:t>
            </a:r>
          </a:p>
          <a:p>
            <a:pPr marL="228600" indent="-228600"/>
            <a:r>
              <a:rPr lang="en-US"/>
              <a:t>Several Observed After Two To Three Hours It Had Seemed Like Thirty Minutes.</a:t>
            </a:r>
          </a:p>
          <a:p>
            <a:pPr marL="228600" indent="-228600"/>
            <a:r>
              <a:rPr lang="en-US"/>
              <a:t>He Rarely Made A Gesture &amp; There Was No Beating Of The Pulpit. </a:t>
            </a:r>
          </a:p>
          <a:p>
            <a:pPr marL="228600" indent="-228600"/>
            <a:endParaRPr lang="en-US"/>
          </a:p>
          <a:p>
            <a:pPr marL="228600" indent="-228600"/>
            <a:r>
              <a:rPr lang="en-US"/>
              <a:t>Concepts Of Religious Unity Propounded By The Campbells Can Be Summarized:</a:t>
            </a:r>
          </a:p>
          <a:p>
            <a:pPr marL="228600" indent="-228600">
              <a:buFontTx/>
              <a:buAutoNum type="arabicPeriod"/>
            </a:pPr>
            <a:r>
              <a:rPr lang="en-US"/>
              <a:t> The Bible is the final court of appeals for God’s people and is inspired of God.</a:t>
            </a:r>
          </a:p>
          <a:p>
            <a:pPr marL="228600" indent="-228600">
              <a:buFontTx/>
              <a:buAutoNum type="arabicPeriod"/>
            </a:pPr>
            <a:r>
              <a:rPr lang="en-US"/>
              <a:t>  Congregations which follow the New Testament pattern will have the same organization, work,  and worship.</a:t>
            </a:r>
          </a:p>
          <a:p>
            <a:pPr marL="228600" indent="-228600">
              <a:buFontTx/>
              <a:buAutoNum type="arabicPeriod"/>
            </a:pPr>
            <a:r>
              <a:rPr lang="en-US"/>
              <a:t>  It is unnecessary to trace the church back through the centuries in order to have the true church.</a:t>
            </a:r>
          </a:p>
          <a:p>
            <a:pPr marL="228600" indent="-228600">
              <a:buFontTx/>
              <a:buAutoNum type="arabicPeriod"/>
            </a:pPr>
            <a:r>
              <a:rPr lang="en-US"/>
              <a:t>  It is vital to have the New Testament and obey its contents.</a:t>
            </a:r>
          </a:p>
          <a:p>
            <a:pPr marL="228600" indent="-228600"/>
            <a:r>
              <a:rPr lang="en-US"/>
              <a:t>      When men follow the N. T. – the New Testament Church Will Be Restored.  </a:t>
            </a:r>
          </a:p>
        </p:txBody>
      </p:sp>
    </p:spTree>
    <p:extLst>
      <p:ext uri="{BB962C8B-B14F-4D97-AF65-F5344CB8AC3E}">
        <p14:creationId xmlns:p14="http://schemas.microsoft.com/office/powerpoint/2010/main" val="1333485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308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34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8C4458-A043-43F5-B4C7-51E4F022D4B6}" type="slidenum">
              <a:rPr kumimoji="0" lang="en-US" sz="1200" b="1" i="0" u="none" strike="noStrike" kern="1200" cap="none" spc="0" normalizeH="0" baseline="0" noProof="0">
                <a:ln>
                  <a:noFill/>
                </a:ln>
                <a:solidFill>
                  <a:prstClr val="black"/>
                </a:solidFill>
                <a:effectLst/>
                <a:uLnTx/>
                <a:uFillTx/>
                <a:latin typeface="Storybook"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a:ln>
                <a:noFill/>
              </a:ln>
              <a:solidFill>
                <a:prstClr val="black"/>
              </a:solidFill>
              <a:effectLst/>
              <a:uLnTx/>
              <a:uFillTx/>
              <a:latin typeface="Storybook" pitchFamily="2" charset="0"/>
              <a:ea typeface="+mn-ea"/>
              <a:cs typeface="+mn-cs"/>
            </a:endParaRPr>
          </a:p>
        </p:txBody>
      </p:sp>
      <p:sp>
        <p:nvSpPr>
          <p:cNvPr id="1641474" name="Rectangle 2"/>
          <p:cNvSpPr>
            <a:spLocks noGrp="1" noRot="1" noChangeAspect="1" noChangeArrowheads="1" noTextEdit="1"/>
          </p:cNvSpPr>
          <p:nvPr>
            <p:ph type="sldImg"/>
          </p:nvPr>
        </p:nvSpPr>
        <p:spPr>
          <a:xfrm>
            <a:off x="382588" y="685800"/>
            <a:ext cx="6094412" cy="3429000"/>
          </a:xfrm>
          <a:ln/>
        </p:spPr>
      </p:sp>
      <p:sp>
        <p:nvSpPr>
          <p:cNvPr id="164147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286988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BFFD7-9A5D-4808-A5D0-72CB3106173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10486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DBFFD7-9A5D-4808-A5D0-72CB310617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DBFFD7-9A5D-4808-A5D0-72CB310617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500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9DFF5F-43CC-4902-BE50-4867964DFE0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61442" name="Rectangle 2"/>
          <p:cNvSpPr>
            <a:spLocks noGrp="1" noRot="1" noChangeAspect="1" noChangeArrowheads="1" noTextEdit="1"/>
          </p:cNvSpPr>
          <p:nvPr>
            <p:ph type="sldImg"/>
          </p:nvPr>
        </p:nvSpPr>
        <p:spPr>
          <a:ln/>
        </p:spPr>
      </p:sp>
      <p:sp>
        <p:nvSpPr>
          <p:cNvPr id="32614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731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5782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20000"/>
              </a:spcBef>
              <a:spcAft>
                <a:spcPct val="0"/>
              </a:spcAft>
              <a:buClr>
                <a:srgbClr val="1F497D"/>
              </a:buClr>
              <a:buSzPct val="115000"/>
              <a:buFont typeface="Wingdings" pitchFamily="2" charset="2"/>
              <a:buChar char="§"/>
              <a:tabLst/>
              <a:defRPr/>
            </a:pPr>
            <a:fld id="{328164EE-6A75-4BD5-9C9A-0E64C5BA7B57}" type="slidenum">
              <a:rPr kumimoji="0" lang="en-US" sz="1200" b="1"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rPr>
              <a:pPr marL="0" marR="0" lvl="0" indent="0" algn="r" defTabSz="914400" rtl="0" eaLnBrk="1" fontAlgn="base" latinLnBrk="0" hangingPunct="1">
                <a:lnSpc>
                  <a:spcPct val="100000"/>
                </a:lnSpc>
                <a:spcBef>
                  <a:spcPct val="20000"/>
                </a:spcBef>
                <a:spcAft>
                  <a:spcPct val="0"/>
                </a:spcAft>
                <a:buClr>
                  <a:srgbClr val="1F497D"/>
                </a:buClr>
                <a:buSzPct val="115000"/>
                <a:buFont typeface="Wingdings" pitchFamily="2" charset="2"/>
                <a:buChar char="§"/>
                <a:tabLst/>
                <a:defRPr/>
              </a:pPr>
              <a:t>76</a:t>
            </a:fld>
            <a:endParaRPr kumimoji="0" lang="en-US" sz="1200" b="1" i="0" u="none" strike="noStrike" kern="1200" cap="none" spc="0" normalizeH="0" baseline="0" noProof="0">
              <a:ln>
                <a:noFill/>
              </a:ln>
              <a:solidFill>
                <a:srgbClr val="1F497D"/>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pPr>
              <a:lnSpc>
                <a:spcPct val="90000"/>
              </a:lnSpc>
            </a:pPr>
            <a:r>
              <a:rPr lang="en-US" sz="1000"/>
              <a:t>In the Robert Owen debate, Mr. Campbell felt that he had met a worthy opponent. Mr. Owen was a Scotch freethinker, who came to America to establish a community in accordance with his social views; all religion was to be excluded. He preached a crusade against Christianity. He challenged any clergyman to meet him in debate, and was [449] about to sail for Europe announcing that no minister in the New World dared to meet him in debate. The challenge fell under the eye of Alexander Campbell, and he promptly accepted it. The debate was held at Cincinnati. Men went hundreds of miles to attend it. The debate was afterwards published. While it was preparing for publication, Mr. Owen was the guest of Mr. Campbell at Bethany. One day, while walking in the fields together, Mr. Owen turned and said to Mr. Campbell: "I have one advantage over the Christian." "What is that, sir?" "I am not afraid of death," responded Mr. Owen; "if I had a few business affairs arranged, I could lie down and die without a fear." "Have you any hope in death?" asked Mr. Campbell. "No, sir; I think that death is the end, and I am without hope or fear in death." "Do you see that ox?" said Mr. Campbell. "It has filled itself with the grass of the meadow, and now stands in the shade of the tree, without fear and without hope in death. Tell me, what does infidelity do to elevate a man above the beasts?"</a:t>
            </a:r>
          </a:p>
          <a:p>
            <a:pPr>
              <a:lnSpc>
                <a:spcPct val="90000"/>
              </a:lnSpc>
            </a:pPr>
            <a:r>
              <a:rPr lang="en-US" sz="1000"/>
              <a:t>      During the debate Mr. Owen read his theses, nearly two hundred pages of folio. To this manuscript he adhered throughout the discussion. He laid down twelve laws of human nature, upon which he built a "Social System." Nothing Mr. Campbell could say could divert him from his manuscript, and his twelve laws of human nature. He had his say; the "gems" from "his casket" were shown for the eight days of this debate.</a:t>
            </a:r>
          </a:p>
          <a:p>
            <a:pPr>
              <a:lnSpc>
                <a:spcPct val="90000"/>
              </a:lnSpc>
            </a:pPr>
            <a:r>
              <a:rPr lang="en-US" sz="1000"/>
              <a:t>      The debate seemed to be proceeding upon parallel lines which never would meet. When Mr. Owen had finished his manuscript, he sat down and gave the time to Mr. Campbell. He, without an opponent to reply, spoke for twelve hours on Christian evidences, the longest speech on record.</a:t>
            </a:r>
          </a:p>
          <a:p>
            <a:pPr>
              <a:lnSpc>
                <a:spcPct val="90000"/>
              </a:lnSpc>
            </a:pPr>
            <a:r>
              <a:rPr lang="en-US" sz="1000"/>
              <a:t>- Benjamin Lyon Smith, The Millennial Harbinger Abridged, (1902) pages 447-450</a:t>
            </a:r>
          </a:p>
        </p:txBody>
      </p:sp>
    </p:spTree>
    <p:extLst>
      <p:ext uri="{BB962C8B-B14F-4D97-AF65-F5344CB8AC3E}">
        <p14:creationId xmlns:p14="http://schemas.microsoft.com/office/powerpoint/2010/main" val="3866837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Sidney Rigdon, a wolf in Campbellite preacher’s clothing, already had the Spaulding manuscript (future Book of Mormonism) in 1823 when he offered to ride 300 miles on horseback with Alexander Campbell to the Campbell-McCalla debates in Kentucky, where he also served as the debate’s “recorder”. He was a mole from the start. He wanted to pick Campbell’s brain!</a:t>
            </a:r>
            <a:br>
              <a:rPr lang="en-US" dirty="0">
                <a:effectLst/>
              </a:rPr>
            </a:br>
            <a:br>
              <a:rPr lang="en-US" dirty="0">
                <a:effectLst/>
              </a:rPr>
            </a:br>
            <a:r>
              <a:rPr lang="en-US" dirty="0">
                <a:effectLst/>
              </a:rPr>
              <a:t>This explains many Restoration-themed similarities between the two great American religious movements of the time. He had already been hinting in his sermons to get ready for some exciting new “direct revelations” from God...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068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1E810-2574-482E-B4B8-515A85A4F3C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58114" name="Rectangle 2"/>
          <p:cNvSpPr>
            <a:spLocks noGrp="1" noRot="1" noChangeAspect="1" noChangeArrowheads="1" noTextEdit="1"/>
          </p:cNvSpPr>
          <p:nvPr>
            <p:ph type="sldImg"/>
          </p:nvPr>
        </p:nvSpPr>
        <p:spPr>
          <a:xfrm>
            <a:off x="1143000" y="685800"/>
            <a:ext cx="4573588" cy="3429000"/>
          </a:xfrm>
          <a:ln/>
        </p:spPr>
      </p:sp>
      <p:sp>
        <p:nvSpPr>
          <p:cNvPr id="4058115"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4229776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47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44BD72-C886-4A88-B350-4417AAAEFDE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90562" name="Rectangle 2"/>
          <p:cNvSpPr>
            <a:spLocks noGrp="1" noRot="1" noChangeAspect="1" noChangeArrowheads="1" noTextEdit="1"/>
          </p:cNvSpPr>
          <p:nvPr>
            <p:ph type="sldImg"/>
          </p:nvPr>
        </p:nvSpPr>
        <p:spPr>
          <a:ln/>
        </p:spPr>
      </p:sp>
      <p:sp>
        <p:nvSpPr>
          <p:cNvPr id="42905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53930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F1F084-07EF-4D6B-9575-47E5A43AB80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678658" name="Rectangle 2"/>
          <p:cNvSpPr>
            <a:spLocks noGrp="1" noRot="1" noChangeAspect="1" noChangeArrowheads="1" noTextEdit="1"/>
          </p:cNvSpPr>
          <p:nvPr>
            <p:ph type="sldImg"/>
          </p:nvPr>
        </p:nvSpPr>
        <p:spPr>
          <a:xfrm>
            <a:off x="325438" y="698500"/>
            <a:ext cx="6208712" cy="3492500"/>
          </a:xfrm>
          <a:ln/>
        </p:spPr>
      </p:sp>
      <p:sp>
        <p:nvSpPr>
          <p:cNvPr id="467865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1768910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36DBF9-8B2C-480C-93D7-20393E14F5A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r>
              <a:rPr lang="en-US"/>
              <a:t>“Campbell and Stone differed in their methods of presenting the gospel.  Stone was the evangelist,  while Campbell was the teacher.  Stone appealed to the head,  while Campbell appealed to the heart.  Campbell provided the light of information,  while Stone was the man of exhortation.”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16CA49-459E-4DFA-B79A-AEE7AADE7D0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25410" name="Rectangle 2"/>
          <p:cNvSpPr>
            <a:spLocks noGrp="1" noRot="1" noChangeAspect="1" noChangeArrowheads="1" noTextEdit="1"/>
          </p:cNvSpPr>
          <p:nvPr>
            <p:ph type="sldImg"/>
          </p:nvPr>
        </p:nvSpPr>
        <p:spPr>
          <a:ln/>
        </p:spPr>
      </p:sp>
      <p:sp>
        <p:nvSpPr>
          <p:cNvPr id="4625411" name="Rectangle 3"/>
          <p:cNvSpPr>
            <a:spLocks noGrp="1" noChangeArrowheads="1"/>
          </p:cNvSpPr>
          <p:nvPr>
            <p:ph type="body" idx="1"/>
          </p:nvPr>
        </p:nvSpPr>
        <p:spPr/>
        <p:txBody>
          <a:bodyPr/>
          <a:lstStyle/>
          <a:p>
            <a:r>
              <a:rPr lang="en-US"/>
              <a:t>“Campbell and Stone differed in their methods of presenting the gospel.  Stone was the evangelist,  while Campbell was the teacher.  Stone appealed to the head,  while Campbell appealed to the heart.  Campbell provided the light of information,  while Stone was the man of exhortation.”     </a:t>
            </a:r>
          </a:p>
        </p:txBody>
      </p:sp>
    </p:spTree>
    <p:extLst>
      <p:ext uri="{BB962C8B-B14F-4D97-AF65-F5344CB8AC3E}">
        <p14:creationId xmlns:p14="http://schemas.microsoft.com/office/powerpoint/2010/main" val="4124994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33B08E-6B3D-487D-940E-B2E1AF74D11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422786" name="Rectangle 2"/>
          <p:cNvSpPr>
            <a:spLocks noGrp="1" noRot="1" noChangeAspect="1" noChangeArrowheads="1" noTextEdit="1"/>
          </p:cNvSpPr>
          <p:nvPr>
            <p:ph type="sldImg"/>
          </p:nvPr>
        </p:nvSpPr>
        <p:spPr>
          <a:ln/>
        </p:spPr>
      </p:sp>
      <p:sp>
        <p:nvSpPr>
          <p:cNvPr id="2422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86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406AF6-1B2C-44D0-ABC6-E8F026EE5F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6536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81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4083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77F03E-F9A2-45DA-9AAF-1FECBE4123F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24834" name="Rectangle 2"/>
          <p:cNvSpPr>
            <a:spLocks noGrp="1" noRot="1" noChangeAspect="1" noChangeArrowheads="1" noTextEdit="1"/>
          </p:cNvSpPr>
          <p:nvPr>
            <p:ph type="sldImg"/>
          </p:nvPr>
        </p:nvSpPr>
        <p:spPr>
          <a:ln/>
        </p:spPr>
      </p:sp>
      <p:sp>
        <p:nvSpPr>
          <p:cNvPr id="2424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08670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5BC128-CF7B-49F9-9902-8EA8F1D22EB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57762" name="Rectangle 2"/>
          <p:cNvSpPr>
            <a:spLocks noGrp="1" noRot="1" noChangeAspect="1" noChangeArrowheads="1" noTextEdit="1"/>
          </p:cNvSpPr>
          <p:nvPr>
            <p:ph type="sldImg"/>
          </p:nvPr>
        </p:nvSpPr>
        <p:spPr>
          <a:ln/>
        </p:spPr>
      </p:sp>
      <p:sp>
        <p:nvSpPr>
          <p:cNvPr id="39577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417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5" name="Group 24"/>
          <p:cNvGrpSpPr/>
          <p:nvPr/>
        </p:nvGrpSpPr>
        <p:grpSpPr>
          <a:xfrm>
            <a:off x="-3175" y="-19050"/>
            <a:ext cx="12201525" cy="6883400"/>
            <a:chOff x="-3175" y="-19050"/>
            <a:chExt cx="12201525" cy="6883400"/>
          </a:xfrm>
        </p:grpSpPr>
        <p:sp>
          <p:nvSpPr>
            <p:cNvPr id="24" name="Freeform 13"/>
            <p:cNvSpPr>
              <a:spLocks noEditPoints="1"/>
            </p:cNvSpPr>
            <p:nvPr/>
          </p:nvSpPr>
          <p:spPr bwMode="auto">
            <a:xfrm>
              <a:off x="1560513" y="-19050"/>
              <a:ext cx="10028237" cy="6883400"/>
            </a:xfrm>
            <a:custGeom>
              <a:avLst/>
              <a:gdLst/>
              <a:ahLst/>
              <a:cxnLst/>
              <a:rect l="0" t="0" r="r" b="b"/>
              <a:pathLst>
                <a:path w="3154" h="2164">
                  <a:moveTo>
                    <a:pt x="299" y="343"/>
                  </a:moveTo>
                  <a:cubicBezTo>
                    <a:pt x="302" y="360"/>
                    <a:pt x="304" y="374"/>
                    <a:pt x="321" y="374"/>
                  </a:cubicBezTo>
                  <a:cubicBezTo>
                    <a:pt x="327" y="374"/>
                    <a:pt x="336" y="369"/>
                    <a:pt x="339" y="364"/>
                  </a:cubicBezTo>
                  <a:cubicBezTo>
                    <a:pt x="347" y="348"/>
                    <a:pt x="337" y="338"/>
                    <a:pt x="322" y="327"/>
                  </a:cubicBezTo>
                  <a:cubicBezTo>
                    <a:pt x="314" y="332"/>
                    <a:pt x="306" y="338"/>
                    <a:pt x="299" y="343"/>
                  </a:cubicBezTo>
                  <a:close/>
                  <a:moveTo>
                    <a:pt x="443" y="104"/>
                  </a:moveTo>
                  <a:cubicBezTo>
                    <a:pt x="461" y="98"/>
                    <a:pt x="467" y="84"/>
                    <a:pt x="465" y="65"/>
                  </a:cubicBezTo>
                  <a:cubicBezTo>
                    <a:pt x="445" y="46"/>
                    <a:pt x="435" y="43"/>
                    <a:pt x="420" y="54"/>
                  </a:cubicBezTo>
                  <a:cubicBezTo>
                    <a:pt x="410" y="61"/>
                    <a:pt x="405" y="69"/>
                    <a:pt x="410" y="82"/>
                  </a:cubicBezTo>
                  <a:cubicBezTo>
                    <a:pt x="414" y="95"/>
                    <a:pt x="431" y="108"/>
                    <a:pt x="443" y="104"/>
                  </a:cubicBezTo>
                  <a:close/>
                  <a:moveTo>
                    <a:pt x="419" y="264"/>
                  </a:moveTo>
                  <a:cubicBezTo>
                    <a:pt x="412" y="277"/>
                    <a:pt x="406" y="287"/>
                    <a:pt x="401" y="296"/>
                  </a:cubicBezTo>
                  <a:cubicBezTo>
                    <a:pt x="430" y="320"/>
                    <a:pt x="435" y="319"/>
                    <a:pt x="447" y="288"/>
                  </a:cubicBezTo>
                  <a:cubicBezTo>
                    <a:pt x="439" y="281"/>
                    <a:pt x="430" y="274"/>
                    <a:pt x="419" y="264"/>
                  </a:cubicBezTo>
                  <a:close/>
                  <a:moveTo>
                    <a:pt x="350" y="105"/>
                  </a:moveTo>
                  <a:cubicBezTo>
                    <a:pt x="357" y="100"/>
                    <a:pt x="367" y="91"/>
                    <a:pt x="367" y="83"/>
                  </a:cubicBezTo>
                  <a:cubicBezTo>
                    <a:pt x="367" y="65"/>
                    <a:pt x="353" y="58"/>
                    <a:pt x="335" y="58"/>
                  </a:cubicBezTo>
                  <a:cubicBezTo>
                    <a:pt x="322" y="69"/>
                    <a:pt x="314" y="82"/>
                    <a:pt x="324" y="98"/>
                  </a:cubicBezTo>
                  <a:cubicBezTo>
                    <a:pt x="330" y="109"/>
                    <a:pt x="341" y="111"/>
                    <a:pt x="350" y="105"/>
                  </a:cubicBezTo>
                  <a:close/>
                  <a:moveTo>
                    <a:pt x="473" y="465"/>
                  </a:moveTo>
                  <a:cubicBezTo>
                    <a:pt x="484" y="461"/>
                    <a:pt x="489" y="445"/>
                    <a:pt x="484" y="431"/>
                  </a:cubicBezTo>
                  <a:cubicBezTo>
                    <a:pt x="479" y="418"/>
                    <a:pt x="466" y="413"/>
                    <a:pt x="451" y="418"/>
                  </a:cubicBezTo>
                  <a:cubicBezTo>
                    <a:pt x="440" y="423"/>
                    <a:pt x="434" y="439"/>
                    <a:pt x="439" y="451"/>
                  </a:cubicBezTo>
                  <a:cubicBezTo>
                    <a:pt x="444" y="462"/>
                    <a:pt x="462" y="470"/>
                    <a:pt x="473" y="465"/>
                  </a:cubicBezTo>
                  <a:close/>
                  <a:moveTo>
                    <a:pt x="348" y="286"/>
                  </a:moveTo>
                  <a:cubicBezTo>
                    <a:pt x="359" y="284"/>
                    <a:pt x="364" y="274"/>
                    <a:pt x="359" y="263"/>
                  </a:cubicBezTo>
                  <a:cubicBezTo>
                    <a:pt x="355" y="253"/>
                    <a:pt x="348" y="248"/>
                    <a:pt x="339" y="253"/>
                  </a:cubicBezTo>
                  <a:cubicBezTo>
                    <a:pt x="333" y="257"/>
                    <a:pt x="329" y="265"/>
                    <a:pt x="321" y="276"/>
                  </a:cubicBezTo>
                  <a:cubicBezTo>
                    <a:pt x="334" y="281"/>
                    <a:pt x="342" y="287"/>
                    <a:pt x="348" y="286"/>
                  </a:cubicBezTo>
                  <a:close/>
                  <a:moveTo>
                    <a:pt x="499" y="278"/>
                  </a:moveTo>
                  <a:cubicBezTo>
                    <a:pt x="513" y="282"/>
                    <a:pt x="523" y="271"/>
                    <a:pt x="526" y="260"/>
                  </a:cubicBezTo>
                  <a:cubicBezTo>
                    <a:pt x="531" y="243"/>
                    <a:pt x="521" y="231"/>
                    <a:pt x="503" y="224"/>
                  </a:cubicBezTo>
                  <a:cubicBezTo>
                    <a:pt x="485" y="232"/>
                    <a:pt x="472" y="242"/>
                    <a:pt x="478" y="262"/>
                  </a:cubicBezTo>
                  <a:cubicBezTo>
                    <a:pt x="481" y="269"/>
                    <a:pt x="491" y="276"/>
                    <a:pt x="499" y="278"/>
                  </a:cubicBezTo>
                  <a:close/>
                  <a:moveTo>
                    <a:pt x="200" y="62"/>
                  </a:moveTo>
                  <a:cubicBezTo>
                    <a:pt x="208" y="55"/>
                    <a:pt x="216" y="49"/>
                    <a:pt x="227" y="40"/>
                  </a:cubicBezTo>
                  <a:cubicBezTo>
                    <a:pt x="223" y="29"/>
                    <a:pt x="221" y="16"/>
                    <a:pt x="215" y="6"/>
                  </a:cubicBezTo>
                  <a:cubicBezTo>
                    <a:pt x="157" y="6"/>
                    <a:pt x="157" y="6"/>
                    <a:pt x="157" y="6"/>
                  </a:cubicBezTo>
                  <a:cubicBezTo>
                    <a:pt x="152" y="17"/>
                    <a:pt x="154" y="32"/>
                    <a:pt x="163" y="44"/>
                  </a:cubicBezTo>
                  <a:cubicBezTo>
                    <a:pt x="173" y="56"/>
                    <a:pt x="184" y="64"/>
                    <a:pt x="200" y="62"/>
                  </a:cubicBezTo>
                  <a:close/>
                  <a:moveTo>
                    <a:pt x="560" y="466"/>
                  </a:moveTo>
                  <a:cubicBezTo>
                    <a:pt x="571" y="475"/>
                    <a:pt x="583" y="485"/>
                    <a:pt x="593" y="471"/>
                  </a:cubicBezTo>
                  <a:cubicBezTo>
                    <a:pt x="598" y="464"/>
                    <a:pt x="601" y="451"/>
                    <a:pt x="598" y="442"/>
                  </a:cubicBezTo>
                  <a:cubicBezTo>
                    <a:pt x="594" y="425"/>
                    <a:pt x="579" y="428"/>
                    <a:pt x="561" y="431"/>
                  </a:cubicBezTo>
                  <a:cubicBezTo>
                    <a:pt x="560" y="444"/>
                    <a:pt x="560" y="456"/>
                    <a:pt x="560" y="466"/>
                  </a:cubicBezTo>
                  <a:close/>
                  <a:moveTo>
                    <a:pt x="587" y="285"/>
                  </a:moveTo>
                  <a:cubicBezTo>
                    <a:pt x="605" y="313"/>
                    <a:pt x="609" y="314"/>
                    <a:pt x="634" y="290"/>
                  </a:cubicBezTo>
                  <a:cubicBezTo>
                    <a:pt x="631" y="281"/>
                    <a:pt x="629" y="272"/>
                    <a:pt x="626" y="264"/>
                  </a:cubicBezTo>
                  <a:cubicBezTo>
                    <a:pt x="608" y="261"/>
                    <a:pt x="594" y="264"/>
                    <a:pt x="587" y="285"/>
                  </a:cubicBezTo>
                  <a:close/>
                  <a:moveTo>
                    <a:pt x="605" y="229"/>
                  </a:moveTo>
                  <a:cubicBezTo>
                    <a:pt x="618" y="223"/>
                    <a:pt x="624" y="204"/>
                    <a:pt x="618" y="190"/>
                  </a:cubicBezTo>
                  <a:cubicBezTo>
                    <a:pt x="612" y="173"/>
                    <a:pt x="594" y="166"/>
                    <a:pt x="577" y="172"/>
                  </a:cubicBezTo>
                  <a:cubicBezTo>
                    <a:pt x="562" y="179"/>
                    <a:pt x="553" y="198"/>
                    <a:pt x="560" y="213"/>
                  </a:cubicBezTo>
                  <a:cubicBezTo>
                    <a:pt x="567" y="228"/>
                    <a:pt x="590" y="237"/>
                    <a:pt x="605" y="229"/>
                  </a:cubicBezTo>
                  <a:close/>
                  <a:moveTo>
                    <a:pt x="525" y="380"/>
                  </a:moveTo>
                  <a:cubicBezTo>
                    <a:pt x="538" y="385"/>
                    <a:pt x="547" y="379"/>
                    <a:pt x="552" y="368"/>
                  </a:cubicBezTo>
                  <a:cubicBezTo>
                    <a:pt x="559" y="354"/>
                    <a:pt x="548" y="341"/>
                    <a:pt x="522" y="334"/>
                  </a:cubicBezTo>
                  <a:cubicBezTo>
                    <a:pt x="509" y="363"/>
                    <a:pt x="510" y="374"/>
                    <a:pt x="525" y="380"/>
                  </a:cubicBezTo>
                  <a:close/>
                  <a:moveTo>
                    <a:pt x="538" y="136"/>
                  </a:moveTo>
                  <a:cubicBezTo>
                    <a:pt x="550" y="132"/>
                    <a:pt x="558" y="116"/>
                    <a:pt x="553" y="104"/>
                  </a:cubicBezTo>
                  <a:cubicBezTo>
                    <a:pt x="549" y="93"/>
                    <a:pt x="534" y="86"/>
                    <a:pt x="523" y="89"/>
                  </a:cubicBezTo>
                  <a:cubicBezTo>
                    <a:pt x="511" y="93"/>
                    <a:pt x="502" y="106"/>
                    <a:pt x="505" y="117"/>
                  </a:cubicBezTo>
                  <a:cubicBezTo>
                    <a:pt x="508" y="131"/>
                    <a:pt x="525" y="140"/>
                    <a:pt x="538" y="136"/>
                  </a:cubicBezTo>
                  <a:close/>
                  <a:moveTo>
                    <a:pt x="178" y="589"/>
                  </a:moveTo>
                  <a:cubicBezTo>
                    <a:pt x="156" y="594"/>
                    <a:pt x="151" y="611"/>
                    <a:pt x="148" y="633"/>
                  </a:cubicBezTo>
                  <a:cubicBezTo>
                    <a:pt x="160" y="641"/>
                    <a:pt x="171" y="648"/>
                    <a:pt x="183" y="655"/>
                  </a:cubicBezTo>
                  <a:cubicBezTo>
                    <a:pt x="211" y="635"/>
                    <a:pt x="218" y="625"/>
                    <a:pt x="214" y="611"/>
                  </a:cubicBezTo>
                  <a:cubicBezTo>
                    <a:pt x="210" y="598"/>
                    <a:pt x="191" y="586"/>
                    <a:pt x="178" y="589"/>
                  </a:cubicBezTo>
                  <a:close/>
                  <a:moveTo>
                    <a:pt x="260" y="315"/>
                  </a:moveTo>
                  <a:cubicBezTo>
                    <a:pt x="274" y="299"/>
                    <a:pt x="272" y="284"/>
                    <a:pt x="260" y="268"/>
                  </a:cubicBezTo>
                  <a:cubicBezTo>
                    <a:pt x="228" y="271"/>
                    <a:pt x="219" y="277"/>
                    <a:pt x="221" y="293"/>
                  </a:cubicBezTo>
                  <a:cubicBezTo>
                    <a:pt x="223" y="310"/>
                    <a:pt x="234" y="317"/>
                    <a:pt x="260" y="315"/>
                  </a:cubicBezTo>
                  <a:close/>
                  <a:moveTo>
                    <a:pt x="251" y="150"/>
                  </a:moveTo>
                  <a:cubicBezTo>
                    <a:pt x="269" y="140"/>
                    <a:pt x="282" y="129"/>
                    <a:pt x="275" y="110"/>
                  </a:cubicBezTo>
                  <a:cubicBezTo>
                    <a:pt x="270" y="97"/>
                    <a:pt x="262" y="87"/>
                    <a:pt x="246" y="89"/>
                  </a:cubicBezTo>
                  <a:cubicBezTo>
                    <a:pt x="234" y="90"/>
                    <a:pt x="219" y="91"/>
                    <a:pt x="217" y="106"/>
                  </a:cubicBezTo>
                  <a:cubicBezTo>
                    <a:pt x="214" y="130"/>
                    <a:pt x="232" y="140"/>
                    <a:pt x="251" y="150"/>
                  </a:cubicBezTo>
                  <a:close/>
                  <a:moveTo>
                    <a:pt x="613" y="55"/>
                  </a:moveTo>
                  <a:cubicBezTo>
                    <a:pt x="626" y="52"/>
                    <a:pt x="638" y="33"/>
                    <a:pt x="635" y="19"/>
                  </a:cubicBezTo>
                  <a:cubicBezTo>
                    <a:pt x="633" y="14"/>
                    <a:pt x="631" y="9"/>
                    <a:pt x="627" y="6"/>
                  </a:cubicBezTo>
                  <a:cubicBezTo>
                    <a:pt x="578" y="6"/>
                    <a:pt x="578" y="6"/>
                    <a:pt x="578" y="6"/>
                  </a:cubicBezTo>
                  <a:cubicBezTo>
                    <a:pt x="570" y="12"/>
                    <a:pt x="569" y="21"/>
                    <a:pt x="573" y="33"/>
                  </a:cubicBezTo>
                  <a:cubicBezTo>
                    <a:pt x="579" y="49"/>
                    <a:pt x="597" y="59"/>
                    <a:pt x="613" y="55"/>
                  </a:cubicBezTo>
                  <a:close/>
                  <a:moveTo>
                    <a:pt x="324" y="197"/>
                  </a:moveTo>
                  <a:cubicBezTo>
                    <a:pt x="313" y="187"/>
                    <a:pt x="303" y="173"/>
                    <a:pt x="288" y="187"/>
                  </a:cubicBezTo>
                  <a:cubicBezTo>
                    <a:pt x="283" y="191"/>
                    <a:pt x="280" y="204"/>
                    <a:pt x="283" y="209"/>
                  </a:cubicBezTo>
                  <a:cubicBezTo>
                    <a:pt x="288" y="217"/>
                    <a:pt x="299" y="226"/>
                    <a:pt x="307" y="226"/>
                  </a:cubicBezTo>
                  <a:cubicBezTo>
                    <a:pt x="323" y="227"/>
                    <a:pt x="323" y="211"/>
                    <a:pt x="324" y="197"/>
                  </a:cubicBezTo>
                  <a:close/>
                  <a:moveTo>
                    <a:pt x="159" y="368"/>
                  </a:moveTo>
                  <a:cubicBezTo>
                    <a:pt x="165" y="355"/>
                    <a:pt x="158" y="343"/>
                    <a:pt x="148" y="334"/>
                  </a:cubicBezTo>
                  <a:cubicBezTo>
                    <a:pt x="133" y="329"/>
                    <a:pt x="123" y="336"/>
                    <a:pt x="115" y="348"/>
                  </a:cubicBezTo>
                  <a:cubicBezTo>
                    <a:pt x="108" y="361"/>
                    <a:pt x="112" y="371"/>
                    <a:pt x="122" y="383"/>
                  </a:cubicBezTo>
                  <a:cubicBezTo>
                    <a:pt x="139" y="386"/>
                    <a:pt x="153" y="383"/>
                    <a:pt x="159" y="368"/>
                  </a:cubicBezTo>
                  <a:close/>
                  <a:moveTo>
                    <a:pt x="303" y="641"/>
                  </a:moveTo>
                  <a:cubicBezTo>
                    <a:pt x="293" y="650"/>
                    <a:pt x="291" y="668"/>
                    <a:pt x="299" y="680"/>
                  </a:cubicBezTo>
                  <a:cubicBezTo>
                    <a:pt x="311" y="697"/>
                    <a:pt x="321" y="698"/>
                    <a:pt x="348" y="686"/>
                  </a:cubicBezTo>
                  <a:cubicBezTo>
                    <a:pt x="352" y="676"/>
                    <a:pt x="356" y="666"/>
                    <a:pt x="361" y="655"/>
                  </a:cubicBezTo>
                  <a:cubicBezTo>
                    <a:pt x="336" y="633"/>
                    <a:pt x="318" y="629"/>
                    <a:pt x="303" y="641"/>
                  </a:cubicBezTo>
                  <a:close/>
                  <a:moveTo>
                    <a:pt x="244" y="363"/>
                  </a:moveTo>
                  <a:cubicBezTo>
                    <a:pt x="231" y="367"/>
                    <a:pt x="222" y="386"/>
                    <a:pt x="226" y="398"/>
                  </a:cubicBezTo>
                  <a:cubicBezTo>
                    <a:pt x="231" y="411"/>
                    <a:pt x="253" y="420"/>
                    <a:pt x="268" y="414"/>
                  </a:cubicBezTo>
                  <a:cubicBezTo>
                    <a:pt x="282" y="409"/>
                    <a:pt x="284" y="399"/>
                    <a:pt x="277" y="381"/>
                  </a:cubicBezTo>
                  <a:cubicBezTo>
                    <a:pt x="270" y="364"/>
                    <a:pt x="258" y="358"/>
                    <a:pt x="244" y="363"/>
                  </a:cubicBezTo>
                  <a:close/>
                  <a:moveTo>
                    <a:pt x="63" y="474"/>
                  </a:moveTo>
                  <a:cubicBezTo>
                    <a:pt x="40" y="512"/>
                    <a:pt x="46" y="525"/>
                    <a:pt x="91" y="536"/>
                  </a:cubicBezTo>
                  <a:cubicBezTo>
                    <a:pt x="115" y="519"/>
                    <a:pt x="119" y="512"/>
                    <a:pt x="113" y="494"/>
                  </a:cubicBezTo>
                  <a:cubicBezTo>
                    <a:pt x="106" y="474"/>
                    <a:pt x="98" y="470"/>
                    <a:pt x="63" y="474"/>
                  </a:cubicBezTo>
                  <a:close/>
                  <a:moveTo>
                    <a:pt x="119" y="282"/>
                  </a:moveTo>
                  <a:cubicBezTo>
                    <a:pt x="123" y="296"/>
                    <a:pt x="139" y="301"/>
                    <a:pt x="163" y="299"/>
                  </a:cubicBezTo>
                  <a:cubicBezTo>
                    <a:pt x="175" y="270"/>
                    <a:pt x="176" y="255"/>
                    <a:pt x="162" y="249"/>
                  </a:cubicBezTo>
                  <a:cubicBezTo>
                    <a:pt x="152" y="245"/>
                    <a:pt x="136" y="245"/>
                    <a:pt x="126" y="250"/>
                  </a:cubicBezTo>
                  <a:cubicBezTo>
                    <a:pt x="113" y="256"/>
                    <a:pt x="116" y="271"/>
                    <a:pt x="119" y="282"/>
                  </a:cubicBezTo>
                  <a:close/>
                  <a:moveTo>
                    <a:pt x="212" y="178"/>
                  </a:moveTo>
                  <a:cubicBezTo>
                    <a:pt x="202" y="167"/>
                    <a:pt x="198" y="150"/>
                    <a:pt x="179" y="158"/>
                  </a:cubicBezTo>
                  <a:cubicBezTo>
                    <a:pt x="169" y="162"/>
                    <a:pt x="160" y="170"/>
                    <a:pt x="163" y="183"/>
                  </a:cubicBezTo>
                  <a:cubicBezTo>
                    <a:pt x="167" y="200"/>
                    <a:pt x="180" y="205"/>
                    <a:pt x="198" y="203"/>
                  </a:cubicBezTo>
                  <a:cubicBezTo>
                    <a:pt x="202" y="196"/>
                    <a:pt x="207" y="187"/>
                    <a:pt x="212" y="178"/>
                  </a:cubicBezTo>
                  <a:close/>
                  <a:moveTo>
                    <a:pt x="89" y="152"/>
                  </a:moveTo>
                  <a:cubicBezTo>
                    <a:pt x="103" y="151"/>
                    <a:pt x="113" y="145"/>
                    <a:pt x="118" y="130"/>
                  </a:cubicBezTo>
                  <a:cubicBezTo>
                    <a:pt x="123" y="110"/>
                    <a:pt x="119" y="102"/>
                    <a:pt x="90" y="84"/>
                  </a:cubicBezTo>
                  <a:cubicBezTo>
                    <a:pt x="64" y="96"/>
                    <a:pt x="58" y="103"/>
                    <a:pt x="62" y="122"/>
                  </a:cubicBezTo>
                  <a:cubicBezTo>
                    <a:pt x="65" y="139"/>
                    <a:pt x="77" y="152"/>
                    <a:pt x="89" y="152"/>
                  </a:cubicBezTo>
                  <a:close/>
                  <a:moveTo>
                    <a:pt x="155" y="426"/>
                  </a:moveTo>
                  <a:cubicBezTo>
                    <a:pt x="149" y="433"/>
                    <a:pt x="146" y="446"/>
                    <a:pt x="149" y="455"/>
                  </a:cubicBezTo>
                  <a:cubicBezTo>
                    <a:pt x="153" y="470"/>
                    <a:pt x="174" y="472"/>
                    <a:pt x="206" y="463"/>
                  </a:cubicBezTo>
                  <a:cubicBezTo>
                    <a:pt x="216" y="436"/>
                    <a:pt x="215" y="427"/>
                    <a:pt x="200" y="418"/>
                  </a:cubicBezTo>
                  <a:cubicBezTo>
                    <a:pt x="189" y="411"/>
                    <a:pt x="164" y="413"/>
                    <a:pt x="155" y="426"/>
                  </a:cubicBezTo>
                  <a:close/>
                  <a:moveTo>
                    <a:pt x="64" y="228"/>
                  </a:moveTo>
                  <a:cubicBezTo>
                    <a:pt x="51" y="214"/>
                    <a:pt x="35" y="215"/>
                    <a:pt x="20" y="225"/>
                  </a:cubicBezTo>
                  <a:cubicBezTo>
                    <a:pt x="0" y="237"/>
                    <a:pt x="3" y="255"/>
                    <a:pt x="10" y="282"/>
                  </a:cubicBezTo>
                  <a:cubicBezTo>
                    <a:pt x="16" y="285"/>
                    <a:pt x="27" y="289"/>
                    <a:pt x="35" y="291"/>
                  </a:cubicBezTo>
                  <a:cubicBezTo>
                    <a:pt x="71" y="275"/>
                    <a:pt x="73" y="254"/>
                    <a:pt x="64" y="228"/>
                  </a:cubicBezTo>
                  <a:close/>
                  <a:moveTo>
                    <a:pt x="67" y="367"/>
                  </a:moveTo>
                  <a:cubicBezTo>
                    <a:pt x="62" y="353"/>
                    <a:pt x="47" y="348"/>
                    <a:pt x="31" y="355"/>
                  </a:cubicBezTo>
                  <a:cubicBezTo>
                    <a:pt x="13" y="362"/>
                    <a:pt x="6" y="376"/>
                    <a:pt x="13" y="390"/>
                  </a:cubicBezTo>
                  <a:cubicBezTo>
                    <a:pt x="20" y="405"/>
                    <a:pt x="38" y="414"/>
                    <a:pt x="51" y="408"/>
                  </a:cubicBezTo>
                  <a:cubicBezTo>
                    <a:pt x="66" y="402"/>
                    <a:pt x="73" y="382"/>
                    <a:pt x="67" y="367"/>
                  </a:cubicBezTo>
                  <a:close/>
                  <a:moveTo>
                    <a:pt x="262" y="482"/>
                  </a:moveTo>
                  <a:cubicBezTo>
                    <a:pt x="236" y="491"/>
                    <a:pt x="228" y="500"/>
                    <a:pt x="229" y="517"/>
                  </a:cubicBezTo>
                  <a:cubicBezTo>
                    <a:pt x="230" y="528"/>
                    <a:pt x="235" y="535"/>
                    <a:pt x="247" y="537"/>
                  </a:cubicBezTo>
                  <a:cubicBezTo>
                    <a:pt x="260" y="540"/>
                    <a:pt x="271" y="538"/>
                    <a:pt x="277" y="525"/>
                  </a:cubicBezTo>
                  <a:cubicBezTo>
                    <a:pt x="285" y="507"/>
                    <a:pt x="281" y="493"/>
                    <a:pt x="262" y="482"/>
                  </a:cubicBezTo>
                  <a:close/>
                  <a:moveTo>
                    <a:pt x="2745" y="678"/>
                  </a:moveTo>
                  <a:cubicBezTo>
                    <a:pt x="2761" y="672"/>
                    <a:pt x="2768" y="650"/>
                    <a:pt x="2761" y="630"/>
                  </a:cubicBezTo>
                  <a:cubicBezTo>
                    <a:pt x="2754" y="611"/>
                    <a:pt x="2735" y="603"/>
                    <a:pt x="2714" y="611"/>
                  </a:cubicBezTo>
                  <a:cubicBezTo>
                    <a:pt x="2697" y="617"/>
                    <a:pt x="2689" y="640"/>
                    <a:pt x="2697" y="658"/>
                  </a:cubicBezTo>
                  <a:cubicBezTo>
                    <a:pt x="2704" y="674"/>
                    <a:pt x="2729" y="685"/>
                    <a:pt x="2745" y="678"/>
                  </a:cubicBezTo>
                  <a:close/>
                  <a:moveTo>
                    <a:pt x="2783" y="410"/>
                  </a:moveTo>
                  <a:cubicBezTo>
                    <a:pt x="2803" y="416"/>
                    <a:pt x="2817" y="399"/>
                    <a:pt x="2821" y="383"/>
                  </a:cubicBezTo>
                  <a:cubicBezTo>
                    <a:pt x="2828" y="359"/>
                    <a:pt x="2814" y="341"/>
                    <a:pt x="2788" y="332"/>
                  </a:cubicBezTo>
                  <a:cubicBezTo>
                    <a:pt x="2762" y="343"/>
                    <a:pt x="2744" y="358"/>
                    <a:pt x="2753" y="386"/>
                  </a:cubicBezTo>
                  <a:cubicBezTo>
                    <a:pt x="2756" y="397"/>
                    <a:pt x="2771" y="407"/>
                    <a:pt x="2783" y="410"/>
                  </a:cubicBezTo>
                  <a:close/>
                  <a:moveTo>
                    <a:pt x="2668" y="389"/>
                  </a:moveTo>
                  <a:cubicBezTo>
                    <a:pt x="2657" y="408"/>
                    <a:pt x="2650" y="422"/>
                    <a:pt x="2642" y="436"/>
                  </a:cubicBezTo>
                  <a:cubicBezTo>
                    <a:pt x="2684" y="470"/>
                    <a:pt x="2690" y="468"/>
                    <a:pt x="2708" y="424"/>
                  </a:cubicBezTo>
                  <a:cubicBezTo>
                    <a:pt x="2696" y="414"/>
                    <a:pt x="2684" y="403"/>
                    <a:pt x="2668" y="389"/>
                  </a:cubicBezTo>
                  <a:close/>
                  <a:moveTo>
                    <a:pt x="2568" y="161"/>
                  </a:moveTo>
                  <a:cubicBezTo>
                    <a:pt x="2579" y="153"/>
                    <a:pt x="2593" y="140"/>
                    <a:pt x="2593" y="130"/>
                  </a:cubicBezTo>
                  <a:cubicBezTo>
                    <a:pt x="2593" y="103"/>
                    <a:pt x="2573" y="93"/>
                    <a:pt x="2547" y="94"/>
                  </a:cubicBezTo>
                  <a:cubicBezTo>
                    <a:pt x="2528" y="110"/>
                    <a:pt x="2518" y="128"/>
                    <a:pt x="2531" y="152"/>
                  </a:cubicBezTo>
                  <a:cubicBezTo>
                    <a:pt x="2540" y="166"/>
                    <a:pt x="2555" y="169"/>
                    <a:pt x="2568" y="161"/>
                  </a:cubicBezTo>
                  <a:close/>
                  <a:moveTo>
                    <a:pt x="2566" y="421"/>
                  </a:moveTo>
                  <a:cubicBezTo>
                    <a:pt x="2582" y="418"/>
                    <a:pt x="2588" y="404"/>
                    <a:pt x="2582" y="388"/>
                  </a:cubicBezTo>
                  <a:cubicBezTo>
                    <a:pt x="2577" y="373"/>
                    <a:pt x="2565" y="366"/>
                    <a:pt x="2552" y="374"/>
                  </a:cubicBezTo>
                  <a:cubicBezTo>
                    <a:pt x="2544" y="380"/>
                    <a:pt x="2539" y="392"/>
                    <a:pt x="2527" y="407"/>
                  </a:cubicBezTo>
                  <a:cubicBezTo>
                    <a:pt x="2546" y="414"/>
                    <a:pt x="2557" y="423"/>
                    <a:pt x="2566" y="421"/>
                  </a:cubicBezTo>
                  <a:close/>
                  <a:moveTo>
                    <a:pt x="2820" y="556"/>
                  </a:moveTo>
                  <a:cubicBezTo>
                    <a:pt x="2838" y="563"/>
                    <a:pt x="2851" y="555"/>
                    <a:pt x="2858" y="539"/>
                  </a:cubicBezTo>
                  <a:cubicBezTo>
                    <a:pt x="2869" y="519"/>
                    <a:pt x="2853" y="500"/>
                    <a:pt x="2816" y="490"/>
                  </a:cubicBezTo>
                  <a:cubicBezTo>
                    <a:pt x="2797" y="531"/>
                    <a:pt x="2798" y="548"/>
                    <a:pt x="2820" y="556"/>
                  </a:cubicBezTo>
                  <a:close/>
                  <a:moveTo>
                    <a:pt x="2495" y="502"/>
                  </a:moveTo>
                  <a:cubicBezTo>
                    <a:pt x="2499" y="527"/>
                    <a:pt x="2502" y="547"/>
                    <a:pt x="2527" y="547"/>
                  </a:cubicBezTo>
                  <a:cubicBezTo>
                    <a:pt x="2535" y="547"/>
                    <a:pt x="2548" y="540"/>
                    <a:pt x="2552" y="533"/>
                  </a:cubicBezTo>
                  <a:cubicBezTo>
                    <a:pt x="2565" y="510"/>
                    <a:pt x="2550" y="496"/>
                    <a:pt x="2529" y="480"/>
                  </a:cubicBezTo>
                  <a:cubicBezTo>
                    <a:pt x="2517" y="488"/>
                    <a:pt x="2505" y="496"/>
                    <a:pt x="2495" y="502"/>
                  </a:cubicBezTo>
                  <a:close/>
                  <a:moveTo>
                    <a:pt x="2702" y="160"/>
                  </a:moveTo>
                  <a:cubicBezTo>
                    <a:pt x="2728" y="151"/>
                    <a:pt x="2737" y="131"/>
                    <a:pt x="2734" y="104"/>
                  </a:cubicBezTo>
                  <a:cubicBezTo>
                    <a:pt x="2705" y="76"/>
                    <a:pt x="2691" y="73"/>
                    <a:pt x="2670" y="88"/>
                  </a:cubicBezTo>
                  <a:cubicBezTo>
                    <a:pt x="2655" y="98"/>
                    <a:pt x="2648" y="110"/>
                    <a:pt x="2655" y="128"/>
                  </a:cubicBezTo>
                  <a:cubicBezTo>
                    <a:pt x="2661" y="147"/>
                    <a:pt x="2685" y="165"/>
                    <a:pt x="2702" y="160"/>
                  </a:cubicBezTo>
                  <a:close/>
                  <a:moveTo>
                    <a:pt x="2946" y="90"/>
                  </a:moveTo>
                  <a:cubicBezTo>
                    <a:pt x="2965" y="85"/>
                    <a:pt x="2982" y="57"/>
                    <a:pt x="2978" y="38"/>
                  </a:cubicBezTo>
                  <a:cubicBezTo>
                    <a:pt x="2971" y="13"/>
                    <a:pt x="2942" y="0"/>
                    <a:pt x="2912" y="10"/>
                  </a:cubicBezTo>
                  <a:cubicBezTo>
                    <a:pt x="2888" y="18"/>
                    <a:pt x="2880" y="34"/>
                    <a:pt x="2889" y="58"/>
                  </a:cubicBezTo>
                  <a:cubicBezTo>
                    <a:pt x="2897" y="81"/>
                    <a:pt x="2924" y="96"/>
                    <a:pt x="2946" y="90"/>
                  </a:cubicBezTo>
                  <a:close/>
                  <a:moveTo>
                    <a:pt x="2839" y="206"/>
                  </a:moveTo>
                  <a:cubicBezTo>
                    <a:pt x="2856" y="200"/>
                    <a:pt x="2867" y="176"/>
                    <a:pt x="2860" y="159"/>
                  </a:cubicBezTo>
                  <a:cubicBezTo>
                    <a:pt x="2854" y="144"/>
                    <a:pt x="2833" y="134"/>
                    <a:pt x="2817" y="138"/>
                  </a:cubicBezTo>
                  <a:cubicBezTo>
                    <a:pt x="2800" y="143"/>
                    <a:pt x="2787" y="163"/>
                    <a:pt x="2791" y="178"/>
                  </a:cubicBezTo>
                  <a:cubicBezTo>
                    <a:pt x="2796" y="198"/>
                    <a:pt x="2820" y="212"/>
                    <a:pt x="2839" y="206"/>
                  </a:cubicBezTo>
                  <a:close/>
                  <a:moveTo>
                    <a:pt x="2910" y="419"/>
                  </a:moveTo>
                  <a:cubicBezTo>
                    <a:pt x="2935" y="460"/>
                    <a:pt x="2941" y="461"/>
                    <a:pt x="2976" y="426"/>
                  </a:cubicBezTo>
                  <a:cubicBezTo>
                    <a:pt x="2973" y="414"/>
                    <a:pt x="2969" y="401"/>
                    <a:pt x="2966" y="390"/>
                  </a:cubicBezTo>
                  <a:cubicBezTo>
                    <a:pt x="2938" y="385"/>
                    <a:pt x="2919" y="389"/>
                    <a:pt x="2910" y="419"/>
                  </a:cubicBezTo>
                  <a:close/>
                  <a:moveTo>
                    <a:pt x="3086" y="263"/>
                  </a:moveTo>
                  <a:cubicBezTo>
                    <a:pt x="3111" y="254"/>
                    <a:pt x="3122" y="222"/>
                    <a:pt x="3111" y="191"/>
                  </a:cubicBezTo>
                  <a:cubicBezTo>
                    <a:pt x="3102" y="168"/>
                    <a:pt x="3068" y="151"/>
                    <a:pt x="3044" y="160"/>
                  </a:cubicBezTo>
                  <a:cubicBezTo>
                    <a:pt x="3023" y="169"/>
                    <a:pt x="3007" y="213"/>
                    <a:pt x="3017" y="238"/>
                  </a:cubicBezTo>
                  <a:cubicBezTo>
                    <a:pt x="3026" y="260"/>
                    <a:pt x="3060" y="272"/>
                    <a:pt x="3086" y="263"/>
                  </a:cubicBezTo>
                  <a:close/>
                  <a:moveTo>
                    <a:pt x="2935" y="340"/>
                  </a:moveTo>
                  <a:cubicBezTo>
                    <a:pt x="2954" y="331"/>
                    <a:pt x="2963" y="304"/>
                    <a:pt x="2954" y="283"/>
                  </a:cubicBezTo>
                  <a:cubicBezTo>
                    <a:pt x="2944" y="259"/>
                    <a:pt x="2919" y="248"/>
                    <a:pt x="2895" y="258"/>
                  </a:cubicBezTo>
                  <a:cubicBezTo>
                    <a:pt x="2873" y="267"/>
                    <a:pt x="2861" y="295"/>
                    <a:pt x="2870" y="316"/>
                  </a:cubicBezTo>
                  <a:cubicBezTo>
                    <a:pt x="2880" y="338"/>
                    <a:pt x="2913" y="350"/>
                    <a:pt x="2935" y="340"/>
                  </a:cubicBezTo>
                  <a:close/>
                  <a:moveTo>
                    <a:pt x="2870" y="680"/>
                  </a:moveTo>
                  <a:cubicBezTo>
                    <a:pt x="2887" y="693"/>
                    <a:pt x="2903" y="707"/>
                    <a:pt x="2917" y="687"/>
                  </a:cubicBezTo>
                  <a:cubicBezTo>
                    <a:pt x="2925" y="676"/>
                    <a:pt x="2929" y="657"/>
                    <a:pt x="2925" y="644"/>
                  </a:cubicBezTo>
                  <a:cubicBezTo>
                    <a:pt x="2919" y="621"/>
                    <a:pt x="2897" y="625"/>
                    <a:pt x="2871" y="630"/>
                  </a:cubicBezTo>
                  <a:cubicBezTo>
                    <a:pt x="2871" y="649"/>
                    <a:pt x="2870" y="665"/>
                    <a:pt x="2870" y="680"/>
                  </a:cubicBezTo>
                  <a:close/>
                  <a:moveTo>
                    <a:pt x="971" y="1771"/>
                  </a:moveTo>
                  <a:cubicBezTo>
                    <a:pt x="988" y="1778"/>
                    <a:pt x="997" y="1774"/>
                    <a:pt x="1010" y="1751"/>
                  </a:cubicBezTo>
                  <a:cubicBezTo>
                    <a:pt x="1006" y="1742"/>
                    <a:pt x="1001" y="1733"/>
                    <a:pt x="997" y="1724"/>
                  </a:cubicBezTo>
                  <a:cubicBezTo>
                    <a:pt x="973" y="1720"/>
                    <a:pt x="963" y="1723"/>
                    <a:pt x="958" y="1739"/>
                  </a:cubicBezTo>
                  <a:cubicBezTo>
                    <a:pt x="954" y="1754"/>
                    <a:pt x="959" y="1767"/>
                    <a:pt x="971" y="1771"/>
                  </a:cubicBezTo>
                  <a:close/>
                  <a:moveTo>
                    <a:pt x="803" y="2035"/>
                  </a:moveTo>
                  <a:cubicBezTo>
                    <a:pt x="806" y="2047"/>
                    <a:pt x="820" y="2052"/>
                    <a:pt x="842" y="2050"/>
                  </a:cubicBezTo>
                  <a:cubicBezTo>
                    <a:pt x="852" y="2024"/>
                    <a:pt x="853" y="2011"/>
                    <a:pt x="841" y="2006"/>
                  </a:cubicBezTo>
                  <a:cubicBezTo>
                    <a:pt x="832" y="2002"/>
                    <a:pt x="818" y="2002"/>
                    <a:pt x="809" y="2006"/>
                  </a:cubicBezTo>
                  <a:cubicBezTo>
                    <a:pt x="797" y="2011"/>
                    <a:pt x="800" y="2025"/>
                    <a:pt x="803" y="2035"/>
                  </a:cubicBezTo>
                  <a:close/>
                  <a:moveTo>
                    <a:pt x="874" y="1840"/>
                  </a:moveTo>
                  <a:cubicBezTo>
                    <a:pt x="881" y="1834"/>
                    <a:pt x="888" y="1828"/>
                    <a:pt x="898" y="1820"/>
                  </a:cubicBezTo>
                  <a:cubicBezTo>
                    <a:pt x="895" y="1810"/>
                    <a:pt x="893" y="1798"/>
                    <a:pt x="887" y="1789"/>
                  </a:cubicBezTo>
                  <a:cubicBezTo>
                    <a:pt x="878" y="1774"/>
                    <a:pt x="856" y="1772"/>
                    <a:pt x="843" y="1782"/>
                  </a:cubicBezTo>
                  <a:cubicBezTo>
                    <a:pt x="831" y="1791"/>
                    <a:pt x="831" y="1810"/>
                    <a:pt x="842" y="1824"/>
                  </a:cubicBezTo>
                  <a:cubicBezTo>
                    <a:pt x="850" y="1835"/>
                    <a:pt x="861" y="1841"/>
                    <a:pt x="874" y="1840"/>
                  </a:cubicBezTo>
                  <a:close/>
                  <a:moveTo>
                    <a:pt x="710" y="176"/>
                  </a:moveTo>
                  <a:cubicBezTo>
                    <a:pt x="728" y="170"/>
                    <a:pt x="735" y="148"/>
                    <a:pt x="728" y="126"/>
                  </a:cubicBezTo>
                  <a:cubicBezTo>
                    <a:pt x="722" y="110"/>
                    <a:pt x="697" y="98"/>
                    <a:pt x="681" y="104"/>
                  </a:cubicBezTo>
                  <a:cubicBezTo>
                    <a:pt x="666" y="110"/>
                    <a:pt x="655" y="141"/>
                    <a:pt x="662" y="159"/>
                  </a:cubicBezTo>
                  <a:cubicBezTo>
                    <a:pt x="668" y="174"/>
                    <a:pt x="692" y="183"/>
                    <a:pt x="710" y="176"/>
                  </a:cubicBezTo>
                  <a:close/>
                  <a:moveTo>
                    <a:pt x="1090" y="1877"/>
                  </a:moveTo>
                  <a:cubicBezTo>
                    <a:pt x="1106" y="1872"/>
                    <a:pt x="1111" y="1859"/>
                    <a:pt x="1109" y="1843"/>
                  </a:cubicBezTo>
                  <a:cubicBezTo>
                    <a:pt x="1092" y="1825"/>
                    <a:pt x="1083" y="1823"/>
                    <a:pt x="1070" y="1832"/>
                  </a:cubicBezTo>
                  <a:cubicBezTo>
                    <a:pt x="1061" y="1839"/>
                    <a:pt x="1057" y="1846"/>
                    <a:pt x="1060" y="1857"/>
                  </a:cubicBezTo>
                  <a:cubicBezTo>
                    <a:pt x="1065" y="1869"/>
                    <a:pt x="1079" y="1880"/>
                    <a:pt x="1090" y="1877"/>
                  </a:cubicBezTo>
                  <a:close/>
                  <a:moveTo>
                    <a:pt x="701" y="282"/>
                  </a:moveTo>
                  <a:cubicBezTo>
                    <a:pt x="709" y="293"/>
                    <a:pt x="724" y="297"/>
                    <a:pt x="736" y="290"/>
                  </a:cubicBezTo>
                  <a:cubicBezTo>
                    <a:pt x="748" y="283"/>
                    <a:pt x="757" y="274"/>
                    <a:pt x="755" y="258"/>
                  </a:cubicBezTo>
                  <a:cubicBezTo>
                    <a:pt x="753" y="243"/>
                    <a:pt x="743" y="238"/>
                    <a:pt x="711" y="237"/>
                  </a:cubicBezTo>
                  <a:cubicBezTo>
                    <a:pt x="698" y="251"/>
                    <a:pt x="689" y="264"/>
                    <a:pt x="701" y="282"/>
                  </a:cubicBezTo>
                  <a:close/>
                  <a:moveTo>
                    <a:pt x="713" y="350"/>
                  </a:moveTo>
                  <a:cubicBezTo>
                    <a:pt x="698" y="346"/>
                    <a:pt x="691" y="352"/>
                    <a:pt x="677" y="383"/>
                  </a:cubicBezTo>
                  <a:cubicBezTo>
                    <a:pt x="691" y="411"/>
                    <a:pt x="700" y="417"/>
                    <a:pt x="722" y="412"/>
                  </a:cubicBezTo>
                  <a:cubicBezTo>
                    <a:pt x="736" y="408"/>
                    <a:pt x="743" y="399"/>
                    <a:pt x="743" y="385"/>
                  </a:cubicBezTo>
                  <a:cubicBezTo>
                    <a:pt x="743" y="370"/>
                    <a:pt x="728" y="353"/>
                    <a:pt x="713" y="350"/>
                  </a:cubicBezTo>
                  <a:close/>
                  <a:moveTo>
                    <a:pt x="2193" y="228"/>
                  </a:moveTo>
                  <a:cubicBezTo>
                    <a:pt x="2214" y="228"/>
                    <a:pt x="2229" y="218"/>
                    <a:pt x="2235" y="197"/>
                  </a:cubicBezTo>
                  <a:cubicBezTo>
                    <a:pt x="2243" y="168"/>
                    <a:pt x="2238" y="157"/>
                    <a:pt x="2195" y="131"/>
                  </a:cubicBezTo>
                  <a:cubicBezTo>
                    <a:pt x="2158" y="148"/>
                    <a:pt x="2150" y="159"/>
                    <a:pt x="2155" y="186"/>
                  </a:cubicBezTo>
                  <a:cubicBezTo>
                    <a:pt x="2160" y="209"/>
                    <a:pt x="2176" y="229"/>
                    <a:pt x="2193" y="228"/>
                  </a:cubicBezTo>
                  <a:close/>
                  <a:moveTo>
                    <a:pt x="2237" y="416"/>
                  </a:moveTo>
                  <a:cubicBezTo>
                    <a:pt x="2243" y="435"/>
                    <a:pt x="2266" y="443"/>
                    <a:pt x="2300" y="439"/>
                  </a:cubicBezTo>
                  <a:cubicBezTo>
                    <a:pt x="2318" y="399"/>
                    <a:pt x="2319" y="377"/>
                    <a:pt x="2299" y="368"/>
                  </a:cubicBezTo>
                  <a:cubicBezTo>
                    <a:pt x="2284" y="362"/>
                    <a:pt x="2262" y="363"/>
                    <a:pt x="2247" y="369"/>
                  </a:cubicBezTo>
                  <a:cubicBezTo>
                    <a:pt x="2228" y="377"/>
                    <a:pt x="2233" y="399"/>
                    <a:pt x="2237" y="416"/>
                  </a:cubicBezTo>
                  <a:close/>
                  <a:moveTo>
                    <a:pt x="1105" y="1780"/>
                  </a:moveTo>
                  <a:cubicBezTo>
                    <a:pt x="1131" y="1771"/>
                    <a:pt x="1141" y="1762"/>
                    <a:pt x="1140" y="1745"/>
                  </a:cubicBezTo>
                  <a:cubicBezTo>
                    <a:pt x="1140" y="1733"/>
                    <a:pt x="1130" y="1722"/>
                    <a:pt x="1116" y="1720"/>
                  </a:cubicBezTo>
                  <a:cubicBezTo>
                    <a:pt x="1102" y="1719"/>
                    <a:pt x="1091" y="1723"/>
                    <a:pt x="1084" y="1736"/>
                  </a:cubicBezTo>
                  <a:cubicBezTo>
                    <a:pt x="1077" y="1752"/>
                    <a:pt x="1081" y="1761"/>
                    <a:pt x="1105" y="1780"/>
                  </a:cubicBezTo>
                  <a:close/>
                  <a:moveTo>
                    <a:pt x="2288" y="621"/>
                  </a:moveTo>
                  <a:cubicBezTo>
                    <a:pt x="2280" y="632"/>
                    <a:pt x="2276" y="651"/>
                    <a:pt x="2280" y="664"/>
                  </a:cubicBezTo>
                  <a:cubicBezTo>
                    <a:pt x="2286" y="686"/>
                    <a:pt x="2316" y="689"/>
                    <a:pt x="2362" y="675"/>
                  </a:cubicBezTo>
                  <a:cubicBezTo>
                    <a:pt x="2376" y="636"/>
                    <a:pt x="2374" y="624"/>
                    <a:pt x="2354" y="611"/>
                  </a:cubicBezTo>
                  <a:cubicBezTo>
                    <a:pt x="2338" y="600"/>
                    <a:pt x="2301" y="604"/>
                    <a:pt x="2288" y="621"/>
                  </a:cubicBezTo>
                  <a:close/>
                  <a:moveTo>
                    <a:pt x="2354" y="99"/>
                  </a:moveTo>
                  <a:cubicBezTo>
                    <a:pt x="2365" y="90"/>
                    <a:pt x="2376" y="81"/>
                    <a:pt x="2391" y="68"/>
                  </a:cubicBezTo>
                  <a:cubicBezTo>
                    <a:pt x="2386" y="52"/>
                    <a:pt x="2384" y="32"/>
                    <a:pt x="2374" y="17"/>
                  </a:cubicBezTo>
                  <a:cubicBezTo>
                    <a:pt x="2371" y="13"/>
                    <a:pt x="2368" y="9"/>
                    <a:pt x="2364" y="6"/>
                  </a:cubicBezTo>
                  <a:cubicBezTo>
                    <a:pt x="2302" y="6"/>
                    <a:pt x="2302" y="6"/>
                    <a:pt x="2302" y="6"/>
                  </a:cubicBezTo>
                  <a:cubicBezTo>
                    <a:pt x="2284" y="20"/>
                    <a:pt x="2283" y="51"/>
                    <a:pt x="2301" y="74"/>
                  </a:cubicBezTo>
                  <a:cubicBezTo>
                    <a:pt x="2314" y="91"/>
                    <a:pt x="2331" y="102"/>
                    <a:pt x="2354" y="99"/>
                  </a:cubicBezTo>
                  <a:close/>
                  <a:moveTo>
                    <a:pt x="1218" y="2037"/>
                  </a:moveTo>
                  <a:cubicBezTo>
                    <a:pt x="1234" y="2063"/>
                    <a:pt x="1238" y="2063"/>
                    <a:pt x="1259" y="2042"/>
                  </a:cubicBezTo>
                  <a:cubicBezTo>
                    <a:pt x="1257" y="2034"/>
                    <a:pt x="1255" y="2026"/>
                    <a:pt x="1253" y="2019"/>
                  </a:cubicBezTo>
                  <a:cubicBezTo>
                    <a:pt x="1236" y="2016"/>
                    <a:pt x="1224" y="2019"/>
                    <a:pt x="1218" y="2037"/>
                  </a:cubicBezTo>
                  <a:close/>
                  <a:moveTo>
                    <a:pt x="1240" y="1834"/>
                  </a:moveTo>
                  <a:cubicBezTo>
                    <a:pt x="1252" y="1831"/>
                    <a:pt x="1263" y="1813"/>
                    <a:pt x="1260" y="1802"/>
                  </a:cubicBezTo>
                  <a:cubicBezTo>
                    <a:pt x="1256" y="1786"/>
                    <a:pt x="1238" y="1778"/>
                    <a:pt x="1220" y="1784"/>
                  </a:cubicBezTo>
                  <a:cubicBezTo>
                    <a:pt x="1205" y="1789"/>
                    <a:pt x="1200" y="1799"/>
                    <a:pt x="1205" y="1814"/>
                  </a:cubicBezTo>
                  <a:cubicBezTo>
                    <a:pt x="1210" y="1828"/>
                    <a:pt x="1227" y="1837"/>
                    <a:pt x="1240" y="1834"/>
                  </a:cubicBezTo>
                  <a:close/>
                  <a:moveTo>
                    <a:pt x="2371" y="266"/>
                  </a:moveTo>
                  <a:cubicBezTo>
                    <a:pt x="2357" y="250"/>
                    <a:pt x="2350" y="225"/>
                    <a:pt x="2323" y="237"/>
                  </a:cubicBezTo>
                  <a:cubicBezTo>
                    <a:pt x="2309" y="243"/>
                    <a:pt x="2296" y="254"/>
                    <a:pt x="2301" y="274"/>
                  </a:cubicBezTo>
                  <a:cubicBezTo>
                    <a:pt x="2307" y="298"/>
                    <a:pt x="2324" y="305"/>
                    <a:pt x="2350" y="302"/>
                  </a:cubicBezTo>
                  <a:cubicBezTo>
                    <a:pt x="2356" y="291"/>
                    <a:pt x="2363" y="279"/>
                    <a:pt x="2371" y="266"/>
                  </a:cubicBezTo>
                  <a:close/>
                  <a:moveTo>
                    <a:pt x="2295" y="539"/>
                  </a:moveTo>
                  <a:cubicBezTo>
                    <a:pt x="2303" y="520"/>
                    <a:pt x="2293" y="503"/>
                    <a:pt x="2278" y="490"/>
                  </a:cubicBezTo>
                  <a:cubicBezTo>
                    <a:pt x="2256" y="483"/>
                    <a:pt x="2243" y="493"/>
                    <a:pt x="2232" y="511"/>
                  </a:cubicBezTo>
                  <a:cubicBezTo>
                    <a:pt x="2221" y="529"/>
                    <a:pt x="2228" y="543"/>
                    <a:pt x="2241" y="560"/>
                  </a:cubicBezTo>
                  <a:cubicBezTo>
                    <a:pt x="2265" y="565"/>
                    <a:pt x="2285" y="561"/>
                    <a:pt x="2295" y="539"/>
                  </a:cubicBezTo>
                  <a:close/>
                  <a:moveTo>
                    <a:pt x="2321" y="856"/>
                  </a:moveTo>
                  <a:cubicBezTo>
                    <a:pt x="2290" y="863"/>
                    <a:pt x="2283" y="888"/>
                    <a:pt x="2279" y="919"/>
                  </a:cubicBezTo>
                  <a:cubicBezTo>
                    <a:pt x="2295" y="930"/>
                    <a:pt x="2312" y="940"/>
                    <a:pt x="2329" y="951"/>
                  </a:cubicBezTo>
                  <a:cubicBezTo>
                    <a:pt x="2370" y="922"/>
                    <a:pt x="2379" y="908"/>
                    <a:pt x="2373" y="888"/>
                  </a:cubicBezTo>
                  <a:cubicBezTo>
                    <a:pt x="2367" y="869"/>
                    <a:pt x="2341" y="851"/>
                    <a:pt x="2321" y="856"/>
                  </a:cubicBezTo>
                  <a:close/>
                  <a:moveTo>
                    <a:pt x="2157" y="691"/>
                  </a:moveTo>
                  <a:cubicBezTo>
                    <a:pt x="2124" y="746"/>
                    <a:pt x="2132" y="764"/>
                    <a:pt x="2196" y="779"/>
                  </a:cubicBezTo>
                  <a:cubicBezTo>
                    <a:pt x="2231" y="755"/>
                    <a:pt x="2236" y="746"/>
                    <a:pt x="2228" y="720"/>
                  </a:cubicBezTo>
                  <a:cubicBezTo>
                    <a:pt x="2218" y="690"/>
                    <a:pt x="2206" y="685"/>
                    <a:pt x="2157" y="691"/>
                  </a:cubicBezTo>
                  <a:close/>
                  <a:moveTo>
                    <a:pt x="2443" y="702"/>
                  </a:moveTo>
                  <a:cubicBezTo>
                    <a:pt x="2405" y="716"/>
                    <a:pt x="2393" y="728"/>
                    <a:pt x="2395" y="752"/>
                  </a:cubicBezTo>
                  <a:cubicBezTo>
                    <a:pt x="2397" y="768"/>
                    <a:pt x="2404" y="779"/>
                    <a:pt x="2421" y="782"/>
                  </a:cubicBezTo>
                  <a:cubicBezTo>
                    <a:pt x="2439" y="786"/>
                    <a:pt x="2455" y="782"/>
                    <a:pt x="2464" y="764"/>
                  </a:cubicBezTo>
                  <a:cubicBezTo>
                    <a:pt x="2475" y="739"/>
                    <a:pt x="2470" y="718"/>
                    <a:pt x="2443" y="702"/>
                  </a:cubicBezTo>
                  <a:close/>
                  <a:moveTo>
                    <a:pt x="1161" y="1864"/>
                  </a:moveTo>
                  <a:cubicBezTo>
                    <a:pt x="1151" y="1867"/>
                    <a:pt x="1142" y="1879"/>
                    <a:pt x="1145" y="1888"/>
                  </a:cubicBezTo>
                  <a:cubicBezTo>
                    <a:pt x="1148" y="1900"/>
                    <a:pt x="1163" y="1909"/>
                    <a:pt x="1175" y="1905"/>
                  </a:cubicBezTo>
                  <a:cubicBezTo>
                    <a:pt x="1185" y="1902"/>
                    <a:pt x="1192" y="1887"/>
                    <a:pt x="1188" y="1876"/>
                  </a:cubicBezTo>
                  <a:cubicBezTo>
                    <a:pt x="1184" y="1867"/>
                    <a:pt x="1171" y="1861"/>
                    <a:pt x="1161" y="1864"/>
                  </a:cubicBezTo>
                  <a:close/>
                  <a:moveTo>
                    <a:pt x="2427" y="226"/>
                  </a:moveTo>
                  <a:cubicBezTo>
                    <a:pt x="2452" y="211"/>
                    <a:pt x="2470" y="196"/>
                    <a:pt x="2461" y="168"/>
                  </a:cubicBezTo>
                  <a:cubicBezTo>
                    <a:pt x="2454" y="150"/>
                    <a:pt x="2442" y="135"/>
                    <a:pt x="2419" y="138"/>
                  </a:cubicBezTo>
                  <a:cubicBezTo>
                    <a:pt x="2402" y="140"/>
                    <a:pt x="2381" y="141"/>
                    <a:pt x="2378" y="162"/>
                  </a:cubicBezTo>
                  <a:cubicBezTo>
                    <a:pt x="2373" y="197"/>
                    <a:pt x="2399" y="211"/>
                    <a:pt x="2427" y="226"/>
                  </a:cubicBezTo>
                  <a:close/>
                  <a:moveTo>
                    <a:pt x="2440" y="463"/>
                  </a:moveTo>
                  <a:cubicBezTo>
                    <a:pt x="2459" y="440"/>
                    <a:pt x="2456" y="417"/>
                    <a:pt x="2439" y="395"/>
                  </a:cubicBezTo>
                  <a:cubicBezTo>
                    <a:pt x="2394" y="399"/>
                    <a:pt x="2381" y="407"/>
                    <a:pt x="2383" y="430"/>
                  </a:cubicBezTo>
                  <a:cubicBezTo>
                    <a:pt x="2386" y="456"/>
                    <a:pt x="2402" y="465"/>
                    <a:pt x="2440" y="463"/>
                  </a:cubicBezTo>
                  <a:close/>
                  <a:moveTo>
                    <a:pt x="2159" y="338"/>
                  </a:moveTo>
                  <a:cubicBezTo>
                    <a:pt x="2139" y="318"/>
                    <a:pt x="2117" y="319"/>
                    <a:pt x="2095" y="333"/>
                  </a:cubicBezTo>
                  <a:cubicBezTo>
                    <a:pt x="2067" y="351"/>
                    <a:pt x="2070" y="377"/>
                    <a:pt x="2080" y="416"/>
                  </a:cubicBezTo>
                  <a:cubicBezTo>
                    <a:pt x="2090" y="419"/>
                    <a:pt x="2105" y="425"/>
                    <a:pt x="2116" y="429"/>
                  </a:cubicBezTo>
                  <a:cubicBezTo>
                    <a:pt x="2168" y="406"/>
                    <a:pt x="2171" y="375"/>
                    <a:pt x="2159" y="338"/>
                  </a:cubicBezTo>
                  <a:close/>
                  <a:moveTo>
                    <a:pt x="2416" y="531"/>
                  </a:moveTo>
                  <a:cubicBezTo>
                    <a:pt x="2398" y="538"/>
                    <a:pt x="2384" y="565"/>
                    <a:pt x="2391" y="582"/>
                  </a:cubicBezTo>
                  <a:cubicBezTo>
                    <a:pt x="2397" y="601"/>
                    <a:pt x="2430" y="613"/>
                    <a:pt x="2451" y="605"/>
                  </a:cubicBezTo>
                  <a:cubicBezTo>
                    <a:pt x="2471" y="598"/>
                    <a:pt x="2474" y="584"/>
                    <a:pt x="2464" y="558"/>
                  </a:cubicBezTo>
                  <a:cubicBezTo>
                    <a:pt x="2453" y="533"/>
                    <a:pt x="2437" y="524"/>
                    <a:pt x="2416" y="531"/>
                  </a:cubicBezTo>
                  <a:close/>
                  <a:moveTo>
                    <a:pt x="1215" y="2108"/>
                  </a:moveTo>
                  <a:cubicBezTo>
                    <a:pt x="1212" y="2120"/>
                    <a:pt x="1215" y="2129"/>
                    <a:pt x="1226" y="2134"/>
                  </a:cubicBezTo>
                  <a:cubicBezTo>
                    <a:pt x="1241" y="2141"/>
                    <a:pt x="1253" y="2136"/>
                    <a:pt x="1267" y="2117"/>
                  </a:cubicBezTo>
                  <a:cubicBezTo>
                    <a:pt x="1263" y="2109"/>
                    <a:pt x="1259" y="2100"/>
                    <a:pt x="1254" y="2091"/>
                  </a:cubicBezTo>
                  <a:cubicBezTo>
                    <a:pt x="1224" y="2090"/>
                    <a:pt x="1218" y="2092"/>
                    <a:pt x="1215" y="2108"/>
                  </a:cubicBezTo>
                  <a:close/>
                  <a:moveTo>
                    <a:pt x="1234" y="1988"/>
                  </a:moveTo>
                  <a:cubicBezTo>
                    <a:pt x="1245" y="1983"/>
                    <a:pt x="1251" y="1966"/>
                    <a:pt x="1245" y="1953"/>
                  </a:cubicBezTo>
                  <a:cubicBezTo>
                    <a:pt x="1239" y="1938"/>
                    <a:pt x="1224" y="1932"/>
                    <a:pt x="1209" y="1938"/>
                  </a:cubicBezTo>
                  <a:cubicBezTo>
                    <a:pt x="1195" y="1943"/>
                    <a:pt x="1188" y="1960"/>
                    <a:pt x="1194" y="1974"/>
                  </a:cubicBezTo>
                  <a:cubicBezTo>
                    <a:pt x="1200" y="1987"/>
                    <a:pt x="1220" y="1995"/>
                    <a:pt x="1234" y="1988"/>
                  </a:cubicBezTo>
                  <a:close/>
                  <a:moveTo>
                    <a:pt x="1327" y="1941"/>
                  </a:moveTo>
                  <a:cubicBezTo>
                    <a:pt x="1342" y="1935"/>
                    <a:pt x="1349" y="1915"/>
                    <a:pt x="1342" y="1896"/>
                  </a:cubicBezTo>
                  <a:cubicBezTo>
                    <a:pt x="1337" y="1882"/>
                    <a:pt x="1316" y="1872"/>
                    <a:pt x="1301" y="1877"/>
                  </a:cubicBezTo>
                  <a:cubicBezTo>
                    <a:pt x="1288" y="1882"/>
                    <a:pt x="1278" y="1910"/>
                    <a:pt x="1284" y="1925"/>
                  </a:cubicBezTo>
                  <a:cubicBezTo>
                    <a:pt x="1290" y="1939"/>
                    <a:pt x="1311" y="1947"/>
                    <a:pt x="1327" y="1941"/>
                  </a:cubicBezTo>
                  <a:close/>
                  <a:moveTo>
                    <a:pt x="1328" y="1995"/>
                  </a:moveTo>
                  <a:cubicBezTo>
                    <a:pt x="1316" y="2007"/>
                    <a:pt x="1308" y="2019"/>
                    <a:pt x="1318" y="2035"/>
                  </a:cubicBezTo>
                  <a:cubicBezTo>
                    <a:pt x="1326" y="2045"/>
                    <a:pt x="1339" y="2048"/>
                    <a:pt x="1350" y="2042"/>
                  </a:cubicBezTo>
                  <a:cubicBezTo>
                    <a:pt x="1360" y="2036"/>
                    <a:pt x="1369" y="2028"/>
                    <a:pt x="1367" y="2014"/>
                  </a:cubicBezTo>
                  <a:cubicBezTo>
                    <a:pt x="1365" y="2000"/>
                    <a:pt x="1356" y="1996"/>
                    <a:pt x="1328" y="1995"/>
                  </a:cubicBezTo>
                  <a:close/>
                  <a:moveTo>
                    <a:pt x="1330" y="2095"/>
                  </a:moveTo>
                  <a:cubicBezTo>
                    <a:pt x="1316" y="2092"/>
                    <a:pt x="1310" y="2097"/>
                    <a:pt x="1298" y="2124"/>
                  </a:cubicBezTo>
                  <a:cubicBezTo>
                    <a:pt x="1310" y="2149"/>
                    <a:pt x="1318" y="2154"/>
                    <a:pt x="1338" y="2150"/>
                  </a:cubicBezTo>
                  <a:cubicBezTo>
                    <a:pt x="1350" y="2147"/>
                    <a:pt x="1356" y="2139"/>
                    <a:pt x="1356" y="2127"/>
                  </a:cubicBezTo>
                  <a:cubicBezTo>
                    <a:pt x="1356" y="2113"/>
                    <a:pt x="1343" y="2098"/>
                    <a:pt x="1330" y="2095"/>
                  </a:cubicBezTo>
                  <a:close/>
                  <a:moveTo>
                    <a:pt x="2163" y="537"/>
                  </a:moveTo>
                  <a:cubicBezTo>
                    <a:pt x="2155" y="518"/>
                    <a:pt x="2133" y="510"/>
                    <a:pt x="2111" y="520"/>
                  </a:cubicBezTo>
                  <a:cubicBezTo>
                    <a:pt x="2084" y="531"/>
                    <a:pt x="2074" y="550"/>
                    <a:pt x="2084" y="571"/>
                  </a:cubicBezTo>
                  <a:cubicBezTo>
                    <a:pt x="2094" y="592"/>
                    <a:pt x="2120" y="604"/>
                    <a:pt x="2139" y="597"/>
                  </a:cubicBezTo>
                  <a:cubicBezTo>
                    <a:pt x="2160" y="588"/>
                    <a:pt x="2172" y="559"/>
                    <a:pt x="2163" y="537"/>
                  </a:cubicBezTo>
                  <a:close/>
                  <a:moveTo>
                    <a:pt x="2968" y="506"/>
                  </a:moveTo>
                  <a:cubicBezTo>
                    <a:pt x="2919" y="504"/>
                    <a:pt x="2910" y="508"/>
                    <a:pt x="2904" y="534"/>
                  </a:cubicBezTo>
                  <a:cubicBezTo>
                    <a:pt x="2899" y="553"/>
                    <a:pt x="2905" y="568"/>
                    <a:pt x="2923" y="577"/>
                  </a:cubicBezTo>
                  <a:cubicBezTo>
                    <a:pt x="2947" y="588"/>
                    <a:pt x="2967" y="579"/>
                    <a:pt x="2989" y="548"/>
                  </a:cubicBezTo>
                  <a:cubicBezTo>
                    <a:pt x="2983" y="535"/>
                    <a:pt x="2976" y="521"/>
                    <a:pt x="2968" y="506"/>
                  </a:cubicBezTo>
                  <a:close/>
                  <a:moveTo>
                    <a:pt x="2897" y="816"/>
                  </a:moveTo>
                  <a:cubicBezTo>
                    <a:pt x="2881" y="824"/>
                    <a:pt x="2873" y="829"/>
                    <a:pt x="2865" y="833"/>
                  </a:cubicBezTo>
                  <a:cubicBezTo>
                    <a:pt x="2843" y="843"/>
                    <a:pt x="2832" y="863"/>
                    <a:pt x="2837" y="882"/>
                  </a:cubicBezTo>
                  <a:cubicBezTo>
                    <a:pt x="2842" y="901"/>
                    <a:pt x="2856" y="918"/>
                    <a:pt x="2870" y="931"/>
                  </a:cubicBezTo>
                  <a:cubicBezTo>
                    <a:pt x="2883" y="943"/>
                    <a:pt x="2918" y="934"/>
                    <a:pt x="2932" y="920"/>
                  </a:cubicBezTo>
                  <a:cubicBezTo>
                    <a:pt x="2946" y="905"/>
                    <a:pt x="2946" y="889"/>
                    <a:pt x="2935" y="873"/>
                  </a:cubicBezTo>
                  <a:cubicBezTo>
                    <a:pt x="2923" y="855"/>
                    <a:pt x="2911" y="837"/>
                    <a:pt x="2897" y="816"/>
                  </a:cubicBezTo>
                  <a:close/>
                  <a:moveTo>
                    <a:pt x="2778" y="710"/>
                  </a:moveTo>
                  <a:cubicBezTo>
                    <a:pt x="2751" y="744"/>
                    <a:pt x="2751" y="747"/>
                    <a:pt x="2777" y="781"/>
                  </a:cubicBezTo>
                  <a:cubicBezTo>
                    <a:pt x="2817" y="779"/>
                    <a:pt x="2833" y="768"/>
                    <a:pt x="2834" y="741"/>
                  </a:cubicBezTo>
                  <a:cubicBezTo>
                    <a:pt x="2835" y="718"/>
                    <a:pt x="2823" y="711"/>
                    <a:pt x="2778" y="710"/>
                  </a:cubicBezTo>
                  <a:close/>
                  <a:moveTo>
                    <a:pt x="3151" y="381"/>
                  </a:moveTo>
                  <a:cubicBezTo>
                    <a:pt x="3148" y="360"/>
                    <a:pt x="3134" y="353"/>
                    <a:pt x="3087" y="350"/>
                  </a:cubicBezTo>
                  <a:cubicBezTo>
                    <a:pt x="3068" y="370"/>
                    <a:pt x="3055" y="390"/>
                    <a:pt x="3072" y="415"/>
                  </a:cubicBezTo>
                  <a:cubicBezTo>
                    <a:pt x="3084" y="432"/>
                    <a:pt x="3106" y="437"/>
                    <a:pt x="3123" y="427"/>
                  </a:cubicBezTo>
                  <a:cubicBezTo>
                    <a:pt x="3140" y="417"/>
                    <a:pt x="3154" y="404"/>
                    <a:pt x="3151" y="381"/>
                  </a:cubicBezTo>
                  <a:close/>
                  <a:moveTo>
                    <a:pt x="3005" y="694"/>
                  </a:moveTo>
                  <a:cubicBezTo>
                    <a:pt x="2985" y="702"/>
                    <a:pt x="2970" y="734"/>
                    <a:pt x="2977" y="754"/>
                  </a:cubicBezTo>
                  <a:cubicBezTo>
                    <a:pt x="2984" y="773"/>
                    <a:pt x="3016" y="784"/>
                    <a:pt x="3038" y="775"/>
                  </a:cubicBezTo>
                  <a:cubicBezTo>
                    <a:pt x="3058" y="767"/>
                    <a:pt x="3066" y="745"/>
                    <a:pt x="3057" y="724"/>
                  </a:cubicBezTo>
                  <a:cubicBezTo>
                    <a:pt x="3047" y="701"/>
                    <a:pt x="3023" y="687"/>
                    <a:pt x="3005" y="694"/>
                  </a:cubicBezTo>
                  <a:close/>
                  <a:moveTo>
                    <a:pt x="2699" y="922"/>
                  </a:moveTo>
                  <a:cubicBezTo>
                    <a:pt x="2677" y="930"/>
                    <a:pt x="2667" y="950"/>
                    <a:pt x="2675" y="970"/>
                  </a:cubicBezTo>
                  <a:cubicBezTo>
                    <a:pt x="2686" y="995"/>
                    <a:pt x="2711" y="1008"/>
                    <a:pt x="2732" y="1000"/>
                  </a:cubicBezTo>
                  <a:cubicBezTo>
                    <a:pt x="2754" y="991"/>
                    <a:pt x="2765" y="963"/>
                    <a:pt x="2756" y="941"/>
                  </a:cubicBezTo>
                  <a:cubicBezTo>
                    <a:pt x="2750" y="923"/>
                    <a:pt x="2724" y="914"/>
                    <a:pt x="2699" y="922"/>
                  </a:cubicBezTo>
                  <a:close/>
                  <a:moveTo>
                    <a:pt x="3090" y="512"/>
                  </a:moveTo>
                  <a:cubicBezTo>
                    <a:pt x="3068" y="508"/>
                    <a:pt x="3058" y="516"/>
                    <a:pt x="3038" y="560"/>
                  </a:cubicBezTo>
                  <a:cubicBezTo>
                    <a:pt x="3058" y="601"/>
                    <a:pt x="3071" y="609"/>
                    <a:pt x="3103" y="601"/>
                  </a:cubicBezTo>
                  <a:cubicBezTo>
                    <a:pt x="3123" y="597"/>
                    <a:pt x="3132" y="584"/>
                    <a:pt x="3132" y="564"/>
                  </a:cubicBezTo>
                  <a:cubicBezTo>
                    <a:pt x="3132" y="542"/>
                    <a:pt x="3112" y="517"/>
                    <a:pt x="3090" y="512"/>
                  </a:cubicBezTo>
                  <a:close/>
                  <a:moveTo>
                    <a:pt x="2558" y="636"/>
                  </a:moveTo>
                  <a:cubicBezTo>
                    <a:pt x="2554" y="649"/>
                    <a:pt x="2551" y="662"/>
                    <a:pt x="2548" y="673"/>
                  </a:cubicBezTo>
                  <a:cubicBezTo>
                    <a:pt x="2565" y="700"/>
                    <a:pt x="2586" y="700"/>
                    <a:pt x="2606" y="686"/>
                  </a:cubicBezTo>
                  <a:cubicBezTo>
                    <a:pt x="2620" y="676"/>
                    <a:pt x="2617" y="662"/>
                    <a:pt x="2610" y="648"/>
                  </a:cubicBezTo>
                  <a:cubicBezTo>
                    <a:pt x="2598" y="622"/>
                    <a:pt x="2580" y="625"/>
                    <a:pt x="2558" y="636"/>
                  </a:cubicBezTo>
                  <a:close/>
                  <a:moveTo>
                    <a:pt x="2527" y="817"/>
                  </a:moveTo>
                  <a:cubicBezTo>
                    <a:pt x="2532" y="837"/>
                    <a:pt x="2546" y="845"/>
                    <a:pt x="2565" y="843"/>
                  </a:cubicBezTo>
                  <a:cubicBezTo>
                    <a:pt x="2589" y="841"/>
                    <a:pt x="2604" y="818"/>
                    <a:pt x="2606" y="782"/>
                  </a:cubicBezTo>
                  <a:cubicBezTo>
                    <a:pt x="2592" y="774"/>
                    <a:pt x="2577" y="766"/>
                    <a:pt x="2564" y="759"/>
                  </a:cubicBezTo>
                  <a:cubicBezTo>
                    <a:pt x="2529" y="777"/>
                    <a:pt x="2520" y="791"/>
                    <a:pt x="2527" y="817"/>
                  </a:cubicBezTo>
                  <a:close/>
                  <a:moveTo>
                    <a:pt x="2532" y="293"/>
                  </a:moveTo>
                  <a:cubicBezTo>
                    <a:pt x="2515" y="279"/>
                    <a:pt x="2501" y="259"/>
                    <a:pt x="2479" y="279"/>
                  </a:cubicBezTo>
                  <a:cubicBezTo>
                    <a:pt x="2472" y="285"/>
                    <a:pt x="2468" y="304"/>
                    <a:pt x="2472" y="310"/>
                  </a:cubicBezTo>
                  <a:cubicBezTo>
                    <a:pt x="2480" y="322"/>
                    <a:pt x="2495" y="335"/>
                    <a:pt x="2507" y="335"/>
                  </a:cubicBezTo>
                  <a:cubicBezTo>
                    <a:pt x="2529" y="336"/>
                    <a:pt x="2529" y="314"/>
                    <a:pt x="2532" y="293"/>
                  </a:cubicBezTo>
                  <a:close/>
                  <a:moveTo>
                    <a:pt x="2706" y="842"/>
                  </a:moveTo>
                  <a:cubicBezTo>
                    <a:pt x="2731" y="801"/>
                    <a:pt x="2731" y="799"/>
                    <a:pt x="2697" y="772"/>
                  </a:cubicBezTo>
                  <a:cubicBezTo>
                    <a:pt x="2675" y="781"/>
                    <a:pt x="2660" y="796"/>
                    <a:pt x="2666" y="822"/>
                  </a:cubicBezTo>
                  <a:cubicBezTo>
                    <a:pt x="2671" y="842"/>
                    <a:pt x="2687" y="848"/>
                    <a:pt x="2706" y="842"/>
                  </a:cubicBezTo>
                  <a:close/>
                  <a:moveTo>
                    <a:pt x="2501" y="931"/>
                  </a:moveTo>
                  <a:cubicBezTo>
                    <a:pt x="2486" y="943"/>
                    <a:pt x="2484" y="969"/>
                    <a:pt x="2496" y="987"/>
                  </a:cubicBezTo>
                  <a:cubicBezTo>
                    <a:pt x="2512" y="1010"/>
                    <a:pt x="2527" y="1012"/>
                    <a:pt x="2567" y="996"/>
                  </a:cubicBezTo>
                  <a:cubicBezTo>
                    <a:pt x="2572" y="982"/>
                    <a:pt x="2578" y="967"/>
                    <a:pt x="2584" y="951"/>
                  </a:cubicBezTo>
                  <a:cubicBezTo>
                    <a:pt x="2548" y="919"/>
                    <a:pt x="2522" y="913"/>
                    <a:pt x="2501" y="931"/>
                  </a:cubicBezTo>
                  <a:close/>
                  <a:moveTo>
                    <a:pt x="2697" y="264"/>
                  </a:moveTo>
                  <a:cubicBezTo>
                    <a:pt x="2667" y="226"/>
                    <a:pt x="2657" y="220"/>
                    <a:pt x="2639" y="234"/>
                  </a:cubicBezTo>
                  <a:cubicBezTo>
                    <a:pt x="2619" y="249"/>
                    <a:pt x="2624" y="269"/>
                    <a:pt x="2658" y="307"/>
                  </a:cubicBezTo>
                  <a:cubicBezTo>
                    <a:pt x="2677" y="295"/>
                    <a:pt x="2700" y="290"/>
                    <a:pt x="2697" y="264"/>
                  </a:cubicBezTo>
                  <a:close/>
                  <a:moveTo>
                    <a:pt x="2678" y="546"/>
                  </a:moveTo>
                  <a:cubicBezTo>
                    <a:pt x="2686" y="530"/>
                    <a:pt x="2672" y="518"/>
                    <a:pt x="2638" y="511"/>
                  </a:cubicBezTo>
                  <a:cubicBezTo>
                    <a:pt x="2624" y="542"/>
                    <a:pt x="2627" y="564"/>
                    <a:pt x="2646" y="565"/>
                  </a:cubicBezTo>
                  <a:cubicBezTo>
                    <a:pt x="2657" y="565"/>
                    <a:pt x="2673" y="555"/>
                    <a:pt x="2678" y="546"/>
                  </a:cubicBezTo>
                  <a:close/>
                  <a:moveTo>
                    <a:pt x="496" y="487"/>
                  </a:moveTo>
                  <a:cubicBezTo>
                    <a:pt x="477" y="511"/>
                    <a:pt x="477" y="513"/>
                    <a:pt x="495" y="537"/>
                  </a:cubicBezTo>
                  <a:cubicBezTo>
                    <a:pt x="523" y="536"/>
                    <a:pt x="534" y="528"/>
                    <a:pt x="535" y="509"/>
                  </a:cubicBezTo>
                  <a:cubicBezTo>
                    <a:pt x="536" y="493"/>
                    <a:pt x="527" y="488"/>
                    <a:pt x="496" y="487"/>
                  </a:cubicBezTo>
                  <a:close/>
                  <a:moveTo>
                    <a:pt x="754" y="1987"/>
                  </a:moveTo>
                  <a:cubicBezTo>
                    <a:pt x="742" y="1975"/>
                    <a:pt x="728" y="1975"/>
                    <a:pt x="714" y="1984"/>
                  </a:cubicBezTo>
                  <a:cubicBezTo>
                    <a:pt x="697" y="1995"/>
                    <a:pt x="699" y="2011"/>
                    <a:pt x="706" y="2035"/>
                  </a:cubicBezTo>
                  <a:cubicBezTo>
                    <a:pt x="711" y="2037"/>
                    <a:pt x="721" y="2041"/>
                    <a:pt x="728" y="2043"/>
                  </a:cubicBezTo>
                  <a:cubicBezTo>
                    <a:pt x="760" y="2029"/>
                    <a:pt x="762" y="2010"/>
                    <a:pt x="754" y="1987"/>
                  </a:cubicBezTo>
                  <a:close/>
                  <a:moveTo>
                    <a:pt x="654" y="476"/>
                  </a:moveTo>
                  <a:cubicBezTo>
                    <a:pt x="640" y="482"/>
                    <a:pt x="629" y="504"/>
                    <a:pt x="634" y="518"/>
                  </a:cubicBezTo>
                  <a:cubicBezTo>
                    <a:pt x="640" y="531"/>
                    <a:pt x="662" y="539"/>
                    <a:pt x="677" y="533"/>
                  </a:cubicBezTo>
                  <a:cubicBezTo>
                    <a:pt x="691" y="527"/>
                    <a:pt x="696" y="512"/>
                    <a:pt x="690" y="497"/>
                  </a:cubicBezTo>
                  <a:cubicBezTo>
                    <a:pt x="683" y="481"/>
                    <a:pt x="666" y="471"/>
                    <a:pt x="654" y="476"/>
                  </a:cubicBezTo>
                  <a:close/>
                  <a:moveTo>
                    <a:pt x="628" y="345"/>
                  </a:moveTo>
                  <a:cubicBezTo>
                    <a:pt x="594" y="344"/>
                    <a:pt x="588" y="347"/>
                    <a:pt x="584" y="365"/>
                  </a:cubicBezTo>
                  <a:cubicBezTo>
                    <a:pt x="580" y="378"/>
                    <a:pt x="584" y="388"/>
                    <a:pt x="597" y="394"/>
                  </a:cubicBezTo>
                  <a:cubicBezTo>
                    <a:pt x="613" y="402"/>
                    <a:pt x="627" y="396"/>
                    <a:pt x="643" y="374"/>
                  </a:cubicBezTo>
                  <a:cubicBezTo>
                    <a:pt x="638" y="365"/>
                    <a:pt x="634" y="356"/>
                    <a:pt x="628" y="345"/>
                  </a:cubicBezTo>
                  <a:close/>
                  <a:moveTo>
                    <a:pt x="725" y="2099"/>
                  </a:moveTo>
                  <a:cubicBezTo>
                    <a:pt x="708" y="2106"/>
                    <a:pt x="702" y="2118"/>
                    <a:pt x="708" y="2131"/>
                  </a:cubicBezTo>
                  <a:cubicBezTo>
                    <a:pt x="714" y="2144"/>
                    <a:pt x="730" y="2152"/>
                    <a:pt x="742" y="2147"/>
                  </a:cubicBezTo>
                  <a:cubicBezTo>
                    <a:pt x="755" y="2142"/>
                    <a:pt x="762" y="2124"/>
                    <a:pt x="756" y="2110"/>
                  </a:cubicBezTo>
                  <a:cubicBezTo>
                    <a:pt x="752" y="2098"/>
                    <a:pt x="738" y="2094"/>
                    <a:pt x="725" y="2099"/>
                  </a:cubicBezTo>
                  <a:close/>
                  <a:moveTo>
                    <a:pt x="579" y="561"/>
                  </a:moveTo>
                  <a:cubicBezTo>
                    <a:pt x="567" y="567"/>
                    <a:pt x="562" y="570"/>
                    <a:pt x="556" y="573"/>
                  </a:cubicBezTo>
                  <a:cubicBezTo>
                    <a:pt x="541" y="580"/>
                    <a:pt x="534" y="594"/>
                    <a:pt x="537" y="607"/>
                  </a:cubicBezTo>
                  <a:cubicBezTo>
                    <a:pt x="540" y="620"/>
                    <a:pt x="550" y="632"/>
                    <a:pt x="560" y="641"/>
                  </a:cubicBezTo>
                  <a:cubicBezTo>
                    <a:pt x="569" y="650"/>
                    <a:pt x="593" y="643"/>
                    <a:pt x="603" y="633"/>
                  </a:cubicBezTo>
                  <a:cubicBezTo>
                    <a:pt x="612" y="623"/>
                    <a:pt x="613" y="612"/>
                    <a:pt x="605" y="601"/>
                  </a:cubicBezTo>
                  <a:cubicBezTo>
                    <a:pt x="597" y="588"/>
                    <a:pt x="589" y="576"/>
                    <a:pt x="579" y="561"/>
                  </a:cubicBezTo>
                  <a:close/>
                  <a:moveTo>
                    <a:pt x="828" y="2081"/>
                  </a:moveTo>
                  <a:cubicBezTo>
                    <a:pt x="814" y="2076"/>
                    <a:pt x="806" y="2083"/>
                    <a:pt x="799" y="2094"/>
                  </a:cubicBezTo>
                  <a:cubicBezTo>
                    <a:pt x="792" y="2105"/>
                    <a:pt x="797" y="2114"/>
                    <a:pt x="805" y="2124"/>
                  </a:cubicBezTo>
                  <a:cubicBezTo>
                    <a:pt x="820" y="2127"/>
                    <a:pt x="832" y="2125"/>
                    <a:pt x="838" y="2111"/>
                  </a:cubicBezTo>
                  <a:cubicBezTo>
                    <a:pt x="843" y="2100"/>
                    <a:pt x="837" y="2089"/>
                    <a:pt x="828" y="2081"/>
                  </a:cubicBezTo>
                  <a:close/>
                  <a:moveTo>
                    <a:pt x="776" y="1859"/>
                  </a:moveTo>
                  <a:cubicBezTo>
                    <a:pt x="753" y="1869"/>
                    <a:pt x="749" y="1876"/>
                    <a:pt x="752" y="1893"/>
                  </a:cubicBezTo>
                  <a:cubicBezTo>
                    <a:pt x="755" y="1908"/>
                    <a:pt x="765" y="1920"/>
                    <a:pt x="775" y="1919"/>
                  </a:cubicBezTo>
                  <a:cubicBezTo>
                    <a:pt x="788" y="1919"/>
                    <a:pt x="797" y="1913"/>
                    <a:pt x="801" y="1900"/>
                  </a:cubicBezTo>
                  <a:cubicBezTo>
                    <a:pt x="806" y="1882"/>
                    <a:pt x="803" y="1875"/>
                    <a:pt x="776" y="1859"/>
                  </a:cubicBezTo>
                  <a:close/>
                  <a:moveTo>
                    <a:pt x="446" y="579"/>
                  </a:moveTo>
                  <a:cubicBezTo>
                    <a:pt x="463" y="551"/>
                    <a:pt x="463" y="549"/>
                    <a:pt x="439" y="530"/>
                  </a:cubicBezTo>
                  <a:cubicBezTo>
                    <a:pt x="424" y="537"/>
                    <a:pt x="413" y="547"/>
                    <a:pt x="418" y="565"/>
                  </a:cubicBezTo>
                  <a:cubicBezTo>
                    <a:pt x="421" y="579"/>
                    <a:pt x="432" y="583"/>
                    <a:pt x="446" y="579"/>
                  </a:cubicBezTo>
                  <a:close/>
                  <a:moveTo>
                    <a:pt x="440" y="176"/>
                  </a:moveTo>
                  <a:cubicBezTo>
                    <a:pt x="419" y="150"/>
                    <a:pt x="411" y="146"/>
                    <a:pt x="399" y="156"/>
                  </a:cubicBezTo>
                  <a:cubicBezTo>
                    <a:pt x="385" y="166"/>
                    <a:pt x="388" y="180"/>
                    <a:pt x="412" y="206"/>
                  </a:cubicBezTo>
                  <a:cubicBezTo>
                    <a:pt x="426" y="198"/>
                    <a:pt x="441" y="195"/>
                    <a:pt x="440" y="176"/>
                  </a:cubicBezTo>
                  <a:close/>
                  <a:moveTo>
                    <a:pt x="426" y="373"/>
                  </a:moveTo>
                  <a:cubicBezTo>
                    <a:pt x="432" y="362"/>
                    <a:pt x="422" y="354"/>
                    <a:pt x="398" y="349"/>
                  </a:cubicBezTo>
                  <a:cubicBezTo>
                    <a:pt x="389" y="370"/>
                    <a:pt x="391" y="385"/>
                    <a:pt x="404" y="386"/>
                  </a:cubicBezTo>
                  <a:cubicBezTo>
                    <a:pt x="411" y="386"/>
                    <a:pt x="423" y="379"/>
                    <a:pt x="426" y="373"/>
                  </a:cubicBezTo>
                  <a:close/>
                  <a:moveTo>
                    <a:pt x="343" y="436"/>
                  </a:moveTo>
                  <a:cubicBezTo>
                    <a:pt x="340" y="445"/>
                    <a:pt x="337" y="454"/>
                    <a:pt x="335" y="462"/>
                  </a:cubicBezTo>
                  <a:cubicBezTo>
                    <a:pt x="347" y="480"/>
                    <a:pt x="362" y="480"/>
                    <a:pt x="376" y="470"/>
                  </a:cubicBezTo>
                  <a:cubicBezTo>
                    <a:pt x="386" y="464"/>
                    <a:pt x="384" y="454"/>
                    <a:pt x="379" y="444"/>
                  </a:cubicBezTo>
                  <a:cubicBezTo>
                    <a:pt x="370" y="426"/>
                    <a:pt x="358" y="428"/>
                    <a:pt x="343" y="436"/>
                  </a:cubicBezTo>
                  <a:close/>
                  <a:moveTo>
                    <a:pt x="321" y="562"/>
                  </a:moveTo>
                  <a:cubicBezTo>
                    <a:pt x="324" y="576"/>
                    <a:pt x="334" y="582"/>
                    <a:pt x="347" y="580"/>
                  </a:cubicBezTo>
                  <a:cubicBezTo>
                    <a:pt x="364" y="578"/>
                    <a:pt x="375" y="563"/>
                    <a:pt x="376" y="537"/>
                  </a:cubicBezTo>
                  <a:cubicBezTo>
                    <a:pt x="366" y="532"/>
                    <a:pt x="356" y="526"/>
                    <a:pt x="346" y="521"/>
                  </a:cubicBezTo>
                  <a:cubicBezTo>
                    <a:pt x="322" y="534"/>
                    <a:pt x="316" y="543"/>
                    <a:pt x="321" y="562"/>
                  </a:cubicBezTo>
                  <a:close/>
                  <a:moveTo>
                    <a:pt x="874" y="2156"/>
                  </a:moveTo>
                  <a:cubicBezTo>
                    <a:pt x="865" y="2149"/>
                    <a:pt x="842" y="2151"/>
                    <a:pt x="834" y="2162"/>
                  </a:cubicBezTo>
                  <a:cubicBezTo>
                    <a:pt x="834" y="2163"/>
                    <a:pt x="833" y="2163"/>
                    <a:pt x="833" y="2164"/>
                  </a:cubicBezTo>
                  <a:cubicBezTo>
                    <a:pt x="883" y="2164"/>
                    <a:pt x="883" y="2164"/>
                    <a:pt x="883" y="2164"/>
                  </a:cubicBezTo>
                  <a:cubicBezTo>
                    <a:pt x="882" y="2161"/>
                    <a:pt x="879" y="2158"/>
                    <a:pt x="874" y="2156"/>
                  </a:cubicBezTo>
                  <a:close/>
                  <a:moveTo>
                    <a:pt x="441" y="635"/>
                  </a:moveTo>
                  <a:cubicBezTo>
                    <a:pt x="425" y="640"/>
                    <a:pt x="418" y="655"/>
                    <a:pt x="424" y="669"/>
                  </a:cubicBezTo>
                  <a:cubicBezTo>
                    <a:pt x="432" y="686"/>
                    <a:pt x="449" y="695"/>
                    <a:pt x="464" y="689"/>
                  </a:cubicBezTo>
                  <a:cubicBezTo>
                    <a:pt x="479" y="683"/>
                    <a:pt x="487" y="664"/>
                    <a:pt x="481" y="648"/>
                  </a:cubicBezTo>
                  <a:cubicBezTo>
                    <a:pt x="476" y="635"/>
                    <a:pt x="458" y="630"/>
                    <a:pt x="441" y="635"/>
                  </a:cubicBezTo>
                  <a:close/>
                  <a:moveTo>
                    <a:pt x="1050" y="2094"/>
                  </a:moveTo>
                  <a:cubicBezTo>
                    <a:pt x="1042" y="2113"/>
                    <a:pt x="1044" y="2127"/>
                    <a:pt x="1055" y="2127"/>
                  </a:cubicBezTo>
                  <a:cubicBezTo>
                    <a:pt x="1062" y="2127"/>
                    <a:pt x="1072" y="2121"/>
                    <a:pt x="1075" y="2115"/>
                  </a:cubicBezTo>
                  <a:cubicBezTo>
                    <a:pt x="1080" y="2106"/>
                    <a:pt x="1071" y="2098"/>
                    <a:pt x="1050" y="2094"/>
                  </a:cubicBezTo>
                  <a:close/>
                  <a:moveTo>
                    <a:pt x="1160" y="2081"/>
                  </a:moveTo>
                  <a:cubicBezTo>
                    <a:pt x="1148" y="2106"/>
                    <a:pt x="1149" y="2117"/>
                    <a:pt x="1163" y="2122"/>
                  </a:cubicBezTo>
                  <a:cubicBezTo>
                    <a:pt x="1174" y="2126"/>
                    <a:pt x="1182" y="2121"/>
                    <a:pt x="1186" y="2111"/>
                  </a:cubicBezTo>
                  <a:cubicBezTo>
                    <a:pt x="1193" y="2099"/>
                    <a:pt x="1183" y="2087"/>
                    <a:pt x="1160" y="2081"/>
                  </a:cubicBezTo>
                  <a:close/>
                  <a:moveTo>
                    <a:pt x="1069" y="2019"/>
                  </a:moveTo>
                  <a:cubicBezTo>
                    <a:pt x="1062" y="2030"/>
                    <a:pt x="1057" y="2039"/>
                    <a:pt x="1053" y="2047"/>
                  </a:cubicBezTo>
                  <a:cubicBezTo>
                    <a:pt x="1078" y="2068"/>
                    <a:pt x="1083" y="2068"/>
                    <a:pt x="1093" y="2040"/>
                  </a:cubicBezTo>
                  <a:cubicBezTo>
                    <a:pt x="1086" y="2034"/>
                    <a:pt x="1079" y="2027"/>
                    <a:pt x="1069" y="2019"/>
                  </a:cubicBezTo>
                  <a:close/>
                  <a:moveTo>
                    <a:pt x="994" y="1836"/>
                  </a:moveTo>
                  <a:cubicBezTo>
                    <a:pt x="982" y="1846"/>
                    <a:pt x="976" y="1857"/>
                    <a:pt x="984" y="1872"/>
                  </a:cubicBezTo>
                  <a:cubicBezTo>
                    <a:pt x="989" y="1881"/>
                    <a:pt x="999" y="1883"/>
                    <a:pt x="1007" y="1877"/>
                  </a:cubicBezTo>
                  <a:cubicBezTo>
                    <a:pt x="1014" y="1873"/>
                    <a:pt x="1022" y="1865"/>
                    <a:pt x="1022" y="1859"/>
                  </a:cubicBezTo>
                  <a:cubicBezTo>
                    <a:pt x="1022" y="1842"/>
                    <a:pt x="1010" y="1836"/>
                    <a:pt x="994" y="1836"/>
                  </a:cubicBezTo>
                  <a:close/>
                  <a:moveTo>
                    <a:pt x="1087" y="1941"/>
                  </a:moveTo>
                  <a:cubicBezTo>
                    <a:pt x="1068" y="1918"/>
                    <a:pt x="1062" y="1914"/>
                    <a:pt x="1051" y="1923"/>
                  </a:cubicBezTo>
                  <a:cubicBezTo>
                    <a:pt x="1039" y="1932"/>
                    <a:pt x="1041" y="1945"/>
                    <a:pt x="1063" y="1968"/>
                  </a:cubicBezTo>
                  <a:cubicBezTo>
                    <a:pt x="1075" y="1961"/>
                    <a:pt x="1088" y="1958"/>
                    <a:pt x="1087" y="1941"/>
                  </a:cubicBezTo>
                  <a:close/>
                  <a:moveTo>
                    <a:pt x="1097" y="2156"/>
                  </a:moveTo>
                  <a:cubicBezTo>
                    <a:pt x="1093" y="2157"/>
                    <a:pt x="1090" y="2160"/>
                    <a:pt x="1088" y="2164"/>
                  </a:cubicBezTo>
                  <a:cubicBezTo>
                    <a:pt x="1125" y="2164"/>
                    <a:pt x="1125" y="2164"/>
                    <a:pt x="1125" y="2164"/>
                  </a:cubicBezTo>
                  <a:cubicBezTo>
                    <a:pt x="1120" y="2155"/>
                    <a:pt x="1109" y="2151"/>
                    <a:pt x="1097" y="2156"/>
                  </a:cubicBezTo>
                  <a:close/>
                  <a:moveTo>
                    <a:pt x="856" y="1925"/>
                  </a:moveTo>
                  <a:cubicBezTo>
                    <a:pt x="847" y="1928"/>
                    <a:pt x="839" y="1935"/>
                    <a:pt x="842" y="1947"/>
                  </a:cubicBezTo>
                  <a:cubicBezTo>
                    <a:pt x="845" y="1962"/>
                    <a:pt x="856" y="1967"/>
                    <a:pt x="872" y="1965"/>
                  </a:cubicBezTo>
                  <a:cubicBezTo>
                    <a:pt x="876" y="1958"/>
                    <a:pt x="880" y="1951"/>
                    <a:pt x="885" y="1943"/>
                  </a:cubicBezTo>
                  <a:cubicBezTo>
                    <a:pt x="876" y="1933"/>
                    <a:pt x="872" y="1918"/>
                    <a:pt x="856" y="1925"/>
                  </a:cubicBezTo>
                  <a:close/>
                  <a:moveTo>
                    <a:pt x="1163" y="2015"/>
                  </a:moveTo>
                  <a:cubicBezTo>
                    <a:pt x="1168" y="2000"/>
                    <a:pt x="1159" y="1989"/>
                    <a:pt x="1143" y="1983"/>
                  </a:cubicBezTo>
                  <a:cubicBezTo>
                    <a:pt x="1127" y="1990"/>
                    <a:pt x="1116" y="2000"/>
                    <a:pt x="1121" y="2017"/>
                  </a:cubicBezTo>
                  <a:cubicBezTo>
                    <a:pt x="1123" y="2023"/>
                    <a:pt x="1132" y="2030"/>
                    <a:pt x="1140" y="2032"/>
                  </a:cubicBezTo>
                  <a:cubicBezTo>
                    <a:pt x="1152" y="2035"/>
                    <a:pt x="1161" y="2025"/>
                    <a:pt x="1163" y="2015"/>
                  </a:cubicBezTo>
                  <a:close/>
                  <a:moveTo>
                    <a:pt x="928" y="2064"/>
                  </a:moveTo>
                  <a:cubicBezTo>
                    <a:pt x="940" y="2050"/>
                    <a:pt x="938" y="2036"/>
                    <a:pt x="927" y="2022"/>
                  </a:cubicBezTo>
                  <a:cubicBezTo>
                    <a:pt x="899" y="2025"/>
                    <a:pt x="891" y="2030"/>
                    <a:pt x="893" y="2044"/>
                  </a:cubicBezTo>
                  <a:cubicBezTo>
                    <a:pt x="894" y="2060"/>
                    <a:pt x="904" y="2066"/>
                    <a:pt x="928" y="2064"/>
                  </a:cubicBezTo>
                  <a:close/>
                  <a:moveTo>
                    <a:pt x="920" y="1918"/>
                  </a:moveTo>
                  <a:cubicBezTo>
                    <a:pt x="935" y="1909"/>
                    <a:pt x="947" y="1899"/>
                    <a:pt x="941" y="1882"/>
                  </a:cubicBezTo>
                  <a:cubicBezTo>
                    <a:pt x="937" y="1871"/>
                    <a:pt x="929" y="1861"/>
                    <a:pt x="915" y="1863"/>
                  </a:cubicBezTo>
                  <a:cubicBezTo>
                    <a:pt x="904" y="1865"/>
                    <a:pt x="892" y="1865"/>
                    <a:pt x="890" y="1879"/>
                  </a:cubicBezTo>
                  <a:cubicBezTo>
                    <a:pt x="886" y="1900"/>
                    <a:pt x="903" y="1909"/>
                    <a:pt x="920" y="1918"/>
                  </a:cubicBezTo>
                  <a:close/>
                  <a:moveTo>
                    <a:pt x="913" y="2107"/>
                  </a:moveTo>
                  <a:cubicBezTo>
                    <a:pt x="902" y="2111"/>
                    <a:pt x="893" y="2127"/>
                    <a:pt x="897" y="2138"/>
                  </a:cubicBezTo>
                  <a:cubicBezTo>
                    <a:pt x="902" y="2150"/>
                    <a:pt x="922" y="2157"/>
                    <a:pt x="935" y="2152"/>
                  </a:cubicBezTo>
                  <a:cubicBezTo>
                    <a:pt x="947" y="2148"/>
                    <a:pt x="949" y="2139"/>
                    <a:pt x="942" y="2123"/>
                  </a:cubicBezTo>
                  <a:cubicBezTo>
                    <a:pt x="936" y="2107"/>
                    <a:pt x="926" y="2102"/>
                    <a:pt x="913" y="2107"/>
                  </a:cubicBezTo>
                  <a:close/>
                  <a:moveTo>
                    <a:pt x="985" y="1959"/>
                  </a:moveTo>
                  <a:cubicBezTo>
                    <a:pt x="974" y="1951"/>
                    <a:pt x="965" y="1938"/>
                    <a:pt x="952" y="1950"/>
                  </a:cubicBezTo>
                  <a:cubicBezTo>
                    <a:pt x="948" y="1954"/>
                    <a:pt x="945" y="1966"/>
                    <a:pt x="948" y="1970"/>
                  </a:cubicBezTo>
                  <a:cubicBezTo>
                    <a:pt x="952" y="1977"/>
                    <a:pt x="962" y="1985"/>
                    <a:pt x="969" y="1985"/>
                  </a:cubicBezTo>
                  <a:cubicBezTo>
                    <a:pt x="983" y="1986"/>
                    <a:pt x="983" y="1972"/>
                    <a:pt x="985" y="1959"/>
                  </a:cubicBezTo>
                  <a:close/>
                  <a:moveTo>
                    <a:pt x="997" y="2009"/>
                  </a:moveTo>
                  <a:cubicBezTo>
                    <a:pt x="992" y="2013"/>
                    <a:pt x="989" y="2020"/>
                    <a:pt x="982" y="2030"/>
                  </a:cubicBezTo>
                  <a:cubicBezTo>
                    <a:pt x="993" y="2034"/>
                    <a:pt x="1000" y="2040"/>
                    <a:pt x="1006" y="2038"/>
                  </a:cubicBezTo>
                  <a:cubicBezTo>
                    <a:pt x="1015" y="2036"/>
                    <a:pt x="1020" y="2028"/>
                    <a:pt x="1016" y="2018"/>
                  </a:cubicBezTo>
                  <a:cubicBezTo>
                    <a:pt x="1012" y="2009"/>
                    <a:pt x="1005" y="2005"/>
                    <a:pt x="997" y="2009"/>
                  </a:cubicBezTo>
                  <a:close/>
                  <a:moveTo>
                    <a:pt x="983" y="2075"/>
                  </a:moveTo>
                  <a:cubicBezTo>
                    <a:pt x="976" y="2080"/>
                    <a:pt x="968" y="2084"/>
                    <a:pt x="962" y="2089"/>
                  </a:cubicBezTo>
                  <a:cubicBezTo>
                    <a:pt x="964" y="2104"/>
                    <a:pt x="966" y="2116"/>
                    <a:pt x="981" y="2116"/>
                  </a:cubicBezTo>
                  <a:cubicBezTo>
                    <a:pt x="987" y="2117"/>
                    <a:pt x="995" y="2112"/>
                    <a:pt x="997" y="2107"/>
                  </a:cubicBezTo>
                  <a:cubicBezTo>
                    <a:pt x="1005" y="2093"/>
                    <a:pt x="996" y="2084"/>
                    <a:pt x="983" y="2075"/>
                  </a:cubicBezTo>
                  <a:close/>
                </a:path>
              </a:pathLst>
            </a:custGeom>
            <a:solidFill>
              <a:schemeClr val="accent2"/>
            </a:solidFill>
            <a:ln>
              <a:noFill/>
            </a:ln>
          </p:spPr>
        </p:sp>
        <p:sp>
          <p:nvSpPr>
            <p:cNvPr id="19" name="Freeform 9"/>
            <p:cNvSpPr>
              <a:spLocks noEditPoints="1"/>
            </p:cNvSpPr>
            <p:nvPr/>
          </p:nvSpPr>
          <p:spPr bwMode="auto">
            <a:xfrm>
              <a:off x="0" y="0"/>
              <a:ext cx="11633200" cy="6861175"/>
            </a:xfrm>
            <a:custGeom>
              <a:avLst/>
              <a:gdLst/>
              <a:ahLst/>
              <a:cxnLst/>
              <a:rect l="0" t="0" r="r" b="b"/>
              <a:pathLst>
                <a:path w="3661" h="2158">
                  <a:moveTo>
                    <a:pt x="24" y="2073"/>
                  </a:moveTo>
                  <a:cubicBezTo>
                    <a:pt x="14" y="2076"/>
                    <a:pt x="6" y="2080"/>
                    <a:pt x="0" y="2086"/>
                  </a:cubicBezTo>
                  <a:cubicBezTo>
                    <a:pt x="0" y="2158"/>
                    <a:pt x="0" y="2158"/>
                    <a:pt x="0" y="2158"/>
                  </a:cubicBezTo>
                  <a:cubicBezTo>
                    <a:pt x="100" y="2158"/>
                    <a:pt x="100" y="2158"/>
                    <a:pt x="100" y="2158"/>
                  </a:cubicBezTo>
                  <a:cubicBezTo>
                    <a:pt x="99" y="2098"/>
                    <a:pt x="68" y="2079"/>
                    <a:pt x="24" y="2073"/>
                  </a:cubicBezTo>
                  <a:close/>
                  <a:moveTo>
                    <a:pt x="135" y="1936"/>
                  </a:moveTo>
                  <a:cubicBezTo>
                    <a:pt x="120" y="1949"/>
                    <a:pt x="109" y="1973"/>
                    <a:pt x="107" y="1993"/>
                  </a:cubicBezTo>
                  <a:cubicBezTo>
                    <a:pt x="106" y="2018"/>
                    <a:pt x="132" y="2025"/>
                    <a:pt x="153" y="2029"/>
                  </a:cubicBezTo>
                  <a:cubicBezTo>
                    <a:pt x="178" y="2034"/>
                    <a:pt x="198" y="2014"/>
                    <a:pt x="214" y="1974"/>
                  </a:cubicBezTo>
                  <a:cubicBezTo>
                    <a:pt x="179" y="1932"/>
                    <a:pt x="156" y="1918"/>
                    <a:pt x="135" y="1936"/>
                  </a:cubicBezTo>
                  <a:close/>
                  <a:moveTo>
                    <a:pt x="317" y="1834"/>
                  </a:moveTo>
                  <a:cubicBezTo>
                    <a:pt x="303" y="1800"/>
                    <a:pt x="276" y="1791"/>
                    <a:pt x="242" y="1797"/>
                  </a:cubicBezTo>
                  <a:cubicBezTo>
                    <a:pt x="221" y="1849"/>
                    <a:pt x="223" y="1868"/>
                    <a:pt x="250" y="1878"/>
                  </a:cubicBezTo>
                  <a:cubicBezTo>
                    <a:pt x="279" y="1889"/>
                    <a:pt x="298" y="1877"/>
                    <a:pt x="317" y="1834"/>
                  </a:cubicBezTo>
                  <a:close/>
                  <a:moveTo>
                    <a:pt x="182" y="1639"/>
                  </a:moveTo>
                  <a:cubicBezTo>
                    <a:pt x="158" y="1649"/>
                    <a:pt x="128" y="1654"/>
                    <a:pt x="137" y="1689"/>
                  </a:cubicBezTo>
                  <a:cubicBezTo>
                    <a:pt x="140" y="1700"/>
                    <a:pt x="158" y="1715"/>
                    <a:pt x="168" y="1714"/>
                  </a:cubicBezTo>
                  <a:cubicBezTo>
                    <a:pt x="184" y="1712"/>
                    <a:pt x="207" y="1703"/>
                    <a:pt x="214" y="1690"/>
                  </a:cubicBezTo>
                  <a:cubicBezTo>
                    <a:pt x="227" y="1665"/>
                    <a:pt x="203" y="1653"/>
                    <a:pt x="182" y="1639"/>
                  </a:cubicBezTo>
                  <a:close/>
                  <a:moveTo>
                    <a:pt x="5" y="1648"/>
                  </a:moveTo>
                  <a:cubicBezTo>
                    <a:pt x="4" y="1647"/>
                    <a:pt x="2" y="1647"/>
                    <a:pt x="0" y="1647"/>
                  </a:cubicBezTo>
                  <a:cubicBezTo>
                    <a:pt x="0" y="1745"/>
                    <a:pt x="0" y="1745"/>
                    <a:pt x="0" y="1745"/>
                  </a:cubicBezTo>
                  <a:cubicBezTo>
                    <a:pt x="17" y="1740"/>
                    <a:pt x="33" y="1729"/>
                    <a:pt x="50" y="1717"/>
                  </a:cubicBezTo>
                  <a:cubicBezTo>
                    <a:pt x="48" y="1681"/>
                    <a:pt x="42" y="1652"/>
                    <a:pt x="5" y="1648"/>
                  </a:cubicBezTo>
                  <a:close/>
                  <a:moveTo>
                    <a:pt x="69" y="1413"/>
                  </a:moveTo>
                  <a:cubicBezTo>
                    <a:pt x="93" y="1416"/>
                    <a:pt x="126" y="1400"/>
                    <a:pt x="130" y="1379"/>
                  </a:cubicBezTo>
                  <a:cubicBezTo>
                    <a:pt x="136" y="1345"/>
                    <a:pt x="118" y="1324"/>
                    <a:pt x="87" y="1313"/>
                  </a:cubicBezTo>
                  <a:cubicBezTo>
                    <a:pt x="40" y="1329"/>
                    <a:pt x="29" y="1342"/>
                    <a:pt x="33" y="1374"/>
                  </a:cubicBezTo>
                  <a:cubicBezTo>
                    <a:pt x="36" y="1395"/>
                    <a:pt x="45" y="1410"/>
                    <a:pt x="69" y="1413"/>
                  </a:cubicBezTo>
                  <a:close/>
                  <a:moveTo>
                    <a:pt x="5" y="1836"/>
                  </a:moveTo>
                  <a:cubicBezTo>
                    <a:pt x="3" y="1855"/>
                    <a:pt x="9" y="1876"/>
                    <a:pt x="32" y="1882"/>
                  </a:cubicBezTo>
                  <a:cubicBezTo>
                    <a:pt x="62" y="1889"/>
                    <a:pt x="79" y="1873"/>
                    <a:pt x="91" y="1843"/>
                  </a:cubicBezTo>
                  <a:cubicBezTo>
                    <a:pt x="82" y="1831"/>
                    <a:pt x="73" y="1816"/>
                    <a:pt x="63" y="1801"/>
                  </a:cubicBezTo>
                  <a:cubicBezTo>
                    <a:pt x="38" y="1807"/>
                    <a:pt x="7" y="1800"/>
                    <a:pt x="5" y="1836"/>
                  </a:cubicBezTo>
                  <a:close/>
                  <a:moveTo>
                    <a:pt x="27" y="1561"/>
                  </a:moveTo>
                  <a:cubicBezTo>
                    <a:pt x="47" y="1560"/>
                    <a:pt x="59" y="1545"/>
                    <a:pt x="57" y="1526"/>
                  </a:cubicBezTo>
                  <a:cubicBezTo>
                    <a:pt x="55" y="1510"/>
                    <a:pt x="48" y="1487"/>
                    <a:pt x="37" y="1482"/>
                  </a:cubicBezTo>
                  <a:cubicBezTo>
                    <a:pt x="23" y="1474"/>
                    <a:pt x="10" y="1475"/>
                    <a:pt x="0" y="1480"/>
                  </a:cubicBezTo>
                  <a:cubicBezTo>
                    <a:pt x="0" y="1556"/>
                    <a:pt x="0" y="1556"/>
                    <a:pt x="0" y="1556"/>
                  </a:cubicBezTo>
                  <a:cubicBezTo>
                    <a:pt x="7" y="1560"/>
                    <a:pt x="16" y="1562"/>
                    <a:pt x="27" y="1561"/>
                  </a:cubicBezTo>
                  <a:close/>
                  <a:moveTo>
                    <a:pt x="257" y="2026"/>
                  </a:moveTo>
                  <a:cubicBezTo>
                    <a:pt x="237" y="2046"/>
                    <a:pt x="240" y="2066"/>
                    <a:pt x="254" y="2088"/>
                  </a:cubicBezTo>
                  <a:cubicBezTo>
                    <a:pt x="267" y="2110"/>
                    <a:pt x="287" y="2111"/>
                    <a:pt x="313" y="2106"/>
                  </a:cubicBezTo>
                  <a:cubicBezTo>
                    <a:pt x="332" y="2082"/>
                    <a:pt x="338" y="2058"/>
                    <a:pt x="320" y="2035"/>
                  </a:cubicBezTo>
                  <a:cubicBezTo>
                    <a:pt x="304" y="2016"/>
                    <a:pt x="280" y="2017"/>
                    <a:pt x="257" y="2026"/>
                  </a:cubicBezTo>
                  <a:close/>
                  <a:moveTo>
                    <a:pt x="479" y="1900"/>
                  </a:moveTo>
                  <a:cubicBezTo>
                    <a:pt x="482" y="1875"/>
                    <a:pt x="468" y="1863"/>
                    <a:pt x="434" y="1861"/>
                  </a:cubicBezTo>
                  <a:cubicBezTo>
                    <a:pt x="401" y="1858"/>
                    <a:pt x="382" y="1871"/>
                    <a:pt x="379" y="1898"/>
                  </a:cubicBezTo>
                  <a:cubicBezTo>
                    <a:pt x="376" y="1922"/>
                    <a:pt x="397" y="1951"/>
                    <a:pt x="420" y="1954"/>
                  </a:cubicBezTo>
                  <a:cubicBezTo>
                    <a:pt x="445" y="1957"/>
                    <a:pt x="476" y="1928"/>
                    <a:pt x="479" y="1900"/>
                  </a:cubicBezTo>
                  <a:close/>
                  <a:moveTo>
                    <a:pt x="653" y="1775"/>
                  </a:moveTo>
                  <a:cubicBezTo>
                    <a:pt x="651" y="1755"/>
                    <a:pt x="633" y="1750"/>
                    <a:pt x="614" y="1750"/>
                  </a:cubicBezTo>
                  <a:cubicBezTo>
                    <a:pt x="579" y="1749"/>
                    <a:pt x="572" y="1770"/>
                    <a:pt x="572" y="1800"/>
                  </a:cubicBezTo>
                  <a:cubicBezTo>
                    <a:pt x="584" y="1812"/>
                    <a:pt x="597" y="1823"/>
                    <a:pt x="607" y="1833"/>
                  </a:cubicBezTo>
                  <a:cubicBezTo>
                    <a:pt x="646" y="1828"/>
                    <a:pt x="658" y="1806"/>
                    <a:pt x="653" y="1775"/>
                  </a:cubicBezTo>
                  <a:close/>
                  <a:moveTo>
                    <a:pt x="581" y="1963"/>
                  </a:moveTo>
                  <a:cubicBezTo>
                    <a:pt x="574" y="2013"/>
                    <a:pt x="581" y="2032"/>
                    <a:pt x="609" y="2043"/>
                  </a:cubicBezTo>
                  <a:cubicBezTo>
                    <a:pt x="627" y="2050"/>
                    <a:pt x="643" y="2048"/>
                    <a:pt x="656" y="2032"/>
                  </a:cubicBezTo>
                  <a:cubicBezTo>
                    <a:pt x="670" y="2014"/>
                    <a:pt x="676" y="1994"/>
                    <a:pt x="660" y="1975"/>
                  </a:cubicBezTo>
                  <a:cubicBezTo>
                    <a:pt x="638" y="1949"/>
                    <a:pt x="613" y="1943"/>
                    <a:pt x="581" y="1963"/>
                  </a:cubicBezTo>
                  <a:close/>
                  <a:moveTo>
                    <a:pt x="630" y="1469"/>
                  </a:moveTo>
                  <a:cubicBezTo>
                    <a:pt x="648" y="1453"/>
                    <a:pt x="645" y="1434"/>
                    <a:pt x="633" y="1418"/>
                  </a:cubicBezTo>
                  <a:cubicBezTo>
                    <a:pt x="616" y="1395"/>
                    <a:pt x="586" y="1402"/>
                    <a:pt x="555" y="1437"/>
                  </a:cubicBezTo>
                  <a:cubicBezTo>
                    <a:pt x="590" y="1481"/>
                    <a:pt x="609" y="1489"/>
                    <a:pt x="630" y="1469"/>
                  </a:cubicBezTo>
                  <a:close/>
                  <a:moveTo>
                    <a:pt x="722" y="1620"/>
                  </a:moveTo>
                  <a:cubicBezTo>
                    <a:pt x="724" y="1598"/>
                    <a:pt x="704" y="1578"/>
                    <a:pt x="678" y="1575"/>
                  </a:cubicBezTo>
                  <a:cubicBezTo>
                    <a:pt x="653" y="1571"/>
                    <a:pt x="634" y="1589"/>
                    <a:pt x="631" y="1615"/>
                  </a:cubicBezTo>
                  <a:cubicBezTo>
                    <a:pt x="629" y="1638"/>
                    <a:pt x="649" y="1660"/>
                    <a:pt x="673" y="1661"/>
                  </a:cubicBezTo>
                  <a:cubicBezTo>
                    <a:pt x="695" y="1662"/>
                    <a:pt x="720" y="1640"/>
                    <a:pt x="722" y="1620"/>
                  </a:cubicBezTo>
                  <a:close/>
                  <a:moveTo>
                    <a:pt x="423" y="1519"/>
                  </a:moveTo>
                  <a:cubicBezTo>
                    <a:pt x="406" y="1526"/>
                    <a:pt x="387" y="1533"/>
                    <a:pt x="362" y="1543"/>
                  </a:cubicBezTo>
                  <a:cubicBezTo>
                    <a:pt x="377" y="1565"/>
                    <a:pt x="389" y="1582"/>
                    <a:pt x="399" y="1597"/>
                  </a:cubicBezTo>
                  <a:cubicBezTo>
                    <a:pt x="459" y="1571"/>
                    <a:pt x="462" y="1563"/>
                    <a:pt x="423" y="1519"/>
                  </a:cubicBezTo>
                  <a:close/>
                  <a:moveTo>
                    <a:pt x="457" y="1223"/>
                  </a:moveTo>
                  <a:cubicBezTo>
                    <a:pt x="457" y="1198"/>
                    <a:pt x="433" y="1173"/>
                    <a:pt x="404" y="1171"/>
                  </a:cubicBezTo>
                  <a:cubicBezTo>
                    <a:pt x="373" y="1168"/>
                    <a:pt x="348" y="1190"/>
                    <a:pt x="345" y="1221"/>
                  </a:cubicBezTo>
                  <a:cubicBezTo>
                    <a:pt x="342" y="1251"/>
                    <a:pt x="366" y="1280"/>
                    <a:pt x="395" y="1281"/>
                  </a:cubicBezTo>
                  <a:cubicBezTo>
                    <a:pt x="424" y="1283"/>
                    <a:pt x="456" y="1253"/>
                    <a:pt x="457" y="1223"/>
                  </a:cubicBezTo>
                  <a:close/>
                  <a:moveTo>
                    <a:pt x="479" y="1644"/>
                  </a:moveTo>
                  <a:cubicBezTo>
                    <a:pt x="505" y="1676"/>
                    <a:pt x="531" y="1685"/>
                    <a:pt x="543" y="1664"/>
                  </a:cubicBezTo>
                  <a:cubicBezTo>
                    <a:pt x="549" y="1653"/>
                    <a:pt x="547" y="1630"/>
                    <a:pt x="539" y="1619"/>
                  </a:cubicBezTo>
                  <a:cubicBezTo>
                    <a:pt x="527" y="1602"/>
                    <a:pt x="506" y="1611"/>
                    <a:pt x="479" y="1644"/>
                  </a:cubicBezTo>
                  <a:close/>
                  <a:moveTo>
                    <a:pt x="313" y="1636"/>
                  </a:moveTo>
                  <a:cubicBezTo>
                    <a:pt x="295" y="1635"/>
                    <a:pt x="281" y="1643"/>
                    <a:pt x="282" y="1661"/>
                  </a:cubicBezTo>
                  <a:cubicBezTo>
                    <a:pt x="283" y="1674"/>
                    <a:pt x="294" y="1686"/>
                    <a:pt x="304" y="1707"/>
                  </a:cubicBezTo>
                  <a:cubicBezTo>
                    <a:pt x="322" y="1691"/>
                    <a:pt x="338" y="1683"/>
                    <a:pt x="341" y="1672"/>
                  </a:cubicBezTo>
                  <a:cubicBezTo>
                    <a:pt x="346" y="1654"/>
                    <a:pt x="335" y="1639"/>
                    <a:pt x="313" y="1636"/>
                  </a:cubicBezTo>
                  <a:close/>
                  <a:moveTo>
                    <a:pt x="431" y="2010"/>
                  </a:moveTo>
                  <a:cubicBezTo>
                    <a:pt x="411" y="2022"/>
                    <a:pt x="394" y="2064"/>
                    <a:pt x="406" y="2088"/>
                  </a:cubicBezTo>
                  <a:cubicBezTo>
                    <a:pt x="414" y="2103"/>
                    <a:pt x="433" y="2117"/>
                    <a:pt x="449" y="2121"/>
                  </a:cubicBezTo>
                  <a:cubicBezTo>
                    <a:pt x="476" y="2126"/>
                    <a:pt x="496" y="2095"/>
                    <a:pt x="507" y="2037"/>
                  </a:cubicBezTo>
                  <a:cubicBezTo>
                    <a:pt x="471" y="2000"/>
                    <a:pt x="457" y="1995"/>
                    <a:pt x="431" y="2010"/>
                  </a:cubicBezTo>
                  <a:close/>
                  <a:moveTo>
                    <a:pt x="391" y="1077"/>
                  </a:moveTo>
                  <a:cubicBezTo>
                    <a:pt x="420" y="1080"/>
                    <a:pt x="452" y="1049"/>
                    <a:pt x="456" y="1016"/>
                  </a:cubicBezTo>
                  <a:cubicBezTo>
                    <a:pt x="460" y="983"/>
                    <a:pt x="431" y="953"/>
                    <a:pt x="391" y="948"/>
                  </a:cubicBezTo>
                  <a:cubicBezTo>
                    <a:pt x="361" y="944"/>
                    <a:pt x="324" y="973"/>
                    <a:pt x="321" y="1004"/>
                  </a:cubicBezTo>
                  <a:cubicBezTo>
                    <a:pt x="318" y="1032"/>
                    <a:pt x="358" y="1074"/>
                    <a:pt x="391" y="1077"/>
                  </a:cubicBezTo>
                  <a:close/>
                  <a:moveTo>
                    <a:pt x="933" y="1407"/>
                  </a:moveTo>
                  <a:cubicBezTo>
                    <a:pt x="958" y="1409"/>
                    <a:pt x="988" y="1380"/>
                    <a:pt x="991" y="1352"/>
                  </a:cubicBezTo>
                  <a:cubicBezTo>
                    <a:pt x="993" y="1325"/>
                    <a:pt x="974" y="1305"/>
                    <a:pt x="945" y="1303"/>
                  </a:cubicBezTo>
                  <a:cubicBezTo>
                    <a:pt x="914" y="1301"/>
                    <a:pt x="886" y="1319"/>
                    <a:pt x="883" y="1344"/>
                  </a:cubicBezTo>
                  <a:cubicBezTo>
                    <a:pt x="881" y="1369"/>
                    <a:pt x="908" y="1404"/>
                    <a:pt x="933" y="1407"/>
                  </a:cubicBezTo>
                  <a:close/>
                  <a:moveTo>
                    <a:pt x="2301" y="299"/>
                  </a:moveTo>
                  <a:cubicBezTo>
                    <a:pt x="2321" y="286"/>
                    <a:pt x="2342" y="274"/>
                    <a:pt x="2363" y="261"/>
                  </a:cubicBezTo>
                  <a:cubicBezTo>
                    <a:pt x="2354" y="201"/>
                    <a:pt x="2343" y="183"/>
                    <a:pt x="2319" y="178"/>
                  </a:cubicBezTo>
                  <a:cubicBezTo>
                    <a:pt x="2294" y="174"/>
                    <a:pt x="2260" y="193"/>
                    <a:pt x="2254" y="217"/>
                  </a:cubicBezTo>
                  <a:cubicBezTo>
                    <a:pt x="2244" y="255"/>
                    <a:pt x="2269" y="277"/>
                    <a:pt x="2301" y="299"/>
                  </a:cubicBezTo>
                  <a:close/>
                  <a:moveTo>
                    <a:pt x="2541" y="1330"/>
                  </a:moveTo>
                  <a:cubicBezTo>
                    <a:pt x="2574" y="1318"/>
                    <a:pt x="2595" y="1269"/>
                    <a:pt x="2583" y="1229"/>
                  </a:cubicBezTo>
                  <a:cubicBezTo>
                    <a:pt x="2572" y="1191"/>
                    <a:pt x="2525" y="1172"/>
                    <a:pt x="2478" y="1186"/>
                  </a:cubicBezTo>
                  <a:cubicBezTo>
                    <a:pt x="2442" y="1196"/>
                    <a:pt x="2415" y="1247"/>
                    <a:pt x="2427" y="1282"/>
                  </a:cubicBezTo>
                  <a:cubicBezTo>
                    <a:pt x="2437" y="1315"/>
                    <a:pt x="2503" y="1342"/>
                    <a:pt x="2541" y="1330"/>
                  </a:cubicBezTo>
                  <a:close/>
                  <a:moveTo>
                    <a:pt x="775" y="1600"/>
                  </a:moveTo>
                  <a:cubicBezTo>
                    <a:pt x="797" y="1649"/>
                    <a:pt x="801" y="1651"/>
                    <a:pt x="853" y="1641"/>
                  </a:cubicBezTo>
                  <a:cubicBezTo>
                    <a:pt x="873" y="1596"/>
                    <a:pt x="869" y="1572"/>
                    <a:pt x="840" y="1556"/>
                  </a:cubicBezTo>
                  <a:cubicBezTo>
                    <a:pt x="815" y="1542"/>
                    <a:pt x="801" y="1552"/>
                    <a:pt x="775" y="1600"/>
                  </a:cubicBezTo>
                  <a:close/>
                  <a:moveTo>
                    <a:pt x="2808" y="1262"/>
                  </a:moveTo>
                  <a:cubicBezTo>
                    <a:pt x="2834" y="1246"/>
                    <a:pt x="2843" y="1214"/>
                    <a:pt x="2830" y="1188"/>
                  </a:cubicBezTo>
                  <a:cubicBezTo>
                    <a:pt x="2816" y="1162"/>
                    <a:pt x="2798" y="1140"/>
                    <a:pt x="2765" y="1142"/>
                  </a:cubicBezTo>
                  <a:cubicBezTo>
                    <a:pt x="2732" y="1145"/>
                    <a:pt x="2720" y="1165"/>
                    <a:pt x="2713" y="1235"/>
                  </a:cubicBezTo>
                  <a:cubicBezTo>
                    <a:pt x="2741" y="1265"/>
                    <a:pt x="2769" y="1286"/>
                    <a:pt x="2808" y="1262"/>
                  </a:cubicBezTo>
                  <a:close/>
                  <a:moveTo>
                    <a:pt x="3021" y="1324"/>
                  </a:moveTo>
                  <a:cubicBezTo>
                    <a:pt x="3083" y="1299"/>
                    <a:pt x="3097" y="1280"/>
                    <a:pt x="3088" y="1231"/>
                  </a:cubicBezTo>
                  <a:cubicBezTo>
                    <a:pt x="3082" y="1202"/>
                    <a:pt x="3064" y="1186"/>
                    <a:pt x="3035" y="1185"/>
                  </a:cubicBezTo>
                  <a:cubicBezTo>
                    <a:pt x="3002" y="1183"/>
                    <a:pt x="2964" y="1211"/>
                    <a:pt x="2955" y="1243"/>
                  </a:cubicBezTo>
                  <a:cubicBezTo>
                    <a:pt x="2945" y="1276"/>
                    <a:pt x="2958" y="1291"/>
                    <a:pt x="3021" y="1324"/>
                  </a:cubicBezTo>
                  <a:close/>
                  <a:moveTo>
                    <a:pt x="3533" y="1859"/>
                  </a:moveTo>
                  <a:cubicBezTo>
                    <a:pt x="3542" y="1892"/>
                    <a:pt x="3572" y="1909"/>
                    <a:pt x="3602" y="1898"/>
                  </a:cubicBezTo>
                  <a:cubicBezTo>
                    <a:pt x="3640" y="1884"/>
                    <a:pt x="3661" y="1848"/>
                    <a:pt x="3650" y="1816"/>
                  </a:cubicBezTo>
                  <a:cubicBezTo>
                    <a:pt x="3639" y="1784"/>
                    <a:pt x="3599" y="1764"/>
                    <a:pt x="3565" y="1775"/>
                  </a:cubicBezTo>
                  <a:cubicBezTo>
                    <a:pt x="3537" y="1784"/>
                    <a:pt x="3523" y="1822"/>
                    <a:pt x="3533" y="1859"/>
                  </a:cubicBezTo>
                  <a:close/>
                  <a:moveTo>
                    <a:pt x="122" y="1117"/>
                  </a:moveTo>
                  <a:cubicBezTo>
                    <a:pt x="152" y="1121"/>
                    <a:pt x="183" y="1100"/>
                    <a:pt x="189" y="1073"/>
                  </a:cubicBezTo>
                  <a:cubicBezTo>
                    <a:pt x="194" y="1049"/>
                    <a:pt x="173" y="1014"/>
                    <a:pt x="150" y="1009"/>
                  </a:cubicBezTo>
                  <a:cubicBezTo>
                    <a:pt x="118" y="1002"/>
                    <a:pt x="88" y="1027"/>
                    <a:pt x="83" y="1065"/>
                  </a:cubicBezTo>
                  <a:cubicBezTo>
                    <a:pt x="78" y="1096"/>
                    <a:pt x="91" y="1114"/>
                    <a:pt x="122" y="1117"/>
                  </a:cubicBezTo>
                  <a:close/>
                  <a:moveTo>
                    <a:pt x="827" y="1436"/>
                  </a:moveTo>
                  <a:cubicBezTo>
                    <a:pt x="820" y="1421"/>
                    <a:pt x="801" y="1406"/>
                    <a:pt x="785" y="1403"/>
                  </a:cubicBezTo>
                  <a:cubicBezTo>
                    <a:pt x="756" y="1397"/>
                    <a:pt x="748" y="1423"/>
                    <a:pt x="739" y="1454"/>
                  </a:cubicBezTo>
                  <a:cubicBezTo>
                    <a:pt x="759" y="1465"/>
                    <a:pt x="777" y="1475"/>
                    <a:pt x="793" y="1483"/>
                  </a:cubicBezTo>
                  <a:cubicBezTo>
                    <a:pt x="816" y="1472"/>
                    <a:pt x="841" y="1462"/>
                    <a:pt x="827" y="1436"/>
                  </a:cubicBezTo>
                  <a:close/>
                  <a:moveTo>
                    <a:pt x="2495" y="98"/>
                  </a:moveTo>
                  <a:cubicBezTo>
                    <a:pt x="2530" y="94"/>
                    <a:pt x="2540" y="78"/>
                    <a:pt x="2544" y="26"/>
                  </a:cubicBezTo>
                  <a:cubicBezTo>
                    <a:pt x="2536" y="17"/>
                    <a:pt x="2529" y="9"/>
                    <a:pt x="2521" y="0"/>
                  </a:cubicBezTo>
                  <a:cubicBezTo>
                    <a:pt x="2467" y="0"/>
                    <a:pt x="2467" y="0"/>
                    <a:pt x="2467" y="0"/>
                  </a:cubicBezTo>
                  <a:cubicBezTo>
                    <a:pt x="2440" y="17"/>
                    <a:pt x="2431" y="37"/>
                    <a:pt x="2436" y="61"/>
                  </a:cubicBezTo>
                  <a:cubicBezTo>
                    <a:pt x="2442" y="84"/>
                    <a:pt x="2468" y="101"/>
                    <a:pt x="2495" y="98"/>
                  </a:cubicBezTo>
                  <a:close/>
                  <a:moveTo>
                    <a:pt x="746" y="2143"/>
                  </a:moveTo>
                  <a:cubicBezTo>
                    <a:pt x="731" y="2141"/>
                    <a:pt x="712" y="2147"/>
                    <a:pt x="698" y="2158"/>
                  </a:cubicBezTo>
                  <a:cubicBezTo>
                    <a:pt x="770" y="2158"/>
                    <a:pt x="770" y="2158"/>
                    <a:pt x="770" y="2158"/>
                  </a:cubicBezTo>
                  <a:cubicBezTo>
                    <a:pt x="764" y="2149"/>
                    <a:pt x="756" y="2145"/>
                    <a:pt x="746" y="2143"/>
                  </a:cubicBezTo>
                  <a:close/>
                  <a:moveTo>
                    <a:pt x="171" y="1241"/>
                  </a:moveTo>
                  <a:cubicBezTo>
                    <a:pt x="167" y="1262"/>
                    <a:pt x="181" y="1287"/>
                    <a:pt x="200" y="1292"/>
                  </a:cubicBezTo>
                  <a:cubicBezTo>
                    <a:pt x="224" y="1297"/>
                    <a:pt x="253" y="1278"/>
                    <a:pt x="257" y="1254"/>
                  </a:cubicBezTo>
                  <a:cubicBezTo>
                    <a:pt x="260" y="1232"/>
                    <a:pt x="240" y="1207"/>
                    <a:pt x="217" y="1205"/>
                  </a:cubicBezTo>
                  <a:cubicBezTo>
                    <a:pt x="197" y="1203"/>
                    <a:pt x="175" y="1220"/>
                    <a:pt x="171" y="1241"/>
                  </a:cubicBezTo>
                  <a:close/>
                  <a:moveTo>
                    <a:pt x="441" y="1372"/>
                  </a:moveTo>
                  <a:cubicBezTo>
                    <a:pt x="418" y="1351"/>
                    <a:pt x="391" y="1356"/>
                    <a:pt x="366" y="1380"/>
                  </a:cubicBezTo>
                  <a:cubicBezTo>
                    <a:pt x="365" y="1414"/>
                    <a:pt x="371" y="1443"/>
                    <a:pt x="406" y="1449"/>
                  </a:cubicBezTo>
                  <a:cubicBezTo>
                    <a:pt x="420" y="1451"/>
                    <a:pt x="439" y="1440"/>
                    <a:pt x="449" y="1429"/>
                  </a:cubicBezTo>
                  <a:cubicBezTo>
                    <a:pt x="467" y="1410"/>
                    <a:pt x="456" y="1386"/>
                    <a:pt x="441" y="1372"/>
                  </a:cubicBezTo>
                  <a:close/>
                  <a:moveTo>
                    <a:pt x="241" y="1441"/>
                  </a:moveTo>
                  <a:cubicBezTo>
                    <a:pt x="183" y="1453"/>
                    <a:pt x="171" y="1462"/>
                    <a:pt x="176" y="1489"/>
                  </a:cubicBezTo>
                  <a:cubicBezTo>
                    <a:pt x="182" y="1519"/>
                    <a:pt x="207" y="1525"/>
                    <a:pt x="267" y="1508"/>
                  </a:cubicBezTo>
                  <a:cubicBezTo>
                    <a:pt x="265" y="1481"/>
                    <a:pt x="272" y="1453"/>
                    <a:pt x="241" y="1441"/>
                  </a:cubicBezTo>
                  <a:close/>
                  <a:moveTo>
                    <a:pt x="574" y="1226"/>
                  </a:moveTo>
                  <a:cubicBezTo>
                    <a:pt x="559" y="1223"/>
                    <a:pt x="543" y="1220"/>
                    <a:pt x="528" y="1217"/>
                  </a:cubicBezTo>
                  <a:cubicBezTo>
                    <a:pt x="509" y="1245"/>
                    <a:pt x="502" y="1269"/>
                    <a:pt x="530" y="1295"/>
                  </a:cubicBezTo>
                  <a:cubicBezTo>
                    <a:pt x="588" y="1290"/>
                    <a:pt x="593" y="1283"/>
                    <a:pt x="574" y="1226"/>
                  </a:cubicBezTo>
                  <a:close/>
                  <a:moveTo>
                    <a:pt x="385" y="1746"/>
                  </a:moveTo>
                  <a:cubicBezTo>
                    <a:pt x="387" y="1763"/>
                    <a:pt x="389" y="1781"/>
                    <a:pt x="391" y="1796"/>
                  </a:cubicBezTo>
                  <a:cubicBezTo>
                    <a:pt x="420" y="1804"/>
                    <a:pt x="444" y="1813"/>
                    <a:pt x="457" y="1786"/>
                  </a:cubicBezTo>
                  <a:cubicBezTo>
                    <a:pt x="462" y="1776"/>
                    <a:pt x="462" y="1758"/>
                    <a:pt x="456" y="1750"/>
                  </a:cubicBezTo>
                  <a:cubicBezTo>
                    <a:pt x="438" y="1723"/>
                    <a:pt x="414" y="1732"/>
                    <a:pt x="385" y="1746"/>
                  </a:cubicBezTo>
                  <a:close/>
                  <a:moveTo>
                    <a:pt x="615" y="1115"/>
                  </a:moveTo>
                  <a:cubicBezTo>
                    <a:pt x="640" y="1111"/>
                    <a:pt x="657" y="1090"/>
                    <a:pt x="656" y="1066"/>
                  </a:cubicBezTo>
                  <a:cubicBezTo>
                    <a:pt x="655" y="1042"/>
                    <a:pt x="648" y="1019"/>
                    <a:pt x="622" y="1010"/>
                  </a:cubicBezTo>
                  <a:cubicBezTo>
                    <a:pt x="596" y="1001"/>
                    <a:pt x="581" y="1013"/>
                    <a:pt x="552" y="1063"/>
                  </a:cubicBezTo>
                  <a:cubicBezTo>
                    <a:pt x="564" y="1095"/>
                    <a:pt x="578" y="1120"/>
                    <a:pt x="615" y="1115"/>
                  </a:cubicBezTo>
                  <a:close/>
                  <a:moveTo>
                    <a:pt x="652" y="1365"/>
                  </a:moveTo>
                  <a:cubicBezTo>
                    <a:pt x="671" y="1381"/>
                    <a:pt x="690" y="1383"/>
                    <a:pt x="709" y="1368"/>
                  </a:cubicBezTo>
                  <a:cubicBezTo>
                    <a:pt x="735" y="1348"/>
                    <a:pt x="737" y="1321"/>
                    <a:pt x="714" y="1279"/>
                  </a:cubicBezTo>
                  <a:cubicBezTo>
                    <a:pt x="697" y="1279"/>
                    <a:pt x="678" y="1279"/>
                    <a:pt x="658" y="1279"/>
                  </a:cubicBezTo>
                  <a:cubicBezTo>
                    <a:pt x="627" y="1332"/>
                    <a:pt x="627" y="1344"/>
                    <a:pt x="652" y="1365"/>
                  </a:cubicBezTo>
                  <a:close/>
                  <a:moveTo>
                    <a:pt x="836" y="1184"/>
                  </a:moveTo>
                  <a:cubicBezTo>
                    <a:pt x="842" y="1160"/>
                    <a:pt x="833" y="1142"/>
                    <a:pt x="812" y="1131"/>
                  </a:cubicBezTo>
                  <a:cubicBezTo>
                    <a:pt x="788" y="1119"/>
                    <a:pt x="749" y="1128"/>
                    <a:pt x="732" y="1149"/>
                  </a:cubicBezTo>
                  <a:cubicBezTo>
                    <a:pt x="714" y="1171"/>
                    <a:pt x="718" y="1186"/>
                    <a:pt x="755" y="1232"/>
                  </a:cubicBezTo>
                  <a:cubicBezTo>
                    <a:pt x="811" y="1234"/>
                    <a:pt x="827" y="1224"/>
                    <a:pt x="836" y="1184"/>
                  </a:cubicBezTo>
                  <a:close/>
                  <a:moveTo>
                    <a:pt x="2552" y="1807"/>
                  </a:moveTo>
                  <a:cubicBezTo>
                    <a:pt x="2493" y="1849"/>
                    <a:pt x="2484" y="1864"/>
                    <a:pt x="2503" y="1892"/>
                  </a:cubicBezTo>
                  <a:cubicBezTo>
                    <a:pt x="2524" y="1923"/>
                    <a:pt x="2554" y="1917"/>
                    <a:pt x="2613" y="1869"/>
                  </a:cubicBezTo>
                  <a:cubicBezTo>
                    <a:pt x="2597" y="1840"/>
                    <a:pt x="2592" y="1806"/>
                    <a:pt x="2552" y="1807"/>
                  </a:cubicBezTo>
                  <a:close/>
                  <a:moveTo>
                    <a:pt x="759" y="1829"/>
                  </a:moveTo>
                  <a:cubicBezTo>
                    <a:pt x="743" y="1840"/>
                    <a:pt x="725" y="1852"/>
                    <a:pt x="709" y="1862"/>
                  </a:cubicBezTo>
                  <a:cubicBezTo>
                    <a:pt x="710" y="1911"/>
                    <a:pt x="721" y="1928"/>
                    <a:pt x="753" y="1935"/>
                  </a:cubicBezTo>
                  <a:cubicBezTo>
                    <a:pt x="778" y="1941"/>
                    <a:pt x="795" y="1930"/>
                    <a:pt x="803" y="1908"/>
                  </a:cubicBezTo>
                  <a:cubicBezTo>
                    <a:pt x="814" y="1880"/>
                    <a:pt x="797" y="1851"/>
                    <a:pt x="759" y="1829"/>
                  </a:cubicBezTo>
                  <a:close/>
                  <a:moveTo>
                    <a:pt x="2941" y="2045"/>
                  </a:moveTo>
                  <a:cubicBezTo>
                    <a:pt x="2908" y="2025"/>
                    <a:pt x="2885" y="2046"/>
                    <a:pt x="2860" y="2076"/>
                  </a:cubicBezTo>
                  <a:cubicBezTo>
                    <a:pt x="2871" y="2094"/>
                    <a:pt x="2881" y="2112"/>
                    <a:pt x="2891" y="2128"/>
                  </a:cubicBezTo>
                  <a:cubicBezTo>
                    <a:pt x="2927" y="2124"/>
                    <a:pt x="2958" y="2121"/>
                    <a:pt x="2960" y="2085"/>
                  </a:cubicBezTo>
                  <a:cubicBezTo>
                    <a:pt x="2961" y="2072"/>
                    <a:pt x="2952" y="2052"/>
                    <a:pt x="2941" y="2045"/>
                  </a:cubicBezTo>
                  <a:close/>
                  <a:moveTo>
                    <a:pt x="2970" y="1860"/>
                  </a:moveTo>
                  <a:cubicBezTo>
                    <a:pt x="2947" y="1846"/>
                    <a:pt x="2929" y="1867"/>
                    <a:pt x="2915" y="1916"/>
                  </a:cubicBezTo>
                  <a:cubicBezTo>
                    <a:pt x="2960" y="1939"/>
                    <a:pt x="2993" y="1936"/>
                    <a:pt x="2996" y="1908"/>
                  </a:cubicBezTo>
                  <a:cubicBezTo>
                    <a:pt x="2997" y="1892"/>
                    <a:pt x="2984" y="1868"/>
                    <a:pt x="2970" y="1860"/>
                  </a:cubicBezTo>
                  <a:close/>
                  <a:moveTo>
                    <a:pt x="2976" y="1590"/>
                  </a:moveTo>
                  <a:cubicBezTo>
                    <a:pt x="2946" y="1573"/>
                    <a:pt x="2916" y="1596"/>
                    <a:pt x="2899" y="1649"/>
                  </a:cubicBezTo>
                  <a:cubicBezTo>
                    <a:pt x="2958" y="1681"/>
                    <a:pt x="2983" y="1681"/>
                    <a:pt x="2998" y="1649"/>
                  </a:cubicBezTo>
                  <a:cubicBezTo>
                    <a:pt x="3010" y="1622"/>
                    <a:pt x="2998" y="1603"/>
                    <a:pt x="2976" y="1590"/>
                  </a:cubicBezTo>
                  <a:close/>
                  <a:moveTo>
                    <a:pt x="2727" y="1989"/>
                  </a:moveTo>
                  <a:cubicBezTo>
                    <a:pt x="2705" y="1996"/>
                    <a:pt x="2694" y="2012"/>
                    <a:pt x="2705" y="2032"/>
                  </a:cubicBezTo>
                  <a:cubicBezTo>
                    <a:pt x="2712" y="2046"/>
                    <a:pt x="2729" y="2054"/>
                    <a:pt x="2751" y="2072"/>
                  </a:cubicBezTo>
                  <a:cubicBezTo>
                    <a:pt x="2764" y="2045"/>
                    <a:pt x="2778" y="2029"/>
                    <a:pt x="2776" y="2015"/>
                  </a:cubicBezTo>
                  <a:cubicBezTo>
                    <a:pt x="2772" y="1992"/>
                    <a:pt x="2752" y="1981"/>
                    <a:pt x="2727" y="1989"/>
                  </a:cubicBezTo>
                  <a:close/>
                  <a:moveTo>
                    <a:pt x="2792" y="1805"/>
                  </a:moveTo>
                  <a:cubicBezTo>
                    <a:pt x="2776" y="1821"/>
                    <a:pt x="2759" y="1839"/>
                    <a:pt x="2736" y="1862"/>
                  </a:cubicBezTo>
                  <a:cubicBezTo>
                    <a:pt x="2763" y="1878"/>
                    <a:pt x="2784" y="1891"/>
                    <a:pt x="2804" y="1904"/>
                  </a:cubicBezTo>
                  <a:cubicBezTo>
                    <a:pt x="2857" y="1845"/>
                    <a:pt x="2856" y="1835"/>
                    <a:pt x="2792" y="1805"/>
                  </a:cubicBezTo>
                  <a:close/>
                  <a:moveTo>
                    <a:pt x="2739" y="1735"/>
                  </a:moveTo>
                  <a:cubicBezTo>
                    <a:pt x="2755" y="1731"/>
                    <a:pt x="2771" y="1709"/>
                    <a:pt x="2777" y="1692"/>
                  </a:cubicBezTo>
                  <a:cubicBezTo>
                    <a:pt x="2787" y="1662"/>
                    <a:pt x="2764" y="1641"/>
                    <a:pt x="2740" y="1633"/>
                  </a:cubicBezTo>
                  <a:cubicBezTo>
                    <a:pt x="2704" y="1621"/>
                    <a:pt x="2677" y="1640"/>
                    <a:pt x="2660" y="1678"/>
                  </a:cubicBezTo>
                  <a:cubicBezTo>
                    <a:pt x="2676" y="1717"/>
                    <a:pt x="2697" y="1746"/>
                    <a:pt x="2739" y="1735"/>
                  </a:cubicBezTo>
                  <a:close/>
                  <a:moveTo>
                    <a:pt x="2685" y="1460"/>
                  </a:moveTo>
                  <a:cubicBezTo>
                    <a:pt x="2673" y="1431"/>
                    <a:pt x="2634" y="1416"/>
                    <a:pt x="2601" y="1427"/>
                  </a:cubicBezTo>
                  <a:cubicBezTo>
                    <a:pt x="2565" y="1440"/>
                    <a:pt x="2548" y="1476"/>
                    <a:pt x="2560" y="1512"/>
                  </a:cubicBezTo>
                  <a:cubicBezTo>
                    <a:pt x="2571" y="1547"/>
                    <a:pt x="2611" y="1567"/>
                    <a:pt x="2645" y="1555"/>
                  </a:cubicBezTo>
                  <a:cubicBezTo>
                    <a:pt x="2678" y="1542"/>
                    <a:pt x="2699" y="1494"/>
                    <a:pt x="2685" y="1460"/>
                  </a:cubicBezTo>
                  <a:close/>
                  <a:moveTo>
                    <a:pt x="2999" y="1396"/>
                  </a:moveTo>
                  <a:cubicBezTo>
                    <a:pt x="2979" y="1405"/>
                    <a:pt x="2959" y="1414"/>
                    <a:pt x="2935" y="1424"/>
                  </a:cubicBezTo>
                  <a:cubicBezTo>
                    <a:pt x="2928" y="1498"/>
                    <a:pt x="2933" y="1511"/>
                    <a:pt x="2971" y="1522"/>
                  </a:cubicBezTo>
                  <a:cubicBezTo>
                    <a:pt x="3000" y="1531"/>
                    <a:pt x="3022" y="1524"/>
                    <a:pt x="3036" y="1497"/>
                  </a:cubicBezTo>
                  <a:cubicBezTo>
                    <a:pt x="3055" y="1463"/>
                    <a:pt x="3044" y="1432"/>
                    <a:pt x="2999" y="1396"/>
                  </a:cubicBezTo>
                  <a:close/>
                  <a:moveTo>
                    <a:pt x="3316" y="1986"/>
                  </a:moveTo>
                  <a:cubicBezTo>
                    <a:pt x="3303" y="2006"/>
                    <a:pt x="3290" y="2027"/>
                    <a:pt x="3278" y="2047"/>
                  </a:cubicBezTo>
                  <a:cubicBezTo>
                    <a:pt x="3302" y="2101"/>
                    <a:pt x="3322" y="2114"/>
                    <a:pt x="3361" y="2107"/>
                  </a:cubicBezTo>
                  <a:cubicBezTo>
                    <a:pt x="3392" y="2101"/>
                    <a:pt x="3405" y="2081"/>
                    <a:pt x="3404" y="2052"/>
                  </a:cubicBezTo>
                  <a:cubicBezTo>
                    <a:pt x="3402" y="2016"/>
                    <a:pt x="3370" y="1992"/>
                    <a:pt x="3316" y="1986"/>
                  </a:cubicBezTo>
                  <a:close/>
                  <a:moveTo>
                    <a:pt x="3548" y="1513"/>
                  </a:moveTo>
                  <a:cubicBezTo>
                    <a:pt x="3527" y="1491"/>
                    <a:pt x="3504" y="1488"/>
                    <a:pt x="3478" y="1504"/>
                  </a:cubicBezTo>
                  <a:cubicBezTo>
                    <a:pt x="3451" y="1520"/>
                    <a:pt x="3423" y="1536"/>
                    <a:pt x="3390" y="1555"/>
                  </a:cubicBezTo>
                  <a:cubicBezTo>
                    <a:pt x="3402" y="1580"/>
                    <a:pt x="3408" y="1592"/>
                    <a:pt x="3413" y="1605"/>
                  </a:cubicBezTo>
                  <a:cubicBezTo>
                    <a:pt x="3426" y="1638"/>
                    <a:pt x="3455" y="1656"/>
                    <a:pt x="3485" y="1650"/>
                  </a:cubicBezTo>
                  <a:cubicBezTo>
                    <a:pt x="3512" y="1645"/>
                    <a:pt x="3540" y="1625"/>
                    <a:pt x="3560" y="1605"/>
                  </a:cubicBezTo>
                  <a:cubicBezTo>
                    <a:pt x="3579" y="1586"/>
                    <a:pt x="3568" y="1534"/>
                    <a:pt x="3548" y="1513"/>
                  </a:cubicBezTo>
                  <a:close/>
                  <a:moveTo>
                    <a:pt x="3308" y="1850"/>
                  </a:moveTo>
                  <a:cubicBezTo>
                    <a:pt x="3321" y="1883"/>
                    <a:pt x="3341" y="1907"/>
                    <a:pt x="3380" y="1900"/>
                  </a:cubicBezTo>
                  <a:cubicBezTo>
                    <a:pt x="3411" y="1894"/>
                    <a:pt x="3421" y="1871"/>
                    <a:pt x="3413" y="1841"/>
                  </a:cubicBezTo>
                  <a:cubicBezTo>
                    <a:pt x="3355" y="1801"/>
                    <a:pt x="3352" y="1801"/>
                    <a:pt x="3308" y="1850"/>
                  </a:cubicBezTo>
                  <a:close/>
                  <a:moveTo>
                    <a:pt x="3565" y="2032"/>
                  </a:moveTo>
                  <a:cubicBezTo>
                    <a:pt x="3515" y="2083"/>
                    <a:pt x="3505" y="2122"/>
                    <a:pt x="3529" y="2154"/>
                  </a:cubicBezTo>
                  <a:cubicBezTo>
                    <a:pt x="3530" y="2155"/>
                    <a:pt x="3531" y="2157"/>
                    <a:pt x="3532" y="2158"/>
                  </a:cubicBezTo>
                  <a:cubicBezTo>
                    <a:pt x="3624" y="2158"/>
                    <a:pt x="3624" y="2158"/>
                    <a:pt x="3624" y="2158"/>
                  </a:cubicBezTo>
                  <a:cubicBezTo>
                    <a:pt x="3649" y="2138"/>
                    <a:pt x="3650" y="2114"/>
                    <a:pt x="3631" y="2062"/>
                  </a:cubicBezTo>
                  <a:cubicBezTo>
                    <a:pt x="3610" y="2053"/>
                    <a:pt x="3589" y="2043"/>
                    <a:pt x="3565" y="2032"/>
                  </a:cubicBezTo>
                  <a:close/>
                  <a:moveTo>
                    <a:pt x="2582" y="2056"/>
                  </a:moveTo>
                  <a:cubicBezTo>
                    <a:pt x="2560" y="2079"/>
                    <a:pt x="2529" y="2100"/>
                    <a:pt x="2556" y="2133"/>
                  </a:cubicBezTo>
                  <a:cubicBezTo>
                    <a:pt x="2565" y="2144"/>
                    <a:pt x="2593" y="2152"/>
                    <a:pt x="2603" y="2146"/>
                  </a:cubicBezTo>
                  <a:cubicBezTo>
                    <a:pt x="2621" y="2136"/>
                    <a:pt x="2641" y="2115"/>
                    <a:pt x="2643" y="2097"/>
                  </a:cubicBezTo>
                  <a:cubicBezTo>
                    <a:pt x="2645" y="2063"/>
                    <a:pt x="2613" y="2061"/>
                    <a:pt x="2582" y="2056"/>
                  </a:cubicBezTo>
                  <a:close/>
                  <a:moveTo>
                    <a:pt x="3139" y="1841"/>
                  </a:moveTo>
                  <a:cubicBezTo>
                    <a:pt x="3163" y="1832"/>
                    <a:pt x="3181" y="1795"/>
                    <a:pt x="3173" y="1771"/>
                  </a:cubicBezTo>
                  <a:cubicBezTo>
                    <a:pt x="3165" y="1747"/>
                    <a:pt x="3133" y="1734"/>
                    <a:pt x="3102" y="1743"/>
                  </a:cubicBezTo>
                  <a:cubicBezTo>
                    <a:pt x="3073" y="1751"/>
                    <a:pt x="3060" y="1780"/>
                    <a:pt x="3070" y="1811"/>
                  </a:cubicBezTo>
                  <a:cubicBezTo>
                    <a:pt x="3078" y="1837"/>
                    <a:pt x="3112" y="1851"/>
                    <a:pt x="3139" y="1841"/>
                  </a:cubicBezTo>
                  <a:close/>
                  <a:moveTo>
                    <a:pt x="3200" y="1515"/>
                  </a:moveTo>
                  <a:cubicBezTo>
                    <a:pt x="3185" y="1503"/>
                    <a:pt x="3157" y="1495"/>
                    <a:pt x="3137" y="1499"/>
                  </a:cubicBezTo>
                  <a:cubicBezTo>
                    <a:pt x="3102" y="1507"/>
                    <a:pt x="3106" y="1540"/>
                    <a:pt x="3111" y="1579"/>
                  </a:cubicBezTo>
                  <a:cubicBezTo>
                    <a:pt x="3139" y="1581"/>
                    <a:pt x="3164" y="1583"/>
                    <a:pt x="3186" y="1585"/>
                  </a:cubicBezTo>
                  <a:cubicBezTo>
                    <a:pt x="3206" y="1561"/>
                    <a:pt x="3229" y="1538"/>
                    <a:pt x="3200" y="1515"/>
                  </a:cubicBezTo>
                  <a:close/>
                  <a:moveTo>
                    <a:pt x="3274" y="1643"/>
                  </a:moveTo>
                  <a:cubicBezTo>
                    <a:pt x="3239" y="1639"/>
                    <a:pt x="3228" y="1657"/>
                    <a:pt x="3223" y="1723"/>
                  </a:cubicBezTo>
                  <a:cubicBezTo>
                    <a:pt x="3271" y="1767"/>
                    <a:pt x="3276" y="1767"/>
                    <a:pt x="3329" y="1731"/>
                  </a:cubicBezTo>
                  <a:cubicBezTo>
                    <a:pt x="3329" y="1671"/>
                    <a:pt x="3314" y="1646"/>
                    <a:pt x="3274" y="1643"/>
                  </a:cubicBezTo>
                  <a:close/>
                  <a:moveTo>
                    <a:pt x="3116" y="1969"/>
                  </a:moveTo>
                  <a:cubicBezTo>
                    <a:pt x="3078" y="1985"/>
                    <a:pt x="3080" y="2012"/>
                    <a:pt x="3094" y="2045"/>
                  </a:cubicBezTo>
                  <a:cubicBezTo>
                    <a:pt x="3114" y="2052"/>
                    <a:pt x="3133" y="2058"/>
                    <a:pt x="3149" y="2064"/>
                  </a:cubicBezTo>
                  <a:cubicBezTo>
                    <a:pt x="3190" y="2040"/>
                    <a:pt x="3192" y="2010"/>
                    <a:pt x="3173" y="1978"/>
                  </a:cubicBezTo>
                  <a:cubicBezTo>
                    <a:pt x="3160" y="1956"/>
                    <a:pt x="3138" y="1960"/>
                    <a:pt x="3116" y="1969"/>
                  </a:cubicBezTo>
                  <a:close/>
                  <a:moveTo>
                    <a:pt x="3304" y="1431"/>
                  </a:moveTo>
                  <a:cubicBezTo>
                    <a:pt x="3333" y="1422"/>
                    <a:pt x="3352" y="1375"/>
                    <a:pt x="3341" y="1342"/>
                  </a:cubicBezTo>
                  <a:cubicBezTo>
                    <a:pt x="3331" y="1312"/>
                    <a:pt x="3299" y="1298"/>
                    <a:pt x="3266" y="1310"/>
                  </a:cubicBezTo>
                  <a:cubicBezTo>
                    <a:pt x="3231" y="1323"/>
                    <a:pt x="3209" y="1357"/>
                    <a:pt x="3218" y="1386"/>
                  </a:cubicBezTo>
                  <a:cubicBezTo>
                    <a:pt x="3228" y="1415"/>
                    <a:pt x="3275" y="1440"/>
                    <a:pt x="3304" y="1431"/>
                  </a:cubicBezTo>
                  <a:close/>
                  <a:moveTo>
                    <a:pt x="2762" y="1418"/>
                  </a:moveTo>
                  <a:cubicBezTo>
                    <a:pt x="2753" y="1458"/>
                    <a:pt x="2757" y="1488"/>
                    <a:pt x="2801" y="1504"/>
                  </a:cubicBezTo>
                  <a:cubicBezTo>
                    <a:pt x="2864" y="1470"/>
                    <a:pt x="2865" y="1460"/>
                    <a:pt x="2817" y="1406"/>
                  </a:cubicBezTo>
                  <a:cubicBezTo>
                    <a:pt x="2799" y="1410"/>
                    <a:pt x="2779" y="1414"/>
                    <a:pt x="2762" y="1418"/>
                  </a:cubicBezTo>
                  <a:close/>
                  <a:moveTo>
                    <a:pt x="1429" y="27"/>
                  </a:moveTo>
                  <a:cubicBezTo>
                    <a:pt x="1456" y="35"/>
                    <a:pt x="1487" y="28"/>
                    <a:pt x="1496" y="9"/>
                  </a:cubicBezTo>
                  <a:cubicBezTo>
                    <a:pt x="1497" y="6"/>
                    <a:pt x="1498" y="3"/>
                    <a:pt x="1499" y="0"/>
                  </a:cubicBezTo>
                  <a:cubicBezTo>
                    <a:pt x="1394" y="0"/>
                    <a:pt x="1394" y="0"/>
                    <a:pt x="1394" y="0"/>
                  </a:cubicBezTo>
                  <a:cubicBezTo>
                    <a:pt x="1399" y="14"/>
                    <a:pt x="1409" y="22"/>
                    <a:pt x="1429" y="27"/>
                  </a:cubicBezTo>
                  <a:close/>
                  <a:moveTo>
                    <a:pt x="1779" y="0"/>
                  </a:moveTo>
                  <a:cubicBezTo>
                    <a:pt x="1687" y="0"/>
                    <a:pt x="1687" y="0"/>
                    <a:pt x="1687" y="0"/>
                  </a:cubicBezTo>
                  <a:cubicBezTo>
                    <a:pt x="1683" y="9"/>
                    <a:pt x="1681" y="19"/>
                    <a:pt x="1680" y="28"/>
                  </a:cubicBezTo>
                  <a:cubicBezTo>
                    <a:pt x="1678" y="53"/>
                    <a:pt x="1705" y="60"/>
                    <a:pt x="1726" y="64"/>
                  </a:cubicBezTo>
                  <a:cubicBezTo>
                    <a:pt x="1750" y="69"/>
                    <a:pt x="1771" y="49"/>
                    <a:pt x="1787" y="9"/>
                  </a:cubicBezTo>
                  <a:cubicBezTo>
                    <a:pt x="1784" y="6"/>
                    <a:pt x="1781" y="3"/>
                    <a:pt x="1779" y="0"/>
                  </a:cubicBezTo>
                  <a:close/>
                  <a:moveTo>
                    <a:pt x="1596" y="108"/>
                  </a:moveTo>
                  <a:cubicBezTo>
                    <a:pt x="1564" y="118"/>
                    <a:pt x="1553" y="143"/>
                    <a:pt x="1556" y="175"/>
                  </a:cubicBezTo>
                  <a:cubicBezTo>
                    <a:pt x="1560" y="216"/>
                    <a:pt x="1590" y="226"/>
                    <a:pt x="1638" y="237"/>
                  </a:cubicBezTo>
                  <a:cubicBezTo>
                    <a:pt x="1648" y="228"/>
                    <a:pt x="1663" y="214"/>
                    <a:pt x="1673" y="205"/>
                  </a:cubicBezTo>
                  <a:cubicBezTo>
                    <a:pt x="1676" y="135"/>
                    <a:pt x="1644" y="114"/>
                    <a:pt x="1596" y="108"/>
                  </a:cubicBezTo>
                  <a:close/>
                  <a:moveTo>
                    <a:pt x="1817" y="214"/>
                  </a:moveTo>
                  <a:cubicBezTo>
                    <a:pt x="1791" y="212"/>
                    <a:pt x="1772" y="231"/>
                    <a:pt x="1769" y="261"/>
                  </a:cubicBezTo>
                  <a:cubicBezTo>
                    <a:pt x="1767" y="296"/>
                    <a:pt x="1782" y="318"/>
                    <a:pt x="1811" y="318"/>
                  </a:cubicBezTo>
                  <a:cubicBezTo>
                    <a:pt x="1839" y="319"/>
                    <a:pt x="1867" y="297"/>
                    <a:pt x="1869" y="273"/>
                  </a:cubicBezTo>
                  <a:cubicBezTo>
                    <a:pt x="1872" y="245"/>
                    <a:pt x="1847" y="216"/>
                    <a:pt x="1817" y="214"/>
                  </a:cubicBezTo>
                  <a:close/>
                  <a:moveTo>
                    <a:pt x="1040" y="1519"/>
                  </a:moveTo>
                  <a:cubicBezTo>
                    <a:pt x="1014" y="1522"/>
                    <a:pt x="988" y="1525"/>
                    <a:pt x="957" y="1528"/>
                  </a:cubicBezTo>
                  <a:cubicBezTo>
                    <a:pt x="958" y="1551"/>
                    <a:pt x="958" y="1563"/>
                    <a:pt x="958" y="1574"/>
                  </a:cubicBezTo>
                  <a:cubicBezTo>
                    <a:pt x="957" y="1603"/>
                    <a:pt x="973" y="1626"/>
                    <a:pt x="997" y="1632"/>
                  </a:cubicBezTo>
                  <a:cubicBezTo>
                    <a:pt x="1019" y="1637"/>
                    <a:pt x="1047" y="1631"/>
                    <a:pt x="1069" y="1622"/>
                  </a:cubicBezTo>
                  <a:cubicBezTo>
                    <a:pt x="1089" y="1614"/>
                    <a:pt x="1098" y="1572"/>
                    <a:pt x="1090" y="1549"/>
                  </a:cubicBezTo>
                  <a:cubicBezTo>
                    <a:pt x="1082" y="1525"/>
                    <a:pt x="1065" y="1516"/>
                    <a:pt x="1040" y="1519"/>
                  </a:cubicBezTo>
                  <a:close/>
                  <a:moveTo>
                    <a:pt x="863" y="2026"/>
                  </a:moveTo>
                  <a:cubicBezTo>
                    <a:pt x="869" y="2049"/>
                    <a:pt x="896" y="2066"/>
                    <a:pt x="922" y="2063"/>
                  </a:cubicBezTo>
                  <a:cubicBezTo>
                    <a:pt x="957" y="2059"/>
                    <a:pt x="968" y="2043"/>
                    <a:pt x="971" y="1991"/>
                  </a:cubicBezTo>
                  <a:cubicBezTo>
                    <a:pt x="959" y="1977"/>
                    <a:pt x="946" y="1962"/>
                    <a:pt x="931" y="1946"/>
                  </a:cubicBezTo>
                  <a:cubicBezTo>
                    <a:pt x="876" y="1968"/>
                    <a:pt x="856" y="1994"/>
                    <a:pt x="863" y="2026"/>
                  </a:cubicBezTo>
                  <a:close/>
                  <a:moveTo>
                    <a:pt x="880" y="1752"/>
                  </a:moveTo>
                  <a:cubicBezTo>
                    <a:pt x="849" y="1702"/>
                    <a:pt x="847" y="1702"/>
                    <a:pt x="798" y="1724"/>
                  </a:cubicBezTo>
                  <a:cubicBezTo>
                    <a:pt x="796" y="1753"/>
                    <a:pt x="804" y="1778"/>
                    <a:pt x="836" y="1785"/>
                  </a:cubicBezTo>
                  <a:cubicBezTo>
                    <a:pt x="861" y="1791"/>
                    <a:pt x="876" y="1777"/>
                    <a:pt x="880" y="1752"/>
                  </a:cubicBezTo>
                  <a:close/>
                  <a:moveTo>
                    <a:pt x="1830" y="61"/>
                  </a:moveTo>
                  <a:cubicBezTo>
                    <a:pt x="1809" y="81"/>
                    <a:pt x="1813" y="101"/>
                    <a:pt x="1827" y="123"/>
                  </a:cubicBezTo>
                  <a:cubicBezTo>
                    <a:pt x="1840" y="145"/>
                    <a:pt x="1860" y="146"/>
                    <a:pt x="1886" y="141"/>
                  </a:cubicBezTo>
                  <a:cubicBezTo>
                    <a:pt x="1905" y="117"/>
                    <a:pt x="1911" y="93"/>
                    <a:pt x="1893" y="70"/>
                  </a:cubicBezTo>
                  <a:cubicBezTo>
                    <a:pt x="1876" y="50"/>
                    <a:pt x="1852" y="52"/>
                    <a:pt x="1830" y="61"/>
                  </a:cubicBezTo>
                  <a:close/>
                  <a:moveTo>
                    <a:pt x="1016" y="1752"/>
                  </a:moveTo>
                  <a:cubicBezTo>
                    <a:pt x="992" y="1750"/>
                    <a:pt x="969" y="1774"/>
                    <a:pt x="964" y="1805"/>
                  </a:cubicBezTo>
                  <a:cubicBezTo>
                    <a:pt x="960" y="1833"/>
                    <a:pt x="977" y="1856"/>
                    <a:pt x="1004" y="1857"/>
                  </a:cubicBezTo>
                  <a:cubicBezTo>
                    <a:pt x="1037" y="1859"/>
                    <a:pt x="1064" y="1839"/>
                    <a:pt x="1067" y="1812"/>
                  </a:cubicBezTo>
                  <a:cubicBezTo>
                    <a:pt x="1069" y="1783"/>
                    <a:pt x="1046" y="1755"/>
                    <a:pt x="1016" y="1752"/>
                  </a:cubicBezTo>
                  <a:close/>
                  <a:moveTo>
                    <a:pt x="2084" y="1966"/>
                  </a:moveTo>
                  <a:cubicBezTo>
                    <a:pt x="2063" y="1975"/>
                    <a:pt x="2039" y="1985"/>
                    <a:pt x="2017" y="1994"/>
                  </a:cubicBezTo>
                  <a:cubicBezTo>
                    <a:pt x="2003" y="2053"/>
                    <a:pt x="2011" y="2076"/>
                    <a:pt x="2049" y="2090"/>
                  </a:cubicBezTo>
                  <a:cubicBezTo>
                    <a:pt x="2083" y="2103"/>
                    <a:pt x="2115" y="2093"/>
                    <a:pt x="2127" y="2065"/>
                  </a:cubicBezTo>
                  <a:cubicBezTo>
                    <a:pt x="2146" y="2023"/>
                    <a:pt x="2137" y="2002"/>
                    <a:pt x="2084" y="1966"/>
                  </a:cubicBezTo>
                  <a:close/>
                  <a:moveTo>
                    <a:pt x="2346" y="1860"/>
                  </a:moveTo>
                  <a:cubicBezTo>
                    <a:pt x="2375" y="1851"/>
                    <a:pt x="2404" y="1817"/>
                    <a:pt x="2398" y="1792"/>
                  </a:cubicBezTo>
                  <a:cubicBezTo>
                    <a:pt x="2387" y="1752"/>
                    <a:pt x="2357" y="1737"/>
                    <a:pt x="2318" y="1740"/>
                  </a:cubicBezTo>
                  <a:cubicBezTo>
                    <a:pt x="2273" y="1781"/>
                    <a:pt x="2267" y="1801"/>
                    <a:pt x="2288" y="1834"/>
                  </a:cubicBezTo>
                  <a:cubicBezTo>
                    <a:pt x="2301" y="1856"/>
                    <a:pt x="2319" y="1868"/>
                    <a:pt x="2346" y="1860"/>
                  </a:cubicBezTo>
                  <a:close/>
                  <a:moveTo>
                    <a:pt x="2314" y="1423"/>
                  </a:moveTo>
                  <a:cubicBezTo>
                    <a:pt x="2308" y="1394"/>
                    <a:pt x="2268" y="1366"/>
                    <a:pt x="2240" y="1372"/>
                  </a:cubicBezTo>
                  <a:cubicBezTo>
                    <a:pt x="2201" y="1379"/>
                    <a:pt x="2180" y="1421"/>
                    <a:pt x="2192" y="1467"/>
                  </a:cubicBezTo>
                  <a:cubicBezTo>
                    <a:pt x="2202" y="1504"/>
                    <a:pt x="2225" y="1516"/>
                    <a:pt x="2261" y="1505"/>
                  </a:cubicBezTo>
                  <a:cubicBezTo>
                    <a:pt x="2296" y="1495"/>
                    <a:pt x="2321" y="1456"/>
                    <a:pt x="2314" y="1423"/>
                  </a:cubicBezTo>
                  <a:close/>
                  <a:moveTo>
                    <a:pt x="2388" y="1991"/>
                  </a:moveTo>
                  <a:cubicBezTo>
                    <a:pt x="2378" y="1974"/>
                    <a:pt x="2360" y="1952"/>
                    <a:pt x="2344" y="1952"/>
                  </a:cubicBezTo>
                  <a:cubicBezTo>
                    <a:pt x="2304" y="1950"/>
                    <a:pt x="2288" y="1979"/>
                    <a:pt x="2287" y="2017"/>
                  </a:cubicBezTo>
                  <a:cubicBezTo>
                    <a:pt x="2309" y="2046"/>
                    <a:pt x="2335" y="2064"/>
                    <a:pt x="2372" y="2045"/>
                  </a:cubicBezTo>
                  <a:cubicBezTo>
                    <a:pt x="2394" y="2034"/>
                    <a:pt x="2400" y="2011"/>
                    <a:pt x="2388" y="1991"/>
                  </a:cubicBezTo>
                  <a:close/>
                  <a:moveTo>
                    <a:pt x="2390" y="2152"/>
                  </a:moveTo>
                  <a:cubicBezTo>
                    <a:pt x="2384" y="2153"/>
                    <a:pt x="2379" y="2155"/>
                    <a:pt x="2373" y="2158"/>
                  </a:cubicBezTo>
                  <a:cubicBezTo>
                    <a:pt x="2437" y="2158"/>
                    <a:pt x="2437" y="2158"/>
                    <a:pt x="2437" y="2158"/>
                  </a:cubicBezTo>
                  <a:cubicBezTo>
                    <a:pt x="2425" y="2149"/>
                    <a:pt x="2410" y="2146"/>
                    <a:pt x="2390" y="2152"/>
                  </a:cubicBezTo>
                  <a:close/>
                  <a:moveTo>
                    <a:pt x="2021" y="155"/>
                  </a:moveTo>
                  <a:cubicBezTo>
                    <a:pt x="2049" y="161"/>
                    <a:pt x="2069" y="129"/>
                    <a:pt x="2080" y="72"/>
                  </a:cubicBezTo>
                  <a:cubicBezTo>
                    <a:pt x="2044" y="35"/>
                    <a:pt x="2030" y="30"/>
                    <a:pt x="2004" y="45"/>
                  </a:cubicBezTo>
                  <a:cubicBezTo>
                    <a:pt x="1984" y="57"/>
                    <a:pt x="1967" y="99"/>
                    <a:pt x="1979" y="123"/>
                  </a:cubicBezTo>
                  <a:cubicBezTo>
                    <a:pt x="1987" y="138"/>
                    <a:pt x="2005" y="152"/>
                    <a:pt x="2021" y="155"/>
                  </a:cubicBezTo>
                  <a:close/>
                  <a:moveTo>
                    <a:pt x="2101" y="311"/>
                  </a:moveTo>
                  <a:cubicBezTo>
                    <a:pt x="2094" y="260"/>
                    <a:pt x="2087" y="249"/>
                    <a:pt x="2054" y="244"/>
                  </a:cubicBezTo>
                  <a:cubicBezTo>
                    <a:pt x="2016" y="238"/>
                    <a:pt x="2004" y="248"/>
                    <a:pt x="1982" y="305"/>
                  </a:cubicBezTo>
                  <a:cubicBezTo>
                    <a:pt x="2024" y="372"/>
                    <a:pt x="2049" y="373"/>
                    <a:pt x="2101" y="311"/>
                  </a:cubicBezTo>
                  <a:close/>
                  <a:moveTo>
                    <a:pt x="2410" y="1556"/>
                  </a:moveTo>
                  <a:cubicBezTo>
                    <a:pt x="2386" y="1564"/>
                    <a:pt x="2370" y="1594"/>
                    <a:pt x="2375" y="1619"/>
                  </a:cubicBezTo>
                  <a:cubicBezTo>
                    <a:pt x="2381" y="1644"/>
                    <a:pt x="2410" y="1665"/>
                    <a:pt x="2433" y="1661"/>
                  </a:cubicBezTo>
                  <a:cubicBezTo>
                    <a:pt x="2462" y="1656"/>
                    <a:pt x="2485" y="1620"/>
                    <a:pt x="2477" y="1591"/>
                  </a:cubicBezTo>
                  <a:cubicBezTo>
                    <a:pt x="2470" y="1565"/>
                    <a:pt x="2436" y="1547"/>
                    <a:pt x="2410" y="1556"/>
                  </a:cubicBezTo>
                  <a:close/>
                  <a:moveTo>
                    <a:pt x="2228" y="67"/>
                  </a:moveTo>
                  <a:cubicBezTo>
                    <a:pt x="2243" y="49"/>
                    <a:pt x="2248" y="29"/>
                    <a:pt x="2232" y="10"/>
                  </a:cubicBezTo>
                  <a:cubicBezTo>
                    <a:pt x="2229" y="6"/>
                    <a:pt x="2226" y="3"/>
                    <a:pt x="2223" y="0"/>
                  </a:cubicBezTo>
                  <a:cubicBezTo>
                    <a:pt x="2154" y="0"/>
                    <a:pt x="2154" y="0"/>
                    <a:pt x="2154" y="0"/>
                  </a:cubicBezTo>
                  <a:cubicBezTo>
                    <a:pt x="2147" y="48"/>
                    <a:pt x="2154" y="67"/>
                    <a:pt x="2182" y="78"/>
                  </a:cubicBezTo>
                  <a:cubicBezTo>
                    <a:pt x="2200" y="85"/>
                    <a:pt x="2216" y="83"/>
                    <a:pt x="2228" y="67"/>
                  </a:cubicBezTo>
                  <a:close/>
                  <a:moveTo>
                    <a:pt x="2088" y="1653"/>
                  </a:moveTo>
                  <a:cubicBezTo>
                    <a:pt x="2057" y="1652"/>
                    <a:pt x="2030" y="1675"/>
                    <a:pt x="2024" y="1708"/>
                  </a:cubicBezTo>
                  <a:cubicBezTo>
                    <a:pt x="2018" y="1742"/>
                    <a:pt x="2027" y="1769"/>
                    <a:pt x="2058" y="1786"/>
                  </a:cubicBezTo>
                  <a:cubicBezTo>
                    <a:pt x="2094" y="1807"/>
                    <a:pt x="2116" y="1798"/>
                    <a:pt x="2167" y="1742"/>
                  </a:cubicBezTo>
                  <a:cubicBezTo>
                    <a:pt x="2148" y="1678"/>
                    <a:pt x="2127" y="1654"/>
                    <a:pt x="2088" y="1653"/>
                  </a:cubicBezTo>
                  <a:close/>
                </a:path>
              </a:pathLst>
            </a:custGeom>
            <a:solidFill>
              <a:schemeClr val="accent1"/>
            </a:solidFill>
            <a:ln>
              <a:noFill/>
            </a:ln>
          </p:spPr>
        </p:sp>
        <p:sp>
          <p:nvSpPr>
            <p:cNvPr id="14" name="Freeform 5"/>
            <p:cNvSpPr>
              <a:spLocks noEditPoints="1"/>
            </p:cNvSpPr>
            <p:nvPr/>
          </p:nvSpPr>
          <p:spPr bwMode="auto">
            <a:xfrm>
              <a:off x="-3175" y="0"/>
              <a:ext cx="12201525" cy="4895850"/>
            </a:xfrm>
            <a:custGeom>
              <a:avLst/>
              <a:gdLst/>
              <a:ahLst/>
              <a:cxnLst/>
              <a:rect l="0" t="0" r="r" b="b"/>
              <a:pathLst>
                <a:path w="3843" h="1540">
                  <a:moveTo>
                    <a:pt x="263" y="102"/>
                  </a:moveTo>
                  <a:cubicBezTo>
                    <a:pt x="285" y="93"/>
                    <a:pt x="295" y="65"/>
                    <a:pt x="285" y="38"/>
                  </a:cubicBezTo>
                  <a:cubicBezTo>
                    <a:pt x="278" y="17"/>
                    <a:pt x="247" y="3"/>
                    <a:pt x="226" y="11"/>
                  </a:cubicBezTo>
                  <a:cubicBezTo>
                    <a:pt x="207" y="18"/>
                    <a:pt x="193" y="58"/>
                    <a:pt x="202" y="80"/>
                  </a:cubicBezTo>
                  <a:cubicBezTo>
                    <a:pt x="210" y="99"/>
                    <a:pt x="240" y="110"/>
                    <a:pt x="263" y="102"/>
                  </a:cubicBezTo>
                  <a:close/>
                  <a:moveTo>
                    <a:pt x="1265" y="813"/>
                  </a:moveTo>
                  <a:cubicBezTo>
                    <a:pt x="1291" y="808"/>
                    <a:pt x="1313" y="801"/>
                    <a:pt x="1314" y="771"/>
                  </a:cubicBezTo>
                  <a:cubicBezTo>
                    <a:pt x="1315" y="752"/>
                    <a:pt x="1301" y="735"/>
                    <a:pt x="1282" y="733"/>
                  </a:cubicBezTo>
                  <a:cubicBezTo>
                    <a:pt x="1263" y="730"/>
                    <a:pt x="1244" y="732"/>
                    <a:pt x="1233" y="751"/>
                  </a:cubicBezTo>
                  <a:cubicBezTo>
                    <a:pt x="1223" y="770"/>
                    <a:pt x="1230" y="784"/>
                    <a:pt x="1265" y="813"/>
                  </a:cubicBezTo>
                  <a:close/>
                  <a:moveTo>
                    <a:pt x="130" y="169"/>
                  </a:moveTo>
                  <a:cubicBezTo>
                    <a:pt x="146" y="162"/>
                    <a:pt x="154" y="138"/>
                    <a:pt x="146" y="119"/>
                  </a:cubicBezTo>
                  <a:cubicBezTo>
                    <a:pt x="138" y="98"/>
                    <a:pt x="115" y="89"/>
                    <a:pt x="94" y="97"/>
                  </a:cubicBezTo>
                  <a:cubicBezTo>
                    <a:pt x="74" y="105"/>
                    <a:pt x="64" y="129"/>
                    <a:pt x="72" y="149"/>
                  </a:cubicBezTo>
                  <a:cubicBezTo>
                    <a:pt x="81" y="168"/>
                    <a:pt x="110" y="179"/>
                    <a:pt x="130" y="169"/>
                  </a:cubicBezTo>
                  <a:close/>
                  <a:moveTo>
                    <a:pt x="72" y="470"/>
                  </a:moveTo>
                  <a:cubicBezTo>
                    <a:pt x="87" y="481"/>
                    <a:pt x="101" y="494"/>
                    <a:pt x="114" y="477"/>
                  </a:cubicBezTo>
                  <a:cubicBezTo>
                    <a:pt x="121" y="467"/>
                    <a:pt x="124" y="450"/>
                    <a:pt x="121" y="439"/>
                  </a:cubicBezTo>
                  <a:cubicBezTo>
                    <a:pt x="115" y="418"/>
                    <a:pt x="96" y="421"/>
                    <a:pt x="73" y="426"/>
                  </a:cubicBezTo>
                  <a:cubicBezTo>
                    <a:pt x="73" y="442"/>
                    <a:pt x="72" y="457"/>
                    <a:pt x="72" y="470"/>
                  </a:cubicBezTo>
                  <a:close/>
                  <a:moveTo>
                    <a:pt x="107" y="240"/>
                  </a:moveTo>
                  <a:cubicBezTo>
                    <a:pt x="130" y="276"/>
                    <a:pt x="135" y="276"/>
                    <a:pt x="166" y="246"/>
                  </a:cubicBezTo>
                  <a:cubicBezTo>
                    <a:pt x="163" y="235"/>
                    <a:pt x="160" y="224"/>
                    <a:pt x="157" y="214"/>
                  </a:cubicBezTo>
                  <a:cubicBezTo>
                    <a:pt x="133" y="210"/>
                    <a:pt x="115" y="213"/>
                    <a:pt x="107" y="240"/>
                  </a:cubicBezTo>
                  <a:close/>
                  <a:moveTo>
                    <a:pt x="1360" y="997"/>
                  </a:moveTo>
                  <a:cubicBezTo>
                    <a:pt x="1383" y="1003"/>
                    <a:pt x="1408" y="988"/>
                    <a:pt x="1414" y="966"/>
                  </a:cubicBezTo>
                  <a:cubicBezTo>
                    <a:pt x="1419" y="943"/>
                    <a:pt x="1400" y="915"/>
                    <a:pt x="1377" y="910"/>
                  </a:cubicBezTo>
                  <a:cubicBezTo>
                    <a:pt x="1357" y="906"/>
                    <a:pt x="1334" y="922"/>
                    <a:pt x="1329" y="943"/>
                  </a:cubicBezTo>
                  <a:cubicBezTo>
                    <a:pt x="1322" y="967"/>
                    <a:pt x="1336" y="990"/>
                    <a:pt x="1360" y="997"/>
                  </a:cubicBezTo>
                  <a:close/>
                  <a:moveTo>
                    <a:pt x="1530" y="594"/>
                  </a:moveTo>
                  <a:cubicBezTo>
                    <a:pt x="1550" y="599"/>
                    <a:pt x="1580" y="583"/>
                    <a:pt x="1586" y="564"/>
                  </a:cubicBezTo>
                  <a:cubicBezTo>
                    <a:pt x="1591" y="545"/>
                    <a:pt x="1573" y="517"/>
                    <a:pt x="1551" y="511"/>
                  </a:cubicBezTo>
                  <a:cubicBezTo>
                    <a:pt x="1531" y="506"/>
                    <a:pt x="1512" y="518"/>
                    <a:pt x="1507" y="540"/>
                  </a:cubicBezTo>
                  <a:cubicBezTo>
                    <a:pt x="1501" y="564"/>
                    <a:pt x="1511" y="589"/>
                    <a:pt x="1530" y="594"/>
                  </a:cubicBezTo>
                  <a:close/>
                  <a:moveTo>
                    <a:pt x="1395" y="819"/>
                  </a:moveTo>
                  <a:cubicBezTo>
                    <a:pt x="1391" y="830"/>
                    <a:pt x="1386" y="842"/>
                    <a:pt x="1382" y="853"/>
                  </a:cubicBezTo>
                  <a:cubicBezTo>
                    <a:pt x="1401" y="872"/>
                    <a:pt x="1418" y="881"/>
                    <a:pt x="1443" y="863"/>
                  </a:cubicBezTo>
                  <a:cubicBezTo>
                    <a:pt x="1447" y="816"/>
                    <a:pt x="1443" y="812"/>
                    <a:pt x="1395" y="819"/>
                  </a:cubicBezTo>
                  <a:close/>
                  <a:moveTo>
                    <a:pt x="1425" y="678"/>
                  </a:moveTo>
                  <a:cubicBezTo>
                    <a:pt x="1434" y="635"/>
                    <a:pt x="1428" y="621"/>
                    <a:pt x="1399" y="608"/>
                  </a:cubicBezTo>
                  <a:cubicBezTo>
                    <a:pt x="1381" y="601"/>
                    <a:pt x="1366" y="605"/>
                    <a:pt x="1354" y="620"/>
                  </a:cubicBezTo>
                  <a:cubicBezTo>
                    <a:pt x="1342" y="637"/>
                    <a:pt x="1343" y="669"/>
                    <a:pt x="1357" y="685"/>
                  </a:cubicBezTo>
                  <a:cubicBezTo>
                    <a:pt x="1371" y="702"/>
                    <a:pt x="1384" y="701"/>
                    <a:pt x="1425" y="678"/>
                  </a:cubicBezTo>
                  <a:close/>
                  <a:moveTo>
                    <a:pt x="1514" y="777"/>
                  </a:moveTo>
                  <a:cubicBezTo>
                    <a:pt x="1529" y="765"/>
                    <a:pt x="1533" y="750"/>
                    <a:pt x="1524" y="733"/>
                  </a:cubicBezTo>
                  <a:cubicBezTo>
                    <a:pt x="1513" y="710"/>
                    <a:pt x="1492" y="705"/>
                    <a:pt x="1456" y="717"/>
                  </a:cubicBezTo>
                  <a:cubicBezTo>
                    <a:pt x="1454" y="730"/>
                    <a:pt x="1451" y="745"/>
                    <a:pt x="1448" y="761"/>
                  </a:cubicBezTo>
                  <a:cubicBezTo>
                    <a:pt x="1486" y="792"/>
                    <a:pt x="1494" y="794"/>
                    <a:pt x="1514" y="777"/>
                  </a:cubicBezTo>
                  <a:close/>
                  <a:moveTo>
                    <a:pt x="159" y="317"/>
                  </a:moveTo>
                  <a:cubicBezTo>
                    <a:pt x="115" y="315"/>
                    <a:pt x="108" y="318"/>
                    <a:pt x="102" y="341"/>
                  </a:cubicBezTo>
                  <a:cubicBezTo>
                    <a:pt x="98" y="358"/>
                    <a:pt x="103" y="371"/>
                    <a:pt x="119" y="379"/>
                  </a:cubicBezTo>
                  <a:cubicBezTo>
                    <a:pt x="140" y="389"/>
                    <a:pt x="158" y="381"/>
                    <a:pt x="177" y="353"/>
                  </a:cubicBezTo>
                  <a:cubicBezTo>
                    <a:pt x="172" y="342"/>
                    <a:pt x="166" y="330"/>
                    <a:pt x="159" y="317"/>
                  </a:cubicBezTo>
                  <a:close/>
                  <a:moveTo>
                    <a:pt x="267" y="322"/>
                  </a:moveTo>
                  <a:cubicBezTo>
                    <a:pt x="247" y="318"/>
                    <a:pt x="238" y="325"/>
                    <a:pt x="221" y="364"/>
                  </a:cubicBezTo>
                  <a:cubicBezTo>
                    <a:pt x="238" y="400"/>
                    <a:pt x="250" y="407"/>
                    <a:pt x="278" y="401"/>
                  </a:cubicBezTo>
                  <a:cubicBezTo>
                    <a:pt x="296" y="396"/>
                    <a:pt x="304" y="385"/>
                    <a:pt x="304" y="367"/>
                  </a:cubicBezTo>
                  <a:cubicBezTo>
                    <a:pt x="304" y="348"/>
                    <a:pt x="286" y="326"/>
                    <a:pt x="267" y="322"/>
                  </a:cubicBezTo>
                  <a:close/>
                  <a:moveTo>
                    <a:pt x="45" y="51"/>
                  </a:moveTo>
                  <a:cubicBezTo>
                    <a:pt x="60" y="46"/>
                    <a:pt x="70" y="25"/>
                    <a:pt x="64" y="10"/>
                  </a:cubicBezTo>
                  <a:cubicBezTo>
                    <a:pt x="62" y="6"/>
                    <a:pt x="60" y="3"/>
                    <a:pt x="57" y="0"/>
                  </a:cubicBezTo>
                  <a:cubicBezTo>
                    <a:pt x="12" y="0"/>
                    <a:pt x="12" y="0"/>
                    <a:pt x="12" y="0"/>
                  </a:cubicBezTo>
                  <a:cubicBezTo>
                    <a:pt x="4" y="7"/>
                    <a:pt x="0" y="18"/>
                    <a:pt x="2" y="27"/>
                  </a:cubicBezTo>
                  <a:cubicBezTo>
                    <a:pt x="6" y="44"/>
                    <a:pt x="28" y="56"/>
                    <a:pt x="45" y="51"/>
                  </a:cubicBezTo>
                  <a:close/>
                  <a:moveTo>
                    <a:pt x="264" y="179"/>
                  </a:moveTo>
                  <a:cubicBezTo>
                    <a:pt x="247" y="196"/>
                    <a:pt x="235" y="214"/>
                    <a:pt x="251" y="236"/>
                  </a:cubicBezTo>
                  <a:cubicBezTo>
                    <a:pt x="261" y="251"/>
                    <a:pt x="280" y="255"/>
                    <a:pt x="295" y="246"/>
                  </a:cubicBezTo>
                  <a:cubicBezTo>
                    <a:pt x="310" y="237"/>
                    <a:pt x="323" y="226"/>
                    <a:pt x="320" y="206"/>
                  </a:cubicBezTo>
                  <a:cubicBezTo>
                    <a:pt x="318" y="187"/>
                    <a:pt x="305" y="181"/>
                    <a:pt x="264" y="179"/>
                  </a:cubicBezTo>
                  <a:close/>
                  <a:moveTo>
                    <a:pt x="191" y="483"/>
                  </a:moveTo>
                  <a:cubicBezTo>
                    <a:pt x="174" y="489"/>
                    <a:pt x="160" y="518"/>
                    <a:pt x="167" y="535"/>
                  </a:cubicBezTo>
                  <a:cubicBezTo>
                    <a:pt x="173" y="552"/>
                    <a:pt x="202" y="562"/>
                    <a:pt x="221" y="554"/>
                  </a:cubicBezTo>
                  <a:cubicBezTo>
                    <a:pt x="238" y="547"/>
                    <a:pt x="245" y="528"/>
                    <a:pt x="237" y="509"/>
                  </a:cubicBezTo>
                  <a:cubicBezTo>
                    <a:pt x="229" y="488"/>
                    <a:pt x="207" y="476"/>
                    <a:pt x="191" y="483"/>
                  </a:cubicBezTo>
                  <a:close/>
                  <a:moveTo>
                    <a:pt x="29" y="208"/>
                  </a:moveTo>
                  <a:cubicBezTo>
                    <a:pt x="35" y="186"/>
                    <a:pt x="23" y="171"/>
                    <a:pt x="1" y="162"/>
                  </a:cubicBezTo>
                  <a:cubicBezTo>
                    <a:pt x="1" y="233"/>
                    <a:pt x="1" y="233"/>
                    <a:pt x="1" y="233"/>
                  </a:cubicBezTo>
                  <a:cubicBezTo>
                    <a:pt x="15" y="233"/>
                    <a:pt x="25" y="221"/>
                    <a:pt x="29" y="208"/>
                  </a:cubicBezTo>
                  <a:close/>
                  <a:moveTo>
                    <a:pt x="96" y="590"/>
                  </a:moveTo>
                  <a:cubicBezTo>
                    <a:pt x="82" y="598"/>
                    <a:pt x="75" y="602"/>
                    <a:pt x="67" y="605"/>
                  </a:cubicBezTo>
                  <a:cubicBezTo>
                    <a:pt x="48" y="614"/>
                    <a:pt x="39" y="632"/>
                    <a:pt x="43" y="649"/>
                  </a:cubicBezTo>
                  <a:cubicBezTo>
                    <a:pt x="47" y="665"/>
                    <a:pt x="60" y="681"/>
                    <a:pt x="72" y="692"/>
                  </a:cubicBezTo>
                  <a:cubicBezTo>
                    <a:pt x="84" y="703"/>
                    <a:pt x="114" y="695"/>
                    <a:pt x="127" y="682"/>
                  </a:cubicBezTo>
                  <a:cubicBezTo>
                    <a:pt x="139" y="669"/>
                    <a:pt x="140" y="655"/>
                    <a:pt x="129" y="640"/>
                  </a:cubicBezTo>
                  <a:cubicBezTo>
                    <a:pt x="119" y="625"/>
                    <a:pt x="109" y="609"/>
                    <a:pt x="96" y="590"/>
                  </a:cubicBezTo>
                  <a:close/>
                  <a:moveTo>
                    <a:pt x="28" y="361"/>
                  </a:moveTo>
                  <a:cubicBezTo>
                    <a:pt x="44" y="367"/>
                    <a:pt x="55" y="359"/>
                    <a:pt x="62" y="346"/>
                  </a:cubicBezTo>
                  <a:cubicBezTo>
                    <a:pt x="71" y="327"/>
                    <a:pt x="57" y="311"/>
                    <a:pt x="25" y="302"/>
                  </a:cubicBezTo>
                  <a:cubicBezTo>
                    <a:pt x="7" y="339"/>
                    <a:pt x="9" y="353"/>
                    <a:pt x="28" y="361"/>
                  </a:cubicBezTo>
                  <a:close/>
                  <a:moveTo>
                    <a:pt x="1" y="497"/>
                  </a:moveTo>
                  <a:cubicBezTo>
                    <a:pt x="1" y="559"/>
                    <a:pt x="1" y="559"/>
                    <a:pt x="1" y="559"/>
                  </a:cubicBezTo>
                  <a:cubicBezTo>
                    <a:pt x="28" y="556"/>
                    <a:pt x="40" y="545"/>
                    <a:pt x="41" y="524"/>
                  </a:cubicBezTo>
                  <a:cubicBezTo>
                    <a:pt x="41" y="505"/>
                    <a:pt x="32" y="499"/>
                    <a:pt x="1" y="497"/>
                  </a:cubicBezTo>
                  <a:close/>
                  <a:moveTo>
                    <a:pt x="3788" y="1004"/>
                  </a:moveTo>
                  <a:cubicBezTo>
                    <a:pt x="3779" y="1017"/>
                    <a:pt x="3783" y="1028"/>
                    <a:pt x="3802" y="1041"/>
                  </a:cubicBezTo>
                  <a:cubicBezTo>
                    <a:pt x="3820" y="1038"/>
                    <a:pt x="3828" y="1026"/>
                    <a:pt x="3828" y="1008"/>
                  </a:cubicBezTo>
                  <a:cubicBezTo>
                    <a:pt x="3805" y="993"/>
                    <a:pt x="3795" y="992"/>
                    <a:pt x="3788" y="1004"/>
                  </a:cubicBezTo>
                  <a:close/>
                  <a:moveTo>
                    <a:pt x="3744" y="975"/>
                  </a:moveTo>
                  <a:cubicBezTo>
                    <a:pt x="3769" y="963"/>
                    <a:pt x="3778" y="953"/>
                    <a:pt x="3772" y="941"/>
                  </a:cubicBezTo>
                  <a:cubicBezTo>
                    <a:pt x="3767" y="932"/>
                    <a:pt x="3756" y="924"/>
                    <a:pt x="3746" y="921"/>
                  </a:cubicBezTo>
                  <a:cubicBezTo>
                    <a:pt x="3734" y="917"/>
                    <a:pt x="3728" y="930"/>
                    <a:pt x="3724" y="939"/>
                  </a:cubicBezTo>
                  <a:cubicBezTo>
                    <a:pt x="3719" y="951"/>
                    <a:pt x="3726" y="963"/>
                    <a:pt x="3744" y="975"/>
                  </a:cubicBezTo>
                  <a:close/>
                  <a:moveTo>
                    <a:pt x="3684" y="983"/>
                  </a:moveTo>
                  <a:cubicBezTo>
                    <a:pt x="3671" y="987"/>
                    <a:pt x="3669" y="997"/>
                    <a:pt x="3669" y="1010"/>
                  </a:cubicBezTo>
                  <a:cubicBezTo>
                    <a:pt x="3678" y="1022"/>
                    <a:pt x="3690" y="1028"/>
                    <a:pt x="3703" y="1021"/>
                  </a:cubicBezTo>
                  <a:cubicBezTo>
                    <a:pt x="3714" y="1015"/>
                    <a:pt x="3716" y="1003"/>
                    <a:pt x="3714" y="991"/>
                  </a:cubicBezTo>
                  <a:cubicBezTo>
                    <a:pt x="3707" y="979"/>
                    <a:pt x="3696" y="978"/>
                    <a:pt x="3684" y="983"/>
                  </a:cubicBezTo>
                  <a:close/>
                  <a:moveTo>
                    <a:pt x="3716" y="871"/>
                  </a:moveTo>
                  <a:cubicBezTo>
                    <a:pt x="3715" y="854"/>
                    <a:pt x="3704" y="846"/>
                    <a:pt x="3688" y="844"/>
                  </a:cubicBezTo>
                  <a:cubicBezTo>
                    <a:pt x="3667" y="842"/>
                    <a:pt x="3659" y="855"/>
                    <a:pt x="3648" y="878"/>
                  </a:cubicBezTo>
                  <a:cubicBezTo>
                    <a:pt x="3652" y="883"/>
                    <a:pt x="3657" y="892"/>
                    <a:pt x="3660" y="898"/>
                  </a:cubicBezTo>
                  <a:cubicBezTo>
                    <a:pt x="3694" y="907"/>
                    <a:pt x="3708" y="894"/>
                    <a:pt x="3716" y="871"/>
                  </a:cubicBezTo>
                  <a:close/>
                  <a:moveTo>
                    <a:pt x="3682" y="1113"/>
                  </a:moveTo>
                  <a:cubicBezTo>
                    <a:pt x="3704" y="1099"/>
                    <a:pt x="3708" y="1093"/>
                    <a:pt x="3703" y="1078"/>
                  </a:cubicBezTo>
                  <a:cubicBezTo>
                    <a:pt x="3699" y="1067"/>
                    <a:pt x="3680" y="1054"/>
                    <a:pt x="3667" y="1058"/>
                  </a:cubicBezTo>
                  <a:cubicBezTo>
                    <a:pt x="3659" y="1060"/>
                    <a:pt x="3650" y="1067"/>
                    <a:pt x="3647" y="1075"/>
                  </a:cubicBezTo>
                  <a:cubicBezTo>
                    <a:pt x="3641" y="1088"/>
                    <a:pt x="3655" y="1101"/>
                    <a:pt x="3682" y="1113"/>
                  </a:cubicBezTo>
                  <a:close/>
                  <a:moveTo>
                    <a:pt x="3764" y="1065"/>
                  </a:moveTo>
                  <a:cubicBezTo>
                    <a:pt x="3752" y="1061"/>
                    <a:pt x="3736" y="1068"/>
                    <a:pt x="3732" y="1079"/>
                  </a:cubicBezTo>
                  <a:cubicBezTo>
                    <a:pt x="3728" y="1091"/>
                    <a:pt x="3738" y="1109"/>
                    <a:pt x="3752" y="1114"/>
                  </a:cubicBezTo>
                  <a:cubicBezTo>
                    <a:pt x="3764" y="1118"/>
                    <a:pt x="3771" y="1112"/>
                    <a:pt x="3776" y="1096"/>
                  </a:cubicBezTo>
                  <a:cubicBezTo>
                    <a:pt x="3781" y="1080"/>
                    <a:pt x="3777" y="1069"/>
                    <a:pt x="3764" y="1065"/>
                  </a:cubicBezTo>
                  <a:close/>
                  <a:moveTo>
                    <a:pt x="1562" y="679"/>
                  </a:moveTo>
                  <a:cubicBezTo>
                    <a:pt x="1554" y="701"/>
                    <a:pt x="1573" y="710"/>
                    <a:pt x="1596" y="722"/>
                  </a:cubicBezTo>
                  <a:cubicBezTo>
                    <a:pt x="1607" y="707"/>
                    <a:pt x="1617" y="695"/>
                    <a:pt x="1626" y="683"/>
                  </a:cubicBezTo>
                  <a:cubicBezTo>
                    <a:pt x="1620" y="664"/>
                    <a:pt x="1616" y="643"/>
                    <a:pt x="1594" y="650"/>
                  </a:cubicBezTo>
                  <a:cubicBezTo>
                    <a:pt x="1581" y="654"/>
                    <a:pt x="1567" y="667"/>
                    <a:pt x="1562" y="679"/>
                  </a:cubicBezTo>
                  <a:close/>
                  <a:moveTo>
                    <a:pt x="1222" y="1098"/>
                  </a:moveTo>
                  <a:cubicBezTo>
                    <a:pt x="1204" y="1090"/>
                    <a:pt x="1175" y="1102"/>
                    <a:pt x="1167" y="1119"/>
                  </a:cubicBezTo>
                  <a:cubicBezTo>
                    <a:pt x="1157" y="1143"/>
                    <a:pt x="1173" y="1170"/>
                    <a:pt x="1202" y="1180"/>
                  </a:cubicBezTo>
                  <a:cubicBezTo>
                    <a:pt x="1225" y="1188"/>
                    <a:pt x="1241" y="1180"/>
                    <a:pt x="1248" y="1156"/>
                  </a:cubicBezTo>
                  <a:cubicBezTo>
                    <a:pt x="1255" y="1133"/>
                    <a:pt x="1243" y="1106"/>
                    <a:pt x="1222" y="1098"/>
                  </a:cubicBezTo>
                  <a:close/>
                  <a:moveTo>
                    <a:pt x="3808" y="834"/>
                  </a:moveTo>
                  <a:cubicBezTo>
                    <a:pt x="3823" y="823"/>
                    <a:pt x="3825" y="816"/>
                    <a:pt x="3815" y="787"/>
                  </a:cubicBezTo>
                  <a:cubicBezTo>
                    <a:pt x="3790" y="780"/>
                    <a:pt x="3782" y="782"/>
                    <a:pt x="3774" y="798"/>
                  </a:cubicBezTo>
                  <a:cubicBezTo>
                    <a:pt x="3767" y="810"/>
                    <a:pt x="3767" y="826"/>
                    <a:pt x="3776" y="833"/>
                  </a:cubicBezTo>
                  <a:cubicBezTo>
                    <a:pt x="3786" y="840"/>
                    <a:pt x="3797" y="842"/>
                    <a:pt x="3808" y="834"/>
                  </a:cubicBezTo>
                  <a:close/>
                  <a:moveTo>
                    <a:pt x="3810" y="1116"/>
                  </a:moveTo>
                  <a:cubicBezTo>
                    <a:pt x="3815" y="1119"/>
                    <a:pt x="3823" y="1121"/>
                    <a:pt x="3828" y="1119"/>
                  </a:cubicBezTo>
                  <a:cubicBezTo>
                    <a:pt x="3843" y="1113"/>
                    <a:pt x="3842" y="1100"/>
                    <a:pt x="3838" y="1084"/>
                  </a:cubicBezTo>
                  <a:cubicBezTo>
                    <a:pt x="3829" y="1083"/>
                    <a:pt x="3820" y="1082"/>
                    <a:pt x="3813" y="1082"/>
                  </a:cubicBezTo>
                  <a:cubicBezTo>
                    <a:pt x="3805" y="1095"/>
                    <a:pt x="3799" y="1106"/>
                    <a:pt x="3810" y="1116"/>
                  </a:cubicBezTo>
                  <a:close/>
                  <a:moveTo>
                    <a:pt x="2155" y="868"/>
                  </a:moveTo>
                  <a:cubicBezTo>
                    <a:pt x="2184" y="881"/>
                    <a:pt x="2204" y="864"/>
                    <a:pt x="2226" y="843"/>
                  </a:cubicBezTo>
                  <a:cubicBezTo>
                    <a:pt x="2219" y="825"/>
                    <a:pt x="2212" y="807"/>
                    <a:pt x="2205" y="789"/>
                  </a:cubicBezTo>
                  <a:cubicBezTo>
                    <a:pt x="2157" y="788"/>
                    <a:pt x="2141" y="793"/>
                    <a:pt x="2134" y="812"/>
                  </a:cubicBezTo>
                  <a:cubicBezTo>
                    <a:pt x="2128" y="830"/>
                    <a:pt x="2138" y="860"/>
                    <a:pt x="2155" y="868"/>
                  </a:cubicBezTo>
                  <a:close/>
                  <a:moveTo>
                    <a:pt x="1795" y="1157"/>
                  </a:moveTo>
                  <a:cubicBezTo>
                    <a:pt x="1832" y="1180"/>
                    <a:pt x="1847" y="1181"/>
                    <a:pt x="1859" y="1162"/>
                  </a:cubicBezTo>
                  <a:cubicBezTo>
                    <a:pt x="1872" y="1141"/>
                    <a:pt x="1864" y="1124"/>
                    <a:pt x="1834" y="1103"/>
                  </a:cubicBezTo>
                  <a:cubicBezTo>
                    <a:pt x="1805" y="1110"/>
                    <a:pt x="1794" y="1129"/>
                    <a:pt x="1795" y="1157"/>
                  </a:cubicBezTo>
                  <a:close/>
                  <a:moveTo>
                    <a:pt x="1868" y="692"/>
                  </a:moveTo>
                  <a:cubicBezTo>
                    <a:pt x="1876" y="674"/>
                    <a:pt x="1867" y="660"/>
                    <a:pt x="1848" y="653"/>
                  </a:cubicBezTo>
                  <a:cubicBezTo>
                    <a:pt x="1805" y="670"/>
                    <a:pt x="1804" y="672"/>
                    <a:pt x="1815" y="713"/>
                  </a:cubicBezTo>
                  <a:cubicBezTo>
                    <a:pt x="1837" y="718"/>
                    <a:pt x="1857" y="716"/>
                    <a:pt x="1868" y="692"/>
                  </a:cubicBezTo>
                  <a:close/>
                  <a:moveTo>
                    <a:pt x="1843" y="900"/>
                  </a:moveTo>
                  <a:cubicBezTo>
                    <a:pt x="1853" y="892"/>
                    <a:pt x="1864" y="884"/>
                    <a:pt x="1873" y="877"/>
                  </a:cubicBezTo>
                  <a:cubicBezTo>
                    <a:pt x="1875" y="846"/>
                    <a:pt x="1859" y="834"/>
                    <a:pt x="1835" y="833"/>
                  </a:cubicBezTo>
                  <a:cubicBezTo>
                    <a:pt x="1818" y="832"/>
                    <a:pt x="1812" y="846"/>
                    <a:pt x="1809" y="860"/>
                  </a:cubicBezTo>
                  <a:cubicBezTo>
                    <a:pt x="1804" y="887"/>
                    <a:pt x="1819" y="896"/>
                    <a:pt x="1843" y="900"/>
                  </a:cubicBezTo>
                  <a:close/>
                  <a:moveTo>
                    <a:pt x="1695" y="1224"/>
                  </a:moveTo>
                  <a:cubicBezTo>
                    <a:pt x="1704" y="1223"/>
                    <a:pt x="1719" y="1211"/>
                    <a:pt x="1719" y="1203"/>
                  </a:cubicBezTo>
                  <a:cubicBezTo>
                    <a:pt x="1720" y="1190"/>
                    <a:pt x="1716" y="1171"/>
                    <a:pt x="1707" y="1164"/>
                  </a:cubicBezTo>
                  <a:cubicBezTo>
                    <a:pt x="1690" y="1150"/>
                    <a:pt x="1677" y="1167"/>
                    <a:pt x="1663" y="1182"/>
                  </a:cubicBezTo>
                  <a:cubicBezTo>
                    <a:pt x="1668" y="1202"/>
                    <a:pt x="1667" y="1226"/>
                    <a:pt x="1695" y="1224"/>
                  </a:cubicBezTo>
                  <a:close/>
                  <a:moveTo>
                    <a:pt x="1891" y="758"/>
                  </a:moveTo>
                  <a:cubicBezTo>
                    <a:pt x="1897" y="772"/>
                    <a:pt x="1904" y="788"/>
                    <a:pt x="1910" y="801"/>
                  </a:cubicBezTo>
                  <a:cubicBezTo>
                    <a:pt x="1948" y="808"/>
                    <a:pt x="1963" y="802"/>
                    <a:pt x="1973" y="778"/>
                  </a:cubicBezTo>
                  <a:cubicBezTo>
                    <a:pt x="1981" y="759"/>
                    <a:pt x="1975" y="744"/>
                    <a:pt x="1959" y="735"/>
                  </a:cubicBezTo>
                  <a:cubicBezTo>
                    <a:pt x="1939" y="722"/>
                    <a:pt x="1914" y="731"/>
                    <a:pt x="1891" y="758"/>
                  </a:cubicBezTo>
                  <a:close/>
                  <a:moveTo>
                    <a:pt x="1901" y="595"/>
                  </a:moveTo>
                  <a:cubicBezTo>
                    <a:pt x="1922" y="602"/>
                    <a:pt x="1942" y="592"/>
                    <a:pt x="1947" y="571"/>
                  </a:cubicBezTo>
                  <a:cubicBezTo>
                    <a:pt x="1953" y="546"/>
                    <a:pt x="1941" y="522"/>
                    <a:pt x="1920" y="516"/>
                  </a:cubicBezTo>
                  <a:cubicBezTo>
                    <a:pt x="1898" y="510"/>
                    <a:pt x="1873" y="524"/>
                    <a:pt x="1867" y="547"/>
                  </a:cubicBezTo>
                  <a:cubicBezTo>
                    <a:pt x="1862" y="565"/>
                    <a:pt x="1877" y="587"/>
                    <a:pt x="1901" y="595"/>
                  </a:cubicBezTo>
                  <a:close/>
                  <a:moveTo>
                    <a:pt x="1987" y="1039"/>
                  </a:moveTo>
                  <a:cubicBezTo>
                    <a:pt x="1994" y="1056"/>
                    <a:pt x="2024" y="1075"/>
                    <a:pt x="2044" y="1069"/>
                  </a:cubicBezTo>
                  <a:cubicBezTo>
                    <a:pt x="2057" y="1065"/>
                    <a:pt x="2071" y="1053"/>
                    <a:pt x="2075" y="1041"/>
                  </a:cubicBezTo>
                  <a:cubicBezTo>
                    <a:pt x="2083" y="1020"/>
                    <a:pt x="2062" y="1000"/>
                    <a:pt x="2018" y="984"/>
                  </a:cubicBezTo>
                  <a:cubicBezTo>
                    <a:pt x="1984" y="1006"/>
                    <a:pt x="1979" y="1017"/>
                    <a:pt x="1987" y="1039"/>
                  </a:cubicBezTo>
                  <a:close/>
                  <a:moveTo>
                    <a:pt x="1908" y="986"/>
                  </a:moveTo>
                  <a:cubicBezTo>
                    <a:pt x="1889" y="981"/>
                    <a:pt x="1878" y="990"/>
                    <a:pt x="1871" y="1016"/>
                  </a:cubicBezTo>
                  <a:cubicBezTo>
                    <a:pt x="1864" y="1041"/>
                    <a:pt x="1871" y="1058"/>
                    <a:pt x="1892" y="1064"/>
                  </a:cubicBezTo>
                  <a:cubicBezTo>
                    <a:pt x="1910" y="1070"/>
                    <a:pt x="1936" y="1057"/>
                    <a:pt x="1941" y="1040"/>
                  </a:cubicBezTo>
                  <a:cubicBezTo>
                    <a:pt x="1947" y="1021"/>
                    <a:pt x="1929" y="992"/>
                    <a:pt x="1908" y="986"/>
                  </a:cubicBezTo>
                  <a:close/>
                  <a:moveTo>
                    <a:pt x="2059" y="704"/>
                  </a:moveTo>
                  <a:cubicBezTo>
                    <a:pt x="2078" y="703"/>
                    <a:pt x="2095" y="684"/>
                    <a:pt x="2096" y="663"/>
                  </a:cubicBezTo>
                  <a:cubicBezTo>
                    <a:pt x="2098" y="636"/>
                    <a:pt x="2087" y="625"/>
                    <a:pt x="2047" y="615"/>
                  </a:cubicBezTo>
                  <a:cubicBezTo>
                    <a:pt x="2034" y="623"/>
                    <a:pt x="2021" y="631"/>
                    <a:pt x="2006" y="640"/>
                  </a:cubicBezTo>
                  <a:cubicBezTo>
                    <a:pt x="2016" y="686"/>
                    <a:pt x="2033" y="705"/>
                    <a:pt x="2059" y="704"/>
                  </a:cubicBezTo>
                  <a:close/>
                  <a:moveTo>
                    <a:pt x="2146" y="1175"/>
                  </a:moveTo>
                  <a:cubicBezTo>
                    <a:pt x="2124" y="1170"/>
                    <a:pt x="2099" y="1185"/>
                    <a:pt x="2093" y="1208"/>
                  </a:cubicBezTo>
                  <a:cubicBezTo>
                    <a:pt x="2087" y="1228"/>
                    <a:pt x="2100" y="1246"/>
                    <a:pt x="2123" y="1252"/>
                  </a:cubicBezTo>
                  <a:cubicBezTo>
                    <a:pt x="2150" y="1259"/>
                    <a:pt x="2169" y="1250"/>
                    <a:pt x="2173" y="1227"/>
                  </a:cubicBezTo>
                  <a:cubicBezTo>
                    <a:pt x="2178" y="1205"/>
                    <a:pt x="2165" y="1180"/>
                    <a:pt x="2146" y="1175"/>
                  </a:cubicBezTo>
                  <a:close/>
                  <a:moveTo>
                    <a:pt x="3600" y="1081"/>
                  </a:moveTo>
                  <a:cubicBezTo>
                    <a:pt x="3607" y="1063"/>
                    <a:pt x="3603" y="1056"/>
                    <a:pt x="3577" y="1040"/>
                  </a:cubicBezTo>
                  <a:cubicBezTo>
                    <a:pt x="3540" y="1053"/>
                    <a:pt x="3537" y="1065"/>
                    <a:pt x="3562" y="1097"/>
                  </a:cubicBezTo>
                  <a:cubicBezTo>
                    <a:pt x="3588" y="1099"/>
                    <a:pt x="3594" y="1097"/>
                    <a:pt x="3600" y="1081"/>
                  </a:cubicBezTo>
                  <a:close/>
                  <a:moveTo>
                    <a:pt x="2149" y="1027"/>
                  </a:moveTo>
                  <a:cubicBezTo>
                    <a:pt x="2139" y="1056"/>
                    <a:pt x="2145" y="1067"/>
                    <a:pt x="2187" y="1092"/>
                  </a:cubicBezTo>
                  <a:cubicBezTo>
                    <a:pt x="2245" y="1068"/>
                    <a:pt x="2249" y="1049"/>
                    <a:pt x="2208" y="1000"/>
                  </a:cubicBezTo>
                  <a:cubicBezTo>
                    <a:pt x="2167" y="998"/>
                    <a:pt x="2157" y="1003"/>
                    <a:pt x="2149" y="1027"/>
                  </a:cubicBezTo>
                  <a:close/>
                  <a:moveTo>
                    <a:pt x="3592" y="1183"/>
                  </a:moveTo>
                  <a:cubicBezTo>
                    <a:pt x="3574" y="1174"/>
                    <a:pt x="3561" y="1183"/>
                    <a:pt x="3546" y="1197"/>
                  </a:cubicBezTo>
                  <a:cubicBezTo>
                    <a:pt x="3550" y="1208"/>
                    <a:pt x="3554" y="1220"/>
                    <a:pt x="3558" y="1231"/>
                  </a:cubicBezTo>
                  <a:cubicBezTo>
                    <a:pt x="3589" y="1233"/>
                    <a:pt x="3599" y="1230"/>
                    <a:pt x="3603" y="1218"/>
                  </a:cubicBezTo>
                  <a:cubicBezTo>
                    <a:pt x="3608" y="1207"/>
                    <a:pt x="3603" y="1188"/>
                    <a:pt x="3592" y="1183"/>
                  </a:cubicBezTo>
                  <a:close/>
                  <a:moveTo>
                    <a:pt x="1215" y="881"/>
                  </a:moveTo>
                  <a:cubicBezTo>
                    <a:pt x="1190" y="874"/>
                    <a:pt x="1163" y="892"/>
                    <a:pt x="1153" y="923"/>
                  </a:cubicBezTo>
                  <a:cubicBezTo>
                    <a:pt x="1146" y="946"/>
                    <a:pt x="1164" y="979"/>
                    <a:pt x="1187" y="985"/>
                  </a:cubicBezTo>
                  <a:cubicBezTo>
                    <a:pt x="1208" y="992"/>
                    <a:pt x="1247" y="966"/>
                    <a:pt x="1254" y="941"/>
                  </a:cubicBezTo>
                  <a:cubicBezTo>
                    <a:pt x="1260" y="919"/>
                    <a:pt x="1241" y="889"/>
                    <a:pt x="1215" y="881"/>
                  </a:cubicBezTo>
                  <a:close/>
                  <a:moveTo>
                    <a:pt x="2037" y="905"/>
                  </a:moveTo>
                  <a:cubicBezTo>
                    <a:pt x="2045" y="892"/>
                    <a:pt x="2046" y="879"/>
                    <a:pt x="2035" y="867"/>
                  </a:cubicBezTo>
                  <a:cubicBezTo>
                    <a:pt x="2023" y="853"/>
                    <a:pt x="2008" y="846"/>
                    <a:pt x="1991" y="856"/>
                  </a:cubicBezTo>
                  <a:cubicBezTo>
                    <a:pt x="1968" y="869"/>
                    <a:pt x="1959" y="888"/>
                    <a:pt x="1971" y="916"/>
                  </a:cubicBezTo>
                  <a:cubicBezTo>
                    <a:pt x="2009" y="928"/>
                    <a:pt x="2025" y="925"/>
                    <a:pt x="2037" y="905"/>
                  </a:cubicBezTo>
                  <a:close/>
                  <a:moveTo>
                    <a:pt x="3640" y="968"/>
                  </a:moveTo>
                  <a:cubicBezTo>
                    <a:pt x="3644" y="956"/>
                    <a:pt x="3637" y="944"/>
                    <a:pt x="3622" y="940"/>
                  </a:cubicBezTo>
                  <a:cubicBezTo>
                    <a:pt x="3605" y="935"/>
                    <a:pt x="3593" y="940"/>
                    <a:pt x="3590" y="954"/>
                  </a:cubicBezTo>
                  <a:cubicBezTo>
                    <a:pt x="3586" y="968"/>
                    <a:pt x="3594" y="984"/>
                    <a:pt x="3606" y="987"/>
                  </a:cubicBezTo>
                  <a:cubicBezTo>
                    <a:pt x="3619" y="992"/>
                    <a:pt x="3636" y="982"/>
                    <a:pt x="3640" y="968"/>
                  </a:cubicBezTo>
                  <a:close/>
                  <a:moveTo>
                    <a:pt x="2023" y="1188"/>
                  </a:moveTo>
                  <a:cubicBezTo>
                    <a:pt x="2042" y="1180"/>
                    <a:pt x="2046" y="1165"/>
                    <a:pt x="2045" y="1144"/>
                  </a:cubicBezTo>
                  <a:cubicBezTo>
                    <a:pt x="2029" y="1126"/>
                    <a:pt x="2011" y="1118"/>
                    <a:pt x="1991" y="1129"/>
                  </a:cubicBezTo>
                  <a:cubicBezTo>
                    <a:pt x="1973" y="1139"/>
                    <a:pt x="1971" y="1158"/>
                    <a:pt x="1975" y="1177"/>
                  </a:cubicBezTo>
                  <a:cubicBezTo>
                    <a:pt x="1988" y="1195"/>
                    <a:pt x="2004" y="1195"/>
                    <a:pt x="2023" y="1188"/>
                  </a:cubicBezTo>
                  <a:close/>
                  <a:moveTo>
                    <a:pt x="1888" y="1430"/>
                  </a:moveTo>
                  <a:cubicBezTo>
                    <a:pt x="1872" y="1419"/>
                    <a:pt x="1855" y="1417"/>
                    <a:pt x="1837" y="1430"/>
                  </a:cubicBezTo>
                  <a:cubicBezTo>
                    <a:pt x="1814" y="1448"/>
                    <a:pt x="1812" y="1460"/>
                    <a:pt x="1830" y="1505"/>
                  </a:cubicBezTo>
                  <a:cubicBezTo>
                    <a:pt x="1869" y="1514"/>
                    <a:pt x="1881" y="1510"/>
                    <a:pt x="1893" y="1485"/>
                  </a:cubicBezTo>
                  <a:cubicBezTo>
                    <a:pt x="1903" y="1465"/>
                    <a:pt x="1902" y="1440"/>
                    <a:pt x="1888" y="1430"/>
                  </a:cubicBezTo>
                  <a:close/>
                  <a:moveTo>
                    <a:pt x="1979" y="1365"/>
                  </a:moveTo>
                  <a:cubicBezTo>
                    <a:pt x="1983" y="1392"/>
                    <a:pt x="2000" y="1404"/>
                    <a:pt x="2026" y="1406"/>
                  </a:cubicBezTo>
                  <a:cubicBezTo>
                    <a:pt x="2058" y="1409"/>
                    <a:pt x="2071" y="1387"/>
                    <a:pt x="2086" y="1350"/>
                  </a:cubicBezTo>
                  <a:cubicBezTo>
                    <a:pt x="2080" y="1342"/>
                    <a:pt x="2071" y="1328"/>
                    <a:pt x="2066" y="1319"/>
                  </a:cubicBezTo>
                  <a:cubicBezTo>
                    <a:pt x="2012" y="1307"/>
                    <a:pt x="1991" y="1329"/>
                    <a:pt x="1979" y="1365"/>
                  </a:cubicBezTo>
                  <a:close/>
                  <a:moveTo>
                    <a:pt x="3841" y="1327"/>
                  </a:moveTo>
                  <a:cubicBezTo>
                    <a:pt x="3841" y="1307"/>
                    <a:pt x="3841" y="1307"/>
                    <a:pt x="3841" y="1307"/>
                  </a:cubicBezTo>
                  <a:cubicBezTo>
                    <a:pt x="3839" y="1311"/>
                    <a:pt x="3839" y="1317"/>
                    <a:pt x="3839" y="1326"/>
                  </a:cubicBezTo>
                  <a:cubicBezTo>
                    <a:pt x="3839" y="1326"/>
                    <a:pt x="3840" y="1326"/>
                    <a:pt x="3841" y="1327"/>
                  </a:cubicBezTo>
                  <a:close/>
                  <a:moveTo>
                    <a:pt x="3648" y="1289"/>
                  </a:moveTo>
                  <a:cubicBezTo>
                    <a:pt x="3636" y="1289"/>
                    <a:pt x="3625" y="1300"/>
                    <a:pt x="3624" y="1314"/>
                  </a:cubicBezTo>
                  <a:cubicBezTo>
                    <a:pt x="3622" y="1331"/>
                    <a:pt x="3629" y="1338"/>
                    <a:pt x="3654" y="1346"/>
                  </a:cubicBezTo>
                  <a:cubicBezTo>
                    <a:pt x="3662" y="1341"/>
                    <a:pt x="3671" y="1336"/>
                    <a:pt x="3680" y="1331"/>
                  </a:cubicBezTo>
                  <a:cubicBezTo>
                    <a:pt x="3675" y="1302"/>
                    <a:pt x="3665" y="1289"/>
                    <a:pt x="3648" y="1289"/>
                  </a:cubicBezTo>
                  <a:close/>
                  <a:moveTo>
                    <a:pt x="3835" y="888"/>
                  </a:moveTo>
                  <a:cubicBezTo>
                    <a:pt x="3825" y="885"/>
                    <a:pt x="3815" y="885"/>
                    <a:pt x="3809" y="896"/>
                  </a:cubicBezTo>
                  <a:cubicBezTo>
                    <a:pt x="3803" y="910"/>
                    <a:pt x="3808" y="920"/>
                    <a:pt x="3822" y="929"/>
                  </a:cubicBezTo>
                  <a:cubicBezTo>
                    <a:pt x="3828" y="927"/>
                    <a:pt x="3834" y="925"/>
                    <a:pt x="3841" y="922"/>
                  </a:cubicBezTo>
                  <a:cubicBezTo>
                    <a:pt x="3841" y="890"/>
                    <a:pt x="3841" y="890"/>
                    <a:pt x="3841" y="890"/>
                  </a:cubicBezTo>
                  <a:cubicBezTo>
                    <a:pt x="3839" y="889"/>
                    <a:pt x="3837" y="888"/>
                    <a:pt x="3835" y="888"/>
                  </a:cubicBezTo>
                  <a:close/>
                  <a:moveTo>
                    <a:pt x="3791" y="1170"/>
                  </a:moveTo>
                  <a:cubicBezTo>
                    <a:pt x="3784" y="1175"/>
                    <a:pt x="3777" y="1180"/>
                    <a:pt x="3771" y="1184"/>
                  </a:cubicBezTo>
                  <a:cubicBezTo>
                    <a:pt x="3769" y="1204"/>
                    <a:pt x="3779" y="1212"/>
                    <a:pt x="3794" y="1213"/>
                  </a:cubicBezTo>
                  <a:cubicBezTo>
                    <a:pt x="3805" y="1214"/>
                    <a:pt x="3809" y="1206"/>
                    <a:pt x="3811" y="1196"/>
                  </a:cubicBezTo>
                  <a:cubicBezTo>
                    <a:pt x="3815" y="1179"/>
                    <a:pt x="3806" y="1174"/>
                    <a:pt x="3791" y="1170"/>
                  </a:cubicBezTo>
                  <a:close/>
                  <a:moveTo>
                    <a:pt x="3828" y="1397"/>
                  </a:moveTo>
                  <a:cubicBezTo>
                    <a:pt x="3823" y="1408"/>
                    <a:pt x="3823" y="1422"/>
                    <a:pt x="3824" y="1434"/>
                  </a:cubicBezTo>
                  <a:cubicBezTo>
                    <a:pt x="3825" y="1440"/>
                    <a:pt x="3832" y="1446"/>
                    <a:pt x="3841" y="1449"/>
                  </a:cubicBezTo>
                  <a:cubicBezTo>
                    <a:pt x="3841" y="1385"/>
                    <a:pt x="3841" y="1385"/>
                    <a:pt x="3841" y="1385"/>
                  </a:cubicBezTo>
                  <a:cubicBezTo>
                    <a:pt x="3835" y="1388"/>
                    <a:pt x="3830" y="1392"/>
                    <a:pt x="3828" y="1397"/>
                  </a:cubicBezTo>
                  <a:close/>
                  <a:moveTo>
                    <a:pt x="3710" y="1157"/>
                  </a:moveTo>
                  <a:cubicBezTo>
                    <a:pt x="3686" y="1148"/>
                    <a:pt x="3676" y="1150"/>
                    <a:pt x="3667" y="1162"/>
                  </a:cubicBezTo>
                  <a:cubicBezTo>
                    <a:pt x="3662" y="1170"/>
                    <a:pt x="3661" y="1178"/>
                    <a:pt x="3668" y="1186"/>
                  </a:cubicBezTo>
                  <a:cubicBezTo>
                    <a:pt x="3675" y="1195"/>
                    <a:pt x="3684" y="1200"/>
                    <a:pt x="3696" y="1194"/>
                  </a:cubicBezTo>
                  <a:cubicBezTo>
                    <a:pt x="3711" y="1187"/>
                    <a:pt x="3716" y="1175"/>
                    <a:pt x="3710" y="1157"/>
                  </a:cubicBezTo>
                  <a:close/>
                  <a:moveTo>
                    <a:pt x="3756" y="1259"/>
                  </a:moveTo>
                  <a:cubicBezTo>
                    <a:pt x="3753" y="1250"/>
                    <a:pt x="3749" y="1240"/>
                    <a:pt x="3745" y="1231"/>
                  </a:cubicBezTo>
                  <a:cubicBezTo>
                    <a:pt x="3722" y="1226"/>
                    <a:pt x="3712" y="1229"/>
                    <a:pt x="3705" y="1244"/>
                  </a:cubicBezTo>
                  <a:cubicBezTo>
                    <a:pt x="3699" y="1256"/>
                    <a:pt x="3703" y="1266"/>
                    <a:pt x="3713" y="1272"/>
                  </a:cubicBezTo>
                  <a:cubicBezTo>
                    <a:pt x="3725" y="1280"/>
                    <a:pt x="3741" y="1275"/>
                    <a:pt x="3756" y="1259"/>
                  </a:cubicBezTo>
                  <a:close/>
                  <a:moveTo>
                    <a:pt x="3770" y="1301"/>
                  </a:moveTo>
                  <a:cubicBezTo>
                    <a:pt x="3764" y="1313"/>
                    <a:pt x="3769" y="1322"/>
                    <a:pt x="3781" y="1327"/>
                  </a:cubicBezTo>
                  <a:cubicBezTo>
                    <a:pt x="3809" y="1317"/>
                    <a:pt x="3810" y="1316"/>
                    <a:pt x="3804" y="1290"/>
                  </a:cubicBezTo>
                  <a:cubicBezTo>
                    <a:pt x="3790" y="1286"/>
                    <a:pt x="3777" y="1287"/>
                    <a:pt x="3770" y="1301"/>
                  </a:cubicBezTo>
                  <a:close/>
                  <a:moveTo>
                    <a:pt x="3746" y="1363"/>
                  </a:moveTo>
                  <a:cubicBezTo>
                    <a:pt x="3733" y="1357"/>
                    <a:pt x="3720" y="1363"/>
                    <a:pt x="3716" y="1376"/>
                  </a:cubicBezTo>
                  <a:cubicBezTo>
                    <a:pt x="3711" y="1392"/>
                    <a:pt x="3718" y="1408"/>
                    <a:pt x="3732" y="1412"/>
                  </a:cubicBezTo>
                  <a:cubicBezTo>
                    <a:pt x="3745" y="1417"/>
                    <a:pt x="3762" y="1408"/>
                    <a:pt x="3766" y="1394"/>
                  </a:cubicBezTo>
                  <a:cubicBezTo>
                    <a:pt x="3770" y="1382"/>
                    <a:pt x="3761" y="1368"/>
                    <a:pt x="3746" y="1363"/>
                  </a:cubicBezTo>
                  <a:close/>
                  <a:moveTo>
                    <a:pt x="1928" y="1203"/>
                  </a:moveTo>
                  <a:cubicBezTo>
                    <a:pt x="1891" y="1225"/>
                    <a:pt x="1877" y="1241"/>
                    <a:pt x="1888" y="1259"/>
                  </a:cubicBezTo>
                  <a:cubicBezTo>
                    <a:pt x="1896" y="1273"/>
                    <a:pt x="1913" y="1285"/>
                    <a:pt x="1929" y="1289"/>
                  </a:cubicBezTo>
                  <a:cubicBezTo>
                    <a:pt x="1948" y="1294"/>
                    <a:pt x="1957" y="1274"/>
                    <a:pt x="1963" y="1259"/>
                  </a:cubicBezTo>
                  <a:cubicBezTo>
                    <a:pt x="1971" y="1240"/>
                    <a:pt x="1957" y="1221"/>
                    <a:pt x="1928" y="1203"/>
                  </a:cubicBezTo>
                  <a:close/>
                  <a:moveTo>
                    <a:pt x="1546" y="980"/>
                  </a:moveTo>
                  <a:cubicBezTo>
                    <a:pt x="1549" y="970"/>
                    <a:pt x="1543" y="953"/>
                    <a:pt x="1536" y="944"/>
                  </a:cubicBezTo>
                  <a:cubicBezTo>
                    <a:pt x="1524" y="928"/>
                    <a:pt x="1504" y="933"/>
                    <a:pt x="1491" y="943"/>
                  </a:cubicBezTo>
                  <a:cubicBezTo>
                    <a:pt x="1471" y="958"/>
                    <a:pt x="1472" y="979"/>
                    <a:pt x="1486" y="1002"/>
                  </a:cubicBezTo>
                  <a:cubicBezTo>
                    <a:pt x="1513" y="1008"/>
                    <a:pt x="1536" y="1007"/>
                    <a:pt x="1546" y="980"/>
                  </a:cubicBezTo>
                  <a:close/>
                  <a:moveTo>
                    <a:pt x="1517" y="1108"/>
                  </a:moveTo>
                  <a:cubicBezTo>
                    <a:pt x="1518" y="1155"/>
                    <a:pt x="1523" y="1166"/>
                    <a:pt x="1545" y="1165"/>
                  </a:cubicBezTo>
                  <a:cubicBezTo>
                    <a:pt x="1569" y="1165"/>
                    <a:pt x="1577" y="1147"/>
                    <a:pt x="1573" y="1097"/>
                  </a:cubicBezTo>
                  <a:cubicBezTo>
                    <a:pt x="1551" y="1095"/>
                    <a:pt x="1531" y="1086"/>
                    <a:pt x="1517" y="1108"/>
                  </a:cubicBezTo>
                  <a:close/>
                  <a:moveTo>
                    <a:pt x="1603" y="977"/>
                  </a:moveTo>
                  <a:cubicBezTo>
                    <a:pt x="1606" y="992"/>
                    <a:pt x="1609" y="1007"/>
                    <a:pt x="1613" y="1028"/>
                  </a:cubicBezTo>
                  <a:cubicBezTo>
                    <a:pt x="1632" y="1019"/>
                    <a:pt x="1647" y="1013"/>
                    <a:pt x="1660" y="1006"/>
                  </a:cubicBezTo>
                  <a:cubicBezTo>
                    <a:pt x="1648" y="956"/>
                    <a:pt x="1642" y="953"/>
                    <a:pt x="1603" y="977"/>
                  </a:cubicBezTo>
                  <a:close/>
                  <a:moveTo>
                    <a:pt x="1553" y="799"/>
                  </a:moveTo>
                  <a:cubicBezTo>
                    <a:pt x="1533" y="810"/>
                    <a:pt x="1534" y="833"/>
                    <a:pt x="1557" y="862"/>
                  </a:cubicBezTo>
                  <a:cubicBezTo>
                    <a:pt x="1596" y="842"/>
                    <a:pt x="1605" y="828"/>
                    <a:pt x="1593" y="809"/>
                  </a:cubicBezTo>
                  <a:cubicBezTo>
                    <a:pt x="1582" y="793"/>
                    <a:pt x="1568" y="792"/>
                    <a:pt x="1553" y="799"/>
                  </a:cubicBezTo>
                  <a:close/>
                  <a:moveTo>
                    <a:pt x="1557" y="1264"/>
                  </a:moveTo>
                  <a:cubicBezTo>
                    <a:pt x="1545" y="1263"/>
                    <a:pt x="1526" y="1265"/>
                    <a:pt x="1520" y="1273"/>
                  </a:cubicBezTo>
                  <a:cubicBezTo>
                    <a:pt x="1504" y="1294"/>
                    <a:pt x="1514" y="1313"/>
                    <a:pt x="1534" y="1328"/>
                  </a:cubicBezTo>
                  <a:cubicBezTo>
                    <a:pt x="1558" y="1327"/>
                    <a:pt x="1578" y="1318"/>
                    <a:pt x="1581" y="1292"/>
                  </a:cubicBezTo>
                  <a:cubicBezTo>
                    <a:pt x="1583" y="1276"/>
                    <a:pt x="1572" y="1264"/>
                    <a:pt x="1557" y="1264"/>
                  </a:cubicBezTo>
                  <a:close/>
                  <a:moveTo>
                    <a:pt x="1265" y="1304"/>
                  </a:moveTo>
                  <a:cubicBezTo>
                    <a:pt x="1253" y="1320"/>
                    <a:pt x="1256" y="1343"/>
                    <a:pt x="1272" y="1358"/>
                  </a:cubicBezTo>
                  <a:cubicBezTo>
                    <a:pt x="1288" y="1374"/>
                    <a:pt x="1306" y="1379"/>
                    <a:pt x="1327" y="1368"/>
                  </a:cubicBezTo>
                  <a:cubicBezTo>
                    <a:pt x="1351" y="1356"/>
                    <a:pt x="1354" y="1341"/>
                    <a:pt x="1342" y="1293"/>
                  </a:cubicBezTo>
                  <a:cubicBezTo>
                    <a:pt x="1300" y="1280"/>
                    <a:pt x="1280" y="1283"/>
                    <a:pt x="1265" y="1304"/>
                  </a:cubicBezTo>
                  <a:close/>
                  <a:moveTo>
                    <a:pt x="1433" y="1419"/>
                  </a:moveTo>
                  <a:cubicBezTo>
                    <a:pt x="1431" y="1434"/>
                    <a:pt x="1427" y="1451"/>
                    <a:pt x="1425" y="1466"/>
                  </a:cubicBezTo>
                  <a:cubicBezTo>
                    <a:pt x="1451" y="1495"/>
                    <a:pt x="1466" y="1499"/>
                    <a:pt x="1488" y="1483"/>
                  </a:cubicBezTo>
                  <a:cubicBezTo>
                    <a:pt x="1508" y="1470"/>
                    <a:pt x="1514" y="1449"/>
                    <a:pt x="1503" y="1432"/>
                  </a:cubicBezTo>
                  <a:cubicBezTo>
                    <a:pt x="1487" y="1406"/>
                    <a:pt x="1472" y="1403"/>
                    <a:pt x="1433" y="1419"/>
                  </a:cubicBezTo>
                  <a:close/>
                  <a:moveTo>
                    <a:pt x="1373" y="1070"/>
                  </a:moveTo>
                  <a:cubicBezTo>
                    <a:pt x="1356" y="1064"/>
                    <a:pt x="1334" y="1077"/>
                    <a:pt x="1329" y="1094"/>
                  </a:cubicBezTo>
                  <a:cubicBezTo>
                    <a:pt x="1325" y="1110"/>
                    <a:pt x="1335" y="1129"/>
                    <a:pt x="1351" y="1135"/>
                  </a:cubicBezTo>
                  <a:cubicBezTo>
                    <a:pt x="1367" y="1141"/>
                    <a:pt x="1388" y="1134"/>
                    <a:pt x="1394" y="1120"/>
                  </a:cubicBezTo>
                  <a:cubicBezTo>
                    <a:pt x="1402" y="1102"/>
                    <a:pt x="1391" y="1076"/>
                    <a:pt x="1373" y="1070"/>
                  </a:cubicBezTo>
                  <a:close/>
                  <a:moveTo>
                    <a:pt x="1471" y="1239"/>
                  </a:moveTo>
                  <a:cubicBezTo>
                    <a:pt x="1477" y="1220"/>
                    <a:pt x="1469" y="1192"/>
                    <a:pt x="1453" y="1186"/>
                  </a:cubicBezTo>
                  <a:cubicBezTo>
                    <a:pt x="1427" y="1177"/>
                    <a:pt x="1408" y="1188"/>
                    <a:pt x="1396" y="1211"/>
                  </a:cubicBezTo>
                  <a:cubicBezTo>
                    <a:pt x="1402" y="1249"/>
                    <a:pt x="1410" y="1260"/>
                    <a:pt x="1435" y="1261"/>
                  </a:cubicBezTo>
                  <a:cubicBezTo>
                    <a:pt x="1452" y="1262"/>
                    <a:pt x="1465" y="1256"/>
                    <a:pt x="1471" y="1239"/>
                  </a:cubicBezTo>
                  <a:close/>
                  <a:moveTo>
                    <a:pt x="1645" y="1321"/>
                  </a:moveTo>
                  <a:cubicBezTo>
                    <a:pt x="1639" y="1338"/>
                    <a:pt x="1640" y="1357"/>
                    <a:pt x="1660" y="1369"/>
                  </a:cubicBezTo>
                  <a:cubicBezTo>
                    <a:pt x="1675" y="1377"/>
                    <a:pt x="1691" y="1388"/>
                    <a:pt x="1706" y="1373"/>
                  </a:cubicBezTo>
                  <a:cubicBezTo>
                    <a:pt x="1730" y="1349"/>
                    <a:pt x="1718" y="1323"/>
                    <a:pt x="1705" y="1295"/>
                  </a:cubicBezTo>
                  <a:cubicBezTo>
                    <a:pt x="1677" y="1292"/>
                    <a:pt x="1654" y="1293"/>
                    <a:pt x="1645" y="1321"/>
                  </a:cubicBezTo>
                  <a:close/>
                  <a:moveTo>
                    <a:pt x="1723" y="758"/>
                  </a:moveTo>
                  <a:cubicBezTo>
                    <a:pt x="1706" y="754"/>
                    <a:pt x="1688" y="766"/>
                    <a:pt x="1681" y="786"/>
                  </a:cubicBezTo>
                  <a:cubicBezTo>
                    <a:pt x="1676" y="805"/>
                    <a:pt x="1686" y="822"/>
                    <a:pt x="1707" y="828"/>
                  </a:cubicBezTo>
                  <a:cubicBezTo>
                    <a:pt x="1724" y="833"/>
                    <a:pt x="1744" y="820"/>
                    <a:pt x="1748" y="801"/>
                  </a:cubicBezTo>
                  <a:cubicBezTo>
                    <a:pt x="1752" y="785"/>
                    <a:pt x="1738" y="762"/>
                    <a:pt x="1723" y="758"/>
                  </a:cubicBezTo>
                  <a:close/>
                  <a:moveTo>
                    <a:pt x="1690" y="657"/>
                  </a:moveTo>
                  <a:cubicBezTo>
                    <a:pt x="1675" y="674"/>
                    <a:pt x="1681" y="687"/>
                    <a:pt x="1715" y="714"/>
                  </a:cubicBezTo>
                  <a:cubicBezTo>
                    <a:pt x="1756" y="703"/>
                    <a:pt x="1758" y="701"/>
                    <a:pt x="1758" y="659"/>
                  </a:cubicBezTo>
                  <a:cubicBezTo>
                    <a:pt x="1725" y="637"/>
                    <a:pt x="1706" y="636"/>
                    <a:pt x="1690" y="657"/>
                  </a:cubicBezTo>
                  <a:close/>
                  <a:moveTo>
                    <a:pt x="1773" y="488"/>
                  </a:moveTo>
                  <a:cubicBezTo>
                    <a:pt x="1769" y="471"/>
                    <a:pt x="1738" y="458"/>
                    <a:pt x="1718" y="461"/>
                  </a:cubicBezTo>
                  <a:cubicBezTo>
                    <a:pt x="1699" y="464"/>
                    <a:pt x="1689" y="476"/>
                    <a:pt x="1688" y="496"/>
                  </a:cubicBezTo>
                  <a:cubicBezTo>
                    <a:pt x="1687" y="516"/>
                    <a:pt x="1686" y="537"/>
                    <a:pt x="1684" y="562"/>
                  </a:cubicBezTo>
                  <a:cubicBezTo>
                    <a:pt x="1702" y="565"/>
                    <a:pt x="1711" y="566"/>
                    <a:pt x="1720" y="568"/>
                  </a:cubicBezTo>
                  <a:cubicBezTo>
                    <a:pt x="1742" y="572"/>
                    <a:pt x="1762" y="563"/>
                    <a:pt x="1770" y="545"/>
                  </a:cubicBezTo>
                  <a:cubicBezTo>
                    <a:pt x="1777" y="529"/>
                    <a:pt x="1776" y="506"/>
                    <a:pt x="1773" y="488"/>
                  </a:cubicBezTo>
                  <a:close/>
                  <a:moveTo>
                    <a:pt x="1814" y="1041"/>
                  </a:moveTo>
                  <a:cubicBezTo>
                    <a:pt x="1825" y="1019"/>
                    <a:pt x="1834" y="1002"/>
                    <a:pt x="1816" y="987"/>
                  </a:cubicBezTo>
                  <a:cubicBezTo>
                    <a:pt x="1809" y="982"/>
                    <a:pt x="1795" y="980"/>
                    <a:pt x="1787" y="983"/>
                  </a:cubicBezTo>
                  <a:cubicBezTo>
                    <a:pt x="1764" y="994"/>
                    <a:pt x="1767" y="1014"/>
                    <a:pt x="1774" y="1038"/>
                  </a:cubicBezTo>
                  <a:cubicBezTo>
                    <a:pt x="1788" y="1039"/>
                    <a:pt x="1802" y="1040"/>
                    <a:pt x="1814" y="1041"/>
                  </a:cubicBezTo>
                  <a:close/>
                  <a:moveTo>
                    <a:pt x="1711" y="1062"/>
                  </a:moveTo>
                  <a:cubicBezTo>
                    <a:pt x="1697" y="1056"/>
                    <a:pt x="1684" y="1062"/>
                    <a:pt x="1679" y="1079"/>
                  </a:cubicBezTo>
                  <a:cubicBezTo>
                    <a:pt x="1675" y="1093"/>
                    <a:pt x="1679" y="1105"/>
                    <a:pt x="1694" y="1107"/>
                  </a:cubicBezTo>
                  <a:cubicBezTo>
                    <a:pt x="1704" y="1108"/>
                    <a:pt x="1715" y="1101"/>
                    <a:pt x="1733" y="1096"/>
                  </a:cubicBezTo>
                  <a:cubicBezTo>
                    <a:pt x="1723" y="1080"/>
                    <a:pt x="1719" y="1066"/>
                    <a:pt x="1711" y="1062"/>
                  </a:cubicBezTo>
                  <a:close/>
                  <a:moveTo>
                    <a:pt x="1831" y="1332"/>
                  </a:moveTo>
                  <a:cubicBezTo>
                    <a:pt x="1841" y="1310"/>
                    <a:pt x="1831" y="1294"/>
                    <a:pt x="1809" y="1281"/>
                  </a:cubicBezTo>
                  <a:cubicBezTo>
                    <a:pt x="1798" y="1286"/>
                    <a:pt x="1786" y="1291"/>
                    <a:pt x="1772" y="1297"/>
                  </a:cubicBezTo>
                  <a:cubicBezTo>
                    <a:pt x="1774" y="1317"/>
                    <a:pt x="1764" y="1341"/>
                    <a:pt x="1792" y="1347"/>
                  </a:cubicBezTo>
                  <a:cubicBezTo>
                    <a:pt x="1807" y="1351"/>
                    <a:pt x="1824" y="1350"/>
                    <a:pt x="1831" y="1332"/>
                  </a:cubicBezTo>
                  <a:close/>
                  <a:moveTo>
                    <a:pt x="1732" y="904"/>
                  </a:moveTo>
                  <a:cubicBezTo>
                    <a:pt x="1725" y="897"/>
                    <a:pt x="1706" y="896"/>
                    <a:pt x="1697" y="900"/>
                  </a:cubicBezTo>
                  <a:cubicBezTo>
                    <a:pt x="1682" y="908"/>
                    <a:pt x="1686" y="925"/>
                    <a:pt x="1708" y="950"/>
                  </a:cubicBezTo>
                  <a:cubicBezTo>
                    <a:pt x="1737" y="935"/>
                    <a:pt x="1747" y="916"/>
                    <a:pt x="1732" y="904"/>
                  </a:cubicBezTo>
                  <a:close/>
                  <a:moveTo>
                    <a:pt x="1688" y="1437"/>
                  </a:moveTo>
                  <a:cubicBezTo>
                    <a:pt x="1674" y="1437"/>
                    <a:pt x="1660" y="1438"/>
                    <a:pt x="1640" y="1439"/>
                  </a:cubicBezTo>
                  <a:cubicBezTo>
                    <a:pt x="1635" y="1455"/>
                    <a:pt x="1626" y="1471"/>
                    <a:pt x="1624" y="1488"/>
                  </a:cubicBezTo>
                  <a:cubicBezTo>
                    <a:pt x="1622" y="1516"/>
                    <a:pt x="1647" y="1540"/>
                    <a:pt x="1673" y="1539"/>
                  </a:cubicBezTo>
                  <a:cubicBezTo>
                    <a:pt x="1696" y="1539"/>
                    <a:pt x="1715" y="1515"/>
                    <a:pt x="1714" y="1487"/>
                  </a:cubicBezTo>
                  <a:cubicBezTo>
                    <a:pt x="1714" y="1466"/>
                    <a:pt x="1707" y="1448"/>
                    <a:pt x="1688" y="1437"/>
                  </a:cubicBezTo>
                  <a:close/>
                </a:path>
              </a:pathLst>
            </a:custGeom>
            <a:solidFill>
              <a:schemeClr val="accent3"/>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17827101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5866266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5393529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19996561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31025310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27958101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4606806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40110975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37347569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1894131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8115" name="Rectangle 67"/>
          <p:cNvSpPr>
            <a:spLocks noGrp="1" noChangeArrowheads="1"/>
          </p:cNvSpPr>
          <p:nvPr>
            <p:ph type="ctrTitle" sz="quarter"/>
          </p:nvPr>
        </p:nvSpPr>
        <p:spPr>
          <a:xfrm>
            <a:off x="607485"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8" name="Rectangle 70"/>
          <p:cNvSpPr>
            <a:spLocks noGrp="1" noChangeArrowheads="1"/>
          </p:cNvSpPr>
          <p:nvPr>
            <p:ph type="ftr" sz="quarter" idx="3"/>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258119" name="Rectangle 71"/>
          <p:cNvSpPr>
            <a:spLocks noGrp="1" noChangeArrowheads="1"/>
          </p:cNvSpPr>
          <p:nvPr>
            <p:ph type="sldNum" sz="quarter" idx="4"/>
          </p:nvPr>
        </p:nvSpPr>
        <p:spPr/>
        <p:txBody>
          <a:bodyPr/>
          <a:lstStyle>
            <a:lvl1pPr>
              <a:defRPr/>
            </a:lvl1pPr>
          </a:lstStyle>
          <a:p>
            <a:pPr algn="r" rtl="0" fontAlgn="base">
              <a:spcBef>
                <a:spcPct val="0"/>
              </a:spcBef>
              <a:spcAft>
                <a:spcPct val="0"/>
              </a:spcAft>
            </a:pPr>
            <a:fld id="{2A585A5D-2B20-49DB-B164-2AB1AB1CDFF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218960021"/>
      </p:ext>
    </p:extLst>
  </p:cSld>
  <p:clrMapOvr>
    <a:masterClrMapping/>
  </p:clrMapOvr>
  <p:transition spd="slow">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162A198-6AD3-42EA-8437-B2217F119DCF}"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756751353"/>
      </p:ext>
    </p:extLst>
  </p:cSld>
  <p:clrMapOvr>
    <a:masterClrMapping/>
  </p:clrMapOvr>
  <p:transition spd="slow">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D2E9F0A-74F7-4A9A-9628-E2DB36295D1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296704991"/>
      </p:ext>
    </p:extLst>
  </p:cSld>
  <p:clrMapOvr>
    <a:masterClrMapping/>
  </p:clrMapOvr>
  <p:transition spd="slow">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642D570A-D1B0-4A63-AFFB-ECA5E0B91938}"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682401464"/>
      </p:ext>
    </p:extLst>
  </p:cSld>
  <p:clrMapOvr>
    <a:masterClrMapping/>
  </p:clrMapOvr>
  <p:transition spd="slow">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1131C82-3850-435E-B7CE-063800D566A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106642734"/>
      </p:ext>
    </p:extLst>
  </p:cSld>
  <p:clrMapOvr>
    <a:masterClrMapping/>
  </p:clrMapOvr>
  <p:transition spd="slow">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F159E04D-608C-468A-A3E4-1CF1965E901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32519986"/>
      </p:ext>
    </p:extLst>
  </p:cSld>
  <p:clrMapOvr>
    <a:masterClrMapping/>
  </p:clrMapOvr>
  <p:transition spd="slow">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7EBC94D3-DC0A-449F-903D-17FE3D01265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23663813"/>
      </p:ext>
    </p:extLst>
  </p:cSld>
  <p:clrMapOvr>
    <a:masterClrMapping/>
  </p:clrMapOvr>
  <p:transition spd="slow">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E339404-B275-4E00-AADC-A5E39478CC5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176962509"/>
      </p:ext>
    </p:extLst>
  </p:cSld>
  <p:clrMapOvr>
    <a:masterClrMapping/>
  </p:clrMapOvr>
  <p:transition spd="slow">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DA6A899-8F97-4686-ADB9-C5A6A09F3A39}"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3131657403"/>
      </p:ext>
    </p:extLst>
  </p:cSld>
  <p:clrMapOvr>
    <a:masterClrMapping/>
  </p:clrMapOvr>
  <p:transition spd="slow">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4E40C13-8EC6-48B4-8AF4-4A01086C7764}"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1111393745"/>
      </p:ext>
    </p:extLst>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061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1D5E80AB-5248-4C2A-AB5D-C74A728EC8AA}"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663832670"/>
      </p:ext>
    </p:extLst>
  </p:cSld>
  <p:clrMapOvr>
    <a:masterClrMapping/>
  </p:clrMapOvr>
  <p:transition spd="slow">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4"/>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Footer Placeholder 6"/>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8" name="Slide Number Placeholder 7"/>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01AB3DD6-6E10-4E82-A86B-1096440DF33B}"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2114233504"/>
      </p:ext>
    </p:extLst>
  </p:cSld>
  <p:clrMapOvr>
    <a:masterClrMapping/>
  </p:clrMapOvr>
  <p:transition spd="slow">
    <p:fade thruBlk="1"/>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5" y="6242051"/>
            <a:ext cx="2840567" cy="474663"/>
          </a:xfrm>
        </p:spPr>
        <p:txBody>
          <a:bodyPr/>
          <a:lstStyle>
            <a:lvl1pPr>
              <a:defRPr/>
            </a:lvl1pPr>
          </a:lstStyle>
          <a:p>
            <a:pPr algn="l"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6" name="Footer Placeholder 5"/>
          <p:cNvSpPr>
            <a:spLocks noGrp="1"/>
          </p:cNvSpPr>
          <p:nvPr>
            <p:ph type="ftr" sz="quarter" idx="11"/>
          </p:nvPr>
        </p:nvSpPr>
        <p:spPr>
          <a:xfrm>
            <a:off x="4165600" y="6242051"/>
            <a:ext cx="3860800" cy="474663"/>
          </a:xfrm>
        </p:spPr>
        <p:txBody>
          <a:bodyPr/>
          <a:lstStyle>
            <a:lvl1pPr>
              <a:defRPr/>
            </a:lvl1pPr>
          </a:lstStyle>
          <a:p>
            <a:pPr algn="ctr" rtl="0" fontAlgn="base">
              <a:spcBef>
                <a:spcPct val="0"/>
              </a:spcBef>
              <a:spcAft>
                <a:spcPct val="0"/>
              </a:spcAft>
            </a:pPr>
            <a:endParaRPr lang="en-US" sz="1000" kern="1200">
              <a:solidFill>
                <a:srgbClr val="EAEAEA"/>
              </a:solidFill>
              <a:effectLst>
                <a:outerShdw blurRad="38100" dist="38100" dir="2700000" algn="tl">
                  <a:srgbClr val="000000"/>
                </a:outerShdw>
              </a:effectLst>
              <a:latin typeface="Arial"/>
              <a:ea typeface="+mn-ea"/>
              <a:cs typeface="+mn-cs"/>
            </a:endParaRPr>
          </a:p>
        </p:txBody>
      </p:sp>
      <p:sp>
        <p:nvSpPr>
          <p:cNvPr id="7" name="Slide Number Placeholder 6"/>
          <p:cNvSpPr>
            <a:spLocks noGrp="1"/>
          </p:cNvSpPr>
          <p:nvPr>
            <p:ph type="sldNum" sz="quarter" idx="12"/>
          </p:nvPr>
        </p:nvSpPr>
        <p:spPr>
          <a:xfrm>
            <a:off x="8737601" y="6242051"/>
            <a:ext cx="2840567" cy="474663"/>
          </a:xfrm>
        </p:spPr>
        <p:txBody>
          <a:bodyPr/>
          <a:lstStyle>
            <a:lvl1pPr>
              <a:defRPr/>
            </a:lvl1pPr>
          </a:lstStyle>
          <a:p>
            <a:pPr algn="r" rtl="0" fontAlgn="base">
              <a:spcBef>
                <a:spcPct val="0"/>
              </a:spcBef>
              <a:spcAft>
                <a:spcPct val="0"/>
              </a:spcAft>
            </a:pPr>
            <a:fld id="{DD9B3858-841A-4113-AE5C-CB6B2D9A4FB6}" type="slidenum">
              <a:rPr lang="en-US" sz="1000" kern="1200">
                <a:solidFill>
                  <a:srgbClr val="EAEAEA"/>
                </a:solidFill>
                <a:effectLst>
                  <a:outerShdw blurRad="38100" dist="38100" dir="2700000" algn="tl">
                    <a:srgbClr val="000000"/>
                  </a:outerShdw>
                </a:effectLst>
                <a:latin typeface="Arial"/>
                <a:ea typeface="+mn-ea"/>
                <a:cs typeface="+mn-cs"/>
              </a:rPr>
              <a:pPr algn="r" rtl="0" fontAlgn="base">
                <a:spcBef>
                  <a:spcPct val="0"/>
                </a:spcBef>
                <a:spcAft>
                  <a:spcPct val="0"/>
                </a:spcAft>
              </a:pPr>
              <a:t>‹#›</a:t>
            </a:fld>
            <a:endParaRPr lang="en-US" sz="1000" kern="1200">
              <a:solidFill>
                <a:srgbClr val="EAEAEA"/>
              </a:solidFill>
              <a:effectLst>
                <a:outerShdw blurRad="38100" dist="38100" dir="2700000" algn="tl">
                  <a:srgbClr val="000000"/>
                </a:outerShdw>
              </a:effectLst>
              <a:latin typeface="Arial"/>
              <a:ea typeface="+mn-ea"/>
              <a:cs typeface="+mn-cs"/>
            </a:endParaRPr>
          </a:p>
        </p:txBody>
      </p:sp>
    </p:spTree>
    <p:extLst>
      <p:ext uri="{BB962C8B-B14F-4D97-AF65-F5344CB8AC3E}">
        <p14:creationId xmlns:p14="http://schemas.microsoft.com/office/powerpoint/2010/main" val="4137590204"/>
      </p:ext>
    </p:extLst>
  </p:cSld>
  <p:clrMapOvr>
    <a:masterClrMapping/>
  </p:clrMapOvr>
  <p:transition spd="slow">
    <p:fade thruBlk="1"/>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11" name="Slide Number Placeholder 10"/>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2" name="Footer Placeholder 11"/>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0453950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40236200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333504" y="3267456"/>
            <a:ext cx="98755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963084" y="3287713"/>
            <a:ext cx="103632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1790162987"/>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6" name="Footer Placeholder 5"/>
          <p:cNvSpPr>
            <a:spLocks noGrp="1"/>
          </p:cNvSpPr>
          <p:nvPr>
            <p:ph type="ftr" sz="quarter" idx="11"/>
          </p:nvPr>
        </p:nvSpPr>
        <p:spPr/>
        <p:txBody>
          <a:bodyPr/>
          <a:lstStyle/>
          <a:p>
            <a:endParaRPr lang="en-US">
              <a:solidFill>
                <a:srgbClr val="1F497D">
                  <a:tint val="60000"/>
                  <a:satMod val="155000"/>
                </a:srgbClr>
              </a:solidFill>
            </a:endParaRPr>
          </a:p>
        </p:txBody>
      </p:sp>
      <p:sp>
        <p:nvSpPr>
          <p:cNvPr id="7" name="Slide Number Placeholder 6"/>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Rectangle 9"/>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1818710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22325"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11" name="Rectangle 10"/>
          <p:cNvSpPr/>
          <p:nvPr/>
        </p:nvSpPr>
        <p:spPr>
          <a:xfrm>
            <a:off x="6400800" y="216521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sz="1800">
              <a:solidFill>
                <a:prstClr val="white"/>
              </a:solidFill>
            </a:endParaRPr>
          </a:p>
        </p:txBody>
      </p:sp>
      <p:sp>
        <p:nvSpPr>
          <p:cNvPr id="2" name="Title 1"/>
          <p:cNvSpPr>
            <a:spLocks noGrp="1"/>
          </p:cNvSpPr>
          <p:nvPr>
            <p:ph type="title"/>
          </p:nvPr>
        </p:nvSpPr>
        <p:spPr>
          <a:xfrm>
            <a:off x="609600" y="251948"/>
            <a:ext cx="109728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362201"/>
            <a:ext cx="5386917"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8" name="Footer Placeholder 7"/>
          <p:cNvSpPr>
            <a:spLocks noGrp="1"/>
          </p:cNvSpPr>
          <p:nvPr>
            <p:ph type="ftr" sz="quarter" idx="11"/>
          </p:nvPr>
        </p:nvSpPr>
        <p:spPr/>
        <p:txBody>
          <a:bodyPr/>
          <a:lstStyle/>
          <a:p>
            <a:endParaRPr lang="en-US">
              <a:solidFill>
                <a:srgbClr val="1F497D">
                  <a:tint val="60000"/>
                  <a:satMod val="155000"/>
                </a:srgbClr>
              </a:solidFill>
            </a:endParaRPr>
          </a:p>
        </p:txBody>
      </p:sp>
      <p:sp>
        <p:nvSpPr>
          <p:cNvPr id="9" name="Slide Number Placeholder 8"/>
          <p:cNvSpPr>
            <a:spLocks noGrp="1"/>
          </p:cNvSpPr>
          <p:nvPr>
            <p:ph type="sldNum" sz="quarter" idx="12"/>
          </p:nvPr>
        </p:nvSpPr>
        <p:spPr>
          <a:xfrm>
            <a:off x="11521440" y="6514568"/>
            <a:ext cx="619051" cy="274320"/>
          </a:xfrm>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2953235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53218"/>
            <a:ext cx="109728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4" name="Footer Placeholder 3"/>
          <p:cNvSpPr>
            <a:spLocks noGrp="1"/>
          </p:cNvSpPr>
          <p:nvPr>
            <p:ph type="ftr" sz="quarter" idx="11"/>
          </p:nvPr>
        </p:nvSpPr>
        <p:spPr/>
        <p:txBody>
          <a:bodyPr/>
          <a:lstStyle/>
          <a:p>
            <a:endParaRPr lang="en-US">
              <a:solidFill>
                <a:srgbClr val="1F497D">
                  <a:tint val="60000"/>
                  <a:satMod val="155000"/>
                </a:srgbClr>
              </a:solidFill>
            </a:endParaRPr>
          </a:p>
        </p:txBody>
      </p:sp>
      <p:sp>
        <p:nvSpPr>
          <p:cNvPr id="5" name="Slide Number Placeholder 4"/>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7" name="Rectangle 6"/>
          <p:cNvSpPr/>
          <p:nvPr/>
        </p:nvSpPr>
        <p:spPr>
          <a:xfrm>
            <a:off x="784523" y="1424588"/>
            <a:ext cx="10668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Tree>
    <p:extLst>
      <p:ext uri="{BB962C8B-B14F-4D97-AF65-F5344CB8AC3E}">
        <p14:creationId xmlns:p14="http://schemas.microsoft.com/office/powerpoint/2010/main" val="6270209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3" name="Footer Placeholder 2"/>
          <p:cNvSpPr>
            <a:spLocks noGrp="1"/>
          </p:cNvSpPr>
          <p:nvPr>
            <p:ph type="ftr" sz="quarter" idx="11"/>
          </p:nvPr>
        </p:nvSpPr>
        <p:spPr/>
        <p:txBody>
          <a:bodyPr/>
          <a:lstStyle/>
          <a:p>
            <a:endParaRPr lang="en-US">
              <a:solidFill>
                <a:srgbClr val="1F497D">
                  <a:tint val="60000"/>
                  <a:satMod val="155000"/>
                </a:srgbClr>
              </a:solidFill>
            </a:endParaRPr>
          </a:p>
        </p:txBody>
      </p:sp>
      <p:sp>
        <p:nvSpPr>
          <p:cNvPr id="4" name="Slide Number Placeholder 3"/>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3713558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5376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6743403" y="1057656"/>
            <a:ext cx="499872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2" name="Title 1"/>
          <p:cNvSpPr>
            <a:spLocks noGrp="1"/>
          </p:cNvSpPr>
          <p:nvPr>
            <p:ph type="title"/>
          </p:nvPr>
        </p:nvSpPr>
        <p:spPr>
          <a:xfrm>
            <a:off x="6617515" y="304800"/>
            <a:ext cx="524256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7416800" y="6513670"/>
            <a:ext cx="4003040" cy="274320"/>
          </a:xfrm>
        </p:spPr>
        <p:txBody>
          <a:bodyPr vert="horz" rtlCol="0"/>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10" name="Slide Number Placeholder 9"/>
          <p:cNvSpPr>
            <a:spLocks noGrp="1"/>
          </p:cNvSpPr>
          <p:nvPr>
            <p:ph type="sldNum" sz="quarter" idx="11"/>
          </p:nvPr>
        </p:nvSpPr>
        <p:spPr>
          <a:xfrm>
            <a:off x="11518603" y="6513670"/>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1" name="Footer Placeholder 10"/>
          <p:cNvSpPr>
            <a:spLocks noGrp="1"/>
          </p:cNvSpPr>
          <p:nvPr>
            <p:ph type="ftr" sz="quarter" idx="12"/>
          </p:nvPr>
        </p:nvSpPr>
        <p:spPr>
          <a:xfrm>
            <a:off x="2133600" y="6513670"/>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1917665"/>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marL="0" indent="0" algn="l" rtl="0" eaLnBrk="1" latinLnBrk="0" hangingPunct="1">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7416800" y="6509004"/>
            <a:ext cx="4003040" cy="274320"/>
          </a:xfrm>
        </p:spPr>
        <p:txBody>
          <a:bodyPr vert="horz" rtlCol="0"/>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9" name="Slide Number Placeholder 8"/>
          <p:cNvSpPr>
            <a:spLocks noGrp="1"/>
          </p:cNvSpPr>
          <p:nvPr>
            <p:ph type="sldNum" sz="quarter" idx="11"/>
          </p:nvPr>
        </p:nvSpPr>
        <p:spPr>
          <a:xfrm>
            <a:off x="11518603" y="6509004"/>
            <a:ext cx="619051" cy="274320"/>
          </a:xfrm>
        </p:spPr>
        <p:txBody>
          <a:bodyPr vert="horz" rtlCol="0"/>
          <a:lstStyle>
            <a:lvl1pPr>
              <a:defRPr>
                <a:solidFill>
                  <a:schemeClr val="tx2">
                    <a:shade val="90000"/>
                  </a:schemeClr>
                </a:solidFill>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10" name="Footer Placeholder 9"/>
          <p:cNvSpPr>
            <a:spLocks noGrp="1"/>
          </p:cNvSpPr>
          <p:nvPr>
            <p:ph type="ftr" sz="quarter" idx="12"/>
          </p:nvPr>
        </p:nvSpPr>
        <p:spPr>
          <a:xfrm>
            <a:off x="2133600" y="6509004"/>
            <a:ext cx="5209952" cy="274320"/>
          </a:xfrm>
        </p:spPr>
        <p:txBody>
          <a:bodyPr vert="horz" rtlCol="0"/>
          <a:lstStyle/>
          <a:p>
            <a:endParaRPr lang="en-US">
              <a:solidFill>
                <a:srgbClr val="1F497D">
                  <a:tint val="60000"/>
                  <a:satMod val="155000"/>
                </a:srgbClr>
              </a:solidFill>
            </a:endParaRPr>
          </a:p>
        </p:txBody>
      </p:sp>
    </p:spTree>
    <p:extLst>
      <p:ext uri="{BB962C8B-B14F-4D97-AF65-F5344CB8AC3E}">
        <p14:creationId xmlns:p14="http://schemas.microsoft.com/office/powerpoint/2010/main" val="26743225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5716015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5" name="Footer Placeholder 4"/>
          <p:cNvSpPr>
            <a:spLocks noGrp="1"/>
          </p:cNvSpPr>
          <p:nvPr>
            <p:ph type="ftr" sz="quarter" idx="11"/>
          </p:nvPr>
        </p:nvSpPr>
        <p:spPr/>
        <p:txBody>
          <a:bodyPr/>
          <a:lstStyle/>
          <a:p>
            <a:endParaRPr lang="en-US">
              <a:solidFill>
                <a:srgbClr val="1F497D">
                  <a:tint val="60000"/>
                  <a:satMod val="155000"/>
                </a:srgbClr>
              </a:solidFill>
            </a:endParaRPr>
          </a:p>
        </p:txBody>
      </p:sp>
      <p:sp>
        <p:nvSpPr>
          <p:cNvPr id="6" name="Slide Number Placeholder 5"/>
          <p:cNvSpPr>
            <a:spLocks noGrp="1"/>
          </p:cNvSpPr>
          <p:nvPr>
            <p:ph type="sldNum" sz="quarter" idx="12"/>
          </p:nvPr>
        </p:nvSpPr>
        <p:spPr/>
        <p:txBody>
          <a:bodyPr/>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Tree>
    <p:extLst>
      <p:ext uri="{BB962C8B-B14F-4D97-AF65-F5344CB8AC3E}">
        <p14:creationId xmlns:p14="http://schemas.microsoft.com/office/powerpoint/2010/main" val="10888722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5"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55273859"/>
      </p:ext>
    </p:extLst>
  </p:cSld>
  <p:clrMapOvr>
    <a:masterClrMapping/>
  </p:clrMapOvr>
  <p:transition spd="slow">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26656515"/>
      </p:ext>
    </p:extLst>
  </p:cSld>
  <p:clrMapOvr>
    <a:masterClrMapping/>
  </p:clrMapOvr>
  <p:transition spd="slow">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772800935"/>
      </p:ext>
    </p:extLst>
  </p:cSld>
  <p:clrMapOvr>
    <a:masterClrMapping/>
  </p:clrMapOvr>
  <p:transition spd="slow">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604079"/>
      </p:ext>
    </p:extLst>
  </p:cSld>
  <p:clrMapOvr>
    <a:masterClrMapping/>
  </p:clrMapOvr>
  <p:transition spd="slow">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63940995"/>
      </p:ext>
    </p:extLst>
  </p:cSld>
  <p:clrMapOvr>
    <a:masterClrMapping/>
  </p:clrMapOvr>
  <p:transition spd="slow">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09118033"/>
      </p:ext>
    </p:extLst>
  </p:cSld>
  <p:clrMapOvr>
    <a:masterClrMapping/>
  </p:clrMapOvr>
  <p:transition spd="slow">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42191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43873280"/>
      </p:ext>
    </p:extLst>
  </p:cSld>
  <p:clrMapOvr>
    <a:masterClrMapping/>
  </p:clrMapOvr>
  <p:transition spd="slow">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432739273"/>
      </p:ext>
    </p:extLst>
  </p:cSld>
  <p:clrMapOvr>
    <a:masterClrMapping/>
  </p:clrMapOvr>
  <p:transition spd="slow">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73128780"/>
      </p:ext>
    </p:extLst>
  </p:cSld>
  <p:clrMapOvr>
    <a:masterClrMapping/>
  </p:clrMapOvr>
  <p:transition spd="slow">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43578592"/>
      </p:ext>
    </p:extLst>
  </p:cSld>
  <p:clrMapOvr>
    <a:masterClrMapping/>
  </p:clrMapOvr>
  <p:transition spd="slow">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843484299"/>
      </p:ext>
    </p:extLst>
  </p:cSld>
  <p:clrMapOvr>
    <a:masterClrMapping/>
  </p:clrMapOvr>
  <p:transition spd="slow">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67" y="1598613"/>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67" y="3922714"/>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5" y="6242051"/>
            <a:ext cx="2840567" cy="474663"/>
          </a:xfrm>
        </p:spPr>
        <p:txBody>
          <a:bodyPr/>
          <a:lstStyle>
            <a:lvl1pPr>
              <a:defRPr/>
            </a:lvl1pPr>
          </a:lstStyle>
          <a:p>
            <a:endParaRPr lang="en-US">
              <a:solidFill>
                <a:srgbClr val="EAEAEA"/>
              </a:solidFill>
            </a:endParaRPr>
          </a:p>
        </p:txBody>
      </p:sp>
      <p:sp>
        <p:nvSpPr>
          <p:cNvPr id="7" name="Footer Placeholder 6"/>
          <p:cNvSpPr>
            <a:spLocks noGrp="1"/>
          </p:cNvSpPr>
          <p:nvPr>
            <p:ph type="ftr" sz="quarter" idx="11"/>
          </p:nvPr>
        </p:nvSpPr>
        <p:spPr>
          <a:xfrm>
            <a:off x="4165600" y="6242051"/>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1" y="6242051"/>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75372857"/>
      </p:ext>
    </p:extLst>
  </p:cSld>
  <p:clrMapOvr>
    <a:masterClrMapping/>
  </p:clrMapOvr>
  <p:transition spd="slow">
    <p:fade thruBlk="1"/>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273050"/>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5" y="6242051"/>
            <a:ext cx="2840567" cy="474663"/>
          </a:xfrm>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a:xfrm>
            <a:off x="4165600" y="6242051"/>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1" y="6242051"/>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0660418"/>
      </p:ext>
    </p:extLst>
  </p:cSld>
  <p:clrMapOvr>
    <a:masterClrMapping/>
  </p:clrMapOvr>
  <p:transition spd="slow">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3028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15463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840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81377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6061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00002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4850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96814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23368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3358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84336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51289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66453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95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60786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35764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4933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619614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22602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44139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7850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4246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190008114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44228243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777808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98422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335254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34334761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30654583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73164035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22715098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36254026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2440924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95304473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33508551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192643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75959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30454807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26520207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41465792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0461744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19769407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0486262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3240432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791248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6163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75669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2212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11101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674063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8321818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919643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245205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369167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908815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9167041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2487492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8180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335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65120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464900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1070982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45615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4797741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780172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36867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0103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02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6871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6455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2397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48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933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716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198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3175" y="-12700"/>
            <a:ext cx="12204700" cy="6872288"/>
          </a:xfrm>
          <a:custGeom>
            <a:avLst/>
            <a:gdLst/>
            <a:ahLst/>
            <a:cxnLst/>
            <a:rect l="0" t="0" r="r" b="b"/>
            <a:pathLst>
              <a:path w="3844" h="2163">
                <a:moveTo>
                  <a:pt x="1593" y="814"/>
                </a:moveTo>
                <a:cubicBezTo>
                  <a:pt x="1583" y="798"/>
                  <a:pt x="1568" y="797"/>
                  <a:pt x="1553" y="805"/>
                </a:cubicBezTo>
                <a:cubicBezTo>
                  <a:pt x="1533" y="815"/>
                  <a:pt x="1535" y="839"/>
                  <a:pt x="1557" y="868"/>
                </a:cubicBezTo>
                <a:cubicBezTo>
                  <a:pt x="1597" y="847"/>
                  <a:pt x="1605" y="833"/>
                  <a:pt x="1593" y="814"/>
                </a:cubicBezTo>
                <a:close/>
                <a:moveTo>
                  <a:pt x="1673" y="1545"/>
                </a:moveTo>
                <a:cubicBezTo>
                  <a:pt x="1696" y="1544"/>
                  <a:pt x="1715" y="1521"/>
                  <a:pt x="1715" y="1493"/>
                </a:cubicBezTo>
                <a:cubicBezTo>
                  <a:pt x="1715" y="1471"/>
                  <a:pt x="1708" y="1453"/>
                  <a:pt x="1689" y="1442"/>
                </a:cubicBezTo>
                <a:cubicBezTo>
                  <a:pt x="1674" y="1443"/>
                  <a:pt x="1661" y="1443"/>
                  <a:pt x="1641" y="1445"/>
                </a:cubicBezTo>
                <a:cubicBezTo>
                  <a:pt x="1635" y="1460"/>
                  <a:pt x="1626" y="1477"/>
                  <a:pt x="1625" y="1494"/>
                </a:cubicBezTo>
                <a:cubicBezTo>
                  <a:pt x="1622" y="1521"/>
                  <a:pt x="1648" y="1545"/>
                  <a:pt x="1673" y="1545"/>
                </a:cubicBezTo>
                <a:close/>
                <a:moveTo>
                  <a:pt x="1887" y="146"/>
                </a:moveTo>
                <a:cubicBezTo>
                  <a:pt x="1906" y="122"/>
                  <a:pt x="1913" y="98"/>
                  <a:pt x="1894" y="76"/>
                </a:cubicBezTo>
                <a:cubicBezTo>
                  <a:pt x="1878" y="56"/>
                  <a:pt x="1854" y="57"/>
                  <a:pt x="1831" y="66"/>
                </a:cubicBezTo>
                <a:cubicBezTo>
                  <a:pt x="1811" y="86"/>
                  <a:pt x="1815" y="107"/>
                  <a:pt x="1828" y="129"/>
                </a:cubicBezTo>
                <a:cubicBezTo>
                  <a:pt x="1842" y="151"/>
                  <a:pt x="1861" y="151"/>
                  <a:pt x="1887" y="146"/>
                </a:cubicBezTo>
                <a:close/>
                <a:moveTo>
                  <a:pt x="1696" y="1229"/>
                </a:moveTo>
                <a:cubicBezTo>
                  <a:pt x="1705" y="1228"/>
                  <a:pt x="1719" y="1216"/>
                  <a:pt x="1720" y="1208"/>
                </a:cubicBezTo>
                <a:cubicBezTo>
                  <a:pt x="1721" y="1195"/>
                  <a:pt x="1716" y="1177"/>
                  <a:pt x="1707" y="1169"/>
                </a:cubicBezTo>
                <a:cubicBezTo>
                  <a:pt x="1690" y="1155"/>
                  <a:pt x="1677" y="1172"/>
                  <a:pt x="1663" y="1187"/>
                </a:cubicBezTo>
                <a:cubicBezTo>
                  <a:pt x="1668" y="1208"/>
                  <a:pt x="1668" y="1232"/>
                  <a:pt x="1696" y="1229"/>
                </a:cubicBezTo>
                <a:close/>
                <a:moveTo>
                  <a:pt x="1646" y="1326"/>
                </a:moveTo>
                <a:cubicBezTo>
                  <a:pt x="1640" y="1344"/>
                  <a:pt x="1640" y="1363"/>
                  <a:pt x="1661" y="1374"/>
                </a:cubicBezTo>
                <a:cubicBezTo>
                  <a:pt x="1675" y="1382"/>
                  <a:pt x="1691" y="1393"/>
                  <a:pt x="1706" y="1379"/>
                </a:cubicBezTo>
                <a:cubicBezTo>
                  <a:pt x="1731" y="1355"/>
                  <a:pt x="1719" y="1329"/>
                  <a:pt x="1706" y="1301"/>
                </a:cubicBezTo>
                <a:cubicBezTo>
                  <a:pt x="1678" y="1298"/>
                  <a:pt x="1654" y="1298"/>
                  <a:pt x="1646" y="1326"/>
                </a:cubicBezTo>
                <a:close/>
                <a:moveTo>
                  <a:pt x="1771" y="551"/>
                </a:moveTo>
                <a:cubicBezTo>
                  <a:pt x="1778" y="534"/>
                  <a:pt x="1777" y="512"/>
                  <a:pt x="1773" y="493"/>
                </a:cubicBezTo>
                <a:cubicBezTo>
                  <a:pt x="1770" y="476"/>
                  <a:pt x="1738" y="463"/>
                  <a:pt x="1719" y="466"/>
                </a:cubicBezTo>
                <a:cubicBezTo>
                  <a:pt x="1700" y="470"/>
                  <a:pt x="1690" y="481"/>
                  <a:pt x="1689" y="501"/>
                </a:cubicBezTo>
                <a:cubicBezTo>
                  <a:pt x="1688" y="522"/>
                  <a:pt x="1686" y="543"/>
                  <a:pt x="1685" y="567"/>
                </a:cubicBezTo>
                <a:cubicBezTo>
                  <a:pt x="1702" y="570"/>
                  <a:pt x="1711" y="571"/>
                  <a:pt x="1720" y="573"/>
                </a:cubicBezTo>
                <a:cubicBezTo>
                  <a:pt x="1743" y="578"/>
                  <a:pt x="1763" y="569"/>
                  <a:pt x="1771" y="551"/>
                </a:cubicBezTo>
                <a:close/>
                <a:moveTo>
                  <a:pt x="1603" y="982"/>
                </a:moveTo>
                <a:cubicBezTo>
                  <a:pt x="1606" y="997"/>
                  <a:pt x="1609" y="1013"/>
                  <a:pt x="1614" y="1033"/>
                </a:cubicBezTo>
                <a:cubicBezTo>
                  <a:pt x="1633" y="1025"/>
                  <a:pt x="1647" y="1018"/>
                  <a:pt x="1661" y="1012"/>
                </a:cubicBezTo>
                <a:cubicBezTo>
                  <a:pt x="1649" y="961"/>
                  <a:pt x="1643" y="958"/>
                  <a:pt x="1603" y="982"/>
                </a:cubicBezTo>
                <a:close/>
                <a:moveTo>
                  <a:pt x="1758" y="664"/>
                </a:moveTo>
                <a:cubicBezTo>
                  <a:pt x="1726" y="642"/>
                  <a:pt x="1707" y="642"/>
                  <a:pt x="1690" y="662"/>
                </a:cubicBezTo>
                <a:cubicBezTo>
                  <a:pt x="1676" y="680"/>
                  <a:pt x="1681" y="692"/>
                  <a:pt x="1715" y="719"/>
                </a:cubicBezTo>
                <a:cubicBezTo>
                  <a:pt x="1756" y="709"/>
                  <a:pt x="1758" y="706"/>
                  <a:pt x="1758" y="664"/>
                </a:cubicBezTo>
                <a:close/>
                <a:moveTo>
                  <a:pt x="1640" y="242"/>
                </a:moveTo>
                <a:cubicBezTo>
                  <a:pt x="1649" y="234"/>
                  <a:pt x="1664" y="220"/>
                  <a:pt x="1674" y="210"/>
                </a:cubicBezTo>
                <a:cubicBezTo>
                  <a:pt x="1677" y="141"/>
                  <a:pt x="1646" y="119"/>
                  <a:pt x="1598" y="113"/>
                </a:cubicBezTo>
                <a:cubicBezTo>
                  <a:pt x="1565" y="124"/>
                  <a:pt x="1554" y="148"/>
                  <a:pt x="1557" y="180"/>
                </a:cubicBezTo>
                <a:cubicBezTo>
                  <a:pt x="1561" y="221"/>
                  <a:pt x="1592" y="231"/>
                  <a:pt x="1640" y="242"/>
                </a:cubicBezTo>
                <a:close/>
                <a:moveTo>
                  <a:pt x="1430" y="33"/>
                </a:moveTo>
                <a:cubicBezTo>
                  <a:pt x="1458" y="41"/>
                  <a:pt x="1488" y="33"/>
                  <a:pt x="1497" y="14"/>
                </a:cubicBezTo>
                <a:cubicBezTo>
                  <a:pt x="1499" y="11"/>
                  <a:pt x="1500" y="8"/>
                  <a:pt x="1501" y="5"/>
                </a:cubicBezTo>
                <a:cubicBezTo>
                  <a:pt x="1395" y="5"/>
                  <a:pt x="1395" y="5"/>
                  <a:pt x="1395" y="5"/>
                </a:cubicBezTo>
                <a:cubicBezTo>
                  <a:pt x="1400" y="20"/>
                  <a:pt x="1411" y="27"/>
                  <a:pt x="1430" y="33"/>
                </a:cubicBezTo>
                <a:close/>
                <a:moveTo>
                  <a:pt x="1530" y="599"/>
                </a:moveTo>
                <a:cubicBezTo>
                  <a:pt x="1550" y="605"/>
                  <a:pt x="1581" y="588"/>
                  <a:pt x="1586" y="569"/>
                </a:cubicBezTo>
                <a:cubicBezTo>
                  <a:pt x="1592" y="550"/>
                  <a:pt x="1574" y="522"/>
                  <a:pt x="1552" y="517"/>
                </a:cubicBezTo>
                <a:cubicBezTo>
                  <a:pt x="1531" y="511"/>
                  <a:pt x="1513" y="523"/>
                  <a:pt x="1507" y="545"/>
                </a:cubicBezTo>
                <a:cubicBezTo>
                  <a:pt x="1501" y="569"/>
                  <a:pt x="1512" y="594"/>
                  <a:pt x="1530" y="599"/>
                </a:cubicBezTo>
                <a:close/>
                <a:moveTo>
                  <a:pt x="1425" y="684"/>
                </a:moveTo>
                <a:cubicBezTo>
                  <a:pt x="1434" y="641"/>
                  <a:pt x="1429" y="627"/>
                  <a:pt x="1399" y="614"/>
                </a:cubicBezTo>
                <a:cubicBezTo>
                  <a:pt x="1381" y="606"/>
                  <a:pt x="1366" y="610"/>
                  <a:pt x="1355" y="626"/>
                </a:cubicBezTo>
                <a:cubicBezTo>
                  <a:pt x="1342" y="642"/>
                  <a:pt x="1344" y="674"/>
                  <a:pt x="1358" y="690"/>
                </a:cubicBezTo>
                <a:cubicBezTo>
                  <a:pt x="1372" y="707"/>
                  <a:pt x="1385" y="706"/>
                  <a:pt x="1425" y="684"/>
                </a:cubicBezTo>
                <a:close/>
                <a:moveTo>
                  <a:pt x="1727" y="70"/>
                </a:moveTo>
                <a:cubicBezTo>
                  <a:pt x="1752" y="75"/>
                  <a:pt x="1773" y="54"/>
                  <a:pt x="1788" y="14"/>
                </a:cubicBezTo>
                <a:cubicBezTo>
                  <a:pt x="1785" y="11"/>
                  <a:pt x="1783" y="8"/>
                  <a:pt x="1780" y="5"/>
                </a:cubicBezTo>
                <a:cubicBezTo>
                  <a:pt x="1689" y="5"/>
                  <a:pt x="1689" y="5"/>
                  <a:pt x="1689" y="5"/>
                </a:cubicBezTo>
                <a:cubicBezTo>
                  <a:pt x="1685" y="14"/>
                  <a:pt x="1682" y="24"/>
                  <a:pt x="1682" y="34"/>
                </a:cubicBezTo>
                <a:cubicBezTo>
                  <a:pt x="1680" y="59"/>
                  <a:pt x="1707" y="66"/>
                  <a:pt x="1727" y="70"/>
                </a:cubicBezTo>
                <a:close/>
                <a:moveTo>
                  <a:pt x="1695" y="1112"/>
                </a:moveTo>
                <a:cubicBezTo>
                  <a:pt x="1705" y="1113"/>
                  <a:pt x="1715" y="1107"/>
                  <a:pt x="1733" y="1101"/>
                </a:cubicBezTo>
                <a:cubicBezTo>
                  <a:pt x="1723" y="1085"/>
                  <a:pt x="1720" y="1071"/>
                  <a:pt x="1711" y="1068"/>
                </a:cubicBezTo>
                <a:cubicBezTo>
                  <a:pt x="1697" y="1061"/>
                  <a:pt x="1684" y="1068"/>
                  <a:pt x="1680" y="1084"/>
                </a:cubicBezTo>
                <a:cubicBezTo>
                  <a:pt x="1675" y="1099"/>
                  <a:pt x="1680" y="1111"/>
                  <a:pt x="1695" y="1112"/>
                </a:cubicBezTo>
                <a:close/>
                <a:moveTo>
                  <a:pt x="1360" y="1002"/>
                </a:moveTo>
                <a:cubicBezTo>
                  <a:pt x="1383" y="1009"/>
                  <a:pt x="1409" y="994"/>
                  <a:pt x="1414" y="971"/>
                </a:cubicBezTo>
                <a:cubicBezTo>
                  <a:pt x="1419" y="949"/>
                  <a:pt x="1401" y="920"/>
                  <a:pt x="1377" y="915"/>
                </a:cubicBezTo>
                <a:cubicBezTo>
                  <a:pt x="1357" y="911"/>
                  <a:pt x="1335" y="927"/>
                  <a:pt x="1329" y="949"/>
                </a:cubicBezTo>
                <a:cubicBezTo>
                  <a:pt x="1323" y="973"/>
                  <a:pt x="1336" y="996"/>
                  <a:pt x="1360" y="1002"/>
                </a:cubicBezTo>
                <a:close/>
                <a:moveTo>
                  <a:pt x="1733" y="909"/>
                </a:moveTo>
                <a:cubicBezTo>
                  <a:pt x="1725" y="903"/>
                  <a:pt x="1707" y="901"/>
                  <a:pt x="1697" y="906"/>
                </a:cubicBezTo>
                <a:cubicBezTo>
                  <a:pt x="1682" y="913"/>
                  <a:pt x="1686" y="931"/>
                  <a:pt x="1708" y="956"/>
                </a:cubicBezTo>
                <a:cubicBezTo>
                  <a:pt x="1737" y="940"/>
                  <a:pt x="1747" y="921"/>
                  <a:pt x="1733" y="909"/>
                </a:cubicBezTo>
                <a:close/>
                <a:moveTo>
                  <a:pt x="1707" y="834"/>
                </a:moveTo>
                <a:cubicBezTo>
                  <a:pt x="1724" y="839"/>
                  <a:pt x="1745" y="825"/>
                  <a:pt x="1749" y="807"/>
                </a:cubicBezTo>
                <a:cubicBezTo>
                  <a:pt x="1752" y="791"/>
                  <a:pt x="1739" y="767"/>
                  <a:pt x="1723" y="763"/>
                </a:cubicBezTo>
                <a:cubicBezTo>
                  <a:pt x="1707" y="759"/>
                  <a:pt x="1688" y="772"/>
                  <a:pt x="1682" y="792"/>
                </a:cubicBezTo>
                <a:cubicBezTo>
                  <a:pt x="1676" y="810"/>
                  <a:pt x="1687" y="828"/>
                  <a:pt x="1707" y="834"/>
                </a:cubicBezTo>
                <a:close/>
                <a:moveTo>
                  <a:pt x="1637" y="1745"/>
                </a:moveTo>
                <a:cubicBezTo>
                  <a:pt x="1636" y="1732"/>
                  <a:pt x="1626" y="1722"/>
                  <a:pt x="1612" y="1720"/>
                </a:cubicBezTo>
                <a:cubicBezTo>
                  <a:pt x="1598" y="1718"/>
                  <a:pt x="1587" y="1722"/>
                  <a:pt x="1581" y="1736"/>
                </a:cubicBezTo>
                <a:cubicBezTo>
                  <a:pt x="1573" y="1751"/>
                  <a:pt x="1577" y="1760"/>
                  <a:pt x="1601" y="1780"/>
                </a:cubicBezTo>
                <a:cubicBezTo>
                  <a:pt x="1628" y="1771"/>
                  <a:pt x="1637" y="1761"/>
                  <a:pt x="1637" y="1745"/>
                </a:cubicBezTo>
                <a:close/>
                <a:moveTo>
                  <a:pt x="1566" y="1832"/>
                </a:moveTo>
                <a:cubicBezTo>
                  <a:pt x="1558" y="1838"/>
                  <a:pt x="1553" y="1845"/>
                  <a:pt x="1557" y="1857"/>
                </a:cubicBezTo>
                <a:cubicBezTo>
                  <a:pt x="1561" y="1868"/>
                  <a:pt x="1576" y="1879"/>
                  <a:pt x="1586" y="1876"/>
                </a:cubicBezTo>
                <a:cubicBezTo>
                  <a:pt x="1603" y="1871"/>
                  <a:pt x="1608" y="1858"/>
                  <a:pt x="1606" y="1842"/>
                </a:cubicBezTo>
                <a:cubicBezTo>
                  <a:pt x="1588" y="1825"/>
                  <a:pt x="1580" y="1823"/>
                  <a:pt x="1566" y="1832"/>
                </a:cubicBezTo>
                <a:close/>
                <a:moveTo>
                  <a:pt x="1545" y="1171"/>
                </a:moveTo>
                <a:cubicBezTo>
                  <a:pt x="1570" y="1170"/>
                  <a:pt x="1578" y="1152"/>
                  <a:pt x="1573" y="1103"/>
                </a:cubicBezTo>
                <a:cubicBezTo>
                  <a:pt x="1551" y="1101"/>
                  <a:pt x="1531" y="1091"/>
                  <a:pt x="1517" y="1113"/>
                </a:cubicBezTo>
                <a:cubicBezTo>
                  <a:pt x="1519" y="1161"/>
                  <a:pt x="1524" y="1171"/>
                  <a:pt x="1545" y="1171"/>
                </a:cubicBezTo>
                <a:close/>
                <a:moveTo>
                  <a:pt x="1455" y="1739"/>
                </a:moveTo>
                <a:cubicBezTo>
                  <a:pt x="1450" y="1753"/>
                  <a:pt x="1455" y="1766"/>
                  <a:pt x="1467" y="1771"/>
                </a:cubicBezTo>
                <a:cubicBezTo>
                  <a:pt x="1485" y="1777"/>
                  <a:pt x="1493" y="1773"/>
                  <a:pt x="1507" y="1750"/>
                </a:cubicBezTo>
                <a:cubicBezTo>
                  <a:pt x="1503" y="1742"/>
                  <a:pt x="1498" y="1732"/>
                  <a:pt x="1494" y="1724"/>
                </a:cubicBezTo>
                <a:cubicBezTo>
                  <a:pt x="1469" y="1719"/>
                  <a:pt x="1460" y="1723"/>
                  <a:pt x="1455" y="1739"/>
                </a:cubicBezTo>
                <a:close/>
                <a:moveTo>
                  <a:pt x="1503" y="1437"/>
                </a:moveTo>
                <a:cubicBezTo>
                  <a:pt x="1487" y="1412"/>
                  <a:pt x="1473" y="1409"/>
                  <a:pt x="1434" y="1425"/>
                </a:cubicBezTo>
                <a:cubicBezTo>
                  <a:pt x="1431" y="1440"/>
                  <a:pt x="1428" y="1456"/>
                  <a:pt x="1425" y="1471"/>
                </a:cubicBezTo>
                <a:cubicBezTo>
                  <a:pt x="1451" y="1500"/>
                  <a:pt x="1467" y="1504"/>
                  <a:pt x="1488" y="1489"/>
                </a:cubicBezTo>
                <a:cubicBezTo>
                  <a:pt x="1508" y="1475"/>
                  <a:pt x="1514" y="1454"/>
                  <a:pt x="1503" y="1437"/>
                </a:cubicBezTo>
                <a:close/>
                <a:moveTo>
                  <a:pt x="1715" y="2037"/>
                </a:moveTo>
                <a:cubicBezTo>
                  <a:pt x="1730" y="2062"/>
                  <a:pt x="1734" y="2062"/>
                  <a:pt x="1756" y="2041"/>
                </a:cubicBezTo>
                <a:cubicBezTo>
                  <a:pt x="1754" y="2034"/>
                  <a:pt x="1751" y="2026"/>
                  <a:pt x="1749" y="2019"/>
                </a:cubicBezTo>
                <a:cubicBezTo>
                  <a:pt x="1732" y="2016"/>
                  <a:pt x="1720" y="2018"/>
                  <a:pt x="1715" y="2037"/>
                </a:cubicBezTo>
                <a:close/>
                <a:moveTo>
                  <a:pt x="1771" y="266"/>
                </a:moveTo>
                <a:cubicBezTo>
                  <a:pt x="1768" y="301"/>
                  <a:pt x="1784" y="323"/>
                  <a:pt x="1812" y="324"/>
                </a:cubicBezTo>
                <a:cubicBezTo>
                  <a:pt x="1841" y="324"/>
                  <a:pt x="1869" y="303"/>
                  <a:pt x="1871" y="278"/>
                </a:cubicBezTo>
                <a:cubicBezTo>
                  <a:pt x="1873" y="250"/>
                  <a:pt x="1848" y="222"/>
                  <a:pt x="1819" y="219"/>
                </a:cubicBezTo>
                <a:cubicBezTo>
                  <a:pt x="1793" y="217"/>
                  <a:pt x="1773" y="236"/>
                  <a:pt x="1771" y="266"/>
                </a:cubicBezTo>
                <a:close/>
                <a:moveTo>
                  <a:pt x="1757" y="1801"/>
                </a:moveTo>
                <a:cubicBezTo>
                  <a:pt x="1753" y="1785"/>
                  <a:pt x="1735" y="1778"/>
                  <a:pt x="1716" y="1784"/>
                </a:cubicBezTo>
                <a:cubicBezTo>
                  <a:pt x="1701" y="1789"/>
                  <a:pt x="1696" y="1799"/>
                  <a:pt x="1702" y="1813"/>
                </a:cubicBezTo>
                <a:cubicBezTo>
                  <a:pt x="1707" y="1827"/>
                  <a:pt x="1723" y="1837"/>
                  <a:pt x="1737" y="1833"/>
                </a:cubicBezTo>
                <a:cubicBezTo>
                  <a:pt x="1749" y="1830"/>
                  <a:pt x="1760" y="1813"/>
                  <a:pt x="1757" y="1801"/>
                </a:cubicBezTo>
                <a:close/>
                <a:moveTo>
                  <a:pt x="1299" y="2034"/>
                </a:moveTo>
                <a:cubicBezTo>
                  <a:pt x="1303" y="2047"/>
                  <a:pt x="1317" y="2051"/>
                  <a:pt x="1338" y="2049"/>
                </a:cubicBezTo>
                <a:cubicBezTo>
                  <a:pt x="1349" y="2024"/>
                  <a:pt x="1350" y="2010"/>
                  <a:pt x="1337" y="2005"/>
                </a:cubicBezTo>
                <a:cubicBezTo>
                  <a:pt x="1328" y="2001"/>
                  <a:pt x="1314" y="2002"/>
                  <a:pt x="1305" y="2006"/>
                </a:cubicBezTo>
                <a:cubicBezTo>
                  <a:pt x="1293" y="2011"/>
                  <a:pt x="1296" y="2024"/>
                  <a:pt x="1299" y="2034"/>
                </a:cubicBezTo>
                <a:close/>
                <a:moveTo>
                  <a:pt x="1515" y="783"/>
                </a:moveTo>
                <a:cubicBezTo>
                  <a:pt x="1530" y="770"/>
                  <a:pt x="1534" y="756"/>
                  <a:pt x="1525" y="738"/>
                </a:cubicBezTo>
                <a:cubicBezTo>
                  <a:pt x="1513" y="716"/>
                  <a:pt x="1492" y="710"/>
                  <a:pt x="1457" y="722"/>
                </a:cubicBezTo>
                <a:cubicBezTo>
                  <a:pt x="1454" y="735"/>
                  <a:pt x="1452" y="750"/>
                  <a:pt x="1449" y="766"/>
                </a:cubicBezTo>
                <a:cubicBezTo>
                  <a:pt x="1486" y="797"/>
                  <a:pt x="1495" y="799"/>
                  <a:pt x="1515" y="783"/>
                </a:cubicBezTo>
                <a:close/>
                <a:moveTo>
                  <a:pt x="1546" y="986"/>
                </a:moveTo>
                <a:cubicBezTo>
                  <a:pt x="1550" y="976"/>
                  <a:pt x="1544" y="959"/>
                  <a:pt x="1537" y="949"/>
                </a:cubicBezTo>
                <a:cubicBezTo>
                  <a:pt x="1524" y="933"/>
                  <a:pt x="1504" y="938"/>
                  <a:pt x="1491" y="948"/>
                </a:cubicBezTo>
                <a:cubicBezTo>
                  <a:pt x="1471" y="963"/>
                  <a:pt x="1472" y="985"/>
                  <a:pt x="1487" y="1008"/>
                </a:cubicBezTo>
                <a:cubicBezTo>
                  <a:pt x="1513" y="1013"/>
                  <a:pt x="1537" y="1013"/>
                  <a:pt x="1546" y="986"/>
                </a:cubicBezTo>
                <a:close/>
                <a:moveTo>
                  <a:pt x="1396" y="824"/>
                </a:moveTo>
                <a:cubicBezTo>
                  <a:pt x="1391" y="835"/>
                  <a:pt x="1387" y="847"/>
                  <a:pt x="1383" y="858"/>
                </a:cubicBezTo>
                <a:cubicBezTo>
                  <a:pt x="1401" y="878"/>
                  <a:pt x="1419" y="886"/>
                  <a:pt x="1444" y="868"/>
                </a:cubicBezTo>
                <a:cubicBezTo>
                  <a:pt x="1447" y="822"/>
                  <a:pt x="1443" y="818"/>
                  <a:pt x="1396" y="824"/>
                </a:cubicBezTo>
                <a:close/>
                <a:moveTo>
                  <a:pt x="1371" y="1839"/>
                </a:moveTo>
                <a:cubicBezTo>
                  <a:pt x="1378" y="1833"/>
                  <a:pt x="1385" y="1828"/>
                  <a:pt x="1394" y="1819"/>
                </a:cubicBezTo>
                <a:cubicBezTo>
                  <a:pt x="1391" y="1809"/>
                  <a:pt x="1390" y="1798"/>
                  <a:pt x="1384" y="1788"/>
                </a:cubicBezTo>
                <a:cubicBezTo>
                  <a:pt x="1375" y="1774"/>
                  <a:pt x="1352" y="1771"/>
                  <a:pt x="1339" y="1781"/>
                </a:cubicBezTo>
                <a:cubicBezTo>
                  <a:pt x="1328" y="1790"/>
                  <a:pt x="1327" y="1809"/>
                  <a:pt x="1338" y="1823"/>
                </a:cubicBezTo>
                <a:cubicBezTo>
                  <a:pt x="1347" y="1834"/>
                  <a:pt x="1357" y="1840"/>
                  <a:pt x="1371" y="1839"/>
                </a:cubicBezTo>
                <a:close/>
                <a:moveTo>
                  <a:pt x="1436" y="1266"/>
                </a:moveTo>
                <a:cubicBezTo>
                  <a:pt x="1453" y="1267"/>
                  <a:pt x="1466" y="1262"/>
                  <a:pt x="1471" y="1244"/>
                </a:cubicBezTo>
                <a:cubicBezTo>
                  <a:pt x="1477" y="1225"/>
                  <a:pt x="1469" y="1197"/>
                  <a:pt x="1453" y="1192"/>
                </a:cubicBezTo>
                <a:cubicBezTo>
                  <a:pt x="1428" y="1183"/>
                  <a:pt x="1409" y="1194"/>
                  <a:pt x="1396" y="1216"/>
                </a:cubicBezTo>
                <a:cubicBezTo>
                  <a:pt x="1402" y="1255"/>
                  <a:pt x="1411" y="1265"/>
                  <a:pt x="1436" y="1266"/>
                </a:cubicBezTo>
                <a:close/>
                <a:moveTo>
                  <a:pt x="1343" y="1299"/>
                </a:moveTo>
                <a:cubicBezTo>
                  <a:pt x="1301" y="1285"/>
                  <a:pt x="1280" y="1288"/>
                  <a:pt x="1265" y="1309"/>
                </a:cubicBezTo>
                <a:cubicBezTo>
                  <a:pt x="1254" y="1325"/>
                  <a:pt x="1257" y="1348"/>
                  <a:pt x="1272" y="1364"/>
                </a:cubicBezTo>
                <a:cubicBezTo>
                  <a:pt x="1288" y="1379"/>
                  <a:pt x="1306" y="1384"/>
                  <a:pt x="1327" y="1374"/>
                </a:cubicBezTo>
                <a:cubicBezTo>
                  <a:pt x="1351" y="1361"/>
                  <a:pt x="1355" y="1346"/>
                  <a:pt x="1343" y="1299"/>
                </a:cubicBezTo>
                <a:close/>
                <a:moveTo>
                  <a:pt x="1373" y="1075"/>
                </a:moveTo>
                <a:cubicBezTo>
                  <a:pt x="1357" y="1070"/>
                  <a:pt x="1334" y="1082"/>
                  <a:pt x="1330" y="1099"/>
                </a:cubicBezTo>
                <a:cubicBezTo>
                  <a:pt x="1325" y="1115"/>
                  <a:pt x="1336" y="1135"/>
                  <a:pt x="1351" y="1141"/>
                </a:cubicBezTo>
                <a:cubicBezTo>
                  <a:pt x="1367" y="1147"/>
                  <a:pt x="1389" y="1139"/>
                  <a:pt x="1395" y="1125"/>
                </a:cubicBezTo>
                <a:cubicBezTo>
                  <a:pt x="1403" y="1107"/>
                  <a:pt x="1392" y="1082"/>
                  <a:pt x="1373" y="1075"/>
                </a:cubicBezTo>
                <a:close/>
                <a:moveTo>
                  <a:pt x="1594" y="656"/>
                </a:moveTo>
                <a:cubicBezTo>
                  <a:pt x="1582" y="660"/>
                  <a:pt x="1567" y="672"/>
                  <a:pt x="1563" y="684"/>
                </a:cubicBezTo>
                <a:cubicBezTo>
                  <a:pt x="1554" y="706"/>
                  <a:pt x="1573" y="716"/>
                  <a:pt x="1596" y="727"/>
                </a:cubicBezTo>
                <a:cubicBezTo>
                  <a:pt x="1608" y="713"/>
                  <a:pt x="1618" y="700"/>
                  <a:pt x="1627" y="689"/>
                </a:cubicBezTo>
                <a:cubicBezTo>
                  <a:pt x="1621" y="669"/>
                  <a:pt x="1617" y="649"/>
                  <a:pt x="1594" y="656"/>
                </a:cubicBezTo>
                <a:close/>
                <a:moveTo>
                  <a:pt x="709" y="178"/>
                </a:moveTo>
                <a:cubicBezTo>
                  <a:pt x="699" y="166"/>
                  <a:pt x="694" y="149"/>
                  <a:pt x="676" y="157"/>
                </a:cubicBezTo>
                <a:cubicBezTo>
                  <a:pt x="666" y="161"/>
                  <a:pt x="657" y="169"/>
                  <a:pt x="660" y="183"/>
                </a:cubicBezTo>
                <a:cubicBezTo>
                  <a:pt x="664" y="200"/>
                  <a:pt x="676" y="205"/>
                  <a:pt x="694" y="202"/>
                </a:cubicBezTo>
                <a:cubicBezTo>
                  <a:pt x="698" y="195"/>
                  <a:pt x="703" y="187"/>
                  <a:pt x="709" y="178"/>
                </a:cubicBezTo>
                <a:close/>
                <a:moveTo>
                  <a:pt x="674" y="588"/>
                </a:moveTo>
                <a:cubicBezTo>
                  <a:pt x="652" y="593"/>
                  <a:pt x="648" y="611"/>
                  <a:pt x="644" y="633"/>
                </a:cubicBezTo>
                <a:cubicBezTo>
                  <a:pt x="656" y="640"/>
                  <a:pt x="668" y="647"/>
                  <a:pt x="680" y="655"/>
                </a:cubicBezTo>
                <a:cubicBezTo>
                  <a:pt x="708" y="634"/>
                  <a:pt x="714" y="624"/>
                  <a:pt x="710" y="611"/>
                </a:cubicBezTo>
                <a:cubicBezTo>
                  <a:pt x="706" y="598"/>
                  <a:pt x="688" y="585"/>
                  <a:pt x="674" y="588"/>
                </a:cubicBezTo>
                <a:close/>
                <a:moveTo>
                  <a:pt x="651" y="425"/>
                </a:moveTo>
                <a:cubicBezTo>
                  <a:pt x="646" y="432"/>
                  <a:pt x="643" y="446"/>
                  <a:pt x="645" y="455"/>
                </a:cubicBezTo>
                <a:cubicBezTo>
                  <a:pt x="650" y="470"/>
                  <a:pt x="671" y="472"/>
                  <a:pt x="703" y="463"/>
                </a:cubicBezTo>
                <a:cubicBezTo>
                  <a:pt x="712" y="435"/>
                  <a:pt x="711" y="427"/>
                  <a:pt x="697" y="417"/>
                </a:cubicBezTo>
                <a:cubicBezTo>
                  <a:pt x="686" y="410"/>
                  <a:pt x="660" y="413"/>
                  <a:pt x="651" y="425"/>
                </a:cubicBezTo>
                <a:close/>
                <a:moveTo>
                  <a:pt x="644" y="333"/>
                </a:moveTo>
                <a:cubicBezTo>
                  <a:pt x="629" y="328"/>
                  <a:pt x="620" y="335"/>
                  <a:pt x="612" y="348"/>
                </a:cubicBezTo>
                <a:cubicBezTo>
                  <a:pt x="604" y="360"/>
                  <a:pt x="609" y="371"/>
                  <a:pt x="618" y="382"/>
                </a:cubicBezTo>
                <a:cubicBezTo>
                  <a:pt x="635" y="386"/>
                  <a:pt x="649" y="383"/>
                  <a:pt x="656" y="368"/>
                </a:cubicBezTo>
                <a:cubicBezTo>
                  <a:pt x="661" y="354"/>
                  <a:pt x="655" y="343"/>
                  <a:pt x="644" y="333"/>
                </a:cubicBezTo>
                <a:close/>
                <a:moveTo>
                  <a:pt x="935" y="1412"/>
                </a:moveTo>
                <a:cubicBezTo>
                  <a:pt x="960" y="1415"/>
                  <a:pt x="990" y="1386"/>
                  <a:pt x="992" y="1357"/>
                </a:cubicBezTo>
                <a:cubicBezTo>
                  <a:pt x="994" y="1331"/>
                  <a:pt x="975" y="1310"/>
                  <a:pt x="946" y="1308"/>
                </a:cubicBezTo>
                <a:cubicBezTo>
                  <a:pt x="916" y="1306"/>
                  <a:pt x="887" y="1325"/>
                  <a:pt x="885" y="1349"/>
                </a:cubicBezTo>
                <a:cubicBezTo>
                  <a:pt x="882" y="1375"/>
                  <a:pt x="910" y="1409"/>
                  <a:pt x="935" y="1412"/>
                </a:cubicBezTo>
                <a:close/>
                <a:moveTo>
                  <a:pt x="936" y="176"/>
                </a:moveTo>
                <a:cubicBezTo>
                  <a:pt x="915" y="149"/>
                  <a:pt x="908" y="146"/>
                  <a:pt x="896" y="155"/>
                </a:cubicBezTo>
                <a:cubicBezTo>
                  <a:pt x="882" y="166"/>
                  <a:pt x="885" y="180"/>
                  <a:pt x="909" y="206"/>
                </a:cubicBezTo>
                <a:cubicBezTo>
                  <a:pt x="922" y="198"/>
                  <a:pt x="938" y="194"/>
                  <a:pt x="936" y="176"/>
                </a:cubicBezTo>
                <a:close/>
                <a:moveTo>
                  <a:pt x="560" y="473"/>
                </a:moveTo>
                <a:cubicBezTo>
                  <a:pt x="537" y="512"/>
                  <a:pt x="543" y="524"/>
                  <a:pt x="587" y="535"/>
                </a:cubicBezTo>
                <a:cubicBezTo>
                  <a:pt x="611" y="518"/>
                  <a:pt x="615" y="511"/>
                  <a:pt x="609" y="494"/>
                </a:cubicBezTo>
                <a:cubicBezTo>
                  <a:pt x="602" y="473"/>
                  <a:pt x="594" y="469"/>
                  <a:pt x="560" y="473"/>
                </a:cubicBezTo>
                <a:close/>
                <a:moveTo>
                  <a:pt x="839" y="435"/>
                </a:moveTo>
                <a:cubicBezTo>
                  <a:pt x="836" y="444"/>
                  <a:pt x="834" y="453"/>
                  <a:pt x="832" y="461"/>
                </a:cubicBezTo>
                <a:cubicBezTo>
                  <a:pt x="844" y="480"/>
                  <a:pt x="858" y="480"/>
                  <a:pt x="873" y="470"/>
                </a:cubicBezTo>
                <a:cubicBezTo>
                  <a:pt x="882" y="463"/>
                  <a:pt x="880" y="453"/>
                  <a:pt x="875" y="443"/>
                </a:cubicBezTo>
                <a:cubicBezTo>
                  <a:pt x="867" y="426"/>
                  <a:pt x="854" y="427"/>
                  <a:pt x="839" y="435"/>
                </a:cubicBezTo>
                <a:close/>
                <a:moveTo>
                  <a:pt x="743" y="537"/>
                </a:moveTo>
                <a:cubicBezTo>
                  <a:pt x="756" y="539"/>
                  <a:pt x="768" y="537"/>
                  <a:pt x="773" y="524"/>
                </a:cubicBezTo>
                <a:cubicBezTo>
                  <a:pt x="781" y="507"/>
                  <a:pt x="778" y="492"/>
                  <a:pt x="759" y="481"/>
                </a:cubicBezTo>
                <a:cubicBezTo>
                  <a:pt x="732" y="491"/>
                  <a:pt x="724" y="499"/>
                  <a:pt x="726" y="516"/>
                </a:cubicBezTo>
                <a:cubicBezTo>
                  <a:pt x="727" y="527"/>
                  <a:pt x="732" y="534"/>
                  <a:pt x="743" y="537"/>
                </a:cubicBezTo>
                <a:close/>
                <a:moveTo>
                  <a:pt x="757" y="315"/>
                </a:moveTo>
                <a:cubicBezTo>
                  <a:pt x="770" y="299"/>
                  <a:pt x="768" y="283"/>
                  <a:pt x="756" y="267"/>
                </a:cubicBezTo>
                <a:cubicBezTo>
                  <a:pt x="725" y="270"/>
                  <a:pt x="716" y="276"/>
                  <a:pt x="717" y="292"/>
                </a:cubicBezTo>
                <a:cubicBezTo>
                  <a:pt x="719" y="310"/>
                  <a:pt x="730" y="316"/>
                  <a:pt x="757" y="315"/>
                </a:cubicBezTo>
                <a:close/>
                <a:moveTo>
                  <a:pt x="838" y="1189"/>
                </a:moveTo>
                <a:cubicBezTo>
                  <a:pt x="844" y="1165"/>
                  <a:pt x="835" y="1148"/>
                  <a:pt x="813" y="1137"/>
                </a:cubicBezTo>
                <a:cubicBezTo>
                  <a:pt x="789" y="1125"/>
                  <a:pt x="751" y="1133"/>
                  <a:pt x="733" y="1155"/>
                </a:cubicBezTo>
                <a:cubicBezTo>
                  <a:pt x="716" y="1176"/>
                  <a:pt x="720" y="1192"/>
                  <a:pt x="757" y="1237"/>
                </a:cubicBezTo>
                <a:cubicBezTo>
                  <a:pt x="812" y="1239"/>
                  <a:pt x="828" y="1229"/>
                  <a:pt x="838" y="1189"/>
                </a:cubicBezTo>
                <a:close/>
                <a:moveTo>
                  <a:pt x="939" y="103"/>
                </a:moveTo>
                <a:cubicBezTo>
                  <a:pt x="958" y="98"/>
                  <a:pt x="964" y="83"/>
                  <a:pt x="961" y="65"/>
                </a:cubicBezTo>
                <a:cubicBezTo>
                  <a:pt x="941" y="45"/>
                  <a:pt x="932" y="43"/>
                  <a:pt x="917" y="53"/>
                </a:cubicBezTo>
                <a:cubicBezTo>
                  <a:pt x="907" y="60"/>
                  <a:pt x="902" y="69"/>
                  <a:pt x="906" y="81"/>
                </a:cubicBezTo>
                <a:cubicBezTo>
                  <a:pt x="911" y="94"/>
                  <a:pt x="928" y="107"/>
                  <a:pt x="939" y="103"/>
                </a:cubicBezTo>
                <a:close/>
                <a:moveTo>
                  <a:pt x="528" y="354"/>
                </a:moveTo>
                <a:cubicBezTo>
                  <a:pt x="509" y="362"/>
                  <a:pt x="502" y="375"/>
                  <a:pt x="509" y="390"/>
                </a:cubicBezTo>
                <a:cubicBezTo>
                  <a:pt x="516" y="404"/>
                  <a:pt x="534" y="413"/>
                  <a:pt x="547" y="408"/>
                </a:cubicBezTo>
                <a:cubicBezTo>
                  <a:pt x="562" y="402"/>
                  <a:pt x="570" y="382"/>
                  <a:pt x="564" y="366"/>
                </a:cubicBezTo>
                <a:cubicBezTo>
                  <a:pt x="558" y="353"/>
                  <a:pt x="543" y="348"/>
                  <a:pt x="528" y="354"/>
                </a:cubicBezTo>
                <a:close/>
                <a:moveTo>
                  <a:pt x="653" y="1370"/>
                </a:moveTo>
                <a:cubicBezTo>
                  <a:pt x="672" y="1386"/>
                  <a:pt x="691" y="1388"/>
                  <a:pt x="711" y="1373"/>
                </a:cubicBezTo>
                <a:cubicBezTo>
                  <a:pt x="736" y="1353"/>
                  <a:pt x="738" y="1327"/>
                  <a:pt x="716" y="1284"/>
                </a:cubicBezTo>
                <a:cubicBezTo>
                  <a:pt x="699" y="1285"/>
                  <a:pt x="680" y="1285"/>
                  <a:pt x="659" y="1285"/>
                </a:cubicBezTo>
                <a:cubicBezTo>
                  <a:pt x="629" y="1338"/>
                  <a:pt x="629" y="1349"/>
                  <a:pt x="653" y="1370"/>
                </a:cubicBezTo>
                <a:close/>
                <a:moveTo>
                  <a:pt x="576" y="1231"/>
                </a:moveTo>
                <a:cubicBezTo>
                  <a:pt x="561" y="1229"/>
                  <a:pt x="544" y="1226"/>
                  <a:pt x="530" y="1223"/>
                </a:cubicBezTo>
                <a:cubicBezTo>
                  <a:pt x="510" y="1250"/>
                  <a:pt x="503" y="1274"/>
                  <a:pt x="531" y="1301"/>
                </a:cubicBezTo>
                <a:cubicBezTo>
                  <a:pt x="590" y="1295"/>
                  <a:pt x="594" y="1289"/>
                  <a:pt x="576" y="1231"/>
                </a:cubicBezTo>
                <a:close/>
                <a:moveTo>
                  <a:pt x="616" y="1120"/>
                </a:moveTo>
                <a:cubicBezTo>
                  <a:pt x="641" y="1117"/>
                  <a:pt x="659" y="1095"/>
                  <a:pt x="657" y="1071"/>
                </a:cubicBezTo>
                <a:cubicBezTo>
                  <a:pt x="656" y="1047"/>
                  <a:pt x="649" y="1025"/>
                  <a:pt x="623" y="1015"/>
                </a:cubicBezTo>
                <a:cubicBezTo>
                  <a:pt x="598" y="1006"/>
                  <a:pt x="582" y="1018"/>
                  <a:pt x="554" y="1068"/>
                </a:cubicBezTo>
                <a:cubicBezTo>
                  <a:pt x="565" y="1100"/>
                  <a:pt x="579" y="1125"/>
                  <a:pt x="616" y="1120"/>
                </a:cubicBezTo>
                <a:close/>
                <a:moveTo>
                  <a:pt x="1207" y="175"/>
                </a:moveTo>
                <a:cubicBezTo>
                  <a:pt x="1224" y="169"/>
                  <a:pt x="1232" y="147"/>
                  <a:pt x="1224" y="125"/>
                </a:cubicBezTo>
                <a:cubicBezTo>
                  <a:pt x="1218" y="109"/>
                  <a:pt x="1194" y="98"/>
                  <a:pt x="1178" y="104"/>
                </a:cubicBezTo>
                <a:cubicBezTo>
                  <a:pt x="1163" y="110"/>
                  <a:pt x="1152" y="141"/>
                  <a:pt x="1159" y="158"/>
                </a:cubicBezTo>
                <a:cubicBezTo>
                  <a:pt x="1165" y="173"/>
                  <a:pt x="1188" y="182"/>
                  <a:pt x="1207" y="175"/>
                </a:cubicBezTo>
                <a:close/>
                <a:moveTo>
                  <a:pt x="1102" y="229"/>
                </a:moveTo>
                <a:cubicBezTo>
                  <a:pt x="1115" y="223"/>
                  <a:pt x="1121" y="204"/>
                  <a:pt x="1115" y="189"/>
                </a:cubicBezTo>
                <a:cubicBezTo>
                  <a:pt x="1108" y="173"/>
                  <a:pt x="1091" y="165"/>
                  <a:pt x="1074" y="172"/>
                </a:cubicBezTo>
                <a:cubicBezTo>
                  <a:pt x="1058" y="178"/>
                  <a:pt x="1050" y="197"/>
                  <a:pt x="1056" y="213"/>
                </a:cubicBezTo>
                <a:cubicBezTo>
                  <a:pt x="1063" y="228"/>
                  <a:pt x="1086" y="236"/>
                  <a:pt x="1102" y="229"/>
                </a:cubicBezTo>
                <a:close/>
                <a:moveTo>
                  <a:pt x="1084" y="284"/>
                </a:moveTo>
                <a:cubicBezTo>
                  <a:pt x="1102" y="313"/>
                  <a:pt x="1106" y="313"/>
                  <a:pt x="1130" y="289"/>
                </a:cubicBezTo>
                <a:cubicBezTo>
                  <a:pt x="1128" y="281"/>
                  <a:pt x="1125" y="272"/>
                  <a:pt x="1123" y="264"/>
                </a:cubicBezTo>
                <a:cubicBezTo>
                  <a:pt x="1104" y="261"/>
                  <a:pt x="1090" y="263"/>
                  <a:pt x="1084" y="284"/>
                </a:cubicBezTo>
                <a:close/>
                <a:moveTo>
                  <a:pt x="996" y="278"/>
                </a:moveTo>
                <a:cubicBezTo>
                  <a:pt x="1010" y="282"/>
                  <a:pt x="1019" y="270"/>
                  <a:pt x="1022" y="259"/>
                </a:cubicBezTo>
                <a:cubicBezTo>
                  <a:pt x="1027" y="242"/>
                  <a:pt x="1017" y="230"/>
                  <a:pt x="999" y="223"/>
                </a:cubicBezTo>
                <a:cubicBezTo>
                  <a:pt x="981" y="231"/>
                  <a:pt x="968" y="242"/>
                  <a:pt x="975" y="261"/>
                </a:cubicBezTo>
                <a:cubicBezTo>
                  <a:pt x="977" y="268"/>
                  <a:pt x="987" y="276"/>
                  <a:pt x="996" y="278"/>
                </a:cubicBezTo>
                <a:close/>
                <a:moveTo>
                  <a:pt x="1109" y="55"/>
                </a:moveTo>
                <a:cubicBezTo>
                  <a:pt x="1123" y="51"/>
                  <a:pt x="1135" y="32"/>
                  <a:pt x="1131" y="19"/>
                </a:cubicBezTo>
                <a:cubicBezTo>
                  <a:pt x="1130" y="13"/>
                  <a:pt x="1127" y="9"/>
                  <a:pt x="1123" y="5"/>
                </a:cubicBezTo>
                <a:cubicBezTo>
                  <a:pt x="1074" y="5"/>
                  <a:pt x="1074" y="5"/>
                  <a:pt x="1074" y="5"/>
                </a:cubicBezTo>
                <a:cubicBezTo>
                  <a:pt x="1067" y="11"/>
                  <a:pt x="1065" y="21"/>
                  <a:pt x="1069" y="33"/>
                </a:cubicBezTo>
                <a:cubicBezTo>
                  <a:pt x="1075" y="48"/>
                  <a:pt x="1094" y="59"/>
                  <a:pt x="1109" y="55"/>
                </a:cubicBezTo>
                <a:close/>
                <a:moveTo>
                  <a:pt x="1056" y="466"/>
                </a:moveTo>
                <a:cubicBezTo>
                  <a:pt x="1068" y="474"/>
                  <a:pt x="1079" y="485"/>
                  <a:pt x="1089" y="471"/>
                </a:cubicBezTo>
                <a:cubicBezTo>
                  <a:pt x="1095" y="463"/>
                  <a:pt x="1097" y="450"/>
                  <a:pt x="1095" y="441"/>
                </a:cubicBezTo>
                <a:cubicBezTo>
                  <a:pt x="1090" y="425"/>
                  <a:pt x="1075" y="427"/>
                  <a:pt x="1057" y="431"/>
                </a:cubicBezTo>
                <a:cubicBezTo>
                  <a:pt x="1057" y="444"/>
                  <a:pt x="1056" y="456"/>
                  <a:pt x="1056" y="466"/>
                </a:cubicBezTo>
                <a:close/>
                <a:moveTo>
                  <a:pt x="1234" y="757"/>
                </a:moveTo>
                <a:cubicBezTo>
                  <a:pt x="1223" y="775"/>
                  <a:pt x="1230" y="789"/>
                  <a:pt x="1265" y="818"/>
                </a:cubicBezTo>
                <a:cubicBezTo>
                  <a:pt x="1292" y="814"/>
                  <a:pt x="1313" y="806"/>
                  <a:pt x="1315" y="777"/>
                </a:cubicBezTo>
                <a:cubicBezTo>
                  <a:pt x="1315" y="757"/>
                  <a:pt x="1301" y="740"/>
                  <a:pt x="1282" y="738"/>
                </a:cubicBezTo>
                <a:cubicBezTo>
                  <a:pt x="1263" y="736"/>
                  <a:pt x="1245" y="738"/>
                  <a:pt x="1234" y="757"/>
                </a:cubicBezTo>
                <a:close/>
                <a:moveTo>
                  <a:pt x="1210" y="349"/>
                </a:moveTo>
                <a:cubicBezTo>
                  <a:pt x="1194" y="346"/>
                  <a:pt x="1187" y="352"/>
                  <a:pt x="1174" y="382"/>
                </a:cubicBezTo>
                <a:cubicBezTo>
                  <a:pt x="1187" y="411"/>
                  <a:pt x="1196" y="416"/>
                  <a:pt x="1219" y="411"/>
                </a:cubicBezTo>
                <a:cubicBezTo>
                  <a:pt x="1232" y="408"/>
                  <a:pt x="1239" y="399"/>
                  <a:pt x="1239" y="385"/>
                </a:cubicBezTo>
                <a:cubicBezTo>
                  <a:pt x="1239" y="370"/>
                  <a:pt x="1225" y="352"/>
                  <a:pt x="1210" y="349"/>
                </a:cubicBezTo>
                <a:close/>
                <a:moveTo>
                  <a:pt x="1197" y="281"/>
                </a:moveTo>
                <a:cubicBezTo>
                  <a:pt x="1205" y="293"/>
                  <a:pt x="1220" y="296"/>
                  <a:pt x="1232" y="289"/>
                </a:cubicBezTo>
                <a:cubicBezTo>
                  <a:pt x="1244" y="282"/>
                  <a:pt x="1254" y="273"/>
                  <a:pt x="1252" y="258"/>
                </a:cubicBezTo>
                <a:cubicBezTo>
                  <a:pt x="1250" y="243"/>
                  <a:pt x="1240" y="238"/>
                  <a:pt x="1207" y="236"/>
                </a:cubicBezTo>
                <a:cubicBezTo>
                  <a:pt x="1194" y="250"/>
                  <a:pt x="1185" y="264"/>
                  <a:pt x="1197" y="281"/>
                </a:cubicBezTo>
                <a:close/>
                <a:moveTo>
                  <a:pt x="1035" y="135"/>
                </a:moveTo>
                <a:cubicBezTo>
                  <a:pt x="1047" y="132"/>
                  <a:pt x="1054" y="115"/>
                  <a:pt x="1050" y="103"/>
                </a:cubicBezTo>
                <a:cubicBezTo>
                  <a:pt x="1045" y="92"/>
                  <a:pt x="1031" y="85"/>
                  <a:pt x="1019" y="89"/>
                </a:cubicBezTo>
                <a:cubicBezTo>
                  <a:pt x="1008" y="92"/>
                  <a:pt x="999" y="106"/>
                  <a:pt x="1001" y="116"/>
                </a:cubicBezTo>
                <a:cubicBezTo>
                  <a:pt x="1005" y="130"/>
                  <a:pt x="1022" y="140"/>
                  <a:pt x="1035" y="135"/>
                </a:cubicBezTo>
                <a:close/>
                <a:moveTo>
                  <a:pt x="898" y="296"/>
                </a:moveTo>
                <a:cubicBezTo>
                  <a:pt x="926" y="319"/>
                  <a:pt x="931" y="318"/>
                  <a:pt x="943" y="288"/>
                </a:cubicBezTo>
                <a:cubicBezTo>
                  <a:pt x="935" y="281"/>
                  <a:pt x="927" y="273"/>
                  <a:pt x="916" y="263"/>
                </a:cubicBezTo>
                <a:cubicBezTo>
                  <a:pt x="908" y="276"/>
                  <a:pt x="903" y="286"/>
                  <a:pt x="898" y="296"/>
                </a:cubicBezTo>
                <a:close/>
                <a:moveTo>
                  <a:pt x="960" y="688"/>
                </a:moveTo>
                <a:cubicBezTo>
                  <a:pt x="975" y="682"/>
                  <a:pt x="983" y="663"/>
                  <a:pt x="977" y="647"/>
                </a:cubicBezTo>
                <a:cubicBezTo>
                  <a:pt x="973" y="635"/>
                  <a:pt x="954" y="629"/>
                  <a:pt x="937" y="635"/>
                </a:cubicBezTo>
                <a:cubicBezTo>
                  <a:pt x="922" y="640"/>
                  <a:pt x="915" y="654"/>
                  <a:pt x="921" y="668"/>
                </a:cubicBezTo>
                <a:cubicBezTo>
                  <a:pt x="928" y="685"/>
                  <a:pt x="945" y="694"/>
                  <a:pt x="960" y="688"/>
                </a:cubicBezTo>
                <a:close/>
                <a:moveTo>
                  <a:pt x="1048" y="368"/>
                </a:moveTo>
                <a:cubicBezTo>
                  <a:pt x="1055" y="353"/>
                  <a:pt x="1044" y="340"/>
                  <a:pt x="1019" y="333"/>
                </a:cubicBezTo>
                <a:cubicBezTo>
                  <a:pt x="1005" y="362"/>
                  <a:pt x="1006" y="374"/>
                  <a:pt x="1021" y="380"/>
                </a:cubicBezTo>
                <a:cubicBezTo>
                  <a:pt x="1034" y="384"/>
                  <a:pt x="1043" y="378"/>
                  <a:pt x="1048" y="368"/>
                </a:cubicBezTo>
                <a:close/>
                <a:moveTo>
                  <a:pt x="1032" y="508"/>
                </a:moveTo>
                <a:cubicBezTo>
                  <a:pt x="1032" y="492"/>
                  <a:pt x="1024" y="487"/>
                  <a:pt x="993" y="486"/>
                </a:cubicBezTo>
                <a:cubicBezTo>
                  <a:pt x="974" y="510"/>
                  <a:pt x="974" y="512"/>
                  <a:pt x="992" y="536"/>
                </a:cubicBezTo>
                <a:cubicBezTo>
                  <a:pt x="1020" y="535"/>
                  <a:pt x="1031" y="527"/>
                  <a:pt x="1032" y="508"/>
                </a:cubicBezTo>
                <a:close/>
                <a:moveTo>
                  <a:pt x="936" y="451"/>
                </a:moveTo>
                <a:cubicBezTo>
                  <a:pt x="941" y="462"/>
                  <a:pt x="958" y="469"/>
                  <a:pt x="969" y="465"/>
                </a:cubicBezTo>
                <a:cubicBezTo>
                  <a:pt x="980" y="460"/>
                  <a:pt x="985" y="445"/>
                  <a:pt x="980" y="431"/>
                </a:cubicBezTo>
                <a:cubicBezTo>
                  <a:pt x="976" y="418"/>
                  <a:pt x="962" y="412"/>
                  <a:pt x="948" y="417"/>
                </a:cubicBezTo>
                <a:cubicBezTo>
                  <a:pt x="936" y="422"/>
                  <a:pt x="930" y="438"/>
                  <a:pt x="936" y="451"/>
                </a:cubicBezTo>
                <a:close/>
                <a:moveTo>
                  <a:pt x="817" y="373"/>
                </a:moveTo>
                <a:cubicBezTo>
                  <a:pt x="823" y="373"/>
                  <a:pt x="832" y="369"/>
                  <a:pt x="835" y="363"/>
                </a:cubicBezTo>
                <a:cubicBezTo>
                  <a:pt x="844" y="347"/>
                  <a:pt x="833" y="337"/>
                  <a:pt x="819" y="326"/>
                </a:cubicBezTo>
                <a:cubicBezTo>
                  <a:pt x="811" y="332"/>
                  <a:pt x="802" y="337"/>
                  <a:pt x="795" y="342"/>
                </a:cubicBezTo>
                <a:cubicBezTo>
                  <a:pt x="798" y="359"/>
                  <a:pt x="800" y="373"/>
                  <a:pt x="817" y="373"/>
                </a:cubicBezTo>
                <a:close/>
                <a:moveTo>
                  <a:pt x="942" y="578"/>
                </a:moveTo>
                <a:cubicBezTo>
                  <a:pt x="960" y="550"/>
                  <a:pt x="959" y="549"/>
                  <a:pt x="936" y="530"/>
                </a:cubicBezTo>
                <a:cubicBezTo>
                  <a:pt x="921" y="536"/>
                  <a:pt x="910" y="547"/>
                  <a:pt x="914" y="565"/>
                </a:cubicBezTo>
                <a:cubicBezTo>
                  <a:pt x="918" y="579"/>
                  <a:pt x="929" y="583"/>
                  <a:pt x="942" y="578"/>
                </a:cubicBezTo>
                <a:close/>
                <a:moveTo>
                  <a:pt x="901" y="385"/>
                </a:moveTo>
                <a:cubicBezTo>
                  <a:pt x="908" y="386"/>
                  <a:pt x="919" y="379"/>
                  <a:pt x="922" y="372"/>
                </a:cubicBezTo>
                <a:cubicBezTo>
                  <a:pt x="928" y="361"/>
                  <a:pt x="918" y="353"/>
                  <a:pt x="895" y="348"/>
                </a:cubicBezTo>
                <a:cubicBezTo>
                  <a:pt x="885" y="369"/>
                  <a:pt x="887" y="385"/>
                  <a:pt x="901" y="385"/>
                </a:cubicBezTo>
                <a:close/>
                <a:moveTo>
                  <a:pt x="3204" y="424"/>
                </a:moveTo>
                <a:cubicBezTo>
                  <a:pt x="3193" y="414"/>
                  <a:pt x="3180" y="403"/>
                  <a:pt x="3164" y="388"/>
                </a:cubicBezTo>
                <a:cubicBezTo>
                  <a:pt x="3154" y="407"/>
                  <a:pt x="3146" y="421"/>
                  <a:pt x="3139" y="435"/>
                </a:cubicBezTo>
                <a:cubicBezTo>
                  <a:pt x="3180" y="469"/>
                  <a:pt x="3187" y="468"/>
                  <a:pt x="3204" y="424"/>
                </a:cubicBezTo>
                <a:close/>
                <a:moveTo>
                  <a:pt x="3143" y="564"/>
                </a:moveTo>
                <a:cubicBezTo>
                  <a:pt x="3153" y="565"/>
                  <a:pt x="3169" y="555"/>
                  <a:pt x="3174" y="545"/>
                </a:cubicBezTo>
                <a:cubicBezTo>
                  <a:pt x="3182" y="529"/>
                  <a:pt x="3168" y="518"/>
                  <a:pt x="3134" y="510"/>
                </a:cubicBezTo>
                <a:cubicBezTo>
                  <a:pt x="3120" y="541"/>
                  <a:pt x="3124" y="563"/>
                  <a:pt x="3143" y="564"/>
                </a:cubicBezTo>
                <a:close/>
                <a:moveTo>
                  <a:pt x="3203" y="841"/>
                </a:moveTo>
                <a:cubicBezTo>
                  <a:pt x="3228" y="801"/>
                  <a:pt x="3227" y="798"/>
                  <a:pt x="3193" y="771"/>
                </a:cubicBezTo>
                <a:cubicBezTo>
                  <a:pt x="3172" y="781"/>
                  <a:pt x="3156" y="795"/>
                  <a:pt x="3163" y="821"/>
                </a:cubicBezTo>
                <a:cubicBezTo>
                  <a:pt x="3168" y="841"/>
                  <a:pt x="3183" y="847"/>
                  <a:pt x="3203" y="841"/>
                </a:cubicBezTo>
                <a:close/>
                <a:moveTo>
                  <a:pt x="3334" y="882"/>
                </a:moveTo>
                <a:cubicBezTo>
                  <a:pt x="3338" y="900"/>
                  <a:pt x="3352" y="918"/>
                  <a:pt x="3367" y="931"/>
                </a:cubicBezTo>
                <a:cubicBezTo>
                  <a:pt x="3380" y="943"/>
                  <a:pt x="3414" y="934"/>
                  <a:pt x="3428" y="919"/>
                </a:cubicBezTo>
                <a:cubicBezTo>
                  <a:pt x="3442" y="905"/>
                  <a:pt x="3443" y="889"/>
                  <a:pt x="3431" y="872"/>
                </a:cubicBezTo>
                <a:cubicBezTo>
                  <a:pt x="3419" y="854"/>
                  <a:pt x="3408" y="836"/>
                  <a:pt x="3394" y="815"/>
                </a:cubicBezTo>
                <a:cubicBezTo>
                  <a:pt x="3377" y="824"/>
                  <a:pt x="3369" y="828"/>
                  <a:pt x="3361" y="832"/>
                </a:cubicBezTo>
                <a:cubicBezTo>
                  <a:pt x="3340" y="842"/>
                  <a:pt x="3329" y="862"/>
                  <a:pt x="3334" y="882"/>
                </a:cubicBezTo>
                <a:close/>
                <a:moveTo>
                  <a:pt x="3473" y="426"/>
                </a:moveTo>
                <a:cubicBezTo>
                  <a:pt x="3469" y="414"/>
                  <a:pt x="3465" y="401"/>
                  <a:pt x="3462" y="389"/>
                </a:cubicBezTo>
                <a:cubicBezTo>
                  <a:pt x="3435" y="385"/>
                  <a:pt x="3415" y="389"/>
                  <a:pt x="3406" y="419"/>
                </a:cubicBezTo>
                <a:cubicBezTo>
                  <a:pt x="3432" y="459"/>
                  <a:pt x="3438" y="460"/>
                  <a:pt x="3473" y="426"/>
                </a:cubicBezTo>
                <a:close/>
                <a:moveTo>
                  <a:pt x="3241" y="678"/>
                </a:moveTo>
                <a:cubicBezTo>
                  <a:pt x="3257" y="671"/>
                  <a:pt x="3265" y="649"/>
                  <a:pt x="3258" y="629"/>
                </a:cubicBezTo>
                <a:cubicBezTo>
                  <a:pt x="3251" y="610"/>
                  <a:pt x="3231" y="602"/>
                  <a:pt x="3211" y="610"/>
                </a:cubicBezTo>
                <a:cubicBezTo>
                  <a:pt x="3194" y="617"/>
                  <a:pt x="3185" y="640"/>
                  <a:pt x="3193" y="658"/>
                </a:cubicBezTo>
                <a:cubicBezTo>
                  <a:pt x="3200" y="673"/>
                  <a:pt x="3226" y="684"/>
                  <a:pt x="3241" y="678"/>
                </a:cubicBezTo>
                <a:close/>
                <a:moveTo>
                  <a:pt x="3432" y="339"/>
                </a:moveTo>
                <a:cubicBezTo>
                  <a:pt x="3450" y="330"/>
                  <a:pt x="3459" y="303"/>
                  <a:pt x="3450" y="282"/>
                </a:cubicBezTo>
                <a:cubicBezTo>
                  <a:pt x="3441" y="258"/>
                  <a:pt x="3416" y="248"/>
                  <a:pt x="3392" y="257"/>
                </a:cubicBezTo>
                <a:cubicBezTo>
                  <a:pt x="3369" y="266"/>
                  <a:pt x="3357" y="294"/>
                  <a:pt x="3367" y="316"/>
                </a:cubicBezTo>
                <a:cubicBezTo>
                  <a:pt x="3376" y="338"/>
                  <a:pt x="3409" y="350"/>
                  <a:pt x="3432" y="339"/>
                </a:cubicBezTo>
                <a:close/>
                <a:moveTo>
                  <a:pt x="3442" y="89"/>
                </a:moveTo>
                <a:cubicBezTo>
                  <a:pt x="3462" y="84"/>
                  <a:pt x="3479" y="56"/>
                  <a:pt x="3474" y="38"/>
                </a:cubicBezTo>
                <a:cubicBezTo>
                  <a:pt x="3468" y="12"/>
                  <a:pt x="3439" y="0"/>
                  <a:pt x="3408" y="9"/>
                </a:cubicBezTo>
                <a:cubicBezTo>
                  <a:pt x="3384" y="17"/>
                  <a:pt x="3377" y="33"/>
                  <a:pt x="3385" y="57"/>
                </a:cubicBezTo>
                <a:cubicBezTo>
                  <a:pt x="3394" y="80"/>
                  <a:pt x="3420" y="95"/>
                  <a:pt x="3442" y="89"/>
                </a:cubicBezTo>
                <a:close/>
                <a:moveTo>
                  <a:pt x="3194" y="263"/>
                </a:moveTo>
                <a:cubicBezTo>
                  <a:pt x="3164" y="225"/>
                  <a:pt x="3153" y="220"/>
                  <a:pt x="3136" y="233"/>
                </a:cubicBezTo>
                <a:cubicBezTo>
                  <a:pt x="3116" y="249"/>
                  <a:pt x="3120" y="269"/>
                  <a:pt x="3155" y="306"/>
                </a:cubicBezTo>
                <a:cubicBezTo>
                  <a:pt x="3174" y="294"/>
                  <a:pt x="3196" y="290"/>
                  <a:pt x="3194" y="263"/>
                </a:cubicBezTo>
                <a:close/>
                <a:moveTo>
                  <a:pt x="3331" y="740"/>
                </a:moveTo>
                <a:cubicBezTo>
                  <a:pt x="3332" y="717"/>
                  <a:pt x="3320" y="710"/>
                  <a:pt x="3275" y="709"/>
                </a:cubicBezTo>
                <a:cubicBezTo>
                  <a:pt x="3248" y="743"/>
                  <a:pt x="3248" y="746"/>
                  <a:pt x="3274" y="781"/>
                </a:cubicBezTo>
                <a:cubicBezTo>
                  <a:pt x="3314" y="779"/>
                  <a:pt x="3330" y="767"/>
                  <a:pt x="3331" y="740"/>
                </a:cubicBezTo>
                <a:close/>
                <a:moveTo>
                  <a:pt x="3198" y="159"/>
                </a:moveTo>
                <a:cubicBezTo>
                  <a:pt x="3225" y="151"/>
                  <a:pt x="3233" y="130"/>
                  <a:pt x="3230" y="104"/>
                </a:cubicBezTo>
                <a:cubicBezTo>
                  <a:pt x="3201" y="75"/>
                  <a:pt x="3188" y="72"/>
                  <a:pt x="3166" y="87"/>
                </a:cubicBezTo>
                <a:cubicBezTo>
                  <a:pt x="3152" y="97"/>
                  <a:pt x="3145" y="109"/>
                  <a:pt x="3151" y="127"/>
                </a:cubicBezTo>
                <a:cubicBezTo>
                  <a:pt x="3158" y="146"/>
                  <a:pt x="3182" y="164"/>
                  <a:pt x="3198" y="159"/>
                </a:cubicBezTo>
                <a:close/>
                <a:moveTo>
                  <a:pt x="3368" y="629"/>
                </a:moveTo>
                <a:cubicBezTo>
                  <a:pt x="3367" y="648"/>
                  <a:pt x="3367" y="665"/>
                  <a:pt x="3366" y="679"/>
                </a:cubicBezTo>
                <a:cubicBezTo>
                  <a:pt x="3383" y="692"/>
                  <a:pt x="3399" y="706"/>
                  <a:pt x="3413" y="687"/>
                </a:cubicBezTo>
                <a:cubicBezTo>
                  <a:pt x="3421" y="676"/>
                  <a:pt x="3425" y="657"/>
                  <a:pt x="3422" y="644"/>
                </a:cubicBezTo>
                <a:cubicBezTo>
                  <a:pt x="3415" y="620"/>
                  <a:pt x="3394" y="624"/>
                  <a:pt x="3368" y="629"/>
                </a:cubicBezTo>
                <a:close/>
                <a:moveTo>
                  <a:pt x="3022" y="1329"/>
                </a:moveTo>
                <a:cubicBezTo>
                  <a:pt x="3085" y="1304"/>
                  <a:pt x="3098" y="1285"/>
                  <a:pt x="3089" y="1237"/>
                </a:cubicBezTo>
                <a:cubicBezTo>
                  <a:pt x="3084" y="1207"/>
                  <a:pt x="3066" y="1192"/>
                  <a:pt x="3036" y="1190"/>
                </a:cubicBezTo>
                <a:cubicBezTo>
                  <a:pt x="3004" y="1188"/>
                  <a:pt x="2965" y="1217"/>
                  <a:pt x="2956" y="1249"/>
                </a:cubicBezTo>
                <a:cubicBezTo>
                  <a:pt x="2947" y="1281"/>
                  <a:pt x="2959" y="1296"/>
                  <a:pt x="3022" y="1329"/>
                </a:cubicBezTo>
                <a:close/>
                <a:moveTo>
                  <a:pt x="3054" y="635"/>
                </a:moveTo>
                <a:cubicBezTo>
                  <a:pt x="3051" y="648"/>
                  <a:pt x="3047" y="662"/>
                  <a:pt x="3044" y="673"/>
                </a:cubicBezTo>
                <a:cubicBezTo>
                  <a:pt x="3062" y="699"/>
                  <a:pt x="3082" y="699"/>
                  <a:pt x="3103" y="685"/>
                </a:cubicBezTo>
                <a:cubicBezTo>
                  <a:pt x="3117" y="676"/>
                  <a:pt x="3113" y="661"/>
                  <a:pt x="3107" y="647"/>
                </a:cubicBezTo>
                <a:cubicBezTo>
                  <a:pt x="3094" y="622"/>
                  <a:pt x="3077" y="624"/>
                  <a:pt x="3054" y="635"/>
                </a:cubicBezTo>
                <a:close/>
                <a:moveTo>
                  <a:pt x="3355" y="539"/>
                </a:moveTo>
                <a:cubicBezTo>
                  <a:pt x="3365" y="518"/>
                  <a:pt x="3349" y="499"/>
                  <a:pt x="3313" y="489"/>
                </a:cubicBezTo>
                <a:cubicBezTo>
                  <a:pt x="3293" y="531"/>
                  <a:pt x="3295" y="547"/>
                  <a:pt x="3316" y="556"/>
                </a:cubicBezTo>
                <a:cubicBezTo>
                  <a:pt x="3335" y="563"/>
                  <a:pt x="3347" y="554"/>
                  <a:pt x="3355" y="539"/>
                </a:cubicBezTo>
                <a:close/>
                <a:moveTo>
                  <a:pt x="3336" y="205"/>
                </a:moveTo>
                <a:cubicBezTo>
                  <a:pt x="3353" y="199"/>
                  <a:pt x="3364" y="176"/>
                  <a:pt x="3357" y="158"/>
                </a:cubicBezTo>
                <a:cubicBezTo>
                  <a:pt x="3351" y="143"/>
                  <a:pt x="3330" y="133"/>
                  <a:pt x="3314" y="138"/>
                </a:cubicBezTo>
                <a:cubicBezTo>
                  <a:pt x="3297" y="143"/>
                  <a:pt x="3284" y="163"/>
                  <a:pt x="3287" y="178"/>
                </a:cubicBezTo>
                <a:cubicBezTo>
                  <a:pt x="3292" y="197"/>
                  <a:pt x="3317" y="211"/>
                  <a:pt x="3336" y="205"/>
                </a:cubicBezTo>
                <a:close/>
                <a:moveTo>
                  <a:pt x="3279" y="410"/>
                </a:moveTo>
                <a:cubicBezTo>
                  <a:pt x="3300" y="415"/>
                  <a:pt x="3313" y="399"/>
                  <a:pt x="3318" y="383"/>
                </a:cubicBezTo>
                <a:cubicBezTo>
                  <a:pt x="3324" y="358"/>
                  <a:pt x="3311" y="341"/>
                  <a:pt x="3284" y="331"/>
                </a:cubicBezTo>
                <a:cubicBezTo>
                  <a:pt x="3259" y="343"/>
                  <a:pt x="3240" y="358"/>
                  <a:pt x="3249" y="386"/>
                </a:cubicBezTo>
                <a:cubicBezTo>
                  <a:pt x="3253" y="396"/>
                  <a:pt x="3268" y="406"/>
                  <a:pt x="3279" y="410"/>
                </a:cubicBezTo>
                <a:close/>
                <a:moveTo>
                  <a:pt x="3629" y="563"/>
                </a:moveTo>
                <a:cubicBezTo>
                  <a:pt x="3629" y="542"/>
                  <a:pt x="3608" y="517"/>
                  <a:pt x="3586" y="512"/>
                </a:cubicBezTo>
                <a:cubicBezTo>
                  <a:pt x="3564" y="507"/>
                  <a:pt x="3555" y="516"/>
                  <a:pt x="3535" y="559"/>
                </a:cubicBezTo>
                <a:cubicBezTo>
                  <a:pt x="3554" y="600"/>
                  <a:pt x="3567" y="608"/>
                  <a:pt x="3600" y="601"/>
                </a:cubicBezTo>
                <a:cubicBezTo>
                  <a:pt x="3619" y="596"/>
                  <a:pt x="3629" y="583"/>
                  <a:pt x="3629" y="563"/>
                </a:cubicBezTo>
                <a:close/>
                <a:moveTo>
                  <a:pt x="3400" y="533"/>
                </a:moveTo>
                <a:cubicBezTo>
                  <a:pt x="3396" y="553"/>
                  <a:pt x="3401" y="567"/>
                  <a:pt x="3420" y="576"/>
                </a:cubicBezTo>
                <a:cubicBezTo>
                  <a:pt x="3443" y="587"/>
                  <a:pt x="3463" y="579"/>
                  <a:pt x="3486" y="547"/>
                </a:cubicBezTo>
                <a:cubicBezTo>
                  <a:pt x="3479" y="534"/>
                  <a:pt x="3472" y="521"/>
                  <a:pt x="3465" y="506"/>
                </a:cubicBezTo>
                <a:cubicBezTo>
                  <a:pt x="3415" y="503"/>
                  <a:pt x="3407" y="507"/>
                  <a:pt x="3400" y="533"/>
                </a:cubicBezTo>
                <a:close/>
                <a:moveTo>
                  <a:pt x="3764" y="1070"/>
                </a:moveTo>
                <a:cubicBezTo>
                  <a:pt x="3753" y="1066"/>
                  <a:pt x="3736" y="1073"/>
                  <a:pt x="3732" y="1084"/>
                </a:cubicBezTo>
                <a:cubicBezTo>
                  <a:pt x="3728" y="1096"/>
                  <a:pt x="3739" y="1115"/>
                  <a:pt x="3752" y="1119"/>
                </a:cubicBezTo>
                <a:cubicBezTo>
                  <a:pt x="3764" y="1123"/>
                  <a:pt x="3772" y="1118"/>
                  <a:pt x="3777" y="1101"/>
                </a:cubicBezTo>
                <a:cubicBezTo>
                  <a:pt x="3782" y="1085"/>
                  <a:pt x="3777" y="1075"/>
                  <a:pt x="3764" y="1070"/>
                </a:cubicBezTo>
                <a:close/>
                <a:moveTo>
                  <a:pt x="3717" y="877"/>
                </a:moveTo>
                <a:cubicBezTo>
                  <a:pt x="3715" y="859"/>
                  <a:pt x="3704" y="851"/>
                  <a:pt x="3688" y="849"/>
                </a:cubicBezTo>
                <a:cubicBezTo>
                  <a:pt x="3668" y="847"/>
                  <a:pt x="3659" y="861"/>
                  <a:pt x="3649" y="883"/>
                </a:cubicBezTo>
                <a:cubicBezTo>
                  <a:pt x="3652" y="889"/>
                  <a:pt x="3657" y="898"/>
                  <a:pt x="3661" y="904"/>
                </a:cubicBezTo>
                <a:cubicBezTo>
                  <a:pt x="3695" y="913"/>
                  <a:pt x="3709" y="899"/>
                  <a:pt x="3717" y="877"/>
                </a:cubicBezTo>
                <a:close/>
                <a:moveTo>
                  <a:pt x="3715" y="996"/>
                </a:moveTo>
                <a:cubicBezTo>
                  <a:pt x="3707" y="984"/>
                  <a:pt x="3696" y="984"/>
                  <a:pt x="3684" y="988"/>
                </a:cubicBezTo>
                <a:cubicBezTo>
                  <a:pt x="3672" y="992"/>
                  <a:pt x="3669" y="1002"/>
                  <a:pt x="3669" y="1015"/>
                </a:cubicBezTo>
                <a:cubicBezTo>
                  <a:pt x="3679" y="1027"/>
                  <a:pt x="3690" y="1033"/>
                  <a:pt x="3703" y="1026"/>
                </a:cubicBezTo>
                <a:cubicBezTo>
                  <a:pt x="3715" y="1020"/>
                  <a:pt x="3717" y="1008"/>
                  <a:pt x="3715" y="996"/>
                </a:cubicBezTo>
                <a:close/>
                <a:moveTo>
                  <a:pt x="3788" y="1009"/>
                </a:moveTo>
                <a:cubicBezTo>
                  <a:pt x="3779" y="1022"/>
                  <a:pt x="3783" y="1033"/>
                  <a:pt x="3802" y="1047"/>
                </a:cubicBezTo>
                <a:cubicBezTo>
                  <a:pt x="3821" y="1043"/>
                  <a:pt x="3828" y="1031"/>
                  <a:pt x="3829" y="1014"/>
                </a:cubicBezTo>
                <a:cubicBezTo>
                  <a:pt x="3805" y="998"/>
                  <a:pt x="3796" y="997"/>
                  <a:pt x="3788" y="1009"/>
                </a:cubicBezTo>
                <a:close/>
                <a:moveTo>
                  <a:pt x="3809" y="839"/>
                </a:moveTo>
                <a:cubicBezTo>
                  <a:pt x="3824" y="828"/>
                  <a:pt x="3825" y="821"/>
                  <a:pt x="3815" y="792"/>
                </a:cubicBezTo>
                <a:cubicBezTo>
                  <a:pt x="3791" y="785"/>
                  <a:pt x="3783" y="788"/>
                  <a:pt x="3775" y="803"/>
                </a:cubicBezTo>
                <a:cubicBezTo>
                  <a:pt x="3768" y="816"/>
                  <a:pt x="3768" y="831"/>
                  <a:pt x="3776" y="838"/>
                </a:cubicBezTo>
                <a:cubicBezTo>
                  <a:pt x="3786" y="846"/>
                  <a:pt x="3797" y="847"/>
                  <a:pt x="3809" y="839"/>
                </a:cubicBezTo>
                <a:close/>
                <a:moveTo>
                  <a:pt x="3811" y="1121"/>
                </a:moveTo>
                <a:cubicBezTo>
                  <a:pt x="3815" y="1124"/>
                  <a:pt x="3824" y="1126"/>
                  <a:pt x="3829" y="1124"/>
                </a:cubicBezTo>
                <a:cubicBezTo>
                  <a:pt x="3844" y="1118"/>
                  <a:pt x="3842" y="1105"/>
                  <a:pt x="3838" y="1090"/>
                </a:cubicBezTo>
                <a:cubicBezTo>
                  <a:pt x="3830" y="1089"/>
                  <a:pt x="3821" y="1088"/>
                  <a:pt x="3813" y="1087"/>
                </a:cubicBezTo>
                <a:cubicBezTo>
                  <a:pt x="3806" y="1100"/>
                  <a:pt x="3799" y="1111"/>
                  <a:pt x="3811" y="1121"/>
                </a:cubicBezTo>
                <a:close/>
                <a:moveTo>
                  <a:pt x="3668" y="1063"/>
                </a:moveTo>
                <a:cubicBezTo>
                  <a:pt x="3660" y="1065"/>
                  <a:pt x="3651" y="1073"/>
                  <a:pt x="3647" y="1080"/>
                </a:cubicBezTo>
                <a:cubicBezTo>
                  <a:pt x="3642" y="1093"/>
                  <a:pt x="3655" y="1106"/>
                  <a:pt x="3682" y="1118"/>
                </a:cubicBezTo>
                <a:cubicBezTo>
                  <a:pt x="3704" y="1105"/>
                  <a:pt x="3708" y="1098"/>
                  <a:pt x="3703" y="1083"/>
                </a:cubicBezTo>
                <a:cubicBezTo>
                  <a:pt x="3700" y="1072"/>
                  <a:pt x="3681" y="1060"/>
                  <a:pt x="3668" y="1063"/>
                </a:cubicBezTo>
                <a:close/>
                <a:moveTo>
                  <a:pt x="3745" y="981"/>
                </a:moveTo>
                <a:cubicBezTo>
                  <a:pt x="3769" y="968"/>
                  <a:pt x="3778" y="958"/>
                  <a:pt x="3772" y="946"/>
                </a:cubicBezTo>
                <a:cubicBezTo>
                  <a:pt x="3767" y="937"/>
                  <a:pt x="3757" y="929"/>
                  <a:pt x="3747" y="926"/>
                </a:cubicBezTo>
                <a:cubicBezTo>
                  <a:pt x="3735" y="923"/>
                  <a:pt x="3728" y="935"/>
                  <a:pt x="3724" y="945"/>
                </a:cubicBezTo>
                <a:cubicBezTo>
                  <a:pt x="3719" y="956"/>
                  <a:pt x="3727" y="969"/>
                  <a:pt x="3745" y="981"/>
                </a:cubicBezTo>
                <a:close/>
                <a:moveTo>
                  <a:pt x="3641" y="974"/>
                </a:moveTo>
                <a:cubicBezTo>
                  <a:pt x="3645" y="961"/>
                  <a:pt x="3637" y="949"/>
                  <a:pt x="3623" y="945"/>
                </a:cubicBezTo>
                <a:cubicBezTo>
                  <a:pt x="3606" y="940"/>
                  <a:pt x="3594" y="945"/>
                  <a:pt x="3590" y="959"/>
                </a:cubicBezTo>
                <a:cubicBezTo>
                  <a:pt x="3587" y="973"/>
                  <a:pt x="3594" y="989"/>
                  <a:pt x="3606" y="993"/>
                </a:cubicBezTo>
                <a:cubicBezTo>
                  <a:pt x="3620" y="997"/>
                  <a:pt x="3636" y="988"/>
                  <a:pt x="3641" y="974"/>
                </a:cubicBezTo>
                <a:close/>
                <a:moveTo>
                  <a:pt x="3569" y="414"/>
                </a:moveTo>
                <a:cubicBezTo>
                  <a:pt x="3580" y="431"/>
                  <a:pt x="3602" y="436"/>
                  <a:pt x="3619" y="426"/>
                </a:cubicBezTo>
                <a:cubicBezTo>
                  <a:pt x="3636" y="416"/>
                  <a:pt x="3650" y="403"/>
                  <a:pt x="3647" y="381"/>
                </a:cubicBezTo>
                <a:cubicBezTo>
                  <a:pt x="3644" y="359"/>
                  <a:pt x="3630" y="352"/>
                  <a:pt x="3583" y="350"/>
                </a:cubicBezTo>
                <a:cubicBezTo>
                  <a:pt x="3564" y="370"/>
                  <a:pt x="3551" y="389"/>
                  <a:pt x="3569" y="414"/>
                </a:cubicBezTo>
                <a:close/>
                <a:moveTo>
                  <a:pt x="3474" y="753"/>
                </a:moveTo>
                <a:cubicBezTo>
                  <a:pt x="3481" y="772"/>
                  <a:pt x="3513" y="783"/>
                  <a:pt x="3535" y="774"/>
                </a:cubicBezTo>
                <a:cubicBezTo>
                  <a:pt x="3554" y="766"/>
                  <a:pt x="3562" y="745"/>
                  <a:pt x="3553" y="723"/>
                </a:cubicBezTo>
                <a:cubicBezTo>
                  <a:pt x="3544" y="700"/>
                  <a:pt x="3519" y="686"/>
                  <a:pt x="3501" y="693"/>
                </a:cubicBezTo>
                <a:cubicBezTo>
                  <a:pt x="3481" y="701"/>
                  <a:pt x="3466" y="734"/>
                  <a:pt x="3474" y="753"/>
                </a:cubicBezTo>
                <a:close/>
                <a:moveTo>
                  <a:pt x="3582" y="262"/>
                </a:moveTo>
                <a:cubicBezTo>
                  <a:pt x="3607" y="253"/>
                  <a:pt x="3618" y="222"/>
                  <a:pt x="3607" y="191"/>
                </a:cubicBezTo>
                <a:cubicBezTo>
                  <a:pt x="3599" y="167"/>
                  <a:pt x="3564" y="151"/>
                  <a:pt x="3541" y="160"/>
                </a:cubicBezTo>
                <a:cubicBezTo>
                  <a:pt x="3519" y="168"/>
                  <a:pt x="3503" y="213"/>
                  <a:pt x="3513" y="238"/>
                </a:cubicBezTo>
                <a:cubicBezTo>
                  <a:pt x="3522" y="260"/>
                  <a:pt x="3556" y="272"/>
                  <a:pt x="3582" y="262"/>
                </a:cubicBezTo>
                <a:close/>
                <a:moveTo>
                  <a:pt x="3562" y="1103"/>
                </a:moveTo>
                <a:cubicBezTo>
                  <a:pt x="3588" y="1105"/>
                  <a:pt x="3595" y="1102"/>
                  <a:pt x="3600" y="1087"/>
                </a:cubicBezTo>
                <a:cubicBezTo>
                  <a:pt x="3607" y="1069"/>
                  <a:pt x="3604" y="1062"/>
                  <a:pt x="3578" y="1045"/>
                </a:cubicBezTo>
                <a:cubicBezTo>
                  <a:pt x="3540" y="1058"/>
                  <a:pt x="3537" y="1070"/>
                  <a:pt x="3562" y="1103"/>
                </a:cubicBezTo>
                <a:close/>
                <a:moveTo>
                  <a:pt x="3604" y="1224"/>
                </a:moveTo>
                <a:cubicBezTo>
                  <a:pt x="3609" y="1212"/>
                  <a:pt x="3603" y="1193"/>
                  <a:pt x="3592" y="1188"/>
                </a:cubicBezTo>
                <a:cubicBezTo>
                  <a:pt x="3574" y="1179"/>
                  <a:pt x="3561" y="1189"/>
                  <a:pt x="3547" y="1202"/>
                </a:cubicBezTo>
                <a:cubicBezTo>
                  <a:pt x="3551" y="1214"/>
                  <a:pt x="3555" y="1225"/>
                  <a:pt x="3559" y="1237"/>
                </a:cubicBezTo>
                <a:cubicBezTo>
                  <a:pt x="3589" y="1239"/>
                  <a:pt x="3599" y="1235"/>
                  <a:pt x="3604" y="1224"/>
                </a:cubicBezTo>
                <a:close/>
                <a:moveTo>
                  <a:pt x="2939" y="702"/>
                </a:moveTo>
                <a:cubicBezTo>
                  <a:pt x="2901" y="715"/>
                  <a:pt x="2890" y="727"/>
                  <a:pt x="2892" y="752"/>
                </a:cubicBezTo>
                <a:cubicBezTo>
                  <a:pt x="2893" y="767"/>
                  <a:pt x="2901" y="778"/>
                  <a:pt x="2917" y="781"/>
                </a:cubicBezTo>
                <a:cubicBezTo>
                  <a:pt x="2936" y="785"/>
                  <a:pt x="2952" y="782"/>
                  <a:pt x="2960" y="763"/>
                </a:cubicBezTo>
                <a:cubicBezTo>
                  <a:pt x="2971" y="738"/>
                  <a:pt x="2966" y="717"/>
                  <a:pt x="2939" y="702"/>
                </a:cubicBezTo>
                <a:close/>
                <a:moveTo>
                  <a:pt x="2936" y="463"/>
                </a:moveTo>
                <a:cubicBezTo>
                  <a:pt x="2956" y="440"/>
                  <a:pt x="2953" y="417"/>
                  <a:pt x="2936" y="394"/>
                </a:cubicBezTo>
                <a:cubicBezTo>
                  <a:pt x="2890" y="399"/>
                  <a:pt x="2877" y="407"/>
                  <a:pt x="2880" y="430"/>
                </a:cubicBezTo>
                <a:cubicBezTo>
                  <a:pt x="2882" y="455"/>
                  <a:pt x="2899" y="465"/>
                  <a:pt x="2936" y="463"/>
                </a:cubicBezTo>
                <a:close/>
                <a:moveTo>
                  <a:pt x="2184" y="83"/>
                </a:moveTo>
                <a:cubicBezTo>
                  <a:pt x="2201" y="91"/>
                  <a:pt x="2217" y="88"/>
                  <a:pt x="2230" y="72"/>
                </a:cubicBezTo>
                <a:cubicBezTo>
                  <a:pt x="2244" y="54"/>
                  <a:pt x="2250" y="35"/>
                  <a:pt x="2234" y="15"/>
                </a:cubicBezTo>
                <a:cubicBezTo>
                  <a:pt x="2231" y="11"/>
                  <a:pt x="2228" y="8"/>
                  <a:pt x="2225" y="5"/>
                </a:cubicBezTo>
                <a:cubicBezTo>
                  <a:pt x="2155" y="5"/>
                  <a:pt x="2155" y="5"/>
                  <a:pt x="2155" y="5"/>
                </a:cubicBezTo>
                <a:cubicBezTo>
                  <a:pt x="2149" y="54"/>
                  <a:pt x="2156" y="72"/>
                  <a:pt x="2184" y="83"/>
                </a:cubicBezTo>
                <a:close/>
                <a:moveTo>
                  <a:pt x="2156" y="873"/>
                </a:moveTo>
                <a:cubicBezTo>
                  <a:pt x="2185" y="886"/>
                  <a:pt x="2205" y="870"/>
                  <a:pt x="2226" y="848"/>
                </a:cubicBezTo>
                <a:cubicBezTo>
                  <a:pt x="2219" y="830"/>
                  <a:pt x="2212" y="812"/>
                  <a:pt x="2205" y="794"/>
                </a:cubicBezTo>
                <a:cubicBezTo>
                  <a:pt x="2157" y="793"/>
                  <a:pt x="2142" y="799"/>
                  <a:pt x="2135" y="817"/>
                </a:cubicBezTo>
                <a:cubicBezTo>
                  <a:pt x="2128" y="836"/>
                  <a:pt x="2138" y="865"/>
                  <a:pt x="2156" y="873"/>
                </a:cubicBezTo>
                <a:close/>
                <a:moveTo>
                  <a:pt x="2302" y="304"/>
                </a:moveTo>
                <a:cubicBezTo>
                  <a:pt x="2323" y="292"/>
                  <a:pt x="2344" y="279"/>
                  <a:pt x="2365" y="266"/>
                </a:cubicBezTo>
                <a:cubicBezTo>
                  <a:pt x="2355" y="206"/>
                  <a:pt x="2345" y="188"/>
                  <a:pt x="2320" y="184"/>
                </a:cubicBezTo>
                <a:cubicBezTo>
                  <a:pt x="2296" y="179"/>
                  <a:pt x="2261" y="198"/>
                  <a:pt x="2256" y="222"/>
                </a:cubicBezTo>
                <a:cubicBezTo>
                  <a:pt x="2246" y="261"/>
                  <a:pt x="2270" y="282"/>
                  <a:pt x="2302" y="304"/>
                </a:cubicBezTo>
                <a:close/>
                <a:moveTo>
                  <a:pt x="2690" y="228"/>
                </a:moveTo>
                <a:cubicBezTo>
                  <a:pt x="2710" y="227"/>
                  <a:pt x="2725" y="218"/>
                  <a:pt x="2731" y="196"/>
                </a:cubicBezTo>
                <a:cubicBezTo>
                  <a:pt x="2740" y="167"/>
                  <a:pt x="2734" y="156"/>
                  <a:pt x="2692" y="130"/>
                </a:cubicBezTo>
                <a:cubicBezTo>
                  <a:pt x="2654" y="147"/>
                  <a:pt x="2647" y="158"/>
                  <a:pt x="2652" y="186"/>
                </a:cubicBezTo>
                <a:cubicBezTo>
                  <a:pt x="2656" y="209"/>
                  <a:pt x="2673" y="228"/>
                  <a:pt x="2690" y="228"/>
                </a:cubicBezTo>
                <a:close/>
                <a:moveTo>
                  <a:pt x="2097" y="669"/>
                </a:moveTo>
                <a:cubicBezTo>
                  <a:pt x="2098" y="641"/>
                  <a:pt x="2087" y="631"/>
                  <a:pt x="2047" y="621"/>
                </a:cubicBezTo>
                <a:cubicBezTo>
                  <a:pt x="2035" y="628"/>
                  <a:pt x="2022" y="636"/>
                  <a:pt x="2007" y="645"/>
                </a:cubicBezTo>
                <a:cubicBezTo>
                  <a:pt x="2016" y="691"/>
                  <a:pt x="2033" y="711"/>
                  <a:pt x="2060" y="709"/>
                </a:cubicBezTo>
                <a:cubicBezTo>
                  <a:pt x="2079" y="708"/>
                  <a:pt x="2096" y="690"/>
                  <a:pt x="2097" y="669"/>
                </a:cubicBezTo>
                <a:close/>
                <a:moveTo>
                  <a:pt x="2612" y="428"/>
                </a:moveTo>
                <a:cubicBezTo>
                  <a:pt x="2664" y="405"/>
                  <a:pt x="2668" y="374"/>
                  <a:pt x="2655" y="337"/>
                </a:cubicBezTo>
                <a:cubicBezTo>
                  <a:pt x="2635" y="317"/>
                  <a:pt x="2613" y="318"/>
                  <a:pt x="2591" y="332"/>
                </a:cubicBezTo>
                <a:cubicBezTo>
                  <a:pt x="2563" y="350"/>
                  <a:pt x="2567" y="376"/>
                  <a:pt x="2577" y="415"/>
                </a:cubicBezTo>
                <a:cubicBezTo>
                  <a:pt x="2586" y="419"/>
                  <a:pt x="2602" y="424"/>
                  <a:pt x="2612" y="428"/>
                </a:cubicBezTo>
                <a:close/>
                <a:moveTo>
                  <a:pt x="2542" y="1335"/>
                </a:moveTo>
                <a:cubicBezTo>
                  <a:pt x="2575" y="1324"/>
                  <a:pt x="2596" y="1274"/>
                  <a:pt x="2584" y="1235"/>
                </a:cubicBezTo>
                <a:cubicBezTo>
                  <a:pt x="2573" y="1196"/>
                  <a:pt x="2527" y="1177"/>
                  <a:pt x="2480" y="1191"/>
                </a:cubicBezTo>
                <a:cubicBezTo>
                  <a:pt x="2444" y="1202"/>
                  <a:pt x="2417" y="1252"/>
                  <a:pt x="2428" y="1288"/>
                </a:cubicBezTo>
                <a:cubicBezTo>
                  <a:pt x="2439" y="1321"/>
                  <a:pt x="2504" y="1348"/>
                  <a:pt x="2542" y="1335"/>
                </a:cubicBezTo>
                <a:close/>
                <a:moveTo>
                  <a:pt x="2496" y="103"/>
                </a:moveTo>
                <a:cubicBezTo>
                  <a:pt x="2531" y="99"/>
                  <a:pt x="2542" y="83"/>
                  <a:pt x="2545" y="31"/>
                </a:cubicBezTo>
                <a:cubicBezTo>
                  <a:pt x="2538" y="23"/>
                  <a:pt x="2530" y="14"/>
                  <a:pt x="2522" y="5"/>
                </a:cubicBezTo>
                <a:cubicBezTo>
                  <a:pt x="2469" y="5"/>
                  <a:pt x="2469" y="5"/>
                  <a:pt x="2469" y="5"/>
                </a:cubicBezTo>
                <a:cubicBezTo>
                  <a:pt x="2442" y="23"/>
                  <a:pt x="2432" y="43"/>
                  <a:pt x="2438" y="66"/>
                </a:cubicBezTo>
                <a:cubicBezTo>
                  <a:pt x="2443" y="90"/>
                  <a:pt x="2470" y="107"/>
                  <a:pt x="2496" y="103"/>
                </a:cubicBezTo>
                <a:close/>
                <a:moveTo>
                  <a:pt x="1984" y="311"/>
                </a:moveTo>
                <a:cubicBezTo>
                  <a:pt x="2026" y="378"/>
                  <a:pt x="2051" y="378"/>
                  <a:pt x="2103" y="317"/>
                </a:cubicBezTo>
                <a:cubicBezTo>
                  <a:pt x="2096" y="265"/>
                  <a:pt x="2088" y="254"/>
                  <a:pt x="2055" y="249"/>
                </a:cubicBezTo>
                <a:cubicBezTo>
                  <a:pt x="2017" y="243"/>
                  <a:pt x="2005" y="254"/>
                  <a:pt x="1984" y="311"/>
                </a:cubicBezTo>
                <a:close/>
                <a:moveTo>
                  <a:pt x="1988" y="1045"/>
                </a:moveTo>
                <a:cubicBezTo>
                  <a:pt x="1994" y="1062"/>
                  <a:pt x="2024" y="1081"/>
                  <a:pt x="2045" y="1074"/>
                </a:cubicBezTo>
                <a:cubicBezTo>
                  <a:pt x="2057" y="1071"/>
                  <a:pt x="2071" y="1058"/>
                  <a:pt x="2076" y="1046"/>
                </a:cubicBezTo>
                <a:cubicBezTo>
                  <a:pt x="2084" y="1025"/>
                  <a:pt x="2062" y="1006"/>
                  <a:pt x="2019" y="989"/>
                </a:cubicBezTo>
                <a:cubicBezTo>
                  <a:pt x="1985" y="1012"/>
                  <a:pt x="1979" y="1022"/>
                  <a:pt x="1988" y="1045"/>
                </a:cubicBezTo>
                <a:close/>
                <a:moveTo>
                  <a:pt x="1893" y="1070"/>
                </a:moveTo>
                <a:cubicBezTo>
                  <a:pt x="1911" y="1075"/>
                  <a:pt x="1937" y="1062"/>
                  <a:pt x="1942" y="1045"/>
                </a:cubicBezTo>
                <a:cubicBezTo>
                  <a:pt x="1948" y="1026"/>
                  <a:pt x="1930" y="998"/>
                  <a:pt x="1908" y="992"/>
                </a:cubicBezTo>
                <a:cubicBezTo>
                  <a:pt x="1889" y="986"/>
                  <a:pt x="1878" y="995"/>
                  <a:pt x="1871" y="1021"/>
                </a:cubicBezTo>
                <a:cubicBezTo>
                  <a:pt x="1864" y="1047"/>
                  <a:pt x="1872" y="1063"/>
                  <a:pt x="1893" y="1070"/>
                </a:cubicBezTo>
                <a:close/>
                <a:moveTo>
                  <a:pt x="1795" y="1162"/>
                </a:moveTo>
                <a:cubicBezTo>
                  <a:pt x="1833" y="1185"/>
                  <a:pt x="1847" y="1187"/>
                  <a:pt x="1859" y="1167"/>
                </a:cubicBezTo>
                <a:cubicBezTo>
                  <a:pt x="1872" y="1146"/>
                  <a:pt x="1865" y="1129"/>
                  <a:pt x="1835" y="1109"/>
                </a:cubicBezTo>
                <a:cubicBezTo>
                  <a:pt x="1806" y="1115"/>
                  <a:pt x="1795" y="1135"/>
                  <a:pt x="1795" y="1162"/>
                </a:cubicBezTo>
                <a:close/>
                <a:moveTo>
                  <a:pt x="1868" y="698"/>
                </a:moveTo>
                <a:cubicBezTo>
                  <a:pt x="1876" y="679"/>
                  <a:pt x="1867" y="665"/>
                  <a:pt x="1848" y="659"/>
                </a:cubicBezTo>
                <a:cubicBezTo>
                  <a:pt x="1805" y="676"/>
                  <a:pt x="1804" y="677"/>
                  <a:pt x="1815" y="719"/>
                </a:cubicBezTo>
                <a:cubicBezTo>
                  <a:pt x="1837" y="724"/>
                  <a:pt x="1858" y="722"/>
                  <a:pt x="1868" y="698"/>
                </a:cubicBezTo>
                <a:close/>
                <a:moveTo>
                  <a:pt x="1835" y="838"/>
                </a:moveTo>
                <a:cubicBezTo>
                  <a:pt x="1819" y="838"/>
                  <a:pt x="1813" y="851"/>
                  <a:pt x="1810" y="866"/>
                </a:cubicBezTo>
                <a:cubicBezTo>
                  <a:pt x="1804" y="893"/>
                  <a:pt x="1820" y="901"/>
                  <a:pt x="1843" y="906"/>
                </a:cubicBezTo>
                <a:cubicBezTo>
                  <a:pt x="1854" y="897"/>
                  <a:pt x="1864" y="889"/>
                  <a:pt x="1873" y="882"/>
                </a:cubicBezTo>
                <a:cubicBezTo>
                  <a:pt x="1875" y="851"/>
                  <a:pt x="1859" y="839"/>
                  <a:pt x="1835" y="838"/>
                </a:cubicBezTo>
                <a:close/>
                <a:moveTo>
                  <a:pt x="2023" y="161"/>
                </a:moveTo>
                <a:cubicBezTo>
                  <a:pt x="2050" y="166"/>
                  <a:pt x="2070" y="135"/>
                  <a:pt x="2081" y="77"/>
                </a:cubicBezTo>
                <a:cubicBezTo>
                  <a:pt x="2046" y="40"/>
                  <a:pt x="2031" y="35"/>
                  <a:pt x="2005" y="51"/>
                </a:cubicBezTo>
                <a:cubicBezTo>
                  <a:pt x="1985" y="63"/>
                  <a:pt x="1969" y="104"/>
                  <a:pt x="1981" y="128"/>
                </a:cubicBezTo>
                <a:cubicBezTo>
                  <a:pt x="1988" y="143"/>
                  <a:pt x="2007" y="158"/>
                  <a:pt x="2023" y="161"/>
                </a:cubicBezTo>
                <a:close/>
                <a:moveTo>
                  <a:pt x="1892" y="764"/>
                </a:moveTo>
                <a:cubicBezTo>
                  <a:pt x="1898" y="778"/>
                  <a:pt x="1905" y="793"/>
                  <a:pt x="1911" y="807"/>
                </a:cubicBezTo>
                <a:cubicBezTo>
                  <a:pt x="1949" y="813"/>
                  <a:pt x="1963" y="807"/>
                  <a:pt x="1973" y="783"/>
                </a:cubicBezTo>
                <a:cubicBezTo>
                  <a:pt x="1982" y="764"/>
                  <a:pt x="1976" y="750"/>
                  <a:pt x="1959" y="740"/>
                </a:cubicBezTo>
                <a:cubicBezTo>
                  <a:pt x="1939" y="728"/>
                  <a:pt x="1914" y="737"/>
                  <a:pt x="1892" y="764"/>
                </a:cubicBezTo>
                <a:close/>
                <a:moveTo>
                  <a:pt x="2791" y="539"/>
                </a:moveTo>
                <a:cubicBezTo>
                  <a:pt x="2799" y="519"/>
                  <a:pt x="2790" y="502"/>
                  <a:pt x="2775" y="489"/>
                </a:cubicBezTo>
                <a:cubicBezTo>
                  <a:pt x="2753" y="482"/>
                  <a:pt x="2739" y="492"/>
                  <a:pt x="2728" y="510"/>
                </a:cubicBezTo>
                <a:cubicBezTo>
                  <a:pt x="2717" y="528"/>
                  <a:pt x="2724" y="543"/>
                  <a:pt x="2737" y="559"/>
                </a:cubicBezTo>
                <a:cubicBezTo>
                  <a:pt x="2762" y="564"/>
                  <a:pt x="2782" y="560"/>
                  <a:pt x="2791" y="539"/>
                </a:cubicBezTo>
                <a:close/>
                <a:moveTo>
                  <a:pt x="3065" y="160"/>
                </a:moveTo>
                <a:cubicBezTo>
                  <a:pt x="3075" y="153"/>
                  <a:pt x="3089" y="140"/>
                  <a:pt x="3089" y="129"/>
                </a:cubicBezTo>
                <a:cubicBezTo>
                  <a:pt x="3089" y="102"/>
                  <a:pt x="3069" y="93"/>
                  <a:pt x="3044" y="93"/>
                </a:cubicBezTo>
                <a:cubicBezTo>
                  <a:pt x="3025" y="109"/>
                  <a:pt x="3014" y="127"/>
                  <a:pt x="3028" y="151"/>
                </a:cubicBezTo>
                <a:cubicBezTo>
                  <a:pt x="3036" y="166"/>
                  <a:pt x="3052" y="169"/>
                  <a:pt x="3065" y="160"/>
                </a:cubicBezTo>
                <a:close/>
                <a:moveTo>
                  <a:pt x="3003" y="334"/>
                </a:moveTo>
                <a:cubicBezTo>
                  <a:pt x="3026" y="335"/>
                  <a:pt x="3026" y="313"/>
                  <a:pt x="3028" y="292"/>
                </a:cubicBezTo>
                <a:cubicBezTo>
                  <a:pt x="3012" y="279"/>
                  <a:pt x="2997" y="259"/>
                  <a:pt x="2976" y="278"/>
                </a:cubicBezTo>
                <a:cubicBezTo>
                  <a:pt x="2969" y="284"/>
                  <a:pt x="2965" y="303"/>
                  <a:pt x="2969" y="310"/>
                </a:cubicBezTo>
                <a:cubicBezTo>
                  <a:pt x="2976" y="321"/>
                  <a:pt x="2991" y="334"/>
                  <a:pt x="3003" y="334"/>
                </a:cubicBezTo>
                <a:close/>
                <a:moveTo>
                  <a:pt x="2875" y="162"/>
                </a:moveTo>
                <a:cubicBezTo>
                  <a:pt x="2869" y="197"/>
                  <a:pt x="2895" y="210"/>
                  <a:pt x="2923" y="225"/>
                </a:cubicBezTo>
                <a:cubicBezTo>
                  <a:pt x="2948" y="211"/>
                  <a:pt x="2967" y="195"/>
                  <a:pt x="2957" y="167"/>
                </a:cubicBezTo>
                <a:cubicBezTo>
                  <a:pt x="2951" y="149"/>
                  <a:pt x="2939" y="134"/>
                  <a:pt x="2915" y="137"/>
                </a:cubicBezTo>
                <a:cubicBezTo>
                  <a:pt x="2898" y="140"/>
                  <a:pt x="2878" y="140"/>
                  <a:pt x="2875" y="162"/>
                </a:cubicBezTo>
                <a:close/>
                <a:moveTo>
                  <a:pt x="2734" y="415"/>
                </a:moveTo>
                <a:cubicBezTo>
                  <a:pt x="2739" y="435"/>
                  <a:pt x="2762" y="442"/>
                  <a:pt x="2797" y="439"/>
                </a:cubicBezTo>
                <a:cubicBezTo>
                  <a:pt x="2814" y="398"/>
                  <a:pt x="2816" y="376"/>
                  <a:pt x="2796" y="368"/>
                </a:cubicBezTo>
                <a:cubicBezTo>
                  <a:pt x="2781" y="361"/>
                  <a:pt x="2759" y="362"/>
                  <a:pt x="2744" y="369"/>
                </a:cubicBezTo>
                <a:cubicBezTo>
                  <a:pt x="2725" y="377"/>
                  <a:pt x="2729" y="399"/>
                  <a:pt x="2734" y="415"/>
                </a:cubicBezTo>
                <a:close/>
                <a:moveTo>
                  <a:pt x="2912" y="531"/>
                </a:moveTo>
                <a:cubicBezTo>
                  <a:pt x="2894" y="537"/>
                  <a:pt x="2881" y="564"/>
                  <a:pt x="2887" y="581"/>
                </a:cubicBezTo>
                <a:cubicBezTo>
                  <a:pt x="2894" y="600"/>
                  <a:pt x="2926" y="613"/>
                  <a:pt x="2948" y="605"/>
                </a:cubicBezTo>
                <a:cubicBezTo>
                  <a:pt x="2967" y="597"/>
                  <a:pt x="2971" y="583"/>
                  <a:pt x="2960" y="557"/>
                </a:cubicBezTo>
                <a:cubicBezTo>
                  <a:pt x="2950" y="532"/>
                  <a:pt x="2934" y="523"/>
                  <a:pt x="2912" y="531"/>
                </a:cubicBezTo>
                <a:close/>
                <a:moveTo>
                  <a:pt x="3063" y="420"/>
                </a:moveTo>
                <a:cubicBezTo>
                  <a:pt x="3078" y="417"/>
                  <a:pt x="3085" y="404"/>
                  <a:pt x="3078" y="387"/>
                </a:cubicBezTo>
                <a:cubicBezTo>
                  <a:pt x="3073" y="373"/>
                  <a:pt x="3062" y="366"/>
                  <a:pt x="3049" y="374"/>
                </a:cubicBezTo>
                <a:cubicBezTo>
                  <a:pt x="3040" y="379"/>
                  <a:pt x="3035" y="391"/>
                  <a:pt x="3024" y="406"/>
                </a:cubicBezTo>
                <a:cubicBezTo>
                  <a:pt x="3042" y="414"/>
                  <a:pt x="3054" y="422"/>
                  <a:pt x="3063" y="420"/>
                </a:cubicBezTo>
                <a:close/>
                <a:moveTo>
                  <a:pt x="3060" y="758"/>
                </a:moveTo>
                <a:cubicBezTo>
                  <a:pt x="3025" y="776"/>
                  <a:pt x="3017" y="790"/>
                  <a:pt x="3023" y="816"/>
                </a:cubicBezTo>
                <a:cubicBezTo>
                  <a:pt x="3028" y="837"/>
                  <a:pt x="3042" y="845"/>
                  <a:pt x="3062" y="843"/>
                </a:cubicBezTo>
                <a:cubicBezTo>
                  <a:pt x="3085" y="840"/>
                  <a:pt x="3100" y="818"/>
                  <a:pt x="3102" y="781"/>
                </a:cubicBezTo>
                <a:cubicBezTo>
                  <a:pt x="3089" y="774"/>
                  <a:pt x="3074" y="765"/>
                  <a:pt x="3060" y="758"/>
                </a:cubicBezTo>
                <a:close/>
                <a:moveTo>
                  <a:pt x="2993" y="986"/>
                </a:moveTo>
                <a:cubicBezTo>
                  <a:pt x="3009" y="1010"/>
                  <a:pt x="3024" y="1012"/>
                  <a:pt x="3063" y="995"/>
                </a:cubicBezTo>
                <a:cubicBezTo>
                  <a:pt x="3069" y="981"/>
                  <a:pt x="3074" y="967"/>
                  <a:pt x="3081" y="950"/>
                </a:cubicBezTo>
                <a:cubicBezTo>
                  <a:pt x="3045" y="918"/>
                  <a:pt x="3019" y="913"/>
                  <a:pt x="2998" y="930"/>
                </a:cubicBezTo>
                <a:cubicBezTo>
                  <a:pt x="2983" y="943"/>
                  <a:pt x="2980" y="968"/>
                  <a:pt x="2993" y="986"/>
                </a:cubicBezTo>
                <a:close/>
                <a:moveTo>
                  <a:pt x="1867" y="552"/>
                </a:moveTo>
                <a:cubicBezTo>
                  <a:pt x="1862" y="570"/>
                  <a:pt x="1877" y="592"/>
                  <a:pt x="1901" y="600"/>
                </a:cubicBezTo>
                <a:cubicBezTo>
                  <a:pt x="1923" y="607"/>
                  <a:pt x="1943" y="597"/>
                  <a:pt x="1948" y="577"/>
                </a:cubicBezTo>
                <a:cubicBezTo>
                  <a:pt x="1954" y="551"/>
                  <a:pt x="1942" y="527"/>
                  <a:pt x="1921" y="521"/>
                </a:cubicBezTo>
                <a:cubicBezTo>
                  <a:pt x="1899" y="515"/>
                  <a:pt x="1874" y="530"/>
                  <a:pt x="1867" y="552"/>
                </a:cubicBezTo>
                <a:close/>
                <a:moveTo>
                  <a:pt x="2859" y="675"/>
                </a:moveTo>
                <a:cubicBezTo>
                  <a:pt x="2873" y="635"/>
                  <a:pt x="2871" y="623"/>
                  <a:pt x="2850" y="610"/>
                </a:cubicBezTo>
                <a:cubicBezTo>
                  <a:pt x="2834" y="600"/>
                  <a:pt x="2798" y="603"/>
                  <a:pt x="2785" y="621"/>
                </a:cubicBezTo>
                <a:cubicBezTo>
                  <a:pt x="2777" y="632"/>
                  <a:pt x="2773" y="651"/>
                  <a:pt x="2777" y="663"/>
                </a:cubicBezTo>
                <a:cubicBezTo>
                  <a:pt x="2783" y="685"/>
                  <a:pt x="2813" y="688"/>
                  <a:pt x="2859" y="675"/>
                </a:cubicBezTo>
                <a:close/>
                <a:moveTo>
                  <a:pt x="3023" y="547"/>
                </a:moveTo>
                <a:cubicBezTo>
                  <a:pt x="3032" y="547"/>
                  <a:pt x="3045" y="540"/>
                  <a:pt x="3049" y="532"/>
                </a:cubicBezTo>
                <a:cubicBezTo>
                  <a:pt x="3061" y="509"/>
                  <a:pt x="3046" y="495"/>
                  <a:pt x="3025" y="479"/>
                </a:cubicBezTo>
                <a:cubicBezTo>
                  <a:pt x="3014" y="487"/>
                  <a:pt x="3002" y="495"/>
                  <a:pt x="2991" y="502"/>
                </a:cubicBezTo>
                <a:cubicBezTo>
                  <a:pt x="2996" y="526"/>
                  <a:pt x="2999" y="546"/>
                  <a:pt x="3023" y="547"/>
                </a:cubicBezTo>
                <a:close/>
                <a:moveTo>
                  <a:pt x="2867" y="266"/>
                </a:moveTo>
                <a:cubicBezTo>
                  <a:pt x="2853" y="250"/>
                  <a:pt x="2847" y="225"/>
                  <a:pt x="2820" y="236"/>
                </a:cubicBezTo>
                <a:cubicBezTo>
                  <a:pt x="2806" y="242"/>
                  <a:pt x="2792" y="254"/>
                  <a:pt x="2797" y="273"/>
                </a:cubicBezTo>
                <a:cubicBezTo>
                  <a:pt x="2803" y="298"/>
                  <a:pt x="2820" y="304"/>
                  <a:pt x="2846" y="301"/>
                </a:cubicBezTo>
                <a:cubicBezTo>
                  <a:pt x="2853" y="291"/>
                  <a:pt x="2860" y="279"/>
                  <a:pt x="2867" y="266"/>
                </a:cubicBezTo>
                <a:close/>
                <a:moveTo>
                  <a:pt x="2809" y="1267"/>
                </a:moveTo>
                <a:cubicBezTo>
                  <a:pt x="2835" y="1252"/>
                  <a:pt x="2844" y="1219"/>
                  <a:pt x="2831" y="1193"/>
                </a:cubicBezTo>
                <a:cubicBezTo>
                  <a:pt x="2818" y="1167"/>
                  <a:pt x="2799" y="1145"/>
                  <a:pt x="2766" y="1148"/>
                </a:cubicBezTo>
                <a:cubicBezTo>
                  <a:pt x="2733" y="1150"/>
                  <a:pt x="2722" y="1171"/>
                  <a:pt x="2715" y="1240"/>
                </a:cubicBezTo>
                <a:cubicBezTo>
                  <a:pt x="2743" y="1270"/>
                  <a:pt x="2771" y="1291"/>
                  <a:pt x="2809" y="1267"/>
                </a:cubicBezTo>
                <a:close/>
                <a:moveTo>
                  <a:pt x="2693" y="779"/>
                </a:moveTo>
                <a:cubicBezTo>
                  <a:pt x="2728" y="755"/>
                  <a:pt x="2733" y="745"/>
                  <a:pt x="2724" y="719"/>
                </a:cubicBezTo>
                <a:cubicBezTo>
                  <a:pt x="2715" y="690"/>
                  <a:pt x="2703" y="685"/>
                  <a:pt x="2653" y="690"/>
                </a:cubicBezTo>
                <a:cubicBezTo>
                  <a:pt x="2620" y="745"/>
                  <a:pt x="2629" y="764"/>
                  <a:pt x="2693" y="779"/>
                </a:cubicBezTo>
                <a:close/>
                <a:moveTo>
                  <a:pt x="2659" y="536"/>
                </a:moveTo>
                <a:cubicBezTo>
                  <a:pt x="2651" y="517"/>
                  <a:pt x="2630" y="510"/>
                  <a:pt x="2607" y="519"/>
                </a:cubicBezTo>
                <a:cubicBezTo>
                  <a:pt x="2581" y="530"/>
                  <a:pt x="2571" y="549"/>
                  <a:pt x="2581" y="570"/>
                </a:cubicBezTo>
                <a:cubicBezTo>
                  <a:pt x="2591" y="591"/>
                  <a:pt x="2617" y="604"/>
                  <a:pt x="2635" y="596"/>
                </a:cubicBezTo>
                <a:cubicBezTo>
                  <a:pt x="2657" y="587"/>
                  <a:pt x="2668" y="559"/>
                  <a:pt x="2659" y="536"/>
                </a:cubicBezTo>
                <a:close/>
                <a:moveTo>
                  <a:pt x="2850" y="99"/>
                </a:moveTo>
                <a:cubicBezTo>
                  <a:pt x="2861" y="89"/>
                  <a:pt x="2872" y="80"/>
                  <a:pt x="2888" y="67"/>
                </a:cubicBezTo>
                <a:cubicBezTo>
                  <a:pt x="2883" y="51"/>
                  <a:pt x="2880" y="32"/>
                  <a:pt x="2871" y="17"/>
                </a:cubicBezTo>
                <a:cubicBezTo>
                  <a:pt x="2868" y="12"/>
                  <a:pt x="2864" y="8"/>
                  <a:pt x="2860" y="5"/>
                </a:cubicBezTo>
                <a:cubicBezTo>
                  <a:pt x="2799" y="5"/>
                  <a:pt x="2799" y="5"/>
                  <a:pt x="2799" y="5"/>
                </a:cubicBezTo>
                <a:cubicBezTo>
                  <a:pt x="2780" y="20"/>
                  <a:pt x="2780" y="51"/>
                  <a:pt x="2797" y="73"/>
                </a:cubicBezTo>
                <a:cubicBezTo>
                  <a:pt x="2811" y="91"/>
                  <a:pt x="2827" y="101"/>
                  <a:pt x="2850" y="99"/>
                </a:cubicBezTo>
                <a:close/>
                <a:moveTo>
                  <a:pt x="425" y="1524"/>
                </a:moveTo>
                <a:cubicBezTo>
                  <a:pt x="407" y="1531"/>
                  <a:pt x="388" y="1539"/>
                  <a:pt x="364" y="1549"/>
                </a:cubicBezTo>
                <a:cubicBezTo>
                  <a:pt x="379" y="1570"/>
                  <a:pt x="390" y="1587"/>
                  <a:pt x="401" y="1603"/>
                </a:cubicBezTo>
                <a:cubicBezTo>
                  <a:pt x="461" y="1576"/>
                  <a:pt x="463" y="1568"/>
                  <a:pt x="425" y="1524"/>
                </a:cubicBezTo>
                <a:close/>
                <a:moveTo>
                  <a:pt x="2038" y="910"/>
                </a:moveTo>
                <a:cubicBezTo>
                  <a:pt x="2046" y="897"/>
                  <a:pt x="2046" y="884"/>
                  <a:pt x="2036" y="872"/>
                </a:cubicBezTo>
                <a:cubicBezTo>
                  <a:pt x="2023" y="859"/>
                  <a:pt x="2009" y="851"/>
                  <a:pt x="1991" y="861"/>
                </a:cubicBezTo>
                <a:cubicBezTo>
                  <a:pt x="1968" y="874"/>
                  <a:pt x="1960" y="893"/>
                  <a:pt x="1972" y="921"/>
                </a:cubicBezTo>
                <a:cubicBezTo>
                  <a:pt x="2009" y="933"/>
                  <a:pt x="2025" y="930"/>
                  <a:pt x="2038" y="910"/>
                </a:cubicBezTo>
                <a:close/>
                <a:moveTo>
                  <a:pt x="1888" y="1435"/>
                </a:moveTo>
                <a:cubicBezTo>
                  <a:pt x="1872" y="1424"/>
                  <a:pt x="1855" y="1423"/>
                  <a:pt x="1838" y="1436"/>
                </a:cubicBezTo>
                <a:cubicBezTo>
                  <a:pt x="1814" y="1453"/>
                  <a:pt x="1813" y="1465"/>
                  <a:pt x="1830" y="1510"/>
                </a:cubicBezTo>
                <a:cubicBezTo>
                  <a:pt x="1869" y="1519"/>
                  <a:pt x="1881" y="1515"/>
                  <a:pt x="1894" y="1490"/>
                </a:cubicBezTo>
                <a:cubicBezTo>
                  <a:pt x="1904" y="1470"/>
                  <a:pt x="1902" y="1445"/>
                  <a:pt x="1888" y="1435"/>
                </a:cubicBezTo>
                <a:close/>
                <a:moveTo>
                  <a:pt x="1929" y="1209"/>
                </a:moveTo>
                <a:cubicBezTo>
                  <a:pt x="1891" y="1230"/>
                  <a:pt x="1877" y="1246"/>
                  <a:pt x="1888" y="1265"/>
                </a:cubicBezTo>
                <a:cubicBezTo>
                  <a:pt x="1896" y="1278"/>
                  <a:pt x="1914" y="1291"/>
                  <a:pt x="1929" y="1295"/>
                </a:cubicBezTo>
                <a:cubicBezTo>
                  <a:pt x="1949" y="1299"/>
                  <a:pt x="1958" y="1279"/>
                  <a:pt x="1964" y="1264"/>
                </a:cubicBezTo>
                <a:cubicBezTo>
                  <a:pt x="1971" y="1245"/>
                  <a:pt x="1958" y="1226"/>
                  <a:pt x="1929" y="1209"/>
                </a:cubicBezTo>
                <a:close/>
                <a:moveTo>
                  <a:pt x="2086" y="1356"/>
                </a:moveTo>
                <a:cubicBezTo>
                  <a:pt x="2081" y="1348"/>
                  <a:pt x="2072" y="1334"/>
                  <a:pt x="2066" y="1325"/>
                </a:cubicBezTo>
                <a:cubicBezTo>
                  <a:pt x="2012" y="1313"/>
                  <a:pt x="1991" y="1334"/>
                  <a:pt x="1980" y="1371"/>
                </a:cubicBezTo>
                <a:cubicBezTo>
                  <a:pt x="1983" y="1398"/>
                  <a:pt x="2001" y="1410"/>
                  <a:pt x="2026" y="1412"/>
                </a:cubicBezTo>
                <a:cubicBezTo>
                  <a:pt x="2059" y="1414"/>
                  <a:pt x="2071" y="1392"/>
                  <a:pt x="2086" y="1356"/>
                </a:cubicBezTo>
                <a:close/>
                <a:moveTo>
                  <a:pt x="2024" y="1193"/>
                </a:moveTo>
                <a:cubicBezTo>
                  <a:pt x="2043" y="1186"/>
                  <a:pt x="2046" y="1171"/>
                  <a:pt x="2045" y="1150"/>
                </a:cubicBezTo>
                <a:cubicBezTo>
                  <a:pt x="2030" y="1132"/>
                  <a:pt x="2012" y="1123"/>
                  <a:pt x="1992" y="1134"/>
                </a:cubicBezTo>
                <a:cubicBezTo>
                  <a:pt x="1974" y="1145"/>
                  <a:pt x="1972" y="1163"/>
                  <a:pt x="1975" y="1182"/>
                </a:cubicBezTo>
                <a:cubicBezTo>
                  <a:pt x="1988" y="1201"/>
                  <a:pt x="2005" y="1201"/>
                  <a:pt x="2024" y="1193"/>
                </a:cubicBezTo>
                <a:close/>
                <a:moveTo>
                  <a:pt x="1824" y="1994"/>
                </a:moveTo>
                <a:cubicBezTo>
                  <a:pt x="1812" y="2006"/>
                  <a:pt x="1804" y="2018"/>
                  <a:pt x="1815" y="2034"/>
                </a:cubicBezTo>
                <a:cubicBezTo>
                  <a:pt x="1822" y="2044"/>
                  <a:pt x="1836" y="2047"/>
                  <a:pt x="1846" y="2041"/>
                </a:cubicBezTo>
                <a:cubicBezTo>
                  <a:pt x="1857" y="2035"/>
                  <a:pt x="1865" y="2027"/>
                  <a:pt x="1864" y="2013"/>
                </a:cubicBezTo>
                <a:cubicBezTo>
                  <a:pt x="1862" y="2000"/>
                  <a:pt x="1853" y="1996"/>
                  <a:pt x="1824" y="1994"/>
                </a:cubicBezTo>
                <a:close/>
                <a:moveTo>
                  <a:pt x="1823" y="1940"/>
                </a:moveTo>
                <a:cubicBezTo>
                  <a:pt x="1839" y="1935"/>
                  <a:pt x="1846" y="1915"/>
                  <a:pt x="1839" y="1896"/>
                </a:cubicBezTo>
                <a:cubicBezTo>
                  <a:pt x="1834" y="1881"/>
                  <a:pt x="1812" y="1871"/>
                  <a:pt x="1798" y="1877"/>
                </a:cubicBezTo>
                <a:cubicBezTo>
                  <a:pt x="1784" y="1882"/>
                  <a:pt x="1775" y="1909"/>
                  <a:pt x="1781" y="1925"/>
                </a:cubicBezTo>
                <a:cubicBezTo>
                  <a:pt x="1786" y="1938"/>
                  <a:pt x="1807" y="1946"/>
                  <a:pt x="1823" y="1940"/>
                </a:cubicBezTo>
                <a:close/>
                <a:moveTo>
                  <a:pt x="1826" y="2094"/>
                </a:moveTo>
                <a:cubicBezTo>
                  <a:pt x="1812" y="2091"/>
                  <a:pt x="1806" y="2097"/>
                  <a:pt x="1794" y="2124"/>
                </a:cubicBezTo>
                <a:cubicBezTo>
                  <a:pt x="1806" y="2149"/>
                  <a:pt x="1814" y="2154"/>
                  <a:pt x="1834" y="2149"/>
                </a:cubicBezTo>
                <a:cubicBezTo>
                  <a:pt x="1846" y="2146"/>
                  <a:pt x="1852" y="2138"/>
                  <a:pt x="1852" y="2126"/>
                </a:cubicBezTo>
                <a:cubicBezTo>
                  <a:pt x="1852" y="2113"/>
                  <a:pt x="1839" y="2097"/>
                  <a:pt x="1826" y="2094"/>
                </a:cubicBezTo>
                <a:close/>
                <a:moveTo>
                  <a:pt x="2146" y="1181"/>
                </a:moveTo>
                <a:cubicBezTo>
                  <a:pt x="2125" y="1175"/>
                  <a:pt x="2099" y="1191"/>
                  <a:pt x="2093" y="1213"/>
                </a:cubicBezTo>
                <a:cubicBezTo>
                  <a:pt x="2088" y="1233"/>
                  <a:pt x="2100" y="1251"/>
                  <a:pt x="2123" y="1257"/>
                </a:cubicBezTo>
                <a:cubicBezTo>
                  <a:pt x="2150" y="1264"/>
                  <a:pt x="2169" y="1255"/>
                  <a:pt x="2174" y="1233"/>
                </a:cubicBezTo>
                <a:cubicBezTo>
                  <a:pt x="2178" y="1211"/>
                  <a:pt x="2165" y="1186"/>
                  <a:pt x="2146" y="1181"/>
                </a:cubicBezTo>
                <a:close/>
                <a:moveTo>
                  <a:pt x="2348" y="1865"/>
                </a:moveTo>
                <a:cubicBezTo>
                  <a:pt x="2376" y="1857"/>
                  <a:pt x="2405" y="1823"/>
                  <a:pt x="2399" y="1798"/>
                </a:cubicBezTo>
                <a:cubicBezTo>
                  <a:pt x="2389" y="1757"/>
                  <a:pt x="2359" y="1743"/>
                  <a:pt x="2319" y="1745"/>
                </a:cubicBezTo>
                <a:cubicBezTo>
                  <a:pt x="2275" y="1786"/>
                  <a:pt x="2269" y="1806"/>
                  <a:pt x="2289" y="1839"/>
                </a:cubicBezTo>
                <a:cubicBezTo>
                  <a:pt x="2303" y="1861"/>
                  <a:pt x="2320" y="1873"/>
                  <a:pt x="2348" y="1865"/>
                </a:cubicBezTo>
                <a:close/>
                <a:moveTo>
                  <a:pt x="1424" y="2064"/>
                </a:moveTo>
                <a:cubicBezTo>
                  <a:pt x="1436" y="2050"/>
                  <a:pt x="1434" y="2036"/>
                  <a:pt x="1424" y="2022"/>
                </a:cubicBezTo>
                <a:cubicBezTo>
                  <a:pt x="1396" y="2024"/>
                  <a:pt x="1388" y="2029"/>
                  <a:pt x="1389" y="2044"/>
                </a:cubicBezTo>
                <a:cubicBezTo>
                  <a:pt x="1391" y="2059"/>
                  <a:pt x="1401" y="2065"/>
                  <a:pt x="1424" y="2064"/>
                </a:cubicBezTo>
                <a:close/>
                <a:moveTo>
                  <a:pt x="2389" y="1996"/>
                </a:moveTo>
                <a:cubicBezTo>
                  <a:pt x="2380" y="1980"/>
                  <a:pt x="2361" y="1958"/>
                  <a:pt x="2346" y="1957"/>
                </a:cubicBezTo>
                <a:cubicBezTo>
                  <a:pt x="2306" y="1955"/>
                  <a:pt x="2290" y="1984"/>
                  <a:pt x="2288" y="2022"/>
                </a:cubicBezTo>
                <a:cubicBezTo>
                  <a:pt x="2310" y="2052"/>
                  <a:pt x="2337" y="2069"/>
                  <a:pt x="2373" y="2051"/>
                </a:cubicBezTo>
                <a:cubicBezTo>
                  <a:pt x="2396" y="2039"/>
                  <a:pt x="2401" y="2016"/>
                  <a:pt x="2389" y="1996"/>
                </a:cubicBezTo>
                <a:close/>
                <a:moveTo>
                  <a:pt x="2208" y="1005"/>
                </a:moveTo>
                <a:cubicBezTo>
                  <a:pt x="2167" y="1004"/>
                  <a:pt x="2157" y="1008"/>
                  <a:pt x="2149" y="1033"/>
                </a:cubicBezTo>
                <a:cubicBezTo>
                  <a:pt x="2140" y="1062"/>
                  <a:pt x="2146" y="1073"/>
                  <a:pt x="2187" y="1097"/>
                </a:cubicBezTo>
                <a:cubicBezTo>
                  <a:pt x="2245" y="1074"/>
                  <a:pt x="2249" y="1055"/>
                  <a:pt x="2208" y="1005"/>
                </a:cubicBezTo>
                <a:close/>
                <a:moveTo>
                  <a:pt x="845" y="285"/>
                </a:moveTo>
                <a:cubicBezTo>
                  <a:pt x="856" y="283"/>
                  <a:pt x="860" y="274"/>
                  <a:pt x="856" y="262"/>
                </a:cubicBezTo>
                <a:cubicBezTo>
                  <a:pt x="852" y="252"/>
                  <a:pt x="844" y="247"/>
                  <a:pt x="835" y="253"/>
                </a:cubicBezTo>
                <a:cubicBezTo>
                  <a:pt x="829" y="257"/>
                  <a:pt x="826" y="265"/>
                  <a:pt x="818" y="276"/>
                </a:cubicBezTo>
                <a:cubicBezTo>
                  <a:pt x="830" y="281"/>
                  <a:pt x="839" y="287"/>
                  <a:pt x="845" y="285"/>
                </a:cubicBezTo>
                <a:close/>
                <a:moveTo>
                  <a:pt x="2392" y="2157"/>
                </a:moveTo>
                <a:cubicBezTo>
                  <a:pt x="2386" y="2159"/>
                  <a:pt x="2380" y="2161"/>
                  <a:pt x="2375" y="2163"/>
                </a:cubicBezTo>
                <a:cubicBezTo>
                  <a:pt x="2439" y="2163"/>
                  <a:pt x="2439" y="2163"/>
                  <a:pt x="2439" y="2163"/>
                </a:cubicBezTo>
                <a:cubicBezTo>
                  <a:pt x="2426" y="2155"/>
                  <a:pt x="2411" y="2151"/>
                  <a:pt x="2392" y="2157"/>
                </a:cubicBezTo>
                <a:close/>
                <a:moveTo>
                  <a:pt x="2085" y="1972"/>
                </a:moveTo>
                <a:cubicBezTo>
                  <a:pt x="2064" y="1981"/>
                  <a:pt x="2041" y="1991"/>
                  <a:pt x="2019" y="2000"/>
                </a:cubicBezTo>
                <a:cubicBezTo>
                  <a:pt x="2004" y="2058"/>
                  <a:pt x="2012" y="2081"/>
                  <a:pt x="2050" y="2096"/>
                </a:cubicBezTo>
                <a:cubicBezTo>
                  <a:pt x="2085" y="2109"/>
                  <a:pt x="2116" y="2099"/>
                  <a:pt x="2129" y="2070"/>
                </a:cubicBezTo>
                <a:cubicBezTo>
                  <a:pt x="2148" y="2029"/>
                  <a:pt x="2139" y="2007"/>
                  <a:pt x="2085" y="1972"/>
                </a:cubicBezTo>
                <a:close/>
                <a:moveTo>
                  <a:pt x="1832" y="1337"/>
                </a:moveTo>
                <a:cubicBezTo>
                  <a:pt x="1841" y="1315"/>
                  <a:pt x="1832" y="1300"/>
                  <a:pt x="1810" y="1287"/>
                </a:cubicBezTo>
                <a:cubicBezTo>
                  <a:pt x="1799" y="1291"/>
                  <a:pt x="1787" y="1296"/>
                  <a:pt x="1773" y="1302"/>
                </a:cubicBezTo>
                <a:cubicBezTo>
                  <a:pt x="1774" y="1323"/>
                  <a:pt x="1765" y="1346"/>
                  <a:pt x="1793" y="1353"/>
                </a:cubicBezTo>
                <a:cubicBezTo>
                  <a:pt x="1807" y="1356"/>
                  <a:pt x="1824" y="1355"/>
                  <a:pt x="1832" y="1337"/>
                </a:cubicBezTo>
                <a:close/>
                <a:moveTo>
                  <a:pt x="1491" y="1835"/>
                </a:moveTo>
                <a:cubicBezTo>
                  <a:pt x="1479" y="1845"/>
                  <a:pt x="1472" y="1857"/>
                  <a:pt x="1481" y="1871"/>
                </a:cubicBezTo>
                <a:cubicBezTo>
                  <a:pt x="1486" y="1880"/>
                  <a:pt x="1496" y="1882"/>
                  <a:pt x="1504" y="1877"/>
                </a:cubicBezTo>
                <a:cubicBezTo>
                  <a:pt x="1510" y="1872"/>
                  <a:pt x="1519" y="1864"/>
                  <a:pt x="1519" y="1858"/>
                </a:cubicBezTo>
                <a:cubicBezTo>
                  <a:pt x="1519" y="1841"/>
                  <a:pt x="1506" y="1835"/>
                  <a:pt x="1491" y="1835"/>
                </a:cubicBezTo>
                <a:close/>
                <a:moveTo>
                  <a:pt x="1581" y="1297"/>
                </a:moveTo>
                <a:cubicBezTo>
                  <a:pt x="1583" y="1281"/>
                  <a:pt x="1573" y="1270"/>
                  <a:pt x="1558" y="1269"/>
                </a:cubicBezTo>
                <a:cubicBezTo>
                  <a:pt x="1545" y="1268"/>
                  <a:pt x="1527" y="1270"/>
                  <a:pt x="1520" y="1278"/>
                </a:cubicBezTo>
                <a:cubicBezTo>
                  <a:pt x="1505" y="1299"/>
                  <a:pt x="1515" y="1319"/>
                  <a:pt x="1535" y="1333"/>
                </a:cubicBezTo>
                <a:cubicBezTo>
                  <a:pt x="1559" y="1332"/>
                  <a:pt x="1578" y="1324"/>
                  <a:pt x="1581" y="1297"/>
                </a:cubicBezTo>
                <a:close/>
                <a:moveTo>
                  <a:pt x="1814" y="1046"/>
                </a:moveTo>
                <a:cubicBezTo>
                  <a:pt x="1825" y="1025"/>
                  <a:pt x="1835" y="1007"/>
                  <a:pt x="1816" y="993"/>
                </a:cubicBezTo>
                <a:cubicBezTo>
                  <a:pt x="1809" y="987"/>
                  <a:pt x="1795" y="985"/>
                  <a:pt x="1788" y="989"/>
                </a:cubicBezTo>
                <a:cubicBezTo>
                  <a:pt x="1765" y="999"/>
                  <a:pt x="1768" y="1019"/>
                  <a:pt x="1775" y="1044"/>
                </a:cubicBezTo>
                <a:cubicBezTo>
                  <a:pt x="1789" y="1045"/>
                  <a:pt x="1802" y="1045"/>
                  <a:pt x="1814" y="1046"/>
                </a:cubicBezTo>
                <a:close/>
                <a:moveTo>
                  <a:pt x="1583" y="1940"/>
                </a:moveTo>
                <a:cubicBezTo>
                  <a:pt x="1565" y="1917"/>
                  <a:pt x="1558" y="1914"/>
                  <a:pt x="1547" y="1922"/>
                </a:cubicBezTo>
                <a:cubicBezTo>
                  <a:pt x="1535" y="1932"/>
                  <a:pt x="1538" y="1944"/>
                  <a:pt x="1559" y="1967"/>
                </a:cubicBezTo>
                <a:cubicBezTo>
                  <a:pt x="1571" y="1960"/>
                  <a:pt x="1585" y="1957"/>
                  <a:pt x="1583" y="1940"/>
                </a:cubicBezTo>
                <a:close/>
                <a:moveTo>
                  <a:pt x="1409" y="2106"/>
                </a:moveTo>
                <a:cubicBezTo>
                  <a:pt x="1398" y="2110"/>
                  <a:pt x="1390" y="2126"/>
                  <a:pt x="1394" y="2137"/>
                </a:cubicBezTo>
                <a:cubicBezTo>
                  <a:pt x="1398" y="2149"/>
                  <a:pt x="1418" y="2157"/>
                  <a:pt x="1431" y="2152"/>
                </a:cubicBezTo>
                <a:cubicBezTo>
                  <a:pt x="1443" y="2147"/>
                  <a:pt x="1445" y="2138"/>
                  <a:pt x="1439" y="2122"/>
                </a:cubicBezTo>
                <a:cubicBezTo>
                  <a:pt x="1433" y="2107"/>
                  <a:pt x="1423" y="2101"/>
                  <a:pt x="1409" y="2106"/>
                </a:cubicBezTo>
                <a:close/>
                <a:moveTo>
                  <a:pt x="1479" y="2074"/>
                </a:moveTo>
                <a:cubicBezTo>
                  <a:pt x="1472" y="2079"/>
                  <a:pt x="1465" y="2084"/>
                  <a:pt x="1458" y="2088"/>
                </a:cubicBezTo>
                <a:cubicBezTo>
                  <a:pt x="1461" y="2103"/>
                  <a:pt x="1463" y="2116"/>
                  <a:pt x="1478" y="2116"/>
                </a:cubicBezTo>
                <a:cubicBezTo>
                  <a:pt x="1483" y="2116"/>
                  <a:pt x="1491" y="2112"/>
                  <a:pt x="1494" y="2107"/>
                </a:cubicBezTo>
                <a:cubicBezTo>
                  <a:pt x="1501" y="2093"/>
                  <a:pt x="1492" y="2084"/>
                  <a:pt x="1479" y="2074"/>
                </a:cubicBezTo>
                <a:close/>
                <a:moveTo>
                  <a:pt x="1547" y="2093"/>
                </a:moveTo>
                <a:cubicBezTo>
                  <a:pt x="1538" y="2112"/>
                  <a:pt x="1540" y="2126"/>
                  <a:pt x="1552" y="2127"/>
                </a:cubicBezTo>
                <a:cubicBezTo>
                  <a:pt x="1558" y="2127"/>
                  <a:pt x="1568" y="2121"/>
                  <a:pt x="1571" y="2115"/>
                </a:cubicBezTo>
                <a:cubicBezTo>
                  <a:pt x="1576" y="2105"/>
                  <a:pt x="1567" y="2098"/>
                  <a:pt x="1547" y="2093"/>
                </a:cubicBezTo>
                <a:close/>
                <a:moveTo>
                  <a:pt x="1481" y="1959"/>
                </a:moveTo>
                <a:cubicBezTo>
                  <a:pt x="1471" y="1950"/>
                  <a:pt x="1462" y="1938"/>
                  <a:pt x="1449" y="1950"/>
                </a:cubicBezTo>
                <a:cubicBezTo>
                  <a:pt x="1444" y="1954"/>
                  <a:pt x="1442" y="1965"/>
                  <a:pt x="1444" y="1969"/>
                </a:cubicBezTo>
                <a:cubicBezTo>
                  <a:pt x="1449" y="1976"/>
                  <a:pt x="1458" y="1984"/>
                  <a:pt x="1466" y="1985"/>
                </a:cubicBezTo>
                <a:cubicBezTo>
                  <a:pt x="1480" y="1985"/>
                  <a:pt x="1480" y="1972"/>
                  <a:pt x="1481" y="1959"/>
                </a:cubicBezTo>
                <a:close/>
                <a:moveTo>
                  <a:pt x="1494" y="2009"/>
                </a:moveTo>
                <a:cubicBezTo>
                  <a:pt x="1488" y="2012"/>
                  <a:pt x="1485" y="2020"/>
                  <a:pt x="1478" y="2029"/>
                </a:cubicBezTo>
                <a:cubicBezTo>
                  <a:pt x="1490" y="2034"/>
                  <a:pt x="1497" y="2039"/>
                  <a:pt x="1502" y="2038"/>
                </a:cubicBezTo>
                <a:cubicBezTo>
                  <a:pt x="1512" y="2036"/>
                  <a:pt x="1516" y="2027"/>
                  <a:pt x="1512" y="2017"/>
                </a:cubicBezTo>
                <a:cubicBezTo>
                  <a:pt x="1509" y="2008"/>
                  <a:pt x="1502" y="2004"/>
                  <a:pt x="1494" y="2009"/>
                </a:cubicBezTo>
                <a:close/>
                <a:moveTo>
                  <a:pt x="1565" y="2018"/>
                </a:moveTo>
                <a:cubicBezTo>
                  <a:pt x="1559" y="2030"/>
                  <a:pt x="1554" y="2038"/>
                  <a:pt x="1549" y="2047"/>
                </a:cubicBezTo>
                <a:cubicBezTo>
                  <a:pt x="1575" y="2068"/>
                  <a:pt x="1579" y="2067"/>
                  <a:pt x="1590" y="2040"/>
                </a:cubicBezTo>
                <a:cubicBezTo>
                  <a:pt x="1583" y="2034"/>
                  <a:pt x="1575" y="2027"/>
                  <a:pt x="1565" y="2018"/>
                </a:cubicBezTo>
                <a:close/>
                <a:moveTo>
                  <a:pt x="1730" y="1988"/>
                </a:moveTo>
                <a:cubicBezTo>
                  <a:pt x="1742" y="1982"/>
                  <a:pt x="1747" y="1965"/>
                  <a:pt x="1742" y="1952"/>
                </a:cubicBezTo>
                <a:cubicBezTo>
                  <a:pt x="1736" y="1938"/>
                  <a:pt x="1720" y="1931"/>
                  <a:pt x="1706" y="1937"/>
                </a:cubicBezTo>
                <a:cubicBezTo>
                  <a:pt x="1692" y="1942"/>
                  <a:pt x="1684" y="1960"/>
                  <a:pt x="1690" y="1973"/>
                </a:cubicBezTo>
                <a:cubicBezTo>
                  <a:pt x="1696" y="1987"/>
                  <a:pt x="1717" y="1994"/>
                  <a:pt x="1730" y="1988"/>
                </a:cubicBezTo>
                <a:close/>
                <a:moveTo>
                  <a:pt x="1711" y="2107"/>
                </a:moveTo>
                <a:cubicBezTo>
                  <a:pt x="1708" y="2119"/>
                  <a:pt x="1712" y="2128"/>
                  <a:pt x="1723" y="2134"/>
                </a:cubicBezTo>
                <a:cubicBezTo>
                  <a:pt x="1737" y="2141"/>
                  <a:pt x="1750" y="2136"/>
                  <a:pt x="1764" y="2116"/>
                </a:cubicBezTo>
                <a:cubicBezTo>
                  <a:pt x="1760" y="2108"/>
                  <a:pt x="1755" y="2100"/>
                  <a:pt x="1751" y="2090"/>
                </a:cubicBezTo>
                <a:cubicBezTo>
                  <a:pt x="1720" y="2089"/>
                  <a:pt x="1715" y="2092"/>
                  <a:pt x="1711" y="2107"/>
                </a:cubicBezTo>
                <a:close/>
                <a:moveTo>
                  <a:pt x="1657" y="1863"/>
                </a:moveTo>
                <a:cubicBezTo>
                  <a:pt x="1647" y="1866"/>
                  <a:pt x="1639" y="1878"/>
                  <a:pt x="1641" y="1888"/>
                </a:cubicBezTo>
                <a:cubicBezTo>
                  <a:pt x="1644" y="1900"/>
                  <a:pt x="1659" y="1909"/>
                  <a:pt x="1671" y="1905"/>
                </a:cubicBezTo>
                <a:cubicBezTo>
                  <a:pt x="1682" y="1901"/>
                  <a:pt x="1688" y="1887"/>
                  <a:pt x="1684" y="1876"/>
                </a:cubicBezTo>
                <a:cubicBezTo>
                  <a:pt x="1680" y="1866"/>
                  <a:pt x="1667" y="1860"/>
                  <a:pt x="1657" y="1863"/>
                </a:cubicBezTo>
                <a:close/>
                <a:moveTo>
                  <a:pt x="1594" y="2155"/>
                </a:moveTo>
                <a:cubicBezTo>
                  <a:pt x="1590" y="2156"/>
                  <a:pt x="1587" y="2160"/>
                  <a:pt x="1584" y="2163"/>
                </a:cubicBezTo>
                <a:cubicBezTo>
                  <a:pt x="1621" y="2163"/>
                  <a:pt x="1621" y="2163"/>
                  <a:pt x="1621" y="2163"/>
                </a:cubicBezTo>
                <a:cubicBezTo>
                  <a:pt x="1616" y="2154"/>
                  <a:pt x="1605" y="2151"/>
                  <a:pt x="1594" y="2155"/>
                </a:cubicBezTo>
                <a:close/>
                <a:moveTo>
                  <a:pt x="1657" y="2080"/>
                </a:moveTo>
                <a:cubicBezTo>
                  <a:pt x="1645" y="2106"/>
                  <a:pt x="1646" y="2116"/>
                  <a:pt x="1659" y="2121"/>
                </a:cubicBezTo>
                <a:cubicBezTo>
                  <a:pt x="1671" y="2126"/>
                  <a:pt x="1678" y="2120"/>
                  <a:pt x="1683" y="2111"/>
                </a:cubicBezTo>
                <a:cubicBezTo>
                  <a:pt x="1689" y="2098"/>
                  <a:pt x="1679" y="2087"/>
                  <a:pt x="1657" y="2080"/>
                </a:cubicBezTo>
                <a:close/>
                <a:moveTo>
                  <a:pt x="1660" y="2014"/>
                </a:moveTo>
                <a:cubicBezTo>
                  <a:pt x="1664" y="1999"/>
                  <a:pt x="1656" y="1989"/>
                  <a:pt x="1639" y="1982"/>
                </a:cubicBezTo>
                <a:cubicBezTo>
                  <a:pt x="1624" y="1990"/>
                  <a:pt x="1612" y="1999"/>
                  <a:pt x="1618" y="2016"/>
                </a:cubicBezTo>
                <a:cubicBezTo>
                  <a:pt x="1620" y="2023"/>
                  <a:pt x="1629" y="2029"/>
                  <a:pt x="1636" y="2031"/>
                </a:cubicBezTo>
                <a:cubicBezTo>
                  <a:pt x="1649" y="2035"/>
                  <a:pt x="1657" y="2024"/>
                  <a:pt x="1660" y="2014"/>
                </a:cubicBezTo>
                <a:close/>
                <a:moveTo>
                  <a:pt x="2315" y="1429"/>
                </a:moveTo>
                <a:cubicBezTo>
                  <a:pt x="2309" y="1399"/>
                  <a:pt x="2269" y="1371"/>
                  <a:pt x="2241" y="1377"/>
                </a:cubicBezTo>
                <a:cubicBezTo>
                  <a:pt x="2202" y="1385"/>
                  <a:pt x="2181" y="1427"/>
                  <a:pt x="2194" y="1472"/>
                </a:cubicBezTo>
                <a:cubicBezTo>
                  <a:pt x="2203" y="1509"/>
                  <a:pt x="2227" y="1522"/>
                  <a:pt x="2263" y="1511"/>
                </a:cubicBezTo>
                <a:cubicBezTo>
                  <a:pt x="2298" y="1500"/>
                  <a:pt x="2322" y="1462"/>
                  <a:pt x="2315" y="1429"/>
                </a:cubicBezTo>
                <a:close/>
                <a:moveTo>
                  <a:pt x="3549" y="1518"/>
                </a:moveTo>
                <a:cubicBezTo>
                  <a:pt x="3529" y="1496"/>
                  <a:pt x="3505" y="1494"/>
                  <a:pt x="3479" y="1509"/>
                </a:cubicBezTo>
                <a:cubicBezTo>
                  <a:pt x="3452" y="1526"/>
                  <a:pt x="3424" y="1541"/>
                  <a:pt x="3391" y="1560"/>
                </a:cubicBezTo>
                <a:cubicBezTo>
                  <a:pt x="3403" y="1586"/>
                  <a:pt x="3409" y="1598"/>
                  <a:pt x="3415" y="1611"/>
                </a:cubicBezTo>
                <a:cubicBezTo>
                  <a:pt x="3428" y="1643"/>
                  <a:pt x="3456" y="1661"/>
                  <a:pt x="3486" y="1656"/>
                </a:cubicBezTo>
                <a:cubicBezTo>
                  <a:pt x="3513" y="1651"/>
                  <a:pt x="3541" y="1631"/>
                  <a:pt x="3561" y="1610"/>
                </a:cubicBezTo>
                <a:cubicBezTo>
                  <a:pt x="3580" y="1592"/>
                  <a:pt x="3570" y="1540"/>
                  <a:pt x="3549" y="1518"/>
                </a:cubicBezTo>
                <a:close/>
                <a:moveTo>
                  <a:pt x="3567" y="2037"/>
                </a:moveTo>
                <a:cubicBezTo>
                  <a:pt x="3516" y="2089"/>
                  <a:pt x="3506" y="2127"/>
                  <a:pt x="3530" y="2159"/>
                </a:cubicBezTo>
                <a:cubicBezTo>
                  <a:pt x="3531" y="2161"/>
                  <a:pt x="3532" y="2162"/>
                  <a:pt x="3533" y="2163"/>
                </a:cubicBezTo>
                <a:cubicBezTo>
                  <a:pt x="3626" y="2163"/>
                  <a:pt x="3626" y="2163"/>
                  <a:pt x="3626" y="2163"/>
                </a:cubicBezTo>
                <a:cubicBezTo>
                  <a:pt x="3650" y="2144"/>
                  <a:pt x="3651" y="2120"/>
                  <a:pt x="3633" y="2068"/>
                </a:cubicBezTo>
                <a:cubicBezTo>
                  <a:pt x="3612" y="2058"/>
                  <a:pt x="3591" y="2048"/>
                  <a:pt x="3567" y="2037"/>
                </a:cubicBezTo>
                <a:close/>
                <a:moveTo>
                  <a:pt x="3566" y="1780"/>
                </a:moveTo>
                <a:cubicBezTo>
                  <a:pt x="3539" y="1789"/>
                  <a:pt x="3524" y="1827"/>
                  <a:pt x="3534" y="1864"/>
                </a:cubicBezTo>
                <a:cubicBezTo>
                  <a:pt x="3543" y="1898"/>
                  <a:pt x="3573" y="1915"/>
                  <a:pt x="3604" y="1903"/>
                </a:cubicBezTo>
                <a:cubicBezTo>
                  <a:pt x="3641" y="1890"/>
                  <a:pt x="3662" y="1854"/>
                  <a:pt x="3652" y="1822"/>
                </a:cubicBezTo>
                <a:cubicBezTo>
                  <a:pt x="3641" y="1789"/>
                  <a:pt x="3601" y="1769"/>
                  <a:pt x="3566" y="1780"/>
                </a:cubicBezTo>
                <a:close/>
                <a:moveTo>
                  <a:pt x="3649" y="1294"/>
                </a:moveTo>
                <a:cubicBezTo>
                  <a:pt x="3637" y="1294"/>
                  <a:pt x="3626" y="1306"/>
                  <a:pt x="3624" y="1319"/>
                </a:cubicBezTo>
                <a:cubicBezTo>
                  <a:pt x="3623" y="1337"/>
                  <a:pt x="3629" y="1344"/>
                  <a:pt x="3654" y="1351"/>
                </a:cubicBezTo>
                <a:cubicBezTo>
                  <a:pt x="3663" y="1346"/>
                  <a:pt x="3671" y="1342"/>
                  <a:pt x="3681" y="1336"/>
                </a:cubicBezTo>
                <a:cubicBezTo>
                  <a:pt x="3676" y="1307"/>
                  <a:pt x="3665" y="1294"/>
                  <a:pt x="3649" y="1294"/>
                </a:cubicBezTo>
                <a:close/>
                <a:moveTo>
                  <a:pt x="3710" y="1162"/>
                </a:moveTo>
                <a:cubicBezTo>
                  <a:pt x="3687" y="1154"/>
                  <a:pt x="3676" y="1155"/>
                  <a:pt x="3668" y="1168"/>
                </a:cubicBezTo>
                <a:cubicBezTo>
                  <a:pt x="3662" y="1176"/>
                  <a:pt x="3662" y="1184"/>
                  <a:pt x="3668" y="1192"/>
                </a:cubicBezTo>
                <a:cubicBezTo>
                  <a:pt x="3676" y="1201"/>
                  <a:pt x="3685" y="1206"/>
                  <a:pt x="3696" y="1200"/>
                </a:cubicBezTo>
                <a:cubicBezTo>
                  <a:pt x="3711" y="1192"/>
                  <a:pt x="3717" y="1180"/>
                  <a:pt x="3710" y="1162"/>
                </a:cubicBezTo>
                <a:close/>
                <a:moveTo>
                  <a:pt x="3310" y="1856"/>
                </a:moveTo>
                <a:cubicBezTo>
                  <a:pt x="3322" y="1888"/>
                  <a:pt x="3343" y="1913"/>
                  <a:pt x="3382" y="1905"/>
                </a:cubicBezTo>
                <a:cubicBezTo>
                  <a:pt x="3412" y="1899"/>
                  <a:pt x="3422" y="1876"/>
                  <a:pt x="3414" y="1847"/>
                </a:cubicBezTo>
                <a:cubicBezTo>
                  <a:pt x="3357" y="1807"/>
                  <a:pt x="3353" y="1807"/>
                  <a:pt x="3310" y="1856"/>
                </a:cubicBezTo>
                <a:close/>
                <a:moveTo>
                  <a:pt x="3275" y="1648"/>
                </a:moveTo>
                <a:cubicBezTo>
                  <a:pt x="3241" y="1645"/>
                  <a:pt x="3230" y="1662"/>
                  <a:pt x="3224" y="1729"/>
                </a:cubicBezTo>
                <a:cubicBezTo>
                  <a:pt x="3272" y="1772"/>
                  <a:pt x="3277" y="1772"/>
                  <a:pt x="3331" y="1737"/>
                </a:cubicBezTo>
                <a:cubicBezTo>
                  <a:pt x="3331" y="1676"/>
                  <a:pt x="3315" y="1652"/>
                  <a:pt x="3275" y="1648"/>
                </a:cubicBezTo>
                <a:close/>
                <a:moveTo>
                  <a:pt x="3317" y="1991"/>
                </a:moveTo>
                <a:cubicBezTo>
                  <a:pt x="3305" y="2011"/>
                  <a:pt x="3291" y="2033"/>
                  <a:pt x="3279" y="2052"/>
                </a:cubicBezTo>
                <a:cubicBezTo>
                  <a:pt x="3303" y="2106"/>
                  <a:pt x="3323" y="2120"/>
                  <a:pt x="3362" y="2112"/>
                </a:cubicBezTo>
                <a:cubicBezTo>
                  <a:pt x="3394" y="2107"/>
                  <a:pt x="3407" y="2086"/>
                  <a:pt x="3406" y="2057"/>
                </a:cubicBezTo>
                <a:cubicBezTo>
                  <a:pt x="3404" y="2022"/>
                  <a:pt x="3371" y="1997"/>
                  <a:pt x="3317" y="1991"/>
                </a:cubicBezTo>
                <a:close/>
                <a:moveTo>
                  <a:pt x="3757" y="1264"/>
                </a:moveTo>
                <a:cubicBezTo>
                  <a:pt x="3753" y="1255"/>
                  <a:pt x="3749" y="1245"/>
                  <a:pt x="3746" y="1236"/>
                </a:cubicBezTo>
                <a:cubicBezTo>
                  <a:pt x="3722" y="1231"/>
                  <a:pt x="3713" y="1235"/>
                  <a:pt x="3705" y="1250"/>
                </a:cubicBezTo>
                <a:cubicBezTo>
                  <a:pt x="3700" y="1262"/>
                  <a:pt x="3703" y="1271"/>
                  <a:pt x="3713" y="1278"/>
                </a:cubicBezTo>
                <a:cubicBezTo>
                  <a:pt x="3726" y="1286"/>
                  <a:pt x="3742" y="1281"/>
                  <a:pt x="3757" y="1264"/>
                </a:cubicBezTo>
                <a:close/>
                <a:moveTo>
                  <a:pt x="3828" y="1403"/>
                </a:moveTo>
                <a:cubicBezTo>
                  <a:pt x="3823" y="1413"/>
                  <a:pt x="3823" y="1427"/>
                  <a:pt x="3825" y="1439"/>
                </a:cubicBezTo>
                <a:cubicBezTo>
                  <a:pt x="3826" y="1445"/>
                  <a:pt x="3833" y="1451"/>
                  <a:pt x="3841" y="1454"/>
                </a:cubicBezTo>
                <a:cubicBezTo>
                  <a:pt x="3841" y="1391"/>
                  <a:pt x="3841" y="1391"/>
                  <a:pt x="3841" y="1391"/>
                </a:cubicBezTo>
                <a:cubicBezTo>
                  <a:pt x="3835" y="1393"/>
                  <a:pt x="3831" y="1397"/>
                  <a:pt x="3828" y="1403"/>
                </a:cubicBezTo>
                <a:close/>
                <a:moveTo>
                  <a:pt x="3841" y="1332"/>
                </a:moveTo>
                <a:cubicBezTo>
                  <a:pt x="3841" y="1312"/>
                  <a:pt x="3841" y="1312"/>
                  <a:pt x="3841" y="1312"/>
                </a:cubicBezTo>
                <a:cubicBezTo>
                  <a:pt x="3840" y="1316"/>
                  <a:pt x="3839" y="1322"/>
                  <a:pt x="3839" y="1331"/>
                </a:cubicBezTo>
                <a:cubicBezTo>
                  <a:pt x="3840" y="1331"/>
                  <a:pt x="3840" y="1332"/>
                  <a:pt x="3841" y="1332"/>
                </a:cubicBezTo>
                <a:close/>
                <a:moveTo>
                  <a:pt x="3835" y="893"/>
                </a:moveTo>
                <a:cubicBezTo>
                  <a:pt x="3826" y="890"/>
                  <a:pt x="3815" y="891"/>
                  <a:pt x="3810" y="902"/>
                </a:cubicBezTo>
                <a:cubicBezTo>
                  <a:pt x="3803" y="916"/>
                  <a:pt x="3809" y="926"/>
                  <a:pt x="3822" y="934"/>
                </a:cubicBezTo>
                <a:cubicBezTo>
                  <a:pt x="3828" y="932"/>
                  <a:pt x="3834" y="930"/>
                  <a:pt x="3841" y="928"/>
                </a:cubicBezTo>
                <a:cubicBezTo>
                  <a:pt x="3841" y="896"/>
                  <a:pt x="3841" y="896"/>
                  <a:pt x="3841" y="896"/>
                </a:cubicBezTo>
                <a:cubicBezTo>
                  <a:pt x="3839" y="895"/>
                  <a:pt x="3838" y="894"/>
                  <a:pt x="3835" y="893"/>
                </a:cubicBezTo>
                <a:close/>
                <a:moveTo>
                  <a:pt x="3791" y="1175"/>
                </a:moveTo>
                <a:cubicBezTo>
                  <a:pt x="3784" y="1180"/>
                  <a:pt x="3777" y="1185"/>
                  <a:pt x="3772" y="1189"/>
                </a:cubicBezTo>
                <a:cubicBezTo>
                  <a:pt x="3770" y="1209"/>
                  <a:pt x="3779" y="1217"/>
                  <a:pt x="3795" y="1218"/>
                </a:cubicBezTo>
                <a:cubicBezTo>
                  <a:pt x="3805" y="1219"/>
                  <a:pt x="3809" y="1211"/>
                  <a:pt x="3812" y="1202"/>
                </a:cubicBezTo>
                <a:cubicBezTo>
                  <a:pt x="3816" y="1185"/>
                  <a:pt x="3806" y="1179"/>
                  <a:pt x="3791" y="1175"/>
                </a:cubicBezTo>
                <a:close/>
                <a:moveTo>
                  <a:pt x="3747" y="1368"/>
                </a:moveTo>
                <a:cubicBezTo>
                  <a:pt x="3733" y="1363"/>
                  <a:pt x="3720" y="1369"/>
                  <a:pt x="3716" y="1382"/>
                </a:cubicBezTo>
                <a:cubicBezTo>
                  <a:pt x="3712" y="1398"/>
                  <a:pt x="3719" y="1413"/>
                  <a:pt x="3732" y="1418"/>
                </a:cubicBezTo>
                <a:cubicBezTo>
                  <a:pt x="3746" y="1422"/>
                  <a:pt x="3762" y="1413"/>
                  <a:pt x="3767" y="1399"/>
                </a:cubicBezTo>
                <a:cubicBezTo>
                  <a:pt x="3771" y="1388"/>
                  <a:pt x="3761" y="1373"/>
                  <a:pt x="3747" y="1368"/>
                </a:cubicBezTo>
                <a:close/>
                <a:moveTo>
                  <a:pt x="3770" y="1307"/>
                </a:moveTo>
                <a:cubicBezTo>
                  <a:pt x="3765" y="1318"/>
                  <a:pt x="3770" y="1327"/>
                  <a:pt x="3782" y="1332"/>
                </a:cubicBezTo>
                <a:cubicBezTo>
                  <a:pt x="3809" y="1322"/>
                  <a:pt x="3810" y="1321"/>
                  <a:pt x="3804" y="1295"/>
                </a:cubicBezTo>
                <a:cubicBezTo>
                  <a:pt x="3790" y="1291"/>
                  <a:pt x="3777" y="1292"/>
                  <a:pt x="3770" y="1307"/>
                </a:cubicBezTo>
                <a:close/>
                <a:moveTo>
                  <a:pt x="3306" y="1437"/>
                </a:moveTo>
                <a:cubicBezTo>
                  <a:pt x="3335" y="1427"/>
                  <a:pt x="3354" y="1381"/>
                  <a:pt x="3343" y="1348"/>
                </a:cubicBezTo>
                <a:cubicBezTo>
                  <a:pt x="3332" y="1317"/>
                  <a:pt x="3301" y="1304"/>
                  <a:pt x="3268" y="1316"/>
                </a:cubicBezTo>
                <a:cubicBezTo>
                  <a:pt x="3233" y="1328"/>
                  <a:pt x="3210" y="1363"/>
                  <a:pt x="3219" y="1391"/>
                </a:cubicBezTo>
                <a:cubicBezTo>
                  <a:pt x="3229" y="1421"/>
                  <a:pt x="3277" y="1446"/>
                  <a:pt x="3306" y="1437"/>
                </a:cubicBezTo>
                <a:close/>
                <a:moveTo>
                  <a:pt x="3118" y="1974"/>
                </a:moveTo>
                <a:cubicBezTo>
                  <a:pt x="3079" y="1990"/>
                  <a:pt x="3081" y="2017"/>
                  <a:pt x="3096" y="2051"/>
                </a:cubicBezTo>
                <a:cubicBezTo>
                  <a:pt x="3115" y="2057"/>
                  <a:pt x="3135" y="2064"/>
                  <a:pt x="3151" y="2069"/>
                </a:cubicBezTo>
                <a:cubicBezTo>
                  <a:pt x="3192" y="2046"/>
                  <a:pt x="3194" y="2015"/>
                  <a:pt x="3174" y="1983"/>
                </a:cubicBezTo>
                <a:cubicBezTo>
                  <a:pt x="3161" y="1961"/>
                  <a:pt x="3139" y="1965"/>
                  <a:pt x="3118" y="1974"/>
                </a:cubicBezTo>
                <a:close/>
                <a:moveTo>
                  <a:pt x="2728" y="1995"/>
                </a:moveTo>
                <a:cubicBezTo>
                  <a:pt x="2707" y="2002"/>
                  <a:pt x="2695" y="2017"/>
                  <a:pt x="2706" y="2037"/>
                </a:cubicBezTo>
                <a:cubicBezTo>
                  <a:pt x="2713" y="2051"/>
                  <a:pt x="2731" y="2059"/>
                  <a:pt x="2753" y="2078"/>
                </a:cubicBezTo>
                <a:cubicBezTo>
                  <a:pt x="2765" y="2051"/>
                  <a:pt x="2779" y="2034"/>
                  <a:pt x="2777" y="2021"/>
                </a:cubicBezTo>
                <a:cubicBezTo>
                  <a:pt x="2773" y="1998"/>
                  <a:pt x="2754" y="1986"/>
                  <a:pt x="2728" y="1995"/>
                </a:cubicBezTo>
                <a:close/>
                <a:moveTo>
                  <a:pt x="2741" y="1740"/>
                </a:moveTo>
                <a:cubicBezTo>
                  <a:pt x="2756" y="1736"/>
                  <a:pt x="2773" y="1715"/>
                  <a:pt x="2779" y="1698"/>
                </a:cubicBezTo>
                <a:cubicBezTo>
                  <a:pt x="2789" y="1668"/>
                  <a:pt x="2765" y="1646"/>
                  <a:pt x="2742" y="1638"/>
                </a:cubicBezTo>
                <a:cubicBezTo>
                  <a:pt x="2706" y="1626"/>
                  <a:pt x="2679" y="1645"/>
                  <a:pt x="2662" y="1683"/>
                </a:cubicBezTo>
                <a:cubicBezTo>
                  <a:pt x="2677" y="1722"/>
                  <a:pt x="2698" y="1752"/>
                  <a:pt x="2741" y="1740"/>
                </a:cubicBezTo>
                <a:close/>
                <a:moveTo>
                  <a:pt x="2794" y="1810"/>
                </a:moveTo>
                <a:cubicBezTo>
                  <a:pt x="2777" y="1827"/>
                  <a:pt x="2760" y="1844"/>
                  <a:pt x="2738" y="1867"/>
                </a:cubicBezTo>
                <a:cubicBezTo>
                  <a:pt x="2765" y="1884"/>
                  <a:pt x="2785" y="1897"/>
                  <a:pt x="2805" y="1909"/>
                </a:cubicBezTo>
                <a:cubicBezTo>
                  <a:pt x="2859" y="1850"/>
                  <a:pt x="2857" y="1840"/>
                  <a:pt x="2794" y="1810"/>
                </a:cubicBezTo>
                <a:close/>
                <a:moveTo>
                  <a:pt x="2763" y="1424"/>
                </a:moveTo>
                <a:cubicBezTo>
                  <a:pt x="2754" y="1464"/>
                  <a:pt x="2759" y="1494"/>
                  <a:pt x="2803" y="1510"/>
                </a:cubicBezTo>
                <a:cubicBezTo>
                  <a:pt x="2865" y="1475"/>
                  <a:pt x="2867" y="1466"/>
                  <a:pt x="2818" y="1411"/>
                </a:cubicBezTo>
                <a:cubicBezTo>
                  <a:pt x="2800" y="1415"/>
                  <a:pt x="2781" y="1420"/>
                  <a:pt x="2763" y="1424"/>
                </a:cubicBezTo>
                <a:close/>
                <a:moveTo>
                  <a:pt x="2583" y="2061"/>
                </a:moveTo>
                <a:cubicBezTo>
                  <a:pt x="2562" y="2085"/>
                  <a:pt x="2531" y="2105"/>
                  <a:pt x="2558" y="2139"/>
                </a:cubicBezTo>
                <a:cubicBezTo>
                  <a:pt x="2566" y="2149"/>
                  <a:pt x="2594" y="2157"/>
                  <a:pt x="2605" y="2151"/>
                </a:cubicBezTo>
                <a:cubicBezTo>
                  <a:pt x="2622" y="2141"/>
                  <a:pt x="2642" y="2120"/>
                  <a:pt x="2644" y="2102"/>
                </a:cubicBezTo>
                <a:cubicBezTo>
                  <a:pt x="2647" y="2069"/>
                  <a:pt x="2614" y="2067"/>
                  <a:pt x="2583" y="2061"/>
                </a:cubicBezTo>
                <a:close/>
                <a:moveTo>
                  <a:pt x="2553" y="1813"/>
                </a:moveTo>
                <a:cubicBezTo>
                  <a:pt x="2494" y="1855"/>
                  <a:pt x="2485" y="1870"/>
                  <a:pt x="2504" y="1897"/>
                </a:cubicBezTo>
                <a:cubicBezTo>
                  <a:pt x="2526" y="1928"/>
                  <a:pt x="2556" y="1923"/>
                  <a:pt x="2614" y="1874"/>
                </a:cubicBezTo>
                <a:cubicBezTo>
                  <a:pt x="2599" y="1845"/>
                  <a:pt x="2593" y="1811"/>
                  <a:pt x="2553" y="1813"/>
                </a:cubicBezTo>
                <a:close/>
                <a:moveTo>
                  <a:pt x="2869" y="888"/>
                </a:moveTo>
                <a:cubicBezTo>
                  <a:pt x="2863" y="869"/>
                  <a:pt x="2837" y="850"/>
                  <a:pt x="2818" y="855"/>
                </a:cubicBezTo>
                <a:cubicBezTo>
                  <a:pt x="2786" y="862"/>
                  <a:pt x="2780" y="888"/>
                  <a:pt x="2775" y="919"/>
                </a:cubicBezTo>
                <a:cubicBezTo>
                  <a:pt x="2792" y="929"/>
                  <a:pt x="2809" y="940"/>
                  <a:pt x="2826" y="950"/>
                </a:cubicBezTo>
                <a:cubicBezTo>
                  <a:pt x="2866" y="921"/>
                  <a:pt x="2875" y="907"/>
                  <a:pt x="2869" y="888"/>
                </a:cubicBezTo>
                <a:close/>
                <a:moveTo>
                  <a:pt x="2686" y="1465"/>
                </a:moveTo>
                <a:cubicBezTo>
                  <a:pt x="2675" y="1437"/>
                  <a:pt x="2635" y="1421"/>
                  <a:pt x="2603" y="1432"/>
                </a:cubicBezTo>
                <a:cubicBezTo>
                  <a:pt x="2567" y="1445"/>
                  <a:pt x="2549" y="1481"/>
                  <a:pt x="2561" y="1518"/>
                </a:cubicBezTo>
                <a:cubicBezTo>
                  <a:pt x="2572" y="1552"/>
                  <a:pt x="2613" y="1572"/>
                  <a:pt x="2646" y="1560"/>
                </a:cubicBezTo>
                <a:cubicBezTo>
                  <a:pt x="2680" y="1548"/>
                  <a:pt x="2700" y="1499"/>
                  <a:pt x="2686" y="1465"/>
                </a:cubicBezTo>
                <a:close/>
                <a:moveTo>
                  <a:pt x="3253" y="940"/>
                </a:moveTo>
                <a:cubicBezTo>
                  <a:pt x="3246" y="922"/>
                  <a:pt x="3220" y="914"/>
                  <a:pt x="3196" y="922"/>
                </a:cubicBezTo>
                <a:cubicBezTo>
                  <a:pt x="3174" y="929"/>
                  <a:pt x="3163" y="950"/>
                  <a:pt x="3172" y="970"/>
                </a:cubicBezTo>
                <a:cubicBezTo>
                  <a:pt x="3183" y="994"/>
                  <a:pt x="3207" y="1007"/>
                  <a:pt x="3228" y="999"/>
                </a:cubicBezTo>
                <a:cubicBezTo>
                  <a:pt x="3250" y="990"/>
                  <a:pt x="3262" y="963"/>
                  <a:pt x="3253" y="940"/>
                </a:cubicBezTo>
                <a:close/>
                <a:moveTo>
                  <a:pt x="2411" y="1562"/>
                </a:moveTo>
                <a:cubicBezTo>
                  <a:pt x="2388" y="1569"/>
                  <a:pt x="2371" y="1599"/>
                  <a:pt x="2377" y="1624"/>
                </a:cubicBezTo>
                <a:cubicBezTo>
                  <a:pt x="2383" y="1650"/>
                  <a:pt x="2411" y="1671"/>
                  <a:pt x="2434" y="1666"/>
                </a:cubicBezTo>
                <a:cubicBezTo>
                  <a:pt x="2464" y="1661"/>
                  <a:pt x="2486" y="1625"/>
                  <a:pt x="2479" y="1597"/>
                </a:cubicBezTo>
                <a:cubicBezTo>
                  <a:pt x="2472" y="1571"/>
                  <a:pt x="2437" y="1553"/>
                  <a:pt x="2411" y="1562"/>
                </a:cubicBezTo>
                <a:close/>
                <a:moveTo>
                  <a:pt x="3202" y="1521"/>
                </a:moveTo>
                <a:cubicBezTo>
                  <a:pt x="3186" y="1508"/>
                  <a:pt x="3158" y="1500"/>
                  <a:pt x="3139" y="1505"/>
                </a:cubicBezTo>
                <a:cubicBezTo>
                  <a:pt x="3103" y="1513"/>
                  <a:pt x="3107" y="1545"/>
                  <a:pt x="3112" y="1584"/>
                </a:cubicBezTo>
                <a:cubicBezTo>
                  <a:pt x="3141" y="1587"/>
                  <a:pt x="3165" y="1589"/>
                  <a:pt x="3187" y="1590"/>
                </a:cubicBezTo>
                <a:cubicBezTo>
                  <a:pt x="3207" y="1566"/>
                  <a:pt x="3230" y="1544"/>
                  <a:pt x="3202" y="1521"/>
                </a:cubicBezTo>
                <a:close/>
                <a:moveTo>
                  <a:pt x="3141" y="1846"/>
                </a:moveTo>
                <a:cubicBezTo>
                  <a:pt x="3165" y="1837"/>
                  <a:pt x="3183" y="1800"/>
                  <a:pt x="3175" y="1776"/>
                </a:cubicBezTo>
                <a:cubicBezTo>
                  <a:pt x="3166" y="1752"/>
                  <a:pt x="3134" y="1739"/>
                  <a:pt x="3103" y="1748"/>
                </a:cubicBezTo>
                <a:cubicBezTo>
                  <a:pt x="3075" y="1756"/>
                  <a:pt x="3061" y="1785"/>
                  <a:pt x="3071" y="1816"/>
                </a:cubicBezTo>
                <a:cubicBezTo>
                  <a:pt x="3080" y="1842"/>
                  <a:pt x="3114" y="1857"/>
                  <a:pt x="3141" y="1846"/>
                </a:cubicBezTo>
                <a:close/>
                <a:moveTo>
                  <a:pt x="2977" y="1596"/>
                </a:moveTo>
                <a:cubicBezTo>
                  <a:pt x="2947" y="1579"/>
                  <a:pt x="2918" y="1601"/>
                  <a:pt x="2900" y="1654"/>
                </a:cubicBezTo>
                <a:cubicBezTo>
                  <a:pt x="2960" y="1687"/>
                  <a:pt x="2985" y="1686"/>
                  <a:pt x="2999" y="1654"/>
                </a:cubicBezTo>
                <a:cubicBezTo>
                  <a:pt x="3011" y="1627"/>
                  <a:pt x="2999" y="1608"/>
                  <a:pt x="2977" y="1596"/>
                </a:cubicBezTo>
                <a:close/>
                <a:moveTo>
                  <a:pt x="2971" y="1865"/>
                </a:moveTo>
                <a:cubicBezTo>
                  <a:pt x="2949" y="1852"/>
                  <a:pt x="2930" y="1872"/>
                  <a:pt x="2917" y="1921"/>
                </a:cubicBezTo>
                <a:cubicBezTo>
                  <a:pt x="2961" y="1945"/>
                  <a:pt x="2994" y="1942"/>
                  <a:pt x="2997" y="1913"/>
                </a:cubicBezTo>
                <a:cubicBezTo>
                  <a:pt x="2999" y="1898"/>
                  <a:pt x="2985" y="1873"/>
                  <a:pt x="2971" y="1865"/>
                </a:cubicBezTo>
                <a:close/>
                <a:moveTo>
                  <a:pt x="2942" y="2051"/>
                </a:moveTo>
                <a:cubicBezTo>
                  <a:pt x="2909" y="2031"/>
                  <a:pt x="2886" y="2051"/>
                  <a:pt x="2861" y="2081"/>
                </a:cubicBezTo>
                <a:cubicBezTo>
                  <a:pt x="2872" y="2099"/>
                  <a:pt x="2883" y="2118"/>
                  <a:pt x="2892" y="2134"/>
                </a:cubicBezTo>
                <a:cubicBezTo>
                  <a:pt x="2929" y="2129"/>
                  <a:pt x="2959" y="2127"/>
                  <a:pt x="2962" y="2090"/>
                </a:cubicBezTo>
                <a:cubicBezTo>
                  <a:pt x="2963" y="2077"/>
                  <a:pt x="2953" y="2057"/>
                  <a:pt x="2942" y="2051"/>
                </a:cubicBezTo>
                <a:close/>
                <a:moveTo>
                  <a:pt x="3000" y="1402"/>
                </a:moveTo>
                <a:cubicBezTo>
                  <a:pt x="2981" y="1410"/>
                  <a:pt x="2960" y="1419"/>
                  <a:pt x="2937" y="1430"/>
                </a:cubicBezTo>
                <a:cubicBezTo>
                  <a:pt x="2929" y="1503"/>
                  <a:pt x="2935" y="1516"/>
                  <a:pt x="2972" y="1527"/>
                </a:cubicBezTo>
                <a:cubicBezTo>
                  <a:pt x="3001" y="1536"/>
                  <a:pt x="3023" y="1529"/>
                  <a:pt x="3038" y="1502"/>
                </a:cubicBezTo>
                <a:cubicBezTo>
                  <a:pt x="3057" y="1468"/>
                  <a:pt x="3046" y="1437"/>
                  <a:pt x="3000" y="1402"/>
                </a:cubicBezTo>
                <a:close/>
                <a:moveTo>
                  <a:pt x="2089" y="1658"/>
                </a:moveTo>
                <a:cubicBezTo>
                  <a:pt x="2059" y="1657"/>
                  <a:pt x="2032" y="1680"/>
                  <a:pt x="2026" y="1714"/>
                </a:cubicBezTo>
                <a:cubicBezTo>
                  <a:pt x="2020" y="1747"/>
                  <a:pt x="2028" y="1774"/>
                  <a:pt x="2060" y="1792"/>
                </a:cubicBezTo>
                <a:cubicBezTo>
                  <a:pt x="2096" y="1812"/>
                  <a:pt x="2118" y="1804"/>
                  <a:pt x="2168" y="1748"/>
                </a:cubicBezTo>
                <a:cubicBezTo>
                  <a:pt x="2150" y="1683"/>
                  <a:pt x="2129" y="1660"/>
                  <a:pt x="2089" y="1658"/>
                </a:cubicBezTo>
                <a:close/>
                <a:moveTo>
                  <a:pt x="41" y="530"/>
                </a:moveTo>
                <a:cubicBezTo>
                  <a:pt x="42" y="511"/>
                  <a:pt x="33" y="504"/>
                  <a:pt x="1" y="502"/>
                </a:cubicBezTo>
                <a:cubicBezTo>
                  <a:pt x="1" y="564"/>
                  <a:pt x="1" y="564"/>
                  <a:pt x="1" y="564"/>
                </a:cubicBezTo>
                <a:cubicBezTo>
                  <a:pt x="29" y="561"/>
                  <a:pt x="40" y="551"/>
                  <a:pt x="41" y="530"/>
                </a:cubicBezTo>
                <a:close/>
                <a:moveTo>
                  <a:pt x="263" y="107"/>
                </a:moveTo>
                <a:cubicBezTo>
                  <a:pt x="286" y="99"/>
                  <a:pt x="295" y="71"/>
                  <a:pt x="286" y="43"/>
                </a:cubicBezTo>
                <a:cubicBezTo>
                  <a:pt x="278" y="23"/>
                  <a:pt x="247" y="8"/>
                  <a:pt x="227" y="16"/>
                </a:cubicBezTo>
                <a:cubicBezTo>
                  <a:pt x="208" y="23"/>
                  <a:pt x="194" y="63"/>
                  <a:pt x="203" y="85"/>
                </a:cubicBezTo>
                <a:cubicBezTo>
                  <a:pt x="210" y="104"/>
                  <a:pt x="240" y="115"/>
                  <a:pt x="263" y="107"/>
                </a:cubicBezTo>
                <a:close/>
                <a:moveTo>
                  <a:pt x="305" y="373"/>
                </a:moveTo>
                <a:cubicBezTo>
                  <a:pt x="305" y="354"/>
                  <a:pt x="286" y="332"/>
                  <a:pt x="267" y="327"/>
                </a:cubicBezTo>
                <a:cubicBezTo>
                  <a:pt x="248" y="323"/>
                  <a:pt x="239" y="331"/>
                  <a:pt x="221" y="369"/>
                </a:cubicBezTo>
                <a:cubicBezTo>
                  <a:pt x="239" y="405"/>
                  <a:pt x="250" y="413"/>
                  <a:pt x="279" y="406"/>
                </a:cubicBezTo>
                <a:cubicBezTo>
                  <a:pt x="296" y="402"/>
                  <a:pt x="304" y="391"/>
                  <a:pt x="305" y="373"/>
                </a:cubicBezTo>
                <a:close/>
                <a:moveTo>
                  <a:pt x="167" y="541"/>
                </a:moveTo>
                <a:cubicBezTo>
                  <a:pt x="174" y="557"/>
                  <a:pt x="202" y="567"/>
                  <a:pt x="221" y="560"/>
                </a:cubicBezTo>
                <a:cubicBezTo>
                  <a:pt x="239" y="552"/>
                  <a:pt x="246" y="533"/>
                  <a:pt x="238" y="514"/>
                </a:cubicBezTo>
                <a:cubicBezTo>
                  <a:pt x="229" y="494"/>
                  <a:pt x="208" y="482"/>
                  <a:pt x="192" y="488"/>
                </a:cubicBezTo>
                <a:cubicBezTo>
                  <a:pt x="174" y="495"/>
                  <a:pt x="161" y="524"/>
                  <a:pt x="167" y="541"/>
                </a:cubicBezTo>
                <a:close/>
                <a:moveTo>
                  <a:pt x="190" y="1078"/>
                </a:moveTo>
                <a:cubicBezTo>
                  <a:pt x="196" y="1054"/>
                  <a:pt x="175" y="1020"/>
                  <a:pt x="151" y="1015"/>
                </a:cubicBezTo>
                <a:cubicBezTo>
                  <a:pt x="120" y="1008"/>
                  <a:pt x="90" y="1032"/>
                  <a:pt x="84" y="1071"/>
                </a:cubicBezTo>
                <a:cubicBezTo>
                  <a:pt x="79" y="1102"/>
                  <a:pt x="93" y="1119"/>
                  <a:pt x="124" y="1123"/>
                </a:cubicBezTo>
                <a:cubicBezTo>
                  <a:pt x="153" y="1126"/>
                  <a:pt x="185" y="1105"/>
                  <a:pt x="190" y="1078"/>
                </a:cubicBezTo>
                <a:close/>
                <a:moveTo>
                  <a:pt x="6" y="1842"/>
                </a:moveTo>
                <a:cubicBezTo>
                  <a:pt x="5" y="1861"/>
                  <a:pt x="10" y="1881"/>
                  <a:pt x="34" y="1887"/>
                </a:cubicBezTo>
                <a:cubicBezTo>
                  <a:pt x="64" y="1894"/>
                  <a:pt x="81" y="1879"/>
                  <a:pt x="92" y="1849"/>
                </a:cubicBezTo>
                <a:cubicBezTo>
                  <a:pt x="84" y="1836"/>
                  <a:pt x="75" y="1822"/>
                  <a:pt x="65" y="1806"/>
                </a:cubicBezTo>
                <a:cubicBezTo>
                  <a:pt x="39" y="1812"/>
                  <a:pt x="9" y="1806"/>
                  <a:pt x="6" y="1842"/>
                </a:cubicBezTo>
                <a:close/>
                <a:moveTo>
                  <a:pt x="1416" y="1917"/>
                </a:moveTo>
                <a:cubicBezTo>
                  <a:pt x="1432" y="1908"/>
                  <a:pt x="1443" y="1899"/>
                  <a:pt x="1437" y="1881"/>
                </a:cubicBezTo>
                <a:cubicBezTo>
                  <a:pt x="1433" y="1870"/>
                  <a:pt x="1426" y="1861"/>
                  <a:pt x="1411" y="1863"/>
                </a:cubicBezTo>
                <a:cubicBezTo>
                  <a:pt x="1401" y="1864"/>
                  <a:pt x="1388" y="1865"/>
                  <a:pt x="1386" y="1878"/>
                </a:cubicBezTo>
                <a:cubicBezTo>
                  <a:pt x="1383" y="1899"/>
                  <a:pt x="1399" y="1908"/>
                  <a:pt x="1416" y="1917"/>
                </a:cubicBezTo>
                <a:close/>
                <a:moveTo>
                  <a:pt x="103" y="346"/>
                </a:moveTo>
                <a:cubicBezTo>
                  <a:pt x="98" y="363"/>
                  <a:pt x="103" y="376"/>
                  <a:pt x="120" y="384"/>
                </a:cubicBezTo>
                <a:cubicBezTo>
                  <a:pt x="140" y="394"/>
                  <a:pt x="158" y="387"/>
                  <a:pt x="178" y="358"/>
                </a:cubicBezTo>
                <a:cubicBezTo>
                  <a:pt x="172" y="347"/>
                  <a:pt x="166" y="335"/>
                  <a:pt x="159" y="322"/>
                </a:cubicBezTo>
                <a:cubicBezTo>
                  <a:pt x="116" y="320"/>
                  <a:pt x="108" y="324"/>
                  <a:pt x="103" y="346"/>
                </a:cubicBezTo>
                <a:close/>
                <a:moveTo>
                  <a:pt x="131" y="1384"/>
                </a:moveTo>
                <a:cubicBezTo>
                  <a:pt x="137" y="1350"/>
                  <a:pt x="119" y="1330"/>
                  <a:pt x="88" y="1319"/>
                </a:cubicBezTo>
                <a:cubicBezTo>
                  <a:pt x="42" y="1334"/>
                  <a:pt x="30" y="1347"/>
                  <a:pt x="35" y="1379"/>
                </a:cubicBezTo>
                <a:cubicBezTo>
                  <a:pt x="38" y="1401"/>
                  <a:pt x="47" y="1415"/>
                  <a:pt x="70" y="1418"/>
                </a:cubicBezTo>
                <a:cubicBezTo>
                  <a:pt x="95" y="1421"/>
                  <a:pt x="128" y="1405"/>
                  <a:pt x="131" y="1384"/>
                </a:cubicBezTo>
                <a:close/>
                <a:moveTo>
                  <a:pt x="62" y="351"/>
                </a:moveTo>
                <a:cubicBezTo>
                  <a:pt x="71" y="333"/>
                  <a:pt x="57" y="316"/>
                  <a:pt x="25" y="308"/>
                </a:cubicBezTo>
                <a:cubicBezTo>
                  <a:pt x="8" y="344"/>
                  <a:pt x="9" y="359"/>
                  <a:pt x="28" y="366"/>
                </a:cubicBezTo>
                <a:cubicBezTo>
                  <a:pt x="45" y="372"/>
                  <a:pt x="56" y="365"/>
                  <a:pt x="62" y="351"/>
                </a:cubicBezTo>
                <a:close/>
                <a:moveTo>
                  <a:pt x="45" y="56"/>
                </a:moveTo>
                <a:cubicBezTo>
                  <a:pt x="61" y="51"/>
                  <a:pt x="70" y="30"/>
                  <a:pt x="64" y="15"/>
                </a:cubicBezTo>
                <a:cubicBezTo>
                  <a:pt x="63" y="11"/>
                  <a:pt x="60" y="8"/>
                  <a:pt x="57" y="5"/>
                </a:cubicBezTo>
                <a:cubicBezTo>
                  <a:pt x="12" y="5"/>
                  <a:pt x="12" y="5"/>
                  <a:pt x="12" y="5"/>
                </a:cubicBezTo>
                <a:cubicBezTo>
                  <a:pt x="5" y="13"/>
                  <a:pt x="0" y="23"/>
                  <a:pt x="3" y="32"/>
                </a:cubicBezTo>
                <a:cubicBezTo>
                  <a:pt x="7" y="49"/>
                  <a:pt x="29" y="62"/>
                  <a:pt x="45" y="56"/>
                </a:cubicBezTo>
                <a:close/>
                <a:moveTo>
                  <a:pt x="29" y="213"/>
                </a:moveTo>
                <a:cubicBezTo>
                  <a:pt x="35" y="192"/>
                  <a:pt x="24" y="177"/>
                  <a:pt x="1" y="168"/>
                </a:cubicBezTo>
                <a:cubicBezTo>
                  <a:pt x="1" y="238"/>
                  <a:pt x="1" y="238"/>
                  <a:pt x="1" y="238"/>
                </a:cubicBezTo>
                <a:cubicBezTo>
                  <a:pt x="16" y="239"/>
                  <a:pt x="26" y="226"/>
                  <a:pt x="29" y="213"/>
                </a:cubicBezTo>
                <a:close/>
                <a:moveTo>
                  <a:pt x="108" y="245"/>
                </a:moveTo>
                <a:cubicBezTo>
                  <a:pt x="130" y="281"/>
                  <a:pt x="136" y="282"/>
                  <a:pt x="167" y="251"/>
                </a:cubicBezTo>
                <a:cubicBezTo>
                  <a:pt x="163" y="241"/>
                  <a:pt x="160" y="229"/>
                  <a:pt x="157" y="219"/>
                </a:cubicBezTo>
                <a:cubicBezTo>
                  <a:pt x="133" y="215"/>
                  <a:pt x="116" y="219"/>
                  <a:pt x="108" y="245"/>
                </a:cubicBezTo>
                <a:close/>
                <a:moveTo>
                  <a:pt x="44" y="655"/>
                </a:moveTo>
                <a:cubicBezTo>
                  <a:pt x="47" y="671"/>
                  <a:pt x="60" y="686"/>
                  <a:pt x="73" y="698"/>
                </a:cubicBezTo>
                <a:cubicBezTo>
                  <a:pt x="85" y="708"/>
                  <a:pt x="115" y="700"/>
                  <a:pt x="127" y="688"/>
                </a:cubicBezTo>
                <a:cubicBezTo>
                  <a:pt x="139" y="675"/>
                  <a:pt x="140" y="661"/>
                  <a:pt x="130" y="646"/>
                </a:cubicBezTo>
                <a:cubicBezTo>
                  <a:pt x="119" y="630"/>
                  <a:pt x="109" y="614"/>
                  <a:pt x="97" y="595"/>
                </a:cubicBezTo>
                <a:cubicBezTo>
                  <a:pt x="82" y="603"/>
                  <a:pt x="75" y="607"/>
                  <a:pt x="68" y="611"/>
                </a:cubicBezTo>
                <a:cubicBezTo>
                  <a:pt x="49" y="620"/>
                  <a:pt x="39" y="637"/>
                  <a:pt x="44" y="655"/>
                </a:cubicBezTo>
                <a:close/>
                <a:moveTo>
                  <a:pt x="74" y="431"/>
                </a:moveTo>
                <a:cubicBezTo>
                  <a:pt x="73" y="448"/>
                  <a:pt x="73" y="463"/>
                  <a:pt x="72" y="476"/>
                </a:cubicBezTo>
                <a:cubicBezTo>
                  <a:pt x="87" y="487"/>
                  <a:pt x="101" y="499"/>
                  <a:pt x="114" y="482"/>
                </a:cubicBezTo>
                <a:cubicBezTo>
                  <a:pt x="121" y="472"/>
                  <a:pt x="125" y="455"/>
                  <a:pt x="122" y="444"/>
                </a:cubicBezTo>
                <a:cubicBezTo>
                  <a:pt x="116" y="423"/>
                  <a:pt x="97" y="427"/>
                  <a:pt x="74" y="431"/>
                </a:cubicBezTo>
                <a:close/>
                <a:moveTo>
                  <a:pt x="130" y="175"/>
                </a:moveTo>
                <a:cubicBezTo>
                  <a:pt x="147" y="167"/>
                  <a:pt x="155" y="143"/>
                  <a:pt x="147" y="124"/>
                </a:cubicBezTo>
                <a:cubicBezTo>
                  <a:pt x="138" y="103"/>
                  <a:pt x="116" y="94"/>
                  <a:pt x="95" y="102"/>
                </a:cubicBezTo>
                <a:cubicBezTo>
                  <a:pt x="75" y="110"/>
                  <a:pt x="64" y="135"/>
                  <a:pt x="73" y="154"/>
                </a:cubicBezTo>
                <a:cubicBezTo>
                  <a:pt x="81" y="173"/>
                  <a:pt x="110" y="184"/>
                  <a:pt x="130" y="175"/>
                </a:cubicBezTo>
                <a:close/>
                <a:moveTo>
                  <a:pt x="268" y="1513"/>
                </a:moveTo>
                <a:cubicBezTo>
                  <a:pt x="266" y="1486"/>
                  <a:pt x="273" y="1459"/>
                  <a:pt x="243" y="1447"/>
                </a:cubicBezTo>
                <a:cubicBezTo>
                  <a:pt x="184" y="1459"/>
                  <a:pt x="173" y="1467"/>
                  <a:pt x="178" y="1494"/>
                </a:cubicBezTo>
                <a:cubicBezTo>
                  <a:pt x="184" y="1524"/>
                  <a:pt x="208" y="1530"/>
                  <a:pt x="268" y="1513"/>
                </a:cubicBezTo>
                <a:close/>
                <a:moveTo>
                  <a:pt x="843" y="520"/>
                </a:moveTo>
                <a:cubicBezTo>
                  <a:pt x="819" y="533"/>
                  <a:pt x="813" y="543"/>
                  <a:pt x="817" y="561"/>
                </a:cubicBezTo>
                <a:cubicBezTo>
                  <a:pt x="821" y="575"/>
                  <a:pt x="830" y="581"/>
                  <a:pt x="844" y="580"/>
                </a:cubicBezTo>
                <a:cubicBezTo>
                  <a:pt x="861" y="578"/>
                  <a:pt x="871" y="562"/>
                  <a:pt x="872" y="537"/>
                </a:cubicBezTo>
                <a:cubicBezTo>
                  <a:pt x="863" y="531"/>
                  <a:pt x="852" y="526"/>
                  <a:pt x="843" y="520"/>
                </a:cubicBezTo>
                <a:close/>
                <a:moveTo>
                  <a:pt x="714" y="105"/>
                </a:moveTo>
                <a:cubicBezTo>
                  <a:pt x="710" y="130"/>
                  <a:pt x="728" y="139"/>
                  <a:pt x="748" y="150"/>
                </a:cubicBezTo>
                <a:cubicBezTo>
                  <a:pt x="765" y="139"/>
                  <a:pt x="778" y="129"/>
                  <a:pt x="771" y="109"/>
                </a:cubicBezTo>
                <a:cubicBezTo>
                  <a:pt x="767" y="97"/>
                  <a:pt x="758" y="86"/>
                  <a:pt x="742" y="88"/>
                </a:cubicBezTo>
                <a:cubicBezTo>
                  <a:pt x="730" y="90"/>
                  <a:pt x="716" y="90"/>
                  <a:pt x="714" y="105"/>
                </a:cubicBezTo>
                <a:close/>
                <a:moveTo>
                  <a:pt x="846" y="104"/>
                </a:moveTo>
                <a:cubicBezTo>
                  <a:pt x="854" y="99"/>
                  <a:pt x="863" y="90"/>
                  <a:pt x="863" y="83"/>
                </a:cubicBezTo>
                <a:cubicBezTo>
                  <a:pt x="863" y="64"/>
                  <a:pt x="849" y="57"/>
                  <a:pt x="832" y="57"/>
                </a:cubicBezTo>
                <a:cubicBezTo>
                  <a:pt x="818" y="69"/>
                  <a:pt x="811" y="81"/>
                  <a:pt x="820" y="98"/>
                </a:cubicBezTo>
                <a:cubicBezTo>
                  <a:pt x="826" y="108"/>
                  <a:pt x="837" y="110"/>
                  <a:pt x="846" y="104"/>
                </a:cubicBezTo>
                <a:close/>
                <a:moveTo>
                  <a:pt x="740" y="362"/>
                </a:moveTo>
                <a:cubicBezTo>
                  <a:pt x="727" y="367"/>
                  <a:pt x="718" y="385"/>
                  <a:pt x="722" y="397"/>
                </a:cubicBezTo>
                <a:cubicBezTo>
                  <a:pt x="727" y="411"/>
                  <a:pt x="750" y="419"/>
                  <a:pt x="765" y="414"/>
                </a:cubicBezTo>
                <a:cubicBezTo>
                  <a:pt x="778" y="408"/>
                  <a:pt x="781" y="399"/>
                  <a:pt x="773" y="380"/>
                </a:cubicBezTo>
                <a:cubicBezTo>
                  <a:pt x="766" y="363"/>
                  <a:pt x="755" y="357"/>
                  <a:pt x="740" y="362"/>
                </a:cubicBezTo>
                <a:close/>
                <a:moveTo>
                  <a:pt x="803" y="226"/>
                </a:moveTo>
                <a:cubicBezTo>
                  <a:pt x="819" y="226"/>
                  <a:pt x="819" y="211"/>
                  <a:pt x="821" y="196"/>
                </a:cubicBezTo>
                <a:cubicBezTo>
                  <a:pt x="809" y="187"/>
                  <a:pt x="799" y="173"/>
                  <a:pt x="784" y="186"/>
                </a:cubicBezTo>
                <a:cubicBezTo>
                  <a:pt x="779" y="191"/>
                  <a:pt x="776" y="204"/>
                  <a:pt x="779" y="208"/>
                </a:cubicBezTo>
                <a:cubicBezTo>
                  <a:pt x="785" y="216"/>
                  <a:pt x="795" y="225"/>
                  <a:pt x="803" y="226"/>
                </a:cubicBezTo>
                <a:close/>
                <a:moveTo>
                  <a:pt x="796" y="679"/>
                </a:moveTo>
                <a:cubicBezTo>
                  <a:pt x="807" y="696"/>
                  <a:pt x="818" y="697"/>
                  <a:pt x="845" y="686"/>
                </a:cubicBezTo>
                <a:cubicBezTo>
                  <a:pt x="849" y="676"/>
                  <a:pt x="853" y="666"/>
                  <a:pt x="857" y="654"/>
                </a:cubicBezTo>
                <a:cubicBezTo>
                  <a:pt x="832" y="632"/>
                  <a:pt x="814" y="628"/>
                  <a:pt x="800" y="640"/>
                </a:cubicBezTo>
                <a:cubicBezTo>
                  <a:pt x="789" y="649"/>
                  <a:pt x="787" y="667"/>
                  <a:pt x="796" y="679"/>
                </a:cubicBezTo>
                <a:close/>
                <a:moveTo>
                  <a:pt x="854" y="1647"/>
                </a:moveTo>
                <a:cubicBezTo>
                  <a:pt x="874" y="1601"/>
                  <a:pt x="871" y="1578"/>
                  <a:pt x="842" y="1561"/>
                </a:cubicBezTo>
                <a:cubicBezTo>
                  <a:pt x="817" y="1548"/>
                  <a:pt x="803" y="1557"/>
                  <a:pt x="777" y="1605"/>
                </a:cubicBezTo>
                <a:cubicBezTo>
                  <a:pt x="799" y="1654"/>
                  <a:pt x="802" y="1656"/>
                  <a:pt x="854" y="1647"/>
                </a:cubicBezTo>
                <a:close/>
                <a:moveTo>
                  <a:pt x="829" y="1441"/>
                </a:moveTo>
                <a:cubicBezTo>
                  <a:pt x="821" y="1426"/>
                  <a:pt x="802" y="1411"/>
                  <a:pt x="787" y="1408"/>
                </a:cubicBezTo>
                <a:cubicBezTo>
                  <a:pt x="757" y="1402"/>
                  <a:pt x="749" y="1428"/>
                  <a:pt x="740" y="1459"/>
                </a:cubicBezTo>
                <a:cubicBezTo>
                  <a:pt x="761" y="1470"/>
                  <a:pt x="779" y="1480"/>
                  <a:pt x="795" y="1489"/>
                </a:cubicBezTo>
                <a:cubicBezTo>
                  <a:pt x="818" y="1477"/>
                  <a:pt x="842" y="1468"/>
                  <a:pt x="829" y="1441"/>
                </a:cubicBezTo>
                <a:close/>
                <a:moveTo>
                  <a:pt x="697" y="61"/>
                </a:moveTo>
                <a:cubicBezTo>
                  <a:pt x="704" y="55"/>
                  <a:pt x="712" y="48"/>
                  <a:pt x="723" y="39"/>
                </a:cubicBezTo>
                <a:cubicBezTo>
                  <a:pt x="719" y="28"/>
                  <a:pt x="718" y="15"/>
                  <a:pt x="712" y="5"/>
                </a:cubicBezTo>
                <a:cubicBezTo>
                  <a:pt x="654" y="5"/>
                  <a:pt x="654" y="5"/>
                  <a:pt x="654" y="5"/>
                </a:cubicBezTo>
                <a:cubicBezTo>
                  <a:pt x="649" y="16"/>
                  <a:pt x="651" y="32"/>
                  <a:pt x="660" y="44"/>
                </a:cubicBezTo>
                <a:cubicBezTo>
                  <a:pt x="669" y="56"/>
                  <a:pt x="681" y="63"/>
                  <a:pt x="697" y="61"/>
                </a:cubicBezTo>
                <a:close/>
                <a:moveTo>
                  <a:pt x="443" y="1378"/>
                </a:moveTo>
                <a:cubicBezTo>
                  <a:pt x="419" y="1356"/>
                  <a:pt x="393" y="1362"/>
                  <a:pt x="368" y="1385"/>
                </a:cubicBezTo>
                <a:cubicBezTo>
                  <a:pt x="366" y="1420"/>
                  <a:pt x="372" y="1449"/>
                  <a:pt x="408" y="1454"/>
                </a:cubicBezTo>
                <a:cubicBezTo>
                  <a:pt x="421" y="1456"/>
                  <a:pt x="441" y="1445"/>
                  <a:pt x="451" y="1434"/>
                </a:cubicBezTo>
                <a:cubicBezTo>
                  <a:pt x="468" y="1415"/>
                  <a:pt x="458" y="1391"/>
                  <a:pt x="443" y="1378"/>
                </a:cubicBezTo>
                <a:close/>
                <a:moveTo>
                  <a:pt x="392" y="1083"/>
                </a:moveTo>
                <a:cubicBezTo>
                  <a:pt x="421" y="1085"/>
                  <a:pt x="453" y="1055"/>
                  <a:pt x="458" y="1021"/>
                </a:cubicBezTo>
                <a:cubicBezTo>
                  <a:pt x="462" y="988"/>
                  <a:pt x="433" y="958"/>
                  <a:pt x="393" y="953"/>
                </a:cubicBezTo>
                <a:cubicBezTo>
                  <a:pt x="362" y="950"/>
                  <a:pt x="325" y="979"/>
                  <a:pt x="322" y="1009"/>
                </a:cubicBezTo>
                <a:cubicBezTo>
                  <a:pt x="319" y="1038"/>
                  <a:pt x="359" y="1080"/>
                  <a:pt x="392" y="1083"/>
                </a:cubicBezTo>
                <a:close/>
                <a:moveTo>
                  <a:pt x="386" y="1751"/>
                </a:moveTo>
                <a:cubicBezTo>
                  <a:pt x="388" y="1768"/>
                  <a:pt x="390" y="1786"/>
                  <a:pt x="392" y="1801"/>
                </a:cubicBezTo>
                <a:cubicBezTo>
                  <a:pt x="421" y="1810"/>
                  <a:pt x="445" y="1818"/>
                  <a:pt x="459" y="1791"/>
                </a:cubicBezTo>
                <a:cubicBezTo>
                  <a:pt x="464" y="1782"/>
                  <a:pt x="463" y="1764"/>
                  <a:pt x="457" y="1755"/>
                </a:cubicBezTo>
                <a:cubicBezTo>
                  <a:pt x="439" y="1729"/>
                  <a:pt x="415" y="1737"/>
                  <a:pt x="386" y="1751"/>
                </a:cubicBezTo>
                <a:close/>
                <a:moveTo>
                  <a:pt x="251" y="241"/>
                </a:moveTo>
                <a:cubicBezTo>
                  <a:pt x="261" y="256"/>
                  <a:pt x="281" y="260"/>
                  <a:pt x="296" y="252"/>
                </a:cubicBezTo>
                <a:cubicBezTo>
                  <a:pt x="311" y="243"/>
                  <a:pt x="323" y="231"/>
                  <a:pt x="321" y="212"/>
                </a:cubicBezTo>
                <a:cubicBezTo>
                  <a:pt x="318" y="192"/>
                  <a:pt x="306" y="186"/>
                  <a:pt x="264" y="184"/>
                </a:cubicBezTo>
                <a:cubicBezTo>
                  <a:pt x="248" y="202"/>
                  <a:pt x="236" y="219"/>
                  <a:pt x="251" y="241"/>
                </a:cubicBezTo>
                <a:close/>
                <a:moveTo>
                  <a:pt x="616" y="282"/>
                </a:moveTo>
                <a:cubicBezTo>
                  <a:pt x="620" y="295"/>
                  <a:pt x="635" y="301"/>
                  <a:pt x="660" y="298"/>
                </a:cubicBezTo>
                <a:cubicBezTo>
                  <a:pt x="672" y="270"/>
                  <a:pt x="673" y="255"/>
                  <a:pt x="659" y="249"/>
                </a:cubicBezTo>
                <a:cubicBezTo>
                  <a:pt x="648" y="244"/>
                  <a:pt x="633" y="245"/>
                  <a:pt x="622" y="249"/>
                </a:cubicBezTo>
                <a:cubicBezTo>
                  <a:pt x="609" y="255"/>
                  <a:pt x="613" y="270"/>
                  <a:pt x="616" y="282"/>
                </a:cubicBezTo>
                <a:close/>
                <a:moveTo>
                  <a:pt x="531" y="291"/>
                </a:moveTo>
                <a:cubicBezTo>
                  <a:pt x="567" y="275"/>
                  <a:pt x="570" y="253"/>
                  <a:pt x="561" y="227"/>
                </a:cubicBezTo>
                <a:cubicBezTo>
                  <a:pt x="547" y="213"/>
                  <a:pt x="532" y="214"/>
                  <a:pt x="516" y="224"/>
                </a:cubicBezTo>
                <a:cubicBezTo>
                  <a:pt x="497" y="237"/>
                  <a:pt x="499" y="255"/>
                  <a:pt x="506" y="282"/>
                </a:cubicBezTo>
                <a:cubicBezTo>
                  <a:pt x="513" y="284"/>
                  <a:pt x="524" y="288"/>
                  <a:pt x="531" y="291"/>
                </a:cubicBezTo>
                <a:close/>
                <a:moveTo>
                  <a:pt x="585" y="151"/>
                </a:moveTo>
                <a:cubicBezTo>
                  <a:pt x="599" y="151"/>
                  <a:pt x="610" y="144"/>
                  <a:pt x="614" y="129"/>
                </a:cubicBezTo>
                <a:cubicBezTo>
                  <a:pt x="620" y="109"/>
                  <a:pt x="616" y="101"/>
                  <a:pt x="586" y="83"/>
                </a:cubicBezTo>
                <a:cubicBezTo>
                  <a:pt x="560" y="95"/>
                  <a:pt x="555" y="103"/>
                  <a:pt x="559" y="122"/>
                </a:cubicBezTo>
                <a:cubicBezTo>
                  <a:pt x="562" y="138"/>
                  <a:pt x="573" y="151"/>
                  <a:pt x="585" y="151"/>
                </a:cubicBezTo>
                <a:close/>
                <a:moveTo>
                  <a:pt x="201" y="1297"/>
                </a:moveTo>
                <a:cubicBezTo>
                  <a:pt x="225" y="1303"/>
                  <a:pt x="254" y="1283"/>
                  <a:pt x="258" y="1259"/>
                </a:cubicBezTo>
                <a:cubicBezTo>
                  <a:pt x="261" y="1237"/>
                  <a:pt x="241" y="1212"/>
                  <a:pt x="219" y="1210"/>
                </a:cubicBezTo>
                <a:cubicBezTo>
                  <a:pt x="198" y="1208"/>
                  <a:pt x="176" y="1226"/>
                  <a:pt x="172" y="1246"/>
                </a:cubicBezTo>
                <a:cubicBezTo>
                  <a:pt x="168" y="1267"/>
                  <a:pt x="183" y="1293"/>
                  <a:pt x="201" y="1297"/>
                </a:cubicBezTo>
                <a:close/>
                <a:moveTo>
                  <a:pt x="1042" y="1524"/>
                </a:moveTo>
                <a:cubicBezTo>
                  <a:pt x="1016" y="1528"/>
                  <a:pt x="990" y="1530"/>
                  <a:pt x="959" y="1534"/>
                </a:cubicBezTo>
                <a:cubicBezTo>
                  <a:pt x="959" y="1557"/>
                  <a:pt x="960" y="1568"/>
                  <a:pt x="959" y="1579"/>
                </a:cubicBezTo>
                <a:cubicBezTo>
                  <a:pt x="958" y="1608"/>
                  <a:pt x="974" y="1631"/>
                  <a:pt x="998" y="1637"/>
                </a:cubicBezTo>
                <a:cubicBezTo>
                  <a:pt x="1021" y="1642"/>
                  <a:pt x="1048" y="1636"/>
                  <a:pt x="1070" y="1628"/>
                </a:cubicBezTo>
                <a:cubicBezTo>
                  <a:pt x="1091" y="1620"/>
                  <a:pt x="1100" y="1577"/>
                  <a:pt x="1092" y="1554"/>
                </a:cubicBezTo>
                <a:cubicBezTo>
                  <a:pt x="1083" y="1531"/>
                  <a:pt x="1067" y="1521"/>
                  <a:pt x="1042" y="1524"/>
                </a:cubicBezTo>
                <a:close/>
                <a:moveTo>
                  <a:pt x="760" y="1834"/>
                </a:moveTo>
                <a:cubicBezTo>
                  <a:pt x="744" y="1845"/>
                  <a:pt x="727" y="1857"/>
                  <a:pt x="711" y="1868"/>
                </a:cubicBezTo>
                <a:cubicBezTo>
                  <a:pt x="711" y="1916"/>
                  <a:pt x="722" y="1933"/>
                  <a:pt x="754" y="1941"/>
                </a:cubicBezTo>
                <a:cubicBezTo>
                  <a:pt x="779" y="1947"/>
                  <a:pt x="796" y="1936"/>
                  <a:pt x="805" y="1913"/>
                </a:cubicBezTo>
                <a:cubicBezTo>
                  <a:pt x="815" y="1886"/>
                  <a:pt x="799" y="1857"/>
                  <a:pt x="760" y="1834"/>
                </a:cubicBezTo>
                <a:close/>
                <a:moveTo>
                  <a:pt x="1125" y="345"/>
                </a:moveTo>
                <a:cubicBezTo>
                  <a:pt x="1090" y="343"/>
                  <a:pt x="1084" y="346"/>
                  <a:pt x="1080" y="364"/>
                </a:cubicBezTo>
                <a:cubicBezTo>
                  <a:pt x="1077" y="377"/>
                  <a:pt x="1081" y="388"/>
                  <a:pt x="1093" y="394"/>
                </a:cubicBezTo>
                <a:cubicBezTo>
                  <a:pt x="1110" y="402"/>
                  <a:pt x="1124" y="396"/>
                  <a:pt x="1139" y="374"/>
                </a:cubicBezTo>
                <a:cubicBezTo>
                  <a:pt x="1135" y="365"/>
                  <a:pt x="1130" y="355"/>
                  <a:pt x="1125" y="345"/>
                </a:cubicBezTo>
                <a:close/>
                <a:moveTo>
                  <a:pt x="1173" y="532"/>
                </a:moveTo>
                <a:cubicBezTo>
                  <a:pt x="1187" y="526"/>
                  <a:pt x="1193" y="511"/>
                  <a:pt x="1186" y="496"/>
                </a:cubicBezTo>
                <a:cubicBezTo>
                  <a:pt x="1180" y="480"/>
                  <a:pt x="1163" y="471"/>
                  <a:pt x="1150" y="476"/>
                </a:cubicBezTo>
                <a:cubicBezTo>
                  <a:pt x="1136" y="481"/>
                  <a:pt x="1126" y="504"/>
                  <a:pt x="1131" y="517"/>
                </a:cubicBezTo>
                <a:cubicBezTo>
                  <a:pt x="1136" y="530"/>
                  <a:pt x="1158" y="538"/>
                  <a:pt x="1173" y="532"/>
                </a:cubicBezTo>
                <a:close/>
                <a:moveTo>
                  <a:pt x="865" y="2031"/>
                </a:moveTo>
                <a:cubicBezTo>
                  <a:pt x="870" y="2055"/>
                  <a:pt x="897" y="2072"/>
                  <a:pt x="924" y="2068"/>
                </a:cubicBezTo>
                <a:cubicBezTo>
                  <a:pt x="958" y="2064"/>
                  <a:pt x="969" y="2048"/>
                  <a:pt x="973" y="1996"/>
                </a:cubicBezTo>
                <a:cubicBezTo>
                  <a:pt x="960" y="1982"/>
                  <a:pt x="947" y="1968"/>
                  <a:pt x="933" y="1952"/>
                </a:cubicBezTo>
                <a:cubicBezTo>
                  <a:pt x="878" y="1974"/>
                  <a:pt x="857" y="1999"/>
                  <a:pt x="865" y="2031"/>
                </a:cubicBezTo>
                <a:close/>
                <a:moveTo>
                  <a:pt x="881" y="1757"/>
                </a:moveTo>
                <a:cubicBezTo>
                  <a:pt x="851" y="1708"/>
                  <a:pt x="848" y="1707"/>
                  <a:pt x="799" y="1729"/>
                </a:cubicBezTo>
                <a:cubicBezTo>
                  <a:pt x="798" y="1758"/>
                  <a:pt x="805" y="1783"/>
                  <a:pt x="837" y="1791"/>
                </a:cubicBezTo>
                <a:cubicBezTo>
                  <a:pt x="862" y="1796"/>
                  <a:pt x="877" y="1782"/>
                  <a:pt x="881" y="1757"/>
                </a:cubicBezTo>
                <a:close/>
                <a:moveTo>
                  <a:pt x="1187" y="991"/>
                </a:moveTo>
                <a:cubicBezTo>
                  <a:pt x="1209" y="997"/>
                  <a:pt x="1247" y="971"/>
                  <a:pt x="1254" y="946"/>
                </a:cubicBezTo>
                <a:cubicBezTo>
                  <a:pt x="1260" y="924"/>
                  <a:pt x="1241" y="895"/>
                  <a:pt x="1215" y="887"/>
                </a:cubicBezTo>
                <a:cubicBezTo>
                  <a:pt x="1190" y="879"/>
                  <a:pt x="1163" y="897"/>
                  <a:pt x="1154" y="928"/>
                </a:cubicBezTo>
                <a:cubicBezTo>
                  <a:pt x="1146" y="951"/>
                  <a:pt x="1164" y="984"/>
                  <a:pt x="1187" y="991"/>
                </a:cubicBezTo>
                <a:close/>
                <a:moveTo>
                  <a:pt x="1018" y="1758"/>
                </a:moveTo>
                <a:cubicBezTo>
                  <a:pt x="994" y="1755"/>
                  <a:pt x="970" y="1779"/>
                  <a:pt x="966" y="1810"/>
                </a:cubicBezTo>
                <a:cubicBezTo>
                  <a:pt x="961" y="1839"/>
                  <a:pt x="978" y="1861"/>
                  <a:pt x="1005" y="1863"/>
                </a:cubicBezTo>
                <a:cubicBezTo>
                  <a:pt x="1038" y="1865"/>
                  <a:pt x="1066" y="1845"/>
                  <a:pt x="1068" y="1817"/>
                </a:cubicBezTo>
                <a:cubicBezTo>
                  <a:pt x="1071" y="1789"/>
                  <a:pt x="1047" y="1761"/>
                  <a:pt x="1018" y="1758"/>
                </a:cubicBezTo>
                <a:close/>
                <a:moveTo>
                  <a:pt x="1075" y="560"/>
                </a:moveTo>
                <a:cubicBezTo>
                  <a:pt x="1064" y="566"/>
                  <a:pt x="1058" y="570"/>
                  <a:pt x="1053" y="572"/>
                </a:cubicBezTo>
                <a:cubicBezTo>
                  <a:pt x="1038" y="579"/>
                  <a:pt x="1030" y="593"/>
                  <a:pt x="1033" y="607"/>
                </a:cubicBezTo>
                <a:cubicBezTo>
                  <a:pt x="1037" y="619"/>
                  <a:pt x="1046" y="632"/>
                  <a:pt x="1057" y="641"/>
                </a:cubicBezTo>
                <a:cubicBezTo>
                  <a:pt x="1066" y="649"/>
                  <a:pt x="1090" y="643"/>
                  <a:pt x="1099" y="633"/>
                </a:cubicBezTo>
                <a:cubicBezTo>
                  <a:pt x="1109" y="623"/>
                  <a:pt x="1109" y="612"/>
                  <a:pt x="1101" y="600"/>
                </a:cubicBezTo>
                <a:cubicBezTo>
                  <a:pt x="1093" y="588"/>
                  <a:pt x="1085" y="575"/>
                  <a:pt x="1075" y="560"/>
                </a:cubicBezTo>
                <a:close/>
                <a:moveTo>
                  <a:pt x="1371" y="2155"/>
                </a:moveTo>
                <a:cubicBezTo>
                  <a:pt x="1361" y="2149"/>
                  <a:pt x="1339" y="2151"/>
                  <a:pt x="1331" y="2162"/>
                </a:cubicBezTo>
                <a:cubicBezTo>
                  <a:pt x="1330" y="2162"/>
                  <a:pt x="1330" y="2163"/>
                  <a:pt x="1329" y="2163"/>
                </a:cubicBezTo>
                <a:cubicBezTo>
                  <a:pt x="1380" y="2163"/>
                  <a:pt x="1380" y="2163"/>
                  <a:pt x="1380" y="2163"/>
                </a:cubicBezTo>
                <a:cubicBezTo>
                  <a:pt x="1378" y="2160"/>
                  <a:pt x="1375" y="2158"/>
                  <a:pt x="1371" y="2155"/>
                </a:cubicBezTo>
                <a:close/>
                <a:moveTo>
                  <a:pt x="1248" y="1161"/>
                </a:moveTo>
                <a:cubicBezTo>
                  <a:pt x="1255" y="1139"/>
                  <a:pt x="1243" y="1112"/>
                  <a:pt x="1223" y="1103"/>
                </a:cubicBezTo>
                <a:cubicBezTo>
                  <a:pt x="1205" y="1096"/>
                  <a:pt x="1175" y="1107"/>
                  <a:pt x="1168" y="1125"/>
                </a:cubicBezTo>
                <a:cubicBezTo>
                  <a:pt x="1158" y="1148"/>
                  <a:pt x="1173" y="1175"/>
                  <a:pt x="1202" y="1185"/>
                </a:cubicBezTo>
                <a:cubicBezTo>
                  <a:pt x="1226" y="1193"/>
                  <a:pt x="1241" y="1185"/>
                  <a:pt x="1248" y="1161"/>
                </a:cubicBezTo>
                <a:close/>
                <a:moveTo>
                  <a:pt x="1325" y="2080"/>
                </a:moveTo>
                <a:cubicBezTo>
                  <a:pt x="1311" y="2076"/>
                  <a:pt x="1303" y="2082"/>
                  <a:pt x="1296" y="2093"/>
                </a:cubicBezTo>
                <a:cubicBezTo>
                  <a:pt x="1289" y="2104"/>
                  <a:pt x="1293" y="2113"/>
                  <a:pt x="1301" y="2124"/>
                </a:cubicBezTo>
                <a:cubicBezTo>
                  <a:pt x="1316" y="2127"/>
                  <a:pt x="1329" y="2124"/>
                  <a:pt x="1335" y="2111"/>
                </a:cubicBezTo>
                <a:cubicBezTo>
                  <a:pt x="1340" y="2099"/>
                  <a:pt x="1334" y="2088"/>
                  <a:pt x="1325" y="2080"/>
                </a:cubicBezTo>
                <a:close/>
                <a:moveTo>
                  <a:pt x="1352" y="1924"/>
                </a:moveTo>
                <a:cubicBezTo>
                  <a:pt x="1343" y="1928"/>
                  <a:pt x="1335" y="1935"/>
                  <a:pt x="1338" y="1947"/>
                </a:cubicBezTo>
                <a:cubicBezTo>
                  <a:pt x="1342" y="1962"/>
                  <a:pt x="1353" y="1966"/>
                  <a:pt x="1369" y="1964"/>
                </a:cubicBezTo>
                <a:cubicBezTo>
                  <a:pt x="1373" y="1958"/>
                  <a:pt x="1377" y="1950"/>
                  <a:pt x="1382" y="1942"/>
                </a:cubicBezTo>
                <a:cubicBezTo>
                  <a:pt x="1373" y="1932"/>
                  <a:pt x="1369" y="1917"/>
                  <a:pt x="1352" y="1924"/>
                </a:cubicBezTo>
                <a:close/>
                <a:moveTo>
                  <a:pt x="1250" y="1986"/>
                </a:moveTo>
                <a:cubicBezTo>
                  <a:pt x="1238" y="1974"/>
                  <a:pt x="1225" y="1975"/>
                  <a:pt x="1211" y="1983"/>
                </a:cubicBezTo>
                <a:cubicBezTo>
                  <a:pt x="1194" y="1994"/>
                  <a:pt x="1196" y="2010"/>
                  <a:pt x="1202" y="2034"/>
                </a:cubicBezTo>
                <a:cubicBezTo>
                  <a:pt x="1208" y="2037"/>
                  <a:pt x="1218" y="2040"/>
                  <a:pt x="1224" y="2043"/>
                </a:cubicBezTo>
                <a:cubicBezTo>
                  <a:pt x="1256" y="2028"/>
                  <a:pt x="1258" y="2009"/>
                  <a:pt x="1250" y="1986"/>
                </a:cubicBezTo>
                <a:close/>
                <a:moveTo>
                  <a:pt x="1221" y="2099"/>
                </a:moveTo>
                <a:cubicBezTo>
                  <a:pt x="1205" y="2106"/>
                  <a:pt x="1198" y="2117"/>
                  <a:pt x="1205" y="2130"/>
                </a:cubicBezTo>
                <a:cubicBezTo>
                  <a:pt x="1211" y="2143"/>
                  <a:pt x="1227" y="2151"/>
                  <a:pt x="1238" y="2146"/>
                </a:cubicBezTo>
                <a:cubicBezTo>
                  <a:pt x="1252" y="2141"/>
                  <a:pt x="1259" y="2123"/>
                  <a:pt x="1253" y="2109"/>
                </a:cubicBezTo>
                <a:cubicBezTo>
                  <a:pt x="1248" y="2097"/>
                  <a:pt x="1235" y="2093"/>
                  <a:pt x="1221" y="2099"/>
                </a:cubicBezTo>
                <a:close/>
                <a:moveTo>
                  <a:pt x="1273" y="1858"/>
                </a:moveTo>
                <a:cubicBezTo>
                  <a:pt x="1250" y="1869"/>
                  <a:pt x="1245" y="1876"/>
                  <a:pt x="1248" y="1893"/>
                </a:cubicBezTo>
                <a:cubicBezTo>
                  <a:pt x="1251" y="1907"/>
                  <a:pt x="1261" y="1919"/>
                  <a:pt x="1272" y="1919"/>
                </a:cubicBezTo>
                <a:cubicBezTo>
                  <a:pt x="1285" y="1918"/>
                  <a:pt x="1294" y="1912"/>
                  <a:pt x="1298" y="1899"/>
                </a:cubicBezTo>
                <a:cubicBezTo>
                  <a:pt x="1303" y="1881"/>
                  <a:pt x="1299" y="1875"/>
                  <a:pt x="1273" y="1858"/>
                </a:cubicBezTo>
                <a:close/>
                <a:moveTo>
                  <a:pt x="631" y="1475"/>
                </a:moveTo>
                <a:cubicBezTo>
                  <a:pt x="649" y="1458"/>
                  <a:pt x="647" y="1440"/>
                  <a:pt x="634" y="1423"/>
                </a:cubicBezTo>
                <a:cubicBezTo>
                  <a:pt x="617" y="1401"/>
                  <a:pt x="588" y="1408"/>
                  <a:pt x="557" y="1442"/>
                </a:cubicBezTo>
                <a:cubicBezTo>
                  <a:pt x="591" y="1486"/>
                  <a:pt x="610" y="1494"/>
                  <a:pt x="631" y="1475"/>
                </a:cubicBezTo>
                <a:close/>
                <a:moveTo>
                  <a:pt x="458" y="1229"/>
                </a:moveTo>
                <a:cubicBezTo>
                  <a:pt x="459" y="1203"/>
                  <a:pt x="434" y="1178"/>
                  <a:pt x="406" y="1176"/>
                </a:cubicBezTo>
                <a:cubicBezTo>
                  <a:pt x="375" y="1174"/>
                  <a:pt x="349" y="1195"/>
                  <a:pt x="346" y="1227"/>
                </a:cubicBezTo>
                <a:cubicBezTo>
                  <a:pt x="343" y="1256"/>
                  <a:pt x="367" y="1285"/>
                  <a:pt x="396" y="1287"/>
                </a:cubicBezTo>
                <a:cubicBezTo>
                  <a:pt x="426" y="1288"/>
                  <a:pt x="457" y="1259"/>
                  <a:pt x="458" y="1229"/>
                </a:cubicBezTo>
                <a:close/>
                <a:moveTo>
                  <a:pt x="183" y="1644"/>
                </a:moveTo>
                <a:cubicBezTo>
                  <a:pt x="159" y="1655"/>
                  <a:pt x="129" y="1660"/>
                  <a:pt x="138" y="1694"/>
                </a:cubicBezTo>
                <a:cubicBezTo>
                  <a:pt x="141" y="1705"/>
                  <a:pt x="160" y="1720"/>
                  <a:pt x="169" y="1719"/>
                </a:cubicBezTo>
                <a:cubicBezTo>
                  <a:pt x="186" y="1717"/>
                  <a:pt x="208" y="1708"/>
                  <a:pt x="216" y="1695"/>
                </a:cubicBezTo>
                <a:cubicBezTo>
                  <a:pt x="229" y="1671"/>
                  <a:pt x="205" y="1659"/>
                  <a:pt x="183" y="1644"/>
                </a:cubicBezTo>
                <a:close/>
                <a:moveTo>
                  <a:pt x="319" y="1840"/>
                </a:moveTo>
                <a:cubicBezTo>
                  <a:pt x="304" y="1805"/>
                  <a:pt x="278" y="1796"/>
                  <a:pt x="243" y="1803"/>
                </a:cubicBezTo>
                <a:cubicBezTo>
                  <a:pt x="223" y="1855"/>
                  <a:pt x="225" y="1873"/>
                  <a:pt x="251" y="1883"/>
                </a:cubicBezTo>
                <a:cubicBezTo>
                  <a:pt x="280" y="1895"/>
                  <a:pt x="300" y="1882"/>
                  <a:pt x="319" y="1840"/>
                </a:cubicBezTo>
                <a:close/>
                <a:moveTo>
                  <a:pt x="315" y="1642"/>
                </a:moveTo>
                <a:cubicBezTo>
                  <a:pt x="296" y="1640"/>
                  <a:pt x="282" y="1648"/>
                  <a:pt x="284" y="1667"/>
                </a:cubicBezTo>
                <a:cubicBezTo>
                  <a:pt x="285" y="1679"/>
                  <a:pt x="295" y="1691"/>
                  <a:pt x="306" y="1713"/>
                </a:cubicBezTo>
                <a:cubicBezTo>
                  <a:pt x="324" y="1696"/>
                  <a:pt x="340" y="1689"/>
                  <a:pt x="343" y="1678"/>
                </a:cubicBezTo>
                <a:cubicBezTo>
                  <a:pt x="348" y="1659"/>
                  <a:pt x="336" y="1644"/>
                  <a:pt x="315" y="1642"/>
                </a:cubicBezTo>
                <a:close/>
                <a:moveTo>
                  <a:pt x="258" y="2031"/>
                </a:moveTo>
                <a:cubicBezTo>
                  <a:pt x="238" y="2051"/>
                  <a:pt x="242" y="2072"/>
                  <a:pt x="255" y="2094"/>
                </a:cubicBezTo>
                <a:cubicBezTo>
                  <a:pt x="269" y="2116"/>
                  <a:pt x="289" y="2117"/>
                  <a:pt x="314" y="2111"/>
                </a:cubicBezTo>
                <a:cubicBezTo>
                  <a:pt x="333" y="2087"/>
                  <a:pt x="340" y="2063"/>
                  <a:pt x="321" y="2041"/>
                </a:cubicBezTo>
                <a:cubicBezTo>
                  <a:pt x="305" y="2021"/>
                  <a:pt x="281" y="2022"/>
                  <a:pt x="258" y="2031"/>
                </a:cubicBezTo>
                <a:close/>
                <a:moveTo>
                  <a:pt x="747" y="2149"/>
                </a:moveTo>
                <a:cubicBezTo>
                  <a:pt x="732" y="2146"/>
                  <a:pt x="713" y="2153"/>
                  <a:pt x="699" y="2163"/>
                </a:cubicBezTo>
                <a:cubicBezTo>
                  <a:pt x="772" y="2163"/>
                  <a:pt x="772" y="2163"/>
                  <a:pt x="772" y="2163"/>
                </a:cubicBezTo>
                <a:cubicBezTo>
                  <a:pt x="765" y="2155"/>
                  <a:pt x="758" y="2151"/>
                  <a:pt x="747" y="2149"/>
                </a:cubicBezTo>
                <a:close/>
                <a:moveTo>
                  <a:pt x="7" y="1653"/>
                </a:moveTo>
                <a:cubicBezTo>
                  <a:pt x="5" y="1653"/>
                  <a:pt x="3" y="1653"/>
                  <a:pt x="1" y="1652"/>
                </a:cubicBezTo>
                <a:cubicBezTo>
                  <a:pt x="1" y="1750"/>
                  <a:pt x="1" y="1750"/>
                  <a:pt x="1" y="1750"/>
                </a:cubicBezTo>
                <a:cubicBezTo>
                  <a:pt x="18" y="1746"/>
                  <a:pt x="34" y="1734"/>
                  <a:pt x="51" y="1722"/>
                </a:cubicBezTo>
                <a:cubicBezTo>
                  <a:pt x="49" y="1687"/>
                  <a:pt x="43" y="1658"/>
                  <a:pt x="7" y="1653"/>
                </a:cubicBezTo>
                <a:close/>
                <a:moveTo>
                  <a:pt x="25" y="2078"/>
                </a:moveTo>
                <a:cubicBezTo>
                  <a:pt x="15" y="2081"/>
                  <a:pt x="7" y="2086"/>
                  <a:pt x="1" y="2091"/>
                </a:cubicBezTo>
                <a:cubicBezTo>
                  <a:pt x="1" y="2163"/>
                  <a:pt x="1" y="2163"/>
                  <a:pt x="1" y="2163"/>
                </a:cubicBezTo>
                <a:cubicBezTo>
                  <a:pt x="102" y="2163"/>
                  <a:pt x="102" y="2163"/>
                  <a:pt x="102" y="2163"/>
                </a:cubicBezTo>
                <a:cubicBezTo>
                  <a:pt x="101" y="2103"/>
                  <a:pt x="70" y="2084"/>
                  <a:pt x="25" y="2078"/>
                </a:cubicBezTo>
                <a:close/>
                <a:moveTo>
                  <a:pt x="137" y="1941"/>
                </a:moveTo>
                <a:cubicBezTo>
                  <a:pt x="121" y="1954"/>
                  <a:pt x="110" y="1979"/>
                  <a:pt x="109" y="1999"/>
                </a:cubicBezTo>
                <a:cubicBezTo>
                  <a:pt x="107" y="2024"/>
                  <a:pt x="134" y="2031"/>
                  <a:pt x="154" y="2035"/>
                </a:cubicBezTo>
                <a:cubicBezTo>
                  <a:pt x="179" y="2040"/>
                  <a:pt x="200" y="2019"/>
                  <a:pt x="215" y="1979"/>
                </a:cubicBezTo>
                <a:cubicBezTo>
                  <a:pt x="180" y="1937"/>
                  <a:pt x="157" y="1924"/>
                  <a:pt x="137" y="1941"/>
                </a:cubicBezTo>
                <a:close/>
                <a:moveTo>
                  <a:pt x="582" y="1969"/>
                </a:moveTo>
                <a:cubicBezTo>
                  <a:pt x="576" y="2018"/>
                  <a:pt x="583" y="2037"/>
                  <a:pt x="611" y="2049"/>
                </a:cubicBezTo>
                <a:cubicBezTo>
                  <a:pt x="629" y="2056"/>
                  <a:pt x="645" y="2054"/>
                  <a:pt x="657" y="2037"/>
                </a:cubicBezTo>
                <a:cubicBezTo>
                  <a:pt x="671" y="2019"/>
                  <a:pt x="677" y="2000"/>
                  <a:pt x="661" y="1980"/>
                </a:cubicBezTo>
                <a:cubicBezTo>
                  <a:pt x="640" y="1954"/>
                  <a:pt x="614" y="1948"/>
                  <a:pt x="582" y="1969"/>
                </a:cubicBezTo>
                <a:close/>
                <a:moveTo>
                  <a:pt x="655" y="1781"/>
                </a:moveTo>
                <a:cubicBezTo>
                  <a:pt x="652" y="1760"/>
                  <a:pt x="634" y="1755"/>
                  <a:pt x="615" y="1755"/>
                </a:cubicBezTo>
                <a:cubicBezTo>
                  <a:pt x="581" y="1755"/>
                  <a:pt x="573" y="1776"/>
                  <a:pt x="573" y="1806"/>
                </a:cubicBezTo>
                <a:cubicBezTo>
                  <a:pt x="586" y="1817"/>
                  <a:pt x="598" y="1829"/>
                  <a:pt x="609" y="1838"/>
                </a:cubicBezTo>
                <a:cubicBezTo>
                  <a:pt x="648" y="1834"/>
                  <a:pt x="659" y="1811"/>
                  <a:pt x="655" y="1781"/>
                </a:cubicBezTo>
                <a:close/>
                <a:moveTo>
                  <a:pt x="723" y="1625"/>
                </a:moveTo>
                <a:cubicBezTo>
                  <a:pt x="725" y="1604"/>
                  <a:pt x="705" y="1583"/>
                  <a:pt x="679" y="1580"/>
                </a:cubicBezTo>
                <a:cubicBezTo>
                  <a:pt x="655" y="1577"/>
                  <a:pt x="635" y="1594"/>
                  <a:pt x="632" y="1621"/>
                </a:cubicBezTo>
                <a:cubicBezTo>
                  <a:pt x="630" y="1643"/>
                  <a:pt x="651" y="1665"/>
                  <a:pt x="675" y="1666"/>
                </a:cubicBezTo>
                <a:cubicBezTo>
                  <a:pt x="696" y="1667"/>
                  <a:pt x="722" y="1645"/>
                  <a:pt x="723" y="1625"/>
                </a:cubicBezTo>
                <a:close/>
                <a:moveTo>
                  <a:pt x="432" y="2016"/>
                </a:moveTo>
                <a:cubicBezTo>
                  <a:pt x="412" y="2028"/>
                  <a:pt x="396" y="2069"/>
                  <a:pt x="408" y="2093"/>
                </a:cubicBezTo>
                <a:cubicBezTo>
                  <a:pt x="415" y="2108"/>
                  <a:pt x="434" y="2123"/>
                  <a:pt x="450" y="2126"/>
                </a:cubicBezTo>
                <a:cubicBezTo>
                  <a:pt x="477" y="2131"/>
                  <a:pt x="497" y="2100"/>
                  <a:pt x="508" y="2042"/>
                </a:cubicBezTo>
                <a:cubicBezTo>
                  <a:pt x="473" y="2005"/>
                  <a:pt x="458" y="2000"/>
                  <a:pt x="432" y="2016"/>
                </a:cubicBezTo>
                <a:close/>
                <a:moveTo>
                  <a:pt x="481" y="1906"/>
                </a:moveTo>
                <a:cubicBezTo>
                  <a:pt x="483" y="1881"/>
                  <a:pt x="470" y="1869"/>
                  <a:pt x="435" y="1866"/>
                </a:cubicBezTo>
                <a:cubicBezTo>
                  <a:pt x="402" y="1863"/>
                  <a:pt x="384" y="1876"/>
                  <a:pt x="380" y="1904"/>
                </a:cubicBezTo>
                <a:cubicBezTo>
                  <a:pt x="377" y="1927"/>
                  <a:pt x="399" y="1957"/>
                  <a:pt x="421" y="1959"/>
                </a:cubicBezTo>
                <a:cubicBezTo>
                  <a:pt x="446" y="1962"/>
                  <a:pt x="478" y="1934"/>
                  <a:pt x="481" y="1906"/>
                </a:cubicBezTo>
                <a:close/>
                <a:moveTo>
                  <a:pt x="28" y="1567"/>
                </a:moveTo>
                <a:cubicBezTo>
                  <a:pt x="49" y="1566"/>
                  <a:pt x="61" y="1550"/>
                  <a:pt x="58" y="1531"/>
                </a:cubicBezTo>
                <a:cubicBezTo>
                  <a:pt x="56" y="1515"/>
                  <a:pt x="50" y="1493"/>
                  <a:pt x="39" y="1487"/>
                </a:cubicBezTo>
                <a:cubicBezTo>
                  <a:pt x="24" y="1480"/>
                  <a:pt x="12" y="1480"/>
                  <a:pt x="1" y="1485"/>
                </a:cubicBezTo>
                <a:cubicBezTo>
                  <a:pt x="1" y="1561"/>
                  <a:pt x="1" y="1561"/>
                  <a:pt x="1" y="1561"/>
                </a:cubicBezTo>
                <a:cubicBezTo>
                  <a:pt x="8" y="1565"/>
                  <a:pt x="17" y="1567"/>
                  <a:pt x="28" y="1567"/>
                </a:cubicBezTo>
                <a:close/>
                <a:moveTo>
                  <a:pt x="481" y="1649"/>
                </a:moveTo>
                <a:cubicBezTo>
                  <a:pt x="507" y="1681"/>
                  <a:pt x="533" y="1690"/>
                  <a:pt x="544" y="1669"/>
                </a:cubicBezTo>
                <a:cubicBezTo>
                  <a:pt x="551" y="1658"/>
                  <a:pt x="549" y="1635"/>
                  <a:pt x="541" y="1624"/>
                </a:cubicBezTo>
                <a:cubicBezTo>
                  <a:pt x="528" y="1607"/>
                  <a:pt x="507" y="1616"/>
                  <a:pt x="481" y="164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6/1/2020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946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0323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955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2718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8299-B82E-4CC1-A6F2-EF7BB2B6EC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DAFA3-447B-4CE8-8C93-BD28DDEEC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48B44-0335-41CD-A779-909EB04F8540}"/>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5" name="Footer Placeholder 4">
            <a:extLst>
              <a:ext uri="{FF2B5EF4-FFF2-40B4-BE49-F238E27FC236}">
                <a16:creationId xmlns:a16="http://schemas.microsoft.com/office/drawing/2014/main" id="{D81E07B6-E09E-47D4-BC19-3FF68EA59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1EB1F-8773-4C48-98DE-732679A1064C}"/>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9942687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D5C8-4AC0-4CF4-A15D-39D6D8C82F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F1FFA1-784B-42DE-A35F-39FA81D8DB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AC7AC-DF91-427C-A981-989C19768CB4}"/>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5" name="Footer Placeholder 4">
            <a:extLst>
              <a:ext uri="{FF2B5EF4-FFF2-40B4-BE49-F238E27FC236}">
                <a16:creationId xmlns:a16="http://schemas.microsoft.com/office/drawing/2014/main" id="{2448C55D-709E-479F-947F-2D40F3EDA6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78AF3C-E93F-4742-8FDF-94F745D7A8C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981436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2A91B-30C2-4FF7-B92E-82DB4DC501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0642EC-7FA2-4970-89FC-D04CC99352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8A1D92-EFA3-45BA-B3D1-F70D6034D806}"/>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5" name="Footer Placeholder 4">
            <a:extLst>
              <a:ext uri="{FF2B5EF4-FFF2-40B4-BE49-F238E27FC236}">
                <a16:creationId xmlns:a16="http://schemas.microsoft.com/office/drawing/2014/main" id="{ECC9E210-D7D0-4053-B6CB-91609E69B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D6D7-7C36-49AF-83AD-C7642AD3323B}"/>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533031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3CF0-026D-45CA-B288-84A08467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FFC5E-FB0A-46E9-A8C1-4356078D10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D08D53-8711-475D-BF01-E0BAAF035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5B21DC-340C-48BC-AF17-3C393C6E3D94}"/>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6" name="Footer Placeholder 5">
            <a:extLst>
              <a:ext uri="{FF2B5EF4-FFF2-40B4-BE49-F238E27FC236}">
                <a16:creationId xmlns:a16="http://schemas.microsoft.com/office/drawing/2014/main" id="{0E3CCEAE-00DB-4DD3-943B-28E9EAFAD5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755B4-2139-4B2D-81A1-2B5D61971FE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947484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06D9E-FEE8-4695-B135-8AAEDF8B54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F4687F-1AB4-4BF1-9B1B-C55B5829D2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CAC4FB6-0173-4868-A643-9E8C019BD2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36B839-3DD0-47D9-AB2F-CB14E24F2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6F713E-DDC9-4CB2-A85C-6846BC54C36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E59C1-31FE-415F-B41B-8A8913FB9A4C}"/>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8" name="Footer Placeholder 7">
            <a:extLst>
              <a:ext uri="{FF2B5EF4-FFF2-40B4-BE49-F238E27FC236}">
                <a16:creationId xmlns:a16="http://schemas.microsoft.com/office/drawing/2014/main" id="{79D2EE0F-8F31-411B-826A-A986DAB9F3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BBE3A-92AB-45EC-BC75-0D3AD75A86F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1294610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8677-49E7-4AA9-8602-0D8926AED8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691CD-6555-4BFF-A5A3-240A9C532756}"/>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4" name="Footer Placeholder 3">
            <a:extLst>
              <a:ext uri="{FF2B5EF4-FFF2-40B4-BE49-F238E27FC236}">
                <a16:creationId xmlns:a16="http://schemas.microsoft.com/office/drawing/2014/main" id="{32817BAF-6699-4871-B195-BAC18935F1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CD04D0-94AD-4767-B72A-C4AD9C324EBD}"/>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285791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5BA583-B202-409C-B53F-0710A171E4A2}"/>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3" name="Footer Placeholder 2">
            <a:extLst>
              <a:ext uri="{FF2B5EF4-FFF2-40B4-BE49-F238E27FC236}">
                <a16:creationId xmlns:a16="http://schemas.microsoft.com/office/drawing/2014/main" id="{8057E326-DC99-4A3B-A004-4D10C9CE6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074B2-CBAE-4F7B-B6B8-E383F3F98AFA}"/>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4258351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7FB0-4170-4740-8EF5-D8A78E5FA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564923-F4D1-4AEF-92F5-E0A2ABEA80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8EBFA2-A29F-4F04-A9E1-36EE6D2C74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150BF6-532E-4B6B-8D45-27F16622380A}"/>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6" name="Footer Placeholder 5">
            <a:extLst>
              <a:ext uri="{FF2B5EF4-FFF2-40B4-BE49-F238E27FC236}">
                <a16:creationId xmlns:a16="http://schemas.microsoft.com/office/drawing/2014/main" id="{3786EB02-0615-451F-8C92-C7FC5374B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C9D89E-5792-43E0-A392-41D8ABA91B46}"/>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27261750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69870-24F0-42BC-BB0E-7C9522E6E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A2215-BBCB-4E32-9DB6-B8D904374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26043C-6D59-4AD4-9253-35480BEADF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10F155-89E1-413E-BFFE-E133F8C0CEF2}"/>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6" name="Footer Placeholder 5">
            <a:extLst>
              <a:ext uri="{FF2B5EF4-FFF2-40B4-BE49-F238E27FC236}">
                <a16:creationId xmlns:a16="http://schemas.microsoft.com/office/drawing/2014/main" id="{310F49A0-0618-4710-B7F7-4CDB6721E0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40762-C407-4A8E-A686-B8842BEAE1A4}"/>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37562000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CA984-D8A0-4C37-8918-1D7893E3B3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6A7C88-2A3A-4FB4-934A-505EBE1687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B733C-604B-4C41-B5B5-52E650DEDFA1}"/>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5" name="Footer Placeholder 4">
            <a:extLst>
              <a:ext uri="{FF2B5EF4-FFF2-40B4-BE49-F238E27FC236}">
                <a16:creationId xmlns:a16="http://schemas.microsoft.com/office/drawing/2014/main" id="{2C66D80D-642A-43B3-8293-6E48F211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D308F-62AC-49BB-9B38-249F4B9BC5A1}"/>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7513076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734597-8D46-4945-AEBA-058CC974AF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CB91D3-7DFC-4FBB-AAA2-E226DD98548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569855-0DD9-4A01-98D5-2C9CD347999F}"/>
              </a:ext>
            </a:extLst>
          </p:cNvPr>
          <p:cNvSpPr>
            <a:spLocks noGrp="1"/>
          </p:cNvSpPr>
          <p:nvPr>
            <p:ph type="dt" sz="half" idx="10"/>
          </p:nvPr>
        </p:nvSpPr>
        <p:spPr/>
        <p:txBody>
          <a:bodyPr/>
          <a:lstStyle/>
          <a:p>
            <a:fld id="{943C7210-5589-410D-A704-70AA7C1B20DD}" type="datetimeFigureOut">
              <a:rPr lang="en-US" smtClean="0"/>
              <a:t>6/1/2020</a:t>
            </a:fld>
            <a:endParaRPr lang="en-US"/>
          </a:p>
        </p:txBody>
      </p:sp>
      <p:sp>
        <p:nvSpPr>
          <p:cNvPr id="5" name="Footer Placeholder 4">
            <a:extLst>
              <a:ext uri="{FF2B5EF4-FFF2-40B4-BE49-F238E27FC236}">
                <a16:creationId xmlns:a16="http://schemas.microsoft.com/office/drawing/2014/main" id="{B31CDFD2-980D-4DB0-A65B-280D1261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7D6E-08FB-4BD6-A083-E10F22363C65}"/>
              </a:ext>
            </a:extLst>
          </p:cNvPr>
          <p:cNvSpPr>
            <a:spLocks noGrp="1"/>
          </p:cNvSpPr>
          <p:nvPr>
            <p:ph type="sldNum" sz="quarter" idx="12"/>
          </p:nvPr>
        </p:nvSpPr>
        <p:spPr/>
        <p:txBody>
          <a:bodyPr/>
          <a:lstStyle/>
          <a:p>
            <a:fld id="{0EF7701C-3184-4152-9A0D-947F8DC6A0E2}" type="slidenum">
              <a:rPr lang="en-US" smtClean="0"/>
              <a:t>‹#›</a:t>
            </a:fld>
            <a:endParaRPr lang="en-US"/>
          </a:p>
        </p:txBody>
      </p:sp>
    </p:spTree>
    <p:extLst>
      <p:ext uri="{BB962C8B-B14F-4D97-AF65-F5344CB8AC3E}">
        <p14:creationId xmlns:p14="http://schemas.microsoft.com/office/powerpoint/2010/main" val="6432855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112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0968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2286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8219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0627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90961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1849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908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7642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285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671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4730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9703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75244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367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2271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6156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2120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63323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9490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8051" name="Freeform 3"/>
            <p:cNvSpPr>
              <a:spLocks/>
            </p:cNvSpPr>
            <p:nvPr/>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8053" name="Freeform 5"/>
              <p:cNvSpPr>
                <a:spLocks/>
              </p:cNvSpPr>
              <p:nvPr/>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4" name="Freeform 6"/>
              <p:cNvSpPr>
                <a:spLocks/>
              </p:cNvSpPr>
              <p:nvPr/>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5" name="Freeform 7"/>
              <p:cNvSpPr>
                <a:spLocks/>
              </p:cNvSpPr>
              <p:nvPr/>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6" name="Freeform 8"/>
              <p:cNvSpPr>
                <a:spLocks/>
              </p:cNvSpPr>
              <p:nvPr/>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7" name="Freeform 9"/>
              <p:cNvSpPr>
                <a:spLocks/>
              </p:cNvSpPr>
              <p:nvPr/>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8" name="Freeform 10"/>
              <p:cNvSpPr>
                <a:spLocks/>
              </p:cNvSpPr>
              <p:nvPr/>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59" name="Freeform 11"/>
              <p:cNvSpPr>
                <a:spLocks/>
              </p:cNvSpPr>
              <p:nvPr/>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0" name="Freeform 12"/>
              <p:cNvSpPr>
                <a:spLocks/>
              </p:cNvSpPr>
              <p:nvPr/>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1" name="Freeform 13"/>
              <p:cNvSpPr>
                <a:spLocks/>
              </p:cNvSpPr>
              <p:nvPr/>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2" name="Freeform 14"/>
              <p:cNvSpPr>
                <a:spLocks/>
              </p:cNvSpPr>
              <p:nvPr/>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3" name="Freeform 15"/>
              <p:cNvSpPr>
                <a:spLocks/>
              </p:cNvSpPr>
              <p:nvPr/>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4" name="Freeform 16"/>
              <p:cNvSpPr>
                <a:spLocks/>
              </p:cNvSpPr>
              <p:nvPr/>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5" name="Freeform 17"/>
              <p:cNvSpPr>
                <a:spLocks/>
              </p:cNvSpPr>
              <p:nvPr/>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6" name="Freeform 18"/>
              <p:cNvSpPr>
                <a:spLocks/>
              </p:cNvSpPr>
              <p:nvPr/>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7" name="Freeform 19"/>
              <p:cNvSpPr>
                <a:spLocks/>
              </p:cNvSpPr>
              <p:nvPr/>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8" name="Freeform 20"/>
              <p:cNvSpPr>
                <a:spLocks/>
              </p:cNvSpPr>
              <p:nvPr/>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69" name="Freeform 21"/>
              <p:cNvSpPr>
                <a:spLocks/>
              </p:cNvSpPr>
              <p:nvPr/>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0" name="Freeform 22"/>
              <p:cNvSpPr>
                <a:spLocks/>
              </p:cNvSpPr>
              <p:nvPr/>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1" name="Freeform 23"/>
              <p:cNvSpPr>
                <a:spLocks/>
              </p:cNvSpPr>
              <p:nvPr/>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2" name="Freeform 24"/>
              <p:cNvSpPr>
                <a:spLocks/>
              </p:cNvSpPr>
              <p:nvPr/>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3" name="Freeform 25"/>
              <p:cNvSpPr>
                <a:spLocks/>
              </p:cNvSpPr>
              <p:nvPr/>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4" name="Freeform 26"/>
              <p:cNvSpPr>
                <a:spLocks/>
              </p:cNvSpPr>
              <p:nvPr/>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5" name="Freeform 27"/>
              <p:cNvSpPr>
                <a:spLocks/>
              </p:cNvSpPr>
              <p:nvPr/>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6" name="Freeform 28"/>
              <p:cNvSpPr>
                <a:spLocks/>
              </p:cNvSpPr>
              <p:nvPr/>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77" name="Freeform 29"/>
              <p:cNvSpPr>
                <a:spLocks/>
              </p:cNvSpPr>
              <p:nvPr/>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p:nvGrpSpPr>
            <p:grpSpPr bwMode="auto">
              <a:xfrm>
                <a:off x="0" y="0"/>
                <a:ext cx="5758" cy="1045"/>
                <a:chOff x="0" y="0"/>
                <a:chExt cx="5758" cy="1045"/>
              </a:xfrm>
            </p:grpSpPr>
            <p:sp>
              <p:nvSpPr>
                <p:cNvPr id="258079"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0"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1"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2"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3"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4"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5"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6"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7"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8"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89"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0"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1"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2"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3"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p:nvGrpSpPr>
            <p:grpSpPr bwMode="auto">
              <a:xfrm>
                <a:off x="0" y="558"/>
                <a:ext cx="5758" cy="487"/>
                <a:chOff x="0" y="558"/>
                <a:chExt cx="5758" cy="487"/>
              </a:xfrm>
            </p:grpSpPr>
            <p:sp>
              <p:nvSpPr>
                <p:cNvPr id="258095"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6"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p:nvGrpSpPr>
            <p:grpSpPr bwMode="auto">
              <a:xfrm>
                <a:off x="264" y="1039"/>
                <a:ext cx="5200" cy="3280"/>
                <a:chOff x="264" y="1039"/>
                <a:chExt cx="5200" cy="3280"/>
              </a:xfrm>
            </p:grpSpPr>
            <p:sp>
              <p:nvSpPr>
                <p:cNvPr id="258098"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099"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0"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1"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2"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3"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4"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5"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6"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8107" name="Freeform 59"/>
              <p:cNvSpPr>
                <a:spLocks/>
              </p:cNvSpPr>
              <p:nvPr/>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8" name="Freeform 60"/>
              <p:cNvSpPr>
                <a:spLocks/>
              </p:cNvSpPr>
              <p:nvPr/>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09" name="Freeform 61"/>
              <p:cNvSpPr>
                <a:spLocks/>
              </p:cNvSpPr>
              <p:nvPr/>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0" name="Freeform 62"/>
              <p:cNvSpPr>
                <a:spLocks/>
              </p:cNvSpPr>
              <p:nvPr/>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1" name="Freeform 63"/>
              <p:cNvSpPr>
                <a:spLocks/>
              </p:cNvSpPr>
              <p:nvPr/>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2" name="Freeform 64"/>
              <p:cNvSpPr>
                <a:spLocks/>
              </p:cNvSpPr>
              <p:nvPr/>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3" name="Freeform 65"/>
              <p:cNvSpPr>
                <a:spLocks/>
              </p:cNvSpPr>
              <p:nvPr/>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8114" name="Freeform 66"/>
              <p:cNvSpPr>
                <a:spLocks/>
              </p:cNvSpPr>
              <p:nvPr/>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8115" name="Rectangle 67"/>
          <p:cNvSpPr>
            <a:spLocks noGrp="1" noChangeArrowheads="1"/>
          </p:cNvSpPr>
          <p:nvPr>
            <p:ph type="ctrTitle" sz="quarter"/>
          </p:nvPr>
        </p:nvSpPr>
        <p:spPr>
          <a:xfrm>
            <a:off x="607487" y="1920876"/>
            <a:ext cx="10968567" cy="1736725"/>
          </a:xfrm>
        </p:spPr>
        <p:txBody>
          <a:bodyPr anchor="b"/>
          <a:lstStyle>
            <a:lvl1pPr>
              <a:defRPr sz="5400"/>
            </a:lvl1pPr>
          </a:lstStyle>
          <a:p>
            <a:r>
              <a:rPr lang="en-US"/>
              <a:t>Click to edit Master title style</a:t>
            </a:r>
          </a:p>
        </p:txBody>
      </p:sp>
      <p:sp>
        <p:nvSpPr>
          <p:cNvPr id="258116"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258117" name="Rectangle 69"/>
          <p:cNvSpPr>
            <a:spLocks noGrp="1" noChangeArrowheads="1"/>
          </p:cNvSpPr>
          <p:nvPr>
            <p:ph type="dt" sz="quarter" idx="2"/>
          </p:nvPr>
        </p:nvSpPr>
        <p:spPr/>
        <p:txBody>
          <a:bodyPr/>
          <a:lstStyle>
            <a:lvl1pPr>
              <a:defRPr/>
            </a:lvl1pPr>
          </a:lstStyle>
          <a:p>
            <a:pPr algn="l"/>
            <a:endParaRPr lang="en-US">
              <a:solidFill>
                <a:srgbClr val="EAEAEA"/>
              </a:solidFill>
            </a:endParaRPr>
          </a:p>
        </p:txBody>
      </p:sp>
      <p:sp>
        <p:nvSpPr>
          <p:cNvPr id="258118"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258119" name="Rectangle 71"/>
          <p:cNvSpPr>
            <a:spLocks noGrp="1" noChangeArrowheads="1"/>
          </p:cNvSpPr>
          <p:nvPr>
            <p:ph type="sldNum" sz="quarter" idx="4"/>
          </p:nvPr>
        </p:nvSpPr>
        <p:spPr/>
        <p:txBody>
          <a:bodyPr/>
          <a:lstStyle>
            <a:lvl1pPr>
              <a:defRPr/>
            </a:lvl1pPr>
          </a:lstStyle>
          <a:p>
            <a:fld id="{2A585A5D-2B20-49DB-B164-2AB1AB1CDF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92438376"/>
      </p:ext>
    </p:extLst>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0162A198-6AD3-42EA-8437-B2217F119DC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13558036"/>
      </p:ext>
    </p:extLst>
  </p:cSld>
  <p:clrMapOvr>
    <a:masterClrMapping/>
  </p:clrMapOvr>
  <p:transition spd="slow">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6D2E9F0A-74F7-4A9A-9628-E2DB36295D1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58433699"/>
      </p:ext>
    </p:extLst>
  </p:cSld>
  <p:clrMapOvr>
    <a:masterClrMapping/>
  </p:clrMapOvr>
  <p:transition spd="slow">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642D570A-D1B0-4A63-AFFB-ECA5E0B9193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97380883"/>
      </p:ext>
    </p:extLst>
  </p:cSld>
  <p:clrMapOvr>
    <a:masterClrMapping/>
  </p:clrMapOvr>
  <p:transition spd="slow">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C1131C82-3850-435E-B7CE-063800D566A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21094375"/>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8"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Date Placeholder 1"/>
          <p:cNvSpPr>
            <a:spLocks noGrp="1"/>
          </p:cNvSpPr>
          <p:nvPr>
            <p:ph type="dt" sz="half" idx="10"/>
          </p:nvPr>
        </p:nvSpPr>
        <p:spPr/>
        <p:txBody>
          <a:bodyPr/>
          <a:lstStyle/>
          <a:p>
            <a:fld id="{BB02557A-7053-4340-A874-8AB926A8EDA1}" type="datetimeFigureOut">
              <a:rPr lang="en-US" dirty="0"/>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F159E04D-608C-468A-A3E4-1CF1965E90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58420887"/>
      </p:ext>
    </p:extLst>
  </p:cSld>
  <p:clrMapOvr>
    <a:masterClrMapping/>
  </p:clrMapOvr>
  <p:transition spd="slow">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7EBC94D3-DC0A-449F-903D-17FE3D0126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10558457"/>
      </p:ext>
    </p:extLst>
  </p:cSld>
  <p:clrMapOvr>
    <a:masterClrMapping/>
  </p:clrMapOvr>
  <p:transition spd="slow">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AE339404-B275-4E00-AADC-A5E39478CC5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75668974"/>
      </p:ext>
    </p:extLst>
  </p:cSld>
  <p:clrMapOvr>
    <a:masterClrMapping/>
  </p:clrMapOvr>
  <p:transition spd="slow">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2DA6A899-8F97-4686-ADB9-C5A6A09F3A3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18548145"/>
      </p:ext>
    </p:extLst>
  </p:cSld>
  <p:clrMapOvr>
    <a:masterClrMapping/>
  </p:clrMapOvr>
  <p:transition spd="slow">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4E40C13-8EC6-48B4-8AF4-4A01086C776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58350690"/>
      </p:ext>
    </p:extLst>
  </p:cSld>
  <p:clrMapOvr>
    <a:masterClrMapping/>
  </p:clrMapOvr>
  <p:transition spd="slow">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70" y="273051"/>
            <a:ext cx="2741084" cy="58229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1"/>
            <a:ext cx="8024283" cy="58229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D5E80AB-5248-4C2A-AB5D-C74A728EC8A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01643615"/>
      </p:ext>
    </p:extLst>
  </p:cSld>
  <p:clrMapOvr>
    <a:masterClrMapping/>
  </p:clrMapOvr>
  <p:transition spd="slow">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3370" y="1598614"/>
            <a:ext cx="5382684"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3370" y="3922715"/>
            <a:ext cx="5382684"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7" name="Footer Placeholder 6"/>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8" name="Slide Number Placeholder 7"/>
          <p:cNvSpPr>
            <a:spLocks noGrp="1"/>
          </p:cNvSpPr>
          <p:nvPr>
            <p:ph type="sldNum" sz="quarter" idx="12"/>
          </p:nvPr>
        </p:nvSpPr>
        <p:spPr>
          <a:xfrm>
            <a:off x="8737603" y="6242052"/>
            <a:ext cx="2840567" cy="474663"/>
          </a:xfrm>
        </p:spPr>
        <p:txBody>
          <a:bodyPr/>
          <a:lstStyle>
            <a:lvl1pPr>
              <a:defRPr/>
            </a:lvl1pPr>
          </a:lstStyle>
          <a:p>
            <a:fld id="{01AB3DD6-6E10-4E82-A86B-1096440DF3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46272976"/>
      </p:ext>
    </p:extLst>
  </p:cSld>
  <p:clrMapOvr>
    <a:masterClrMapping/>
  </p:clrMapOvr>
  <p:transition spd="slow">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7" y="273051"/>
            <a:ext cx="10968567" cy="1143000"/>
          </a:xfrm>
        </p:spPr>
        <p:txBody>
          <a:bodyPr/>
          <a:lstStyle/>
          <a:p>
            <a:r>
              <a:rPr lang="en-US"/>
              <a:t>Click to edit Master title style</a:t>
            </a:r>
          </a:p>
        </p:txBody>
      </p:sp>
      <p:sp>
        <p:nvSpPr>
          <p:cNvPr id="3" name="Text Placeholder 2"/>
          <p:cNvSpPr>
            <a:spLocks noGrp="1"/>
          </p:cNvSpPr>
          <p:nvPr>
            <p:ph type="body" sz="half" idx="1"/>
          </p:nvPr>
        </p:nvSpPr>
        <p:spPr>
          <a:xfrm>
            <a:off x="607484" y="1598613"/>
            <a:ext cx="538268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0" y="1598613"/>
            <a:ext cx="5382684"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7487" y="6242052"/>
            <a:ext cx="2840567" cy="474663"/>
          </a:xfrm>
        </p:spPr>
        <p:txBody>
          <a:bodyPr/>
          <a:lstStyle>
            <a:lvl1pPr>
              <a:defRPr/>
            </a:lvl1pPr>
          </a:lstStyle>
          <a:p>
            <a:pPr algn="l"/>
            <a:endParaRPr lang="en-US">
              <a:solidFill>
                <a:srgbClr val="EAEAEA"/>
              </a:solidFill>
            </a:endParaRPr>
          </a:p>
        </p:txBody>
      </p:sp>
      <p:sp>
        <p:nvSpPr>
          <p:cNvPr id="6" name="Footer Placeholder 5"/>
          <p:cNvSpPr>
            <a:spLocks noGrp="1"/>
          </p:cNvSpPr>
          <p:nvPr>
            <p:ph type="ftr" sz="quarter" idx="11"/>
          </p:nvPr>
        </p:nvSpPr>
        <p:spPr>
          <a:xfrm>
            <a:off x="4165600" y="6242052"/>
            <a:ext cx="3860800" cy="474663"/>
          </a:xfrm>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a:xfrm>
            <a:off x="8737603" y="6242052"/>
            <a:ext cx="2840567" cy="474663"/>
          </a:xfrm>
        </p:spPr>
        <p:txBody>
          <a:bodyPr/>
          <a:lstStyle>
            <a:lvl1pPr>
              <a:defRPr/>
            </a:lvl1pPr>
          </a:lstStyle>
          <a:p>
            <a:fld id="{DD9B3858-841A-4113-AE5C-CB6B2D9A4FB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7771359"/>
      </p:ext>
    </p:extLst>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A3EFB5F2-FF61-4CB1-8763-8C08950F9F7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591324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F47EF1BF-3C8F-4DD0-AA0B-7238E9F0741B}"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564527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6/1/2020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p:ext uri="{DCECCB84-F9BA-43D5-87BE-67443E8EF086}">
      <p15:sldGuideLst xmlns:p15="http://schemas.microsoft.com/office/powerpoint/2012/main">
        <p15:guide id="1" pos="54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920932CB-6D0E-4CB6-AF74-1AF38FDF0759}"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247165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D5E1030-7DB1-407D-822A-F3E8DBB1A2B5}"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3284905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fld id="{4C197652-12D3-4B5B-89A0-3FB5ADBAD5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36245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fld id="{B84F5C7D-FB17-46F7-BB0C-0AB1C84B6C44}"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6338689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4" name="Slide Number Placeholder 3"/>
          <p:cNvSpPr>
            <a:spLocks noGrp="1"/>
          </p:cNvSpPr>
          <p:nvPr>
            <p:ph type="sldNum" sz="quarter" idx="12"/>
          </p:nvPr>
        </p:nvSpPr>
        <p:spPr/>
        <p:txBody>
          <a:bodyPr/>
          <a:lstStyle>
            <a:lvl1pPr>
              <a:defRPr/>
            </a:lvl1pPr>
          </a:lstStyle>
          <a:p>
            <a:fld id="{5F2410BC-FCEE-4B40-A9B7-61305776DE8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994942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95E68006-BB6F-4641-9271-D7F4377C09C8}"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883775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fld id="{49ECC707-A3BE-476B-8F6E-4FD57619C85C}"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612249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B6B24B19-6E41-4457-BC83-EDB40A559287}"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2527261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fld id="{DD88A49E-2952-41AD-B7FE-9F8B06F0661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6823920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DC9CD605-07D6-41F5-8390-D914863903EE}" type="slidenum">
              <a:rPr lang="en-US">
                <a:solidFill>
                  <a:srgbClr val="000000"/>
                </a:solidFill>
                <a:latin typeface="Times New Roman" pitchFamily="18" charset="0"/>
              </a: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338496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5"/>
          <p:cNvSpPr>
            <a:spLocks noEditPoints="1"/>
          </p:cNvSpPr>
          <p:nvPr/>
        </p:nvSpPr>
        <p:spPr bwMode="auto">
          <a:xfrm>
            <a:off x="389282" y="1"/>
            <a:ext cx="11520781" cy="6864102"/>
          </a:xfrm>
          <a:custGeom>
            <a:avLst/>
            <a:gdLst/>
            <a:ahLst/>
            <a:cxnLst/>
            <a:rect l="0" t="0" r="r" b="b"/>
            <a:pathLst>
              <a:path w="3627" h="2160">
                <a:moveTo>
                  <a:pt x="482" y="15"/>
                </a:moveTo>
                <a:cubicBezTo>
                  <a:pt x="491" y="14"/>
                  <a:pt x="499" y="8"/>
                  <a:pt x="504" y="0"/>
                </a:cubicBezTo>
                <a:cubicBezTo>
                  <a:pt x="451" y="0"/>
                  <a:pt x="451" y="0"/>
                  <a:pt x="451" y="0"/>
                </a:cubicBezTo>
                <a:cubicBezTo>
                  <a:pt x="459" y="10"/>
                  <a:pt x="472" y="16"/>
                  <a:pt x="482" y="15"/>
                </a:cubicBezTo>
                <a:close/>
                <a:moveTo>
                  <a:pt x="376" y="126"/>
                </a:moveTo>
                <a:cubicBezTo>
                  <a:pt x="375" y="145"/>
                  <a:pt x="388" y="155"/>
                  <a:pt x="407" y="154"/>
                </a:cubicBezTo>
                <a:cubicBezTo>
                  <a:pt x="440" y="123"/>
                  <a:pt x="440" y="121"/>
                  <a:pt x="416" y="88"/>
                </a:cubicBezTo>
                <a:cubicBezTo>
                  <a:pt x="394" y="91"/>
                  <a:pt x="376" y="101"/>
                  <a:pt x="376" y="126"/>
                </a:cubicBezTo>
                <a:close/>
                <a:moveTo>
                  <a:pt x="381" y="225"/>
                </a:moveTo>
                <a:cubicBezTo>
                  <a:pt x="359" y="227"/>
                  <a:pt x="344" y="243"/>
                  <a:pt x="347" y="263"/>
                </a:cubicBezTo>
                <a:cubicBezTo>
                  <a:pt x="351" y="288"/>
                  <a:pt x="370" y="306"/>
                  <a:pt x="391" y="303"/>
                </a:cubicBezTo>
                <a:cubicBezTo>
                  <a:pt x="413" y="301"/>
                  <a:pt x="430" y="279"/>
                  <a:pt x="428" y="256"/>
                </a:cubicBezTo>
                <a:cubicBezTo>
                  <a:pt x="426" y="238"/>
                  <a:pt x="405" y="224"/>
                  <a:pt x="381" y="225"/>
                </a:cubicBezTo>
                <a:close/>
                <a:moveTo>
                  <a:pt x="250" y="87"/>
                </a:moveTo>
                <a:cubicBezTo>
                  <a:pt x="250" y="106"/>
                  <a:pt x="260" y="117"/>
                  <a:pt x="279" y="120"/>
                </a:cubicBezTo>
                <a:cubicBezTo>
                  <a:pt x="301" y="124"/>
                  <a:pt x="320" y="107"/>
                  <a:pt x="331" y="75"/>
                </a:cubicBezTo>
                <a:cubicBezTo>
                  <a:pt x="320" y="64"/>
                  <a:pt x="309" y="53"/>
                  <a:pt x="298" y="43"/>
                </a:cubicBezTo>
                <a:cubicBezTo>
                  <a:pt x="262" y="51"/>
                  <a:pt x="251" y="61"/>
                  <a:pt x="250" y="87"/>
                </a:cubicBezTo>
                <a:close/>
                <a:moveTo>
                  <a:pt x="548" y="94"/>
                </a:moveTo>
                <a:cubicBezTo>
                  <a:pt x="555" y="73"/>
                  <a:pt x="546" y="64"/>
                  <a:pt x="505" y="52"/>
                </a:cubicBezTo>
                <a:cubicBezTo>
                  <a:pt x="472" y="76"/>
                  <a:pt x="471" y="79"/>
                  <a:pt x="486" y="117"/>
                </a:cubicBezTo>
                <a:cubicBezTo>
                  <a:pt x="524" y="125"/>
                  <a:pt x="541" y="118"/>
                  <a:pt x="548" y="94"/>
                </a:cubicBezTo>
                <a:close/>
                <a:moveTo>
                  <a:pt x="714" y="94"/>
                </a:moveTo>
                <a:cubicBezTo>
                  <a:pt x="695" y="96"/>
                  <a:pt x="673" y="122"/>
                  <a:pt x="675" y="141"/>
                </a:cubicBezTo>
                <a:cubicBezTo>
                  <a:pt x="677" y="160"/>
                  <a:pt x="703" y="178"/>
                  <a:pt x="725" y="176"/>
                </a:cubicBezTo>
                <a:cubicBezTo>
                  <a:pt x="745" y="173"/>
                  <a:pt x="757" y="156"/>
                  <a:pt x="755" y="134"/>
                </a:cubicBezTo>
                <a:cubicBezTo>
                  <a:pt x="751" y="110"/>
                  <a:pt x="733" y="92"/>
                  <a:pt x="714" y="94"/>
                </a:cubicBezTo>
                <a:close/>
                <a:moveTo>
                  <a:pt x="609" y="2"/>
                </a:moveTo>
                <a:cubicBezTo>
                  <a:pt x="604" y="19"/>
                  <a:pt x="600" y="34"/>
                  <a:pt x="596" y="48"/>
                </a:cubicBezTo>
                <a:cubicBezTo>
                  <a:pt x="608" y="63"/>
                  <a:pt x="619" y="80"/>
                  <a:pt x="637" y="66"/>
                </a:cubicBezTo>
                <a:cubicBezTo>
                  <a:pt x="647" y="58"/>
                  <a:pt x="655" y="42"/>
                  <a:pt x="655" y="29"/>
                </a:cubicBezTo>
                <a:cubicBezTo>
                  <a:pt x="655" y="6"/>
                  <a:pt x="634" y="4"/>
                  <a:pt x="609" y="2"/>
                </a:cubicBezTo>
                <a:close/>
                <a:moveTo>
                  <a:pt x="199" y="184"/>
                </a:moveTo>
                <a:cubicBezTo>
                  <a:pt x="182" y="191"/>
                  <a:pt x="174" y="214"/>
                  <a:pt x="180" y="233"/>
                </a:cubicBezTo>
                <a:cubicBezTo>
                  <a:pt x="189" y="259"/>
                  <a:pt x="203" y="265"/>
                  <a:pt x="242" y="259"/>
                </a:cubicBezTo>
                <a:cubicBezTo>
                  <a:pt x="251" y="248"/>
                  <a:pt x="260" y="236"/>
                  <a:pt x="270" y="223"/>
                </a:cubicBezTo>
                <a:cubicBezTo>
                  <a:pt x="245" y="185"/>
                  <a:pt x="222" y="173"/>
                  <a:pt x="199" y="184"/>
                </a:cubicBezTo>
                <a:close/>
                <a:moveTo>
                  <a:pt x="587" y="178"/>
                </a:moveTo>
                <a:cubicBezTo>
                  <a:pt x="570" y="181"/>
                  <a:pt x="562" y="184"/>
                  <a:pt x="553" y="185"/>
                </a:cubicBezTo>
                <a:cubicBezTo>
                  <a:pt x="531" y="189"/>
                  <a:pt x="516" y="204"/>
                  <a:pt x="516" y="223"/>
                </a:cubicBezTo>
                <a:cubicBezTo>
                  <a:pt x="515" y="241"/>
                  <a:pt x="524" y="261"/>
                  <a:pt x="534" y="276"/>
                </a:cubicBezTo>
                <a:cubicBezTo>
                  <a:pt x="543" y="290"/>
                  <a:pt x="576" y="290"/>
                  <a:pt x="592" y="281"/>
                </a:cubicBezTo>
                <a:cubicBezTo>
                  <a:pt x="609" y="271"/>
                  <a:pt x="613" y="257"/>
                  <a:pt x="607" y="239"/>
                </a:cubicBezTo>
                <a:cubicBezTo>
                  <a:pt x="600" y="220"/>
                  <a:pt x="595" y="200"/>
                  <a:pt x="587" y="178"/>
                </a:cubicBezTo>
                <a:close/>
                <a:moveTo>
                  <a:pt x="827" y="34"/>
                </a:moveTo>
                <a:cubicBezTo>
                  <a:pt x="846" y="34"/>
                  <a:pt x="858" y="25"/>
                  <a:pt x="863" y="7"/>
                </a:cubicBezTo>
                <a:cubicBezTo>
                  <a:pt x="863" y="5"/>
                  <a:pt x="864" y="3"/>
                  <a:pt x="864" y="0"/>
                </a:cubicBezTo>
                <a:cubicBezTo>
                  <a:pt x="783" y="0"/>
                  <a:pt x="783" y="0"/>
                  <a:pt x="783" y="0"/>
                </a:cubicBezTo>
                <a:cubicBezTo>
                  <a:pt x="790" y="26"/>
                  <a:pt x="802" y="33"/>
                  <a:pt x="827" y="34"/>
                </a:cubicBezTo>
                <a:close/>
                <a:moveTo>
                  <a:pt x="3376" y="1873"/>
                </a:moveTo>
                <a:cubicBezTo>
                  <a:pt x="3381" y="1864"/>
                  <a:pt x="3390" y="1855"/>
                  <a:pt x="3394" y="1845"/>
                </a:cubicBezTo>
                <a:cubicBezTo>
                  <a:pt x="3400" y="1828"/>
                  <a:pt x="3388" y="1809"/>
                  <a:pt x="3372" y="1805"/>
                </a:cubicBezTo>
                <a:cubicBezTo>
                  <a:pt x="3357" y="1802"/>
                  <a:pt x="3342" y="1813"/>
                  <a:pt x="3337" y="1831"/>
                </a:cubicBezTo>
                <a:cubicBezTo>
                  <a:pt x="3334" y="1844"/>
                  <a:pt x="3336" y="1856"/>
                  <a:pt x="3346" y="1866"/>
                </a:cubicBezTo>
                <a:cubicBezTo>
                  <a:pt x="3354" y="1868"/>
                  <a:pt x="3363" y="1870"/>
                  <a:pt x="3376" y="1873"/>
                </a:cubicBezTo>
                <a:close/>
                <a:moveTo>
                  <a:pt x="3320" y="2029"/>
                </a:moveTo>
                <a:cubicBezTo>
                  <a:pt x="3320" y="2015"/>
                  <a:pt x="3324" y="2000"/>
                  <a:pt x="3306" y="1997"/>
                </a:cubicBezTo>
                <a:cubicBezTo>
                  <a:pt x="3301" y="1996"/>
                  <a:pt x="3290" y="2002"/>
                  <a:pt x="3288" y="2006"/>
                </a:cubicBezTo>
                <a:cubicBezTo>
                  <a:pt x="3286" y="2014"/>
                  <a:pt x="3285" y="2027"/>
                  <a:pt x="3290" y="2033"/>
                </a:cubicBezTo>
                <a:cubicBezTo>
                  <a:pt x="3298" y="2044"/>
                  <a:pt x="3309" y="2036"/>
                  <a:pt x="3320" y="2029"/>
                </a:cubicBezTo>
                <a:close/>
                <a:moveTo>
                  <a:pt x="3252" y="1846"/>
                </a:moveTo>
                <a:cubicBezTo>
                  <a:pt x="3269" y="1839"/>
                  <a:pt x="3272" y="1832"/>
                  <a:pt x="3269" y="1801"/>
                </a:cubicBezTo>
                <a:cubicBezTo>
                  <a:pt x="3246" y="1789"/>
                  <a:pt x="3238" y="1790"/>
                  <a:pt x="3226" y="1803"/>
                </a:cubicBezTo>
                <a:cubicBezTo>
                  <a:pt x="3217" y="1814"/>
                  <a:pt x="3213" y="1830"/>
                  <a:pt x="3220" y="1838"/>
                </a:cubicBezTo>
                <a:cubicBezTo>
                  <a:pt x="3229" y="1848"/>
                  <a:pt x="3239" y="1851"/>
                  <a:pt x="3252" y="1846"/>
                </a:cubicBezTo>
                <a:close/>
                <a:moveTo>
                  <a:pt x="3501" y="1919"/>
                </a:moveTo>
                <a:cubicBezTo>
                  <a:pt x="3505" y="1910"/>
                  <a:pt x="3510" y="1900"/>
                  <a:pt x="3514" y="1891"/>
                </a:cubicBezTo>
                <a:cubicBezTo>
                  <a:pt x="3502" y="1869"/>
                  <a:pt x="3493" y="1864"/>
                  <a:pt x="3477" y="1870"/>
                </a:cubicBezTo>
                <a:cubicBezTo>
                  <a:pt x="3463" y="1875"/>
                  <a:pt x="3456" y="1887"/>
                  <a:pt x="3460" y="1900"/>
                </a:cubicBezTo>
                <a:cubicBezTo>
                  <a:pt x="3466" y="1918"/>
                  <a:pt x="3474" y="1922"/>
                  <a:pt x="3501" y="1919"/>
                </a:cubicBezTo>
                <a:close/>
                <a:moveTo>
                  <a:pt x="3153" y="1864"/>
                </a:moveTo>
                <a:cubicBezTo>
                  <a:pt x="3155" y="1846"/>
                  <a:pt x="3146" y="1836"/>
                  <a:pt x="3131" y="1830"/>
                </a:cubicBezTo>
                <a:cubicBezTo>
                  <a:pt x="3111" y="1824"/>
                  <a:pt x="3100" y="1836"/>
                  <a:pt x="3085" y="1855"/>
                </a:cubicBezTo>
                <a:cubicBezTo>
                  <a:pt x="3087" y="1861"/>
                  <a:pt x="3090" y="1871"/>
                  <a:pt x="3092" y="1878"/>
                </a:cubicBezTo>
                <a:cubicBezTo>
                  <a:pt x="3124" y="1894"/>
                  <a:pt x="3140" y="1884"/>
                  <a:pt x="3153" y="1864"/>
                </a:cubicBezTo>
                <a:close/>
                <a:moveTo>
                  <a:pt x="54" y="71"/>
                </a:moveTo>
                <a:cubicBezTo>
                  <a:pt x="24" y="70"/>
                  <a:pt x="12" y="91"/>
                  <a:pt x="0" y="118"/>
                </a:cubicBezTo>
                <a:cubicBezTo>
                  <a:pt x="12" y="132"/>
                  <a:pt x="25" y="146"/>
                  <a:pt x="38" y="160"/>
                </a:cubicBezTo>
                <a:cubicBezTo>
                  <a:pt x="82" y="143"/>
                  <a:pt x="94" y="133"/>
                  <a:pt x="93" y="114"/>
                </a:cubicBezTo>
                <a:cubicBezTo>
                  <a:pt x="92" y="95"/>
                  <a:pt x="73" y="72"/>
                  <a:pt x="54" y="71"/>
                </a:cubicBezTo>
                <a:close/>
                <a:moveTo>
                  <a:pt x="206" y="23"/>
                </a:moveTo>
                <a:cubicBezTo>
                  <a:pt x="213" y="15"/>
                  <a:pt x="216" y="8"/>
                  <a:pt x="218" y="0"/>
                </a:cubicBezTo>
                <a:cubicBezTo>
                  <a:pt x="147" y="0"/>
                  <a:pt x="147" y="0"/>
                  <a:pt x="147" y="0"/>
                </a:cubicBezTo>
                <a:cubicBezTo>
                  <a:pt x="145" y="13"/>
                  <a:pt x="150" y="22"/>
                  <a:pt x="163" y="29"/>
                </a:cubicBezTo>
                <a:cubicBezTo>
                  <a:pt x="179" y="37"/>
                  <a:pt x="194" y="38"/>
                  <a:pt x="206" y="23"/>
                </a:cubicBezTo>
                <a:close/>
                <a:moveTo>
                  <a:pt x="3146" y="1932"/>
                </a:moveTo>
                <a:cubicBezTo>
                  <a:pt x="3138" y="1943"/>
                  <a:pt x="3143" y="1957"/>
                  <a:pt x="3159" y="1972"/>
                </a:cubicBezTo>
                <a:cubicBezTo>
                  <a:pt x="3185" y="1965"/>
                  <a:pt x="3197" y="1957"/>
                  <a:pt x="3193" y="1944"/>
                </a:cubicBezTo>
                <a:cubicBezTo>
                  <a:pt x="3190" y="1934"/>
                  <a:pt x="3181" y="1924"/>
                  <a:pt x="3172" y="1919"/>
                </a:cubicBezTo>
                <a:cubicBezTo>
                  <a:pt x="3161" y="1913"/>
                  <a:pt x="3152" y="1924"/>
                  <a:pt x="3146" y="1932"/>
                </a:cubicBezTo>
                <a:close/>
                <a:moveTo>
                  <a:pt x="3606" y="2105"/>
                </a:moveTo>
                <a:cubicBezTo>
                  <a:pt x="3592" y="2096"/>
                  <a:pt x="3582" y="2099"/>
                  <a:pt x="3573" y="2112"/>
                </a:cubicBezTo>
                <a:cubicBezTo>
                  <a:pt x="3565" y="2125"/>
                  <a:pt x="3568" y="2144"/>
                  <a:pt x="3580" y="2152"/>
                </a:cubicBezTo>
                <a:cubicBezTo>
                  <a:pt x="3590" y="2160"/>
                  <a:pt x="3610" y="2158"/>
                  <a:pt x="3617" y="2148"/>
                </a:cubicBezTo>
                <a:cubicBezTo>
                  <a:pt x="3627" y="2135"/>
                  <a:pt x="3622" y="2116"/>
                  <a:pt x="3606" y="2105"/>
                </a:cubicBezTo>
                <a:close/>
                <a:moveTo>
                  <a:pt x="3294" y="2158"/>
                </a:moveTo>
                <a:cubicBezTo>
                  <a:pt x="3324" y="2158"/>
                  <a:pt x="3324" y="2158"/>
                  <a:pt x="3324" y="2158"/>
                </a:cubicBezTo>
                <a:cubicBezTo>
                  <a:pt x="3325" y="2151"/>
                  <a:pt x="3325" y="2142"/>
                  <a:pt x="3326" y="2132"/>
                </a:cubicBezTo>
                <a:cubicBezTo>
                  <a:pt x="3312" y="2135"/>
                  <a:pt x="3302" y="2136"/>
                  <a:pt x="3293" y="2138"/>
                </a:cubicBezTo>
                <a:cubicBezTo>
                  <a:pt x="3293" y="2147"/>
                  <a:pt x="3293" y="2154"/>
                  <a:pt x="3294" y="2158"/>
                </a:cubicBezTo>
                <a:close/>
                <a:moveTo>
                  <a:pt x="3324" y="1903"/>
                </a:moveTo>
                <a:cubicBezTo>
                  <a:pt x="3305" y="1914"/>
                  <a:pt x="3309" y="1932"/>
                  <a:pt x="3312" y="1951"/>
                </a:cubicBezTo>
                <a:cubicBezTo>
                  <a:pt x="3329" y="1958"/>
                  <a:pt x="3343" y="1961"/>
                  <a:pt x="3353" y="1946"/>
                </a:cubicBezTo>
                <a:cubicBezTo>
                  <a:pt x="3360" y="1935"/>
                  <a:pt x="3363" y="1923"/>
                  <a:pt x="3352" y="1913"/>
                </a:cubicBezTo>
                <a:cubicBezTo>
                  <a:pt x="3344" y="1906"/>
                  <a:pt x="3336" y="1896"/>
                  <a:pt x="3324" y="1903"/>
                </a:cubicBezTo>
                <a:close/>
                <a:moveTo>
                  <a:pt x="3288" y="2070"/>
                </a:moveTo>
                <a:cubicBezTo>
                  <a:pt x="3282" y="2068"/>
                  <a:pt x="3274" y="2070"/>
                  <a:pt x="3262" y="2071"/>
                </a:cubicBezTo>
                <a:cubicBezTo>
                  <a:pt x="3266" y="2082"/>
                  <a:pt x="3266" y="2092"/>
                  <a:pt x="3271" y="2095"/>
                </a:cubicBezTo>
                <a:cubicBezTo>
                  <a:pt x="3278" y="2101"/>
                  <a:pt x="3287" y="2100"/>
                  <a:pt x="3293" y="2090"/>
                </a:cubicBezTo>
                <a:cubicBezTo>
                  <a:pt x="3298" y="2082"/>
                  <a:pt x="3297" y="2074"/>
                  <a:pt x="3288" y="2070"/>
                </a:cubicBezTo>
                <a:close/>
                <a:moveTo>
                  <a:pt x="3390" y="2058"/>
                </a:moveTo>
                <a:cubicBezTo>
                  <a:pt x="3375" y="2054"/>
                  <a:pt x="3367" y="2064"/>
                  <a:pt x="3362" y="2096"/>
                </a:cubicBezTo>
                <a:cubicBezTo>
                  <a:pt x="3375" y="2101"/>
                  <a:pt x="3386" y="2110"/>
                  <a:pt x="3398" y="2098"/>
                </a:cubicBezTo>
                <a:cubicBezTo>
                  <a:pt x="3405" y="2069"/>
                  <a:pt x="3404" y="2061"/>
                  <a:pt x="3390" y="2058"/>
                </a:cubicBezTo>
                <a:close/>
                <a:moveTo>
                  <a:pt x="3506" y="2108"/>
                </a:moveTo>
                <a:cubicBezTo>
                  <a:pt x="3497" y="2102"/>
                  <a:pt x="3482" y="2103"/>
                  <a:pt x="3476" y="2111"/>
                </a:cubicBezTo>
                <a:cubicBezTo>
                  <a:pt x="3469" y="2121"/>
                  <a:pt x="3471" y="2138"/>
                  <a:pt x="3482" y="2145"/>
                </a:cubicBezTo>
                <a:cubicBezTo>
                  <a:pt x="3491" y="2151"/>
                  <a:pt x="3507" y="2147"/>
                  <a:pt x="3513" y="2137"/>
                </a:cubicBezTo>
                <a:cubicBezTo>
                  <a:pt x="3518" y="2128"/>
                  <a:pt x="3515" y="2114"/>
                  <a:pt x="3506" y="2108"/>
                </a:cubicBezTo>
                <a:close/>
                <a:moveTo>
                  <a:pt x="3266" y="1905"/>
                </a:moveTo>
                <a:cubicBezTo>
                  <a:pt x="3258" y="1900"/>
                  <a:pt x="3247" y="1898"/>
                  <a:pt x="3240" y="1908"/>
                </a:cubicBezTo>
                <a:cubicBezTo>
                  <a:pt x="3230" y="1921"/>
                  <a:pt x="3233" y="1932"/>
                  <a:pt x="3245" y="1943"/>
                </a:cubicBezTo>
                <a:cubicBezTo>
                  <a:pt x="3253" y="1942"/>
                  <a:pt x="3261" y="1941"/>
                  <a:pt x="3270" y="1940"/>
                </a:cubicBezTo>
                <a:cubicBezTo>
                  <a:pt x="3273" y="1927"/>
                  <a:pt x="3283" y="1914"/>
                  <a:pt x="3266" y="1905"/>
                </a:cubicBezTo>
                <a:close/>
                <a:moveTo>
                  <a:pt x="3587" y="2018"/>
                </a:moveTo>
                <a:cubicBezTo>
                  <a:pt x="3596" y="2010"/>
                  <a:pt x="3598" y="1995"/>
                  <a:pt x="3591" y="1983"/>
                </a:cubicBezTo>
                <a:cubicBezTo>
                  <a:pt x="3584" y="1971"/>
                  <a:pt x="3574" y="1964"/>
                  <a:pt x="3559" y="1968"/>
                </a:cubicBezTo>
                <a:cubicBezTo>
                  <a:pt x="3542" y="1971"/>
                  <a:pt x="3537" y="1980"/>
                  <a:pt x="3537" y="2012"/>
                </a:cubicBezTo>
                <a:cubicBezTo>
                  <a:pt x="3561" y="2027"/>
                  <a:pt x="3574" y="2028"/>
                  <a:pt x="3587" y="2018"/>
                </a:cubicBezTo>
                <a:close/>
                <a:moveTo>
                  <a:pt x="2915" y="2148"/>
                </a:moveTo>
                <a:cubicBezTo>
                  <a:pt x="2916" y="2151"/>
                  <a:pt x="2916" y="2155"/>
                  <a:pt x="2917" y="2158"/>
                </a:cubicBezTo>
                <a:cubicBezTo>
                  <a:pt x="2971" y="2158"/>
                  <a:pt x="2971" y="2158"/>
                  <a:pt x="2971" y="2158"/>
                </a:cubicBezTo>
                <a:cubicBezTo>
                  <a:pt x="2970" y="2152"/>
                  <a:pt x="2967" y="2147"/>
                  <a:pt x="2963" y="2144"/>
                </a:cubicBezTo>
                <a:cubicBezTo>
                  <a:pt x="2947" y="2131"/>
                  <a:pt x="2932" y="2138"/>
                  <a:pt x="2915" y="2148"/>
                </a:cubicBezTo>
                <a:close/>
                <a:moveTo>
                  <a:pt x="3389" y="1974"/>
                </a:moveTo>
                <a:cubicBezTo>
                  <a:pt x="3385" y="1983"/>
                  <a:pt x="3389" y="1992"/>
                  <a:pt x="3399" y="1995"/>
                </a:cubicBezTo>
                <a:cubicBezTo>
                  <a:pt x="3406" y="1998"/>
                  <a:pt x="3418" y="1999"/>
                  <a:pt x="3423" y="1995"/>
                </a:cubicBezTo>
                <a:cubicBezTo>
                  <a:pt x="3436" y="1985"/>
                  <a:pt x="3433" y="1971"/>
                  <a:pt x="3423" y="1959"/>
                </a:cubicBezTo>
                <a:cubicBezTo>
                  <a:pt x="3408" y="1956"/>
                  <a:pt x="3395" y="1958"/>
                  <a:pt x="3389" y="1974"/>
                </a:cubicBezTo>
                <a:close/>
                <a:moveTo>
                  <a:pt x="3474" y="2017"/>
                </a:moveTo>
                <a:cubicBezTo>
                  <a:pt x="3463" y="2013"/>
                  <a:pt x="3455" y="2015"/>
                  <a:pt x="3448" y="2025"/>
                </a:cubicBezTo>
                <a:cubicBezTo>
                  <a:pt x="3442" y="2035"/>
                  <a:pt x="3442" y="2054"/>
                  <a:pt x="3451" y="2060"/>
                </a:cubicBezTo>
                <a:cubicBezTo>
                  <a:pt x="3465" y="2070"/>
                  <a:pt x="3479" y="2066"/>
                  <a:pt x="3490" y="2054"/>
                </a:cubicBezTo>
                <a:cubicBezTo>
                  <a:pt x="3493" y="2029"/>
                  <a:pt x="3489" y="2021"/>
                  <a:pt x="3474" y="2017"/>
                </a:cubicBezTo>
                <a:close/>
                <a:moveTo>
                  <a:pt x="3195" y="2009"/>
                </a:moveTo>
                <a:cubicBezTo>
                  <a:pt x="3184" y="2020"/>
                  <a:pt x="3185" y="2032"/>
                  <a:pt x="3201" y="2050"/>
                </a:cubicBezTo>
                <a:cubicBezTo>
                  <a:pt x="3220" y="2050"/>
                  <a:pt x="3230" y="2040"/>
                  <a:pt x="3234" y="2023"/>
                </a:cubicBezTo>
                <a:cubicBezTo>
                  <a:pt x="3214" y="2002"/>
                  <a:pt x="3205" y="1999"/>
                  <a:pt x="3195" y="2009"/>
                </a:cubicBezTo>
                <a:close/>
                <a:moveTo>
                  <a:pt x="3042" y="2140"/>
                </a:moveTo>
                <a:cubicBezTo>
                  <a:pt x="3037" y="2145"/>
                  <a:pt x="3034" y="2151"/>
                  <a:pt x="3036" y="2158"/>
                </a:cubicBezTo>
                <a:cubicBezTo>
                  <a:pt x="3085" y="2158"/>
                  <a:pt x="3085" y="2158"/>
                  <a:pt x="3085" y="2158"/>
                </a:cubicBezTo>
                <a:cubicBezTo>
                  <a:pt x="3086" y="2154"/>
                  <a:pt x="3086" y="2149"/>
                  <a:pt x="3085" y="2144"/>
                </a:cubicBezTo>
                <a:cubicBezTo>
                  <a:pt x="3064" y="2130"/>
                  <a:pt x="3054" y="2130"/>
                  <a:pt x="3042" y="2140"/>
                </a:cubicBezTo>
                <a:close/>
                <a:moveTo>
                  <a:pt x="2952" y="2053"/>
                </a:moveTo>
                <a:cubicBezTo>
                  <a:pt x="2977" y="2061"/>
                  <a:pt x="2984" y="2060"/>
                  <a:pt x="2993" y="2046"/>
                </a:cubicBezTo>
                <a:cubicBezTo>
                  <a:pt x="3004" y="2029"/>
                  <a:pt x="3002" y="2022"/>
                  <a:pt x="2980" y="2000"/>
                </a:cubicBezTo>
                <a:cubicBezTo>
                  <a:pt x="2940" y="2005"/>
                  <a:pt x="2935" y="2016"/>
                  <a:pt x="2952" y="2053"/>
                </a:cubicBezTo>
                <a:close/>
                <a:moveTo>
                  <a:pt x="3065" y="2037"/>
                </a:moveTo>
                <a:cubicBezTo>
                  <a:pt x="3057" y="2037"/>
                  <a:pt x="3046" y="2043"/>
                  <a:pt x="3041" y="2049"/>
                </a:cubicBezTo>
                <a:cubicBezTo>
                  <a:pt x="3033" y="2061"/>
                  <a:pt x="3043" y="2077"/>
                  <a:pt x="3067" y="2094"/>
                </a:cubicBezTo>
                <a:cubicBezTo>
                  <a:pt x="3092" y="2086"/>
                  <a:pt x="3097" y="2080"/>
                  <a:pt x="3095" y="2065"/>
                </a:cubicBezTo>
                <a:cubicBezTo>
                  <a:pt x="3094" y="2053"/>
                  <a:pt x="3078" y="2036"/>
                  <a:pt x="3065" y="2037"/>
                </a:cubicBezTo>
                <a:close/>
                <a:moveTo>
                  <a:pt x="3057" y="1943"/>
                </a:moveTo>
                <a:cubicBezTo>
                  <a:pt x="3064" y="1931"/>
                  <a:pt x="3059" y="1918"/>
                  <a:pt x="3046" y="1911"/>
                </a:cubicBezTo>
                <a:cubicBezTo>
                  <a:pt x="3030" y="1902"/>
                  <a:pt x="3017" y="1905"/>
                  <a:pt x="3011" y="1918"/>
                </a:cubicBezTo>
                <a:cubicBezTo>
                  <a:pt x="3004" y="1931"/>
                  <a:pt x="3008" y="1948"/>
                  <a:pt x="3019" y="1954"/>
                </a:cubicBezTo>
                <a:cubicBezTo>
                  <a:pt x="3032" y="1961"/>
                  <a:pt x="3050" y="1956"/>
                  <a:pt x="3057" y="1943"/>
                </a:cubicBezTo>
                <a:close/>
                <a:moveTo>
                  <a:pt x="3203" y="2092"/>
                </a:moveTo>
                <a:cubicBezTo>
                  <a:pt x="3193" y="2103"/>
                  <a:pt x="3184" y="2113"/>
                  <a:pt x="3193" y="2125"/>
                </a:cubicBezTo>
                <a:cubicBezTo>
                  <a:pt x="3197" y="2129"/>
                  <a:pt x="3205" y="2133"/>
                  <a:pt x="3211" y="2132"/>
                </a:cubicBezTo>
                <a:cubicBezTo>
                  <a:pt x="3226" y="2129"/>
                  <a:pt x="3228" y="2116"/>
                  <a:pt x="3227" y="2100"/>
                </a:cubicBezTo>
                <a:cubicBezTo>
                  <a:pt x="3219" y="2097"/>
                  <a:pt x="3211" y="2094"/>
                  <a:pt x="3203" y="2092"/>
                </a:cubicBezTo>
                <a:close/>
                <a:moveTo>
                  <a:pt x="3097" y="1966"/>
                </a:moveTo>
                <a:cubicBezTo>
                  <a:pt x="3084" y="1968"/>
                  <a:pt x="3080" y="1977"/>
                  <a:pt x="3077" y="1990"/>
                </a:cubicBezTo>
                <a:cubicBezTo>
                  <a:pt x="3083" y="2004"/>
                  <a:pt x="3093" y="2012"/>
                  <a:pt x="3108" y="2008"/>
                </a:cubicBezTo>
                <a:cubicBezTo>
                  <a:pt x="3120" y="2005"/>
                  <a:pt x="3125" y="1993"/>
                  <a:pt x="3125" y="1981"/>
                </a:cubicBezTo>
                <a:cubicBezTo>
                  <a:pt x="3120" y="1968"/>
                  <a:pt x="3110" y="1965"/>
                  <a:pt x="3097" y="1966"/>
                </a:cubicBezTo>
                <a:close/>
                <a:moveTo>
                  <a:pt x="3158" y="2064"/>
                </a:moveTo>
                <a:cubicBezTo>
                  <a:pt x="3148" y="2058"/>
                  <a:pt x="3130" y="2062"/>
                  <a:pt x="3124" y="2072"/>
                </a:cubicBezTo>
                <a:cubicBezTo>
                  <a:pt x="3117" y="2082"/>
                  <a:pt x="3124" y="2103"/>
                  <a:pt x="3136" y="2110"/>
                </a:cubicBezTo>
                <a:cubicBezTo>
                  <a:pt x="3147" y="2117"/>
                  <a:pt x="3155" y="2113"/>
                  <a:pt x="3164" y="2098"/>
                </a:cubicBezTo>
                <a:cubicBezTo>
                  <a:pt x="3172" y="2083"/>
                  <a:pt x="3170" y="2072"/>
                  <a:pt x="3158" y="2064"/>
                </a:cubicBezTo>
                <a:close/>
              </a:path>
            </a:pathLst>
          </a:custGeom>
          <a:solidFill>
            <a:schemeClr val="accent3">
              <a:lumMod val="60000"/>
              <a:lumOff val="40000"/>
              <a:alpha val="4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6/1/2020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37766094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17955541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41652467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17811917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34523305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11557101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16264216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17385680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42192148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02026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21" Type="http://schemas.openxmlformats.org/officeDocument/2006/relationships/theme" Target="../theme/theme11.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theme" Target="../theme/theme12.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3" Type="http://schemas.openxmlformats.org/officeDocument/2006/relationships/slideLayout" Target="../slideLayouts/slideLayout189.xml"/><Relationship Id="rId21" Type="http://schemas.openxmlformats.org/officeDocument/2006/relationships/theme" Target="../theme/theme13.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slideLayout" Target="../slideLayouts/slideLayout201.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theme" Target="../theme/theme4.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21" Type="http://schemas.openxmlformats.org/officeDocument/2006/relationships/theme" Target="../theme/theme7.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Freeform 5"/>
          <p:cNvSpPr>
            <a:spLocks noEditPoints="1"/>
          </p:cNvSpPr>
          <p:nvPr/>
        </p:nvSpPr>
        <p:spPr bwMode="auto">
          <a:xfrm>
            <a:off x="0" y="0"/>
            <a:ext cx="11718925" cy="6861175"/>
          </a:xfrm>
          <a:custGeom>
            <a:avLst/>
            <a:gdLst/>
            <a:ahLst/>
            <a:cxnLst/>
            <a:rect l="0" t="0" r="r" b="b"/>
            <a:pathLst>
              <a:path w="3688" h="2158">
                <a:moveTo>
                  <a:pt x="708" y="118"/>
                </a:moveTo>
                <a:cubicBezTo>
                  <a:pt x="721" y="115"/>
                  <a:pt x="726" y="104"/>
                  <a:pt x="721" y="90"/>
                </a:cubicBezTo>
                <a:cubicBezTo>
                  <a:pt x="717" y="78"/>
                  <a:pt x="707" y="73"/>
                  <a:pt x="697" y="79"/>
                </a:cubicBezTo>
                <a:cubicBezTo>
                  <a:pt x="689" y="84"/>
                  <a:pt x="685" y="94"/>
                  <a:pt x="676" y="106"/>
                </a:cubicBezTo>
                <a:cubicBezTo>
                  <a:pt x="691" y="112"/>
                  <a:pt x="701" y="120"/>
                  <a:pt x="708" y="118"/>
                </a:cubicBezTo>
                <a:close/>
                <a:moveTo>
                  <a:pt x="659" y="47"/>
                </a:moveTo>
                <a:cubicBezTo>
                  <a:pt x="677" y="47"/>
                  <a:pt x="677" y="29"/>
                  <a:pt x="680" y="12"/>
                </a:cubicBezTo>
                <a:cubicBezTo>
                  <a:pt x="675" y="8"/>
                  <a:pt x="670" y="3"/>
                  <a:pt x="666" y="0"/>
                </a:cubicBezTo>
                <a:cubicBezTo>
                  <a:pt x="636" y="0"/>
                  <a:pt x="636" y="0"/>
                  <a:pt x="636" y="0"/>
                </a:cubicBezTo>
                <a:cubicBezTo>
                  <a:pt x="636" y="0"/>
                  <a:pt x="636" y="0"/>
                  <a:pt x="636" y="0"/>
                </a:cubicBezTo>
                <a:cubicBezTo>
                  <a:pt x="630" y="5"/>
                  <a:pt x="627" y="21"/>
                  <a:pt x="630" y="26"/>
                </a:cubicBezTo>
                <a:cubicBezTo>
                  <a:pt x="636" y="36"/>
                  <a:pt x="649" y="46"/>
                  <a:pt x="659" y="47"/>
                </a:cubicBezTo>
                <a:close/>
                <a:moveTo>
                  <a:pt x="603" y="153"/>
                </a:moveTo>
                <a:cubicBezTo>
                  <a:pt x="619" y="134"/>
                  <a:pt x="617" y="115"/>
                  <a:pt x="603" y="96"/>
                </a:cubicBezTo>
                <a:cubicBezTo>
                  <a:pt x="565" y="100"/>
                  <a:pt x="555" y="107"/>
                  <a:pt x="556" y="126"/>
                </a:cubicBezTo>
                <a:cubicBezTo>
                  <a:pt x="559" y="147"/>
                  <a:pt x="572" y="155"/>
                  <a:pt x="603" y="153"/>
                </a:cubicBezTo>
                <a:close/>
                <a:moveTo>
                  <a:pt x="583" y="209"/>
                </a:moveTo>
                <a:cubicBezTo>
                  <a:pt x="568" y="215"/>
                  <a:pt x="557" y="237"/>
                  <a:pt x="563" y="251"/>
                </a:cubicBezTo>
                <a:cubicBezTo>
                  <a:pt x="568" y="267"/>
                  <a:pt x="595" y="277"/>
                  <a:pt x="613" y="270"/>
                </a:cubicBezTo>
                <a:cubicBezTo>
                  <a:pt x="629" y="264"/>
                  <a:pt x="632" y="253"/>
                  <a:pt x="623" y="231"/>
                </a:cubicBezTo>
                <a:cubicBezTo>
                  <a:pt x="615" y="210"/>
                  <a:pt x="601" y="203"/>
                  <a:pt x="583" y="209"/>
                </a:cubicBezTo>
                <a:close/>
                <a:moveTo>
                  <a:pt x="701" y="296"/>
                </a:moveTo>
                <a:cubicBezTo>
                  <a:pt x="698" y="307"/>
                  <a:pt x="695" y="318"/>
                  <a:pt x="693" y="327"/>
                </a:cubicBezTo>
                <a:cubicBezTo>
                  <a:pt x="707" y="349"/>
                  <a:pt x="724" y="349"/>
                  <a:pt x="741" y="337"/>
                </a:cubicBezTo>
                <a:cubicBezTo>
                  <a:pt x="753" y="329"/>
                  <a:pt x="750" y="317"/>
                  <a:pt x="744" y="305"/>
                </a:cubicBezTo>
                <a:cubicBezTo>
                  <a:pt x="734" y="285"/>
                  <a:pt x="719" y="287"/>
                  <a:pt x="701" y="296"/>
                </a:cubicBezTo>
                <a:close/>
                <a:moveTo>
                  <a:pt x="696" y="210"/>
                </a:moveTo>
                <a:cubicBezTo>
                  <a:pt x="707" y="192"/>
                  <a:pt x="694" y="180"/>
                  <a:pt x="677" y="167"/>
                </a:cubicBezTo>
                <a:cubicBezTo>
                  <a:pt x="667" y="173"/>
                  <a:pt x="657" y="180"/>
                  <a:pt x="649" y="185"/>
                </a:cubicBezTo>
                <a:cubicBezTo>
                  <a:pt x="652" y="205"/>
                  <a:pt x="655" y="222"/>
                  <a:pt x="675" y="223"/>
                </a:cubicBezTo>
                <a:cubicBezTo>
                  <a:pt x="682" y="223"/>
                  <a:pt x="693" y="217"/>
                  <a:pt x="696" y="210"/>
                </a:cubicBezTo>
                <a:close/>
                <a:moveTo>
                  <a:pt x="623" y="402"/>
                </a:moveTo>
                <a:cubicBezTo>
                  <a:pt x="632" y="381"/>
                  <a:pt x="628" y="364"/>
                  <a:pt x="606" y="351"/>
                </a:cubicBezTo>
                <a:cubicBezTo>
                  <a:pt x="574" y="362"/>
                  <a:pt x="565" y="372"/>
                  <a:pt x="567" y="392"/>
                </a:cubicBezTo>
                <a:cubicBezTo>
                  <a:pt x="568" y="405"/>
                  <a:pt x="574" y="414"/>
                  <a:pt x="587" y="417"/>
                </a:cubicBezTo>
                <a:cubicBezTo>
                  <a:pt x="603" y="420"/>
                  <a:pt x="616" y="417"/>
                  <a:pt x="623" y="402"/>
                </a:cubicBezTo>
                <a:close/>
                <a:moveTo>
                  <a:pt x="454" y="836"/>
                </a:moveTo>
                <a:cubicBezTo>
                  <a:pt x="467" y="873"/>
                  <a:pt x="483" y="902"/>
                  <a:pt x="526" y="896"/>
                </a:cubicBezTo>
                <a:cubicBezTo>
                  <a:pt x="554" y="892"/>
                  <a:pt x="574" y="867"/>
                  <a:pt x="573" y="840"/>
                </a:cubicBezTo>
                <a:cubicBezTo>
                  <a:pt x="571" y="812"/>
                  <a:pt x="564" y="786"/>
                  <a:pt x="534" y="775"/>
                </a:cubicBezTo>
                <a:cubicBezTo>
                  <a:pt x="504" y="765"/>
                  <a:pt x="487" y="779"/>
                  <a:pt x="454" y="836"/>
                </a:cubicBezTo>
                <a:close/>
                <a:moveTo>
                  <a:pt x="675" y="445"/>
                </a:moveTo>
                <a:cubicBezTo>
                  <a:pt x="679" y="462"/>
                  <a:pt x="691" y="469"/>
                  <a:pt x="707" y="468"/>
                </a:cubicBezTo>
                <a:cubicBezTo>
                  <a:pt x="727" y="466"/>
                  <a:pt x="739" y="447"/>
                  <a:pt x="741" y="417"/>
                </a:cubicBezTo>
                <a:cubicBezTo>
                  <a:pt x="729" y="410"/>
                  <a:pt x="717" y="404"/>
                  <a:pt x="706" y="397"/>
                </a:cubicBezTo>
                <a:cubicBezTo>
                  <a:pt x="677" y="412"/>
                  <a:pt x="670" y="424"/>
                  <a:pt x="675" y="445"/>
                </a:cubicBezTo>
                <a:close/>
                <a:moveTo>
                  <a:pt x="650" y="586"/>
                </a:moveTo>
                <a:cubicBezTo>
                  <a:pt x="663" y="606"/>
                  <a:pt x="676" y="607"/>
                  <a:pt x="708" y="594"/>
                </a:cubicBezTo>
                <a:cubicBezTo>
                  <a:pt x="713" y="582"/>
                  <a:pt x="718" y="570"/>
                  <a:pt x="723" y="556"/>
                </a:cubicBezTo>
                <a:cubicBezTo>
                  <a:pt x="693" y="530"/>
                  <a:pt x="671" y="525"/>
                  <a:pt x="654" y="540"/>
                </a:cubicBezTo>
                <a:cubicBezTo>
                  <a:pt x="642" y="550"/>
                  <a:pt x="640" y="571"/>
                  <a:pt x="650" y="586"/>
                </a:cubicBezTo>
                <a:close/>
                <a:moveTo>
                  <a:pt x="261" y="1622"/>
                </a:moveTo>
                <a:cubicBezTo>
                  <a:pt x="263" y="1642"/>
                  <a:pt x="266" y="1662"/>
                  <a:pt x="268" y="1679"/>
                </a:cubicBezTo>
                <a:cubicBezTo>
                  <a:pt x="301" y="1689"/>
                  <a:pt x="329" y="1698"/>
                  <a:pt x="345" y="1668"/>
                </a:cubicBezTo>
                <a:cubicBezTo>
                  <a:pt x="350" y="1657"/>
                  <a:pt x="350" y="1636"/>
                  <a:pt x="343" y="1626"/>
                </a:cubicBezTo>
                <a:cubicBezTo>
                  <a:pt x="322" y="1596"/>
                  <a:pt x="294" y="1605"/>
                  <a:pt x="261" y="1622"/>
                </a:cubicBezTo>
                <a:close/>
                <a:moveTo>
                  <a:pt x="428" y="1103"/>
                </a:moveTo>
                <a:cubicBezTo>
                  <a:pt x="495" y="1097"/>
                  <a:pt x="500" y="1090"/>
                  <a:pt x="479" y="1024"/>
                </a:cubicBezTo>
                <a:cubicBezTo>
                  <a:pt x="462" y="1021"/>
                  <a:pt x="443" y="1017"/>
                  <a:pt x="426" y="1014"/>
                </a:cubicBezTo>
                <a:cubicBezTo>
                  <a:pt x="403" y="1045"/>
                  <a:pt x="396" y="1073"/>
                  <a:pt x="428" y="1103"/>
                </a:cubicBezTo>
                <a:close/>
                <a:moveTo>
                  <a:pt x="331" y="200"/>
                </a:moveTo>
                <a:cubicBezTo>
                  <a:pt x="309" y="209"/>
                  <a:pt x="301" y="225"/>
                  <a:pt x="309" y="242"/>
                </a:cubicBezTo>
                <a:cubicBezTo>
                  <a:pt x="317" y="259"/>
                  <a:pt x="339" y="270"/>
                  <a:pt x="354" y="263"/>
                </a:cubicBezTo>
                <a:cubicBezTo>
                  <a:pt x="372" y="256"/>
                  <a:pt x="381" y="233"/>
                  <a:pt x="374" y="214"/>
                </a:cubicBezTo>
                <a:cubicBezTo>
                  <a:pt x="367" y="198"/>
                  <a:pt x="350" y="192"/>
                  <a:pt x="331" y="200"/>
                </a:cubicBezTo>
                <a:close/>
                <a:moveTo>
                  <a:pt x="402" y="415"/>
                </a:moveTo>
                <a:cubicBezTo>
                  <a:pt x="431" y="395"/>
                  <a:pt x="435" y="387"/>
                  <a:pt x="428" y="366"/>
                </a:cubicBezTo>
                <a:cubicBezTo>
                  <a:pt x="420" y="341"/>
                  <a:pt x="410" y="337"/>
                  <a:pt x="369" y="341"/>
                </a:cubicBezTo>
                <a:cubicBezTo>
                  <a:pt x="342" y="387"/>
                  <a:pt x="349" y="402"/>
                  <a:pt x="402" y="415"/>
                </a:cubicBezTo>
                <a:close/>
                <a:moveTo>
                  <a:pt x="568" y="1183"/>
                </a:moveTo>
                <a:cubicBezTo>
                  <a:pt x="590" y="1202"/>
                  <a:pt x="612" y="1204"/>
                  <a:pt x="634" y="1187"/>
                </a:cubicBezTo>
                <a:cubicBezTo>
                  <a:pt x="664" y="1164"/>
                  <a:pt x="666" y="1133"/>
                  <a:pt x="640" y="1085"/>
                </a:cubicBezTo>
                <a:cubicBezTo>
                  <a:pt x="620" y="1085"/>
                  <a:pt x="599" y="1085"/>
                  <a:pt x="575" y="1085"/>
                </a:cubicBezTo>
                <a:cubicBezTo>
                  <a:pt x="540" y="1146"/>
                  <a:pt x="540" y="1159"/>
                  <a:pt x="568" y="1183"/>
                </a:cubicBezTo>
                <a:close/>
                <a:moveTo>
                  <a:pt x="326" y="1192"/>
                </a:moveTo>
                <a:cubicBezTo>
                  <a:pt x="299" y="1168"/>
                  <a:pt x="269" y="1174"/>
                  <a:pt x="239" y="1201"/>
                </a:cubicBezTo>
                <a:cubicBezTo>
                  <a:pt x="238" y="1240"/>
                  <a:pt x="245" y="1274"/>
                  <a:pt x="286" y="1280"/>
                </a:cubicBezTo>
                <a:cubicBezTo>
                  <a:pt x="301" y="1282"/>
                  <a:pt x="324" y="1270"/>
                  <a:pt x="335" y="1257"/>
                </a:cubicBezTo>
                <a:cubicBezTo>
                  <a:pt x="355" y="1235"/>
                  <a:pt x="343" y="1208"/>
                  <a:pt x="326" y="1192"/>
                </a:cubicBezTo>
                <a:close/>
                <a:moveTo>
                  <a:pt x="483" y="216"/>
                </a:moveTo>
                <a:cubicBezTo>
                  <a:pt x="490" y="200"/>
                  <a:pt x="482" y="186"/>
                  <a:pt x="470" y="175"/>
                </a:cubicBezTo>
                <a:cubicBezTo>
                  <a:pt x="452" y="169"/>
                  <a:pt x="440" y="177"/>
                  <a:pt x="431" y="192"/>
                </a:cubicBezTo>
                <a:cubicBezTo>
                  <a:pt x="422" y="207"/>
                  <a:pt x="428" y="219"/>
                  <a:pt x="439" y="233"/>
                </a:cubicBezTo>
                <a:cubicBezTo>
                  <a:pt x="459" y="237"/>
                  <a:pt x="475" y="234"/>
                  <a:pt x="483" y="216"/>
                </a:cubicBezTo>
                <a:close/>
                <a:moveTo>
                  <a:pt x="532" y="275"/>
                </a:moveTo>
                <a:cubicBezTo>
                  <a:pt x="519" y="266"/>
                  <a:pt x="489" y="269"/>
                  <a:pt x="478" y="284"/>
                </a:cubicBezTo>
                <a:cubicBezTo>
                  <a:pt x="471" y="293"/>
                  <a:pt x="468" y="309"/>
                  <a:pt x="471" y="319"/>
                </a:cubicBezTo>
                <a:cubicBezTo>
                  <a:pt x="476" y="337"/>
                  <a:pt x="501" y="340"/>
                  <a:pt x="539" y="329"/>
                </a:cubicBezTo>
                <a:cubicBezTo>
                  <a:pt x="551" y="296"/>
                  <a:pt x="549" y="286"/>
                  <a:pt x="532" y="275"/>
                </a:cubicBezTo>
                <a:close/>
                <a:moveTo>
                  <a:pt x="488" y="133"/>
                </a:moveTo>
                <a:cubicBezTo>
                  <a:pt x="502" y="99"/>
                  <a:pt x="504" y="81"/>
                  <a:pt x="487" y="74"/>
                </a:cubicBezTo>
                <a:cubicBezTo>
                  <a:pt x="474" y="69"/>
                  <a:pt x="456" y="70"/>
                  <a:pt x="444" y="75"/>
                </a:cubicBezTo>
                <a:cubicBezTo>
                  <a:pt x="428" y="82"/>
                  <a:pt x="432" y="100"/>
                  <a:pt x="436" y="113"/>
                </a:cubicBezTo>
                <a:cubicBezTo>
                  <a:pt x="440" y="130"/>
                  <a:pt x="459" y="136"/>
                  <a:pt x="488" y="133"/>
                </a:cubicBezTo>
                <a:close/>
                <a:moveTo>
                  <a:pt x="505" y="478"/>
                </a:moveTo>
                <a:cubicBezTo>
                  <a:pt x="479" y="484"/>
                  <a:pt x="474" y="505"/>
                  <a:pt x="470" y="531"/>
                </a:cubicBezTo>
                <a:cubicBezTo>
                  <a:pt x="484" y="539"/>
                  <a:pt x="498" y="548"/>
                  <a:pt x="512" y="557"/>
                </a:cubicBezTo>
                <a:cubicBezTo>
                  <a:pt x="545" y="533"/>
                  <a:pt x="553" y="521"/>
                  <a:pt x="548" y="505"/>
                </a:cubicBezTo>
                <a:cubicBezTo>
                  <a:pt x="543" y="489"/>
                  <a:pt x="521" y="474"/>
                  <a:pt x="505" y="478"/>
                </a:cubicBezTo>
                <a:close/>
                <a:moveTo>
                  <a:pt x="529" y="19"/>
                </a:moveTo>
                <a:cubicBezTo>
                  <a:pt x="532" y="13"/>
                  <a:pt x="536" y="7"/>
                  <a:pt x="540" y="0"/>
                </a:cubicBezTo>
                <a:cubicBezTo>
                  <a:pt x="489" y="0"/>
                  <a:pt x="489" y="0"/>
                  <a:pt x="489" y="0"/>
                </a:cubicBezTo>
                <a:cubicBezTo>
                  <a:pt x="495" y="17"/>
                  <a:pt x="509" y="22"/>
                  <a:pt x="529" y="19"/>
                </a:cubicBezTo>
                <a:close/>
                <a:moveTo>
                  <a:pt x="930" y="383"/>
                </a:moveTo>
                <a:cubicBezTo>
                  <a:pt x="931" y="364"/>
                  <a:pt x="921" y="358"/>
                  <a:pt x="884" y="357"/>
                </a:cubicBezTo>
                <a:cubicBezTo>
                  <a:pt x="861" y="385"/>
                  <a:pt x="861" y="388"/>
                  <a:pt x="883" y="416"/>
                </a:cubicBezTo>
                <a:cubicBezTo>
                  <a:pt x="916" y="414"/>
                  <a:pt x="929" y="405"/>
                  <a:pt x="930" y="383"/>
                </a:cubicBezTo>
                <a:close/>
                <a:moveTo>
                  <a:pt x="1013" y="51"/>
                </a:moveTo>
                <a:cubicBezTo>
                  <a:pt x="1029" y="43"/>
                  <a:pt x="1036" y="21"/>
                  <a:pt x="1029" y="3"/>
                </a:cubicBezTo>
                <a:cubicBezTo>
                  <a:pt x="1028" y="2"/>
                  <a:pt x="1028" y="1"/>
                  <a:pt x="1027" y="0"/>
                </a:cubicBezTo>
                <a:cubicBezTo>
                  <a:pt x="961" y="0"/>
                  <a:pt x="961" y="0"/>
                  <a:pt x="961" y="0"/>
                </a:cubicBezTo>
                <a:cubicBezTo>
                  <a:pt x="956" y="9"/>
                  <a:pt x="955" y="21"/>
                  <a:pt x="960" y="31"/>
                </a:cubicBezTo>
                <a:cubicBezTo>
                  <a:pt x="967" y="50"/>
                  <a:pt x="995" y="59"/>
                  <a:pt x="1013" y="51"/>
                </a:cubicBezTo>
                <a:close/>
                <a:moveTo>
                  <a:pt x="992" y="117"/>
                </a:moveTo>
                <a:cubicBezTo>
                  <a:pt x="1013" y="150"/>
                  <a:pt x="1018" y="151"/>
                  <a:pt x="1047" y="122"/>
                </a:cubicBezTo>
                <a:cubicBezTo>
                  <a:pt x="1044" y="112"/>
                  <a:pt x="1041" y="102"/>
                  <a:pt x="1039" y="92"/>
                </a:cubicBezTo>
                <a:cubicBezTo>
                  <a:pt x="1016" y="88"/>
                  <a:pt x="1000" y="92"/>
                  <a:pt x="992" y="117"/>
                </a:cubicBezTo>
                <a:close/>
                <a:moveTo>
                  <a:pt x="824" y="466"/>
                </a:moveTo>
                <a:cubicBezTo>
                  <a:pt x="845" y="433"/>
                  <a:pt x="844" y="431"/>
                  <a:pt x="816" y="408"/>
                </a:cubicBezTo>
                <a:cubicBezTo>
                  <a:pt x="798" y="416"/>
                  <a:pt x="785" y="428"/>
                  <a:pt x="791" y="450"/>
                </a:cubicBezTo>
                <a:cubicBezTo>
                  <a:pt x="795" y="466"/>
                  <a:pt x="808" y="471"/>
                  <a:pt x="824" y="466"/>
                </a:cubicBezTo>
                <a:close/>
                <a:moveTo>
                  <a:pt x="799" y="1501"/>
                </a:moveTo>
                <a:cubicBezTo>
                  <a:pt x="822" y="1449"/>
                  <a:pt x="818" y="1422"/>
                  <a:pt x="785" y="1403"/>
                </a:cubicBezTo>
                <a:cubicBezTo>
                  <a:pt x="756" y="1387"/>
                  <a:pt x="740" y="1398"/>
                  <a:pt x="710" y="1454"/>
                </a:cubicBezTo>
                <a:cubicBezTo>
                  <a:pt x="735" y="1510"/>
                  <a:pt x="740" y="1512"/>
                  <a:pt x="799" y="1501"/>
                </a:cubicBezTo>
                <a:close/>
                <a:moveTo>
                  <a:pt x="770" y="1265"/>
                </a:moveTo>
                <a:cubicBezTo>
                  <a:pt x="761" y="1248"/>
                  <a:pt x="740" y="1231"/>
                  <a:pt x="721" y="1227"/>
                </a:cubicBezTo>
                <a:cubicBezTo>
                  <a:pt x="687" y="1220"/>
                  <a:pt x="679" y="1250"/>
                  <a:pt x="668" y="1286"/>
                </a:cubicBezTo>
                <a:cubicBezTo>
                  <a:pt x="692" y="1299"/>
                  <a:pt x="712" y="1310"/>
                  <a:pt x="731" y="1320"/>
                </a:cubicBezTo>
                <a:cubicBezTo>
                  <a:pt x="757" y="1307"/>
                  <a:pt x="786" y="1296"/>
                  <a:pt x="770" y="1265"/>
                </a:cubicBezTo>
                <a:close/>
                <a:moveTo>
                  <a:pt x="932" y="500"/>
                </a:moveTo>
                <a:cubicBezTo>
                  <a:pt x="936" y="515"/>
                  <a:pt x="948" y="530"/>
                  <a:pt x="960" y="540"/>
                </a:cubicBezTo>
                <a:cubicBezTo>
                  <a:pt x="971" y="550"/>
                  <a:pt x="999" y="543"/>
                  <a:pt x="1010" y="531"/>
                </a:cubicBezTo>
                <a:cubicBezTo>
                  <a:pt x="1022" y="519"/>
                  <a:pt x="1023" y="506"/>
                  <a:pt x="1013" y="492"/>
                </a:cubicBezTo>
                <a:cubicBezTo>
                  <a:pt x="1003" y="477"/>
                  <a:pt x="994" y="462"/>
                  <a:pt x="982" y="445"/>
                </a:cubicBezTo>
                <a:cubicBezTo>
                  <a:pt x="969" y="452"/>
                  <a:pt x="962" y="456"/>
                  <a:pt x="955" y="459"/>
                </a:cubicBezTo>
                <a:cubicBezTo>
                  <a:pt x="937" y="467"/>
                  <a:pt x="928" y="484"/>
                  <a:pt x="932" y="500"/>
                </a:cubicBezTo>
                <a:close/>
                <a:moveTo>
                  <a:pt x="960" y="291"/>
                </a:moveTo>
                <a:cubicBezTo>
                  <a:pt x="960" y="306"/>
                  <a:pt x="960" y="320"/>
                  <a:pt x="959" y="332"/>
                </a:cubicBezTo>
                <a:cubicBezTo>
                  <a:pt x="973" y="343"/>
                  <a:pt x="986" y="355"/>
                  <a:pt x="998" y="338"/>
                </a:cubicBezTo>
                <a:cubicBezTo>
                  <a:pt x="1005" y="329"/>
                  <a:pt x="1008" y="313"/>
                  <a:pt x="1005" y="303"/>
                </a:cubicBezTo>
                <a:cubicBezTo>
                  <a:pt x="1000" y="283"/>
                  <a:pt x="982" y="287"/>
                  <a:pt x="960" y="291"/>
                </a:cubicBezTo>
                <a:close/>
                <a:moveTo>
                  <a:pt x="660" y="935"/>
                </a:moveTo>
                <a:cubicBezTo>
                  <a:pt x="640" y="960"/>
                  <a:pt x="645" y="978"/>
                  <a:pt x="687" y="1031"/>
                </a:cubicBezTo>
                <a:cubicBezTo>
                  <a:pt x="751" y="1032"/>
                  <a:pt x="769" y="1021"/>
                  <a:pt x="780" y="976"/>
                </a:cubicBezTo>
                <a:cubicBezTo>
                  <a:pt x="787" y="948"/>
                  <a:pt x="777" y="928"/>
                  <a:pt x="752" y="915"/>
                </a:cubicBezTo>
                <a:cubicBezTo>
                  <a:pt x="725" y="901"/>
                  <a:pt x="680" y="911"/>
                  <a:pt x="660" y="935"/>
                </a:cubicBezTo>
                <a:close/>
                <a:moveTo>
                  <a:pt x="3342" y="1988"/>
                </a:moveTo>
                <a:cubicBezTo>
                  <a:pt x="3359" y="1981"/>
                  <a:pt x="3362" y="1974"/>
                  <a:pt x="3358" y="1943"/>
                </a:cubicBezTo>
                <a:cubicBezTo>
                  <a:pt x="3336" y="1932"/>
                  <a:pt x="3327" y="1932"/>
                  <a:pt x="3316" y="1945"/>
                </a:cubicBezTo>
                <a:cubicBezTo>
                  <a:pt x="3306" y="1956"/>
                  <a:pt x="3303" y="1972"/>
                  <a:pt x="3310" y="1980"/>
                </a:cubicBezTo>
                <a:cubicBezTo>
                  <a:pt x="3318" y="1990"/>
                  <a:pt x="3329" y="1994"/>
                  <a:pt x="3342" y="1988"/>
                </a:cubicBezTo>
                <a:close/>
                <a:moveTo>
                  <a:pt x="1058" y="223"/>
                </a:moveTo>
                <a:cubicBezTo>
                  <a:pt x="1053" y="212"/>
                  <a:pt x="1047" y="201"/>
                  <a:pt x="1041" y="189"/>
                </a:cubicBezTo>
                <a:cubicBezTo>
                  <a:pt x="1000" y="187"/>
                  <a:pt x="993" y="190"/>
                  <a:pt x="988" y="211"/>
                </a:cubicBezTo>
                <a:cubicBezTo>
                  <a:pt x="984" y="227"/>
                  <a:pt x="988" y="239"/>
                  <a:pt x="1003" y="247"/>
                </a:cubicBezTo>
                <a:cubicBezTo>
                  <a:pt x="1023" y="256"/>
                  <a:pt x="1040" y="249"/>
                  <a:pt x="1058" y="223"/>
                </a:cubicBezTo>
                <a:close/>
                <a:moveTo>
                  <a:pt x="3243" y="2006"/>
                </a:moveTo>
                <a:cubicBezTo>
                  <a:pt x="3245" y="1988"/>
                  <a:pt x="3236" y="1978"/>
                  <a:pt x="3221" y="1973"/>
                </a:cubicBezTo>
                <a:cubicBezTo>
                  <a:pt x="3201" y="1966"/>
                  <a:pt x="3190" y="1978"/>
                  <a:pt x="3175" y="1998"/>
                </a:cubicBezTo>
                <a:cubicBezTo>
                  <a:pt x="3177" y="2004"/>
                  <a:pt x="3180" y="2014"/>
                  <a:pt x="3182" y="2020"/>
                </a:cubicBezTo>
                <a:cubicBezTo>
                  <a:pt x="3213" y="2036"/>
                  <a:pt x="3230" y="2026"/>
                  <a:pt x="3243" y="2006"/>
                </a:cubicBezTo>
                <a:close/>
                <a:moveTo>
                  <a:pt x="815" y="0"/>
                </a:moveTo>
                <a:cubicBezTo>
                  <a:pt x="766" y="0"/>
                  <a:pt x="766" y="0"/>
                  <a:pt x="766" y="0"/>
                </a:cubicBezTo>
                <a:cubicBezTo>
                  <a:pt x="770" y="7"/>
                  <a:pt x="776" y="14"/>
                  <a:pt x="784" y="23"/>
                </a:cubicBezTo>
                <a:cubicBezTo>
                  <a:pt x="796" y="16"/>
                  <a:pt x="810" y="12"/>
                  <a:pt x="815" y="0"/>
                </a:cubicBezTo>
                <a:close/>
                <a:moveTo>
                  <a:pt x="816" y="314"/>
                </a:moveTo>
                <a:cubicBezTo>
                  <a:pt x="822" y="327"/>
                  <a:pt x="843" y="336"/>
                  <a:pt x="856" y="331"/>
                </a:cubicBezTo>
                <a:cubicBezTo>
                  <a:pt x="869" y="326"/>
                  <a:pt x="875" y="307"/>
                  <a:pt x="869" y="291"/>
                </a:cubicBezTo>
                <a:cubicBezTo>
                  <a:pt x="864" y="275"/>
                  <a:pt x="847" y="268"/>
                  <a:pt x="830" y="275"/>
                </a:cubicBezTo>
                <a:cubicBezTo>
                  <a:pt x="816" y="280"/>
                  <a:pt x="809" y="300"/>
                  <a:pt x="816" y="314"/>
                </a:cubicBezTo>
                <a:close/>
                <a:moveTo>
                  <a:pt x="771" y="130"/>
                </a:moveTo>
                <a:cubicBezTo>
                  <a:pt x="805" y="158"/>
                  <a:pt x="811" y="157"/>
                  <a:pt x="825" y="121"/>
                </a:cubicBezTo>
                <a:cubicBezTo>
                  <a:pt x="816" y="112"/>
                  <a:pt x="805" y="103"/>
                  <a:pt x="792" y="91"/>
                </a:cubicBezTo>
                <a:cubicBezTo>
                  <a:pt x="784" y="107"/>
                  <a:pt x="777" y="119"/>
                  <a:pt x="771" y="130"/>
                </a:cubicBezTo>
                <a:close/>
                <a:moveTo>
                  <a:pt x="845" y="597"/>
                </a:moveTo>
                <a:cubicBezTo>
                  <a:pt x="863" y="590"/>
                  <a:pt x="873" y="567"/>
                  <a:pt x="865" y="548"/>
                </a:cubicBezTo>
                <a:cubicBezTo>
                  <a:pt x="860" y="533"/>
                  <a:pt x="838" y="526"/>
                  <a:pt x="818" y="533"/>
                </a:cubicBezTo>
                <a:cubicBezTo>
                  <a:pt x="800" y="539"/>
                  <a:pt x="791" y="556"/>
                  <a:pt x="798" y="573"/>
                </a:cubicBezTo>
                <a:cubicBezTo>
                  <a:pt x="807" y="593"/>
                  <a:pt x="828" y="604"/>
                  <a:pt x="845" y="597"/>
                </a:cubicBezTo>
                <a:close/>
                <a:moveTo>
                  <a:pt x="774" y="237"/>
                </a:moveTo>
                <a:cubicBezTo>
                  <a:pt x="783" y="237"/>
                  <a:pt x="796" y="229"/>
                  <a:pt x="800" y="221"/>
                </a:cubicBezTo>
                <a:cubicBezTo>
                  <a:pt x="807" y="208"/>
                  <a:pt x="795" y="198"/>
                  <a:pt x="767" y="192"/>
                </a:cubicBezTo>
                <a:cubicBezTo>
                  <a:pt x="756" y="218"/>
                  <a:pt x="758" y="236"/>
                  <a:pt x="774" y="237"/>
                </a:cubicBezTo>
                <a:close/>
                <a:moveTo>
                  <a:pt x="887" y="109"/>
                </a:moveTo>
                <a:cubicBezTo>
                  <a:pt x="904" y="114"/>
                  <a:pt x="915" y="100"/>
                  <a:pt x="919" y="87"/>
                </a:cubicBezTo>
                <a:cubicBezTo>
                  <a:pt x="925" y="66"/>
                  <a:pt x="913" y="52"/>
                  <a:pt x="892" y="44"/>
                </a:cubicBezTo>
                <a:cubicBezTo>
                  <a:pt x="870" y="54"/>
                  <a:pt x="855" y="66"/>
                  <a:pt x="862" y="89"/>
                </a:cubicBezTo>
                <a:cubicBezTo>
                  <a:pt x="865" y="98"/>
                  <a:pt x="878" y="106"/>
                  <a:pt x="887" y="109"/>
                </a:cubicBezTo>
                <a:close/>
                <a:moveTo>
                  <a:pt x="892" y="1231"/>
                </a:moveTo>
                <a:cubicBezTo>
                  <a:pt x="920" y="1234"/>
                  <a:pt x="955" y="1201"/>
                  <a:pt x="958" y="1168"/>
                </a:cubicBezTo>
                <a:cubicBezTo>
                  <a:pt x="960" y="1138"/>
                  <a:pt x="938" y="1115"/>
                  <a:pt x="905" y="1112"/>
                </a:cubicBezTo>
                <a:cubicBezTo>
                  <a:pt x="870" y="1110"/>
                  <a:pt x="837" y="1131"/>
                  <a:pt x="834" y="1159"/>
                </a:cubicBezTo>
                <a:cubicBezTo>
                  <a:pt x="832" y="1189"/>
                  <a:pt x="863" y="1228"/>
                  <a:pt x="892" y="1231"/>
                </a:cubicBezTo>
                <a:close/>
                <a:moveTo>
                  <a:pt x="335" y="124"/>
                </a:moveTo>
                <a:cubicBezTo>
                  <a:pt x="378" y="105"/>
                  <a:pt x="381" y="80"/>
                  <a:pt x="371" y="49"/>
                </a:cubicBezTo>
                <a:cubicBezTo>
                  <a:pt x="354" y="32"/>
                  <a:pt x="336" y="33"/>
                  <a:pt x="318" y="45"/>
                </a:cubicBezTo>
                <a:cubicBezTo>
                  <a:pt x="294" y="60"/>
                  <a:pt x="297" y="81"/>
                  <a:pt x="306" y="114"/>
                </a:cubicBezTo>
                <a:cubicBezTo>
                  <a:pt x="313" y="116"/>
                  <a:pt x="327" y="121"/>
                  <a:pt x="335" y="124"/>
                </a:cubicBezTo>
                <a:close/>
                <a:moveTo>
                  <a:pt x="918" y="230"/>
                </a:moveTo>
                <a:cubicBezTo>
                  <a:pt x="933" y="236"/>
                  <a:pt x="944" y="229"/>
                  <a:pt x="950" y="216"/>
                </a:cubicBezTo>
                <a:cubicBezTo>
                  <a:pt x="958" y="199"/>
                  <a:pt x="945" y="183"/>
                  <a:pt x="915" y="175"/>
                </a:cubicBezTo>
                <a:cubicBezTo>
                  <a:pt x="899" y="209"/>
                  <a:pt x="900" y="223"/>
                  <a:pt x="918" y="230"/>
                </a:cubicBezTo>
                <a:close/>
                <a:moveTo>
                  <a:pt x="3461" y="1947"/>
                </a:moveTo>
                <a:cubicBezTo>
                  <a:pt x="3447" y="1944"/>
                  <a:pt x="3431" y="1955"/>
                  <a:pt x="3427" y="1973"/>
                </a:cubicBezTo>
                <a:cubicBezTo>
                  <a:pt x="3424" y="1986"/>
                  <a:pt x="3425" y="1999"/>
                  <a:pt x="3435" y="2009"/>
                </a:cubicBezTo>
                <a:cubicBezTo>
                  <a:pt x="3444" y="2010"/>
                  <a:pt x="3453" y="2012"/>
                  <a:pt x="3465" y="2015"/>
                </a:cubicBezTo>
                <a:cubicBezTo>
                  <a:pt x="3471" y="2006"/>
                  <a:pt x="3480" y="1997"/>
                  <a:pt x="3483" y="1987"/>
                </a:cubicBezTo>
                <a:cubicBezTo>
                  <a:pt x="3489" y="1970"/>
                  <a:pt x="3477" y="1951"/>
                  <a:pt x="3461" y="1947"/>
                </a:cubicBezTo>
                <a:close/>
                <a:moveTo>
                  <a:pt x="1142" y="194"/>
                </a:moveTo>
                <a:cubicBezTo>
                  <a:pt x="1123" y="190"/>
                  <a:pt x="1115" y="197"/>
                  <a:pt x="1099" y="233"/>
                </a:cubicBezTo>
                <a:cubicBezTo>
                  <a:pt x="1115" y="267"/>
                  <a:pt x="1126" y="273"/>
                  <a:pt x="1152" y="267"/>
                </a:cubicBezTo>
                <a:cubicBezTo>
                  <a:pt x="1169" y="263"/>
                  <a:pt x="1177" y="253"/>
                  <a:pt x="1177" y="236"/>
                </a:cubicBezTo>
                <a:cubicBezTo>
                  <a:pt x="1177" y="218"/>
                  <a:pt x="1159" y="198"/>
                  <a:pt x="1142" y="194"/>
                </a:cubicBezTo>
                <a:close/>
                <a:moveTo>
                  <a:pt x="1139" y="60"/>
                </a:moveTo>
                <a:cubicBezTo>
                  <a:pt x="1123" y="76"/>
                  <a:pt x="1112" y="92"/>
                  <a:pt x="1127" y="113"/>
                </a:cubicBezTo>
                <a:cubicBezTo>
                  <a:pt x="1136" y="127"/>
                  <a:pt x="1154" y="131"/>
                  <a:pt x="1168" y="123"/>
                </a:cubicBezTo>
                <a:cubicBezTo>
                  <a:pt x="1183" y="114"/>
                  <a:pt x="1194" y="104"/>
                  <a:pt x="1192" y="85"/>
                </a:cubicBezTo>
                <a:cubicBezTo>
                  <a:pt x="1189" y="67"/>
                  <a:pt x="1178" y="61"/>
                  <a:pt x="1139" y="60"/>
                </a:cubicBezTo>
                <a:close/>
                <a:moveTo>
                  <a:pt x="3187" y="2109"/>
                </a:moveTo>
                <a:cubicBezTo>
                  <a:pt x="3174" y="2110"/>
                  <a:pt x="3169" y="2119"/>
                  <a:pt x="3166" y="2132"/>
                </a:cubicBezTo>
                <a:cubicBezTo>
                  <a:pt x="3173" y="2146"/>
                  <a:pt x="3183" y="2154"/>
                  <a:pt x="3197" y="2150"/>
                </a:cubicBezTo>
                <a:cubicBezTo>
                  <a:pt x="3210" y="2147"/>
                  <a:pt x="3214" y="2136"/>
                  <a:pt x="3215" y="2123"/>
                </a:cubicBezTo>
                <a:cubicBezTo>
                  <a:pt x="3210" y="2110"/>
                  <a:pt x="3200" y="2107"/>
                  <a:pt x="3187" y="2109"/>
                </a:cubicBezTo>
                <a:close/>
                <a:moveTo>
                  <a:pt x="3034" y="2158"/>
                </a:moveTo>
                <a:cubicBezTo>
                  <a:pt x="3084" y="2158"/>
                  <a:pt x="3084" y="2158"/>
                  <a:pt x="3084" y="2158"/>
                </a:cubicBezTo>
                <a:cubicBezTo>
                  <a:pt x="3081" y="2154"/>
                  <a:pt x="3076" y="2148"/>
                  <a:pt x="3070" y="2142"/>
                </a:cubicBezTo>
                <a:cubicBezTo>
                  <a:pt x="3049" y="2144"/>
                  <a:pt x="3037" y="2149"/>
                  <a:pt x="3034" y="2158"/>
                </a:cubicBezTo>
                <a:close/>
                <a:moveTo>
                  <a:pt x="1071" y="344"/>
                </a:moveTo>
                <a:cubicBezTo>
                  <a:pt x="1055" y="350"/>
                  <a:pt x="1042" y="377"/>
                  <a:pt x="1048" y="393"/>
                </a:cubicBezTo>
                <a:cubicBezTo>
                  <a:pt x="1054" y="409"/>
                  <a:pt x="1081" y="418"/>
                  <a:pt x="1098" y="411"/>
                </a:cubicBezTo>
                <a:cubicBezTo>
                  <a:pt x="1115" y="404"/>
                  <a:pt x="1122" y="386"/>
                  <a:pt x="1114" y="369"/>
                </a:cubicBezTo>
                <a:cubicBezTo>
                  <a:pt x="1106" y="349"/>
                  <a:pt x="1086" y="338"/>
                  <a:pt x="1071" y="344"/>
                </a:cubicBezTo>
                <a:close/>
                <a:moveTo>
                  <a:pt x="3136" y="2053"/>
                </a:moveTo>
                <a:cubicBezTo>
                  <a:pt x="3120" y="2044"/>
                  <a:pt x="3107" y="2047"/>
                  <a:pt x="3100" y="2060"/>
                </a:cubicBezTo>
                <a:cubicBezTo>
                  <a:pt x="3094" y="2073"/>
                  <a:pt x="3098" y="2090"/>
                  <a:pt x="3109" y="2097"/>
                </a:cubicBezTo>
                <a:cubicBezTo>
                  <a:pt x="3121" y="2104"/>
                  <a:pt x="3140" y="2098"/>
                  <a:pt x="3147" y="2085"/>
                </a:cubicBezTo>
                <a:cubicBezTo>
                  <a:pt x="3154" y="2074"/>
                  <a:pt x="3149" y="2060"/>
                  <a:pt x="3136" y="2053"/>
                </a:cubicBezTo>
                <a:close/>
                <a:moveTo>
                  <a:pt x="268" y="853"/>
                </a:moveTo>
                <a:cubicBezTo>
                  <a:pt x="301" y="856"/>
                  <a:pt x="338" y="821"/>
                  <a:pt x="343" y="782"/>
                </a:cubicBezTo>
                <a:cubicBezTo>
                  <a:pt x="348" y="744"/>
                  <a:pt x="315" y="710"/>
                  <a:pt x="269" y="704"/>
                </a:cubicBezTo>
                <a:cubicBezTo>
                  <a:pt x="234" y="700"/>
                  <a:pt x="191" y="733"/>
                  <a:pt x="187" y="768"/>
                </a:cubicBezTo>
                <a:cubicBezTo>
                  <a:pt x="184" y="801"/>
                  <a:pt x="230" y="849"/>
                  <a:pt x="268" y="853"/>
                </a:cubicBezTo>
                <a:close/>
                <a:moveTo>
                  <a:pt x="811" y="1944"/>
                </a:moveTo>
                <a:cubicBezTo>
                  <a:pt x="818" y="1971"/>
                  <a:pt x="848" y="1990"/>
                  <a:pt x="879" y="1986"/>
                </a:cubicBezTo>
                <a:cubicBezTo>
                  <a:pt x="919" y="1981"/>
                  <a:pt x="931" y="1963"/>
                  <a:pt x="935" y="1904"/>
                </a:cubicBezTo>
                <a:cubicBezTo>
                  <a:pt x="921" y="1887"/>
                  <a:pt x="906" y="1871"/>
                  <a:pt x="890" y="1852"/>
                </a:cubicBezTo>
                <a:cubicBezTo>
                  <a:pt x="826" y="1877"/>
                  <a:pt x="803" y="1907"/>
                  <a:pt x="811" y="1944"/>
                </a:cubicBezTo>
                <a:close/>
                <a:moveTo>
                  <a:pt x="691" y="1717"/>
                </a:moveTo>
                <a:cubicBezTo>
                  <a:pt x="672" y="1730"/>
                  <a:pt x="653" y="1743"/>
                  <a:pt x="634" y="1756"/>
                </a:cubicBezTo>
                <a:cubicBezTo>
                  <a:pt x="635" y="1811"/>
                  <a:pt x="647" y="1831"/>
                  <a:pt x="684" y="1839"/>
                </a:cubicBezTo>
                <a:cubicBezTo>
                  <a:pt x="713" y="1846"/>
                  <a:pt x="732" y="1834"/>
                  <a:pt x="742" y="1808"/>
                </a:cubicBezTo>
                <a:cubicBezTo>
                  <a:pt x="754" y="1776"/>
                  <a:pt x="735" y="1743"/>
                  <a:pt x="691" y="1717"/>
                </a:cubicBezTo>
                <a:close/>
                <a:moveTo>
                  <a:pt x="987" y="1629"/>
                </a:moveTo>
                <a:cubicBezTo>
                  <a:pt x="960" y="1626"/>
                  <a:pt x="933" y="1654"/>
                  <a:pt x="927" y="1689"/>
                </a:cubicBezTo>
                <a:cubicBezTo>
                  <a:pt x="923" y="1722"/>
                  <a:pt x="942" y="1748"/>
                  <a:pt x="973" y="1750"/>
                </a:cubicBezTo>
                <a:cubicBezTo>
                  <a:pt x="1011" y="1752"/>
                  <a:pt x="1042" y="1729"/>
                  <a:pt x="1045" y="1697"/>
                </a:cubicBezTo>
                <a:cubicBezTo>
                  <a:pt x="1048" y="1665"/>
                  <a:pt x="1021" y="1633"/>
                  <a:pt x="987" y="1629"/>
                </a:cubicBezTo>
                <a:close/>
                <a:moveTo>
                  <a:pt x="830" y="1629"/>
                </a:moveTo>
                <a:cubicBezTo>
                  <a:pt x="795" y="1572"/>
                  <a:pt x="792" y="1571"/>
                  <a:pt x="736" y="1597"/>
                </a:cubicBezTo>
                <a:cubicBezTo>
                  <a:pt x="734" y="1630"/>
                  <a:pt x="743" y="1659"/>
                  <a:pt x="779" y="1667"/>
                </a:cubicBezTo>
                <a:cubicBezTo>
                  <a:pt x="808" y="1674"/>
                  <a:pt x="826" y="1657"/>
                  <a:pt x="830" y="1629"/>
                </a:cubicBezTo>
                <a:close/>
                <a:moveTo>
                  <a:pt x="3479" y="2116"/>
                </a:moveTo>
                <a:cubicBezTo>
                  <a:pt x="3475" y="2126"/>
                  <a:pt x="3479" y="2134"/>
                  <a:pt x="3489" y="2137"/>
                </a:cubicBezTo>
                <a:cubicBezTo>
                  <a:pt x="3496" y="2140"/>
                  <a:pt x="3508" y="2142"/>
                  <a:pt x="3513" y="2138"/>
                </a:cubicBezTo>
                <a:cubicBezTo>
                  <a:pt x="3526" y="2127"/>
                  <a:pt x="3523" y="2113"/>
                  <a:pt x="3513" y="2101"/>
                </a:cubicBezTo>
                <a:cubicBezTo>
                  <a:pt x="3498" y="2098"/>
                  <a:pt x="3485" y="2100"/>
                  <a:pt x="3479" y="2116"/>
                </a:cubicBezTo>
                <a:close/>
                <a:moveTo>
                  <a:pt x="3283" y="2086"/>
                </a:moveTo>
                <a:cubicBezTo>
                  <a:pt x="3280" y="2077"/>
                  <a:pt x="3271" y="2066"/>
                  <a:pt x="3262" y="2061"/>
                </a:cubicBezTo>
                <a:cubicBezTo>
                  <a:pt x="3251" y="2055"/>
                  <a:pt x="3242" y="2066"/>
                  <a:pt x="3236" y="2075"/>
                </a:cubicBezTo>
                <a:cubicBezTo>
                  <a:pt x="3228" y="2085"/>
                  <a:pt x="3233" y="2099"/>
                  <a:pt x="3248" y="2114"/>
                </a:cubicBezTo>
                <a:cubicBezTo>
                  <a:pt x="3275" y="2107"/>
                  <a:pt x="3286" y="2100"/>
                  <a:pt x="3283" y="2086"/>
                </a:cubicBezTo>
                <a:close/>
                <a:moveTo>
                  <a:pt x="3548" y="2158"/>
                </a:moveTo>
                <a:cubicBezTo>
                  <a:pt x="3561" y="2158"/>
                  <a:pt x="3561" y="2158"/>
                  <a:pt x="3561" y="2158"/>
                </a:cubicBezTo>
                <a:cubicBezTo>
                  <a:pt x="3557" y="2157"/>
                  <a:pt x="3552" y="2157"/>
                  <a:pt x="3548" y="2158"/>
                </a:cubicBezTo>
                <a:close/>
                <a:moveTo>
                  <a:pt x="3681" y="2125"/>
                </a:moveTo>
                <a:cubicBezTo>
                  <a:pt x="3674" y="2113"/>
                  <a:pt x="3663" y="2107"/>
                  <a:pt x="3649" y="2110"/>
                </a:cubicBezTo>
                <a:cubicBezTo>
                  <a:pt x="3632" y="2114"/>
                  <a:pt x="3627" y="2122"/>
                  <a:pt x="3627" y="2154"/>
                </a:cubicBezTo>
                <a:cubicBezTo>
                  <a:pt x="3629" y="2155"/>
                  <a:pt x="3632" y="2157"/>
                  <a:pt x="3634" y="2158"/>
                </a:cubicBezTo>
                <a:cubicBezTo>
                  <a:pt x="3678" y="2158"/>
                  <a:pt x="3678" y="2158"/>
                  <a:pt x="3678" y="2158"/>
                </a:cubicBezTo>
                <a:cubicBezTo>
                  <a:pt x="3686" y="2150"/>
                  <a:pt x="3688" y="2136"/>
                  <a:pt x="3681" y="2125"/>
                </a:cubicBezTo>
                <a:close/>
                <a:moveTo>
                  <a:pt x="3567" y="2012"/>
                </a:moveTo>
                <a:cubicBezTo>
                  <a:pt x="3553" y="2018"/>
                  <a:pt x="3546" y="2029"/>
                  <a:pt x="3550" y="2042"/>
                </a:cubicBezTo>
                <a:cubicBezTo>
                  <a:pt x="3555" y="2060"/>
                  <a:pt x="3564" y="2064"/>
                  <a:pt x="3591" y="2061"/>
                </a:cubicBezTo>
                <a:cubicBezTo>
                  <a:pt x="3595" y="2052"/>
                  <a:pt x="3599" y="2042"/>
                  <a:pt x="3604" y="2033"/>
                </a:cubicBezTo>
                <a:cubicBezTo>
                  <a:pt x="3592" y="2011"/>
                  <a:pt x="3583" y="2006"/>
                  <a:pt x="3567" y="2012"/>
                </a:cubicBezTo>
                <a:close/>
                <a:moveTo>
                  <a:pt x="3414" y="2045"/>
                </a:moveTo>
                <a:cubicBezTo>
                  <a:pt x="3395" y="2056"/>
                  <a:pt x="3398" y="2074"/>
                  <a:pt x="3402" y="2093"/>
                </a:cubicBezTo>
                <a:cubicBezTo>
                  <a:pt x="3419" y="2100"/>
                  <a:pt x="3433" y="2103"/>
                  <a:pt x="3443" y="2088"/>
                </a:cubicBezTo>
                <a:cubicBezTo>
                  <a:pt x="3450" y="2078"/>
                  <a:pt x="3452" y="2066"/>
                  <a:pt x="3442" y="2055"/>
                </a:cubicBezTo>
                <a:cubicBezTo>
                  <a:pt x="3434" y="2048"/>
                  <a:pt x="3426" y="2038"/>
                  <a:pt x="3414" y="2045"/>
                </a:cubicBezTo>
                <a:close/>
                <a:moveTo>
                  <a:pt x="3356" y="2047"/>
                </a:moveTo>
                <a:cubicBezTo>
                  <a:pt x="3348" y="2043"/>
                  <a:pt x="3337" y="2041"/>
                  <a:pt x="3329" y="2050"/>
                </a:cubicBezTo>
                <a:cubicBezTo>
                  <a:pt x="3320" y="2063"/>
                  <a:pt x="3323" y="2074"/>
                  <a:pt x="3335" y="2085"/>
                </a:cubicBezTo>
                <a:cubicBezTo>
                  <a:pt x="3342" y="2084"/>
                  <a:pt x="3351" y="2083"/>
                  <a:pt x="3360" y="2082"/>
                </a:cubicBezTo>
                <a:cubicBezTo>
                  <a:pt x="3363" y="2069"/>
                  <a:pt x="3372" y="2056"/>
                  <a:pt x="3356" y="2047"/>
                </a:cubicBezTo>
                <a:close/>
                <a:moveTo>
                  <a:pt x="3285" y="2152"/>
                </a:moveTo>
                <a:cubicBezTo>
                  <a:pt x="3283" y="2154"/>
                  <a:pt x="3281" y="2156"/>
                  <a:pt x="3280" y="2158"/>
                </a:cubicBezTo>
                <a:cubicBezTo>
                  <a:pt x="3317" y="2158"/>
                  <a:pt x="3317" y="2158"/>
                  <a:pt x="3317" y="2158"/>
                </a:cubicBezTo>
                <a:cubicBezTo>
                  <a:pt x="3302" y="2144"/>
                  <a:pt x="3294" y="2143"/>
                  <a:pt x="3285" y="2152"/>
                </a:cubicBezTo>
                <a:close/>
                <a:moveTo>
                  <a:pt x="3396" y="2140"/>
                </a:moveTo>
                <a:cubicBezTo>
                  <a:pt x="3391" y="2139"/>
                  <a:pt x="3380" y="2144"/>
                  <a:pt x="3378" y="2149"/>
                </a:cubicBezTo>
                <a:cubicBezTo>
                  <a:pt x="3377" y="2151"/>
                  <a:pt x="3377" y="2155"/>
                  <a:pt x="3376" y="2158"/>
                </a:cubicBezTo>
                <a:cubicBezTo>
                  <a:pt x="3410" y="2158"/>
                  <a:pt x="3410" y="2158"/>
                  <a:pt x="3410" y="2158"/>
                </a:cubicBezTo>
                <a:cubicBezTo>
                  <a:pt x="3410" y="2149"/>
                  <a:pt x="3408" y="2142"/>
                  <a:pt x="3396" y="2140"/>
                </a:cubicBezTo>
                <a:close/>
                <a:moveTo>
                  <a:pt x="1015" y="1361"/>
                </a:moveTo>
                <a:cubicBezTo>
                  <a:pt x="985" y="1365"/>
                  <a:pt x="955" y="1368"/>
                  <a:pt x="919" y="1371"/>
                </a:cubicBezTo>
                <a:cubicBezTo>
                  <a:pt x="920" y="1398"/>
                  <a:pt x="920" y="1411"/>
                  <a:pt x="920" y="1424"/>
                </a:cubicBezTo>
                <a:cubicBezTo>
                  <a:pt x="919" y="1457"/>
                  <a:pt x="937" y="1484"/>
                  <a:pt x="965" y="1490"/>
                </a:cubicBezTo>
                <a:cubicBezTo>
                  <a:pt x="991" y="1496"/>
                  <a:pt x="1022" y="1490"/>
                  <a:pt x="1048" y="1480"/>
                </a:cubicBezTo>
                <a:cubicBezTo>
                  <a:pt x="1071" y="1470"/>
                  <a:pt x="1082" y="1422"/>
                  <a:pt x="1072" y="1395"/>
                </a:cubicBezTo>
                <a:cubicBezTo>
                  <a:pt x="1063" y="1368"/>
                  <a:pt x="1043" y="1357"/>
                  <a:pt x="1015" y="1361"/>
                </a:cubicBezTo>
                <a:close/>
                <a:moveTo>
                  <a:pt x="0" y="1832"/>
                </a:moveTo>
                <a:cubicBezTo>
                  <a:pt x="0" y="1949"/>
                  <a:pt x="0" y="1949"/>
                  <a:pt x="0" y="1949"/>
                </a:cubicBezTo>
                <a:cubicBezTo>
                  <a:pt x="26" y="1950"/>
                  <a:pt x="48" y="1927"/>
                  <a:pt x="64" y="1884"/>
                </a:cubicBezTo>
                <a:cubicBezTo>
                  <a:pt x="38" y="1852"/>
                  <a:pt x="18" y="1835"/>
                  <a:pt x="0" y="1832"/>
                </a:cubicBezTo>
                <a:close/>
                <a:moveTo>
                  <a:pt x="344" y="1021"/>
                </a:moveTo>
                <a:cubicBezTo>
                  <a:pt x="345" y="991"/>
                  <a:pt x="316" y="963"/>
                  <a:pt x="284" y="960"/>
                </a:cubicBezTo>
                <a:cubicBezTo>
                  <a:pt x="248" y="958"/>
                  <a:pt x="218" y="982"/>
                  <a:pt x="215" y="1018"/>
                </a:cubicBezTo>
                <a:cubicBezTo>
                  <a:pt x="212" y="1053"/>
                  <a:pt x="239" y="1085"/>
                  <a:pt x="273" y="1087"/>
                </a:cubicBezTo>
                <a:cubicBezTo>
                  <a:pt x="306" y="1089"/>
                  <a:pt x="343" y="1055"/>
                  <a:pt x="344" y="1021"/>
                </a:cubicBezTo>
                <a:close/>
                <a:moveTo>
                  <a:pt x="65" y="1557"/>
                </a:moveTo>
                <a:cubicBezTo>
                  <a:pt x="80" y="1529"/>
                  <a:pt x="52" y="1515"/>
                  <a:pt x="27" y="1498"/>
                </a:cubicBezTo>
                <a:cubicBezTo>
                  <a:pt x="18" y="1502"/>
                  <a:pt x="9" y="1506"/>
                  <a:pt x="0" y="1510"/>
                </a:cubicBezTo>
                <a:cubicBezTo>
                  <a:pt x="0" y="1582"/>
                  <a:pt x="0" y="1582"/>
                  <a:pt x="0" y="1582"/>
                </a:cubicBezTo>
                <a:cubicBezTo>
                  <a:pt x="4" y="1584"/>
                  <a:pt x="8" y="1585"/>
                  <a:pt x="12" y="1585"/>
                </a:cubicBezTo>
                <a:cubicBezTo>
                  <a:pt x="31" y="1583"/>
                  <a:pt x="56" y="1572"/>
                  <a:pt x="65" y="1557"/>
                </a:cubicBezTo>
                <a:close/>
                <a:moveTo>
                  <a:pt x="114" y="1944"/>
                </a:moveTo>
                <a:cubicBezTo>
                  <a:pt x="91" y="1967"/>
                  <a:pt x="95" y="1990"/>
                  <a:pt x="110" y="2016"/>
                </a:cubicBezTo>
                <a:cubicBezTo>
                  <a:pt x="126" y="2041"/>
                  <a:pt x="149" y="2042"/>
                  <a:pt x="178" y="2036"/>
                </a:cubicBezTo>
                <a:cubicBezTo>
                  <a:pt x="200" y="2008"/>
                  <a:pt x="208" y="1980"/>
                  <a:pt x="186" y="1955"/>
                </a:cubicBezTo>
                <a:cubicBezTo>
                  <a:pt x="168" y="1932"/>
                  <a:pt x="140" y="1934"/>
                  <a:pt x="114" y="1944"/>
                </a:cubicBezTo>
                <a:close/>
                <a:moveTo>
                  <a:pt x="179" y="1496"/>
                </a:moveTo>
                <a:cubicBezTo>
                  <a:pt x="157" y="1494"/>
                  <a:pt x="141" y="1503"/>
                  <a:pt x="143" y="1525"/>
                </a:cubicBezTo>
                <a:cubicBezTo>
                  <a:pt x="144" y="1539"/>
                  <a:pt x="156" y="1553"/>
                  <a:pt x="168" y="1577"/>
                </a:cubicBezTo>
                <a:cubicBezTo>
                  <a:pt x="189" y="1559"/>
                  <a:pt x="208" y="1550"/>
                  <a:pt x="211" y="1537"/>
                </a:cubicBezTo>
                <a:cubicBezTo>
                  <a:pt x="216" y="1516"/>
                  <a:pt x="204" y="1498"/>
                  <a:pt x="179" y="1496"/>
                </a:cubicBezTo>
                <a:close/>
                <a:moveTo>
                  <a:pt x="99" y="2120"/>
                </a:moveTo>
                <a:cubicBezTo>
                  <a:pt x="75" y="2118"/>
                  <a:pt x="55" y="2133"/>
                  <a:pt x="47" y="2158"/>
                </a:cubicBezTo>
                <a:cubicBezTo>
                  <a:pt x="154" y="2158"/>
                  <a:pt x="154" y="2158"/>
                  <a:pt x="154" y="2158"/>
                </a:cubicBezTo>
                <a:cubicBezTo>
                  <a:pt x="144" y="2138"/>
                  <a:pt x="123" y="2122"/>
                  <a:pt x="99" y="2120"/>
                </a:cubicBezTo>
                <a:close/>
                <a:moveTo>
                  <a:pt x="96" y="1272"/>
                </a:moveTo>
                <a:cubicBezTo>
                  <a:pt x="29" y="1285"/>
                  <a:pt x="15" y="1295"/>
                  <a:pt x="21" y="1326"/>
                </a:cubicBezTo>
                <a:cubicBezTo>
                  <a:pt x="28" y="1361"/>
                  <a:pt x="56" y="1368"/>
                  <a:pt x="125" y="1348"/>
                </a:cubicBezTo>
                <a:cubicBezTo>
                  <a:pt x="123" y="1317"/>
                  <a:pt x="131" y="1285"/>
                  <a:pt x="96" y="1272"/>
                </a:cubicBezTo>
                <a:close/>
                <a:moveTo>
                  <a:pt x="36" y="848"/>
                </a:moveTo>
                <a:cubicBezTo>
                  <a:pt x="41" y="823"/>
                  <a:pt x="23" y="789"/>
                  <a:pt x="0" y="778"/>
                </a:cubicBezTo>
                <a:cubicBezTo>
                  <a:pt x="0" y="891"/>
                  <a:pt x="0" y="891"/>
                  <a:pt x="0" y="891"/>
                </a:cubicBezTo>
                <a:cubicBezTo>
                  <a:pt x="18" y="882"/>
                  <a:pt x="32" y="866"/>
                  <a:pt x="36" y="848"/>
                </a:cubicBezTo>
                <a:close/>
                <a:moveTo>
                  <a:pt x="106" y="1774"/>
                </a:moveTo>
                <a:cubicBezTo>
                  <a:pt x="139" y="1787"/>
                  <a:pt x="162" y="1772"/>
                  <a:pt x="183" y="1724"/>
                </a:cubicBezTo>
                <a:cubicBezTo>
                  <a:pt x="167" y="1684"/>
                  <a:pt x="136" y="1673"/>
                  <a:pt x="97" y="1681"/>
                </a:cubicBezTo>
                <a:cubicBezTo>
                  <a:pt x="73" y="1741"/>
                  <a:pt x="75" y="1762"/>
                  <a:pt x="106" y="1774"/>
                </a:cubicBezTo>
                <a:close/>
                <a:moveTo>
                  <a:pt x="676" y="2079"/>
                </a:moveTo>
                <a:cubicBezTo>
                  <a:pt x="648" y="2074"/>
                  <a:pt x="609" y="2096"/>
                  <a:pt x="602" y="2123"/>
                </a:cubicBezTo>
                <a:cubicBezTo>
                  <a:pt x="599" y="2136"/>
                  <a:pt x="599" y="2148"/>
                  <a:pt x="602" y="2158"/>
                </a:cubicBezTo>
                <a:cubicBezTo>
                  <a:pt x="725" y="2158"/>
                  <a:pt x="725" y="2158"/>
                  <a:pt x="725" y="2158"/>
                </a:cubicBezTo>
                <a:cubicBezTo>
                  <a:pt x="715" y="2101"/>
                  <a:pt x="702" y="2084"/>
                  <a:pt x="676" y="2079"/>
                </a:cubicBezTo>
                <a:close/>
                <a:moveTo>
                  <a:pt x="15" y="1041"/>
                </a:moveTo>
                <a:cubicBezTo>
                  <a:pt x="10" y="1065"/>
                  <a:pt x="27" y="1094"/>
                  <a:pt x="48" y="1099"/>
                </a:cubicBezTo>
                <a:cubicBezTo>
                  <a:pt x="76" y="1106"/>
                  <a:pt x="109" y="1083"/>
                  <a:pt x="114" y="1056"/>
                </a:cubicBezTo>
                <a:cubicBezTo>
                  <a:pt x="117" y="1030"/>
                  <a:pt x="94" y="1002"/>
                  <a:pt x="68" y="999"/>
                </a:cubicBezTo>
                <a:cubicBezTo>
                  <a:pt x="45" y="997"/>
                  <a:pt x="19" y="1017"/>
                  <a:pt x="15" y="1041"/>
                </a:cubicBezTo>
                <a:close/>
                <a:moveTo>
                  <a:pt x="543" y="1304"/>
                </a:moveTo>
                <a:cubicBezTo>
                  <a:pt x="564" y="1285"/>
                  <a:pt x="561" y="1264"/>
                  <a:pt x="546" y="1244"/>
                </a:cubicBezTo>
                <a:cubicBezTo>
                  <a:pt x="527" y="1218"/>
                  <a:pt x="493" y="1226"/>
                  <a:pt x="457" y="1266"/>
                </a:cubicBezTo>
                <a:cubicBezTo>
                  <a:pt x="497" y="1317"/>
                  <a:pt x="519" y="1326"/>
                  <a:pt x="543" y="1304"/>
                </a:cubicBezTo>
                <a:close/>
                <a:moveTo>
                  <a:pt x="570" y="1656"/>
                </a:moveTo>
                <a:cubicBezTo>
                  <a:pt x="567" y="1632"/>
                  <a:pt x="546" y="1627"/>
                  <a:pt x="524" y="1626"/>
                </a:cubicBezTo>
                <a:cubicBezTo>
                  <a:pt x="485" y="1626"/>
                  <a:pt x="476" y="1650"/>
                  <a:pt x="476" y="1685"/>
                </a:cubicBezTo>
                <a:cubicBezTo>
                  <a:pt x="490" y="1698"/>
                  <a:pt x="505" y="1711"/>
                  <a:pt x="517" y="1721"/>
                </a:cubicBezTo>
                <a:cubicBezTo>
                  <a:pt x="561" y="1717"/>
                  <a:pt x="575" y="1691"/>
                  <a:pt x="570" y="1656"/>
                </a:cubicBezTo>
                <a:close/>
                <a:moveTo>
                  <a:pt x="487" y="1872"/>
                </a:moveTo>
                <a:cubicBezTo>
                  <a:pt x="479" y="1929"/>
                  <a:pt x="487" y="1951"/>
                  <a:pt x="519" y="1964"/>
                </a:cubicBezTo>
                <a:cubicBezTo>
                  <a:pt x="540" y="1972"/>
                  <a:pt x="558" y="1969"/>
                  <a:pt x="572" y="1951"/>
                </a:cubicBezTo>
                <a:cubicBezTo>
                  <a:pt x="589" y="1930"/>
                  <a:pt x="595" y="1908"/>
                  <a:pt x="577" y="1885"/>
                </a:cubicBezTo>
                <a:cubicBezTo>
                  <a:pt x="553" y="1855"/>
                  <a:pt x="523" y="1848"/>
                  <a:pt x="487" y="1872"/>
                </a:cubicBezTo>
                <a:close/>
                <a:moveTo>
                  <a:pt x="649" y="1476"/>
                </a:moveTo>
                <a:cubicBezTo>
                  <a:pt x="651" y="1452"/>
                  <a:pt x="628" y="1429"/>
                  <a:pt x="598" y="1425"/>
                </a:cubicBezTo>
                <a:cubicBezTo>
                  <a:pt x="570" y="1421"/>
                  <a:pt x="547" y="1441"/>
                  <a:pt x="544" y="1472"/>
                </a:cubicBezTo>
                <a:cubicBezTo>
                  <a:pt x="541" y="1497"/>
                  <a:pt x="565" y="1523"/>
                  <a:pt x="593" y="1524"/>
                </a:cubicBezTo>
                <a:cubicBezTo>
                  <a:pt x="617" y="1525"/>
                  <a:pt x="647" y="1500"/>
                  <a:pt x="649" y="1476"/>
                </a:cubicBezTo>
                <a:close/>
                <a:moveTo>
                  <a:pt x="369" y="1799"/>
                </a:moveTo>
                <a:cubicBezTo>
                  <a:pt x="372" y="1770"/>
                  <a:pt x="357" y="1757"/>
                  <a:pt x="317" y="1754"/>
                </a:cubicBezTo>
                <a:cubicBezTo>
                  <a:pt x="280" y="1751"/>
                  <a:pt x="258" y="1765"/>
                  <a:pt x="254" y="1797"/>
                </a:cubicBezTo>
                <a:cubicBezTo>
                  <a:pt x="250" y="1824"/>
                  <a:pt x="276" y="1858"/>
                  <a:pt x="301" y="1861"/>
                </a:cubicBezTo>
                <a:cubicBezTo>
                  <a:pt x="330" y="1865"/>
                  <a:pt x="366" y="1832"/>
                  <a:pt x="369" y="1799"/>
                </a:cubicBezTo>
                <a:close/>
                <a:moveTo>
                  <a:pt x="370" y="1504"/>
                </a:moveTo>
                <a:cubicBezTo>
                  <a:pt x="400" y="1541"/>
                  <a:pt x="430" y="1551"/>
                  <a:pt x="443" y="1528"/>
                </a:cubicBezTo>
                <a:cubicBezTo>
                  <a:pt x="450" y="1515"/>
                  <a:pt x="448" y="1488"/>
                  <a:pt x="439" y="1476"/>
                </a:cubicBezTo>
                <a:cubicBezTo>
                  <a:pt x="424" y="1456"/>
                  <a:pt x="400" y="1466"/>
                  <a:pt x="370" y="1504"/>
                </a:cubicBezTo>
                <a:close/>
                <a:moveTo>
                  <a:pt x="305" y="1361"/>
                </a:moveTo>
                <a:cubicBezTo>
                  <a:pt x="285" y="1369"/>
                  <a:pt x="263" y="1377"/>
                  <a:pt x="235" y="1389"/>
                </a:cubicBezTo>
                <a:cubicBezTo>
                  <a:pt x="252" y="1414"/>
                  <a:pt x="265" y="1433"/>
                  <a:pt x="278" y="1451"/>
                </a:cubicBezTo>
                <a:cubicBezTo>
                  <a:pt x="347" y="1420"/>
                  <a:pt x="350" y="1411"/>
                  <a:pt x="305" y="1361"/>
                </a:cubicBezTo>
                <a:close/>
                <a:moveTo>
                  <a:pt x="330" y="2158"/>
                </a:moveTo>
                <a:cubicBezTo>
                  <a:pt x="389" y="2158"/>
                  <a:pt x="389" y="2158"/>
                  <a:pt x="389" y="2158"/>
                </a:cubicBezTo>
                <a:cubicBezTo>
                  <a:pt x="384" y="2156"/>
                  <a:pt x="379" y="2155"/>
                  <a:pt x="372" y="2154"/>
                </a:cubicBezTo>
                <a:cubicBezTo>
                  <a:pt x="354" y="2152"/>
                  <a:pt x="341" y="2152"/>
                  <a:pt x="330" y="2158"/>
                </a:cubicBezTo>
                <a:close/>
                <a:moveTo>
                  <a:pt x="314" y="1926"/>
                </a:moveTo>
                <a:cubicBezTo>
                  <a:pt x="291" y="1940"/>
                  <a:pt x="272" y="1988"/>
                  <a:pt x="286" y="2015"/>
                </a:cubicBezTo>
                <a:cubicBezTo>
                  <a:pt x="294" y="2032"/>
                  <a:pt x="316" y="2049"/>
                  <a:pt x="334" y="2053"/>
                </a:cubicBezTo>
                <a:cubicBezTo>
                  <a:pt x="366" y="2059"/>
                  <a:pt x="389" y="2023"/>
                  <a:pt x="401" y="1956"/>
                </a:cubicBezTo>
                <a:cubicBezTo>
                  <a:pt x="360" y="1914"/>
                  <a:pt x="344" y="1908"/>
                  <a:pt x="314" y="1926"/>
                </a:cubicBezTo>
                <a:close/>
              </a:path>
            </a:pathLst>
          </a:custGeom>
          <a:solidFill>
            <a:schemeClr val="accent3">
              <a:lumMod val="60000"/>
              <a:lumOff val="40000"/>
              <a:alpha val="40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6/1/2020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5"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5"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779333"/>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80564312"/>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83667286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3994" r:id="rId14"/>
    <p:sldLayoutId id="2147483995" r:id="rId15"/>
    <p:sldLayoutId id="2147483996" r:id="rId16"/>
    <p:sldLayoutId id="2147483997" r:id="rId17"/>
    <p:sldLayoutId id="2147483998" r:id="rId18"/>
    <p:sldLayoutId id="2147483999" r:id="rId19"/>
    <p:sldLayoutId id="2147484000"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74480855"/>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186911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97612C-D372-4A69-9E48-08BE30F75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5818C7-8CB1-46D8-84A9-421E9D6B1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1E202-ED7E-44BB-9932-92771DA27F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3C7210-5589-410D-A704-70AA7C1B20DD}" type="datetimeFigureOut">
              <a:rPr lang="en-US" smtClean="0"/>
              <a:t>6/1/2020</a:t>
            </a:fld>
            <a:endParaRPr lang="en-US"/>
          </a:p>
        </p:txBody>
      </p:sp>
      <p:sp>
        <p:nvSpPr>
          <p:cNvPr id="5" name="Footer Placeholder 4">
            <a:extLst>
              <a:ext uri="{FF2B5EF4-FFF2-40B4-BE49-F238E27FC236}">
                <a16:creationId xmlns:a16="http://schemas.microsoft.com/office/drawing/2014/main" id="{B33DCC6E-01F5-416D-81FA-D4BD0DBBE2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8F2C0F-342A-42E4-96AB-9924EC672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F7701C-3184-4152-9A0D-947F8DC6A0E2}" type="slidenum">
              <a:rPr lang="en-US" smtClean="0"/>
              <a:t>‹#›</a:t>
            </a:fld>
            <a:endParaRPr lang="en-US"/>
          </a:p>
        </p:txBody>
      </p:sp>
    </p:spTree>
    <p:extLst>
      <p:ext uri="{BB962C8B-B14F-4D97-AF65-F5344CB8AC3E}">
        <p14:creationId xmlns:p14="http://schemas.microsoft.com/office/powerpoint/2010/main" val="76890984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231523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fontAlgn="base">
                  <a:spcBef>
                    <a:spcPct val="20000"/>
                  </a:spcBef>
                  <a:spcAft>
                    <a:spcPct val="0"/>
                  </a:spcAft>
                  <a:buClr>
                    <a:srgbClr val="CCECFF"/>
                  </a:buClr>
                  <a:buSzPct val="115000"/>
                  <a:buFont typeface="Wingdings" pitchFamily="2" charset="2"/>
                  <a:buChar char="§"/>
                </a:pPr>
                <a:endParaRPr lang="en-US" sz="2800">
                  <a:solidFill>
                    <a:srgbClr val="CCECFF"/>
                  </a:solidFill>
                  <a:effectLst>
                    <a:outerShdw blurRad="38100" dist="38100" dir="2700000" algn="tl">
                      <a:srgbClr val="000000">
                        <a:alpha val="43137"/>
                      </a:srgbClr>
                    </a:outerShdw>
                  </a:effectLst>
                  <a:latin typeface="Tahoma" pitchFamily="34" charset="0"/>
                </a:endParaRPr>
              </a:p>
            </p:txBody>
          </p:sp>
        </p:grpSp>
      </p:grpSp>
      <p:sp>
        <p:nvSpPr>
          <p:cNvPr id="257091" name="Rectangle 67"/>
          <p:cNvSpPr>
            <a:spLocks noGrp="1" noChangeArrowheads="1"/>
          </p:cNvSpPr>
          <p:nvPr>
            <p:ph type="title"/>
          </p:nvPr>
        </p:nvSpPr>
        <p:spPr bwMode="auto">
          <a:xfrm>
            <a:off x="607487" y="273051"/>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7"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3" name="Rectangle 69"/>
          <p:cNvSpPr>
            <a:spLocks noGrp="1" noChangeArrowheads="1"/>
          </p:cNvSpPr>
          <p:nvPr>
            <p:ph type="ftr" sz="quarter" idx="3"/>
          </p:nvPr>
        </p:nvSpPr>
        <p:spPr bwMode="auto">
          <a:xfrm>
            <a:off x="4165600" y="6242052"/>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endParaRPr lang="en-US">
              <a:solidFill>
                <a:srgbClr val="EAEAEA"/>
              </a:solidFill>
            </a:endParaRPr>
          </a:p>
        </p:txBody>
      </p:sp>
      <p:sp>
        <p:nvSpPr>
          <p:cNvPr id="257094" name="Rectangle 70"/>
          <p:cNvSpPr>
            <a:spLocks noGrp="1" noChangeArrowheads="1"/>
          </p:cNvSpPr>
          <p:nvPr>
            <p:ph type="sldNum" sz="quarter" idx="4"/>
          </p:nvPr>
        </p:nvSpPr>
        <p:spPr bwMode="auto">
          <a:xfrm>
            <a:off x="8737603" y="6242052"/>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fontAlgn="base">
              <a:spcAft>
                <a:spcPct val="0"/>
              </a:spcAft>
            </a:pPr>
            <a:fld id="{94A159B0-4AEF-4F30-BF49-AABFF51DAFC5}" type="slidenum">
              <a:rPr lang="en-US">
                <a:solidFill>
                  <a:srgbClr val="EAEAEA"/>
                </a:solidFill>
              </a:rPr>
              <a:pPr fontAlgn="base">
                <a:spcAft>
                  <a:spcPct val="0"/>
                </a:spcAft>
              </a:pPr>
              <a:t>‹#›</a:t>
            </a:fld>
            <a:endParaRPr lang="en-US">
              <a:solidFill>
                <a:srgbClr val="EAEAEA"/>
              </a:solidFill>
            </a:endParaRPr>
          </a:p>
        </p:txBody>
      </p:sp>
      <p:sp>
        <p:nvSpPr>
          <p:cNvPr id="257095" name="Rectangle 71"/>
          <p:cNvSpPr>
            <a:spLocks noGrp="1" noChangeArrowheads="1"/>
          </p:cNvSpPr>
          <p:nvPr>
            <p:ph type="body" idx="1"/>
          </p:nvPr>
        </p:nvSpPr>
        <p:spPr bwMode="auto">
          <a:xfrm>
            <a:off x="607487"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5924523"/>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A97032F0-1A6F-4DBB-86BF-8AA04E254222}"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40488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3633577988"/>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 y="1"/>
            <a:ext cx="12189884" cy="6856413"/>
            <a:chOff x="0" y="0"/>
            <a:chExt cx="5759" cy="4319"/>
          </a:xfrm>
        </p:grpSpPr>
        <p:sp>
          <p:nvSpPr>
            <p:cNvPr id="257027" name="Freeform 3"/>
            <p:cNvSpPr>
              <a:spLocks/>
            </p:cNvSpPr>
            <p:nvPr userDrawn="1"/>
          </p:nvSpPr>
          <p:spPr bwMode="hidden">
            <a:xfrm>
              <a:off x="0" y="0"/>
              <a:ext cx="5758" cy="1043"/>
            </a:xfrm>
            <a:custGeom>
              <a:avLst/>
              <a:gdLst/>
              <a:ahLst/>
              <a:cxnLst>
                <a:cxn ang="0">
                  <a:pos x="5740" y="1043"/>
                </a:cxn>
                <a:cxn ang="0">
                  <a:pos x="0" y="1043"/>
                </a:cxn>
                <a:cxn ang="0">
                  <a:pos x="0" y="0"/>
                </a:cxn>
                <a:cxn ang="0">
                  <a:pos x="5740" y="0"/>
                </a:cxn>
                <a:cxn ang="0">
                  <a:pos x="5740" y="1043"/>
                </a:cxn>
                <a:cxn ang="0">
                  <a:pos x="5740" y="1043"/>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3" name="Group 4"/>
            <p:cNvGrpSpPr>
              <a:grpSpLocks/>
            </p:cNvGrpSpPr>
            <p:nvPr userDrawn="1"/>
          </p:nvGrpSpPr>
          <p:grpSpPr bwMode="auto">
            <a:xfrm>
              <a:off x="0" y="0"/>
              <a:ext cx="5759" cy="4319"/>
              <a:chOff x="0" y="0"/>
              <a:chExt cx="5759" cy="4319"/>
            </a:xfrm>
          </p:grpSpPr>
          <p:sp>
            <p:nvSpPr>
              <p:cNvPr id="257029" name="Freeform 5"/>
              <p:cNvSpPr>
                <a:spLocks/>
              </p:cNvSpPr>
              <p:nvPr userDrawn="1"/>
            </p:nvSpPr>
            <p:spPr bwMode="hidden">
              <a:xfrm>
                <a:off x="1" y="104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0" name="Freeform 6"/>
              <p:cNvSpPr>
                <a:spLocks/>
              </p:cNvSpPr>
              <p:nvPr userDrawn="1"/>
            </p:nvSpPr>
            <p:spPr bwMode="hidden">
              <a:xfrm>
                <a:off x="0" y="3988"/>
                <a:ext cx="5758" cy="42"/>
              </a:xfrm>
              <a:custGeom>
                <a:avLst/>
                <a:gdLst/>
                <a:ahLst/>
                <a:cxnLst>
                  <a:cxn ang="0">
                    <a:pos x="0" y="42"/>
                  </a:cxn>
                  <a:cxn ang="0">
                    <a:pos x="5740" y="42"/>
                  </a:cxn>
                  <a:cxn ang="0">
                    <a:pos x="5740" y="0"/>
                  </a:cxn>
                  <a:cxn ang="0">
                    <a:pos x="0" y="0"/>
                  </a:cxn>
                  <a:cxn ang="0">
                    <a:pos x="0" y="42"/>
                  </a:cxn>
                  <a:cxn ang="0">
                    <a:pos x="0" y="42"/>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1" name="Freeform 7"/>
              <p:cNvSpPr>
                <a:spLocks/>
              </p:cNvSpPr>
              <p:nvPr userDrawn="1"/>
            </p:nvSpPr>
            <p:spPr bwMode="hidden">
              <a:xfrm>
                <a:off x="0" y="3665"/>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2" name="Freeform 8"/>
              <p:cNvSpPr>
                <a:spLocks/>
              </p:cNvSpPr>
              <p:nvPr userDrawn="1"/>
            </p:nvSpPr>
            <p:spPr bwMode="hidden">
              <a:xfrm>
                <a:off x="0" y="3364"/>
                <a:ext cx="5758" cy="30"/>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3" name="Freeform 9"/>
              <p:cNvSpPr>
                <a:spLocks/>
              </p:cNvSpPr>
              <p:nvPr userDrawn="1"/>
            </p:nvSpPr>
            <p:spPr bwMode="hidden">
              <a:xfrm>
                <a:off x="0" y="3105"/>
                <a:ext cx="5758" cy="31"/>
              </a:xfrm>
              <a:custGeom>
                <a:avLst/>
                <a:gdLst/>
                <a:ahLst/>
                <a:cxnLst>
                  <a:cxn ang="0">
                    <a:pos x="0" y="30"/>
                  </a:cxn>
                  <a:cxn ang="0">
                    <a:pos x="5740" y="30"/>
                  </a:cxn>
                  <a:cxn ang="0">
                    <a:pos x="5740" y="0"/>
                  </a:cxn>
                  <a:cxn ang="0">
                    <a:pos x="0" y="0"/>
                  </a:cxn>
                  <a:cxn ang="0">
                    <a:pos x="0" y="30"/>
                  </a:cxn>
                  <a:cxn ang="0">
                    <a:pos x="0" y="30"/>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4" name="Freeform 10"/>
              <p:cNvSpPr>
                <a:spLocks/>
              </p:cNvSpPr>
              <p:nvPr userDrawn="1"/>
            </p:nvSpPr>
            <p:spPr bwMode="hidden">
              <a:xfrm>
                <a:off x="0" y="2859"/>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5" name="Freeform 11"/>
              <p:cNvSpPr>
                <a:spLocks/>
              </p:cNvSpPr>
              <p:nvPr userDrawn="1"/>
            </p:nvSpPr>
            <p:spPr bwMode="hidden">
              <a:xfrm>
                <a:off x="0" y="264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6" name="Freeform 12"/>
              <p:cNvSpPr>
                <a:spLocks/>
              </p:cNvSpPr>
              <p:nvPr userDrawn="1"/>
            </p:nvSpPr>
            <p:spPr bwMode="hidden">
              <a:xfrm>
                <a:off x="0" y="2433"/>
                <a:ext cx="5758" cy="36"/>
              </a:xfrm>
              <a:custGeom>
                <a:avLst/>
                <a:gdLst/>
                <a:ahLst/>
                <a:cxnLst>
                  <a:cxn ang="0">
                    <a:pos x="5740" y="0"/>
                  </a:cxn>
                  <a:cxn ang="0">
                    <a:pos x="0" y="0"/>
                  </a:cxn>
                  <a:cxn ang="0">
                    <a:pos x="0" y="36"/>
                  </a:cxn>
                  <a:cxn ang="0">
                    <a:pos x="5740" y="36"/>
                  </a:cxn>
                  <a:cxn ang="0">
                    <a:pos x="5740" y="0"/>
                  </a:cxn>
                  <a:cxn ang="0">
                    <a:pos x="5740" y="0"/>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7" name="Freeform 13"/>
              <p:cNvSpPr>
                <a:spLocks/>
              </p:cNvSpPr>
              <p:nvPr userDrawn="1"/>
            </p:nvSpPr>
            <p:spPr bwMode="hidden">
              <a:xfrm>
                <a:off x="0" y="2259"/>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8" name="Freeform 14"/>
              <p:cNvSpPr>
                <a:spLocks/>
              </p:cNvSpPr>
              <p:nvPr userDrawn="1"/>
            </p:nvSpPr>
            <p:spPr bwMode="hidden">
              <a:xfrm>
                <a:off x="0" y="209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39" name="Freeform 15"/>
              <p:cNvSpPr>
                <a:spLocks/>
              </p:cNvSpPr>
              <p:nvPr userDrawn="1"/>
            </p:nvSpPr>
            <p:spPr bwMode="hidden">
              <a:xfrm>
                <a:off x="0" y="192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0" name="Freeform 16"/>
              <p:cNvSpPr>
                <a:spLocks/>
              </p:cNvSpPr>
              <p:nvPr userDrawn="1"/>
            </p:nvSpPr>
            <p:spPr bwMode="hidden">
              <a:xfrm>
                <a:off x="0" y="1645"/>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1" name="Freeform 17"/>
              <p:cNvSpPr>
                <a:spLocks/>
              </p:cNvSpPr>
              <p:nvPr userDrawn="1"/>
            </p:nvSpPr>
            <p:spPr bwMode="hidden">
              <a:xfrm>
                <a:off x="0" y="1778"/>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2" name="Freeform 18"/>
              <p:cNvSpPr>
                <a:spLocks/>
              </p:cNvSpPr>
              <p:nvPr userDrawn="1"/>
            </p:nvSpPr>
            <p:spPr bwMode="hidden">
              <a:xfrm>
                <a:off x="0" y="1520"/>
                <a:ext cx="5758" cy="12"/>
              </a:xfrm>
              <a:custGeom>
                <a:avLst/>
                <a:gdLst/>
                <a:ahLst/>
                <a:cxnLst>
                  <a:cxn ang="0">
                    <a:pos x="5740" y="0"/>
                  </a:cxn>
                  <a:cxn ang="0">
                    <a:pos x="0" y="0"/>
                  </a:cxn>
                  <a:cxn ang="0">
                    <a:pos x="0" y="12"/>
                  </a:cxn>
                  <a:cxn ang="0">
                    <a:pos x="5740" y="12"/>
                  </a:cxn>
                  <a:cxn ang="0">
                    <a:pos x="5740" y="0"/>
                  </a:cxn>
                  <a:cxn ang="0">
                    <a:pos x="5740" y="0"/>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3" name="Freeform 19"/>
              <p:cNvSpPr>
                <a:spLocks/>
              </p:cNvSpPr>
              <p:nvPr userDrawn="1"/>
            </p:nvSpPr>
            <p:spPr bwMode="hidden">
              <a:xfrm>
                <a:off x="0" y="1394"/>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4" name="Freeform 20"/>
              <p:cNvSpPr>
                <a:spLocks/>
              </p:cNvSpPr>
              <p:nvPr userDrawn="1"/>
            </p:nvSpPr>
            <p:spPr bwMode="hidden">
              <a:xfrm>
                <a:off x="0" y="1280"/>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5" name="Freeform 21"/>
              <p:cNvSpPr>
                <a:spLocks/>
              </p:cNvSpPr>
              <p:nvPr userDrawn="1"/>
            </p:nvSpPr>
            <p:spPr bwMode="hidden">
              <a:xfrm>
                <a:off x="0" y="117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6" name="Freeform 22"/>
              <p:cNvSpPr>
                <a:spLocks/>
              </p:cNvSpPr>
              <p:nvPr userDrawn="1"/>
            </p:nvSpPr>
            <p:spPr bwMode="hidden">
              <a:xfrm>
                <a:off x="0" y="24"/>
                <a:ext cx="5758" cy="30"/>
              </a:xfrm>
              <a:custGeom>
                <a:avLst/>
                <a:gdLst/>
                <a:ahLst/>
                <a:cxnLst>
                  <a:cxn ang="0">
                    <a:pos x="5740" y="0"/>
                  </a:cxn>
                  <a:cxn ang="0">
                    <a:pos x="0" y="0"/>
                  </a:cxn>
                  <a:cxn ang="0">
                    <a:pos x="0" y="30"/>
                  </a:cxn>
                  <a:cxn ang="0">
                    <a:pos x="5740" y="30"/>
                  </a:cxn>
                  <a:cxn ang="0">
                    <a:pos x="5740" y="0"/>
                  </a:cxn>
                  <a:cxn ang="0">
                    <a:pos x="5740" y="0"/>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7" name="Freeform 23"/>
              <p:cNvSpPr>
                <a:spLocks/>
              </p:cNvSpPr>
              <p:nvPr userDrawn="1"/>
            </p:nvSpPr>
            <p:spPr bwMode="hidden">
              <a:xfrm>
                <a:off x="0" y="186"/>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8" name="Freeform 24"/>
              <p:cNvSpPr>
                <a:spLocks/>
              </p:cNvSpPr>
              <p:nvPr userDrawn="1"/>
            </p:nvSpPr>
            <p:spPr bwMode="hidden">
              <a:xfrm>
                <a:off x="0" y="475"/>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49" name="Freeform 25"/>
              <p:cNvSpPr>
                <a:spLocks/>
              </p:cNvSpPr>
              <p:nvPr userDrawn="1"/>
            </p:nvSpPr>
            <p:spPr bwMode="hidden">
              <a:xfrm>
                <a:off x="0" y="337"/>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0" name="Freeform 26"/>
              <p:cNvSpPr>
                <a:spLocks/>
              </p:cNvSpPr>
              <p:nvPr userDrawn="1"/>
            </p:nvSpPr>
            <p:spPr bwMode="hidden">
              <a:xfrm>
                <a:off x="0" y="600"/>
                <a:ext cx="5758" cy="24"/>
              </a:xfrm>
              <a:custGeom>
                <a:avLst/>
                <a:gdLst/>
                <a:ahLst/>
                <a:cxnLst>
                  <a:cxn ang="0">
                    <a:pos x="5740" y="0"/>
                  </a:cxn>
                  <a:cxn ang="0">
                    <a:pos x="0" y="0"/>
                  </a:cxn>
                  <a:cxn ang="0">
                    <a:pos x="0" y="24"/>
                  </a:cxn>
                  <a:cxn ang="0">
                    <a:pos x="5740" y="24"/>
                  </a:cxn>
                  <a:cxn ang="0">
                    <a:pos x="5740" y="0"/>
                  </a:cxn>
                  <a:cxn ang="0">
                    <a:pos x="5740" y="0"/>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1" name="Freeform 27"/>
              <p:cNvSpPr>
                <a:spLocks/>
              </p:cNvSpPr>
              <p:nvPr userDrawn="1"/>
            </p:nvSpPr>
            <p:spPr bwMode="hidden">
              <a:xfrm>
                <a:off x="0" y="727"/>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2" name="Freeform 28"/>
              <p:cNvSpPr>
                <a:spLocks/>
              </p:cNvSpPr>
              <p:nvPr userDrawn="1"/>
            </p:nvSpPr>
            <p:spPr bwMode="hidden">
              <a:xfrm>
                <a:off x="0" y="841"/>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3" name="Freeform 29"/>
              <p:cNvSpPr>
                <a:spLocks/>
              </p:cNvSpPr>
              <p:nvPr userDrawn="1"/>
            </p:nvSpPr>
            <p:spPr bwMode="hidden">
              <a:xfrm>
                <a:off x="0" y="943"/>
                <a:ext cx="5758" cy="18"/>
              </a:xfrm>
              <a:custGeom>
                <a:avLst/>
                <a:gdLst/>
                <a:ahLst/>
                <a:cxnLst>
                  <a:cxn ang="0">
                    <a:pos x="5740" y="0"/>
                  </a:cxn>
                  <a:cxn ang="0">
                    <a:pos x="0" y="0"/>
                  </a:cxn>
                  <a:cxn ang="0">
                    <a:pos x="0" y="18"/>
                  </a:cxn>
                  <a:cxn ang="0">
                    <a:pos x="5740" y="18"/>
                  </a:cxn>
                  <a:cxn ang="0">
                    <a:pos x="5740" y="0"/>
                  </a:cxn>
                  <a:cxn ang="0">
                    <a:pos x="5740" y="0"/>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nvGrpSpPr>
              <p:cNvPr id="4" name="Group 30"/>
              <p:cNvGrpSpPr>
                <a:grpSpLocks/>
              </p:cNvGrpSpPr>
              <p:nvPr userDrawn="1"/>
            </p:nvGrpSpPr>
            <p:grpSpPr bwMode="auto">
              <a:xfrm>
                <a:off x="0" y="0"/>
                <a:ext cx="5758" cy="1045"/>
                <a:chOff x="0" y="0"/>
                <a:chExt cx="5758" cy="1045"/>
              </a:xfrm>
            </p:grpSpPr>
            <p:sp>
              <p:nvSpPr>
                <p:cNvPr id="257055" name="Freeform 31"/>
                <p:cNvSpPr>
                  <a:spLocks/>
                </p:cNvSpPr>
                <p:nvPr/>
              </p:nvSpPr>
              <p:spPr bwMode="hidden">
                <a:xfrm>
                  <a:off x="2849" y="0"/>
                  <a:ext cx="42" cy="1045"/>
                </a:xfrm>
                <a:custGeom>
                  <a:avLst/>
                  <a:gdLst/>
                  <a:ahLst/>
                  <a:cxnLst>
                    <a:cxn ang="0">
                      <a:pos x="18" y="1043"/>
                    </a:cxn>
                    <a:cxn ang="0">
                      <a:pos x="42" y="1043"/>
                    </a:cxn>
                    <a:cxn ang="0">
                      <a:pos x="42" y="0"/>
                    </a:cxn>
                    <a:cxn ang="0">
                      <a:pos x="0" y="0"/>
                    </a:cxn>
                    <a:cxn ang="0">
                      <a:pos x="0" y="1043"/>
                    </a:cxn>
                    <a:cxn ang="0">
                      <a:pos x="18" y="1043"/>
                    </a:cxn>
                    <a:cxn ang="0">
                      <a:pos x="18" y="104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6" name="Freeform 32"/>
                <p:cNvSpPr>
                  <a:spLocks/>
                </p:cNvSpPr>
                <p:nvPr/>
              </p:nvSpPr>
              <p:spPr bwMode="hidden">
                <a:xfrm>
                  <a:off x="2400" y="0"/>
                  <a:ext cx="155" cy="1045"/>
                </a:xfrm>
                <a:custGeom>
                  <a:avLst/>
                  <a:gdLst/>
                  <a:ahLst/>
                  <a:cxnLst>
                    <a:cxn ang="0">
                      <a:pos x="131" y="1043"/>
                    </a:cxn>
                    <a:cxn ang="0">
                      <a:pos x="155" y="1043"/>
                    </a:cxn>
                    <a:cxn ang="0">
                      <a:pos x="42" y="0"/>
                    </a:cxn>
                    <a:cxn ang="0">
                      <a:pos x="0" y="0"/>
                    </a:cxn>
                    <a:cxn ang="0">
                      <a:pos x="113" y="1043"/>
                    </a:cxn>
                    <a:cxn ang="0">
                      <a:pos x="131" y="1043"/>
                    </a:cxn>
                    <a:cxn ang="0">
                      <a:pos x="131" y="104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7" name="Freeform 33"/>
                <p:cNvSpPr>
                  <a:spLocks/>
                </p:cNvSpPr>
                <p:nvPr/>
              </p:nvSpPr>
              <p:spPr bwMode="hidden">
                <a:xfrm>
                  <a:off x="1967" y="0"/>
                  <a:ext cx="240" cy="1045"/>
                </a:xfrm>
                <a:custGeom>
                  <a:avLst/>
                  <a:gdLst/>
                  <a:ahLst/>
                  <a:cxnLst>
                    <a:cxn ang="0">
                      <a:pos x="221" y="1043"/>
                    </a:cxn>
                    <a:cxn ang="0">
                      <a:pos x="239" y="1043"/>
                    </a:cxn>
                    <a:cxn ang="0">
                      <a:pos x="36" y="0"/>
                    </a:cxn>
                    <a:cxn ang="0">
                      <a:pos x="0" y="0"/>
                    </a:cxn>
                    <a:cxn ang="0">
                      <a:pos x="203" y="1043"/>
                    </a:cxn>
                    <a:cxn ang="0">
                      <a:pos x="221" y="1043"/>
                    </a:cxn>
                    <a:cxn ang="0">
                      <a:pos x="221" y="104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8" name="Freeform 34"/>
                <p:cNvSpPr>
                  <a:spLocks/>
                </p:cNvSpPr>
                <p:nvPr/>
              </p:nvSpPr>
              <p:spPr bwMode="hidden">
                <a:xfrm>
                  <a:off x="1554" y="0"/>
                  <a:ext cx="353" cy="1045"/>
                </a:xfrm>
                <a:custGeom>
                  <a:avLst/>
                  <a:gdLst/>
                  <a:ahLst/>
                  <a:cxnLst>
                    <a:cxn ang="0">
                      <a:pos x="334" y="1043"/>
                    </a:cxn>
                    <a:cxn ang="0">
                      <a:pos x="352" y="1043"/>
                    </a:cxn>
                    <a:cxn ang="0">
                      <a:pos x="41" y="0"/>
                    </a:cxn>
                    <a:cxn ang="0">
                      <a:pos x="0" y="0"/>
                    </a:cxn>
                    <a:cxn ang="0">
                      <a:pos x="311" y="1043"/>
                    </a:cxn>
                    <a:cxn ang="0">
                      <a:pos x="334" y="1043"/>
                    </a:cxn>
                    <a:cxn ang="0">
                      <a:pos x="334" y="104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59" name="Freeform 35"/>
                <p:cNvSpPr>
                  <a:spLocks/>
                </p:cNvSpPr>
                <p:nvPr/>
              </p:nvSpPr>
              <p:spPr bwMode="hidden">
                <a:xfrm>
                  <a:off x="1134" y="0"/>
                  <a:ext cx="450" cy="1045"/>
                </a:xfrm>
                <a:custGeom>
                  <a:avLst/>
                  <a:gdLst/>
                  <a:ahLst/>
                  <a:cxnLst>
                    <a:cxn ang="0">
                      <a:pos x="425" y="1043"/>
                    </a:cxn>
                    <a:cxn ang="0">
                      <a:pos x="449" y="1043"/>
                    </a:cxn>
                    <a:cxn ang="0">
                      <a:pos x="42" y="0"/>
                    </a:cxn>
                    <a:cxn ang="0">
                      <a:pos x="0" y="0"/>
                    </a:cxn>
                    <a:cxn ang="0">
                      <a:pos x="407" y="1043"/>
                    </a:cxn>
                    <a:cxn ang="0">
                      <a:pos x="425" y="1043"/>
                    </a:cxn>
                    <a:cxn ang="0">
                      <a:pos x="425" y="104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0" name="Freeform 36"/>
                <p:cNvSpPr>
                  <a:spLocks/>
                </p:cNvSpPr>
                <p:nvPr/>
              </p:nvSpPr>
              <p:spPr bwMode="hidden">
                <a:xfrm>
                  <a:off x="714" y="0"/>
                  <a:ext cx="540" cy="1045"/>
                </a:xfrm>
                <a:custGeom>
                  <a:avLst/>
                  <a:gdLst/>
                  <a:ahLst/>
                  <a:cxnLst>
                    <a:cxn ang="0">
                      <a:pos x="520" y="1043"/>
                    </a:cxn>
                    <a:cxn ang="0">
                      <a:pos x="538" y="1043"/>
                    </a:cxn>
                    <a:cxn ang="0">
                      <a:pos x="41" y="0"/>
                    </a:cxn>
                    <a:cxn ang="0">
                      <a:pos x="0" y="0"/>
                    </a:cxn>
                    <a:cxn ang="0">
                      <a:pos x="496" y="1043"/>
                    </a:cxn>
                    <a:cxn ang="0">
                      <a:pos x="520" y="1043"/>
                    </a:cxn>
                    <a:cxn ang="0">
                      <a:pos x="520" y="104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1" name="Freeform 37"/>
                <p:cNvSpPr>
                  <a:spLocks/>
                </p:cNvSpPr>
                <p:nvPr/>
              </p:nvSpPr>
              <p:spPr bwMode="hidden">
                <a:xfrm>
                  <a:off x="306" y="0"/>
                  <a:ext cx="642" cy="1045"/>
                </a:xfrm>
                <a:custGeom>
                  <a:avLst/>
                  <a:gdLst/>
                  <a:ahLst/>
                  <a:cxnLst>
                    <a:cxn ang="0">
                      <a:pos x="622" y="1043"/>
                    </a:cxn>
                    <a:cxn ang="0">
                      <a:pos x="640" y="1043"/>
                    </a:cxn>
                    <a:cxn ang="0">
                      <a:pos x="48" y="0"/>
                    </a:cxn>
                    <a:cxn ang="0">
                      <a:pos x="0" y="0"/>
                    </a:cxn>
                    <a:cxn ang="0">
                      <a:pos x="598" y="1043"/>
                    </a:cxn>
                    <a:cxn ang="0">
                      <a:pos x="622" y="1043"/>
                    </a:cxn>
                    <a:cxn ang="0">
                      <a:pos x="622" y="104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2" name="Freeform 38"/>
                <p:cNvSpPr>
                  <a:spLocks/>
                </p:cNvSpPr>
                <p:nvPr/>
              </p:nvSpPr>
              <p:spPr bwMode="hidden">
                <a:xfrm>
                  <a:off x="0" y="108"/>
                  <a:ext cx="630" cy="937"/>
                </a:xfrm>
                <a:custGeom>
                  <a:avLst/>
                  <a:gdLst/>
                  <a:ahLst/>
                  <a:cxnLst>
                    <a:cxn ang="0">
                      <a:pos x="604" y="935"/>
                    </a:cxn>
                    <a:cxn ang="0">
                      <a:pos x="628" y="935"/>
                    </a:cxn>
                    <a:cxn ang="0">
                      <a:pos x="0" y="0"/>
                    </a:cxn>
                    <a:cxn ang="0">
                      <a:pos x="0" y="66"/>
                    </a:cxn>
                    <a:cxn ang="0">
                      <a:pos x="580" y="935"/>
                    </a:cxn>
                    <a:cxn ang="0">
                      <a:pos x="604" y="935"/>
                    </a:cxn>
                    <a:cxn ang="0">
                      <a:pos x="604" y="935"/>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3" name="Freeform 39"/>
                <p:cNvSpPr>
                  <a:spLocks/>
                </p:cNvSpPr>
                <p:nvPr/>
              </p:nvSpPr>
              <p:spPr bwMode="hidden">
                <a:xfrm>
                  <a:off x="3191" y="0"/>
                  <a:ext cx="155" cy="1045"/>
                </a:xfrm>
                <a:custGeom>
                  <a:avLst/>
                  <a:gdLst/>
                  <a:ahLst/>
                  <a:cxnLst>
                    <a:cxn ang="0">
                      <a:pos x="18" y="1043"/>
                    </a:cxn>
                    <a:cxn ang="0">
                      <a:pos x="42" y="1043"/>
                    </a:cxn>
                    <a:cxn ang="0">
                      <a:pos x="155" y="0"/>
                    </a:cxn>
                    <a:cxn ang="0">
                      <a:pos x="114" y="0"/>
                    </a:cxn>
                    <a:cxn ang="0">
                      <a:pos x="0" y="1043"/>
                    </a:cxn>
                    <a:cxn ang="0">
                      <a:pos x="18" y="1043"/>
                    </a:cxn>
                    <a:cxn ang="0">
                      <a:pos x="18" y="104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4" name="Freeform 40"/>
                <p:cNvSpPr>
                  <a:spLocks/>
                </p:cNvSpPr>
                <p:nvPr/>
              </p:nvSpPr>
              <p:spPr bwMode="hidden">
                <a:xfrm>
                  <a:off x="3533" y="0"/>
                  <a:ext cx="240" cy="1045"/>
                </a:xfrm>
                <a:custGeom>
                  <a:avLst/>
                  <a:gdLst/>
                  <a:ahLst/>
                  <a:cxnLst>
                    <a:cxn ang="0">
                      <a:pos x="18" y="1043"/>
                    </a:cxn>
                    <a:cxn ang="0">
                      <a:pos x="36" y="1043"/>
                    </a:cxn>
                    <a:cxn ang="0">
                      <a:pos x="239" y="0"/>
                    </a:cxn>
                    <a:cxn ang="0">
                      <a:pos x="203" y="0"/>
                    </a:cxn>
                    <a:cxn ang="0">
                      <a:pos x="0" y="1043"/>
                    </a:cxn>
                    <a:cxn ang="0">
                      <a:pos x="18" y="1043"/>
                    </a:cxn>
                    <a:cxn ang="0">
                      <a:pos x="18" y="104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5" name="Freeform 41"/>
                <p:cNvSpPr>
                  <a:spLocks/>
                </p:cNvSpPr>
                <p:nvPr/>
              </p:nvSpPr>
              <p:spPr bwMode="hidden">
                <a:xfrm>
                  <a:off x="3821" y="0"/>
                  <a:ext cx="359" cy="1045"/>
                </a:xfrm>
                <a:custGeom>
                  <a:avLst/>
                  <a:gdLst/>
                  <a:ahLst/>
                  <a:cxnLst>
                    <a:cxn ang="0">
                      <a:pos x="24" y="1043"/>
                    </a:cxn>
                    <a:cxn ang="0">
                      <a:pos x="42" y="1043"/>
                    </a:cxn>
                    <a:cxn ang="0">
                      <a:pos x="358" y="0"/>
                    </a:cxn>
                    <a:cxn ang="0">
                      <a:pos x="317" y="0"/>
                    </a:cxn>
                    <a:cxn ang="0">
                      <a:pos x="0" y="1043"/>
                    </a:cxn>
                    <a:cxn ang="0">
                      <a:pos x="24" y="1043"/>
                    </a:cxn>
                    <a:cxn ang="0">
                      <a:pos x="24" y="104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6" name="Freeform 42"/>
                <p:cNvSpPr>
                  <a:spLocks/>
                </p:cNvSpPr>
                <p:nvPr/>
              </p:nvSpPr>
              <p:spPr bwMode="hidden">
                <a:xfrm>
                  <a:off x="4139" y="0"/>
                  <a:ext cx="449" cy="1045"/>
                </a:xfrm>
                <a:custGeom>
                  <a:avLst/>
                  <a:gdLst/>
                  <a:ahLst/>
                  <a:cxnLst>
                    <a:cxn ang="0">
                      <a:pos x="18" y="1043"/>
                    </a:cxn>
                    <a:cxn ang="0">
                      <a:pos x="41" y="1043"/>
                    </a:cxn>
                    <a:cxn ang="0">
                      <a:pos x="448" y="0"/>
                    </a:cxn>
                    <a:cxn ang="0">
                      <a:pos x="406" y="0"/>
                    </a:cxn>
                    <a:cxn ang="0">
                      <a:pos x="0" y="1043"/>
                    </a:cxn>
                    <a:cxn ang="0">
                      <a:pos x="18" y="1043"/>
                    </a:cxn>
                    <a:cxn ang="0">
                      <a:pos x="18" y="104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7" name="Freeform 43"/>
                <p:cNvSpPr>
                  <a:spLocks/>
                </p:cNvSpPr>
                <p:nvPr/>
              </p:nvSpPr>
              <p:spPr bwMode="hidden">
                <a:xfrm>
                  <a:off x="4480" y="0"/>
                  <a:ext cx="541" cy="1045"/>
                </a:xfrm>
                <a:custGeom>
                  <a:avLst/>
                  <a:gdLst/>
                  <a:ahLst/>
                  <a:cxnLst>
                    <a:cxn ang="0">
                      <a:pos x="18" y="1043"/>
                    </a:cxn>
                    <a:cxn ang="0">
                      <a:pos x="42" y="1043"/>
                    </a:cxn>
                    <a:cxn ang="0">
                      <a:pos x="539" y="0"/>
                    </a:cxn>
                    <a:cxn ang="0">
                      <a:pos x="497" y="0"/>
                    </a:cxn>
                    <a:cxn ang="0">
                      <a:pos x="0" y="1043"/>
                    </a:cxn>
                    <a:cxn ang="0">
                      <a:pos x="18" y="1043"/>
                    </a:cxn>
                    <a:cxn ang="0">
                      <a:pos x="18" y="104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8" name="Freeform 44"/>
                <p:cNvSpPr>
                  <a:spLocks/>
                </p:cNvSpPr>
                <p:nvPr/>
              </p:nvSpPr>
              <p:spPr bwMode="hidden">
                <a:xfrm>
                  <a:off x="4768" y="0"/>
                  <a:ext cx="642" cy="1045"/>
                </a:xfrm>
                <a:custGeom>
                  <a:avLst/>
                  <a:gdLst/>
                  <a:ahLst/>
                  <a:cxnLst>
                    <a:cxn ang="0">
                      <a:pos x="18" y="1043"/>
                    </a:cxn>
                    <a:cxn ang="0">
                      <a:pos x="42" y="1043"/>
                    </a:cxn>
                    <a:cxn ang="0">
                      <a:pos x="640" y="0"/>
                    </a:cxn>
                    <a:cxn ang="0">
                      <a:pos x="592" y="0"/>
                    </a:cxn>
                    <a:cxn ang="0">
                      <a:pos x="0" y="1043"/>
                    </a:cxn>
                    <a:cxn ang="0">
                      <a:pos x="18" y="1043"/>
                    </a:cxn>
                    <a:cxn ang="0">
                      <a:pos x="18" y="104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69" name="Freeform 45"/>
                <p:cNvSpPr>
                  <a:spLocks/>
                </p:cNvSpPr>
                <p:nvPr/>
              </p:nvSpPr>
              <p:spPr bwMode="hidden">
                <a:xfrm>
                  <a:off x="5086" y="48"/>
                  <a:ext cx="672" cy="997"/>
                </a:xfrm>
                <a:custGeom>
                  <a:avLst/>
                  <a:gdLst/>
                  <a:ahLst/>
                  <a:cxnLst>
                    <a:cxn ang="0">
                      <a:pos x="24" y="995"/>
                    </a:cxn>
                    <a:cxn ang="0">
                      <a:pos x="48" y="995"/>
                    </a:cxn>
                    <a:cxn ang="0">
                      <a:pos x="670" y="72"/>
                    </a:cxn>
                    <a:cxn ang="0">
                      <a:pos x="670" y="0"/>
                    </a:cxn>
                    <a:cxn ang="0">
                      <a:pos x="0" y="995"/>
                    </a:cxn>
                    <a:cxn ang="0">
                      <a:pos x="24" y="995"/>
                    </a:cxn>
                    <a:cxn ang="0">
                      <a:pos x="24" y="995"/>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5" name="Group 46"/>
              <p:cNvGrpSpPr>
                <a:grpSpLocks/>
              </p:cNvGrpSpPr>
              <p:nvPr userDrawn="1"/>
            </p:nvGrpSpPr>
            <p:grpSpPr bwMode="auto">
              <a:xfrm>
                <a:off x="0" y="558"/>
                <a:ext cx="5758" cy="487"/>
                <a:chOff x="0" y="558"/>
                <a:chExt cx="5758" cy="487"/>
              </a:xfrm>
            </p:grpSpPr>
            <p:sp>
              <p:nvSpPr>
                <p:cNvPr id="257071" name="Freeform 47"/>
                <p:cNvSpPr>
                  <a:spLocks/>
                </p:cNvSpPr>
                <p:nvPr/>
              </p:nvSpPr>
              <p:spPr bwMode="hidden">
                <a:xfrm>
                  <a:off x="0" y="618"/>
                  <a:ext cx="306" cy="427"/>
                </a:xfrm>
                <a:custGeom>
                  <a:avLst/>
                  <a:gdLst/>
                  <a:ahLst/>
                  <a:cxnLst>
                    <a:cxn ang="0">
                      <a:pos x="281" y="426"/>
                    </a:cxn>
                    <a:cxn ang="0">
                      <a:pos x="305" y="426"/>
                    </a:cxn>
                    <a:cxn ang="0">
                      <a:pos x="0" y="0"/>
                    </a:cxn>
                    <a:cxn ang="0">
                      <a:pos x="0" y="66"/>
                    </a:cxn>
                    <a:cxn ang="0">
                      <a:pos x="251" y="426"/>
                    </a:cxn>
                    <a:cxn ang="0">
                      <a:pos x="281" y="426"/>
                    </a:cxn>
                    <a:cxn ang="0">
                      <a:pos x="281" y="426"/>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2" name="Freeform 48"/>
                <p:cNvSpPr>
                  <a:spLocks/>
                </p:cNvSpPr>
                <p:nvPr/>
              </p:nvSpPr>
              <p:spPr bwMode="hidden">
                <a:xfrm>
                  <a:off x="5410" y="558"/>
                  <a:ext cx="348" cy="487"/>
                </a:xfrm>
                <a:custGeom>
                  <a:avLst/>
                  <a:gdLst/>
                  <a:ahLst/>
                  <a:cxnLst>
                    <a:cxn ang="0">
                      <a:pos x="24" y="486"/>
                    </a:cxn>
                    <a:cxn ang="0">
                      <a:pos x="48" y="486"/>
                    </a:cxn>
                    <a:cxn ang="0">
                      <a:pos x="347" y="72"/>
                    </a:cxn>
                    <a:cxn ang="0">
                      <a:pos x="347" y="0"/>
                    </a:cxn>
                    <a:cxn ang="0">
                      <a:pos x="0" y="486"/>
                    </a:cxn>
                    <a:cxn ang="0">
                      <a:pos x="24" y="486"/>
                    </a:cxn>
                    <a:cxn ang="0">
                      <a:pos x="24" y="486"/>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nvGrpSpPr>
              <p:cNvPr id="6" name="Group 49"/>
              <p:cNvGrpSpPr>
                <a:grpSpLocks/>
              </p:cNvGrpSpPr>
              <p:nvPr userDrawn="1"/>
            </p:nvGrpSpPr>
            <p:grpSpPr bwMode="auto">
              <a:xfrm>
                <a:off x="264" y="1039"/>
                <a:ext cx="5200" cy="3280"/>
                <a:chOff x="264" y="1039"/>
                <a:chExt cx="5200" cy="3280"/>
              </a:xfrm>
            </p:grpSpPr>
            <p:sp>
              <p:nvSpPr>
                <p:cNvPr id="257074" name="Freeform 50"/>
                <p:cNvSpPr>
                  <a:spLocks/>
                </p:cNvSpPr>
                <p:nvPr/>
              </p:nvSpPr>
              <p:spPr bwMode="hidden">
                <a:xfrm>
                  <a:off x="2849" y="1039"/>
                  <a:ext cx="42" cy="3280"/>
                </a:xfrm>
                <a:custGeom>
                  <a:avLst/>
                  <a:gdLst/>
                  <a:ahLst/>
                  <a:cxnLst>
                    <a:cxn ang="0">
                      <a:pos x="18" y="0"/>
                    </a:cxn>
                    <a:cxn ang="0">
                      <a:pos x="0" y="0"/>
                    </a:cxn>
                    <a:cxn ang="0">
                      <a:pos x="0" y="3273"/>
                    </a:cxn>
                    <a:cxn ang="0">
                      <a:pos x="42" y="3273"/>
                    </a:cxn>
                    <a:cxn ang="0">
                      <a:pos x="42" y="0"/>
                    </a:cxn>
                    <a:cxn ang="0">
                      <a:pos x="18" y="0"/>
                    </a:cxn>
                    <a:cxn ang="0">
                      <a:pos x="18" y="0"/>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5" name="Freeform 51"/>
                <p:cNvSpPr>
                  <a:spLocks/>
                </p:cNvSpPr>
                <p:nvPr/>
              </p:nvSpPr>
              <p:spPr bwMode="hidden">
                <a:xfrm>
                  <a:off x="2154" y="1039"/>
                  <a:ext cx="401" cy="3280"/>
                </a:xfrm>
                <a:custGeom>
                  <a:avLst/>
                  <a:gdLst/>
                  <a:ahLst/>
                  <a:cxnLst>
                    <a:cxn ang="0">
                      <a:pos x="376" y="0"/>
                    </a:cxn>
                    <a:cxn ang="0">
                      <a:pos x="358" y="0"/>
                    </a:cxn>
                    <a:cxn ang="0">
                      <a:pos x="0" y="3273"/>
                    </a:cxn>
                    <a:cxn ang="0">
                      <a:pos x="41" y="3273"/>
                    </a:cxn>
                    <a:cxn ang="0">
                      <a:pos x="400" y="0"/>
                    </a:cxn>
                    <a:cxn ang="0">
                      <a:pos x="376" y="0"/>
                    </a:cxn>
                    <a:cxn ang="0">
                      <a:pos x="376" y="0"/>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6" name="Freeform 52"/>
                <p:cNvSpPr>
                  <a:spLocks/>
                </p:cNvSpPr>
                <p:nvPr/>
              </p:nvSpPr>
              <p:spPr bwMode="hidden">
                <a:xfrm>
                  <a:off x="1530" y="1039"/>
                  <a:ext cx="677" cy="3280"/>
                </a:xfrm>
                <a:custGeom>
                  <a:avLst/>
                  <a:gdLst/>
                  <a:ahLst/>
                  <a:cxnLst>
                    <a:cxn ang="0">
                      <a:pos x="657" y="0"/>
                    </a:cxn>
                    <a:cxn ang="0">
                      <a:pos x="639" y="0"/>
                    </a:cxn>
                    <a:cxn ang="0">
                      <a:pos x="0" y="3273"/>
                    </a:cxn>
                    <a:cxn ang="0">
                      <a:pos x="42" y="3273"/>
                    </a:cxn>
                    <a:cxn ang="0">
                      <a:pos x="675" y="0"/>
                    </a:cxn>
                    <a:cxn ang="0">
                      <a:pos x="657" y="0"/>
                    </a:cxn>
                    <a:cxn ang="0">
                      <a:pos x="657" y="0"/>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7" name="Freeform 53"/>
                <p:cNvSpPr>
                  <a:spLocks/>
                </p:cNvSpPr>
                <p:nvPr/>
              </p:nvSpPr>
              <p:spPr bwMode="hidden">
                <a:xfrm>
                  <a:off x="876" y="1039"/>
                  <a:ext cx="1031" cy="3280"/>
                </a:xfrm>
                <a:custGeom>
                  <a:avLst/>
                  <a:gdLst/>
                  <a:ahLst/>
                  <a:cxnLst>
                    <a:cxn ang="0">
                      <a:pos x="1013" y="0"/>
                    </a:cxn>
                    <a:cxn ang="0">
                      <a:pos x="990" y="0"/>
                    </a:cxn>
                    <a:cxn ang="0">
                      <a:pos x="0" y="3280"/>
                    </a:cxn>
                    <a:cxn ang="0">
                      <a:pos x="42" y="3280"/>
                    </a:cxn>
                    <a:cxn ang="0">
                      <a:pos x="1031" y="4"/>
                    </a:cxn>
                    <a:cxn ang="0">
                      <a:pos x="1013" y="0"/>
                    </a:cxn>
                    <a:cxn ang="0">
                      <a:pos x="1013" y="0"/>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8" name="Freeform 54"/>
                <p:cNvSpPr>
                  <a:spLocks/>
                </p:cNvSpPr>
                <p:nvPr/>
              </p:nvSpPr>
              <p:spPr bwMode="hidden">
                <a:xfrm>
                  <a:off x="264" y="1039"/>
                  <a:ext cx="1319" cy="3280"/>
                </a:xfrm>
                <a:custGeom>
                  <a:avLst/>
                  <a:gdLst/>
                  <a:ahLst/>
                  <a:cxnLst>
                    <a:cxn ang="0">
                      <a:pos x="1296" y="0"/>
                    </a:cxn>
                    <a:cxn ang="0">
                      <a:pos x="1278" y="0"/>
                    </a:cxn>
                    <a:cxn ang="0">
                      <a:pos x="0" y="3280"/>
                    </a:cxn>
                    <a:cxn ang="0">
                      <a:pos x="42" y="3280"/>
                    </a:cxn>
                    <a:cxn ang="0">
                      <a:pos x="1319" y="5"/>
                    </a:cxn>
                    <a:cxn ang="0">
                      <a:pos x="1296" y="0"/>
                    </a:cxn>
                    <a:cxn ang="0">
                      <a:pos x="1296" y="0"/>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79" name="Freeform 55"/>
                <p:cNvSpPr>
                  <a:spLocks/>
                </p:cNvSpPr>
                <p:nvPr/>
              </p:nvSpPr>
              <p:spPr bwMode="hidden">
                <a:xfrm>
                  <a:off x="3191" y="1039"/>
                  <a:ext cx="402" cy="3280"/>
                </a:xfrm>
                <a:custGeom>
                  <a:avLst/>
                  <a:gdLst/>
                  <a:ahLst/>
                  <a:cxnLst>
                    <a:cxn ang="0">
                      <a:pos x="18" y="0"/>
                    </a:cxn>
                    <a:cxn ang="0">
                      <a:pos x="0" y="0"/>
                    </a:cxn>
                    <a:cxn ang="0">
                      <a:pos x="359" y="3273"/>
                    </a:cxn>
                    <a:cxn ang="0">
                      <a:pos x="401" y="3273"/>
                    </a:cxn>
                    <a:cxn ang="0">
                      <a:pos x="42" y="0"/>
                    </a:cxn>
                    <a:cxn ang="0">
                      <a:pos x="18" y="0"/>
                    </a:cxn>
                    <a:cxn ang="0">
                      <a:pos x="18" y="0"/>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0" name="Freeform 56"/>
                <p:cNvSpPr>
                  <a:spLocks/>
                </p:cNvSpPr>
                <p:nvPr/>
              </p:nvSpPr>
              <p:spPr bwMode="hidden">
                <a:xfrm>
                  <a:off x="3533" y="1039"/>
                  <a:ext cx="677" cy="3280"/>
                </a:xfrm>
                <a:custGeom>
                  <a:avLst/>
                  <a:gdLst/>
                  <a:ahLst/>
                  <a:cxnLst>
                    <a:cxn ang="0">
                      <a:pos x="18" y="0"/>
                    </a:cxn>
                    <a:cxn ang="0">
                      <a:pos x="0" y="0"/>
                    </a:cxn>
                    <a:cxn ang="0">
                      <a:pos x="640" y="3273"/>
                    </a:cxn>
                    <a:cxn ang="0">
                      <a:pos x="675" y="3273"/>
                    </a:cxn>
                    <a:cxn ang="0">
                      <a:pos x="36" y="0"/>
                    </a:cxn>
                    <a:cxn ang="0">
                      <a:pos x="18" y="0"/>
                    </a:cxn>
                    <a:cxn ang="0">
                      <a:pos x="18" y="0"/>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1" name="Freeform 57"/>
                <p:cNvSpPr>
                  <a:spLocks/>
                </p:cNvSpPr>
                <p:nvPr/>
              </p:nvSpPr>
              <p:spPr bwMode="hidden">
                <a:xfrm>
                  <a:off x="3822" y="1039"/>
                  <a:ext cx="1036" cy="3280"/>
                </a:xfrm>
                <a:custGeom>
                  <a:avLst/>
                  <a:gdLst/>
                  <a:ahLst/>
                  <a:cxnLst>
                    <a:cxn ang="0">
                      <a:pos x="23" y="0"/>
                    </a:cxn>
                    <a:cxn ang="0">
                      <a:pos x="0" y="5"/>
                    </a:cxn>
                    <a:cxn ang="0">
                      <a:pos x="994" y="3280"/>
                    </a:cxn>
                    <a:cxn ang="0">
                      <a:pos x="1036" y="3280"/>
                    </a:cxn>
                    <a:cxn ang="0">
                      <a:pos x="41" y="0"/>
                    </a:cxn>
                    <a:cxn ang="0">
                      <a:pos x="23" y="0"/>
                    </a:cxn>
                    <a:cxn ang="0">
                      <a:pos x="23" y="0"/>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2" name="Freeform 58"/>
                <p:cNvSpPr>
                  <a:spLocks/>
                </p:cNvSpPr>
                <p:nvPr/>
              </p:nvSpPr>
              <p:spPr bwMode="hidden">
                <a:xfrm>
                  <a:off x="4137" y="1039"/>
                  <a:ext cx="1327" cy="3280"/>
                </a:xfrm>
                <a:custGeom>
                  <a:avLst/>
                  <a:gdLst/>
                  <a:ahLst/>
                  <a:cxnLst>
                    <a:cxn ang="0">
                      <a:pos x="20" y="0"/>
                    </a:cxn>
                    <a:cxn ang="0">
                      <a:pos x="0" y="7"/>
                    </a:cxn>
                    <a:cxn ang="0">
                      <a:pos x="1285" y="3280"/>
                    </a:cxn>
                    <a:cxn ang="0">
                      <a:pos x="1327" y="3280"/>
                    </a:cxn>
                    <a:cxn ang="0">
                      <a:pos x="43" y="0"/>
                    </a:cxn>
                    <a:cxn ang="0">
                      <a:pos x="20" y="0"/>
                    </a:cxn>
                    <a:cxn ang="0">
                      <a:pos x="20" y="0"/>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sp>
            <p:nvSpPr>
              <p:cNvPr id="257083" name="Freeform 59"/>
              <p:cNvSpPr>
                <a:spLocks/>
              </p:cNvSpPr>
              <p:nvPr userDrawn="1"/>
            </p:nvSpPr>
            <p:spPr bwMode="hidden">
              <a:xfrm>
                <a:off x="0" y="1039"/>
                <a:ext cx="1254" cy="2632"/>
              </a:xfrm>
              <a:custGeom>
                <a:avLst/>
                <a:gdLst/>
                <a:ahLst/>
                <a:cxnLst>
                  <a:cxn ang="0">
                    <a:pos x="1236" y="0"/>
                  </a:cxn>
                  <a:cxn ang="0">
                    <a:pos x="1212" y="0"/>
                  </a:cxn>
                  <a:cxn ang="0">
                    <a:pos x="0" y="2542"/>
                  </a:cxn>
                  <a:cxn ang="0">
                    <a:pos x="0" y="2632"/>
                  </a:cxn>
                  <a:cxn ang="0">
                    <a:pos x="1254" y="7"/>
                  </a:cxn>
                  <a:cxn ang="0">
                    <a:pos x="1236" y="0"/>
                  </a:cxn>
                  <a:cxn ang="0">
                    <a:pos x="1236" y="0"/>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4" name="Freeform 60"/>
              <p:cNvSpPr>
                <a:spLocks/>
              </p:cNvSpPr>
              <p:nvPr userDrawn="1"/>
            </p:nvSpPr>
            <p:spPr bwMode="hidden">
              <a:xfrm>
                <a:off x="0" y="1039"/>
                <a:ext cx="948" cy="1676"/>
              </a:xfrm>
              <a:custGeom>
                <a:avLst/>
                <a:gdLst/>
                <a:ahLst/>
                <a:cxnLst>
                  <a:cxn ang="0">
                    <a:pos x="930" y="0"/>
                  </a:cxn>
                  <a:cxn ang="0">
                    <a:pos x="906" y="0"/>
                  </a:cxn>
                  <a:cxn ang="0">
                    <a:pos x="0" y="1593"/>
                  </a:cxn>
                  <a:cxn ang="0">
                    <a:pos x="0" y="1676"/>
                  </a:cxn>
                  <a:cxn ang="0">
                    <a:pos x="948" y="5"/>
                  </a:cxn>
                  <a:cxn ang="0">
                    <a:pos x="930" y="0"/>
                  </a:cxn>
                  <a:cxn ang="0">
                    <a:pos x="930" y="0"/>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5" name="Freeform 61"/>
              <p:cNvSpPr>
                <a:spLocks/>
              </p:cNvSpPr>
              <p:nvPr userDrawn="1"/>
            </p:nvSpPr>
            <p:spPr bwMode="hidden">
              <a:xfrm>
                <a:off x="0" y="1039"/>
                <a:ext cx="629" cy="937"/>
              </a:xfrm>
              <a:custGeom>
                <a:avLst/>
                <a:gdLst/>
                <a:ahLst/>
                <a:cxnLst>
                  <a:cxn ang="0">
                    <a:pos x="606" y="0"/>
                  </a:cxn>
                  <a:cxn ang="0">
                    <a:pos x="582" y="0"/>
                  </a:cxn>
                  <a:cxn ang="0">
                    <a:pos x="0" y="871"/>
                  </a:cxn>
                  <a:cxn ang="0">
                    <a:pos x="0" y="937"/>
                  </a:cxn>
                  <a:cxn ang="0">
                    <a:pos x="629" y="4"/>
                  </a:cxn>
                  <a:cxn ang="0">
                    <a:pos x="606" y="0"/>
                  </a:cxn>
                  <a:cxn ang="0">
                    <a:pos x="606" y="0"/>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6" name="Freeform 62"/>
              <p:cNvSpPr>
                <a:spLocks/>
              </p:cNvSpPr>
              <p:nvPr userDrawn="1"/>
            </p:nvSpPr>
            <p:spPr bwMode="hidden">
              <a:xfrm>
                <a:off x="0" y="1039"/>
                <a:ext cx="305" cy="427"/>
              </a:xfrm>
              <a:custGeom>
                <a:avLst/>
                <a:gdLst/>
                <a:ahLst/>
                <a:cxnLst>
                  <a:cxn ang="0">
                    <a:pos x="282" y="0"/>
                  </a:cxn>
                  <a:cxn ang="0">
                    <a:pos x="252" y="0"/>
                  </a:cxn>
                  <a:cxn ang="0">
                    <a:pos x="0" y="361"/>
                  </a:cxn>
                  <a:cxn ang="0">
                    <a:pos x="0" y="427"/>
                  </a:cxn>
                  <a:cxn ang="0">
                    <a:pos x="305" y="5"/>
                  </a:cxn>
                  <a:cxn ang="0">
                    <a:pos x="282" y="0"/>
                  </a:cxn>
                  <a:cxn ang="0">
                    <a:pos x="282" y="0"/>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7" name="Freeform 63"/>
              <p:cNvSpPr>
                <a:spLocks/>
              </p:cNvSpPr>
              <p:nvPr userDrawn="1"/>
            </p:nvSpPr>
            <p:spPr bwMode="hidden">
              <a:xfrm>
                <a:off x="4481" y="1039"/>
                <a:ext cx="1277" cy="2686"/>
              </a:xfrm>
              <a:custGeom>
                <a:avLst/>
                <a:gdLst/>
                <a:ahLst/>
                <a:cxnLst>
                  <a:cxn ang="0">
                    <a:pos x="41" y="0"/>
                  </a:cxn>
                  <a:cxn ang="0">
                    <a:pos x="17" y="0"/>
                  </a:cxn>
                  <a:cxn ang="0">
                    <a:pos x="0" y="4"/>
                  </a:cxn>
                  <a:cxn ang="0">
                    <a:pos x="1277" y="2686"/>
                  </a:cxn>
                  <a:cxn ang="0">
                    <a:pos x="1277" y="2596"/>
                  </a:cxn>
                  <a:cxn ang="0">
                    <a:pos x="41" y="0"/>
                  </a:cxn>
                  <a:cxn ang="0">
                    <a:pos x="41" y="0"/>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8" name="Freeform 64"/>
              <p:cNvSpPr>
                <a:spLocks/>
              </p:cNvSpPr>
              <p:nvPr userDrawn="1"/>
            </p:nvSpPr>
            <p:spPr bwMode="hidden">
              <a:xfrm>
                <a:off x="4770" y="1039"/>
                <a:ext cx="988" cy="1730"/>
              </a:xfrm>
              <a:custGeom>
                <a:avLst/>
                <a:gdLst/>
                <a:ahLst/>
                <a:cxnLst>
                  <a:cxn ang="0">
                    <a:pos x="16" y="0"/>
                  </a:cxn>
                  <a:cxn ang="0">
                    <a:pos x="0" y="7"/>
                  </a:cxn>
                  <a:cxn ang="0">
                    <a:pos x="988" y="1730"/>
                  </a:cxn>
                  <a:cxn ang="0">
                    <a:pos x="988" y="1653"/>
                  </a:cxn>
                  <a:cxn ang="0">
                    <a:pos x="40" y="0"/>
                  </a:cxn>
                  <a:cxn ang="0">
                    <a:pos x="16" y="0"/>
                  </a:cxn>
                  <a:cxn ang="0">
                    <a:pos x="16" y="0"/>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89" name="Freeform 65"/>
              <p:cNvSpPr>
                <a:spLocks/>
              </p:cNvSpPr>
              <p:nvPr userDrawn="1"/>
            </p:nvSpPr>
            <p:spPr bwMode="hidden">
              <a:xfrm>
                <a:off x="5088" y="1039"/>
                <a:ext cx="670" cy="997"/>
              </a:xfrm>
              <a:custGeom>
                <a:avLst/>
                <a:gdLst/>
                <a:ahLst/>
                <a:cxnLst>
                  <a:cxn ang="0">
                    <a:pos x="22" y="0"/>
                  </a:cxn>
                  <a:cxn ang="0">
                    <a:pos x="0" y="4"/>
                  </a:cxn>
                  <a:cxn ang="0">
                    <a:pos x="670" y="997"/>
                  </a:cxn>
                  <a:cxn ang="0">
                    <a:pos x="670" y="925"/>
                  </a:cxn>
                  <a:cxn ang="0">
                    <a:pos x="46" y="0"/>
                  </a:cxn>
                  <a:cxn ang="0">
                    <a:pos x="22" y="0"/>
                  </a:cxn>
                  <a:cxn ang="0">
                    <a:pos x="22" y="0"/>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sp>
            <p:nvSpPr>
              <p:cNvPr id="257090" name="Freeform 66"/>
              <p:cNvSpPr>
                <a:spLocks/>
              </p:cNvSpPr>
              <p:nvPr userDrawn="1"/>
            </p:nvSpPr>
            <p:spPr bwMode="hidden">
              <a:xfrm>
                <a:off x="5412" y="1039"/>
                <a:ext cx="346" cy="487"/>
              </a:xfrm>
              <a:custGeom>
                <a:avLst/>
                <a:gdLst/>
                <a:ahLst/>
                <a:cxnLst>
                  <a:cxn ang="0">
                    <a:pos x="22" y="0"/>
                  </a:cxn>
                  <a:cxn ang="0">
                    <a:pos x="0" y="7"/>
                  </a:cxn>
                  <a:cxn ang="0">
                    <a:pos x="346" y="487"/>
                  </a:cxn>
                  <a:cxn ang="0">
                    <a:pos x="346" y="415"/>
                  </a:cxn>
                  <a:cxn ang="0">
                    <a:pos x="46" y="0"/>
                  </a:cxn>
                  <a:cxn ang="0">
                    <a:pos x="22" y="0"/>
                  </a:cxn>
                  <a:cxn ang="0">
                    <a:pos x="22" y="0"/>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w="9525">
                <a:noFill/>
                <a:round/>
                <a:headEnd/>
                <a:tailEnd/>
              </a:ln>
            </p:spPr>
            <p:txBody>
              <a:bodyPr/>
              <a:lstStyle/>
              <a:p>
                <a:pPr algn="l" rtl="0" fontAlgn="base">
                  <a:spcBef>
                    <a:spcPct val="20000"/>
                  </a:spcBef>
                  <a:spcAft>
                    <a:spcPct val="0"/>
                  </a:spcAft>
                  <a:buClr>
                    <a:srgbClr val="CCECFF"/>
                  </a:buClr>
                  <a:buSzPct val="115000"/>
                  <a:buFont typeface="Wingdings" pitchFamily="2" charset="2"/>
                  <a:buChar char="§"/>
                </a:pPr>
                <a:endParaRPr lang="en-US" sz="2800" kern="1200">
                  <a:solidFill>
                    <a:srgbClr val="CCECFF"/>
                  </a:solidFill>
                  <a:effectLst>
                    <a:outerShdw blurRad="38100" dist="38100" dir="2700000" algn="tl">
                      <a:srgbClr val="000000">
                        <a:alpha val="43137"/>
                      </a:srgbClr>
                    </a:outerShdw>
                  </a:effectLst>
                  <a:latin typeface="Tahoma" pitchFamily="34" charset="0"/>
                  <a:ea typeface="+mn-ea"/>
                  <a:cs typeface="+mn-cs"/>
                </a:endParaRPr>
              </a:p>
            </p:txBody>
          </p:sp>
        </p:grpSp>
      </p:grpSp>
      <p:sp>
        <p:nvSpPr>
          <p:cNvPr id="257091" name="Rectangle 67"/>
          <p:cNvSpPr>
            <a:spLocks noGrp="1" noChangeArrowheads="1"/>
          </p:cNvSpPr>
          <p:nvPr>
            <p:ph type="title"/>
          </p:nvPr>
        </p:nvSpPr>
        <p:spPr bwMode="auto">
          <a:xfrm>
            <a:off x="607485" y="273050"/>
            <a:ext cx="10968567"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57092" name="Rectangle 68"/>
          <p:cNvSpPr>
            <a:spLocks noGrp="1" noChangeArrowheads="1"/>
          </p:cNvSpPr>
          <p:nvPr>
            <p:ph type="dt" sz="half" idx="2"/>
          </p:nvPr>
        </p:nvSpPr>
        <p:spPr bwMode="auto">
          <a:xfrm>
            <a:off x="607485"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algn="l" rtl="0" fontAlgn="base">
              <a:spcAft>
                <a:spcPct val="0"/>
              </a:spcAft>
            </a:pPr>
            <a:endParaRPr lang="en-US" kern="1200">
              <a:solidFill>
                <a:srgbClr val="EAEAEA"/>
              </a:solidFill>
              <a:latin typeface="Arial"/>
              <a:ea typeface="+mn-ea"/>
              <a:cs typeface="+mn-cs"/>
            </a:endParaRPr>
          </a:p>
        </p:txBody>
      </p:sp>
      <p:sp>
        <p:nvSpPr>
          <p:cNvPr id="257093" name="Rectangle 69"/>
          <p:cNvSpPr>
            <a:spLocks noGrp="1" noChangeArrowheads="1"/>
          </p:cNvSpPr>
          <p:nvPr>
            <p:ph type="ftr" sz="quarter" idx="3"/>
          </p:nvPr>
        </p:nvSpPr>
        <p:spPr bwMode="auto">
          <a:xfrm>
            <a:off x="4165600" y="6242051"/>
            <a:ext cx="3860800"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endParaRPr lang="en-US" kern="1200">
              <a:solidFill>
                <a:srgbClr val="EAEAEA"/>
              </a:solidFill>
              <a:latin typeface="Arial"/>
              <a:ea typeface="+mn-ea"/>
              <a:cs typeface="+mn-cs"/>
            </a:endParaRPr>
          </a:p>
        </p:txBody>
      </p:sp>
      <p:sp>
        <p:nvSpPr>
          <p:cNvPr id="257094" name="Rectangle 70"/>
          <p:cNvSpPr>
            <a:spLocks noGrp="1" noChangeArrowheads="1"/>
          </p:cNvSpPr>
          <p:nvPr>
            <p:ph type="sldNum" sz="quarter" idx="4"/>
          </p:nvPr>
        </p:nvSpPr>
        <p:spPr bwMode="auto">
          <a:xfrm>
            <a:off x="8737601" y="6242051"/>
            <a:ext cx="2840567"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solidFill>
                  <a:schemeClr val="tx1"/>
                </a:solidFill>
                <a:effectLst>
                  <a:outerShdw blurRad="38100" dist="38100" dir="2700000" algn="tl">
                    <a:srgbClr val="000000"/>
                  </a:outerShdw>
                </a:effectLst>
                <a:latin typeface="+mn-lt"/>
              </a:defRPr>
            </a:lvl1pPr>
          </a:lstStyle>
          <a:p>
            <a:pPr rtl="0" fontAlgn="base">
              <a:spcAft>
                <a:spcPct val="0"/>
              </a:spcAft>
            </a:pPr>
            <a:fld id="{94A159B0-4AEF-4F30-BF49-AABFF51DAFC5}" type="slidenum">
              <a:rPr lang="en-US" kern="1200">
                <a:solidFill>
                  <a:srgbClr val="EAEAEA"/>
                </a:solidFill>
                <a:latin typeface="Arial"/>
                <a:ea typeface="+mn-ea"/>
                <a:cs typeface="+mn-cs"/>
              </a:rPr>
              <a:pPr rtl="0" fontAlgn="base">
                <a:spcAft>
                  <a:spcPct val="0"/>
                </a:spcAft>
              </a:pPr>
              <a:t>‹#›</a:t>
            </a:fld>
            <a:endParaRPr lang="en-US" kern="1200">
              <a:solidFill>
                <a:srgbClr val="EAEAEA"/>
              </a:solidFill>
              <a:latin typeface="Arial"/>
              <a:ea typeface="+mn-ea"/>
              <a:cs typeface="+mn-cs"/>
            </a:endParaRPr>
          </a:p>
        </p:txBody>
      </p:sp>
      <p:sp>
        <p:nvSpPr>
          <p:cNvPr id="257095" name="Rectangle 71"/>
          <p:cNvSpPr>
            <a:spLocks noGrp="1" noChangeArrowheads="1"/>
          </p:cNvSpPr>
          <p:nvPr>
            <p:ph type="body" idx="1"/>
          </p:nvPr>
        </p:nvSpPr>
        <p:spPr bwMode="auto">
          <a:xfrm>
            <a:off x="607485" y="1598613"/>
            <a:ext cx="10968567" cy="4497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647133"/>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Lst>
  <p:transition spd="slow">
    <p:fade thruBlk="1"/>
  </p:transition>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3" name="Footer Placeholder 2"/>
          <p:cNvSpPr>
            <a:spLocks noGrp="1"/>
          </p:cNvSpPr>
          <p:nvPr>
            <p:ph type="ftr" sz="quarter" idx="3"/>
          </p:nvPr>
        </p:nvSpPr>
        <p:spPr>
          <a:xfrm>
            <a:off x="1727200" y="6400800"/>
            <a:ext cx="5616352"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solidFill>
                <a:srgbClr val="1F497D">
                  <a:tint val="60000"/>
                  <a:satMod val="155000"/>
                </a:srgbClr>
              </a:solidFill>
            </a:endParaRPr>
          </a:p>
        </p:txBody>
      </p:sp>
      <p:sp>
        <p:nvSpPr>
          <p:cNvPr id="14" name="Date Placeholder 13"/>
          <p:cNvSpPr>
            <a:spLocks noGrp="1"/>
          </p:cNvSpPr>
          <p:nvPr>
            <p:ph type="dt" sz="half" idx="2"/>
          </p:nvPr>
        </p:nvSpPr>
        <p:spPr>
          <a:xfrm>
            <a:off x="7416800" y="6400800"/>
            <a:ext cx="400304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73D2FE4D-6F2C-4B1E-9DC3-8A19FC75A957}" type="datetimeFigureOut">
              <a:rPr lang="en-US" smtClean="0">
                <a:solidFill>
                  <a:srgbClr val="1F497D">
                    <a:tint val="60000"/>
                    <a:satMod val="155000"/>
                  </a:srgbClr>
                </a:solidFill>
              </a:rPr>
              <a:pPr/>
              <a:t>6/1/2020</a:t>
            </a:fld>
            <a:endParaRPr lang="en-US">
              <a:solidFill>
                <a:srgbClr val="1F497D">
                  <a:tint val="60000"/>
                  <a:satMod val="155000"/>
                </a:srgbClr>
              </a:solidFill>
            </a:endParaRPr>
          </a:p>
        </p:txBody>
      </p:sp>
      <p:sp>
        <p:nvSpPr>
          <p:cNvPr id="23" name="Slide Number Placeholder 22"/>
          <p:cNvSpPr>
            <a:spLocks noGrp="1"/>
          </p:cNvSpPr>
          <p:nvPr>
            <p:ph type="sldNum" sz="quarter" idx="4"/>
          </p:nvPr>
        </p:nvSpPr>
        <p:spPr>
          <a:xfrm>
            <a:off x="11518603" y="6514568"/>
            <a:ext cx="619051"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E6F99219-ACC5-4BFF-B87B-5BF91C6CD84A}" type="slidenum">
              <a:rPr lang="en-US" smtClean="0">
                <a:solidFill>
                  <a:srgbClr val="EEECE1">
                    <a:shade val="90000"/>
                  </a:srgbClr>
                </a:solidFill>
              </a:rPr>
              <a:pPr/>
              <a:t>‹#›</a:t>
            </a:fld>
            <a:endParaRPr lang="en-US">
              <a:solidFill>
                <a:srgbClr val="EEECE1">
                  <a:shade val="90000"/>
                </a:srgbClr>
              </a:solidFill>
            </a:endParaRPr>
          </a:p>
        </p:txBody>
      </p:sp>
      <p:sp>
        <p:nvSpPr>
          <p:cNvPr id="22" name="Title Placeholder 21"/>
          <p:cNvSpPr>
            <a:spLocks noGrp="1"/>
          </p:cNvSpPr>
          <p:nvPr>
            <p:ph type="title"/>
          </p:nvPr>
        </p:nvSpPr>
        <p:spPr>
          <a:xfrm>
            <a:off x="609600" y="253536"/>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609600" y="1646237"/>
            <a:ext cx="109728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extLst>
      <p:ext uri="{BB962C8B-B14F-4D97-AF65-F5344CB8AC3E}">
        <p14:creationId xmlns:p14="http://schemas.microsoft.com/office/powerpoint/2010/main" val="1264807242"/>
      </p:ext>
    </p:extLst>
  </p:cSld>
  <p:clrMap bg1="dk1" tx1="lt1" bg2="dk2" tx2="lt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8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7.xml"/><Relationship Id="rId1" Type="http://schemas.openxmlformats.org/officeDocument/2006/relationships/themeOverride" Target="../theme/themeOverr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91.xml"/><Relationship Id="rId5" Type="http://schemas.openxmlformats.org/officeDocument/2006/relationships/image" Target="../media/image20.jpeg"/><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6.xml"/></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51.xml"/><Relationship Id="rId1" Type="http://schemas.openxmlformats.org/officeDocument/2006/relationships/vmlDrawing" Target="../drawings/vmlDrawing4.vml"/><Relationship Id="rId6" Type="http://schemas.openxmlformats.org/officeDocument/2006/relationships/image" Target="../media/image31.png"/><Relationship Id="rId5" Type="http://schemas.openxmlformats.org/officeDocument/2006/relationships/oleObject" Target="../embeddings/oleObject6.bin"/><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9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73.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15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35.xml"/><Relationship Id="rId1" Type="http://schemas.openxmlformats.org/officeDocument/2006/relationships/video" Target="https://www.youtube.com/embed/k85J1IazsMQ"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73.xml"/><Relationship Id="rId1" Type="http://schemas.openxmlformats.org/officeDocument/2006/relationships/vmlDrawing" Target="../drawings/vmlDrawing2.vml"/><Relationship Id="rId5" Type="http://schemas.openxmlformats.org/officeDocument/2006/relationships/image" Target="../media/image5.jpe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5.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7.png"/><Relationship Id="rId2" Type="http://schemas.openxmlformats.org/officeDocument/2006/relationships/slideLayout" Target="../slideLayouts/slideLayout183.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8.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148.xml"/><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3.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6.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1.xml"/><Relationship Id="rId1" Type="http://schemas.openxmlformats.org/officeDocument/2006/relationships/vmlDrawing" Target="../drawings/vmlDrawing5.vml"/><Relationship Id="rId5" Type="http://schemas.openxmlformats.org/officeDocument/2006/relationships/image" Target="../media/image61.png"/><Relationship Id="rId4" Type="http://schemas.openxmlformats.org/officeDocument/2006/relationships/oleObject" Target="../embeddings/oleObject8.bin"/></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111.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51.xml"/><Relationship Id="rId5" Type="http://schemas.openxmlformats.org/officeDocument/2006/relationships/image" Target="../media/image65.png"/><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91.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93.xml"/></Relationships>
</file>

<file path=ppt/slides/_rels/slide8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3.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97481-BA29-467D-8F7E-9B2AA9B205EE}"/>
              </a:ext>
            </a:extLst>
          </p:cNvPr>
          <p:cNvSpPr>
            <a:spLocks noGrp="1"/>
          </p:cNvSpPr>
          <p:nvPr>
            <p:ph type="ctrTitle"/>
          </p:nvPr>
        </p:nvSpPr>
        <p:spPr/>
        <p:txBody>
          <a:bodyPr>
            <a:normAutofit/>
          </a:bodyPr>
          <a:lstStyle/>
          <a:p>
            <a:r>
              <a:rPr lang="en-US" sz="4800" dirty="0"/>
              <a:t>CHURCH HISTORY AS FAMILY HISTORY</a:t>
            </a:r>
          </a:p>
        </p:txBody>
      </p:sp>
      <p:sp>
        <p:nvSpPr>
          <p:cNvPr id="3" name="Subtitle 2">
            <a:extLst>
              <a:ext uri="{FF2B5EF4-FFF2-40B4-BE49-F238E27FC236}">
                <a16:creationId xmlns:a16="http://schemas.microsoft.com/office/drawing/2014/main" id="{06BAFC27-3B20-43B4-9E90-34571B7C3BDC}"/>
              </a:ext>
            </a:extLst>
          </p:cNvPr>
          <p:cNvSpPr>
            <a:spLocks noGrp="1"/>
          </p:cNvSpPr>
          <p:nvPr>
            <p:ph type="subTitle" idx="1"/>
          </p:nvPr>
        </p:nvSpPr>
        <p:spPr>
          <a:xfrm>
            <a:off x="7920752" y="4691270"/>
            <a:ext cx="3793678" cy="1327867"/>
          </a:xfrm>
        </p:spPr>
        <p:txBody>
          <a:bodyPr>
            <a:normAutofit fontScale="77500" lnSpcReduction="20000"/>
          </a:bodyPr>
          <a:lstStyle/>
          <a:p>
            <a:r>
              <a:rPr lang="en-US" dirty="0"/>
              <a:t>Family Tree: Restoration Movement              Branch: Scottish Rationalism               Branch: American Revivalism  </a:t>
            </a:r>
          </a:p>
          <a:p>
            <a:r>
              <a:rPr lang="en-US" dirty="0"/>
              <a:t>By David Lee Burris</a:t>
            </a:r>
          </a:p>
        </p:txBody>
      </p:sp>
    </p:spTree>
    <p:extLst>
      <p:ext uri="{BB962C8B-B14F-4D97-AF65-F5344CB8AC3E}">
        <p14:creationId xmlns:p14="http://schemas.microsoft.com/office/powerpoint/2010/main" val="2101700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02" name="Picture 2" descr="PAGE_114"/>
          <p:cNvPicPr>
            <a:picLocks noChangeAspect="1" noChangeArrowheads="1"/>
          </p:cNvPicPr>
          <p:nvPr/>
        </p:nvPicPr>
        <p:blipFill>
          <a:blip r:embed="rId3" cstate="print"/>
          <a:srcRect/>
          <a:stretch>
            <a:fillRect/>
          </a:stretch>
        </p:blipFill>
        <p:spPr bwMode="auto">
          <a:xfrm>
            <a:off x="0" y="26987"/>
            <a:ext cx="12192000" cy="7378647"/>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0450" name="Picture 2" descr="PAGE_115"/>
          <p:cNvPicPr>
            <a:picLocks noChangeAspect="1" noChangeArrowheads="1"/>
          </p:cNvPicPr>
          <p:nvPr/>
        </p:nvPicPr>
        <p:blipFill>
          <a:blip r:embed="rId3" cstate="print"/>
          <a:srcRect/>
          <a:stretch>
            <a:fillRect/>
          </a:stretch>
        </p:blipFill>
        <p:spPr bwMode="auto">
          <a:xfrm>
            <a:off x="0" y="-354563"/>
            <a:ext cx="12192000" cy="8341567"/>
          </a:xfrm>
          <a:prstGeom prst="rect">
            <a:avLst/>
          </a:prstGeom>
          <a:noFill/>
        </p:spPr>
      </p:pic>
    </p:spTree>
    <p:extLst>
      <p:ext uri="{BB962C8B-B14F-4D97-AF65-F5344CB8AC3E}">
        <p14:creationId xmlns:p14="http://schemas.microsoft.com/office/powerpoint/2010/main" val="134455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1502229" y="457200"/>
            <a:ext cx="9209313" cy="990600"/>
          </a:xfrm>
        </p:spPr>
        <p:txBody>
          <a:bodyPr/>
          <a:lstStyle/>
          <a:p>
            <a:r>
              <a:rPr lang="en-US" sz="3200" b="1" u="sng" dirty="0">
                <a:solidFill>
                  <a:schemeClr val="accent1"/>
                </a:solidFill>
                <a:effectLst>
                  <a:outerShdw blurRad="38100" dist="38100" dir="2700000" algn="tl">
                    <a:srgbClr val="C0C0C0"/>
                  </a:outerShdw>
                </a:effectLst>
                <a:latin typeface="Calligrapher" pitchFamily="2" charset="0"/>
              </a:rPr>
              <a:t>Sweet’s Story of American Religion:  Presbyterians</a:t>
            </a:r>
          </a:p>
        </p:txBody>
      </p:sp>
      <p:sp>
        <p:nvSpPr>
          <p:cNvPr id="4289539" name="Rectangle 3"/>
          <p:cNvSpPr>
            <a:spLocks noGrp="1" noChangeArrowheads="1"/>
          </p:cNvSpPr>
          <p:nvPr>
            <p:ph type="body" idx="1"/>
          </p:nvPr>
        </p:nvSpPr>
        <p:spPr>
          <a:xfrm>
            <a:off x="2057400" y="1371600"/>
            <a:ext cx="8077200" cy="5105400"/>
          </a:xfrm>
        </p:spPr>
        <p:txBody>
          <a:bodyPr/>
          <a:lstStyle/>
          <a:p>
            <a:pPr>
              <a:lnSpc>
                <a:spcPct val="90000"/>
              </a:lnSpc>
              <a:buFontTx/>
              <a:buBlip>
                <a:blip r:embed="rId5"/>
              </a:buBlip>
            </a:pPr>
            <a:r>
              <a:rPr lang="en-US" i="1" dirty="0">
                <a:solidFill>
                  <a:srgbClr val="FFFF99"/>
                </a:solidFill>
                <a:effectLst>
                  <a:outerShdw blurRad="38100" dist="38100" dir="2700000" algn="tl">
                    <a:srgbClr val="C0C0C0"/>
                  </a:outerShdw>
                </a:effectLst>
              </a:rPr>
              <a:t>  “Of all the American churches at the opening of the national era, the Presbyterian was the most strategically located for an immediate advance into the West.  The Scotch-Irish constituted the last great wave  of emigration previous to the Revolution and by 1760 Scotch-Irish Presbyterian churches were to be found scattered along from ‘the frontiers of New England to the frontiers of South Carolina.’”</a:t>
            </a:r>
            <a:endParaRPr lang="en-US" i="1" dirty="0"/>
          </a:p>
        </p:txBody>
      </p:sp>
    </p:spTree>
    <p:extLst>
      <p:ext uri="{BB962C8B-B14F-4D97-AF65-F5344CB8AC3E}">
        <p14:creationId xmlns:p14="http://schemas.microsoft.com/office/powerpoint/2010/main" val="45370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wipe(up)">
                                      <p:cBhvr>
                                        <p:cTn id="13" dur="75"/>
                                        <p:tgtEl>
                                          <p:spTgt spid="42895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914400"/>
          </a:xfrm>
        </p:spPr>
        <p:txBody>
          <a:bodyPr anchor="ctr">
            <a:noAutofit/>
          </a:bodyPr>
          <a:lstStyle/>
          <a:p>
            <a:pPr algn="ctr"/>
            <a:r>
              <a:rPr lang="en-US" sz="4000" b="1" dirty="0"/>
              <a:t>The Great Awakenings Compared</a:t>
            </a:r>
          </a:p>
        </p:txBody>
      </p:sp>
      <p:graphicFrame>
        <p:nvGraphicFramePr>
          <p:cNvPr id="7" name="Table 6"/>
          <p:cNvGraphicFramePr>
            <a:graphicFrameLocks noGrp="1"/>
          </p:cNvGraphicFramePr>
          <p:nvPr/>
        </p:nvGraphicFramePr>
        <p:xfrm>
          <a:off x="1981200" y="1066800"/>
          <a:ext cx="8229600" cy="5577840"/>
        </p:xfrm>
        <a:graphic>
          <a:graphicData uri="http://schemas.openxmlformats.org/drawingml/2006/table">
            <a:tbl>
              <a:tblPr firstRow="1" bandRow="1">
                <a:tableStyleId>{93296810-A885-4BE3-A3E7-6D5BEEA58F35}</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74914">
                <a:tc>
                  <a:txBody>
                    <a:bodyPr/>
                    <a:lstStyle/>
                    <a:p>
                      <a:pPr algn="ctr"/>
                      <a:r>
                        <a:rPr lang="en-US" sz="3600" dirty="0"/>
                        <a:t>First </a:t>
                      </a:r>
                      <a:br>
                        <a:rPr lang="en-US" sz="3600" dirty="0"/>
                      </a:br>
                      <a:r>
                        <a:rPr lang="en-US" sz="3200" dirty="0"/>
                        <a:t>Great Awakening</a:t>
                      </a:r>
                      <a:endParaRPr lang="en-US" sz="3600" dirty="0"/>
                    </a:p>
                  </a:txBody>
                  <a:tcPr/>
                </a:tc>
                <a:tc>
                  <a:txBody>
                    <a:bodyPr/>
                    <a:lstStyle/>
                    <a:p>
                      <a:pPr algn="ctr"/>
                      <a:r>
                        <a:rPr lang="en-US" sz="3600" dirty="0"/>
                        <a:t>Second </a:t>
                      </a:r>
                      <a:br>
                        <a:rPr lang="en-US" sz="3600" dirty="0"/>
                      </a:br>
                      <a:r>
                        <a:rPr lang="en-US" sz="3200" dirty="0"/>
                        <a:t>Great Awakening</a:t>
                      </a:r>
                    </a:p>
                  </a:txBody>
                  <a:tcPr/>
                </a:tc>
                <a:extLst>
                  <a:ext uri="{0D108BD9-81ED-4DB2-BD59-A6C34878D82A}">
                    <a16:rowId xmlns:a16="http://schemas.microsoft.com/office/drawing/2014/main" val="10000"/>
                  </a:ext>
                </a:extLst>
              </a:tr>
              <a:tr h="674914">
                <a:tc gridSpan="2">
                  <a:txBody>
                    <a:bodyPr/>
                    <a:lstStyle/>
                    <a:p>
                      <a:pPr algn="ctr"/>
                      <a:r>
                        <a:rPr lang="en-US" sz="2400" b="1" dirty="0"/>
                        <a:t>Religious</a:t>
                      </a:r>
                      <a:r>
                        <a:rPr lang="en-US" sz="2400" b="1" baseline="0" dirty="0"/>
                        <a:t> Revivals</a:t>
                      </a:r>
                      <a:endParaRPr lang="en-US" sz="2400" b="1" dirty="0"/>
                    </a:p>
                  </a:txBody>
                  <a:tcPr anchor="ctr"/>
                </a:tc>
                <a:tc hMerge="1">
                  <a:txBody>
                    <a:bodyPr/>
                    <a:lstStyle/>
                    <a:p>
                      <a:endParaRPr lang="en-US"/>
                    </a:p>
                  </a:txBody>
                  <a:tcPr/>
                </a:tc>
                <a:extLst>
                  <a:ext uri="{0D108BD9-81ED-4DB2-BD59-A6C34878D82A}">
                    <a16:rowId xmlns:a16="http://schemas.microsoft.com/office/drawing/2014/main" val="10001"/>
                  </a:ext>
                </a:extLst>
              </a:tr>
              <a:tr h="674914">
                <a:tc gridSpan="2">
                  <a:txBody>
                    <a:bodyPr/>
                    <a:lstStyle/>
                    <a:p>
                      <a:pPr algn="ctr"/>
                      <a:r>
                        <a:rPr lang="en-US" sz="2800" b="1" dirty="0"/>
                        <a:t>Emotional, Fire</a:t>
                      </a:r>
                      <a:r>
                        <a:rPr lang="en-US" sz="2800" b="1" baseline="0" dirty="0"/>
                        <a:t> &amp; Brimstone Preaching</a:t>
                      </a:r>
                      <a:endParaRPr lang="en-US" sz="2800" b="1" dirty="0"/>
                    </a:p>
                  </a:txBody>
                  <a:tcPr anchor="ctr"/>
                </a:tc>
                <a:tc hMerge="1">
                  <a:txBody>
                    <a:bodyPr/>
                    <a:lstStyle/>
                    <a:p>
                      <a:endParaRPr lang="en-US" dirty="0"/>
                    </a:p>
                  </a:txBody>
                  <a:tcPr/>
                </a:tc>
                <a:extLst>
                  <a:ext uri="{0D108BD9-81ED-4DB2-BD59-A6C34878D82A}">
                    <a16:rowId xmlns:a16="http://schemas.microsoft.com/office/drawing/2014/main" val="10002"/>
                  </a:ext>
                </a:extLst>
              </a:tr>
              <a:tr h="448490">
                <a:tc>
                  <a:txBody>
                    <a:bodyPr/>
                    <a:lstStyle/>
                    <a:p>
                      <a:pPr algn="ctr"/>
                      <a:r>
                        <a:rPr lang="en-US" sz="2400" b="1" i="1" dirty="0"/>
                        <a:t>Calvinist</a:t>
                      </a:r>
                      <a:r>
                        <a:rPr lang="en-US" sz="2400" dirty="0"/>
                        <a:t> Influence</a:t>
                      </a:r>
                    </a:p>
                    <a:p>
                      <a:pPr algn="ctr"/>
                      <a:r>
                        <a:rPr lang="en-US" sz="2400" dirty="0"/>
                        <a:t>[Sinfulness</a:t>
                      </a:r>
                      <a:r>
                        <a:rPr lang="en-US" sz="2400" baseline="0" dirty="0"/>
                        <a:t> Inherent]</a:t>
                      </a:r>
                      <a:endParaRPr lang="en-US" sz="2400" b="0" i="0" dirty="0"/>
                    </a:p>
                  </a:txBody>
                  <a:tcPr anchor="ctr"/>
                </a:tc>
                <a:tc>
                  <a:txBody>
                    <a:bodyPr/>
                    <a:lstStyle/>
                    <a:p>
                      <a:pPr algn="ctr"/>
                      <a:r>
                        <a:rPr lang="en-US" sz="2400" b="1" i="1" dirty="0"/>
                        <a:t>Arminian</a:t>
                      </a:r>
                      <a:r>
                        <a:rPr lang="en-US" sz="2400" dirty="0"/>
                        <a:t> Influence</a:t>
                      </a:r>
                      <a:br>
                        <a:rPr lang="en-US" sz="2400" dirty="0"/>
                      </a:br>
                      <a:r>
                        <a:rPr lang="en-US" sz="2400" dirty="0"/>
                        <a:t>[Sinfulness a Choice</a:t>
                      </a:r>
                      <a:r>
                        <a:rPr lang="en-US" sz="2400" baseline="0" dirty="0"/>
                        <a:t>]</a:t>
                      </a:r>
                      <a:endParaRPr lang="en-US" sz="2400" b="0" i="1" dirty="0"/>
                    </a:p>
                  </a:txBody>
                  <a:tcPr anchor="ctr"/>
                </a:tc>
                <a:extLst>
                  <a:ext uri="{0D108BD9-81ED-4DB2-BD59-A6C34878D82A}">
                    <a16:rowId xmlns:a16="http://schemas.microsoft.com/office/drawing/2014/main" val="10003"/>
                  </a:ext>
                </a:extLst>
              </a:tr>
              <a:tr h="600892">
                <a:tc gridSpan="2">
                  <a:txBody>
                    <a:bodyPr/>
                    <a:lstStyle/>
                    <a:p>
                      <a:pPr algn="ctr"/>
                      <a:r>
                        <a:rPr lang="en-US" sz="2800" b="1" dirty="0"/>
                        <a:t>Conversion Experience</a:t>
                      </a:r>
                    </a:p>
                  </a:txBody>
                  <a:tcPr anchor="ctr"/>
                </a:tc>
                <a:tc hMerge="1">
                  <a:txBody>
                    <a:bodyPr/>
                    <a:lstStyle/>
                    <a:p>
                      <a:endParaRPr lang="en-US"/>
                    </a:p>
                  </a:txBody>
                  <a:tcPr/>
                </a:tc>
                <a:extLst>
                  <a:ext uri="{0D108BD9-81ED-4DB2-BD59-A6C34878D82A}">
                    <a16:rowId xmlns:a16="http://schemas.microsoft.com/office/drawing/2014/main" val="10004"/>
                  </a:ext>
                </a:extLst>
              </a:tr>
              <a:tr h="674914">
                <a:tc gridSpan="2">
                  <a:txBody>
                    <a:bodyPr/>
                    <a:lstStyle/>
                    <a:p>
                      <a:pPr algn="ctr"/>
                      <a:r>
                        <a:rPr lang="en-US" sz="2800" b="1" dirty="0"/>
                        <a:t>Spread of Non-traditional Denominations</a:t>
                      </a:r>
                    </a:p>
                  </a:txBody>
                  <a:tcPr anchor="ctr"/>
                </a:tc>
                <a:tc hMerge="1">
                  <a:txBody>
                    <a:bodyPr/>
                    <a:lstStyle/>
                    <a:p>
                      <a:pPr algn="ctr"/>
                      <a:endParaRPr lang="en-US" sz="2400" b="1" dirty="0"/>
                    </a:p>
                  </a:txBody>
                  <a:tcPr anchor="ctr"/>
                </a:tc>
                <a:extLst>
                  <a:ext uri="{0D108BD9-81ED-4DB2-BD59-A6C34878D82A}">
                    <a16:rowId xmlns:a16="http://schemas.microsoft.com/office/drawing/2014/main" val="10005"/>
                  </a:ext>
                </a:extLst>
              </a:tr>
              <a:tr h="544286">
                <a:tc gridSpan="2">
                  <a:txBody>
                    <a:bodyPr/>
                    <a:lstStyle/>
                    <a:p>
                      <a:pPr algn="ctr"/>
                      <a:r>
                        <a:rPr lang="en-US" sz="2800" b="1" dirty="0"/>
                        <a:t>Promoted Democratic Ideals</a:t>
                      </a:r>
                    </a:p>
                  </a:txBody>
                  <a:tcPr anchor="ctr"/>
                </a:tc>
                <a:tc hMerge="1">
                  <a:txBody>
                    <a:bodyPr/>
                    <a:lstStyle/>
                    <a:p>
                      <a:pPr algn="ctr"/>
                      <a:endParaRPr lang="en-US" sz="2400" b="1" dirty="0"/>
                    </a:p>
                  </a:txBody>
                  <a:tcPr anchor="ctr"/>
                </a:tc>
                <a:extLst>
                  <a:ext uri="{0D108BD9-81ED-4DB2-BD59-A6C34878D82A}">
                    <a16:rowId xmlns:a16="http://schemas.microsoft.com/office/drawing/2014/main" val="10006"/>
                  </a:ext>
                </a:extLst>
              </a:tr>
              <a:tr h="424542">
                <a:tc>
                  <a:txBody>
                    <a:bodyPr/>
                    <a:lstStyle/>
                    <a:p>
                      <a:pPr algn="ctr"/>
                      <a:r>
                        <a:rPr lang="en-US" sz="2400" b="1" dirty="0"/>
                        <a:t>American Revolution</a:t>
                      </a:r>
                      <a:endParaRPr lang="en-US" sz="2400" b="1" i="1" dirty="0"/>
                    </a:p>
                  </a:txBody>
                  <a:tcPr anchor="ctr"/>
                </a:tc>
                <a:tc>
                  <a:txBody>
                    <a:bodyPr/>
                    <a:lstStyle/>
                    <a:p>
                      <a:pPr algn="ctr"/>
                      <a:r>
                        <a:rPr lang="en-US" sz="2400" b="1" dirty="0"/>
                        <a:t>Antebellum Reform</a:t>
                      </a:r>
                      <a:endParaRPr lang="en-US" sz="2400" b="1" i="1" dirty="0"/>
                    </a:p>
                  </a:txBody>
                  <a:tcPr anchor="ctr"/>
                </a:tc>
                <a:extLst>
                  <a:ext uri="{0D108BD9-81ED-4DB2-BD59-A6C34878D82A}">
                    <a16:rowId xmlns:a16="http://schemas.microsoft.com/office/drawing/2014/main" val="10007"/>
                  </a:ext>
                </a:extLst>
              </a:tr>
            </a:tbl>
          </a:graphicData>
        </a:graphic>
      </p:graphicFrame>
      <p:sp>
        <p:nvSpPr>
          <p:cNvPr id="8" name="Rectangle 7"/>
          <p:cNvSpPr/>
          <p:nvPr/>
        </p:nvSpPr>
        <p:spPr>
          <a:xfrm>
            <a:off x="2362200" y="2971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0" name="Rectangle 9"/>
          <p:cNvSpPr/>
          <p:nvPr/>
        </p:nvSpPr>
        <p:spPr>
          <a:xfrm>
            <a:off x="2362200" y="50292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1" name="Rectangle 10"/>
          <p:cNvSpPr/>
          <p:nvPr/>
        </p:nvSpPr>
        <p:spPr>
          <a:xfrm>
            <a:off x="2362200" y="56388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2" name="Rectangle 11"/>
          <p:cNvSpPr/>
          <p:nvPr/>
        </p:nvSpPr>
        <p:spPr>
          <a:xfrm>
            <a:off x="23622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3" name="Rectangle 12"/>
          <p:cNvSpPr/>
          <p:nvPr/>
        </p:nvSpPr>
        <p:spPr>
          <a:xfrm>
            <a:off x="6400800" y="3581400"/>
            <a:ext cx="3352800" cy="762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4" name="Rectangle 13"/>
          <p:cNvSpPr/>
          <p:nvPr/>
        </p:nvSpPr>
        <p:spPr>
          <a:xfrm>
            <a:off x="23622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5" name="Rectangle 14"/>
          <p:cNvSpPr/>
          <p:nvPr/>
        </p:nvSpPr>
        <p:spPr>
          <a:xfrm>
            <a:off x="6400800" y="6248400"/>
            <a:ext cx="3352800"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6" name="Rectangle 15"/>
          <p:cNvSpPr/>
          <p:nvPr/>
        </p:nvSpPr>
        <p:spPr>
          <a:xfrm>
            <a:off x="2362200" y="22860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
        <p:nvSpPr>
          <p:cNvPr id="17" name="Rectangle 16"/>
          <p:cNvSpPr/>
          <p:nvPr/>
        </p:nvSpPr>
        <p:spPr>
          <a:xfrm>
            <a:off x="2362200" y="4419600"/>
            <a:ext cx="7391400" cy="4572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a:ea typeface="+mn-ea"/>
              <a:cs typeface="+mn-cs"/>
            </a:endParaRPr>
          </a:p>
        </p:txBody>
      </p:sp>
    </p:spTree>
    <p:extLst>
      <p:ext uri="{BB962C8B-B14F-4D97-AF65-F5344CB8AC3E}">
        <p14:creationId xmlns:p14="http://schemas.microsoft.com/office/powerpoint/2010/main" val="32346753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56D6-1C8D-4210-9DDF-313565A62A35}"/>
              </a:ext>
            </a:extLst>
          </p:cNvPr>
          <p:cNvSpPr>
            <a:spLocks noGrp="1"/>
          </p:cNvSpPr>
          <p:nvPr>
            <p:ph type="title"/>
          </p:nvPr>
        </p:nvSpPr>
        <p:spPr>
          <a:xfrm>
            <a:off x="838200" y="365126"/>
            <a:ext cx="10515600" cy="841505"/>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83A5217D-CFCB-4F5A-879B-824F4C506756}"/>
              </a:ext>
            </a:extLst>
          </p:cNvPr>
          <p:cNvSpPr>
            <a:spLocks noGrp="1"/>
          </p:cNvSpPr>
          <p:nvPr>
            <p:ph idx="1"/>
          </p:nvPr>
        </p:nvSpPr>
        <p:spPr>
          <a:xfrm>
            <a:off x="838200" y="1451728"/>
            <a:ext cx="10515600" cy="5156461"/>
          </a:xfrm>
        </p:spPr>
        <p:txBody>
          <a:bodyPr>
            <a:normAutofit fontScale="70000" lnSpcReduction="20000"/>
          </a:bodyPr>
          <a:lstStyle/>
          <a:p>
            <a:r>
              <a:rPr lang="en-US" b="1" dirty="0"/>
              <a:t>1</a:t>
            </a:r>
            <a:r>
              <a:rPr lang="en-US" b="1" baseline="30000" dirty="0"/>
              <a:t>ST</a:t>
            </a:r>
            <a:r>
              <a:rPr lang="en-US" b="1" dirty="0"/>
              <a:t> CENTURY RESTORATION</a:t>
            </a:r>
            <a:r>
              <a:rPr lang="en-US" dirty="0"/>
              <a:t>: SEEKING THE ANCIENT ORDER</a:t>
            </a:r>
          </a:p>
          <a:p>
            <a:r>
              <a:rPr lang="en-US" dirty="0"/>
              <a:t>PIETISTS &amp; ANABAPTISTS DO NOT HAVE A CHURCH HOME</a:t>
            </a:r>
          </a:p>
          <a:p>
            <a:r>
              <a:rPr lang="en-US" dirty="0"/>
              <a:t>FATALISM: AMERICA’S FRONTIER RELIGIOUS AWAKENINGS</a:t>
            </a:r>
          </a:p>
          <a:p>
            <a:r>
              <a:rPr lang="en-US" dirty="0"/>
              <a:t>HELD O/S ESTABLISHED STRUCTURES &amp; W/O “PEW RENT”</a:t>
            </a:r>
          </a:p>
          <a:p>
            <a:r>
              <a:rPr lang="en-US" b="1" dirty="0"/>
              <a:t>18</a:t>
            </a:r>
            <a:r>
              <a:rPr lang="en-US" b="1" baseline="30000" dirty="0"/>
              <a:t>th</a:t>
            </a:r>
            <a:r>
              <a:rPr lang="en-US" b="1" dirty="0"/>
              <a:t> Century 1</a:t>
            </a:r>
            <a:r>
              <a:rPr lang="en-US" b="1" baseline="30000" dirty="0"/>
              <a:t>ST</a:t>
            </a:r>
            <a:r>
              <a:rPr lang="en-US" b="1" dirty="0"/>
              <a:t> AWAKENING @PRE-REVOLUTION AMERICA</a:t>
            </a:r>
          </a:p>
          <a:p>
            <a:r>
              <a:rPr lang="en-US" b="1" dirty="0"/>
              <a:t>NEW ENGLAND AREA:  WRIGHT, JONES, SMITH &amp; O’KELLY</a:t>
            </a:r>
          </a:p>
          <a:p>
            <a:r>
              <a:rPr lang="en-US" b="1" dirty="0"/>
              <a:t>19</a:t>
            </a:r>
            <a:r>
              <a:rPr lang="en-US" b="1" baseline="30000" dirty="0"/>
              <a:t>th</a:t>
            </a:r>
            <a:r>
              <a:rPr lang="en-US" b="1" dirty="0"/>
              <a:t> Century 2</a:t>
            </a:r>
            <a:r>
              <a:rPr lang="en-US" b="1" baseline="30000" dirty="0"/>
              <a:t>ND</a:t>
            </a:r>
            <a:r>
              <a:rPr lang="en-US" b="1" dirty="0"/>
              <a:t> AWAKENING @POST-REVOLUTION AMERICA</a:t>
            </a:r>
          </a:p>
          <a:p>
            <a:r>
              <a:rPr lang="en-US" b="1" dirty="0"/>
              <a:t>LOYALIST SUPPORT: ANGLICAN EPISCOPALIANS &amp; WESLEYANS </a:t>
            </a:r>
          </a:p>
          <a:p>
            <a:r>
              <a:rPr lang="en-US" b="1" dirty="0"/>
              <a:t>REVOLUTION: BAPTIST, PRESBYTERIAN, &amp; CONGREGATIONAL</a:t>
            </a:r>
            <a:r>
              <a:rPr lang="en-US" b="1" baseline="30000" dirty="0"/>
              <a:t>  </a:t>
            </a:r>
            <a:endParaRPr lang="en-US" b="1" dirty="0"/>
          </a:p>
          <a:p>
            <a:r>
              <a:rPr lang="en-US" dirty="0"/>
              <a:t>BARTON STONE MAKES NEWS WITH CANE RIDGE REVIVAL</a:t>
            </a:r>
          </a:p>
          <a:p>
            <a:r>
              <a:rPr lang="en-US" dirty="0"/>
              <a:t>FRONTIER REVIVAL SPEAKERS:  BAPTIST &amp; PRESBYTERIAN</a:t>
            </a:r>
          </a:p>
          <a:p>
            <a:r>
              <a:rPr lang="en-US" dirty="0"/>
              <a:t>BARTON STONE: ONENESS, POSTMILLENNIAL, CHARISMATIC</a:t>
            </a:r>
          </a:p>
          <a:p>
            <a:r>
              <a:rPr lang="en-US" dirty="0"/>
              <a:t>OFFICIALLY STONE: NEW LIGHT/ SECEDER /PRESBYTERIAN</a:t>
            </a:r>
          </a:p>
          <a:p>
            <a:r>
              <a:rPr lang="en-US" dirty="0"/>
              <a:t>AFTER KENTUCKY REVIVAL HIS NEW LIGHT CHURCH WROTE:</a:t>
            </a:r>
          </a:p>
          <a:p>
            <a:r>
              <a:rPr lang="en-US" dirty="0"/>
              <a:t>“The Last Will &amp; Testament of the Springfield Presbytery.” </a:t>
            </a:r>
          </a:p>
          <a:p>
            <a:endParaRPr lang="en-US" dirty="0"/>
          </a:p>
          <a:p>
            <a:endParaRPr lang="en-US" dirty="0"/>
          </a:p>
        </p:txBody>
      </p:sp>
      <p:pic>
        <p:nvPicPr>
          <p:cNvPr id="5" name="Picture 4">
            <a:extLst>
              <a:ext uri="{FF2B5EF4-FFF2-40B4-BE49-F238E27FC236}">
                <a16:creationId xmlns:a16="http://schemas.microsoft.com/office/drawing/2014/main" id="{C727B1B7-6E19-4F34-BD73-FDF62FE2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723" y="1703755"/>
            <a:ext cx="3696677" cy="4056184"/>
          </a:xfrm>
          <a:prstGeom prst="rect">
            <a:avLst/>
          </a:prstGeom>
        </p:spPr>
      </p:pic>
    </p:spTree>
    <p:extLst>
      <p:ext uri="{BB962C8B-B14F-4D97-AF65-F5344CB8AC3E}">
        <p14:creationId xmlns:p14="http://schemas.microsoft.com/office/powerpoint/2010/main" val="225562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tim-20090903-who-is-king.jpg"/>
          <p:cNvPicPr>
            <a:picLocks noChangeAspect="1"/>
          </p:cNvPicPr>
          <p:nvPr/>
        </p:nvPicPr>
        <p:blipFill>
          <a:blip r:embed="rId2" cstate="print"/>
          <a:stretch>
            <a:fillRect/>
          </a:stretch>
        </p:blipFill>
        <p:spPr>
          <a:xfrm>
            <a:off x="-10331776" y="0"/>
            <a:ext cx="22523776" cy="6858000"/>
          </a:xfrm>
          <a:prstGeom prst="rect">
            <a:avLst/>
          </a:prstGeom>
        </p:spPr>
      </p:pic>
      <p:sp>
        <p:nvSpPr>
          <p:cNvPr id="5" name="Rectangle 4"/>
          <p:cNvSpPr/>
          <p:nvPr/>
        </p:nvSpPr>
        <p:spPr>
          <a:xfrm>
            <a:off x="867266" y="1782396"/>
            <a:ext cx="10152668" cy="4524315"/>
          </a:xfrm>
          <a:prstGeom prst="rect">
            <a:avLst/>
          </a:prstGeom>
          <a:solidFill>
            <a:srgbClr val="7030A0"/>
          </a:solidFill>
        </p:spPr>
        <p:txBody>
          <a:bodyPr wrap="square">
            <a:spAutoFit/>
          </a:bodyPr>
          <a:lstStyle>
            <a:defPPr>
              <a:defRPr lang="en-US"/>
            </a:defPPr>
            <a:lvl1pPr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1pPr>
            <a:lvl2pPr marL="4572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2pPr>
            <a:lvl3pPr marL="9144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3pPr>
            <a:lvl4pPr marL="13716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4pPr>
            <a:lvl5pPr marL="1828800" algn="ctr" rtl="0" fontAlgn="base">
              <a:spcBef>
                <a:spcPct val="0"/>
              </a:spcBef>
              <a:spcAft>
                <a:spcPct val="0"/>
              </a:spcAft>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5pPr>
            <a:lvl6pPr marL="22860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6pPr>
            <a:lvl7pPr marL="27432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7pPr>
            <a:lvl8pPr marL="32004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8pPr>
            <a:lvl9pPr marL="3657600" algn="l" defTabSz="914400" rtl="0" eaLnBrk="1" latinLnBrk="0" hangingPunct="1">
              <a:defRPr sz="6000" kern="1200">
                <a:solidFill>
                  <a:schemeClr val="tx1"/>
                </a:solidFill>
                <a:effectLst>
                  <a:outerShdw blurRad="38100" dist="38100" dir="2700000" algn="tl">
                    <a:srgbClr val="000000">
                      <a:alpha val="43137"/>
                    </a:srgbClr>
                  </a:outerShdw>
                </a:effectLst>
                <a:latin typeface="Calligrapher"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But it’s Paine who is most singled out as America’s true philosophical founder. Paine’s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Common Sense</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did put forth arguments for independence from Great Britain, but how did Paine argue his case? What were his sources? Did he follow deistic lines of argumentation similar to those of the French revolutionaries? “He constructed his arguments from materials that were familiar to the average colonist, favoring allusions to popular history, nature, and scripture rather than Montesquieu, Tacitus, and Cicero.”        There is no hint of Deism in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Common Sense</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A. J. Ayer remarks that “the first argument that Paine brings against the institution of kingship is scriptural.”  Paine declared that “government by kings was first introduced into the world by the Heathens, from which the children of Israel copied the custom. . . . As the exalting of one man so greatly above the rest cannot be justified on the equal rights of nature, so neither can it be defended on the authority of scripture; for the will of the Almighty, as declared by Gideon and the prophet Samuel,  expressly disapproves of government by kings.  All anti-monarchical parts of scripture have been smoothly glossed over in monarchical governments,  but they undoubtedly merit the attention of countries which have their governments yet to form. ‘</a:t>
            </a:r>
            <a:r>
              <a:rPr kumimoji="0" lang="en-US" sz="1800" b="1" i="1"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Render unto Caesar the things which are Caesar’s’</a:t>
            </a:r>
            <a:r>
              <a:rPr kumimoji="0" lang="en-US" sz="1800" b="1" i="0" u="none" strike="noStrike" kern="1200" cap="none" spc="0" normalizeH="0" baseline="0" noProof="0" dirty="0">
                <a:ln>
                  <a:noFill/>
                </a:ln>
                <a:solidFill>
                  <a:srgbClr val="92D050"/>
                </a:solidFill>
                <a:effectLst>
                  <a:outerShdw blurRad="38100" dist="38100" dir="2700000" algn="tl">
                    <a:srgbClr val="000000">
                      <a:alpha val="43137"/>
                    </a:srgbClr>
                  </a:outerShdw>
                </a:effectLst>
                <a:uLnTx/>
                <a:uFillTx/>
                <a:latin typeface="Calligrapher" pitchFamily="2" charset="0"/>
                <a:ea typeface="+mn-ea"/>
                <a:cs typeface="+mn-cs"/>
              </a:rPr>
              <a:t>  is the scriptural doctrine of courts, yet it is no support of monarchical government, for the Jews at that time were without a king, and in a state of vassalage to the Romans.”</a:t>
            </a:r>
          </a:p>
        </p:txBody>
      </p:sp>
    </p:spTree>
    <p:extLst>
      <p:ext uri="{BB962C8B-B14F-4D97-AF65-F5344CB8AC3E}">
        <p14:creationId xmlns:p14="http://schemas.microsoft.com/office/powerpoint/2010/main" val="8109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75829C5-AB50-4469-8458-9FD7D70F2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671" y="167780"/>
            <a:ext cx="11727808" cy="6535024"/>
          </a:xfrm>
          <a:prstGeom prst="rect">
            <a:avLst/>
          </a:prstGeom>
        </p:spPr>
      </p:pic>
      <p:sp>
        <p:nvSpPr>
          <p:cNvPr id="4" name="Rectangle 3">
            <a:extLst>
              <a:ext uri="{FF2B5EF4-FFF2-40B4-BE49-F238E27FC236}">
                <a16:creationId xmlns:a16="http://schemas.microsoft.com/office/drawing/2014/main" id="{1DBDEEB6-66E5-4C79-8BFC-F9EB873D46F5}"/>
              </a:ext>
            </a:extLst>
          </p:cNvPr>
          <p:cNvSpPr/>
          <p:nvPr/>
        </p:nvSpPr>
        <p:spPr>
          <a:xfrm>
            <a:off x="522514" y="673240"/>
            <a:ext cx="11344589" cy="50783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Rockwell"/>
                <a:ea typeface="+mn-ea"/>
                <a:cs typeface="+mn-cs"/>
              </a:rPr>
              <a:t>RESTORATION REGULATORY PRINCIPLE OF INTERPRETING  HOLY SCRIPTURE  MIRRORED STRICT CONSTRUCTIONIST CONSTITUTIONAL INTERPRET @FRAMERS ORIGINAL INTENT</a:t>
            </a:r>
          </a:p>
        </p:txBody>
      </p:sp>
    </p:spTree>
    <p:extLst>
      <p:ext uri="{BB962C8B-B14F-4D97-AF65-F5344CB8AC3E}">
        <p14:creationId xmlns:p14="http://schemas.microsoft.com/office/powerpoint/2010/main" val="374979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mph" presetSubtype="0" fill="hold" grpId="0" nodeType="clickEffect">
                                  <p:stCondLst>
                                    <p:cond delay="0"/>
                                  </p:stCondLst>
                                  <p:iterate type="lt">
                                    <p:tmPct val="4000"/>
                                  </p:iterate>
                                  <p:childTnLst>
                                    <p:set>
                                      <p:cBhvr override="childStyle">
                                        <p:cTn id="11" dur="500" fill="hold"/>
                                        <p:tgtEl>
                                          <p:spTgt spid="4">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514600" y="1676400"/>
            <a:ext cx="7620000" cy="487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 normative exceptions in historical observation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are what </a:t>
            </a: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Nassim</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Nicholas </a:t>
            </a: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Taleb</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calls </a:t>
            </a:r>
            <a:r>
              <a:rPr kumimoji="0" lang="en-US" sz="3600" b="0" i="1"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Black Swans </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where as he says “History does not crawl, it jumps.”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endParaRPr>
          </a:p>
        </p:txBody>
      </p:sp>
    </p:spTree>
    <p:extLst>
      <p:ext uri="{BB962C8B-B14F-4D97-AF65-F5344CB8AC3E}">
        <p14:creationId xmlns:p14="http://schemas.microsoft.com/office/powerpoint/2010/main" val="244945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path path="rect">
            <a:fillToRect r="100000" b="100000"/>
          </a:path>
        </a:gradFill>
        <a:effectLst/>
      </p:bgPr>
    </p:bg>
    <p:spTree>
      <p:nvGrpSpPr>
        <p:cNvPr id="1" name=""/>
        <p:cNvGrpSpPr/>
        <p:nvPr/>
      </p:nvGrpSpPr>
      <p:grpSpPr>
        <a:xfrm>
          <a:off x="0" y="0"/>
          <a:ext cx="0" cy="0"/>
          <a:chOff x="0" y="0"/>
          <a:chExt cx="0" cy="0"/>
        </a:xfrm>
      </p:grpSpPr>
      <p:sp>
        <p:nvSpPr>
          <p:cNvPr id="2423811" name="WordArt 3"/>
          <p:cNvSpPr>
            <a:spLocks noChangeArrowheads="1" noChangeShapeType="1" noTextEdit="1"/>
          </p:cNvSpPr>
          <p:nvPr/>
        </p:nvSpPr>
        <p:spPr bwMode="auto">
          <a:xfrm>
            <a:off x="2362200" y="990600"/>
            <a:ext cx="7696200" cy="53340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These world class epic events include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Wittenburg</a:t>
            </a: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Hammer heard 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Lexington Bridge Shot heard round the world.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outerShdw blurRad="38100" dist="38100" dir="2700000" algn="tl">
                    <a:srgbClr val="000000">
                      <a:alpha val="43137"/>
                    </a:srgbClr>
                  </a:outerShdw>
                </a:effectLst>
                <a:uLnTx/>
                <a:uFillTx/>
                <a:latin typeface="Arial Black"/>
                <a:ea typeface="+mn-ea"/>
                <a:cs typeface="+mn-cs"/>
              </a:rPr>
              <a:t> </a:t>
            </a:r>
          </a:p>
        </p:txBody>
      </p:sp>
    </p:spTree>
    <p:extLst>
      <p:ext uri="{BB962C8B-B14F-4D97-AF65-F5344CB8AC3E}">
        <p14:creationId xmlns:p14="http://schemas.microsoft.com/office/powerpoint/2010/main" val="376435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423811"/>
                                        </p:tgtEl>
                                        <p:attrNameLst>
                                          <p:attrName>style.visibility</p:attrName>
                                        </p:attrNameLst>
                                      </p:cBhvr>
                                      <p:to>
                                        <p:strVal val="visible"/>
                                      </p:to>
                                    </p:set>
                                    <p:anim calcmode="lin" valueType="num">
                                      <p:cBhvr>
                                        <p:cTn id="7" dur="500" fill="hold"/>
                                        <p:tgtEl>
                                          <p:spTgt spid="2423811"/>
                                        </p:tgtEl>
                                        <p:attrNameLst>
                                          <p:attrName>ppt_w</p:attrName>
                                        </p:attrNameLst>
                                      </p:cBhvr>
                                      <p:tavLst>
                                        <p:tav tm="0">
                                          <p:val>
                                            <p:strVal val="4*#ppt_w"/>
                                          </p:val>
                                        </p:tav>
                                        <p:tav tm="100000">
                                          <p:val>
                                            <p:strVal val="#ppt_w"/>
                                          </p:val>
                                        </p:tav>
                                      </p:tavLst>
                                    </p:anim>
                                    <p:anim calcmode="lin" valueType="num">
                                      <p:cBhvr>
                                        <p:cTn id="8" dur="500" fill="hold"/>
                                        <p:tgtEl>
                                          <p:spTgt spid="24238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38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56738"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56739" name="Rectangle 3" descr="Blue tissue paper"/>
          <p:cNvSpPr>
            <a:spLocks noGrp="1" noChangeArrowheads="1"/>
          </p:cNvSpPr>
          <p:nvPr>
            <p:ph type="body" idx="1"/>
          </p:nvPr>
        </p:nvSpPr>
        <p:spPr>
          <a:xfrm>
            <a:off x="2286000" y="2057400"/>
            <a:ext cx="7696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sz="2400" b="1"/>
              <a:t> </a:t>
            </a:r>
            <a:r>
              <a:rPr lang="en-US" sz="2400" b="1">
                <a:effectLst>
                  <a:outerShdw blurRad="38100" dist="38100" dir="2700000" algn="tl">
                    <a:srgbClr val="FFFFFF"/>
                  </a:outerShdw>
                </a:effectLst>
              </a:rPr>
              <a:t>“From the early to mid-1800’s,  the Restoration Movement became the fastest growing religion on     the American frontier &amp; remained one of America’s largest indigenous religious movements. While many factors contributed to its success,  one of the most important was a shift in the way Americans were coming to understand the nature of man and his relation to God. This new attitude is most succinctly put forward in the Declaration of Independence and helps explain the movement’s growth.   Written only 25 years before the American Restoration Movement,  the Declaration of Independence was a theological document as well as political.”  </a:t>
            </a:r>
            <a:endParaRPr lang="en-US"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2582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56739">
                                            <p:txEl>
                                              <p:pRg st="0" end="0"/>
                                            </p:txEl>
                                          </p:spTgt>
                                        </p:tgtEl>
                                        <p:attrNameLst>
                                          <p:attrName>style.visibility</p:attrName>
                                        </p:attrNameLst>
                                      </p:cBhvr>
                                      <p:to>
                                        <p:strVal val="visible"/>
                                      </p:to>
                                    </p:set>
                                    <p:anim calcmode="lin" valueType="num">
                                      <p:cBhvr additive="base">
                                        <p:cTn id="7" dur="300" fill="hold"/>
                                        <p:tgtEl>
                                          <p:spTgt spid="395673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5673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673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p:txBody>
          <a:bodyPr>
            <a:normAutofit fontScale="70000" lnSpcReduction="20000"/>
          </a:bodyPr>
          <a:lstStyle/>
          <a:p>
            <a:r>
              <a:rPr lang="en-US" sz="4000" b="1" dirty="0"/>
              <a:t>EVER OPENED UP</a:t>
            </a:r>
            <a:r>
              <a:rPr lang="en-US" sz="4000" dirty="0"/>
              <a:t> someone else’s old photo album?</a:t>
            </a:r>
          </a:p>
          <a:p>
            <a:r>
              <a:rPr lang="en-US" u="sng" dirty="0"/>
              <a:t>Grandparents, aunts, second cousins, old Ford Model Ts, big hats. Or boat cars and poodle skirts. People smiling into long-vanished sunsets and sunrises. At first, it seems confusing. Maybe you can pick out an era, but these aren’t your grandparents and your second cousins, your stories, or your inside jokes.</a:t>
            </a:r>
            <a:endParaRPr lang="en-US" dirty="0"/>
          </a:p>
          <a:p>
            <a:r>
              <a:rPr lang="en-US" u="sng" dirty="0"/>
              <a:t>But then you talk to the people who own the photo album. You listen to their stories and the photos come alive. You learn what it meant to be part of that family in all its struggles and heartaches and joys. What it meant to live at that moment in history.</a:t>
            </a:r>
            <a:endParaRPr lang="en-US" dirty="0"/>
          </a:p>
          <a:p>
            <a:r>
              <a:rPr lang="en-US" u="sng" dirty="0"/>
              <a:t>What does this photo album teach the rest of us? Things we already knew, but things it is good to remember.    The centrality of the Bible. The centrality of the body of Christ. How American culture and the Christian message influenced each other.</a:t>
            </a:r>
            <a:endParaRPr lang="en-US" dirty="0"/>
          </a:p>
          <a:p>
            <a:r>
              <a:rPr lang="en-US" u="sng" dirty="0"/>
              <a:t>And how difficult it is to be “simply Christian.” Even when you go whole hog. Traditions and human constructions can turn out to be, in the end, inescapable. But also inescapable, in the end, is the grace of God. Thanks be to God, who redeems all constructions. </a:t>
            </a:r>
            <a:r>
              <a:rPr lang="en-US" i="1" dirty="0"/>
              <a:t>– </a:t>
            </a:r>
            <a:r>
              <a:rPr lang="en-US" i="1" dirty="0" err="1"/>
              <a:t>Editoral</a:t>
            </a:r>
            <a:r>
              <a:rPr lang="en-US" i="1" dirty="0"/>
              <a:t> Notes Christian History Special Issue Stone-Campbell Movement</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0931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2882"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2883" name="Rectangle 3" descr="Blue tissue paper"/>
          <p:cNvSpPr>
            <a:spLocks noGrp="1" noChangeArrowheads="1"/>
          </p:cNvSpPr>
          <p:nvPr>
            <p:ph type="body" idx="1"/>
          </p:nvPr>
        </p:nvSpPr>
        <p:spPr>
          <a:xfrm>
            <a:off x="2286000" y="2209800"/>
            <a:ext cx="7696200" cy="4267200"/>
          </a:xfrm>
          <a:blipFill dpi="0" rotWithShape="0">
            <a:blip r:embed="rId5" cstate="print"/>
            <a:srcRect/>
            <a:tile tx="0" ty="0" sx="100000" sy="100000" flip="none" algn="tl"/>
          </a:blipFill>
          <a:ln/>
        </p:spPr>
        <p:txBody>
          <a:bodyPr/>
          <a:lstStyle/>
          <a:p>
            <a:pPr>
              <a:lnSpc>
                <a:spcPct val="90000"/>
              </a:lnSpc>
              <a:buFontTx/>
              <a:buBlip>
                <a:blip r:embed="rId6"/>
              </a:buBlip>
            </a:pPr>
            <a:r>
              <a:rPr lang="en-US" sz="2000" b="1" dirty="0"/>
              <a:t> </a:t>
            </a:r>
            <a:r>
              <a:rPr lang="en-US" sz="2000" b="1" dirty="0">
                <a:effectLst>
                  <a:outerShdw blurRad="38100" dist="38100" dir="2700000" algn="tl">
                    <a:srgbClr val="FFFFFF"/>
                  </a:outerShdw>
                </a:effectLst>
              </a:rPr>
              <a:t>“More than announcing separation from England,  it offers a theological justification for rejecting the doctrine of the Divine Right of Kings. This was a theory that certain kings were chosen by God to rule &amp; that they were accountable to no person except God.  Rebellion against England’s King George meant that the American colonies would be arrayed against divinely appointed government.  The American leaders,  however,  understood a different principle to be at work.  America was a new continent.  It was as if </a:t>
            </a:r>
            <a:r>
              <a:rPr lang="en-US" sz="2000" b="1" dirty="0">
                <a:solidFill>
                  <a:srgbClr val="FF66FF"/>
                </a:solidFill>
                <a:effectLst>
                  <a:outerShdw blurRad="38100" dist="38100" dir="2700000" algn="tl">
                    <a:srgbClr val="000000"/>
                  </a:outerShdw>
                </a:effectLst>
              </a:rPr>
              <a:t>God had provided a new Eden</a:t>
            </a:r>
            <a:r>
              <a:rPr lang="en-US" sz="2000" b="1" dirty="0">
                <a:effectLst>
                  <a:outerShdw blurRad="38100" dist="38100" dir="2700000" algn="tl">
                    <a:srgbClr val="FFFFFF"/>
                  </a:outerShdw>
                </a:effectLst>
              </a:rPr>
              <a:t> and given humanity a fresh start.  Accordingly,  they appealed to Nature and a biblical understanding of creation whereby every person bears the image of God.  In creation, all are equal &amp; have inherited certain divine rights which no king can take away.  If he does,  he is a despot whose disobedience to God gives the people the right to depose him.” </a:t>
            </a:r>
            <a:r>
              <a:rPr lang="en-US" sz="2000" b="1" dirty="0">
                <a:solidFill>
                  <a:srgbClr val="660033"/>
                </a:solidFill>
                <a:effectLst>
                  <a:outerShdw blurRad="38100" dist="38100" dir="2700000" algn="tl">
                    <a:srgbClr val="FFFFFF"/>
                  </a:outerShdw>
                </a:effectLst>
              </a:rPr>
              <a:t>{Columbus Reported He Had Rediscovered Actual Eden}</a:t>
            </a:r>
          </a:p>
          <a:p>
            <a:pPr>
              <a:lnSpc>
                <a:spcPct val="90000"/>
              </a:lnSpc>
              <a:buFontTx/>
              <a:buNone/>
            </a:pPr>
            <a:r>
              <a:rPr lang="en-US" sz="2400" b="1" dirty="0">
                <a:effectLst>
                  <a:outerShdw blurRad="38100" dist="38100" dir="2700000" algn="tl">
                    <a:srgbClr val="FFFFFF"/>
                  </a:outerShdw>
                </a:effectLst>
              </a:rPr>
              <a:t>    </a:t>
            </a:r>
            <a:endParaRPr lang="en-US" b="1" dirty="0">
              <a:solidFill>
                <a:srgbClr val="FF0066"/>
              </a:solidFill>
              <a:effectLst>
                <a:outerShdw blurRad="38100" dist="38100" dir="2700000" algn="tl">
                  <a:srgbClr val="000000"/>
                </a:outerShdw>
              </a:effectLst>
            </a:endParaRPr>
          </a:p>
        </p:txBody>
      </p:sp>
      <p:pic>
        <p:nvPicPr>
          <p:cNvPr id="5" name="Picture 3" descr="C:\Documents and Settings\Owner\My Documents\Educational Illustrations\Flies_away.gif"/>
          <p:cNvPicPr>
            <a:picLocks noChangeAspect="1" noChangeArrowheads="1" noCrop="1"/>
          </p:cNvPicPr>
          <p:nvPr/>
        </p:nvPicPr>
        <p:blipFill>
          <a:blip r:embed="rId7" cstate="print"/>
          <a:srcRect/>
          <a:stretch>
            <a:fillRect/>
          </a:stretch>
        </p:blipFill>
        <p:spPr bwMode="auto">
          <a:xfrm>
            <a:off x="5029200" y="3886200"/>
            <a:ext cx="1219200" cy="838200"/>
          </a:xfrm>
          <a:prstGeom prst="rect">
            <a:avLst/>
          </a:prstGeom>
          <a:noFill/>
          <a:ln w="9525">
            <a:noFill/>
            <a:miter lim="800000"/>
            <a:headEnd/>
            <a:tailEnd/>
          </a:ln>
        </p:spPr>
      </p:pic>
    </p:spTree>
    <p:extLst>
      <p:ext uri="{BB962C8B-B14F-4D97-AF65-F5344CB8AC3E}">
        <p14:creationId xmlns:p14="http://schemas.microsoft.com/office/powerpoint/2010/main" val="211465414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4930" name="Rectangle 2" descr="Pink tissue paper"/>
          <p:cNvSpPr>
            <a:spLocks noGrp="1" noChangeArrowheads="1"/>
          </p:cNvSpPr>
          <p:nvPr>
            <p:ph type="title"/>
          </p:nvPr>
        </p:nvSpPr>
        <p:spPr>
          <a:xfrm>
            <a:off x="2209800" y="3810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4931" name="Rectangle 3" descr="Blue tissue paper"/>
          <p:cNvSpPr>
            <a:spLocks noGrp="1" noChangeArrowheads="1"/>
          </p:cNvSpPr>
          <p:nvPr>
            <p:ph type="body" idx="1"/>
          </p:nvPr>
        </p:nvSpPr>
        <p:spPr>
          <a:xfrm>
            <a:off x="2286000" y="2209800"/>
            <a:ext cx="7696200" cy="4114800"/>
          </a:xfrm>
          <a:blipFill dpi="0" rotWithShape="0">
            <a:blip r:embed="rId5" cstate="print"/>
            <a:srcRect/>
            <a:tile tx="0" ty="0" sx="100000" sy="100000" flip="none" algn="tl"/>
          </a:blipFill>
        </p:spPr>
        <p:txBody>
          <a:bodyPr/>
          <a:lstStyle/>
          <a:p>
            <a:pPr>
              <a:lnSpc>
                <a:spcPct val="90000"/>
              </a:lnSpc>
              <a:buFontTx/>
              <a:buBlip>
                <a:blip r:embed="rId6"/>
              </a:buBlip>
            </a:pPr>
            <a:r>
              <a:rPr lang="en-US" sz="2000" b="1"/>
              <a:t> </a:t>
            </a:r>
            <a:r>
              <a:rPr lang="en-US" sz="2000" b="1">
                <a:effectLst>
                  <a:outerShdw blurRad="38100" dist="38100" dir="2700000" algn="tl">
                    <a:srgbClr val="FFFFFF"/>
                  </a:outerShdw>
                </a:effectLst>
              </a:rPr>
              <a:t>“This finds its way into the the Declaration of Independence in the statement:  </a:t>
            </a:r>
            <a:r>
              <a:rPr lang="en-US" sz="2000" b="1" i="1">
                <a:effectLst>
                  <a:outerShdw blurRad="38100" dist="38100" dir="2700000" algn="tl">
                    <a:srgbClr val="FFFFFF"/>
                  </a:outerShdw>
                </a:effectLst>
              </a:rPr>
              <a:t>‘We hold these truths to be self-evident,  that all </a:t>
            </a:r>
            <a:r>
              <a:rPr lang="en-US" sz="2000" b="1">
                <a:effectLst>
                  <a:outerShdw blurRad="38100" dist="38100" dir="2700000" algn="tl">
                    <a:srgbClr val="FFFFFF"/>
                  </a:outerShdw>
                </a:effectLst>
              </a:rPr>
              <a:t> </a:t>
            </a:r>
            <a:r>
              <a:rPr lang="en-US" sz="2000" b="1" i="1">
                <a:effectLst>
                  <a:outerShdw blurRad="38100" dist="38100" dir="2700000" algn="tl">
                    <a:srgbClr val="FFFFFF"/>
                  </a:outerShdw>
                </a:effectLst>
              </a:rPr>
              <a:t>men are created equal &amp; that they are endowed by their Creator with certain inalienable rights…’</a:t>
            </a:r>
            <a:r>
              <a:rPr lang="en-US" sz="2000" b="1">
                <a:effectLst>
                  <a:outerShdw blurRad="38100" dist="38100" dir="2700000" algn="tl">
                    <a:srgbClr val="FFFFFF"/>
                  </a:outerShdw>
                </a:effectLst>
              </a:rPr>
              <a:t>  The American political leaders rested their case for independence and democracy on this biblical foundation.  The success of the American experiment worked to legitimize this new populist theology and move it beyond America and beyond politics.  Now the church would have to wrestle with its implications.  Twenty-five years after the U.S. Declaration of Independence,  fourteen years after the Constitution was ratified,  and ten years after the Bill of Rights,  the Restoration movement began. It arose in an atmosphere of religious revivalism propelled by a heady idealism about the nature of man with earnest hopes for a utopian future.”</a:t>
            </a:r>
            <a:endParaRPr lang="en-US"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5942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4931">
                                            <p:txEl>
                                              <p:pRg st="0" end="0"/>
                                            </p:txEl>
                                          </p:spTgt>
                                        </p:tgtEl>
                                        <p:attrNameLst>
                                          <p:attrName>style.visibility</p:attrName>
                                        </p:attrNameLst>
                                      </p:cBhvr>
                                      <p:to>
                                        <p:strVal val="visible"/>
                                      </p:to>
                                    </p:set>
                                    <p:anim calcmode="lin" valueType="num">
                                      <p:cBhvr additive="base">
                                        <p:cTn id="7" dur="300" fill="hold"/>
                                        <p:tgtEl>
                                          <p:spTgt spid="396493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493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493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6978"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6979" name="Rectangle 3" descr="Blue tissue paper"/>
          <p:cNvSpPr>
            <a:spLocks noGrp="1" noChangeArrowheads="1"/>
          </p:cNvSpPr>
          <p:nvPr>
            <p:ph type="body" idx="1"/>
          </p:nvPr>
        </p:nvSpPr>
        <p:spPr>
          <a:xfrm>
            <a:off x="2286000" y="1981200"/>
            <a:ext cx="7696200" cy="4343400"/>
          </a:xfrm>
          <a:blipFill dpi="0" rotWithShape="0">
            <a:blip r:embed="rId5" cstate="print"/>
            <a:srcRect/>
            <a:tile tx="0" ty="0" sx="100000" sy="100000" flip="none" algn="tl"/>
          </a:blipFill>
        </p:spPr>
        <p:txBody>
          <a:bodyPr/>
          <a:lstStyle/>
          <a:p>
            <a:pPr>
              <a:lnSpc>
                <a:spcPct val="90000"/>
              </a:lnSpc>
              <a:buFontTx/>
              <a:buBlip>
                <a:blip r:embed="rId6"/>
              </a:buBlip>
            </a:pPr>
            <a:r>
              <a:rPr lang="en-US" sz="2800" b="1" i="1"/>
              <a:t> The equal justice of God.</a:t>
            </a:r>
            <a:r>
              <a:rPr lang="en-US" sz="2800" b="1"/>
              <a:t>  </a:t>
            </a:r>
            <a:r>
              <a:rPr lang="en-US" sz="2800" b="1">
                <a:effectLst>
                  <a:outerShdw blurRad="38100" dist="38100" dir="2700000" algn="tl">
                    <a:srgbClr val="FFFFFF"/>
                  </a:outerShdw>
                </a:effectLst>
              </a:rPr>
              <a:t>“For the leaders of the American Restoration Movement, God is just &amp; rules according to immutable laws. He is neither arbitrary,  capricious,  nor partial.  Each human being has equal standing before Him &amp; is equally amenable to His laws. Those laws are not hidden.  They are revealed in a written and unchanging constitution: the New Testament.  Moreover, they aren’t understood thru subjective human experience, but normal objective reasoning.”</a:t>
            </a:r>
            <a:endParaRPr lang="en-US" sz="2800"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345970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6979">
                                            <p:txEl>
                                              <p:pRg st="0" end="0"/>
                                            </p:txEl>
                                          </p:spTgt>
                                        </p:tgtEl>
                                        <p:attrNameLst>
                                          <p:attrName>style.visibility</p:attrName>
                                        </p:attrNameLst>
                                      </p:cBhvr>
                                      <p:to>
                                        <p:strVal val="visible"/>
                                      </p:to>
                                    </p:set>
                                    <p:anim calcmode="lin" valueType="num">
                                      <p:cBhvr additive="base">
                                        <p:cTn id="7" dur="300" fill="hold"/>
                                        <p:tgtEl>
                                          <p:spTgt spid="3966979">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697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697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69026" name="Rectangle 2" descr="Pink tissue paper"/>
          <p:cNvSpPr>
            <a:spLocks noGrp="1" noChangeArrowheads="1"/>
          </p:cNvSpPr>
          <p:nvPr>
            <p:ph type="title"/>
          </p:nvPr>
        </p:nvSpPr>
        <p:spPr>
          <a:xfrm>
            <a:off x="2209800" y="304800"/>
            <a:ext cx="7772400" cy="12954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69027" name="Rectangle 3" descr="Blue tissue paper"/>
          <p:cNvSpPr>
            <a:spLocks noGrp="1" noChangeArrowheads="1"/>
          </p:cNvSpPr>
          <p:nvPr>
            <p:ph type="body" idx="1"/>
          </p:nvPr>
        </p:nvSpPr>
        <p:spPr>
          <a:xfrm>
            <a:off x="2438400" y="1981200"/>
            <a:ext cx="7315200" cy="4495800"/>
          </a:xfrm>
          <a:blipFill dpi="0" rotWithShape="0">
            <a:blip r:embed="rId5" cstate="print"/>
            <a:srcRect/>
            <a:tile tx="0" ty="0" sx="100000" sy="100000" flip="none" algn="tl"/>
          </a:blipFill>
        </p:spPr>
        <p:txBody>
          <a:bodyPr/>
          <a:lstStyle/>
          <a:p>
            <a:pPr>
              <a:lnSpc>
                <a:spcPct val="90000"/>
              </a:lnSpc>
              <a:buFontTx/>
              <a:buBlip>
                <a:blip r:embed="rId6"/>
              </a:buBlip>
            </a:pPr>
            <a:r>
              <a:rPr lang="en-US" b="1" i="1"/>
              <a:t> </a:t>
            </a:r>
            <a:r>
              <a:rPr lang="en-US" sz="3600" b="1" i="1"/>
              <a:t>The sovereignty of the individual.</a:t>
            </a:r>
            <a:r>
              <a:rPr lang="en-US" b="1"/>
              <a:t>  </a:t>
            </a:r>
            <a:r>
              <a:rPr lang="en-US" sz="3600" b="1">
                <a:effectLst>
                  <a:outerShdw blurRad="38100" dist="38100" dir="2700000" algn="tl">
                    <a:srgbClr val="FFFFFF"/>
                  </a:outerShdw>
                </a:effectLst>
              </a:rPr>
              <a:t>“Since God is impartial and all humans are equal before Him,      the Calvinist doctrine of election,  whereby God chooses who will receive salvation,  was rejected.  Each person is free to participate   in one’s own destiny, to accept or reject salvation!”</a:t>
            </a:r>
            <a:endParaRPr lang="en-US" sz="3600" b="1">
              <a:solidFill>
                <a:srgbClr val="FF0066"/>
              </a:solidFill>
              <a:effectLst>
                <a:outerShdw blurRad="38100" dist="38100" dir="2700000" algn="tl">
                  <a:srgbClr val="000000"/>
                </a:outerShdw>
              </a:effectLst>
            </a:endParaRPr>
          </a:p>
        </p:txBody>
      </p:sp>
    </p:spTree>
    <p:extLst>
      <p:ext uri="{BB962C8B-B14F-4D97-AF65-F5344CB8AC3E}">
        <p14:creationId xmlns:p14="http://schemas.microsoft.com/office/powerpoint/2010/main" val="103179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69027">
                                            <p:txEl>
                                              <p:pRg st="0" end="0"/>
                                            </p:txEl>
                                          </p:spTgt>
                                        </p:tgtEl>
                                        <p:attrNameLst>
                                          <p:attrName>style.visibility</p:attrName>
                                        </p:attrNameLst>
                                      </p:cBhvr>
                                      <p:to>
                                        <p:strVal val="visible"/>
                                      </p:to>
                                    </p:set>
                                    <p:anim calcmode="lin" valueType="num">
                                      <p:cBhvr additive="base">
                                        <p:cTn id="7" dur="300" fill="hold"/>
                                        <p:tgtEl>
                                          <p:spTgt spid="396902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6902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902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97107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3971075" name="Rectangle 3" descr="Blue tissue paper"/>
          <p:cNvSpPr>
            <a:spLocks noGrp="1" noChangeArrowheads="1"/>
          </p:cNvSpPr>
          <p:nvPr>
            <p:ph type="body" idx="1"/>
          </p:nvPr>
        </p:nvSpPr>
        <p:spPr>
          <a:xfrm>
            <a:off x="2286000" y="1600200"/>
            <a:ext cx="7696200" cy="5029200"/>
          </a:xfrm>
          <a:blipFill dpi="0" rotWithShape="0">
            <a:blip r:embed="rId5" cstate="print"/>
            <a:srcRect/>
            <a:tile tx="0" ty="0" sx="100000" sy="100000" flip="none" algn="tl"/>
          </a:blipFill>
        </p:spPr>
        <p:txBody>
          <a:bodyPr/>
          <a:lstStyle/>
          <a:p>
            <a:pPr>
              <a:lnSpc>
                <a:spcPct val="90000"/>
              </a:lnSpc>
              <a:buFontTx/>
              <a:buBlip>
                <a:blip r:embed="rId6"/>
              </a:buBlip>
            </a:pPr>
            <a:r>
              <a:rPr lang="en-US" b="1" i="1"/>
              <a:t> The people’s government of the church.</a:t>
            </a:r>
            <a:r>
              <a:rPr lang="en-US" sz="2800" b="1"/>
              <a:t>  </a:t>
            </a:r>
            <a:r>
              <a:rPr lang="en-US" sz="2800" b="1">
                <a:effectLst>
                  <a:outerShdw blurRad="38100" dist="38100" dir="2700000" algn="tl">
                    <a:srgbClr val="FFFFFF"/>
                  </a:outerShdw>
                </a:effectLst>
              </a:rPr>
              <a:t>“Since God is no respecter of persons,  but     all have equal standing, there is no separate calling or class for clergy.  All are ‘clergy’,  and all are ‘laity.’  All Christians share the responsibility to promote the church &amp; see     to its good order. There is no divinely chosen hierarchy that stands over the church.  The members of each congregation choose their leaders and select those who preach &amp; teach for them.  Thus,  communion responsibility,  preaching &amp; prayers was placed in the hands of the common people.”  </a:t>
            </a:r>
            <a:r>
              <a:rPr lang="en-US" sz="2800" b="1">
                <a:solidFill>
                  <a:srgbClr val="FFFFFF"/>
                </a:solidFill>
                <a:effectLst>
                  <a:outerShdw blurRad="38100" dist="38100" dir="2700000" algn="tl">
                    <a:srgbClr val="000000"/>
                  </a:outerShdw>
                </a:effectLst>
              </a:rPr>
              <a:t>–  Carson Stephens</a:t>
            </a:r>
          </a:p>
        </p:txBody>
      </p:sp>
    </p:spTree>
    <p:extLst>
      <p:ext uri="{BB962C8B-B14F-4D97-AF65-F5344CB8AC3E}">
        <p14:creationId xmlns:p14="http://schemas.microsoft.com/office/powerpoint/2010/main" val="53956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71075">
                                            <p:txEl>
                                              <p:pRg st="0" end="0"/>
                                            </p:txEl>
                                          </p:spTgt>
                                        </p:tgtEl>
                                        <p:attrNameLst>
                                          <p:attrName>style.visibility</p:attrName>
                                        </p:attrNameLst>
                                      </p:cBhvr>
                                      <p:to>
                                        <p:strVal val="visible"/>
                                      </p:to>
                                    </p:set>
                                    <p:anim calcmode="lin" valueType="num">
                                      <p:cBhvr additive="base">
                                        <p:cTn id="7" dur="300" fill="hold"/>
                                        <p:tgtEl>
                                          <p:spTgt spid="39710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7107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107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4230146" name="Rectangle 2" descr="Pink tissue paper"/>
          <p:cNvSpPr>
            <a:spLocks noGrp="1" noChangeArrowheads="1"/>
          </p:cNvSpPr>
          <p:nvPr>
            <p:ph type="title"/>
          </p:nvPr>
        </p:nvSpPr>
        <p:spPr>
          <a:xfrm>
            <a:off x="2209800" y="228600"/>
            <a:ext cx="7772400" cy="1219200"/>
          </a:xfrm>
          <a:blipFill dpi="0" rotWithShape="0">
            <a:blip r:embed="rId5"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4230147" name="Rectangle 3" descr="Blue tissue paper"/>
          <p:cNvSpPr>
            <a:spLocks noGrp="1" noChangeArrowheads="1"/>
          </p:cNvSpPr>
          <p:nvPr>
            <p:ph type="body" idx="1"/>
          </p:nvPr>
        </p:nvSpPr>
        <p:spPr>
          <a:xfrm>
            <a:off x="1981200" y="1676400"/>
            <a:ext cx="8229600" cy="4953000"/>
          </a:xfrm>
          <a:blipFill dpi="0" rotWithShape="0">
            <a:blip r:embed="rId6" cstate="print"/>
            <a:srcRect/>
            <a:tile tx="0" ty="0" sx="100000" sy="100000" flip="none" algn="tl"/>
          </a:blipFill>
        </p:spPr>
        <p:txBody>
          <a:bodyPr/>
          <a:lstStyle/>
          <a:p>
            <a:pPr>
              <a:lnSpc>
                <a:spcPct val="90000"/>
              </a:lnSpc>
              <a:buFontTx/>
              <a:buBlip>
                <a:blip r:embed="rId7"/>
              </a:buBlip>
            </a:pPr>
            <a:r>
              <a:rPr lang="en-US" b="1" i="1"/>
              <a:t> Believer’s Baptism:  Freedom Of The Will.</a:t>
            </a:r>
            <a:r>
              <a:rPr lang="en-US" sz="2800" b="1"/>
              <a:t>  </a:t>
            </a:r>
            <a:r>
              <a:rPr lang="en-US" sz="2400">
                <a:effectLst>
                  <a:outerShdw blurRad="38100" dist="38100" dir="2700000" algn="tl">
                    <a:srgbClr val="FFFFFF"/>
                  </a:outerShdw>
                </a:effectLst>
              </a:rPr>
              <a:t>“Once, while conducting a meeting at Slate Creek,  Kentucky,  a Methodist preacher was in a meeting across town.  Smith attended a service by the side of the creek when the Methodist preacher applied water to a screaming infant.  When ‘Racoon’ had a baptism the next day, the Methodist preacher was nearby standing on the bank.  After the ceremony,  Smith approached the preacher and began to pull him toward the creek.  The Methodist preacher asked him what he was doing. ‘I am going to baptize you, Sir,’  replied Smith.  ‘But I do not wish to be baptized.’  ‘Do you not believe?’ said Smith.  ‘Certainly I do,’ stated the Methodist preacher.  ‘Then come along, Sir,’  said Smith. ‘But,’ said the man, ‘I am not willing to go. It certainly would do me no good to be baptized against my will.’…”</a:t>
            </a:r>
            <a:endParaRPr lang="en-US" sz="24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02910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230147">
                                            <p:txEl>
                                              <p:pRg st="0" end="0"/>
                                            </p:txEl>
                                          </p:spTgt>
                                        </p:tgtEl>
                                        <p:attrNameLst>
                                          <p:attrName>style.visibility</p:attrName>
                                        </p:attrNameLst>
                                      </p:cBhvr>
                                      <p:to>
                                        <p:strVal val="visible"/>
                                      </p:to>
                                    </p:set>
                                    <p:animEffect transition="in" filter="wipe(up)">
                                      <p:cBhvr>
                                        <p:cTn id="7" dur="75"/>
                                        <p:tgtEl>
                                          <p:spTgt spid="4230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014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232194" name="Rectangle 2" descr="Pink tissue paper"/>
          <p:cNvSpPr>
            <a:spLocks noGrp="1" noChangeArrowheads="1"/>
          </p:cNvSpPr>
          <p:nvPr>
            <p:ph type="title"/>
          </p:nvPr>
        </p:nvSpPr>
        <p:spPr>
          <a:xfrm>
            <a:off x="2209800" y="228600"/>
            <a:ext cx="7772400" cy="1219200"/>
          </a:xfrm>
          <a:blipFill dpi="0" rotWithShape="0">
            <a:blip r:embed="rId4" cstate="print"/>
            <a:srcRect/>
            <a:tile tx="0" ty="0" sx="100000" sy="100000" flip="none" algn="tl"/>
          </a:blipFill>
        </p:spPr>
        <p:txBody>
          <a:bodyPr/>
          <a:lstStyle/>
          <a:p>
            <a:r>
              <a:rPr lang="en-US" sz="4800"/>
              <a:t>The Restoration Movement:</a:t>
            </a:r>
            <a:r>
              <a:rPr lang="en-US"/>
              <a:t>  </a:t>
            </a:r>
            <a:r>
              <a:rPr lang="en-US" sz="4800" b="1"/>
              <a:t>An American Theology</a:t>
            </a:r>
            <a:r>
              <a:rPr lang="en-US"/>
              <a:t> </a:t>
            </a:r>
          </a:p>
        </p:txBody>
      </p:sp>
      <p:sp>
        <p:nvSpPr>
          <p:cNvPr id="4232195" name="Rectangle 3" descr="Blue tissue paper"/>
          <p:cNvSpPr>
            <a:spLocks noGrp="1" noChangeArrowheads="1"/>
          </p:cNvSpPr>
          <p:nvPr>
            <p:ph type="body" idx="1"/>
          </p:nvPr>
        </p:nvSpPr>
        <p:spPr>
          <a:xfrm>
            <a:off x="2209800" y="1752600"/>
            <a:ext cx="7772400" cy="4876800"/>
          </a:xfrm>
          <a:blipFill dpi="0" rotWithShape="0">
            <a:blip r:embed="rId5" cstate="print"/>
            <a:srcRect/>
            <a:tile tx="0" ty="0" sx="100000" sy="100000" flip="none" algn="tl"/>
          </a:blipFill>
        </p:spPr>
        <p:txBody>
          <a:bodyPr/>
          <a:lstStyle/>
          <a:p>
            <a:pPr>
              <a:buFontTx/>
              <a:buBlip>
                <a:blip r:embed="rId6"/>
              </a:buBlip>
            </a:pPr>
            <a:r>
              <a:rPr lang="en-US" sz="3600" b="1" i="1"/>
              <a:t> </a:t>
            </a:r>
            <a:r>
              <a:rPr lang="en-US" b="1" i="1"/>
              <a:t>Believer’s Baptism: Freedom Of The Will.</a:t>
            </a:r>
          </a:p>
          <a:p>
            <a:pPr>
              <a:buFontTx/>
              <a:buNone/>
            </a:pPr>
            <a:r>
              <a:rPr lang="en-US" sz="3600" b="1"/>
              <a:t>  </a:t>
            </a:r>
            <a:r>
              <a:rPr lang="en-US" sz="3600" b="1">
                <a:effectLst>
                  <a:outerShdw blurRad="38100" dist="38100" dir="2700000" algn="tl">
                    <a:srgbClr val="FFFFFF"/>
                  </a:outerShdw>
                </a:effectLst>
              </a:rPr>
              <a:t>“… </a:t>
            </a:r>
            <a:r>
              <a:rPr lang="en-US" sz="3600" b="1" i="1">
                <a:effectLst>
                  <a:outerShdw blurRad="38100" dist="38100" dir="2700000" algn="tl">
                    <a:srgbClr val="FFFFFF"/>
                  </a:outerShdw>
                </a:effectLst>
              </a:rPr>
              <a:t>Racoon Then Stated,</a:t>
            </a:r>
            <a:r>
              <a:rPr lang="en-US" sz="3600" b="1">
                <a:effectLst>
                  <a:outerShdw blurRad="38100" dist="38100" dir="2700000" algn="tl">
                    <a:srgbClr val="FFFFFF"/>
                  </a:outerShdw>
                </a:effectLst>
              </a:rPr>
              <a:t>  Did you not but yesterday baptize a helpless babe against its will?  Did you get consent first, Sir?  Come along with me,  for you must be baptized.’ But the man protested and Smith released him.”</a:t>
            </a:r>
          </a:p>
          <a:p>
            <a:pPr>
              <a:buFontTx/>
              <a:buNone/>
            </a:pPr>
            <a:r>
              <a:rPr lang="en-US" sz="3600" b="1">
                <a:effectLst>
                  <a:outerShdw blurRad="38100" dist="38100" dir="2700000" algn="tl">
                    <a:srgbClr val="FFFFFF"/>
                  </a:outerShdw>
                </a:effectLst>
              </a:rPr>
              <a:t>                            </a:t>
            </a:r>
            <a:r>
              <a:rPr lang="en-US" sz="3600" b="1">
                <a:solidFill>
                  <a:srgbClr val="FFFFFF"/>
                </a:solidFill>
                <a:effectLst>
                  <a:outerShdw blurRad="38100" dist="38100" dir="2700000" algn="tl">
                    <a:srgbClr val="000000"/>
                  </a:outerShdw>
                </a:effectLst>
              </a:rPr>
              <a:t>–  Dabney Phillips</a:t>
            </a:r>
          </a:p>
        </p:txBody>
      </p:sp>
      <p:pic>
        <p:nvPicPr>
          <p:cNvPr id="4232197" name="Picture 5" descr="C:\Documents and Settings\Owner\My Documents\Educational Illustrations\baptism_near_mineola_tx_1935_print.jpg"/>
          <p:cNvPicPr>
            <a:picLocks noChangeAspect="1" noChangeArrowheads="1"/>
          </p:cNvPicPr>
          <p:nvPr/>
        </p:nvPicPr>
        <p:blipFill>
          <a:blip r:embed="rId7" cstate="print"/>
          <a:srcRect/>
          <a:stretch>
            <a:fillRect/>
          </a:stretch>
        </p:blipFill>
        <p:spPr bwMode="auto">
          <a:xfrm>
            <a:off x="2819400" y="5715000"/>
            <a:ext cx="1828800" cy="914400"/>
          </a:xfrm>
          <a:prstGeom prst="rect">
            <a:avLst/>
          </a:prstGeom>
          <a:noFill/>
        </p:spPr>
      </p:pic>
    </p:spTree>
    <p:extLst>
      <p:ext uri="{BB962C8B-B14F-4D97-AF65-F5344CB8AC3E}">
        <p14:creationId xmlns:p14="http://schemas.microsoft.com/office/powerpoint/2010/main" val="282089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32195">
                                            <p:txEl>
                                              <p:pRg st="0" end="0"/>
                                            </p:txEl>
                                          </p:spTgt>
                                        </p:tgtEl>
                                        <p:attrNameLst>
                                          <p:attrName>style.visibility</p:attrName>
                                        </p:attrNameLst>
                                      </p:cBhvr>
                                      <p:to>
                                        <p:strVal val="visible"/>
                                      </p:to>
                                    </p:set>
                                    <p:anim calcmode="lin" valueType="num">
                                      <p:cBhvr additive="base">
                                        <p:cTn id="7" dur="300" fill="hold"/>
                                        <p:tgtEl>
                                          <p:spTgt spid="423219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321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232195">
                                            <p:txEl>
                                              <p:pRg st="1" end="1"/>
                                            </p:txEl>
                                          </p:spTgt>
                                        </p:tgtEl>
                                        <p:attrNameLst>
                                          <p:attrName>style.visibility</p:attrName>
                                        </p:attrNameLst>
                                      </p:cBhvr>
                                      <p:to>
                                        <p:strVal val="visible"/>
                                      </p:to>
                                    </p:set>
                                    <p:anim calcmode="lin" valueType="num">
                                      <p:cBhvr additive="base">
                                        <p:cTn id="13" dur="300" fill="hold"/>
                                        <p:tgtEl>
                                          <p:spTgt spid="423219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232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232195">
                                            <p:txEl>
                                              <p:pRg st="2" end="2"/>
                                            </p:txEl>
                                          </p:spTgt>
                                        </p:tgtEl>
                                        <p:attrNameLst>
                                          <p:attrName>style.visibility</p:attrName>
                                        </p:attrNameLst>
                                      </p:cBhvr>
                                      <p:to>
                                        <p:strVal val="visible"/>
                                      </p:to>
                                    </p:set>
                                    <p:anim calcmode="lin" valueType="num">
                                      <p:cBhvr additive="base">
                                        <p:cTn id="19" dur="300" fill="hold"/>
                                        <p:tgtEl>
                                          <p:spTgt spid="4232195">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23219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232197"/>
                                        </p:tgtEl>
                                        <p:attrNameLst>
                                          <p:attrName>style.visibility</p:attrName>
                                        </p:attrNameLst>
                                      </p:cBhvr>
                                      <p:to>
                                        <p:strVal val="visible"/>
                                      </p:to>
                                    </p:set>
                                    <p:anim calcmode="lin" valueType="num">
                                      <p:cBhvr>
                                        <p:cTn id="25" dur="500" fill="hold"/>
                                        <p:tgtEl>
                                          <p:spTgt spid="4232197"/>
                                        </p:tgtEl>
                                        <p:attrNameLst>
                                          <p:attrName>ppt_w</p:attrName>
                                        </p:attrNameLst>
                                      </p:cBhvr>
                                      <p:tavLst>
                                        <p:tav tm="0">
                                          <p:val>
                                            <p:fltVal val="0"/>
                                          </p:val>
                                        </p:tav>
                                        <p:tav tm="100000">
                                          <p:val>
                                            <p:strVal val="#ppt_w"/>
                                          </p:val>
                                        </p:tav>
                                      </p:tavLst>
                                    </p:anim>
                                    <p:anim calcmode="lin" valueType="num">
                                      <p:cBhvr>
                                        <p:cTn id="26" dur="500" fill="hold"/>
                                        <p:tgtEl>
                                          <p:spTgt spid="423219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219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56D6-1C8D-4210-9DDF-313565A62A35}"/>
              </a:ext>
            </a:extLst>
          </p:cNvPr>
          <p:cNvSpPr>
            <a:spLocks noGrp="1"/>
          </p:cNvSpPr>
          <p:nvPr>
            <p:ph type="title"/>
          </p:nvPr>
        </p:nvSpPr>
        <p:spPr>
          <a:xfrm>
            <a:off x="838200" y="365126"/>
            <a:ext cx="10515600" cy="841505"/>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83A5217D-CFCB-4F5A-879B-824F4C506756}"/>
              </a:ext>
            </a:extLst>
          </p:cNvPr>
          <p:cNvSpPr>
            <a:spLocks noGrp="1"/>
          </p:cNvSpPr>
          <p:nvPr>
            <p:ph idx="1"/>
          </p:nvPr>
        </p:nvSpPr>
        <p:spPr>
          <a:xfrm>
            <a:off x="838200" y="1451728"/>
            <a:ext cx="10515600" cy="5156461"/>
          </a:xfrm>
        </p:spPr>
        <p:txBody>
          <a:bodyPr>
            <a:normAutofit fontScale="70000" lnSpcReduction="20000"/>
          </a:bodyPr>
          <a:lstStyle/>
          <a:p>
            <a:r>
              <a:rPr lang="en-US" b="1" dirty="0"/>
              <a:t>1</a:t>
            </a:r>
            <a:r>
              <a:rPr lang="en-US" b="1" baseline="30000" dirty="0"/>
              <a:t>ST</a:t>
            </a:r>
            <a:r>
              <a:rPr lang="en-US" b="1" dirty="0"/>
              <a:t> CENTURY RESTORATION</a:t>
            </a:r>
            <a:r>
              <a:rPr lang="en-US" dirty="0"/>
              <a:t>: SEEKING THE ANCIENT ORDER</a:t>
            </a:r>
          </a:p>
          <a:p>
            <a:r>
              <a:rPr lang="en-US" dirty="0"/>
              <a:t>PIETISTS &amp; ANABAPTISTS DO NOT HAVE A CHURCH HOME</a:t>
            </a:r>
          </a:p>
          <a:p>
            <a:r>
              <a:rPr lang="en-US" dirty="0"/>
              <a:t>FATALISM: AMERICA’S FRONTIER RELIGIOUS AWAKENINGS</a:t>
            </a:r>
          </a:p>
          <a:p>
            <a:r>
              <a:rPr lang="en-US" dirty="0"/>
              <a:t>HELD O/S ESTABLISHED STRUCTURES &amp; W/O “PEW RENT”</a:t>
            </a:r>
          </a:p>
          <a:p>
            <a:r>
              <a:rPr lang="en-US" dirty="0"/>
              <a:t>18</a:t>
            </a:r>
            <a:r>
              <a:rPr lang="en-US" baseline="30000" dirty="0"/>
              <a:t>th</a:t>
            </a:r>
            <a:r>
              <a:rPr lang="en-US" dirty="0"/>
              <a:t> Century 1</a:t>
            </a:r>
            <a:r>
              <a:rPr lang="en-US" baseline="30000" dirty="0"/>
              <a:t>ST</a:t>
            </a:r>
            <a:r>
              <a:rPr lang="en-US" dirty="0"/>
              <a:t> AWAKENING @PRE-REVOLUTION AMERICA</a:t>
            </a:r>
          </a:p>
          <a:p>
            <a:r>
              <a:rPr lang="en-US" dirty="0"/>
              <a:t>NEW ENGLAND AREA:  WRIGHT, JONES, SMITH &amp; O’KELLY</a:t>
            </a:r>
          </a:p>
          <a:p>
            <a:r>
              <a:rPr lang="en-US" dirty="0"/>
              <a:t>19</a:t>
            </a:r>
            <a:r>
              <a:rPr lang="en-US" baseline="30000" dirty="0"/>
              <a:t>th</a:t>
            </a:r>
            <a:r>
              <a:rPr lang="en-US" dirty="0"/>
              <a:t> Century 2</a:t>
            </a:r>
            <a:r>
              <a:rPr lang="en-US" baseline="30000" dirty="0"/>
              <a:t>ND</a:t>
            </a:r>
            <a:r>
              <a:rPr lang="en-US" dirty="0"/>
              <a:t> AWAKENING @POST-REVOLUTION AMERICA</a:t>
            </a:r>
          </a:p>
          <a:p>
            <a:r>
              <a:rPr lang="en-US" dirty="0"/>
              <a:t>LOYALIST SUPPORT: ANGLICAN EPISCOPALIANS &amp; WESLEYANS </a:t>
            </a:r>
          </a:p>
          <a:p>
            <a:r>
              <a:rPr lang="en-US" dirty="0"/>
              <a:t>REVOLUTION: BAPTIST, PRESBYTERIAN, &amp; CONGREGATIONAL</a:t>
            </a:r>
            <a:r>
              <a:rPr lang="en-US" baseline="30000" dirty="0"/>
              <a:t>  </a:t>
            </a:r>
            <a:endParaRPr lang="en-US" dirty="0"/>
          </a:p>
          <a:p>
            <a:r>
              <a:rPr lang="en-US" b="1" dirty="0"/>
              <a:t>BARTON STONE MAKES NEWS WITH CANE RIDGE REVIVAL</a:t>
            </a:r>
          </a:p>
          <a:p>
            <a:r>
              <a:rPr lang="en-US" b="1" dirty="0"/>
              <a:t>FRONTIER REVIVAL SPEAKERS:  BAPTIST &amp; PRESBYTERIAN</a:t>
            </a:r>
          </a:p>
          <a:p>
            <a:r>
              <a:rPr lang="en-US" b="1" dirty="0"/>
              <a:t>BARTON STONE: ONENESS, POSTMILLENNIAL, CHARISMATIC</a:t>
            </a:r>
          </a:p>
          <a:p>
            <a:r>
              <a:rPr lang="en-US" dirty="0"/>
              <a:t>OFFICIALLY STONE: NEW LIGHT/ SECEDER /PRESBYTERIAN</a:t>
            </a:r>
          </a:p>
          <a:p>
            <a:r>
              <a:rPr lang="en-US" dirty="0"/>
              <a:t>AFTER KENTUCKY REVIVAL HIS NEW LIGHT CHURCH WROTE:</a:t>
            </a:r>
          </a:p>
          <a:p>
            <a:r>
              <a:rPr lang="en-US" dirty="0"/>
              <a:t>“The Last Will &amp; Testament of the Springfield Presbytery.” </a:t>
            </a:r>
          </a:p>
          <a:p>
            <a:endParaRPr lang="en-US" dirty="0"/>
          </a:p>
          <a:p>
            <a:endParaRPr lang="en-US" dirty="0"/>
          </a:p>
        </p:txBody>
      </p:sp>
      <p:pic>
        <p:nvPicPr>
          <p:cNvPr id="5" name="Picture 4">
            <a:extLst>
              <a:ext uri="{FF2B5EF4-FFF2-40B4-BE49-F238E27FC236}">
                <a16:creationId xmlns:a16="http://schemas.microsoft.com/office/drawing/2014/main" id="{C727B1B7-6E19-4F34-BD73-FDF62FE25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5723" y="1703755"/>
            <a:ext cx="3696677" cy="4056184"/>
          </a:xfrm>
          <a:prstGeom prst="rect">
            <a:avLst/>
          </a:prstGeom>
        </p:spPr>
      </p:pic>
    </p:spTree>
    <p:extLst>
      <p:ext uri="{BB962C8B-B14F-4D97-AF65-F5344CB8AC3E}">
        <p14:creationId xmlns:p14="http://schemas.microsoft.com/office/powerpoint/2010/main" val="255481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3928066"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3928067" name="Rectangle 3" descr="Pink tissue paper"/>
          <p:cNvSpPr>
            <a:spLocks noGrp="1" noChangeArrowheads="1"/>
          </p:cNvSpPr>
          <p:nvPr>
            <p:ph type="body" idx="1"/>
          </p:nvPr>
        </p:nvSpPr>
        <p:spPr>
          <a:xfrm>
            <a:off x="2133600" y="2286000"/>
            <a:ext cx="7848600" cy="4114800"/>
          </a:xfrm>
          <a:blipFill dpi="0" rotWithShape="0">
            <a:blip r:embed="rId5" cstate="print"/>
            <a:srcRect/>
            <a:tile tx="0" ty="0" sx="100000" sy="100000" flip="none" algn="tl"/>
          </a:blipFill>
        </p:spPr>
        <p:txBody>
          <a:bodyPr/>
          <a:lstStyle/>
          <a:p>
            <a:pPr>
              <a:lnSpc>
                <a:spcPct val="90000"/>
              </a:lnSpc>
              <a:buFontTx/>
              <a:buChar char="o"/>
            </a:pPr>
            <a:r>
              <a:rPr lang="en-US" sz="2000" b="1">
                <a:solidFill>
                  <a:srgbClr val="666699"/>
                </a:solidFill>
                <a:effectLst>
                  <a:outerShdw blurRad="38100" dist="38100" dir="2700000" algn="tl">
                    <a:srgbClr val="000000"/>
                  </a:outerShdw>
                </a:effectLst>
              </a:rPr>
              <a:t>In August,  1801,  Barton W. Stone led a revival in Cane Ridge,  Kentucky that became the most famous camp meeting.  The meeting lasted a week,  and 23,000+ people came.  The preaching was simple,  lively,  and persuasive,  with preachers from different denominations sharing the platform.  The strong emotional responses produced strange physical manifestations – some people fainted and fell to the ground or suffered uncontrollable shaking.  There was dancing, running, and singing – all of which Stone said were manifestations of God’s presence.  The noise of the meeting was so great some said  “the noise was like the roar of Niagara.”  Eastern revivalists were highly critical of the emotional excesses of the Cane Ridge camp meeting.  One Presbyterian minister said the anarchy of the camp meetings must have had some connections with the French Revolution!</a:t>
            </a:r>
          </a:p>
          <a:p>
            <a:pPr>
              <a:lnSpc>
                <a:spcPct val="90000"/>
              </a:lnSpc>
              <a:buFontTx/>
              <a:buNone/>
            </a:pPr>
            <a:endParaRPr lang="en-US" sz="2800" b="1">
              <a:solidFill>
                <a:srgbClr val="666699"/>
              </a:solidFill>
              <a:effectLst>
                <a:outerShdw blurRad="38100" dist="38100" dir="2700000" algn="tl">
                  <a:srgbClr val="000000"/>
                </a:outerShdw>
              </a:effectLst>
            </a:endParaRPr>
          </a:p>
        </p:txBody>
      </p:sp>
      <p:sp>
        <p:nvSpPr>
          <p:cNvPr id="3928068"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defTabSz="914400" fontAlgn="base">
              <a:spcBef>
                <a:spcPct val="0"/>
              </a:spcBef>
              <a:spcAft>
                <a:spcPct val="0"/>
              </a:spcAft>
            </a:pPr>
            <a:r>
              <a:rPr lang="en-US" sz="3600" kern="10">
                <a:ln w="9525">
                  <a:round/>
                  <a:headEnd/>
                  <a:tailEnd/>
                </a:ln>
                <a:gradFill rotWithShape="0">
                  <a:gsLst>
                    <a:gs pos="0">
                      <a:srgbClr val="707070"/>
                    </a:gs>
                    <a:gs pos="50000">
                      <a:srgbClr val="FFFFFF"/>
                    </a:gs>
                    <a:gs pos="100000">
                      <a:srgbClr val="707070"/>
                    </a:gs>
                  </a:gsLst>
                  <a:lin ang="2700000" scaled="1"/>
                </a:gradFill>
                <a:latin typeface="Impact"/>
              </a:rPr>
              <a:t>Glimpses</a:t>
            </a:r>
          </a:p>
        </p:txBody>
      </p:sp>
      <p:sp>
        <p:nvSpPr>
          <p:cNvPr id="3928069"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of people, events</a:t>
            </a:r>
          </a:p>
          <a:p>
            <a:pPr algn="ctr" defTabSz="914400" fontAlgn="base">
              <a:spcBef>
                <a:spcPct val="0"/>
              </a:spcBef>
              <a:spcAft>
                <a:spcPct val="0"/>
              </a:spcAft>
            </a:pPr>
            <a:r>
              <a:rPr lang="en-US" kern="10" spc="36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latin typeface="Arial Black"/>
              </a:rPr>
              <a:t>life and faith from</a:t>
            </a:r>
          </a:p>
        </p:txBody>
      </p:sp>
      <p:sp>
        <p:nvSpPr>
          <p:cNvPr id="3928070" name="WordArt 6"/>
          <p:cNvSpPr>
            <a:spLocks noChangeArrowheads="1" noChangeShapeType="1" noTextEdit="1"/>
          </p:cNvSpPr>
          <p:nvPr/>
        </p:nvSpPr>
        <p:spPr bwMode="auto">
          <a:xfrm>
            <a:off x="2590800" y="1676400"/>
            <a:ext cx="6858000" cy="381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pPr>
            <a:r>
              <a:rPr lang="en-US" sz="2800" kern="10">
                <a:ln w="19050">
                  <a:solidFill>
                    <a:srgbClr val="99CCFF"/>
                  </a:solidFill>
                  <a:round/>
                  <a:headEnd/>
                  <a:tailEnd/>
                </a:ln>
                <a:solidFill>
                  <a:srgbClr val="0066CC"/>
                </a:solidFill>
                <a:effectLst>
                  <a:outerShdw dist="35921" dir="2700000" algn="ctr" rotWithShape="0">
                    <a:srgbClr val="990000"/>
                  </a:outerShdw>
                </a:effectLst>
                <a:latin typeface="Impact"/>
              </a:rPr>
              <a:t>The Second Great Awakening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28068"/>
                                        </p:tgtEl>
                                        <p:attrNameLst>
                                          <p:attrName>style.visibility</p:attrName>
                                        </p:attrNameLst>
                                      </p:cBhvr>
                                      <p:to>
                                        <p:strVal val="visible"/>
                                      </p:to>
                                    </p:set>
                                    <p:anim calcmode="lin" valueType="num">
                                      <p:cBhvr>
                                        <p:cTn id="7" dur="5000" fill="hold"/>
                                        <p:tgtEl>
                                          <p:spTgt spid="3928068"/>
                                        </p:tgtEl>
                                        <p:attrNameLst>
                                          <p:attrName>ppt_w</p:attrName>
                                        </p:attrNameLst>
                                      </p:cBhvr>
                                      <p:tavLst>
                                        <p:tav tm="0" fmla="#ppt_w*sin(2.5*pi*$)">
                                          <p:val>
                                            <p:fltVal val="0"/>
                                          </p:val>
                                        </p:tav>
                                        <p:tav tm="100000">
                                          <p:val>
                                            <p:fltVal val="1"/>
                                          </p:val>
                                        </p:tav>
                                      </p:tavLst>
                                    </p:anim>
                                    <p:anim calcmode="lin" valueType="num">
                                      <p:cBhvr>
                                        <p:cTn id="8" dur="5000" fill="hold"/>
                                        <p:tgtEl>
                                          <p:spTgt spid="392806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3928069"/>
                                        </p:tgtEl>
                                        <p:attrNameLst>
                                          <p:attrName>style.visibility</p:attrName>
                                        </p:attrNameLst>
                                      </p:cBhvr>
                                      <p:to>
                                        <p:strVal val="visible"/>
                                      </p:to>
                                    </p:set>
                                    <p:anim calcmode="lin" valueType="num">
                                      <p:cBhvr>
                                        <p:cTn id="13" dur="500" fill="hold"/>
                                        <p:tgtEl>
                                          <p:spTgt spid="3928069"/>
                                        </p:tgtEl>
                                        <p:attrNameLst>
                                          <p:attrName>ppt_w</p:attrName>
                                        </p:attrNameLst>
                                      </p:cBhvr>
                                      <p:tavLst>
                                        <p:tav tm="0">
                                          <p:val>
                                            <p:strVal val="4/3*#ppt_w"/>
                                          </p:val>
                                        </p:tav>
                                        <p:tav tm="100000">
                                          <p:val>
                                            <p:strVal val="#ppt_w"/>
                                          </p:val>
                                        </p:tav>
                                      </p:tavLst>
                                    </p:anim>
                                    <p:anim calcmode="lin" valueType="num">
                                      <p:cBhvr>
                                        <p:cTn id="14" dur="500" fill="hold"/>
                                        <p:tgtEl>
                                          <p:spTgt spid="3928069"/>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3928066">
                                            <p:txEl>
                                              <p:pRg st="0" end="0"/>
                                            </p:txEl>
                                          </p:spTgt>
                                        </p:tgtEl>
                                        <p:attrNameLst>
                                          <p:attrName>style.visibility</p:attrName>
                                        </p:attrNameLst>
                                      </p:cBhvr>
                                      <p:to>
                                        <p:strVal val="visible"/>
                                      </p:to>
                                    </p:set>
                                    <p:anim calcmode="lin" valueType="num">
                                      <p:cBhvr additive="base">
                                        <p:cTn id="19" dur="300" fill="hold"/>
                                        <p:tgtEl>
                                          <p:spTgt spid="3928066">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3928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3928070"/>
                                        </p:tgtEl>
                                        <p:attrNameLst>
                                          <p:attrName>style.visibility</p:attrName>
                                        </p:attrNameLst>
                                      </p:cBhvr>
                                      <p:to>
                                        <p:strVal val="visible"/>
                                      </p:to>
                                    </p:set>
                                    <p:anim calcmode="lin" valueType="num">
                                      <p:cBhvr>
                                        <p:cTn id="25" dur="500" fill="hold"/>
                                        <p:tgtEl>
                                          <p:spTgt spid="3928070"/>
                                        </p:tgtEl>
                                        <p:attrNameLst>
                                          <p:attrName>ppt_w</p:attrName>
                                        </p:attrNameLst>
                                      </p:cBhvr>
                                      <p:tavLst>
                                        <p:tav tm="0">
                                          <p:val>
                                            <p:fltVal val="0"/>
                                          </p:val>
                                        </p:tav>
                                        <p:tav tm="100000">
                                          <p:val>
                                            <p:strVal val="#ppt_w"/>
                                          </p:val>
                                        </p:tav>
                                      </p:tavLst>
                                    </p:anim>
                                    <p:anim calcmode="lin" valueType="num">
                                      <p:cBhvr>
                                        <p:cTn id="26" dur="500" fill="hold"/>
                                        <p:tgtEl>
                                          <p:spTgt spid="3928070"/>
                                        </p:tgtEl>
                                        <p:attrNameLst>
                                          <p:attrName>ppt_h</p:attrName>
                                        </p:attrNameLst>
                                      </p:cBhvr>
                                      <p:tavLst>
                                        <p:tav tm="0">
                                          <p:val>
                                            <p:fltVal val="0"/>
                                          </p:val>
                                        </p:tav>
                                        <p:tav tm="100000">
                                          <p:val>
                                            <p:strVal val="#ppt_h"/>
                                          </p:val>
                                        </p:tav>
                                      </p:tavLst>
                                    </p:anim>
                                    <p:anim calcmode="lin" valueType="num">
                                      <p:cBhvr>
                                        <p:cTn id="27" dur="500" fill="hold"/>
                                        <p:tgtEl>
                                          <p:spTgt spid="3928070"/>
                                        </p:tgtEl>
                                        <p:attrNameLst>
                                          <p:attrName>ppt_x</p:attrName>
                                        </p:attrNameLst>
                                      </p:cBhvr>
                                      <p:tavLst>
                                        <p:tav tm="0">
                                          <p:val>
                                            <p:fltVal val="0.5"/>
                                          </p:val>
                                        </p:tav>
                                        <p:tav tm="100000">
                                          <p:val>
                                            <p:strVal val="#ppt_x"/>
                                          </p:val>
                                        </p:tav>
                                      </p:tavLst>
                                    </p:anim>
                                    <p:anim calcmode="lin" valueType="num">
                                      <p:cBhvr>
                                        <p:cTn id="28" dur="500" fill="hold"/>
                                        <p:tgtEl>
                                          <p:spTgt spid="3928070"/>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iterate type="lt">
                                    <p:tmPct val="100000"/>
                                  </p:iterate>
                                  <p:childTnLst>
                                    <p:set>
                                      <p:cBhvr>
                                        <p:cTn id="32" dur="1" fill="hold">
                                          <p:stCondLst>
                                            <p:cond delay="0"/>
                                          </p:stCondLst>
                                        </p:cTn>
                                        <p:tgtEl>
                                          <p:spTgt spid="3928067">
                                            <p:txEl>
                                              <p:pRg st="0" end="0"/>
                                            </p:txEl>
                                          </p:spTgt>
                                        </p:tgtEl>
                                        <p:attrNameLst>
                                          <p:attrName>style.visibility</p:attrName>
                                        </p:attrNameLst>
                                      </p:cBhvr>
                                      <p:to>
                                        <p:strVal val="visible"/>
                                      </p:to>
                                    </p:set>
                                    <p:animEffect transition="in" filter="wipe(up)">
                                      <p:cBhvr>
                                        <p:cTn id="33" dur="75"/>
                                        <p:tgtEl>
                                          <p:spTgt spid="3928067">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8066" grpId="0" build="p" autoUpdateAnimBg="0"/>
      <p:bldP spid="3928067" grpId="0" build="p" autoUpdateAnimBg="0"/>
      <p:bldP spid="3928068" grpId="0" animBg="1"/>
      <p:bldP spid="3928069" grpId="0" animBg="1"/>
      <p:bldP spid="39280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3098"/>
            <a:ext cx="9446151" cy="4424902"/>
          </a:xfrm>
        </p:spPr>
        <p:txBody>
          <a:bodyPr>
            <a:normAutofit/>
          </a:bodyPr>
          <a:lstStyle/>
          <a:p>
            <a:r>
              <a:rPr lang="en-US" sz="24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400" b="1" dirty="0">
                <a:solidFill>
                  <a:schemeClr val="tx1"/>
                </a:solidFill>
              </a:rPr>
              <a:t>RATIONALISM + NATURALISM</a:t>
            </a:r>
          </a:p>
          <a:p>
            <a:r>
              <a:rPr lang="en-US" sz="2400" b="1" dirty="0">
                <a:solidFill>
                  <a:schemeClr val="tx1"/>
                </a:solidFill>
              </a:rPr>
              <a:t>PRE-RESTORATION SCOTLAND</a:t>
            </a:r>
          </a:p>
          <a:p>
            <a:r>
              <a:rPr lang="en-US" sz="2400" b="1" dirty="0">
                <a:solidFill>
                  <a:schemeClr val="tx1"/>
                </a:solidFill>
              </a:rPr>
              <a:t>PRE-RESTORATION AMERICA</a:t>
            </a:r>
          </a:p>
          <a:p>
            <a:r>
              <a:rPr lang="en-US" sz="2800" b="1" i="1" dirty="0">
                <a:solidFill>
                  <a:srgbClr val="C00000"/>
                </a:solidFill>
              </a:rPr>
              <a:t>THE FIRST GREAT AWAKENING</a:t>
            </a:r>
          </a:p>
          <a:p>
            <a:r>
              <a:rPr lang="en-US" sz="2800" b="1" i="1" dirty="0">
                <a:solidFill>
                  <a:srgbClr val="C00000"/>
                </a:solidFill>
              </a:rPr>
              <a:t>THE SECOND GREAT AWAKENING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11C8F5-A3F7-4EB7-AB09-FFD6ACA7A3FA}"/>
              </a:ext>
            </a:extLst>
          </p:cNvPr>
          <p:cNvSpPr/>
          <p:nvPr/>
        </p:nvSpPr>
        <p:spPr>
          <a:xfrm>
            <a:off x="3079102" y="5047862"/>
            <a:ext cx="8304245" cy="1569660"/>
          </a:xfrm>
          <a:prstGeom prst="rect">
            <a:avLst/>
          </a:prstGeom>
          <a:solidFill>
            <a:srgbClr val="00B0F0"/>
          </a:solidFill>
          <a:ln w="76200">
            <a:solidFill>
              <a:schemeClr val="tx1"/>
            </a:solidFill>
          </a:ln>
        </p:spPr>
        <p:txBody>
          <a:bodyPr wrap="square" lIns="91440" tIns="45720" rIns="91440" bIns="45720">
            <a:spAutoFit/>
          </a:bodyPr>
          <a:lstStyle/>
          <a:p>
            <a:pPr algn="ct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BARTON STONE</a:t>
            </a:r>
            <a:endPar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97505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045498"/>
          </a:xfrm>
        </p:spPr>
        <p:txBody>
          <a:bodyPr>
            <a:normAutofit fontScale="92500" lnSpcReduction="10000"/>
          </a:bodyPr>
          <a:lstStyle/>
          <a:p>
            <a:r>
              <a:rPr lang="en-US" sz="4000" b="1" i="1" dirty="0">
                <a:solidFill>
                  <a:srgbClr val="C00000"/>
                </a:solidFill>
              </a:rPr>
              <a:t>DENOMINATIONS = DEGREES OF REFORM</a:t>
            </a:r>
          </a:p>
          <a:p>
            <a:r>
              <a:rPr lang="en-US" sz="3600" b="1" i="1" dirty="0">
                <a:solidFill>
                  <a:srgbClr val="C00000"/>
                </a:solidFill>
              </a:rPr>
              <a:t>SACRAMENTAL/LITURGICAL TRADITIONALIST</a:t>
            </a:r>
          </a:p>
          <a:p>
            <a:r>
              <a:rPr lang="en-US" sz="3600" b="1" i="1" dirty="0">
                <a:solidFill>
                  <a:srgbClr val="C00000"/>
                </a:solidFill>
              </a:rPr>
              <a:t>ANTI-TRADITIONAL REVIVALISTS MOVEMENT</a:t>
            </a:r>
          </a:p>
          <a:p>
            <a:r>
              <a:rPr lang="en-US" sz="4000" b="1" i="1" dirty="0">
                <a:solidFill>
                  <a:srgbClr val="C00000"/>
                </a:solidFill>
              </a:rPr>
              <a:t>RATIONALISM + NATURALISM</a:t>
            </a:r>
          </a:p>
          <a:p>
            <a:r>
              <a:rPr lang="en-US" sz="3600" b="1" i="1" dirty="0">
                <a:solidFill>
                  <a:srgbClr val="C00000"/>
                </a:solidFill>
              </a:rPr>
              <a:t>PRE-RESTORATION SCOTLAND</a:t>
            </a:r>
          </a:p>
          <a:p>
            <a:r>
              <a:rPr lang="en-US" sz="3600" b="1" i="1" dirty="0">
                <a:solidFill>
                  <a:srgbClr val="C00000"/>
                </a:solidFill>
              </a:rPr>
              <a:t>PRE-RESTORATION AMERICA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484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133600" y="228600"/>
            <a:ext cx="1981200" cy="1524000"/>
          </a:xfrm>
        </p:spPr>
        <p:txBody>
          <a:bodyPr/>
          <a:lstStyle/>
          <a:p>
            <a:r>
              <a:rPr lang="en-US" sz="3600" dirty="0">
                <a:latin typeface="Tahoma" pitchFamily="34" charset="0"/>
              </a:rPr>
              <a:t>Barton</a:t>
            </a:r>
            <a:br>
              <a:rPr lang="en-US" sz="3600" dirty="0">
                <a:latin typeface="Tahoma" pitchFamily="34" charset="0"/>
              </a:rPr>
            </a:br>
            <a:r>
              <a:rPr lang="en-US" sz="3600" dirty="0">
                <a:latin typeface="Tahoma" pitchFamily="34" charset="0"/>
              </a:rPr>
              <a:t>Warren</a:t>
            </a:r>
            <a:br>
              <a:rPr lang="en-US" sz="3600" dirty="0">
                <a:latin typeface="Tahoma" pitchFamily="34" charset="0"/>
              </a:rPr>
            </a:br>
            <a:r>
              <a:rPr lang="en-US" sz="3600" dirty="0">
                <a:latin typeface="Tahoma" pitchFamily="34" charset="0"/>
              </a:rPr>
              <a:t>Stone</a:t>
            </a:r>
          </a:p>
        </p:txBody>
      </p:sp>
      <p:sp>
        <p:nvSpPr>
          <p:cNvPr id="44035" name="Rectangle 3"/>
          <p:cNvSpPr>
            <a:spLocks noGrp="1" noChangeArrowheads="1"/>
          </p:cNvSpPr>
          <p:nvPr>
            <p:ph type="body" idx="1"/>
          </p:nvPr>
        </p:nvSpPr>
        <p:spPr>
          <a:xfrm>
            <a:off x="4648200" y="152400"/>
            <a:ext cx="5791200" cy="6629400"/>
          </a:xfrm>
        </p:spPr>
        <p:txBody>
          <a:bodyPr/>
          <a:lstStyle/>
          <a:p>
            <a:r>
              <a:rPr lang="en-US" sz="2400">
                <a:latin typeface="Tahoma" pitchFamily="34" charset="0"/>
              </a:rPr>
              <a:t>Studied The Languages – Believed That The Hebrew &amp; Greek Languages Were The Choices Of God To Deliver His Message To Man, Therefore His Honor To Study</a:t>
            </a:r>
          </a:p>
          <a:p>
            <a:r>
              <a:rPr lang="en-US" sz="2400">
                <a:latin typeface="Tahoma" pitchFamily="34" charset="0"/>
              </a:rPr>
              <a:t>Got Religion </a:t>
            </a:r>
          </a:p>
          <a:p>
            <a:pPr lvl="1">
              <a:buFontTx/>
              <a:buChar char="•"/>
            </a:pPr>
            <a:r>
              <a:rPr lang="en-US" sz="2000">
                <a:latin typeface="Tahoma" pitchFamily="34" charset="0"/>
              </a:rPr>
              <a:t>Upon Arrival, Not Interested In Religion, Just Wanted To Study Law</a:t>
            </a:r>
          </a:p>
          <a:p>
            <a:pPr lvl="1">
              <a:buFontTx/>
              <a:buChar char="•"/>
            </a:pPr>
            <a:r>
              <a:rPr lang="en-US" sz="2000">
                <a:latin typeface="Tahoma" pitchFamily="34" charset="0"/>
              </a:rPr>
              <a:t>Just Before Arriving Most Of Student Body Had Been Converted To Presbyterianism At The Preaching Of William Hodge</a:t>
            </a:r>
          </a:p>
          <a:p>
            <a:pPr lvl="1">
              <a:buFontTx/>
              <a:buChar char="•"/>
            </a:pPr>
            <a:r>
              <a:rPr lang="en-US" sz="2000">
                <a:latin typeface="Tahoma" pitchFamily="34" charset="0"/>
              </a:rPr>
              <a:t>1791, February — Heard James McGready, Who Left Him Cold And Religiously Detached</a:t>
            </a:r>
          </a:p>
          <a:p>
            <a:pPr lvl="1">
              <a:buFontTx/>
              <a:buChar char="•"/>
            </a:pPr>
            <a:r>
              <a:rPr lang="en-US" sz="2000">
                <a:latin typeface="Tahoma" pitchFamily="34" charset="0"/>
              </a:rPr>
              <a:t>In The Spring, Got Religion At The Milder Preaching Of William Hodge, (Graduate of Caldwell’s School) At Hawfields Presbyterian Church - Sprinkled</a:t>
            </a:r>
          </a:p>
        </p:txBody>
      </p:sp>
      <p:pic>
        <p:nvPicPr>
          <p:cNvPr id="44036" name="Picture 4" descr="http://www.therestorationmovement.com/images/stonebw01.jpg"/>
          <p:cNvPicPr>
            <a:picLocks noChangeAspect="1" noChangeArrowheads="1"/>
          </p:cNvPicPr>
          <p:nvPr/>
        </p:nvPicPr>
        <p:blipFill>
          <a:blip r:embed="rId2" cstate="print"/>
          <a:srcRect/>
          <a:stretch>
            <a:fillRect/>
          </a:stretch>
        </p:blipFill>
        <p:spPr bwMode="auto">
          <a:xfrm>
            <a:off x="1828800" y="1905000"/>
            <a:ext cx="2643188" cy="2133600"/>
          </a:xfrm>
          <a:prstGeom prst="rect">
            <a:avLst/>
          </a:prstGeom>
          <a:noFill/>
        </p:spPr>
      </p:pic>
      <p:grpSp>
        <p:nvGrpSpPr>
          <p:cNvPr id="5" name="Group 9"/>
          <p:cNvGrpSpPr>
            <a:grpSpLocks/>
          </p:cNvGrpSpPr>
          <p:nvPr/>
        </p:nvGrpSpPr>
        <p:grpSpPr bwMode="auto">
          <a:xfrm>
            <a:off x="2209701" y="4115201"/>
            <a:ext cx="1752479" cy="2790648"/>
            <a:chOff x="-4406" y="1957"/>
            <a:chExt cx="3696" cy="3018"/>
          </a:xfrm>
        </p:grpSpPr>
        <p:pic>
          <p:nvPicPr>
            <p:cNvPr id="6" name="Picture 7"/>
            <p:cNvPicPr>
              <a:picLocks noChangeAspect="1" noChangeArrowheads="1"/>
            </p:cNvPicPr>
            <p:nvPr/>
          </p:nvPicPr>
          <p:blipFill>
            <a:blip r:embed="rId3" cstate="print"/>
            <a:srcRect/>
            <a:stretch>
              <a:fillRect/>
            </a:stretch>
          </p:blipFill>
          <p:spPr bwMode="auto">
            <a:xfrm>
              <a:off x="-4406" y="1957"/>
              <a:ext cx="3696" cy="2389"/>
            </a:xfrm>
            <a:prstGeom prst="rect">
              <a:avLst/>
            </a:prstGeom>
            <a:noFill/>
            <a:ln w="9525">
              <a:noFill/>
              <a:miter lim="800000"/>
              <a:headEnd/>
              <a:tailEnd/>
            </a:ln>
          </p:spPr>
        </p:pic>
        <p:sp>
          <p:nvSpPr>
            <p:cNvPr id="7" name="Text Box 8"/>
            <p:cNvSpPr txBox="1">
              <a:spLocks noChangeArrowheads="1"/>
            </p:cNvSpPr>
            <p:nvPr/>
          </p:nvSpPr>
          <p:spPr bwMode="auto">
            <a:xfrm rot="10800000" flipV="1">
              <a:off x="-3924" y="4276"/>
              <a:ext cx="2571" cy="6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William Hodge</a:t>
              </a:r>
            </a:p>
          </p:txBody>
        </p:sp>
      </p:grpSp>
    </p:spTree>
    <p:extLst>
      <p:ext uri="{BB962C8B-B14F-4D97-AF65-F5344CB8AC3E}">
        <p14:creationId xmlns:p14="http://schemas.microsoft.com/office/powerpoint/2010/main" val="150628437"/>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133600" y="228600"/>
            <a:ext cx="1981200" cy="1905000"/>
          </a:xfrm>
        </p:spPr>
        <p:txBody>
          <a:bodyPr/>
          <a:lstStyle/>
          <a:p>
            <a:r>
              <a:rPr lang="en-US" sz="3600">
                <a:latin typeface="Tahoma" pitchFamily="34" charset="0"/>
              </a:rPr>
              <a:t>Barton</a:t>
            </a:r>
            <a:br>
              <a:rPr lang="en-US" sz="3600">
                <a:latin typeface="Tahoma" pitchFamily="34" charset="0"/>
              </a:rPr>
            </a:br>
            <a:r>
              <a:rPr lang="en-US" sz="3600">
                <a:latin typeface="Tahoma" pitchFamily="34" charset="0"/>
              </a:rPr>
              <a:t>Warren</a:t>
            </a:r>
            <a:br>
              <a:rPr lang="en-US" sz="3600">
                <a:latin typeface="Tahoma" pitchFamily="34" charset="0"/>
              </a:rPr>
            </a:br>
            <a:r>
              <a:rPr lang="en-US" sz="3600">
                <a:latin typeface="Tahoma" pitchFamily="34" charset="0"/>
              </a:rPr>
              <a:t>Stone</a:t>
            </a:r>
          </a:p>
        </p:txBody>
      </p:sp>
      <p:sp>
        <p:nvSpPr>
          <p:cNvPr id="47107" name="Rectangle 3"/>
          <p:cNvSpPr>
            <a:spLocks noGrp="1" noChangeArrowheads="1"/>
          </p:cNvSpPr>
          <p:nvPr>
            <p:ph type="body" idx="1"/>
          </p:nvPr>
        </p:nvSpPr>
        <p:spPr>
          <a:xfrm>
            <a:off x="4648200" y="152400"/>
            <a:ext cx="5791200" cy="6629400"/>
          </a:xfrm>
        </p:spPr>
        <p:txBody>
          <a:bodyPr/>
          <a:lstStyle/>
          <a:p>
            <a:pPr>
              <a:lnSpc>
                <a:spcPct val="90000"/>
              </a:lnSpc>
            </a:pPr>
            <a:r>
              <a:rPr lang="en-US" sz="2400" dirty="0">
                <a:latin typeface="Tahoma" pitchFamily="34" charset="0"/>
              </a:rPr>
              <a:t>After Graduation, Though Leaning To The Ministry, He Rejected It Initially Choosing To Visit His Brother In Washington, Georgia</a:t>
            </a:r>
          </a:p>
          <a:p>
            <a:pPr>
              <a:lnSpc>
                <a:spcPct val="90000"/>
              </a:lnSpc>
            </a:pPr>
            <a:r>
              <a:rPr lang="en-US" sz="2400" dirty="0">
                <a:latin typeface="Tahoma" pitchFamily="34" charset="0"/>
              </a:rPr>
              <a:t>Offered Teaching Position At Succoth Academy, In Washington, Georgia For One Year</a:t>
            </a:r>
          </a:p>
          <a:p>
            <a:pPr lvl="1">
              <a:lnSpc>
                <a:spcPct val="90000"/>
              </a:lnSpc>
              <a:buFontTx/>
              <a:buChar char="•"/>
            </a:pPr>
            <a:r>
              <a:rPr lang="en-US" sz="2000" dirty="0">
                <a:latin typeface="Tahoma" pitchFamily="34" charset="0"/>
              </a:rPr>
              <a:t>Influenced By Principal, Hope Hull, A Methodist Influenced By </a:t>
            </a:r>
            <a:r>
              <a:rPr lang="en-US" sz="2000" dirty="0" err="1">
                <a:latin typeface="Tahoma" pitchFamily="34" charset="0"/>
              </a:rPr>
              <a:t>O’Kelley</a:t>
            </a:r>
            <a:r>
              <a:rPr lang="en-US" sz="2000" dirty="0">
                <a:latin typeface="Tahoma" pitchFamily="34" charset="0"/>
              </a:rPr>
              <a:t> In 1795</a:t>
            </a:r>
          </a:p>
          <a:p>
            <a:pPr lvl="1">
              <a:lnSpc>
                <a:spcPct val="90000"/>
              </a:lnSpc>
              <a:buFontTx/>
              <a:buChar char="•"/>
            </a:pPr>
            <a:r>
              <a:rPr lang="en-US" sz="2000" dirty="0">
                <a:latin typeface="Tahoma" pitchFamily="34" charset="0"/>
              </a:rPr>
              <a:t>Was Professor Of Languages</a:t>
            </a:r>
          </a:p>
          <a:p>
            <a:pPr lvl="1">
              <a:lnSpc>
                <a:spcPct val="90000"/>
              </a:lnSpc>
              <a:buFontTx/>
              <a:buChar char="•"/>
            </a:pPr>
            <a:r>
              <a:rPr lang="en-US" sz="2000" dirty="0">
                <a:latin typeface="Tahoma" pitchFamily="34" charset="0"/>
              </a:rPr>
              <a:t>His Notoriety As A Linguist Nearly Caused Him To Turn Away From Religion</a:t>
            </a:r>
          </a:p>
          <a:p>
            <a:pPr>
              <a:lnSpc>
                <a:spcPct val="90000"/>
              </a:lnSpc>
            </a:pPr>
            <a:r>
              <a:rPr lang="en-US" sz="2400" dirty="0">
                <a:latin typeface="Tahoma" pitchFamily="34" charset="0"/>
              </a:rPr>
              <a:t>1796 Return To N.C. Stone Was Licensed In The Orange Presbytery At </a:t>
            </a:r>
            <a:r>
              <a:rPr lang="en-US" sz="2400" dirty="0" err="1">
                <a:latin typeface="Tahoma" pitchFamily="34" charset="0"/>
              </a:rPr>
              <a:t>Hawfields</a:t>
            </a:r>
            <a:r>
              <a:rPr lang="en-US" sz="2400" dirty="0">
                <a:latin typeface="Tahoma" pitchFamily="34" charset="0"/>
              </a:rPr>
              <a:t> Church, To Preach</a:t>
            </a:r>
          </a:p>
          <a:p>
            <a:pPr lvl="1">
              <a:lnSpc>
                <a:spcPct val="90000"/>
              </a:lnSpc>
              <a:buFontTx/>
              <a:buChar char="•"/>
            </a:pPr>
            <a:r>
              <a:rPr lang="en-US" sz="2000" dirty="0">
                <a:latin typeface="Tahoma" pitchFamily="34" charset="0"/>
              </a:rPr>
              <a:t>At Ordination William Hodge Took The Bible In Hand And Said Their Greatest Obligation Was To It</a:t>
            </a:r>
          </a:p>
          <a:p>
            <a:pPr lvl="1">
              <a:lnSpc>
                <a:spcPct val="90000"/>
              </a:lnSpc>
              <a:buFontTx/>
              <a:buChar char="•"/>
            </a:pPr>
            <a:r>
              <a:rPr lang="en-US" sz="2000" dirty="0">
                <a:latin typeface="Tahoma" pitchFamily="34" charset="0"/>
              </a:rPr>
              <a:t>Stone Noted That Such Focus Was Not On The Confession Of Faith, But The Bible</a:t>
            </a:r>
          </a:p>
        </p:txBody>
      </p:sp>
      <p:pic>
        <p:nvPicPr>
          <p:cNvPr id="47108" name="Picture 4" descr="http://www.therestorationmovement.com/images/stonebw01.jpg"/>
          <p:cNvPicPr>
            <a:picLocks noChangeAspect="1" noChangeArrowheads="1"/>
          </p:cNvPicPr>
          <p:nvPr/>
        </p:nvPicPr>
        <p:blipFill>
          <a:blip r:embed="rId2" cstate="print"/>
          <a:srcRect/>
          <a:stretch>
            <a:fillRect/>
          </a:stretch>
        </p:blipFill>
        <p:spPr bwMode="auto">
          <a:xfrm>
            <a:off x="1828800" y="2133600"/>
            <a:ext cx="2643188" cy="3581400"/>
          </a:xfrm>
          <a:prstGeom prst="rect">
            <a:avLst/>
          </a:prstGeom>
          <a:noFill/>
        </p:spPr>
      </p:pic>
    </p:spTree>
    <p:extLst>
      <p:ext uri="{BB962C8B-B14F-4D97-AF65-F5344CB8AC3E}">
        <p14:creationId xmlns:p14="http://schemas.microsoft.com/office/powerpoint/2010/main" val="297857418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ChangeArrowheads="1"/>
          </p:cNvSpPr>
          <p:nvPr/>
        </p:nvSpPr>
        <p:spPr bwMode="auto">
          <a:xfrm>
            <a:off x="4572000" y="533400"/>
            <a:ext cx="5867400" cy="60960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Char char="•"/>
              <a:tabLst/>
              <a:defRPr/>
            </a:pPr>
            <a:r>
              <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Moved To Cane Ridge, Kentucky In 1797 Where He Accepted Positions Of Pastor For Concord &amp; Cane Ridge Churches</a:t>
            </a:r>
          </a:p>
          <a:p>
            <a:pPr marL="742950" marR="0" lvl="1" indent="-285750" algn="ctr" defTabSz="914400" rtl="0" eaLnBrk="1" fontAlgn="base" latinLnBrk="0" hangingPunct="1">
              <a:lnSpc>
                <a:spcPct val="100000"/>
              </a:lnSpc>
              <a:spcBef>
                <a:spcPct val="20000"/>
              </a:spcBef>
              <a:spcAft>
                <a:spcPct val="0"/>
              </a:spcAft>
              <a:buClrTx/>
              <a:buSzTx/>
              <a:buFontTx/>
              <a:buChar char="–"/>
              <a:tabLst/>
              <a:defRPr/>
            </a:pPr>
            <a:r>
              <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Concerning His Ordination Into The Transylvania Presbytery, He Was To Swear Allegiance To The Westminster Confession Of Faith</a:t>
            </a:r>
          </a:p>
          <a:p>
            <a:pPr marL="742950" marR="0" lvl="1" indent="-285750" algn="ctr" defTabSz="914400" rtl="0" eaLnBrk="1" fontAlgn="base" latinLnBrk="0" hangingPunct="1">
              <a:lnSpc>
                <a:spcPct val="100000"/>
              </a:lnSpc>
              <a:spcBef>
                <a:spcPct val="20000"/>
              </a:spcBef>
              <a:spcAft>
                <a:spcPct val="0"/>
              </a:spcAft>
              <a:buClrTx/>
              <a:buSzTx/>
              <a:buFontTx/>
              <a:buChar char="–"/>
              <a:tabLst/>
              <a:defRPr/>
            </a:pPr>
            <a:r>
              <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Stone Said, “I Do In As Far As It Agrees With The Bible”</a:t>
            </a: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r>
              <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Heard Of And Visited The McGready Revival In Logan County, Fall, 1800</a:t>
            </a:r>
          </a:p>
          <a:p>
            <a:pPr marL="742950" marR="0" lvl="1" indent="-285750" algn="ctr" defTabSz="914400" rtl="0" eaLnBrk="1" fontAlgn="base" latinLnBrk="0" hangingPunct="1">
              <a:lnSpc>
                <a:spcPct val="100000"/>
              </a:lnSpc>
              <a:spcBef>
                <a:spcPct val="20000"/>
              </a:spcBef>
              <a:spcAft>
                <a:spcPct val="0"/>
              </a:spcAft>
              <a:buClrTx/>
              <a:buSzTx/>
              <a:buFontTx/>
              <a:buChar char="–"/>
              <a:tabLst/>
              <a:defRPr/>
            </a:pPr>
            <a:r>
              <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Returned To Cane Ridge And Preached A Lesson On John 3:16</a:t>
            </a: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r>
              <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July 2, 1801 – Married Elizabeth Campbell At Greenville, Ky. </a:t>
            </a: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3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6148" name="Picture 4" descr="http://www.therestorationmovement.com/images/stonebw01.jpg"/>
          <p:cNvPicPr>
            <a:picLocks noChangeAspect="1" noChangeArrowheads="1"/>
          </p:cNvPicPr>
          <p:nvPr/>
        </p:nvPicPr>
        <p:blipFill>
          <a:blip r:embed="rId2" cstate="print"/>
          <a:srcRect/>
          <a:stretch>
            <a:fillRect/>
          </a:stretch>
        </p:blipFill>
        <p:spPr bwMode="auto">
          <a:xfrm>
            <a:off x="1828800" y="2133600"/>
            <a:ext cx="2643188" cy="3581400"/>
          </a:xfrm>
          <a:prstGeom prst="rect">
            <a:avLst/>
          </a:prstGeom>
          <a:noFill/>
        </p:spPr>
      </p:pic>
      <p:sp>
        <p:nvSpPr>
          <p:cNvPr id="6149" name="Rectangle 5"/>
          <p:cNvSpPr>
            <a:spLocks noGrp="1" noChangeArrowheads="1"/>
          </p:cNvSpPr>
          <p:nvPr>
            <p:ph type="title" idx="4294967295"/>
          </p:nvPr>
        </p:nvSpPr>
        <p:spPr>
          <a:xfrm>
            <a:off x="2133600" y="381000"/>
            <a:ext cx="1981200" cy="1524000"/>
          </a:xfrm>
        </p:spPr>
        <p:txBody>
          <a:bodyPr/>
          <a:lstStyle/>
          <a:p>
            <a:r>
              <a:rPr lang="en-US" sz="3600">
                <a:latin typeface="Tahoma" pitchFamily="34" charset="0"/>
              </a:rPr>
              <a:t>Barton</a:t>
            </a:r>
            <a:br>
              <a:rPr lang="en-US" sz="3600">
                <a:latin typeface="Tahoma" pitchFamily="34" charset="0"/>
              </a:rPr>
            </a:br>
            <a:r>
              <a:rPr lang="en-US" sz="3600">
                <a:latin typeface="Tahoma" pitchFamily="34" charset="0"/>
              </a:rPr>
              <a:t>Warren</a:t>
            </a:r>
            <a:br>
              <a:rPr lang="en-US" sz="3600">
                <a:latin typeface="Tahoma" pitchFamily="34" charset="0"/>
              </a:rPr>
            </a:br>
            <a:r>
              <a:rPr lang="en-US" sz="3600">
                <a:latin typeface="Tahoma" pitchFamily="34" charset="0"/>
              </a:rPr>
              <a:t>Stone</a:t>
            </a:r>
          </a:p>
        </p:txBody>
      </p:sp>
    </p:spTree>
    <p:extLst>
      <p:ext uri="{BB962C8B-B14F-4D97-AF65-F5344CB8AC3E}">
        <p14:creationId xmlns:p14="http://schemas.microsoft.com/office/powerpoint/2010/main" val="33047488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Grp="1" noChangeArrowheads="1"/>
          </p:cNvSpPr>
          <p:nvPr>
            <p:ph type="title" idx="4294967295"/>
          </p:nvPr>
        </p:nvSpPr>
        <p:spPr>
          <a:xfrm>
            <a:off x="2286000" y="76200"/>
            <a:ext cx="7772400" cy="838200"/>
          </a:xfrm>
        </p:spPr>
        <p:txBody>
          <a:bodyPr/>
          <a:lstStyle/>
          <a:p>
            <a:r>
              <a:rPr lang="en-US" sz="4000">
                <a:latin typeface="Tahoma" pitchFamily="34" charset="0"/>
              </a:rPr>
              <a:t>Cane Ridge Revival</a:t>
            </a:r>
            <a:br>
              <a:rPr lang="en-US" sz="4000">
                <a:latin typeface="Tahoma" pitchFamily="34" charset="0"/>
              </a:rPr>
            </a:br>
            <a:r>
              <a:rPr lang="en-US" sz="2400">
                <a:latin typeface="Tahoma" pitchFamily="34" charset="0"/>
              </a:rPr>
              <a:t>August 14-19, 1801</a:t>
            </a:r>
          </a:p>
        </p:txBody>
      </p:sp>
      <p:pic>
        <p:nvPicPr>
          <p:cNvPr id="10247" name="Picture 7" descr="http://www.uky.edu/LCC/HIS/sites/cane2.jpg"/>
          <p:cNvPicPr>
            <a:picLocks noChangeAspect="1" noChangeArrowheads="1"/>
          </p:cNvPicPr>
          <p:nvPr/>
        </p:nvPicPr>
        <p:blipFill>
          <a:blip r:embed="rId2" cstate="print"/>
          <a:srcRect/>
          <a:stretch>
            <a:fillRect/>
          </a:stretch>
        </p:blipFill>
        <p:spPr bwMode="auto">
          <a:xfrm>
            <a:off x="5791200" y="1014413"/>
            <a:ext cx="4857750" cy="2832100"/>
          </a:xfrm>
          <a:prstGeom prst="rect">
            <a:avLst/>
          </a:prstGeom>
          <a:noFill/>
        </p:spPr>
      </p:pic>
      <p:pic>
        <p:nvPicPr>
          <p:cNvPr id="10249" name="Picture 9" descr="http://www.therestorationmovement.com/images/Cane1.jpg"/>
          <p:cNvPicPr>
            <a:picLocks noChangeAspect="1" noChangeArrowheads="1"/>
          </p:cNvPicPr>
          <p:nvPr/>
        </p:nvPicPr>
        <p:blipFill>
          <a:blip r:embed="rId3" cstate="print"/>
          <a:srcRect/>
          <a:stretch>
            <a:fillRect/>
          </a:stretch>
        </p:blipFill>
        <p:spPr bwMode="auto">
          <a:xfrm>
            <a:off x="1560513" y="1004888"/>
            <a:ext cx="4216400" cy="2836862"/>
          </a:xfrm>
          <a:prstGeom prst="rect">
            <a:avLst/>
          </a:prstGeom>
          <a:noFill/>
        </p:spPr>
      </p:pic>
      <p:sp>
        <p:nvSpPr>
          <p:cNvPr id="10251" name="Text Box 11"/>
          <p:cNvSpPr txBox="1">
            <a:spLocks noChangeArrowheads="1"/>
          </p:cNvSpPr>
          <p:nvPr/>
        </p:nvSpPr>
        <p:spPr bwMode="auto">
          <a:xfrm>
            <a:off x="1234911" y="3944938"/>
            <a:ext cx="9521073" cy="2339102"/>
          </a:xfrm>
          <a:prstGeom prst="rect">
            <a:avLst/>
          </a:prstGeom>
          <a:noFill/>
          <a:ln w="9525">
            <a:noFill/>
            <a:miter lim="800000"/>
            <a:headEnd/>
            <a:tailEnd/>
          </a:ln>
          <a:effectLst/>
        </p:spPr>
        <p:txBody>
          <a:bodyPr wrap="square">
            <a:spAutoFit/>
          </a:bodyPr>
          <a:lstStyle/>
          <a:p>
            <a:pPr marL="342900" marR="0" lvl="0" indent="-34290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Area Settled In The Mid 1700s By Daniel Boone And Group From North Carolina</a:t>
            </a:r>
          </a:p>
          <a:p>
            <a:pPr marL="342900" marR="0" lvl="0" indent="-34290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1791 – Built Largest One–Room Log Cabin In America</a:t>
            </a:r>
          </a:p>
          <a:p>
            <a:pPr marL="342900" marR="0" lvl="0" indent="-34290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Between 15 &amp; 25,000 People Gathered From All Denominations</a:t>
            </a:r>
          </a:p>
          <a:p>
            <a:pPr marL="342900" marR="0" lvl="0" indent="-34290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Many Got Religion, Repented Of Sin And Confessed The Lord</a:t>
            </a:r>
          </a:p>
          <a:p>
            <a:pPr marL="342900" marR="0" lvl="0" indent="-34290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Different Preachers Would Get Up On The Back Of Wagons And Speak To Groups In Their Area</a:t>
            </a:r>
          </a:p>
          <a:p>
            <a:pPr marL="342900" marR="0" lvl="0" indent="-34290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People Left When Food Ran Out At The End Of Six Days</a:t>
            </a:r>
          </a:p>
        </p:txBody>
      </p:sp>
    </p:spTree>
    <p:extLst>
      <p:ext uri="{BB962C8B-B14F-4D97-AF65-F5344CB8AC3E}">
        <p14:creationId xmlns:p14="http://schemas.microsoft.com/office/powerpoint/2010/main" val="24905828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9944" name="Object 8"/>
          <p:cNvGraphicFramePr>
            <a:graphicFrameLocks noChangeAspect="1"/>
          </p:cNvGraphicFramePr>
          <p:nvPr/>
        </p:nvGraphicFramePr>
        <p:xfrm>
          <a:off x="6024563" y="3332164"/>
          <a:ext cx="4038600" cy="3068637"/>
        </p:xfrm>
        <a:graphic>
          <a:graphicData uri="http://schemas.openxmlformats.org/presentationml/2006/ole">
            <mc:AlternateContent xmlns:mc="http://schemas.openxmlformats.org/markup-compatibility/2006">
              <mc:Choice xmlns:v="urn:schemas-microsoft-com:vml" Requires="v">
                <p:oleObj spid="_x0000_s9350" name="Photo Editor Photo" r:id="rId3" imgW="6028571" imgH="4580952" progId="">
                  <p:embed/>
                </p:oleObj>
              </mc:Choice>
              <mc:Fallback>
                <p:oleObj name="Photo Editor Photo" r:id="rId3" imgW="6028571" imgH="4580952" progId="">
                  <p:embed/>
                  <p:pic>
                    <p:nvPicPr>
                      <p:cNvPr id="3994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4563" y="3332164"/>
                        <a:ext cx="40386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8" name="Rectangle 2"/>
          <p:cNvSpPr>
            <a:spLocks noGrp="1" noChangeArrowheads="1"/>
          </p:cNvSpPr>
          <p:nvPr>
            <p:ph type="title" idx="4294967295"/>
          </p:nvPr>
        </p:nvSpPr>
        <p:spPr>
          <a:xfrm>
            <a:off x="4343400" y="228600"/>
            <a:ext cx="6019800" cy="609600"/>
          </a:xfrm>
        </p:spPr>
        <p:txBody>
          <a:bodyPr/>
          <a:lstStyle/>
          <a:p>
            <a:r>
              <a:rPr lang="en-US" sz="4000">
                <a:latin typeface="Tahoma" pitchFamily="34" charset="0"/>
              </a:rPr>
              <a:t>The Focus Of The Revival</a:t>
            </a:r>
            <a:endParaRPr lang="en-US" sz="2400">
              <a:latin typeface="Tahoma" pitchFamily="34" charset="0"/>
            </a:endParaRPr>
          </a:p>
        </p:txBody>
      </p:sp>
      <p:sp>
        <p:nvSpPr>
          <p:cNvPr id="39939" name="Text Box 3"/>
          <p:cNvSpPr txBox="1">
            <a:spLocks noChangeArrowheads="1"/>
          </p:cNvSpPr>
          <p:nvPr/>
        </p:nvSpPr>
        <p:spPr bwMode="auto">
          <a:xfrm>
            <a:off x="1676400" y="304801"/>
            <a:ext cx="2590800" cy="28352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Some Falsely Claim That The Focus Of The Cane Ridge Revival Was To Achieve A Religious Experience. See Stone’s Purpose In The Revival From His Autobiography</a:t>
            </a:r>
          </a:p>
        </p:txBody>
      </p:sp>
      <p:graphicFrame>
        <p:nvGraphicFramePr>
          <p:cNvPr id="39942" name="Object 6"/>
          <p:cNvGraphicFramePr>
            <a:graphicFrameLocks noChangeAspect="1"/>
          </p:cNvGraphicFramePr>
          <p:nvPr/>
        </p:nvGraphicFramePr>
        <p:xfrm>
          <a:off x="4419601" y="990600"/>
          <a:ext cx="1547813" cy="2209800"/>
        </p:xfrm>
        <a:graphic>
          <a:graphicData uri="http://schemas.openxmlformats.org/presentationml/2006/ole">
            <mc:AlternateContent xmlns:mc="http://schemas.openxmlformats.org/markup-compatibility/2006">
              <mc:Choice xmlns:v="urn:schemas-microsoft-com:vml" Requires="v">
                <p:oleObj spid="_x0000_s9351" name="Photo Editor Photo" r:id="rId5" imgW="3828571" imgH="5466667" progId="">
                  <p:embed/>
                </p:oleObj>
              </mc:Choice>
              <mc:Fallback>
                <p:oleObj name="Photo Editor Photo" r:id="rId5" imgW="3828571" imgH="5466667" progId="">
                  <p:embed/>
                  <p:pic>
                    <p:nvPicPr>
                      <p:cNvPr id="39942"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1" y="990600"/>
                        <a:ext cx="1547813"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6024563" y="1122363"/>
          <a:ext cx="4038600" cy="2146300"/>
        </p:xfrm>
        <a:graphic>
          <a:graphicData uri="http://schemas.openxmlformats.org/presentationml/2006/ole">
            <mc:AlternateContent xmlns:mc="http://schemas.openxmlformats.org/markup-compatibility/2006">
              <mc:Choice xmlns:v="urn:schemas-microsoft-com:vml" Requires="v">
                <p:oleObj spid="_x0000_s9352" name="Photo Editor Photo" r:id="rId7" imgW="5858693" imgH="3115110" progId="">
                  <p:embed/>
                </p:oleObj>
              </mc:Choice>
              <mc:Fallback>
                <p:oleObj name="Photo Editor Photo" r:id="rId7" imgW="5858693" imgH="3115110" progId="">
                  <p:embed/>
                  <p:pic>
                    <p:nvPicPr>
                      <p:cNvPr id="3994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4563" y="1122363"/>
                        <a:ext cx="40386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46" name="Text Box 10"/>
          <p:cNvSpPr txBox="1">
            <a:spLocks noChangeArrowheads="1"/>
          </p:cNvSpPr>
          <p:nvPr/>
        </p:nvSpPr>
        <p:spPr bwMode="auto">
          <a:xfrm>
            <a:off x="1752600" y="3309938"/>
            <a:ext cx="4191000" cy="344805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90000"/>
              </a:lnSpc>
              <a:spcBef>
                <a:spcPct val="20000"/>
              </a:spcBef>
              <a:spcAft>
                <a:spcPct val="0"/>
              </a:spcAft>
              <a:buClrTx/>
              <a:buSzTx/>
              <a:buFontTx/>
              <a:buChar char="•"/>
              <a:tabLst/>
              <a:defRPr/>
            </a:pPr>
            <a:r>
              <a:rPr kumimoji="0" lang="en-US" sz="2000" b="0"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ahoma" pitchFamily="34" charset="0"/>
                <a:ea typeface="+mn-ea"/>
                <a:cs typeface="+mn-cs"/>
              </a:rPr>
              <a:t>Bodily Functions Among Some In Attendance, Called “Exercises” Included Uncontrollable Dancing, Jerking, Running, Barking, Laughing, Etc.,</a:t>
            </a:r>
          </a:p>
          <a:p>
            <a:pPr marL="0" marR="0" lvl="0" indent="0" algn="ctr"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Stone Found Them Strange And Unexplainable. He Gave God The Praise And Pressed Forward With His Anti-Calvinistic Mission Of Preaching &amp; Teaching The Gospel That Must Be Responded To In Order To Receive Its Blessings</a:t>
            </a:r>
          </a:p>
        </p:txBody>
      </p:sp>
      <p:grpSp>
        <p:nvGrpSpPr>
          <p:cNvPr id="2" name="Group 18"/>
          <p:cNvGrpSpPr>
            <a:grpSpLocks/>
          </p:cNvGrpSpPr>
          <p:nvPr/>
        </p:nvGrpSpPr>
        <p:grpSpPr bwMode="auto">
          <a:xfrm>
            <a:off x="5715000" y="2667000"/>
            <a:ext cx="4724400" cy="3657600"/>
            <a:chOff x="2640" y="1680"/>
            <a:chExt cx="2976" cy="2304"/>
          </a:xfrm>
        </p:grpSpPr>
        <p:sp>
          <p:nvSpPr>
            <p:cNvPr id="39945" name="Oval 9"/>
            <p:cNvSpPr>
              <a:spLocks noChangeArrowheads="1"/>
            </p:cNvSpPr>
            <p:nvPr/>
          </p:nvSpPr>
          <p:spPr bwMode="auto">
            <a:xfrm>
              <a:off x="2640" y="2291"/>
              <a:ext cx="2976" cy="877"/>
            </a:xfrm>
            <a:prstGeom prst="ellipse">
              <a:avLst/>
            </a:prstGeom>
            <a:no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947" name="Oval 11"/>
            <p:cNvSpPr>
              <a:spLocks noChangeArrowheads="1"/>
            </p:cNvSpPr>
            <p:nvPr/>
          </p:nvSpPr>
          <p:spPr bwMode="auto">
            <a:xfrm>
              <a:off x="3552" y="1680"/>
              <a:ext cx="1056" cy="192"/>
            </a:xfrm>
            <a:prstGeom prst="ellipse">
              <a:avLst/>
            </a:prstGeom>
            <a:no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9952" name="Oval 16"/>
            <p:cNvSpPr>
              <a:spLocks noChangeArrowheads="1"/>
            </p:cNvSpPr>
            <p:nvPr/>
          </p:nvSpPr>
          <p:spPr bwMode="auto">
            <a:xfrm>
              <a:off x="2736" y="3120"/>
              <a:ext cx="2832" cy="864"/>
            </a:xfrm>
            <a:prstGeom prst="ellipse">
              <a:avLst/>
            </a:prstGeom>
            <a:no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spTree>
    <p:extLst>
      <p:ext uri="{BB962C8B-B14F-4D97-AF65-F5344CB8AC3E}">
        <p14:creationId xmlns:p14="http://schemas.microsoft.com/office/powerpoint/2010/main" val="7311028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10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65E49-C455-43D2-94C3-B8F6FB4986C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1A646AC-D476-4616-AA4E-25B9D2D1B5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052388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5C51-1B52-48AA-93DC-1B411611131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6823C51-CF7D-47EE-96EC-961092404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1"/>
          </a:xfrm>
        </p:spPr>
      </p:pic>
    </p:spTree>
    <p:extLst>
      <p:ext uri="{BB962C8B-B14F-4D97-AF65-F5344CB8AC3E}">
        <p14:creationId xmlns:p14="http://schemas.microsoft.com/office/powerpoint/2010/main" val="18421649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9699" name="Rectangle 5"/>
          <p:cNvSpPr>
            <a:spLocks noGrp="1" noChangeArrowheads="1"/>
          </p:cNvSpPr>
          <p:nvPr>
            <p:ph type="title" idx="4294967295"/>
          </p:nvPr>
        </p:nvSpPr>
        <p:spPr>
          <a:xfrm>
            <a:off x="2133600" y="76200"/>
            <a:ext cx="7772400" cy="762000"/>
          </a:xfrm>
          <a:solidFill>
            <a:schemeClr val="bg2">
              <a:alpha val="39999"/>
            </a:schemeClr>
          </a:solidFill>
        </p:spPr>
        <p:txBody>
          <a:bodyPr/>
          <a:lstStyle/>
          <a:p>
            <a:pPr eaLnBrk="1" hangingPunct="1"/>
            <a:r>
              <a:rPr lang="en-US" sz="3600">
                <a:solidFill>
                  <a:schemeClr val="bg1"/>
                </a:solidFill>
                <a:latin typeface="Tahoma" pitchFamily="34" charset="0"/>
              </a:rPr>
              <a:t>The Cane Ridge Revival</a:t>
            </a:r>
          </a:p>
        </p:txBody>
      </p:sp>
      <p:sp>
        <p:nvSpPr>
          <p:cNvPr id="29700" name="Text Box 6"/>
          <p:cNvSpPr txBox="1">
            <a:spLocks noChangeArrowheads="1"/>
          </p:cNvSpPr>
          <p:nvPr/>
        </p:nvSpPr>
        <p:spPr bwMode="auto">
          <a:xfrm>
            <a:off x="5943600" y="381001"/>
            <a:ext cx="4191000" cy="101566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6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5" name="Picture 4" descr="C:\Documents and Settings\Owner\My Documents\Educational Illustrations\9252889.jpg">
            <a:extLst>
              <a:ext uri="{FF2B5EF4-FFF2-40B4-BE49-F238E27FC236}">
                <a16:creationId xmlns:a16="http://schemas.microsoft.com/office/drawing/2014/main" id="{AE34B1CF-A830-4E1A-8205-AF6B370B1461}"/>
              </a:ext>
            </a:extLst>
          </p:cNvPr>
          <p:cNvPicPr>
            <a:picLocks noChangeAspect="1" noChangeArrowheads="1"/>
          </p:cNvPicPr>
          <p:nvPr/>
        </p:nvPicPr>
        <p:blipFill>
          <a:blip r:embed="rId3" cstate="print"/>
          <a:srcRect/>
          <a:stretch>
            <a:fillRect/>
          </a:stretch>
        </p:blipFill>
        <p:spPr bwMode="auto">
          <a:xfrm>
            <a:off x="0" y="-1621410"/>
            <a:ext cx="12192000" cy="14651610"/>
          </a:xfrm>
          <a:prstGeom prst="rect">
            <a:avLst/>
          </a:prstGeom>
          <a:noFill/>
        </p:spPr>
      </p:pic>
      <p:sp>
        <p:nvSpPr>
          <p:cNvPr id="6" name="WordArt 6">
            <a:extLst>
              <a:ext uri="{FF2B5EF4-FFF2-40B4-BE49-F238E27FC236}">
                <a16:creationId xmlns:a16="http://schemas.microsoft.com/office/drawing/2014/main" id="{61AF051D-511A-4353-B039-B63C2A72782D}"/>
              </a:ext>
            </a:extLst>
          </p:cNvPr>
          <p:cNvSpPr>
            <a:spLocks noChangeArrowheads="1" noChangeShapeType="1" noTextEdit="1"/>
          </p:cNvSpPr>
          <p:nvPr/>
        </p:nvSpPr>
        <p:spPr bwMode="auto">
          <a:xfrm>
            <a:off x="2052638" y="3124201"/>
            <a:ext cx="8081962" cy="6381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They Didn't Accept The Trinity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 Barton Stone Taught Oneness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0" cap="none" spc="0" normalizeH="0" baseline="0" noProof="0" dirty="0">
                <a:ln w="9525">
                  <a:solidFill>
                    <a:srgbClr val="000000"/>
                  </a:solidFill>
                  <a:round/>
                  <a:headEnd/>
                  <a:tailEnd/>
                </a:ln>
                <a:solidFill>
                  <a:srgbClr val="FFFFFF"/>
                </a:solidFill>
                <a:effectLst>
                  <a:outerShdw dist="35921" dir="2700000" algn="ctr" rotWithShape="0">
                    <a:srgbClr val="808080"/>
                  </a:outerShdw>
                </a:effectLst>
                <a:uLnTx/>
                <a:uFillTx/>
                <a:latin typeface="Arial Black"/>
                <a:ea typeface="+mn-ea"/>
                <a:cs typeface="+mn-cs"/>
              </a:rPr>
              <a:t>He Was Accused Of Arianism</a:t>
            </a:r>
          </a:p>
        </p:txBody>
      </p:sp>
    </p:spTree>
    <p:extLst>
      <p:ext uri="{BB962C8B-B14F-4D97-AF65-F5344CB8AC3E}">
        <p14:creationId xmlns:p14="http://schemas.microsoft.com/office/powerpoint/2010/main" val="4252196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2/3*#ppt_w"/>
                                          </p:val>
                                        </p:tav>
                                        <p:tav tm="100000">
                                          <p:val>
                                            <p:strVal val="#ppt_w"/>
                                          </p:val>
                                        </p:tav>
                                      </p:tavLst>
                                    </p:anim>
                                    <p:anim calcmode="lin" valueType="num">
                                      <p:cBhvr>
                                        <p:cTn id="14"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2209800" y="76200"/>
            <a:ext cx="7772400" cy="914400"/>
          </a:xfrm>
        </p:spPr>
        <p:txBody>
          <a:bodyPr/>
          <a:lstStyle/>
          <a:p>
            <a:r>
              <a:rPr lang="en-US">
                <a:latin typeface="Tahoma" pitchFamily="34" charset="0"/>
              </a:rPr>
              <a:t>Aftermath Of The Revival</a:t>
            </a:r>
          </a:p>
        </p:txBody>
      </p:sp>
      <p:sp>
        <p:nvSpPr>
          <p:cNvPr id="37891" name="Text Box 3"/>
          <p:cNvSpPr txBox="1">
            <a:spLocks noChangeArrowheads="1"/>
          </p:cNvSpPr>
          <p:nvPr/>
        </p:nvSpPr>
        <p:spPr bwMode="auto">
          <a:xfrm>
            <a:off x="1752600" y="1143000"/>
            <a:ext cx="8534400" cy="5041380"/>
          </a:xfrm>
          <a:prstGeom prst="rect">
            <a:avLst/>
          </a:prstGeom>
          <a:noFill/>
          <a:ln w="9525">
            <a:noFill/>
            <a:miter lim="800000"/>
            <a:headEnd/>
            <a:tailEnd/>
          </a:ln>
          <a:effectLst/>
        </p:spPr>
        <p:txBody>
          <a:bodyPr>
            <a:spAutoFit/>
          </a:bodyPr>
          <a:lstStyle/>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10000 Expected; Over 25000 in Actual Attendance</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3000 People “Got Religion” At The Revival</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Preachers From The Methodist, Presbyterian, and Baptist All Spoke At Cane Ridge</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This Brought Old Calvinistic Religion To A Crisis</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The Baptists Divided Into Free-Will And Calvinists</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The Presbyterians Divided Into New Lights and Old Lights</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The Cumberland Presbyterian Church Began In 1810 As A New Light Congregation</a:t>
            </a:r>
          </a:p>
          <a:p>
            <a:pPr marL="474663" marR="0" lvl="2" indent="-239713" algn="ctr" defTabSz="914400" rtl="0" eaLnBrk="1" fontAlgn="base" latinLnBrk="0" hangingPunct="1">
              <a:lnSpc>
                <a:spcPct val="100000"/>
              </a:lnSpc>
              <a:spcBef>
                <a:spcPct val="20000"/>
              </a:spcBef>
              <a:spcAft>
                <a:spcPct val="0"/>
              </a:spcAft>
              <a:buClr>
                <a:srgbClr val="000000"/>
              </a:buClr>
              <a:buSzPct val="90000"/>
              <a:buFont typeface="Wingdings" pitchFamily="2" charset="2"/>
              <a:buChar char="§"/>
              <a:tabLst/>
              <a:defRPr/>
            </a:pPr>
            <a:r>
              <a:rPr kumimoji="0" lang="en-US" sz="24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Tahoma" pitchFamily="34" charset="0"/>
                <a:ea typeface="+mn-ea"/>
                <a:cs typeface="+mn-cs"/>
              </a:rPr>
              <a:t>This Was What Brought Barton Stone To A Crossroad In His Own Religion, And Caused Him To Begin Searching For New Testament Christianity</a:t>
            </a:r>
            <a:endPar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293025054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057400" y="76200"/>
          <a:ext cx="792480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1828800" y="1376362"/>
          <a:ext cx="8534400" cy="51006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16830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76400" y="1447800"/>
            <a:ext cx="2400300" cy="4572000"/>
            <a:chOff x="384" y="1680"/>
            <a:chExt cx="1109" cy="2112"/>
          </a:xfrm>
        </p:grpSpPr>
        <p:graphicFrame>
          <p:nvGraphicFramePr>
            <p:cNvPr id="9219" name="Object 3"/>
            <p:cNvGraphicFramePr>
              <a:graphicFrameLocks noChangeAspect="1"/>
            </p:cNvGraphicFramePr>
            <p:nvPr/>
          </p:nvGraphicFramePr>
          <p:xfrm>
            <a:off x="384" y="1968"/>
            <a:ext cx="1109" cy="1584"/>
          </p:xfrm>
          <a:graphic>
            <a:graphicData uri="http://schemas.openxmlformats.org/presentationml/2006/ole">
              <mc:AlternateContent xmlns:mc="http://schemas.openxmlformats.org/markup-compatibility/2006">
                <mc:Choice xmlns:v="urn:schemas-microsoft-com:vml" Requires="v">
                  <p:oleObj spid="_x0000_s13350" name="Photo Editor Photo" r:id="rId3" imgW="3238952" imgH="5009524" progId="">
                    <p:embed/>
                  </p:oleObj>
                </mc:Choice>
                <mc:Fallback>
                  <p:oleObj name="Photo Editor Photo" r:id="rId3" imgW="3238952" imgH="5009524" progId="">
                    <p:embed/>
                    <p:pic>
                      <p:nvPicPr>
                        <p:cNvPr id="9219" name="Object 3"/>
                        <p:cNvPicPr>
                          <a:picLocks noChangeAspect="1" noChangeArrowheads="1"/>
                        </p:cNvPicPr>
                        <p:nvPr/>
                      </p:nvPicPr>
                      <p:blipFill>
                        <a:blip r:embed="rId4">
                          <a:extLst>
                            <a:ext uri="{28A0092B-C50C-407E-A947-70E740481C1C}">
                              <a14:useLocalDpi xmlns:a14="http://schemas.microsoft.com/office/drawing/2010/main" val="0"/>
                            </a:ext>
                          </a:extLst>
                        </a:blip>
                        <a:srcRect b="7692"/>
                        <a:stretch>
                          <a:fillRect/>
                        </a:stretch>
                      </p:blipFill>
                      <p:spPr bwMode="auto">
                        <a:xfrm>
                          <a:off x="384" y="1968"/>
                          <a:ext cx="1109"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0" name="WordArt 4"/>
            <p:cNvSpPr>
              <a:spLocks noChangeArrowheads="1" noChangeShapeType="1" noTextEdit="1"/>
            </p:cNvSpPr>
            <p:nvPr/>
          </p:nvSpPr>
          <p:spPr bwMode="auto">
            <a:xfrm>
              <a:off x="432" y="1680"/>
              <a:ext cx="1035" cy="432"/>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John Wright</a:t>
              </a:r>
            </a:p>
          </p:txBody>
        </p:sp>
        <p:sp>
          <p:nvSpPr>
            <p:cNvPr id="9221" name="WordArt 5"/>
            <p:cNvSpPr>
              <a:spLocks noChangeArrowheads="1" noChangeShapeType="1" noTextEdit="1"/>
            </p:cNvSpPr>
            <p:nvPr/>
          </p:nvSpPr>
          <p:spPr bwMode="auto">
            <a:xfrm>
              <a:off x="480" y="3552"/>
              <a:ext cx="912" cy="24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1785-1851</a:t>
              </a:r>
            </a:p>
          </p:txBody>
        </p:sp>
      </p:grpSp>
      <p:sp>
        <p:nvSpPr>
          <p:cNvPr id="9222" name="Rectangle 6"/>
          <p:cNvSpPr>
            <a:spLocks noGrp="1" noChangeArrowheads="1"/>
          </p:cNvSpPr>
          <p:nvPr>
            <p:ph type="title" idx="4294967295"/>
          </p:nvPr>
        </p:nvSpPr>
        <p:spPr>
          <a:xfrm>
            <a:off x="2209800" y="152400"/>
            <a:ext cx="7772400" cy="762000"/>
          </a:xfrm>
        </p:spPr>
        <p:txBody>
          <a:bodyPr/>
          <a:lstStyle/>
          <a:p>
            <a:r>
              <a:rPr lang="en-US">
                <a:latin typeface="Tahoma" pitchFamily="34" charset="0"/>
              </a:rPr>
              <a:t>An Indiana Movement</a:t>
            </a:r>
            <a:endParaRPr lang="en-US"/>
          </a:p>
        </p:txBody>
      </p:sp>
      <p:sp>
        <p:nvSpPr>
          <p:cNvPr id="9223" name="Rectangle 7"/>
          <p:cNvSpPr>
            <a:spLocks noChangeArrowheads="1"/>
          </p:cNvSpPr>
          <p:nvPr/>
        </p:nvSpPr>
        <p:spPr bwMode="auto">
          <a:xfrm>
            <a:off x="4114800" y="1295400"/>
            <a:ext cx="6477000" cy="518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John Wright Was A Member Of A German Free-Will Baptist Group</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Known As “Dunkers” – German For “</a:t>
            </a:r>
            <a:r>
              <a:rPr kumimoji="0" lang="en-US" sz="1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Immersers</a:t>
            </a: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Began Comparing Baptist Doctrine To Baptist Doctrine And Found Discrepancies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When Comparing Baptist Doctrine To Scripture, Found Discrepancies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Taught That The Bible Was All-Sufficient For Faith &amp; Practice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The Lord’s Supper Should Be Taken On The 1</a:t>
            </a:r>
            <a:r>
              <a:rPr kumimoji="0" lang="en-US" sz="18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a:t>
            </a: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Day Of Every Week</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Thought Baptism Was Essential To Eternal Salvation, But Not For Forgiveness Of Sins – Later Changed This Belief</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His Actions: Took 16 Baptist Churches Away From Baptists Near Salem, Indiana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In All This He Had Never Heard Of Alexander Campbell</a:t>
            </a:r>
          </a:p>
        </p:txBody>
      </p:sp>
    </p:spTree>
    <p:extLst>
      <p:ext uri="{BB962C8B-B14F-4D97-AF65-F5344CB8AC3E}">
        <p14:creationId xmlns:p14="http://schemas.microsoft.com/office/powerpoint/2010/main" val="3281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strips(downRight)">
                                      <p:cBhvr>
                                        <p:cTn id="7" dur="5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9223">
                                            <p:txEl>
                                              <p:pRg st="0" end="0"/>
                                            </p:txEl>
                                          </p:spTgt>
                                        </p:tgtEl>
                                        <p:attrNameLst>
                                          <p:attrName>style.visibility</p:attrName>
                                        </p:attrNameLst>
                                      </p:cBhvr>
                                      <p:to>
                                        <p:strVal val="visible"/>
                                      </p:to>
                                    </p:set>
                                    <p:animEffect transition="in" filter="strips(downRight)">
                                      <p:cBhvr>
                                        <p:cTn id="17" dur="500"/>
                                        <p:tgtEl>
                                          <p:spTgt spid="92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9223">
                                            <p:txEl>
                                              <p:pRg st="1" end="1"/>
                                            </p:txEl>
                                          </p:spTgt>
                                        </p:tgtEl>
                                        <p:attrNameLst>
                                          <p:attrName>style.visibility</p:attrName>
                                        </p:attrNameLst>
                                      </p:cBhvr>
                                      <p:to>
                                        <p:strVal val="visible"/>
                                      </p:to>
                                    </p:set>
                                    <p:animEffect transition="in" filter="strips(downRight)">
                                      <p:cBhvr>
                                        <p:cTn id="22" dur="500"/>
                                        <p:tgtEl>
                                          <p:spTgt spid="922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9223">
                                            <p:txEl>
                                              <p:pRg st="2" end="2"/>
                                            </p:txEl>
                                          </p:spTgt>
                                        </p:tgtEl>
                                        <p:attrNameLst>
                                          <p:attrName>style.visibility</p:attrName>
                                        </p:attrNameLst>
                                      </p:cBhvr>
                                      <p:to>
                                        <p:strVal val="visible"/>
                                      </p:to>
                                    </p:set>
                                    <p:animEffect transition="in" filter="strips(downRight)">
                                      <p:cBhvr>
                                        <p:cTn id="27" dur="500"/>
                                        <p:tgtEl>
                                          <p:spTgt spid="922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9223">
                                            <p:txEl>
                                              <p:pRg st="3" end="3"/>
                                            </p:txEl>
                                          </p:spTgt>
                                        </p:tgtEl>
                                        <p:attrNameLst>
                                          <p:attrName>style.visibility</p:attrName>
                                        </p:attrNameLst>
                                      </p:cBhvr>
                                      <p:to>
                                        <p:strVal val="visible"/>
                                      </p:to>
                                    </p:set>
                                    <p:animEffect transition="in" filter="strips(downRight)">
                                      <p:cBhvr>
                                        <p:cTn id="32" dur="500"/>
                                        <p:tgtEl>
                                          <p:spTgt spid="922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9223">
                                            <p:txEl>
                                              <p:pRg st="4" end="4"/>
                                            </p:txEl>
                                          </p:spTgt>
                                        </p:tgtEl>
                                        <p:attrNameLst>
                                          <p:attrName>style.visibility</p:attrName>
                                        </p:attrNameLst>
                                      </p:cBhvr>
                                      <p:to>
                                        <p:strVal val="visible"/>
                                      </p:to>
                                    </p:set>
                                    <p:animEffect transition="in" filter="strips(downRight)">
                                      <p:cBhvr>
                                        <p:cTn id="37" dur="500"/>
                                        <p:tgtEl>
                                          <p:spTgt spid="922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9223">
                                            <p:txEl>
                                              <p:pRg st="5" end="5"/>
                                            </p:txEl>
                                          </p:spTgt>
                                        </p:tgtEl>
                                        <p:attrNameLst>
                                          <p:attrName>style.visibility</p:attrName>
                                        </p:attrNameLst>
                                      </p:cBhvr>
                                      <p:to>
                                        <p:strVal val="visible"/>
                                      </p:to>
                                    </p:set>
                                    <p:animEffect transition="in" filter="strips(downRight)">
                                      <p:cBhvr>
                                        <p:cTn id="42" dur="500"/>
                                        <p:tgtEl>
                                          <p:spTgt spid="922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9223">
                                            <p:txEl>
                                              <p:pRg st="6" end="6"/>
                                            </p:txEl>
                                          </p:spTgt>
                                        </p:tgtEl>
                                        <p:attrNameLst>
                                          <p:attrName>style.visibility</p:attrName>
                                        </p:attrNameLst>
                                      </p:cBhvr>
                                      <p:to>
                                        <p:strVal val="visible"/>
                                      </p:to>
                                    </p:set>
                                    <p:animEffect transition="in" filter="strips(downRight)">
                                      <p:cBhvr>
                                        <p:cTn id="47" dur="500"/>
                                        <p:tgtEl>
                                          <p:spTgt spid="922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9223">
                                            <p:txEl>
                                              <p:pRg st="7" end="7"/>
                                            </p:txEl>
                                          </p:spTgt>
                                        </p:tgtEl>
                                        <p:attrNameLst>
                                          <p:attrName>style.visibility</p:attrName>
                                        </p:attrNameLst>
                                      </p:cBhvr>
                                      <p:to>
                                        <p:strVal val="visible"/>
                                      </p:to>
                                    </p:set>
                                    <p:animEffect transition="in" filter="strips(downRight)">
                                      <p:cBhvr>
                                        <p:cTn id="52" dur="500"/>
                                        <p:tgtEl>
                                          <p:spTgt spid="922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9223">
                                            <p:txEl>
                                              <p:pRg st="8" end="8"/>
                                            </p:txEl>
                                          </p:spTgt>
                                        </p:tgtEl>
                                        <p:attrNameLst>
                                          <p:attrName>style.visibility</p:attrName>
                                        </p:attrNameLst>
                                      </p:cBhvr>
                                      <p:to>
                                        <p:strVal val="visible"/>
                                      </p:to>
                                    </p:set>
                                    <p:animEffect transition="in" filter="strips(downRight)">
                                      <p:cBhvr>
                                        <p:cTn id="57" dur="500"/>
                                        <p:tgtEl>
                                          <p:spTgt spid="92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autoUpdateAnimBg="0"/>
      <p:bldP spid="9223" grpId="0" build="p" bldLvl="2"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433098"/>
            <a:ext cx="9446151" cy="4222144"/>
          </a:xfrm>
        </p:spPr>
        <p:txBody>
          <a:bodyPr>
            <a:normAutofit/>
          </a:bodyPr>
          <a:lstStyle/>
          <a:p>
            <a:r>
              <a:rPr lang="en-US" sz="24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400" b="1" dirty="0">
                <a:solidFill>
                  <a:schemeClr val="tx1"/>
                </a:solidFill>
              </a:rPr>
              <a:t>RATIONALISM + NATURALISM</a:t>
            </a:r>
          </a:p>
          <a:p>
            <a:r>
              <a:rPr lang="en-US" sz="2400" b="1" dirty="0">
                <a:solidFill>
                  <a:schemeClr val="tx1"/>
                </a:solidFill>
              </a:rPr>
              <a:t>PRE-RESTORATION SCOTLAND</a:t>
            </a:r>
          </a:p>
          <a:p>
            <a:r>
              <a:rPr lang="en-US" sz="2400" b="1" dirty="0">
                <a:solidFill>
                  <a:schemeClr val="tx1"/>
                </a:solidFill>
              </a:rPr>
              <a:t>PRE-RESTORATION AMERICA</a:t>
            </a:r>
          </a:p>
          <a:p>
            <a:r>
              <a:rPr lang="en-US" sz="2800" b="1" i="1" dirty="0">
                <a:solidFill>
                  <a:srgbClr val="C00000"/>
                </a:solidFill>
              </a:rPr>
              <a:t>THE FIRST GREAT AWAKENING</a:t>
            </a:r>
          </a:p>
          <a:p>
            <a:r>
              <a:rPr lang="en-US" sz="2800" b="1" i="1" dirty="0">
                <a:solidFill>
                  <a:srgbClr val="C00000"/>
                </a:solidFill>
              </a:rPr>
              <a:t>THE SECOND GREAT AWAKENING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111C8F5-A3F7-4EB7-AB09-FFD6ACA7A3FA}"/>
              </a:ext>
            </a:extLst>
          </p:cNvPr>
          <p:cNvSpPr/>
          <p:nvPr/>
        </p:nvSpPr>
        <p:spPr>
          <a:xfrm>
            <a:off x="3069771" y="3750906"/>
            <a:ext cx="8061649" cy="3046988"/>
          </a:xfrm>
          <a:prstGeom prst="rect">
            <a:avLst/>
          </a:prstGeom>
          <a:solidFill>
            <a:srgbClr val="00B0F0"/>
          </a:solidFill>
          <a:ln w="76200">
            <a:solidFill>
              <a:schemeClr val="tx1"/>
            </a:solidFill>
          </a:ln>
        </p:spPr>
        <p:txBody>
          <a:bodyPr wrap="square" lIns="91440" tIns="45720" rIns="91440" bIns="45720">
            <a:spAutoFit/>
          </a:bodyPr>
          <a:lstStyle/>
          <a:p>
            <a:pPr algn="ctr"/>
            <a:r>
              <a:rPr lang="en-US" sz="8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Campbell Family</a:t>
            </a:r>
            <a:r>
              <a:rPr lang="en-US" sz="9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a:p>
            <a:pPr algn="ctr"/>
            <a:r>
              <a:rPr lang="en-US"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Father &amp; Son</a:t>
            </a:r>
          </a:p>
        </p:txBody>
      </p:sp>
    </p:spTree>
    <p:extLst>
      <p:ext uri="{BB962C8B-B14F-4D97-AF65-F5344CB8AC3E}">
        <p14:creationId xmlns:p14="http://schemas.microsoft.com/office/powerpoint/2010/main" val="252429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p:nvPr>
        </p:nvSpPr>
        <p:spPr>
          <a:xfrm>
            <a:off x="1524000" y="333954"/>
            <a:ext cx="9144000" cy="5381045"/>
          </a:xfrm>
        </p:spPr>
        <p:txBody>
          <a:bodyPr/>
          <a:lstStyle/>
          <a:p>
            <a:pPr>
              <a:buFontTx/>
              <a:buNone/>
            </a:pPr>
            <a:r>
              <a:rPr lang="en-US" dirty="0">
                <a:solidFill>
                  <a:srgbClr val="FFFF00"/>
                </a:solidFill>
              </a:rPr>
              <a:t> </a:t>
            </a:r>
            <a:r>
              <a:rPr lang="en-US" u="sng" dirty="0">
                <a:solidFill>
                  <a:srgbClr val="FFFF00"/>
                </a:solidFill>
                <a:effectLst>
                  <a:outerShdw blurRad="38100" dist="38100" dir="2700000" algn="tl">
                    <a:srgbClr val="C0C0C0"/>
                  </a:outerShdw>
                </a:effectLst>
              </a:rPr>
              <a:t>Religious History Ends Where Church History Begins</a:t>
            </a:r>
          </a:p>
          <a:p>
            <a:pPr>
              <a:buFontTx/>
              <a:buNone/>
            </a:pPr>
            <a:r>
              <a:rPr lang="en-US" sz="2800" i="1" dirty="0">
                <a:solidFill>
                  <a:srgbClr val="FFFF00"/>
                </a:solidFill>
                <a:effectLst>
                  <a:outerShdw blurRad="38100" dist="38100" dir="2700000" algn="tl">
                    <a:srgbClr val="C0C0C0"/>
                  </a:outerShdw>
                </a:effectLst>
              </a:rPr>
              <a:t>  Church History Setting In Summation Of Religious History:</a:t>
            </a:r>
          </a:p>
          <a:p>
            <a:pPr>
              <a:buFontTx/>
              <a:buNone/>
            </a:pPr>
            <a:endParaRPr lang="en-US" sz="2800" i="1" dirty="0">
              <a:solidFill>
                <a:srgbClr val="FFFF00"/>
              </a:solidFill>
              <a:effectLst>
                <a:outerShdw blurRad="38100" dist="38100" dir="2700000" algn="tl">
                  <a:srgbClr val="C0C0C0"/>
                </a:outerShdw>
              </a:effectLst>
            </a:endParaRPr>
          </a:p>
          <a:p>
            <a:pPr>
              <a:buFontTx/>
              <a:buNone/>
            </a:pPr>
            <a:r>
              <a:rPr lang="en-US" sz="1200" i="1" dirty="0">
                <a:solidFill>
                  <a:srgbClr val="FFFF00"/>
                </a:solidFill>
              </a:rPr>
              <a:t>     While the Early Protestant Reform Movement could be conceived by Luther as a great duel between state &amp; church and King &amp; Pope</a:t>
            </a:r>
          </a:p>
          <a:p>
            <a:pPr>
              <a:buFontTx/>
              <a:buNone/>
            </a:pPr>
            <a:r>
              <a:rPr lang="en-US" sz="1200" i="1" dirty="0">
                <a:solidFill>
                  <a:srgbClr val="FFFF00"/>
                </a:solidFill>
              </a:rPr>
              <a:t>      and Luther &amp; Vatican – the Later Protestant Reform Movement could more accurately be characterized as that of the dualism of two</a:t>
            </a:r>
          </a:p>
          <a:p>
            <a:pPr>
              <a:buFontTx/>
              <a:buNone/>
            </a:pPr>
            <a:r>
              <a:rPr lang="en-US" sz="1200" i="1" dirty="0">
                <a:solidFill>
                  <a:srgbClr val="FFFF00"/>
                </a:solidFill>
              </a:rPr>
              <a:t>      different mindsets in which great personalities took backstage to even greater presentations of  principled position and the priority of</a:t>
            </a:r>
          </a:p>
          <a:p>
            <a:pPr>
              <a:buFontTx/>
              <a:buNone/>
            </a:pPr>
            <a:r>
              <a:rPr lang="en-US" sz="1200" i="1" dirty="0">
                <a:solidFill>
                  <a:srgbClr val="FFFF00"/>
                </a:solidFill>
              </a:rPr>
              <a:t>      thoroughbred </a:t>
            </a:r>
            <a:r>
              <a:rPr lang="en-US" sz="1200" i="1" dirty="0" err="1">
                <a:solidFill>
                  <a:srgbClr val="FFFF00"/>
                </a:solidFill>
              </a:rPr>
              <a:t>seedline</a:t>
            </a:r>
            <a:r>
              <a:rPr lang="en-US" sz="1200" i="1" dirty="0">
                <a:solidFill>
                  <a:srgbClr val="FFFF00"/>
                </a:solidFill>
              </a:rPr>
              <a:t> trumpeted over the old prerogatives of bloodline.</a:t>
            </a:r>
          </a:p>
          <a:p>
            <a:pPr>
              <a:buFontTx/>
              <a:buNone/>
            </a:pPr>
            <a:r>
              <a:rPr lang="en-US" sz="1200" i="1" dirty="0">
                <a:solidFill>
                  <a:srgbClr val="FFFF00"/>
                </a:solidFill>
              </a:rPr>
              <a:t>      Historically, the tilt back to the true faith was first noticed in the efforts of the scholar Jacob Arminius(1600) to initially assist the now</a:t>
            </a:r>
          </a:p>
          <a:p>
            <a:pPr>
              <a:buFontTx/>
              <a:buNone/>
            </a:pPr>
            <a:r>
              <a:rPr lang="en-US" sz="1200" i="1" dirty="0">
                <a:solidFill>
                  <a:srgbClr val="FFFF00"/>
                </a:solidFill>
              </a:rPr>
              <a:t>      deceased Calvin who’s completed works he felt needed some cohesive fine-tuning of perceived theological weaknesses – adjustments </a:t>
            </a:r>
          </a:p>
          <a:p>
            <a:pPr>
              <a:buFontTx/>
              <a:buNone/>
            </a:pPr>
            <a:r>
              <a:rPr lang="en-US" sz="1200" i="1" dirty="0">
                <a:solidFill>
                  <a:srgbClr val="FFFF00"/>
                </a:solidFill>
              </a:rPr>
              <a:t>      required to make them more Biblically sound and defensive;   What developed in outcome was an hermeneutic separation amounting</a:t>
            </a:r>
          </a:p>
          <a:p>
            <a:pPr>
              <a:buFontTx/>
              <a:buNone/>
            </a:pPr>
            <a:r>
              <a:rPr lang="en-US" sz="1200" i="1" dirty="0">
                <a:solidFill>
                  <a:srgbClr val="FFFF00"/>
                </a:solidFill>
              </a:rPr>
              <a:t>      to an competing theology - opposite in an optimistic comparison.   Arminius did not meet his objective of finetuning Calvin - instead </a:t>
            </a:r>
          </a:p>
          <a:p>
            <a:pPr>
              <a:buFontTx/>
              <a:buNone/>
            </a:pPr>
            <a:r>
              <a:rPr lang="en-US" sz="1200" i="1" dirty="0">
                <a:solidFill>
                  <a:srgbClr val="FFFF00"/>
                </a:solidFill>
              </a:rPr>
              <a:t>      he exceeded in accomplishing much more – ultimately even course correcting Christianity from his lifetime forward; Soon the process</a:t>
            </a:r>
          </a:p>
          <a:p>
            <a:pPr>
              <a:buFontTx/>
              <a:buNone/>
            </a:pPr>
            <a:r>
              <a:rPr lang="en-US" sz="1200" i="1" dirty="0">
                <a:solidFill>
                  <a:srgbClr val="FFFF00"/>
                </a:solidFill>
              </a:rPr>
              <a:t>      theology that had recently moved from mere linearity to being an regression out of control began to baseline back to the first century.</a:t>
            </a:r>
          </a:p>
          <a:p>
            <a:pPr>
              <a:buFontTx/>
              <a:buNone/>
            </a:pPr>
            <a:r>
              <a:rPr lang="en-US" sz="1200" i="1" dirty="0">
                <a:solidFill>
                  <a:srgbClr val="FFFF00"/>
                </a:solidFill>
              </a:rPr>
              <a:t>      Finally, the Rationalism of the 18</a:t>
            </a:r>
            <a:r>
              <a:rPr lang="en-US" sz="1200" i="1" baseline="30000" dirty="0">
                <a:solidFill>
                  <a:srgbClr val="FFFF00"/>
                </a:solidFill>
              </a:rPr>
              <a:t>th</a:t>
            </a:r>
            <a:r>
              <a:rPr lang="en-US" sz="1200" i="1" dirty="0">
                <a:solidFill>
                  <a:srgbClr val="FFFF00"/>
                </a:solidFill>
              </a:rPr>
              <a:t> Century Scottish Reformation that both corresponded with &amp; complemented Scottish Enlightenment -</a:t>
            </a:r>
          </a:p>
          <a:p>
            <a:pPr>
              <a:buFontTx/>
              <a:buNone/>
            </a:pPr>
            <a:r>
              <a:rPr lang="en-US" sz="1200" i="1" dirty="0">
                <a:solidFill>
                  <a:srgbClr val="FFFF00"/>
                </a:solidFill>
              </a:rPr>
              <a:t>      began to architect argument, build theological frame, and brace scriptural structure around the Arminian groundwork of generations </a:t>
            </a:r>
          </a:p>
          <a:p>
            <a:pPr>
              <a:buFontTx/>
              <a:buNone/>
            </a:pPr>
            <a:r>
              <a:rPr lang="en-US" sz="1200" i="1" dirty="0">
                <a:solidFill>
                  <a:srgbClr val="FFFF00"/>
                </a:solidFill>
              </a:rPr>
              <a:t>      past - from challenging the classic genetics of guilt inheritance they grew to question the epistemology of knowledge itself.</a:t>
            </a:r>
          </a:p>
          <a:p>
            <a:pPr>
              <a:buFontTx/>
              <a:buNone/>
            </a:pPr>
            <a:r>
              <a:rPr lang="en-US" sz="1200" i="1" dirty="0">
                <a:solidFill>
                  <a:srgbClr val="FFFF00"/>
                </a:solidFill>
              </a:rPr>
              <a:t>      Although it was on the European stage that the sands of the ages were finally beginning to be removed from the eyes of men – both the</a:t>
            </a:r>
          </a:p>
          <a:p>
            <a:pPr>
              <a:buFontTx/>
              <a:buNone/>
            </a:pPr>
            <a:r>
              <a:rPr lang="en-US" sz="1200" i="1" dirty="0">
                <a:solidFill>
                  <a:srgbClr val="FFFF00"/>
                </a:solidFill>
              </a:rPr>
              <a:t>      political and religious aspects of this enlightenment process could only completed in the better conditions and more pristine environment</a:t>
            </a:r>
          </a:p>
          <a:p>
            <a:pPr>
              <a:buFontTx/>
              <a:buNone/>
            </a:pPr>
            <a:r>
              <a:rPr lang="en-US" sz="1200" i="1" dirty="0">
                <a:solidFill>
                  <a:srgbClr val="FFFF00"/>
                </a:solidFill>
              </a:rPr>
              <a:t>     of the New World  – the land of  freedom from fear &amp; freedom of conscience!  The Year Was 1807 -  Our Story Begins – Scotland’s</a:t>
            </a:r>
          </a:p>
          <a:p>
            <a:pPr>
              <a:buFontTx/>
              <a:buNone/>
            </a:pPr>
            <a:r>
              <a:rPr lang="en-US" sz="1200" i="1" dirty="0">
                <a:solidFill>
                  <a:srgbClr val="FFFF00"/>
                </a:solidFill>
              </a:rPr>
              <a:t>     Thomas Campbell Arrives In America!</a:t>
            </a:r>
          </a:p>
          <a:p>
            <a:pPr>
              <a:buFontTx/>
              <a:buNone/>
            </a:pPr>
            <a:endParaRPr lang="en-US" sz="1400" i="1" dirty="0">
              <a:solidFill>
                <a:srgbClr val="FFFF00"/>
              </a:solidFill>
            </a:endParaRPr>
          </a:p>
          <a:p>
            <a:pPr>
              <a:buFontTx/>
              <a:buNone/>
            </a:pPr>
            <a:endParaRPr lang="en-US" sz="2000" i="1" dirty="0"/>
          </a:p>
          <a:p>
            <a:pPr>
              <a:buFontTx/>
              <a:buNone/>
            </a:pPr>
            <a:endParaRPr lang="en-US" sz="1600" i="1" dirty="0">
              <a:solidFill>
                <a:srgbClr val="FFFF00"/>
              </a:solidFill>
            </a:endParaRPr>
          </a:p>
        </p:txBody>
      </p:sp>
      <p:sp>
        <p:nvSpPr>
          <p:cNvPr id="202755" name="Comment 3"/>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Calvinist Claim Of Arminian Position On Free Will As Slippery Slope To Secular Humanism &amp; Popular Tyranny Was In America Proven Wrong;  Intolerance Scourge Geographic Cured     </a:t>
            </a:r>
          </a:p>
        </p:txBody>
      </p:sp>
    </p:spTree>
    <p:extLst>
      <p:ext uri="{BB962C8B-B14F-4D97-AF65-F5344CB8AC3E}">
        <p14:creationId xmlns:p14="http://schemas.microsoft.com/office/powerpoint/2010/main" val="356838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1008668" y="1517715"/>
            <a:ext cx="10345132" cy="5062194"/>
          </a:xfrm>
        </p:spPr>
        <p:txBody>
          <a:bodyPr>
            <a:normAutofit fontScale="62500" lnSpcReduction="20000"/>
          </a:bodyPr>
          <a:lstStyle/>
          <a:p>
            <a:r>
              <a:rPr lang="en-US" dirty="0"/>
              <a:t>LOCALIZED RESTORATION PRELUDES: 2</a:t>
            </a:r>
            <a:r>
              <a:rPr lang="en-US" baseline="30000" dirty="0"/>
              <a:t>ND</a:t>
            </a:r>
            <a:r>
              <a:rPr lang="en-US" dirty="0"/>
              <a:t> AWAKENING &amp; REVIVALS</a:t>
            </a:r>
          </a:p>
          <a:p>
            <a:r>
              <a:rPr lang="en-US" dirty="0"/>
              <a:t>AFTER CANE RIDGE BARTON STONE CONGREGATION WRITES:</a:t>
            </a:r>
          </a:p>
          <a:p>
            <a:r>
              <a:rPr lang="en-US" dirty="0"/>
              <a:t>“The Last Will &amp; Testament of the Springfield Presbytery.”</a:t>
            </a:r>
          </a:p>
          <a:p>
            <a:r>
              <a:rPr lang="en-US" dirty="0"/>
              <a:t> 1809 – THOMAS CAMPBELL Composes “Declaration &amp; Address”</a:t>
            </a:r>
          </a:p>
          <a:p>
            <a:r>
              <a:rPr lang="en-US" dirty="0"/>
              <a:t>Article 1: Holy Scripture is to be the Only Rule of Faith &amp; Practice</a:t>
            </a:r>
          </a:p>
          <a:p>
            <a:r>
              <a:rPr lang="en-US" dirty="0"/>
              <a:t>Article 2: Sectarianism Evil &amp; Lord’s Church Constitutionally One</a:t>
            </a:r>
          </a:p>
          <a:p>
            <a:r>
              <a:rPr lang="en-US" dirty="0"/>
              <a:t>Article 3: Religious Divisions Introduce Creature’s Innovations</a:t>
            </a:r>
          </a:p>
          <a:p>
            <a:r>
              <a:rPr lang="en-US" dirty="0"/>
              <a:t>Article 4: Human Experience or Tradition – No Place of Authority</a:t>
            </a:r>
          </a:p>
          <a:p>
            <a:r>
              <a:rPr lang="en-US" dirty="0"/>
              <a:t>THOMAS CAMPBELL: Silence Prohibitive – Not Prescriptive</a:t>
            </a:r>
          </a:p>
          <a:p>
            <a:r>
              <a:rPr lang="en-US" dirty="0"/>
              <a:t>THOMAS CAMPBELL: “The Thunderous Silence of God!”</a:t>
            </a:r>
          </a:p>
          <a:p>
            <a:r>
              <a:rPr lang="en-US" dirty="0"/>
              <a:t>RESTORATION WORSHIP FOCUS: GODLY &amp; HUMAN RESPECT</a:t>
            </a:r>
          </a:p>
          <a:p>
            <a:r>
              <a:rPr lang="en-US" dirty="0"/>
              <a:t>WORSHIP MEMORIAL FOCUS: INNER WORTHY EXAMINATION</a:t>
            </a:r>
          </a:p>
          <a:p>
            <a:r>
              <a:rPr lang="en-US" dirty="0"/>
              <a:t>THOMAS CAMPBELL WRITES W/ FOCUS: DOUBLE TRUTH ISSUES</a:t>
            </a:r>
          </a:p>
          <a:p>
            <a:r>
              <a:rPr lang="en-US" dirty="0"/>
              <a:t>RESTORATION NAVIGATES TENSIONS BETWEEN AUTHORITY &amp; UNITY</a:t>
            </a:r>
          </a:p>
          <a:p>
            <a:r>
              <a:rPr lang="en-US" dirty="0"/>
              <a:t>RESTORATION CLARIFIES CLAIMS OF ABSOLUTE – LICENSE v. LEGALISM</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805894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289538" name="Rectangle 2"/>
          <p:cNvSpPr>
            <a:spLocks noGrp="1" noChangeArrowheads="1"/>
          </p:cNvSpPr>
          <p:nvPr>
            <p:ph type="title"/>
          </p:nvPr>
        </p:nvSpPr>
        <p:spPr>
          <a:xfrm>
            <a:off x="1574276" y="457200"/>
            <a:ext cx="9078013" cy="990600"/>
          </a:xfrm>
        </p:spPr>
        <p:txBody>
          <a:bodyPr/>
          <a:lstStyle/>
          <a:p>
            <a:r>
              <a:rPr lang="en-US" sz="3200" b="1" u="sng" dirty="0">
                <a:solidFill>
                  <a:schemeClr val="accent1"/>
                </a:solidFill>
                <a:effectLst>
                  <a:outerShdw blurRad="38100" dist="38100" dir="2700000" algn="tl">
                    <a:srgbClr val="C0C0C0"/>
                  </a:outerShdw>
                </a:effectLst>
                <a:latin typeface="Calligrapher" pitchFamily="2" charset="0"/>
              </a:rPr>
              <a:t>Living With Biblical Tensions by </a:t>
            </a:r>
            <a:r>
              <a:rPr lang="en-US" sz="3200" b="1" u="sng" dirty="0" err="1">
                <a:solidFill>
                  <a:schemeClr val="accent1"/>
                </a:solidFill>
                <a:effectLst>
                  <a:outerShdw blurRad="38100" dist="38100" dir="2700000" algn="tl">
                    <a:srgbClr val="C0C0C0"/>
                  </a:outerShdw>
                </a:effectLst>
                <a:latin typeface="Calligrapher" pitchFamily="2" charset="0"/>
              </a:rPr>
              <a:t>Klyne</a:t>
            </a:r>
            <a:r>
              <a:rPr lang="en-US" sz="3200" b="1" u="sng" dirty="0">
                <a:solidFill>
                  <a:schemeClr val="accent1"/>
                </a:solidFill>
                <a:effectLst>
                  <a:outerShdw blurRad="38100" dist="38100" dir="2700000" algn="tl">
                    <a:srgbClr val="C0C0C0"/>
                  </a:outerShdw>
                </a:effectLst>
                <a:latin typeface="Calligrapher" pitchFamily="2" charset="0"/>
              </a:rPr>
              <a:t> Snodgrass:  </a:t>
            </a:r>
          </a:p>
        </p:txBody>
      </p:sp>
      <p:sp>
        <p:nvSpPr>
          <p:cNvPr id="4289539" name="Rectangle 3"/>
          <p:cNvSpPr>
            <a:spLocks noGrp="1" noChangeArrowheads="1"/>
          </p:cNvSpPr>
          <p:nvPr>
            <p:ph type="body" idx="1"/>
          </p:nvPr>
        </p:nvSpPr>
        <p:spPr>
          <a:xfrm>
            <a:off x="2057400" y="1219200"/>
            <a:ext cx="8001000" cy="5257800"/>
          </a:xfrm>
        </p:spPr>
        <p:txBody>
          <a:bodyPr/>
          <a:lstStyle/>
          <a:p>
            <a:pPr>
              <a:lnSpc>
                <a:spcPct val="90000"/>
              </a:lnSpc>
              <a:buFontTx/>
              <a:buBlip>
                <a:blip r:embed="rId5"/>
              </a:buBlip>
            </a:pPr>
            <a:r>
              <a:rPr lang="en-US" b="1" dirty="0">
                <a:solidFill>
                  <a:srgbClr val="FFFF99"/>
                </a:solidFill>
                <a:effectLst>
                  <a:outerShdw blurRad="38100" dist="38100" dir="2700000" algn="tl">
                    <a:srgbClr val="C0C0C0"/>
                  </a:outerShdw>
                </a:effectLst>
              </a:rPr>
              <a:t>  “Christians have always wrestled with the fact that our faith gives us two or more realities that stand in tension or seeming contradiction to each other.   ‘Double-truth’  issues have dominated theological thinking throughout the church’s history.  Throughout Christian history,  heresy has resulted not from someone wanting to be evil or heretical but from someone taking  a piece of truth to an extreme and not doing justice to other truths as well.”</a:t>
            </a:r>
            <a:endParaRPr lang="en-US" dirty="0"/>
          </a:p>
        </p:txBody>
      </p:sp>
    </p:spTree>
    <p:extLst>
      <p:ext uri="{BB962C8B-B14F-4D97-AF65-F5344CB8AC3E}">
        <p14:creationId xmlns:p14="http://schemas.microsoft.com/office/powerpoint/2010/main" val="42684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289538">
                                            <p:txEl>
                                              <p:pRg st="0" end="0"/>
                                            </p:txEl>
                                          </p:spTgt>
                                        </p:tgtEl>
                                        <p:attrNameLst>
                                          <p:attrName>style.visibility</p:attrName>
                                        </p:attrNameLst>
                                      </p:cBhvr>
                                      <p:to>
                                        <p:strVal val="visible"/>
                                      </p:to>
                                    </p:set>
                                    <p:anim calcmode="lin" valueType="num">
                                      <p:cBhvr additive="base">
                                        <p:cTn id="7" dur="300" fill="hold"/>
                                        <p:tgtEl>
                                          <p:spTgt spid="428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28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289539">
                                            <p:txEl>
                                              <p:pRg st="0" end="0"/>
                                            </p:txEl>
                                          </p:spTgt>
                                        </p:tgtEl>
                                        <p:attrNameLst>
                                          <p:attrName>style.visibility</p:attrName>
                                        </p:attrNameLst>
                                      </p:cBhvr>
                                      <p:to>
                                        <p:strVal val="visible"/>
                                      </p:to>
                                    </p:set>
                                    <p:animEffect transition="in" filter="wipe(up)">
                                      <p:cBhvr>
                                        <p:cTn id="13" dur="75"/>
                                        <p:tgtEl>
                                          <p:spTgt spid="4289539">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9538" grpId="0" build="p" autoUpdateAnimBg="0"/>
      <p:bldP spid="4289539"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621890" name="Rectangle 2" descr="Pink tissue paper"/>
          <p:cNvSpPr>
            <a:spLocks noGrp="1" noChangeArrowheads="1"/>
          </p:cNvSpPr>
          <p:nvPr>
            <p:ph type="title"/>
          </p:nvPr>
        </p:nvSpPr>
        <p:spPr>
          <a:xfrm>
            <a:off x="2209800" y="457200"/>
            <a:ext cx="7772400" cy="1371600"/>
          </a:xfrm>
          <a:blipFill dpi="0" rotWithShape="0">
            <a:blip r:embed="rId4" cstate="print"/>
            <a:srcRect/>
            <a:tile tx="0" ty="0" sx="100000" sy="100000" flip="none" algn="tl"/>
          </a:blipFill>
        </p:spPr>
        <p:txBody>
          <a:bodyPr/>
          <a:lstStyle/>
          <a:p>
            <a:r>
              <a:rPr lang="en-US"/>
              <a:t>Thomas Campbell’s Assessment:  </a:t>
            </a:r>
            <a:r>
              <a:rPr lang="en-US" b="1"/>
              <a:t>The Two Principles In Tension</a:t>
            </a:r>
            <a:r>
              <a:rPr lang="en-US"/>
              <a:t> </a:t>
            </a:r>
          </a:p>
        </p:txBody>
      </p:sp>
      <p:sp>
        <p:nvSpPr>
          <p:cNvPr id="3621891" name="Rectangle 3" descr="Blue tissue paper"/>
          <p:cNvSpPr>
            <a:spLocks noGrp="1" noChangeArrowheads="1"/>
          </p:cNvSpPr>
          <p:nvPr>
            <p:ph type="body" idx="1"/>
          </p:nvPr>
        </p:nvSpPr>
        <p:spPr>
          <a:xfrm>
            <a:off x="2057400" y="2362200"/>
            <a:ext cx="8077200" cy="4038600"/>
          </a:xfrm>
          <a:blipFill dpi="0" rotWithShape="0">
            <a:blip r:embed="rId5" cstate="print"/>
            <a:srcRect/>
            <a:tile tx="0" ty="0" sx="100000" sy="100000" flip="none" algn="tl"/>
          </a:blipFill>
        </p:spPr>
        <p:txBody>
          <a:bodyPr/>
          <a:lstStyle/>
          <a:p>
            <a:pPr>
              <a:buFontTx/>
              <a:buBlip>
                <a:blip r:embed="rId6"/>
              </a:buBlip>
            </a:pPr>
            <a:r>
              <a:rPr lang="en-US" sz="4800" b="1"/>
              <a:t> </a:t>
            </a:r>
            <a:r>
              <a:rPr lang="en-US" sz="4800" b="1">
                <a:effectLst>
                  <a:outerShdw blurRad="38100" dist="38100" dir="2700000" algn="tl">
                    <a:srgbClr val="FFFFFF"/>
                  </a:outerShdw>
                </a:effectLst>
              </a:rPr>
              <a:t>“The authority of primitive Christianity and obligation of Christian unity should be cooperative and mutually corrective.”</a:t>
            </a:r>
          </a:p>
        </p:txBody>
      </p:sp>
      <p:sp>
        <p:nvSpPr>
          <p:cNvPr id="3621893" name="Comment 5"/>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Thomas Confessed He Had Overlooked The Importance Of Baptism In His Efforts To Obtain Christian Unity!</a:t>
            </a:r>
          </a:p>
        </p:txBody>
      </p:sp>
    </p:spTree>
    <p:extLst>
      <p:ext uri="{BB962C8B-B14F-4D97-AF65-F5344CB8AC3E}">
        <p14:creationId xmlns:p14="http://schemas.microsoft.com/office/powerpoint/2010/main" val="251447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621891">
                                            <p:txEl>
                                              <p:pRg st="0" end="0"/>
                                            </p:txEl>
                                          </p:spTgt>
                                        </p:tgtEl>
                                        <p:attrNameLst>
                                          <p:attrName>style.visibility</p:attrName>
                                        </p:attrNameLst>
                                      </p:cBhvr>
                                      <p:to>
                                        <p:strVal val="visible"/>
                                      </p:to>
                                    </p:set>
                                    <p:anim calcmode="lin" valueType="num">
                                      <p:cBhvr additive="base">
                                        <p:cTn id="7" dur="300" fill="hold"/>
                                        <p:tgtEl>
                                          <p:spTgt spid="3621891">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62189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189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159938" name="AutoShape 2"/>
          <p:cNvSpPr>
            <a:spLocks noChangeArrowheads="1"/>
          </p:cNvSpPr>
          <p:nvPr/>
        </p:nvSpPr>
        <p:spPr bwMode="auto">
          <a:xfrm>
            <a:off x="1981200" y="228600"/>
            <a:ext cx="8305800" cy="6400800"/>
          </a:xfrm>
          <a:prstGeom prst="roundRect">
            <a:avLst>
              <a:gd name="adj" fmla="val 5819"/>
            </a:avLst>
          </a:prstGeom>
          <a:gradFill rotWithShape="0">
            <a:gsLst>
              <a:gs pos="0">
                <a:srgbClr val="FDF6A8"/>
              </a:gs>
              <a:gs pos="100000">
                <a:srgbClr val="E8AA4A"/>
              </a:gs>
            </a:gsLst>
            <a:path path="shape">
              <a:fillToRect l="50000" t="50000" r="50000" b="50000"/>
            </a:path>
          </a:gradFill>
          <a:ln w="9525">
            <a:noFill/>
            <a:round/>
            <a:headEnd/>
            <a:tailEnd/>
          </a:ln>
          <a:effectLst>
            <a:outerShdw dist="35921" dir="2700000" algn="ctr" rotWithShape="0">
              <a:schemeClr val="tx1"/>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59939" name="Text Box 3"/>
          <p:cNvSpPr txBox="1">
            <a:spLocks noChangeArrowheads="1"/>
          </p:cNvSpPr>
          <p:nvPr/>
        </p:nvSpPr>
        <p:spPr bwMode="auto">
          <a:xfrm>
            <a:off x="3352800" y="76200"/>
            <a:ext cx="7315200" cy="457200"/>
          </a:xfrm>
          <a:prstGeom prst="rect">
            <a:avLst/>
          </a:prstGeom>
          <a:noFill/>
          <a:ln w="9525">
            <a:noFill/>
            <a:miter lim="800000"/>
            <a:headEnd/>
            <a:tailEnd/>
          </a:ln>
          <a:effectLst/>
        </p:spPr>
        <p:txBody>
          <a:bodyPr>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0" name="Rectangle 4"/>
          <p:cNvSpPr>
            <a:spLocks noChangeArrowheads="1"/>
          </p:cNvSpPr>
          <p:nvPr/>
        </p:nvSpPr>
        <p:spPr bwMode="auto">
          <a:xfrm>
            <a:off x="2438400" y="1447800"/>
            <a:ext cx="7696200" cy="49530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The question of worthiness.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By Luther’s lifetime, the phrase for the communion ceremony and host had been altered &amp; with it a change of emphasis.  The term </a:t>
            </a:r>
            <a:r>
              <a:rPr kumimoji="0" lang="en-US" sz="24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Eucharistia</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thanksgiving,  had been replaced with </a:t>
            </a:r>
            <a:r>
              <a:rPr kumimoji="0" lang="en-US" sz="2400" b="1" i="0" u="none" strike="noStrike" kern="1200" cap="none" spc="0" normalizeH="0" baseline="0" noProof="0" dirty="0" err="1">
                <a:ln>
                  <a:noFill/>
                </a:ln>
                <a:solidFill>
                  <a:srgbClr val="990000"/>
                </a:solidFill>
                <a:effectLst>
                  <a:outerShdw blurRad="38100" dist="38100" dir="2700000" algn="tl">
                    <a:srgbClr val="C0C0C0"/>
                  </a:outerShdw>
                </a:effectLst>
                <a:uLnTx/>
                <a:uFillTx/>
                <a:latin typeface="Times New Roman"/>
                <a:ea typeface="+mn-ea"/>
                <a:cs typeface="+mn-cs"/>
              </a:rPr>
              <a:t>Missa</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which means the dismissal of the unworthy.  Worthiness itself had metamorphosed in meaning from a subjective introspective responsibility to an objective meaning measured by works.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Catholic hierarchs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determine individual worthiness.</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Reform churches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each establish closed communions as evidencing their determinations of  individual worth. </a:t>
            </a:r>
          </a:p>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r>
              <a:rPr kumimoji="0" lang="en-US" sz="2400" b="1" i="1"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Restoration churches </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teach human worth as God given intrinsic and in the memorial supper </a:t>
            </a:r>
            <a:r>
              <a:rPr kumimoji="0" lang="en-US" sz="2400" b="1" i="0" u="none" strike="noStrike" kern="1200" cap="none" spc="0" normalizeH="0" baseline="0" noProof="0" dirty="0">
                <a:ln>
                  <a:noFill/>
                </a:ln>
                <a:solidFill>
                  <a:srgbClr val="990000"/>
                </a:solidFill>
                <a:effectLst>
                  <a:outerShdw blurRad="38100" dist="38100" dir="2700000" algn="tl">
                    <a:srgbClr val="C0C0C0"/>
                  </a:outerShdw>
                </a:effectLst>
                <a:uLnTx/>
                <a:uFillTx/>
                <a:latin typeface="Times New Roman"/>
                <a:ea typeface="+mn-ea"/>
                <a:cs typeface="+mn-cs"/>
              </a:rPr>
              <a:t>- inner examined</a:t>
            </a:r>
            <a:r>
              <a:rPr kumimoji="0" 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Times New Roman"/>
                <a:ea typeface="+mn-ea"/>
                <a:cs typeface="+mn-cs"/>
              </a:rPr>
              <a:t>.     </a:t>
            </a:r>
          </a:p>
        </p:txBody>
      </p:sp>
      <p:sp>
        <p:nvSpPr>
          <p:cNvPr id="5159941" name="Rectangle 5"/>
          <p:cNvSpPr>
            <a:spLocks noChangeArrowheads="1"/>
          </p:cNvSpPr>
          <p:nvPr/>
        </p:nvSpPr>
        <p:spPr bwMode="auto">
          <a:xfrm>
            <a:off x="3581400" y="2057400"/>
            <a:ext cx="6858000" cy="1219200"/>
          </a:xfrm>
          <a:prstGeom prst="rect">
            <a:avLst/>
          </a:prstGeom>
          <a:no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
                <a:srgbClr val="7E7F00"/>
              </a:buClr>
              <a:buSzTx/>
              <a:buFontTx/>
              <a:buBlip>
                <a:blip r:embed="rId3"/>
              </a:buBlip>
              <a:tabLst/>
              <a:defRPr/>
            </a:pPr>
            <a:endParaRPr kumimoji="0" lang="en-US" sz="36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5159945" name="WordArt 9" descr="Paper bag"/>
          <p:cNvSpPr>
            <a:spLocks noChangeArrowheads="1" noChangeShapeType="1" noTextEdit="1"/>
          </p:cNvSpPr>
          <p:nvPr/>
        </p:nvSpPr>
        <p:spPr bwMode="auto">
          <a:xfrm>
            <a:off x="2819400" y="762000"/>
            <a:ext cx="6096000" cy="685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Principle Of  Human Worth</a:t>
            </a:r>
          </a:p>
        </p:txBody>
      </p:sp>
    </p:spTree>
    <p:extLst>
      <p:ext uri="{BB962C8B-B14F-4D97-AF65-F5344CB8AC3E}">
        <p14:creationId xmlns:p14="http://schemas.microsoft.com/office/powerpoint/2010/main" val="176049076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15994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32" fill="hold" grpId="0" nodeType="clickEffect">
                                  <p:stCondLst>
                                    <p:cond delay="0"/>
                                  </p:stCondLst>
                                  <p:childTnLst>
                                    <p:set>
                                      <p:cBhvr>
                                        <p:cTn id="10" dur="1" fill="hold">
                                          <p:stCondLst>
                                            <p:cond delay="0"/>
                                          </p:stCondLst>
                                        </p:cTn>
                                        <p:tgtEl>
                                          <p:spTgt spid="5159945"/>
                                        </p:tgtEl>
                                        <p:attrNameLst>
                                          <p:attrName>style.visibility</p:attrName>
                                        </p:attrNameLst>
                                      </p:cBhvr>
                                      <p:to>
                                        <p:strVal val="visible"/>
                                      </p:to>
                                    </p:set>
                                    <p:anim calcmode="lin" valueType="num">
                                      <p:cBhvr>
                                        <p:cTn id="11" dur="500" fill="hold"/>
                                        <p:tgtEl>
                                          <p:spTgt spid="5159945"/>
                                        </p:tgtEl>
                                        <p:attrNameLst>
                                          <p:attrName>ppt_w</p:attrName>
                                        </p:attrNameLst>
                                      </p:cBhvr>
                                      <p:tavLst>
                                        <p:tav tm="0">
                                          <p:val>
                                            <p:strVal val="4*#ppt_w"/>
                                          </p:val>
                                        </p:tav>
                                        <p:tav tm="100000">
                                          <p:val>
                                            <p:strVal val="#ppt_w"/>
                                          </p:val>
                                        </p:tav>
                                      </p:tavLst>
                                    </p:anim>
                                    <p:anim calcmode="lin" valueType="num">
                                      <p:cBhvr>
                                        <p:cTn id="12" dur="500" fill="hold"/>
                                        <p:tgtEl>
                                          <p:spTgt spid="5159945"/>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5159940">
                                            <p:txEl>
                                              <p:pRg st="0" end="0"/>
                                            </p:txEl>
                                          </p:spTgt>
                                        </p:tgtEl>
                                        <p:attrNameLst>
                                          <p:attrName>style.visibility</p:attrName>
                                        </p:attrNameLst>
                                      </p:cBhvr>
                                      <p:to>
                                        <p:strVal val="visible"/>
                                      </p:to>
                                    </p:set>
                                    <p:anim calcmode="lin" valueType="num">
                                      <p:cBhvr additive="base">
                                        <p:cTn id="17" dur="300" fill="hold"/>
                                        <p:tgtEl>
                                          <p:spTgt spid="5159940">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51599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iterate type="wd">
                                    <p:tmPct val="100000"/>
                                  </p:iterate>
                                  <p:childTnLst>
                                    <p:set>
                                      <p:cBhvr>
                                        <p:cTn id="22" dur="1" fill="hold">
                                          <p:stCondLst>
                                            <p:cond delay="0"/>
                                          </p:stCondLst>
                                        </p:cTn>
                                        <p:tgtEl>
                                          <p:spTgt spid="5159940">
                                            <p:txEl>
                                              <p:pRg st="1" end="1"/>
                                            </p:txEl>
                                          </p:spTgt>
                                        </p:tgtEl>
                                        <p:attrNameLst>
                                          <p:attrName>style.visibility</p:attrName>
                                        </p:attrNameLst>
                                      </p:cBhvr>
                                      <p:to>
                                        <p:strVal val="visible"/>
                                      </p:to>
                                    </p:set>
                                    <p:anim calcmode="lin" valueType="num">
                                      <p:cBhvr additive="base">
                                        <p:cTn id="23" dur="300" fill="hold"/>
                                        <p:tgtEl>
                                          <p:spTgt spid="5159940">
                                            <p:txEl>
                                              <p:pRg st="1" end="1"/>
                                            </p:txEl>
                                          </p:spTgt>
                                        </p:tgtEl>
                                        <p:attrNameLst>
                                          <p:attrName>ppt_x</p:attrName>
                                        </p:attrNameLst>
                                      </p:cBhvr>
                                      <p:tavLst>
                                        <p:tav tm="0">
                                          <p:val>
                                            <p:strVal val="#ppt_x"/>
                                          </p:val>
                                        </p:tav>
                                        <p:tav tm="100000">
                                          <p:val>
                                            <p:strVal val="#ppt_x"/>
                                          </p:val>
                                        </p:tav>
                                      </p:tavLst>
                                    </p:anim>
                                    <p:anim calcmode="lin" valueType="num">
                                      <p:cBhvr additive="base">
                                        <p:cTn id="24" dur="300" fill="hold"/>
                                        <p:tgtEl>
                                          <p:spTgt spid="515994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iterate type="wd">
                                    <p:tmPct val="100000"/>
                                  </p:iterate>
                                  <p:childTnLst>
                                    <p:set>
                                      <p:cBhvr>
                                        <p:cTn id="28" dur="1" fill="hold">
                                          <p:stCondLst>
                                            <p:cond delay="0"/>
                                          </p:stCondLst>
                                        </p:cTn>
                                        <p:tgtEl>
                                          <p:spTgt spid="5159940">
                                            <p:txEl>
                                              <p:pRg st="2" end="2"/>
                                            </p:txEl>
                                          </p:spTgt>
                                        </p:tgtEl>
                                        <p:attrNameLst>
                                          <p:attrName>style.visibility</p:attrName>
                                        </p:attrNameLst>
                                      </p:cBhvr>
                                      <p:to>
                                        <p:strVal val="visible"/>
                                      </p:to>
                                    </p:set>
                                    <p:anim calcmode="lin" valueType="num">
                                      <p:cBhvr additive="base">
                                        <p:cTn id="29" dur="300" fill="hold"/>
                                        <p:tgtEl>
                                          <p:spTgt spid="5159940">
                                            <p:txEl>
                                              <p:pRg st="2" end="2"/>
                                            </p:txEl>
                                          </p:spTgt>
                                        </p:tgtEl>
                                        <p:attrNameLst>
                                          <p:attrName>ppt_x</p:attrName>
                                        </p:attrNameLst>
                                      </p:cBhvr>
                                      <p:tavLst>
                                        <p:tav tm="0">
                                          <p:val>
                                            <p:strVal val="#ppt_x"/>
                                          </p:val>
                                        </p:tav>
                                        <p:tav tm="100000">
                                          <p:val>
                                            <p:strVal val="#ppt_x"/>
                                          </p:val>
                                        </p:tav>
                                      </p:tavLst>
                                    </p:anim>
                                    <p:anim calcmode="lin" valueType="num">
                                      <p:cBhvr additive="base">
                                        <p:cTn id="30" dur="300" fill="hold"/>
                                        <p:tgtEl>
                                          <p:spTgt spid="515994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iterate type="wd">
                                    <p:tmPct val="100000"/>
                                  </p:iterate>
                                  <p:childTnLst>
                                    <p:set>
                                      <p:cBhvr>
                                        <p:cTn id="34" dur="1" fill="hold">
                                          <p:stCondLst>
                                            <p:cond delay="0"/>
                                          </p:stCondLst>
                                        </p:cTn>
                                        <p:tgtEl>
                                          <p:spTgt spid="5159940">
                                            <p:txEl>
                                              <p:pRg st="3" end="3"/>
                                            </p:txEl>
                                          </p:spTgt>
                                        </p:tgtEl>
                                        <p:attrNameLst>
                                          <p:attrName>style.visibility</p:attrName>
                                        </p:attrNameLst>
                                      </p:cBhvr>
                                      <p:to>
                                        <p:strVal val="visible"/>
                                      </p:to>
                                    </p:set>
                                    <p:anim calcmode="lin" valueType="num">
                                      <p:cBhvr additive="base">
                                        <p:cTn id="35" dur="300" fill="hold"/>
                                        <p:tgtEl>
                                          <p:spTgt spid="5159940">
                                            <p:txEl>
                                              <p:pRg st="3" end="3"/>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5159940">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940" grpId="0" build="p" autoUpdateAnimBg="0"/>
      <p:bldP spid="5159941" grpId="0" build="p" autoUpdateAnimBg="0"/>
      <p:bldP spid="51599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09954" name="WordArt 2"/>
          <p:cNvSpPr>
            <a:spLocks noChangeArrowheads="1" noChangeShapeType="1" noTextEdit="1"/>
          </p:cNvSpPr>
          <p:nvPr/>
        </p:nvSpPr>
        <p:spPr bwMode="auto">
          <a:xfrm>
            <a:off x="2286000" y="990600"/>
            <a:ext cx="7924800" cy="2819400"/>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solidFill>
                    <a:srgbClr val="000000"/>
                  </a:solidFill>
                  <a:round/>
                  <a:headEnd/>
                  <a:tailEnd/>
                </a:ln>
                <a:solidFill>
                  <a:srgbClr val="993366"/>
                </a:solidFill>
                <a:effectLst/>
                <a:uLnTx/>
                <a:uFillTx/>
                <a:latin typeface="Arial Black"/>
                <a:ea typeface="+mn-ea"/>
                <a:cs typeface="+mn-cs"/>
              </a:rPr>
              <a:t>Restoration</a:t>
            </a:r>
          </a:p>
        </p:txBody>
      </p:sp>
      <p:sp>
        <p:nvSpPr>
          <p:cNvPr id="509955" name="WordArt 3"/>
          <p:cNvSpPr>
            <a:spLocks noChangeArrowheads="1" noChangeShapeType="1" noTextEdit="1"/>
          </p:cNvSpPr>
          <p:nvPr/>
        </p:nvSpPr>
        <p:spPr bwMode="auto">
          <a:xfrm>
            <a:off x="1676400" y="4191000"/>
            <a:ext cx="8839200" cy="251460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800000"/>
                </a:solidFill>
                <a:effectLst/>
                <a:uLnTx/>
                <a:uFillTx/>
                <a:latin typeface="Times New Roman"/>
                <a:ea typeface="+mn-ea"/>
                <a:cs typeface="Times New Roman"/>
              </a:rPr>
              <a:t>Divergence</a:t>
            </a:r>
          </a:p>
        </p:txBody>
      </p:sp>
      <p:sp>
        <p:nvSpPr>
          <p:cNvPr id="509956" name="WordArt 4"/>
          <p:cNvSpPr>
            <a:spLocks noChangeArrowheads="1" noChangeShapeType="1" noTextEdit="1"/>
          </p:cNvSpPr>
          <p:nvPr/>
        </p:nvSpPr>
        <p:spPr bwMode="auto">
          <a:xfrm>
            <a:off x="1860884" y="2326105"/>
            <a:ext cx="8510337" cy="2197769"/>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Closed Communion</a:t>
            </a:r>
          </a:p>
        </p:txBody>
      </p:sp>
    </p:spTree>
    <p:extLst>
      <p:ext uri="{BB962C8B-B14F-4D97-AF65-F5344CB8AC3E}">
        <p14:creationId xmlns:p14="http://schemas.microsoft.com/office/powerpoint/2010/main" val="1151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9956"/>
                                        </p:tgtEl>
                                        <p:attrNameLst>
                                          <p:attrName>style.visibility</p:attrName>
                                        </p:attrNameLst>
                                      </p:cBhvr>
                                      <p:to>
                                        <p:strVal val="visible"/>
                                      </p:to>
                                    </p:set>
                                    <p:anim calcmode="lin" valueType="num">
                                      <p:cBhvr>
                                        <p:cTn id="7" dur="500" fill="hold"/>
                                        <p:tgtEl>
                                          <p:spTgt spid="509956"/>
                                        </p:tgtEl>
                                        <p:attrNameLst>
                                          <p:attrName>ppt_w</p:attrName>
                                        </p:attrNameLst>
                                      </p:cBhvr>
                                      <p:tavLst>
                                        <p:tav tm="0">
                                          <p:val>
                                            <p:fltVal val="0"/>
                                          </p:val>
                                        </p:tav>
                                        <p:tav tm="100000">
                                          <p:val>
                                            <p:strVal val="#ppt_w"/>
                                          </p:val>
                                        </p:tav>
                                      </p:tavLst>
                                    </p:anim>
                                    <p:anim calcmode="lin" valueType="num">
                                      <p:cBhvr>
                                        <p:cTn id="8" dur="500" fill="hold"/>
                                        <p:tgtEl>
                                          <p:spTgt spid="50995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B47EB-2A33-4FC9-B032-B74B4CC17C41}"/>
              </a:ext>
            </a:extLst>
          </p:cNvPr>
          <p:cNvSpPr>
            <a:spLocks noGrp="1"/>
          </p:cNvSpPr>
          <p:nvPr>
            <p:ph type="title"/>
          </p:nvPr>
        </p:nvSpPr>
        <p:spPr>
          <a:xfrm>
            <a:off x="276726" y="365125"/>
            <a:ext cx="11598442" cy="1325563"/>
          </a:xfrm>
        </p:spPr>
        <p:txBody>
          <a:bodyPr>
            <a:noAutofit/>
          </a:bodyPr>
          <a:lstStyle/>
          <a:p>
            <a:r>
              <a:rPr lang="en-US" sz="9600" b="1" dirty="0">
                <a:solidFill>
                  <a:schemeClr val="bg1"/>
                </a:solidFill>
                <a:effectLst>
                  <a:outerShdw blurRad="38100" dist="38100" dir="2700000" algn="tl">
                    <a:srgbClr val="000000">
                      <a:alpha val="43137"/>
                    </a:srgbClr>
                  </a:outerShdw>
                </a:effectLst>
              </a:rPr>
              <a:t>  “Wrestling With God”</a:t>
            </a:r>
          </a:p>
        </p:txBody>
      </p:sp>
      <p:pic>
        <p:nvPicPr>
          <p:cNvPr id="4" name="Online Media 3">
            <a:hlinkClick r:id="" action="ppaction://media"/>
            <a:extLst>
              <a:ext uri="{FF2B5EF4-FFF2-40B4-BE49-F238E27FC236}">
                <a16:creationId xmlns:a16="http://schemas.microsoft.com/office/drawing/2014/main" id="{AF73896A-3D06-4D20-983F-B1A4874F3A59}"/>
              </a:ext>
            </a:extLst>
          </p:cNvPr>
          <p:cNvPicPr>
            <a:picLocks noGrp="1" noRot="1" noChangeAspect="1"/>
          </p:cNvPicPr>
          <p:nvPr>
            <p:ph idx="1"/>
            <a:videoFile r:link="rId1"/>
          </p:nvPr>
        </p:nvPicPr>
        <p:blipFill>
          <a:blip r:embed="rId3"/>
          <a:stretch>
            <a:fillRect/>
          </a:stretch>
        </p:blipFill>
        <p:spPr>
          <a:xfrm>
            <a:off x="1997242" y="1840832"/>
            <a:ext cx="8109284" cy="4343400"/>
          </a:xfrm>
          <a:prstGeom prst="rect">
            <a:avLst/>
          </a:prstGeom>
        </p:spPr>
      </p:pic>
    </p:spTree>
    <p:extLst>
      <p:ext uri="{BB962C8B-B14F-4D97-AF65-F5344CB8AC3E}">
        <p14:creationId xmlns:p14="http://schemas.microsoft.com/office/powerpoint/2010/main" val="28011974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2057400" y="152399"/>
            <a:ext cx="8001000" cy="1082511"/>
          </a:xfrm>
          <a:solidFill>
            <a:schemeClr val="accent1"/>
          </a:solidFill>
        </p:spPr>
        <p:txBody>
          <a:bodyPr/>
          <a:lstStyle/>
          <a:p>
            <a:r>
              <a:rPr lang="en-US" dirty="0"/>
              <a:t>Father-Son Campbells’ Movement</a:t>
            </a:r>
            <a:br>
              <a:rPr lang="en-US" dirty="0"/>
            </a:br>
            <a:r>
              <a:rPr lang="en-US" b="1" dirty="0"/>
              <a:t>Focus</a:t>
            </a:r>
            <a:r>
              <a:rPr lang="en-US" dirty="0"/>
              <a:t>: Son </a:t>
            </a:r>
            <a:r>
              <a:rPr lang="en-US" dirty="0">
                <a:solidFill>
                  <a:schemeClr val="tx1"/>
                </a:solidFill>
              </a:rPr>
              <a:t>Alexander </a:t>
            </a:r>
            <a:r>
              <a:rPr lang="en-US" dirty="0"/>
              <a:t>Campbell</a:t>
            </a:r>
          </a:p>
        </p:txBody>
      </p:sp>
      <p:sp>
        <p:nvSpPr>
          <p:cNvPr id="251907" name="Rectangle 3"/>
          <p:cNvSpPr>
            <a:spLocks noGrp="1" noChangeArrowheads="1"/>
          </p:cNvSpPr>
          <p:nvPr>
            <p:ph type="body" idx="1"/>
          </p:nvPr>
        </p:nvSpPr>
        <p:spPr>
          <a:xfrm>
            <a:off x="1676400" y="898497"/>
            <a:ext cx="8839200" cy="5959503"/>
          </a:xfrm>
        </p:spPr>
        <p:txBody>
          <a:bodyPr/>
          <a:lstStyle/>
          <a:p>
            <a:pPr>
              <a:lnSpc>
                <a:spcPct val="90000"/>
              </a:lnSpc>
            </a:pPr>
            <a:endParaRPr lang="en-US" sz="2000" dirty="0">
              <a:solidFill>
                <a:schemeClr val="accent1"/>
              </a:solidFill>
            </a:endParaRPr>
          </a:p>
          <a:p>
            <a:pPr>
              <a:lnSpc>
                <a:spcPct val="90000"/>
              </a:lnSpc>
            </a:pPr>
            <a:r>
              <a:rPr lang="en-US" sz="1800" dirty="0">
                <a:solidFill>
                  <a:schemeClr val="accent1"/>
                </a:solidFill>
                <a:effectLst>
                  <a:outerShdw blurRad="38100" dist="38100" dir="2700000" algn="tl">
                    <a:srgbClr val="000000"/>
                  </a:outerShdw>
                </a:effectLst>
              </a:rPr>
              <a:t>They Felt Their Providential Mission To Hammer The Message Of Christian Simple Unity &amp; Faith Not Based On Tests Or Laws.</a:t>
            </a:r>
          </a:p>
          <a:p>
            <a:pPr>
              <a:lnSpc>
                <a:spcPct val="90000"/>
              </a:lnSpc>
            </a:pPr>
            <a:r>
              <a:rPr lang="en-US" sz="1800" dirty="0">
                <a:solidFill>
                  <a:schemeClr val="accent1"/>
                </a:solidFill>
                <a:effectLst>
                  <a:outerShdw blurRad="38100" dist="38100" dir="2700000" algn="tl">
                    <a:srgbClr val="000000"/>
                  </a:outerShdw>
                </a:effectLst>
              </a:rPr>
              <a:t>They Felt No Man Or Group Of Men Had The Right To Judge Another’s Faith.</a:t>
            </a:r>
          </a:p>
          <a:p>
            <a:pPr>
              <a:lnSpc>
                <a:spcPct val="90000"/>
              </a:lnSpc>
            </a:pPr>
            <a:r>
              <a:rPr lang="en-US" sz="1800" dirty="0">
                <a:solidFill>
                  <a:schemeClr val="accent1"/>
                </a:solidFill>
                <a:effectLst>
                  <a:outerShdw blurRad="38100" dist="38100" dir="2700000" algn="tl">
                    <a:srgbClr val="000000"/>
                  </a:outerShdw>
                </a:effectLst>
              </a:rPr>
              <a:t>Felt Obedience Involved Three Things On Our Part – Believe,  Repent,  &amp;  Be Baptized.</a:t>
            </a:r>
          </a:p>
          <a:p>
            <a:pPr>
              <a:lnSpc>
                <a:spcPct val="90000"/>
              </a:lnSpc>
            </a:pPr>
            <a:r>
              <a:rPr lang="en-US" sz="1800" dirty="0">
                <a:solidFill>
                  <a:schemeClr val="accent1"/>
                </a:solidFill>
                <a:effectLst>
                  <a:outerShdw blurRad="38100" dist="38100" dir="2700000" algn="tl">
                    <a:srgbClr val="000000"/>
                  </a:outerShdw>
                </a:effectLst>
              </a:rPr>
              <a:t>Felt These Three Actions On Man’s Part Followed By Three Actions Of Deity -  Forgiveness Of Sin – Bestowing Of The Holy Spirit – Granting Of Eternal Life</a:t>
            </a:r>
          </a:p>
          <a:p>
            <a:pPr>
              <a:lnSpc>
                <a:spcPct val="90000"/>
              </a:lnSpc>
            </a:pPr>
            <a:r>
              <a:rPr lang="en-US" sz="1800" dirty="0">
                <a:solidFill>
                  <a:schemeClr val="accent1"/>
                </a:solidFill>
                <a:effectLst>
                  <a:outerShdw blurRad="38100" dist="38100" dir="2700000" algn="tl">
                    <a:srgbClr val="000000"/>
                  </a:outerShdw>
                </a:effectLst>
              </a:rPr>
              <a:t>His Idea That Baptism Without Faith Is An Empty Gesture Becomes Labeled Heresy &amp; He Is Asked To Defend His Position On This Issue In Public Debate.</a:t>
            </a:r>
          </a:p>
          <a:p>
            <a:pPr>
              <a:lnSpc>
                <a:spcPct val="90000"/>
              </a:lnSpc>
            </a:pPr>
            <a:r>
              <a:rPr lang="en-US" sz="1800" dirty="0">
                <a:solidFill>
                  <a:schemeClr val="accent1"/>
                </a:solidFill>
                <a:effectLst>
                  <a:outerShdw blurRad="38100" dist="38100" dir="2700000" algn="tl">
                    <a:srgbClr val="000000"/>
                  </a:outerShdw>
                </a:effectLst>
              </a:rPr>
              <a:t>Alexander Believes He Has Cause For Being Timid Toward The Debate Format – Initially Considering It An Unauthorized Method - Unapproved By God; He Felt Our Faith Is Not An Intellectual Exercise &amp; Debate Being Such Was Distracting – Often Serving As Public Spectacle.   However,  His Wife Thought Strongly Otherwise &amp; Was Sufficiently Persuasive.  She Felt It An Authorized Expedient Needful In Focusing Serious Attention On That Same Gospel Faith. </a:t>
            </a:r>
          </a:p>
          <a:p>
            <a:pPr>
              <a:lnSpc>
                <a:spcPct val="90000"/>
              </a:lnSpc>
            </a:pPr>
            <a:r>
              <a:rPr lang="en-US" sz="1800" dirty="0">
                <a:solidFill>
                  <a:schemeClr val="accent1"/>
                </a:solidFill>
                <a:effectLst>
                  <a:outerShdw blurRad="38100" dist="38100" dir="2700000" algn="tl">
                    <a:srgbClr val="000000"/>
                  </a:outerShdw>
                </a:effectLst>
              </a:rPr>
              <a:t>He Debates Over Infant &amp; Adult Believer’s Baptism &amp; His Positions Over This Issue &amp; That Of The Lord’s Supper Are Linked.  He Is Accused On Both Occasions Of Not Examining For Worthiness – Of Which He Admits Guilt.  </a:t>
            </a:r>
          </a:p>
          <a:p>
            <a:pPr>
              <a:lnSpc>
                <a:spcPct val="90000"/>
              </a:lnSpc>
            </a:pPr>
            <a:r>
              <a:rPr lang="en-US" sz="1800" dirty="0">
                <a:solidFill>
                  <a:schemeClr val="accent1"/>
                </a:solidFill>
                <a:effectLst>
                  <a:outerShdw blurRad="38100" dist="38100" dir="2700000" algn="tl">
                    <a:srgbClr val="000000"/>
                  </a:outerShdw>
                </a:effectLst>
              </a:rPr>
              <a:t>Year 1811,  Dad &amp; Him Form “Brush Run Church” &amp; Until 1830,  They Work At Reform Among Baptists.</a:t>
            </a:r>
          </a:p>
          <a:p>
            <a:pPr>
              <a:lnSpc>
                <a:spcPct val="90000"/>
              </a:lnSpc>
            </a:pPr>
            <a:r>
              <a:rPr lang="en-US" sz="1800" dirty="0">
                <a:solidFill>
                  <a:schemeClr val="accent1"/>
                </a:solidFill>
                <a:effectLst>
                  <a:outerShdw blurRad="38100" dist="38100" dir="2700000" algn="tl">
                    <a:srgbClr val="000000"/>
                  </a:outerShdw>
                </a:effectLst>
              </a:rPr>
              <a:t>He Is Expelled From First Baptist Association For Preaching That The Gospel Is Greater Than The Law – His Famous Dispensational “Sermon On The Law”</a:t>
            </a:r>
          </a:p>
          <a:p>
            <a:pPr>
              <a:lnSpc>
                <a:spcPct val="90000"/>
              </a:lnSpc>
            </a:pPr>
            <a:endParaRPr lang="en-US" sz="900" dirty="0"/>
          </a:p>
          <a:p>
            <a:pPr>
              <a:lnSpc>
                <a:spcPct val="90000"/>
              </a:lnSpc>
            </a:pPr>
            <a:endParaRPr lang="en-US" sz="2800" dirty="0"/>
          </a:p>
          <a:p>
            <a:pPr>
              <a:lnSpc>
                <a:spcPct val="90000"/>
              </a:lnSpc>
              <a:buFontTx/>
              <a:buNone/>
            </a:pPr>
            <a:endParaRPr lang="en-US" sz="2800" dirty="0"/>
          </a:p>
          <a:p>
            <a:pPr>
              <a:lnSpc>
                <a:spcPct val="90000"/>
              </a:lnSpc>
              <a:buFontTx/>
              <a:buNone/>
            </a:pPr>
            <a:endParaRPr lang="en-US" sz="2800" dirty="0"/>
          </a:p>
          <a:p>
            <a:pPr>
              <a:lnSpc>
                <a:spcPct val="90000"/>
              </a:lnSpc>
              <a:buFontTx/>
              <a:buNone/>
            </a:pPr>
            <a:endParaRPr lang="en-US" sz="2800" dirty="0"/>
          </a:p>
        </p:txBody>
      </p:sp>
      <p:sp>
        <p:nvSpPr>
          <p:cNvPr id="251909" name="Comment 5"/>
          <p:cNvSpPr>
            <a:spLocks noChangeArrowheads="1"/>
          </p:cNvSpPr>
          <p:nvPr/>
        </p:nvSpPr>
        <p:spPr bwMode="auto">
          <a:xfrm>
            <a:off x="1539876" y="-2667000"/>
            <a:ext cx="9128125" cy="24241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a:t>
            </a:r>
            <a:r>
              <a:rPr kumimoji="0" lang="en-US" sz="1600" b="1" i="1" u="none" strike="noStrike" kern="1200" cap="none" spc="0" normalizeH="0" baseline="0" noProof="0">
                <a:ln>
                  <a:noFill/>
                </a:ln>
                <a:solidFill>
                  <a:srgbClr val="000000"/>
                </a:solidFill>
                <a:effectLst/>
                <a:uLnTx/>
                <a:uFillTx/>
                <a:latin typeface="Arial" charset="0"/>
                <a:ea typeface="+mn-ea"/>
                <a:cs typeface="+mn-cs"/>
              </a:rPr>
              <a:t>Scottish Seceders Practiced Infant Baptism</a:t>
            </a:r>
            <a:endPar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Father Thomas Favored Soft Words &amp; Hard Arguments Never Wishing To See Or Hear One Ironic Hint Or One Retaliative Retort; </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Later Said Errett Of Son  Alexander’s Technique:  “But, unhappily,  all this tended to whet a taste for controversy.  Many learned to love it,  to rejoice in its rxcitements and its triumphs,  and to view the truth mainly in its controversial aspects.”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From </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Sermon On The Law</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 “The Patriarchs Had The Bud,  The Jews Had The Blossom,  &amp; The Christian Has The Divine Mature Fruit Of Grace.”    </a:t>
            </a:r>
          </a:p>
        </p:txBody>
      </p:sp>
    </p:spTree>
    <p:extLst>
      <p:ext uri="{BB962C8B-B14F-4D97-AF65-F5344CB8AC3E}">
        <p14:creationId xmlns:p14="http://schemas.microsoft.com/office/powerpoint/2010/main" val="353741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51907">
                                            <p:txEl>
                                              <p:pRg st="1" end="1"/>
                                            </p:txEl>
                                          </p:spTgt>
                                        </p:tgtEl>
                                        <p:attrNameLst>
                                          <p:attrName>style.visibility</p:attrName>
                                        </p:attrNameLst>
                                      </p:cBhvr>
                                      <p:to>
                                        <p:strVal val="visible"/>
                                      </p:to>
                                    </p:set>
                                    <p:anim calcmode="lin" valueType="num">
                                      <p:cBhvr>
                                        <p:cTn id="7" dur="1000" fill="hold"/>
                                        <p:tgtEl>
                                          <p:spTgt spid="251907">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51907">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5190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5190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51907">
                                            <p:txEl>
                                              <p:pRg st="2" end="2"/>
                                            </p:txEl>
                                          </p:spTgt>
                                        </p:tgtEl>
                                        <p:attrNameLst>
                                          <p:attrName>style.visibility</p:attrName>
                                        </p:attrNameLst>
                                      </p:cBhvr>
                                      <p:to>
                                        <p:strVal val="visible"/>
                                      </p:to>
                                    </p:set>
                                    <p:anim calcmode="lin" valueType="num">
                                      <p:cBhvr>
                                        <p:cTn id="15" dur="1000" fill="hold"/>
                                        <p:tgtEl>
                                          <p:spTgt spid="251907">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51907">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5190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5190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51907">
                                            <p:txEl>
                                              <p:pRg st="3" end="3"/>
                                            </p:txEl>
                                          </p:spTgt>
                                        </p:tgtEl>
                                        <p:attrNameLst>
                                          <p:attrName>style.visibility</p:attrName>
                                        </p:attrNameLst>
                                      </p:cBhvr>
                                      <p:to>
                                        <p:strVal val="visible"/>
                                      </p:to>
                                    </p:set>
                                    <p:anim calcmode="lin" valueType="num">
                                      <p:cBhvr>
                                        <p:cTn id="23" dur="1000" fill="hold"/>
                                        <p:tgtEl>
                                          <p:spTgt spid="251907">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51907">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5190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5190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51907">
                                            <p:txEl>
                                              <p:pRg st="4" end="4"/>
                                            </p:txEl>
                                          </p:spTgt>
                                        </p:tgtEl>
                                        <p:attrNameLst>
                                          <p:attrName>style.visibility</p:attrName>
                                        </p:attrNameLst>
                                      </p:cBhvr>
                                      <p:to>
                                        <p:strVal val="visible"/>
                                      </p:to>
                                    </p:set>
                                    <p:anim calcmode="lin" valueType="num">
                                      <p:cBhvr>
                                        <p:cTn id="31" dur="1000" fill="hold"/>
                                        <p:tgtEl>
                                          <p:spTgt spid="251907">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51907">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5190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5190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51907">
                                            <p:txEl>
                                              <p:pRg st="5" end="5"/>
                                            </p:txEl>
                                          </p:spTgt>
                                        </p:tgtEl>
                                        <p:attrNameLst>
                                          <p:attrName>style.visibility</p:attrName>
                                        </p:attrNameLst>
                                      </p:cBhvr>
                                      <p:to>
                                        <p:strVal val="visible"/>
                                      </p:to>
                                    </p:set>
                                    <p:anim calcmode="lin" valueType="num">
                                      <p:cBhvr>
                                        <p:cTn id="39" dur="1000" fill="hold"/>
                                        <p:tgtEl>
                                          <p:spTgt spid="251907">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251907">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25190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5190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51907">
                                            <p:txEl>
                                              <p:pRg st="6" end="6"/>
                                            </p:txEl>
                                          </p:spTgt>
                                        </p:tgtEl>
                                        <p:attrNameLst>
                                          <p:attrName>style.visibility</p:attrName>
                                        </p:attrNameLst>
                                      </p:cBhvr>
                                      <p:to>
                                        <p:strVal val="visible"/>
                                      </p:to>
                                    </p:set>
                                    <p:anim calcmode="lin" valueType="num">
                                      <p:cBhvr>
                                        <p:cTn id="47" dur="1000" fill="hold"/>
                                        <p:tgtEl>
                                          <p:spTgt spid="251907">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51907">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25190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5190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51907">
                                            <p:txEl>
                                              <p:pRg st="7" end="7"/>
                                            </p:txEl>
                                          </p:spTgt>
                                        </p:tgtEl>
                                        <p:attrNameLst>
                                          <p:attrName>style.visibility</p:attrName>
                                        </p:attrNameLst>
                                      </p:cBhvr>
                                      <p:to>
                                        <p:strVal val="visible"/>
                                      </p:to>
                                    </p:set>
                                    <p:anim calcmode="lin" valueType="num">
                                      <p:cBhvr>
                                        <p:cTn id="55" dur="1000" fill="hold"/>
                                        <p:tgtEl>
                                          <p:spTgt spid="251907">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251907">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251907">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51907">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51907">
                                            <p:txEl>
                                              <p:pRg st="8" end="8"/>
                                            </p:txEl>
                                          </p:spTgt>
                                        </p:tgtEl>
                                        <p:attrNameLst>
                                          <p:attrName>style.visibility</p:attrName>
                                        </p:attrNameLst>
                                      </p:cBhvr>
                                      <p:to>
                                        <p:strVal val="visible"/>
                                      </p:to>
                                    </p:set>
                                    <p:anim calcmode="lin" valueType="num">
                                      <p:cBhvr>
                                        <p:cTn id="63" dur="1000" fill="hold"/>
                                        <p:tgtEl>
                                          <p:spTgt spid="251907">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251907">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251907">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51907">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51907">
                                            <p:txEl>
                                              <p:pRg st="9" end="9"/>
                                            </p:txEl>
                                          </p:spTgt>
                                        </p:tgtEl>
                                        <p:attrNameLst>
                                          <p:attrName>style.visibility</p:attrName>
                                        </p:attrNameLst>
                                      </p:cBhvr>
                                      <p:to>
                                        <p:strVal val="visible"/>
                                      </p:to>
                                    </p:set>
                                    <p:anim calcmode="lin" valueType="num">
                                      <p:cBhvr>
                                        <p:cTn id="71" dur="1000" fill="hold"/>
                                        <p:tgtEl>
                                          <p:spTgt spid="251907">
                                            <p:txEl>
                                              <p:pRg st="9" end="9"/>
                                            </p:txEl>
                                          </p:spTgt>
                                        </p:tgtEl>
                                        <p:attrNameLst>
                                          <p:attrName>ppt_w</p:attrName>
                                        </p:attrNameLst>
                                      </p:cBhvr>
                                      <p:tavLst>
                                        <p:tav tm="0">
                                          <p:val>
                                            <p:fltVal val="0"/>
                                          </p:val>
                                        </p:tav>
                                        <p:tav tm="100000">
                                          <p:val>
                                            <p:strVal val="#ppt_w"/>
                                          </p:val>
                                        </p:tav>
                                      </p:tavLst>
                                    </p:anim>
                                    <p:anim calcmode="lin" valueType="num">
                                      <p:cBhvr>
                                        <p:cTn id="72" dur="1000" fill="hold"/>
                                        <p:tgtEl>
                                          <p:spTgt spid="251907">
                                            <p:txEl>
                                              <p:pRg st="9" end="9"/>
                                            </p:txEl>
                                          </p:spTgt>
                                        </p:tgtEl>
                                        <p:attrNameLst>
                                          <p:attrName>ppt_h</p:attrName>
                                        </p:attrNameLst>
                                      </p:cBhvr>
                                      <p:tavLst>
                                        <p:tav tm="0">
                                          <p:val>
                                            <p:fltVal val="0"/>
                                          </p:val>
                                        </p:tav>
                                        <p:tav tm="100000">
                                          <p:val>
                                            <p:strVal val="#ppt_h"/>
                                          </p:val>
                                        </p:tav>
                                      </p:tavLst>
                                    </p:anim>
                                    <p:anim calcmode="lin" valueType="num">
                                      <p:cBhvr>
                                        <p:cTn id="73" dur="1000" fill="hold"/>
                                        <p:tgtEl>
                                          <p:spTgt spid="251907">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51907">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7"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2" name="Picture 4" descr="CrossCreek Church, SermonOnLaw02a"/>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2290" name="Rectangle 2"/>
          <p:cNvSpPr>
            <a:spLocks noGrp="1" noChangeArrowheads="1"/>
          </p:cNvSpPr>
          <p:nvPr>
            <p:ph type="title"/>
          </p:nvPr>
        </p:nvSpPr>
        <p:spPr>
          <a:xfrm>
            <a:off x="1979614" y="228600"/>
            <a:ext cx="8226425" cy="869950"/>
          </a:xfrm>
        </p:spPr>
        <p:txBody>
          <a:bodyPr/>
          <a:lstStyle/>
          <a:p>
            <a:r>
              <a:rPr lang="en-US">
                <a:solidFill>
                  <a:srgbClr val="FFFFFF"/>
                </a:solidFill>
                <a:latin typeface="Tahoma" pitchFamily="34" charset="0"/>
              </a:rPr>
              <a:t>1816 Sermon On The Law</a:t>
            </a:r>
            <a:r>
              <a:rPr lang="en-US">
                <a:latin typeface="Tahoma" pitchFamily="34" charset="0"/>
              </a:rPr>
              <a:t> </a:t>
            </a:r>
          </a:p>
        </p:txBody>
      </p:sp>
      <p:sp>
        <p:nvSpPr>
          <p:cNvPr id="12291" name="Rectangle 3"/>
          <p:cNvSpPr>
            <a:spLocks noGrp="1" noChangeArrowheads="1"/>
          </p:cNvSpPr>
          <p:nvPr>
            <p:ph type="body" idx="1"/>
          </p:nvPr>
        </p:nvSpPr>
        <p:spPr>
          <a:xfrm>
            <a:off x="1676401" y="989014"/>
            <a:ext cx="8839199" cy="5564187"/>
          </a:xfrm>
        </p:spPr>
        <p:txBody>
          <a:bodyPr/>
          <a:lstStyle/>
          <a:p>
            <a:r>
              <a:rPr lang="en-US" sz="1800" b="1" dirty="0">
                <a:solidFill>
                  <a:srgbClr val="00B0F0"/>
                </a:solidFill>
              </a:rPr>
              <a:t>The “Sermon on the Law” is one of the most important historical documents of the Restoration Movement. It is important not as a mature statement of Campbell’s thought — that would evolve considerably over the next three decades - but rather as the point of origin of the separation from the Baptists and the development of a distinctive Restoration theology. </a:t>
            </a:r>
          </a:p>
          <a:p>
            <a:r>
              <a:rPr lang="en-US" sz="1800" b="1" dirty="0">
                <a:solidFill>
                  <a:srgbClr val="00B0F0"/>
                </a:solidFill>
              </a:rPr>
              <a:t>The sermon itself is quite long and the arguments are often rather complex. What follows is a very brief synopsis which focuses on the conclusions at the end of the sermon. The point of departure is Romans 8:3 &amp; the sermon begins with the very </a:t>
            </a:r>
            <a:r>
              <a:rPr lang="en-US" sz="1800" b="1" dirty="0" err="1">
                <a:solidFill>
                  <a:srgbClr val="00B0F0"/>
                </a:solidFill>
              </a:rPr>
              <a:t>Lockian</a:t>
            </a:r>
            <a:r>
              <a:rPr lang="en-US" sz="1800" b="1" dirty="0">
                <a:solidFill>
                  <a:srgbClr val="00B0F0"/>
                </a:solidFill>
              </a:rPr>
              <a:t> sentence,  “Words are signs of ideas or thoughts.”  The word that Campbell is concerned with is “law.” Campbell    is interested in demonstrating that  “the law”  signifies the Mosaic dispensation, a distinct and peculiar institution designed by God for a special people &amp; for limited time. His method is made clear by this passage:</a:t>
            </a:r>
          </a:p>
          <a:p>
            <a:r>
              <a:rPr lang="en-US" sz="1800" dirty="0">
                <a:solidFill>
                  <a:srgbClr val="F8F8F8"/>
                </a:solidFill>
              </a:rPr>
              <a:t>“ We would observe that there are two principles, commandments, or laws, that are never included in our observations respecting the law of Moses, nor are they ever in holy writ called the law of Moses; these are ‘Thou </a:t>
            </a:r>
            <a:r>
              <a:rPr lang="en-US" sz="1800" dirty="0" err="1">
                <a:solidFill>
                  <a:srgbClr val="F8F8F8"/>
                </a:solidFill>
              </a:rPr>
              <a:t>shalt</a:t>
            </a:r>
            <a:r>
              <a:rPr lang="en-US" sz="1800" dirty="0">
                <a:solidFill>
                  <a:srgbClr val="F8F8F8"/>
                </a:solidFill>
              </a:rPr>
              <a:t> love the Lord thy God with all thy heart, soul, mind, and strength; and thy neighbor as thyself.’ These our Great Prophet teaches us, are the basis of the law of Moses, and the Prophets.” </a:t>
            </a:r>
            <a:endParaRPr lang="en-US" sz="1800" dirty="0">
              <a:solidFill>
                <a:srgbClr val="F8F8F8"/>
              </a:solidFill>
              <a:latin typeface="Tahoma" pitchFamily="34" charset="0"/>
            </a:endParaRPr>
          </a:p>
        </p:txBody>
      </p:sp>
    </p:spTree>
    <p:extLst>
      <p:ext uri="{BB962C8B-B14F-4D97-AF65-F5344CB8AC3E}">
        <p14:creationId xmlns:p14="http://schemas.microsoft.com/office/powerpoint/2010/main" val="162082169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anim calcmode="lin" valueType="num">
                                      <p:cBhvr>
                                        <p:cTn id="8" dur="2000" fill="hold"/>
                                        <p:tgtEl>
                                          <p:spTgt spid="12291">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2291">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Effect transition="in" filter="fade">
                                      <p:cBhvr>
                                        <p:cTn id="15" dur="2000"/>
                                        <p:tgtEl>
                                          <p:spTgt spid="12291">
                                            <p:txEl>
                                              <p:pRg st="1" end="1"/>
                                            </p:txEl>
                                          </p:spTgt>
                                        </p:tgtEl>
                                      </p:cBhvr>
                                    </p:animEffect>
                                    <p:anim calcmode="lin" valueType="num">
                                      <p:cBhvr>
                                        <p:cTn id="16" dur="2000" fill="hold"/>
                                        <p:tgtEl>
                                          <p:spTgt spid="12291">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12291">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2291">
                                            <p:txEl>
                                              <p:pRg st="2" end="2"/>
                                            </p:txEl>
                                          </p:spTgt>
                                        </p:tgtEl>
                                        <p:attrNameLst>
                                          <p:attrName>style.visibility</p:attrName>
                                        </p:attrNameLst>
                                      </p:cBhvr>
                                      <p:to>
                                        <p:strVal val="visible"/>
                                      </p:to>
                                    </p:set>
                                    <p:animEffect transition="in" filter="fade">
                                      <p:cBhvr>
                                        <p:cTn id="23" dur="2000"/>
                                        <p:tgtEl>
                                          <p:spTgt spid="12291">
                                            <p:txEl>
                                              <p:pRg st="2" end="2"/>
                                            </p:txEl>
                                          </p:spTgt>
                                        </p:tgtEl>
                                      </p:cBhvr>
                                    </p:animEffect>
                                    <p:anim calcmode="lin" valueType="num">
                                      <p:cBhvr>
                                        <p:cTn id="24" dur="2000" fill="hold"/>
                                        <p:tgtEl>
                                          <p:spTgt spid="12291">
                                            <p:txEl>
                                              <p:pRg st="2" end="2"/>
                                            </p:txEl>
                                          </p:spTgt>
                                        </p:tgtEl>
                                        <p:attrNameLst>
                                          <p:attrName>style.rotation</p:attrName>
                                        </p:attrNameLst>
                                      </p:cBhvr>
                                      <p:tavLst>
                                        <p:tav tm="0">
                                          <p:val>
                                            <p:fltVal val="720"/>
                                          </p:val>
                                        </p:tav>
                                        <p:tav tm="100000">
                                          <p:val>
                                            <p:fltVal val="0"/>
                                          </p:val>
                                        </p:tav>
                                      </p:tavLst>
                                    </p:anim>
                                    <p:anim calcmode="lin" valueType="num">
                                      <p:cBhvr>
                                        <p:cTn id="25" dur="2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26" dur="2000" fill="hold"/>
                                        <p:tgtEl>
                                          <p:spTgt spid="12291">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447800" y="476250"/>
            <a:ext cx="3124200" cy="638175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Moved From Mass. When He Was 8 Yrs. Old To Vermont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1793 Baptized Into Baptist Church, Woodstock, VT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Began To Preach 1801, Age 29</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Began Planning At 21</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Studied His Bible On His Own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Found Baptist To Be Unauthorized Name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Should Be A Christian Only</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Organized 1</a:t>
            </a:r>
            <a:r>
              <a:rPr kumimoji="0" lang="en-US" sz="1800" b="0" i="0" u="none" strike="noStrike" kern="1200" cap="none" spc="0" normalizeH="0" baseline="3000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a:t>
            </a: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Free Christian Church In New England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Denied Calvinism And Branded As Heretic By Free-Will Baptists</a:t>
            </a:r>
          </a:p>
        </p:txBody>
      </p:sp>
      <p:graphicFrame>
        <p:nvGraphicFramePr>
          <p:cNvPr id="5128" name="Object 8"/>
          <p:cNvGraphicFramePr>
            <a:graphicFrameLocks noChangeAspect="1"/>
          </p:cNvGraphicFramePr>
          <p:nvPr/>
        </p:nvGraphicFramePr>
        <p:xfrm>
          <a:off x="4572000" y="1066800"/>
          <a:ext cx="2921000" cy="5486400"/>
        </p:xfrm>
        <a:graphic>
          <a:graphicData uri="http://schemas.openxmlformats.org/presentationml/2006/ole">
            <mc:AlternateContent xmlns:mc="http://schemas.openxmlformats.org/markup-compatibility/2006">
              <mc:Choice xmlns:v="urn:schemas-microsoft-com:vml" Requires="v">
                <p:oleObj spid="_x0000_s11303" name="Photo Editor Photo" r:id="rId3" imgW="6714286" imgH="12609524" progId="">
                  <p:embed/>
                </p:oleObj>
              </mc:Choice>
              <mc:Fallback>
                <p:oleObj name="Photo Editor Photo" r:id="rId3" imgW="6714286" imgH="12609524" progId="">
                  <p:embed/>
                  <p:pic>
                    <p:nvPicPr>
                      <p:cNvPr id="512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066800"/>
                        <a:ext cx="2921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2"/>
          <p:cNvGrpSpPr>
            <a:grpSpLocks/>
          </p:cNvGrpSpPr>
          <p:nvPr/>
        </p:nvGrpSpPr>
        <p:grpSpPr bwMode="auto">
          <a:xfrm>
            <a:off x="8077200" y="457200"/>
            <a:ext cx="2362200" cy="3124200"/>
            <a:chOff x="4080" y="2064"/>
            <a:chExt cx="1392" cy="2064"/>
          </a:xfrm>
        </p:grpSpPr>
        <p:grpSp>
          <p:nvGrpSpPr>
            <p:cNvPr id="3" name="Group 13"/>
            <p:cNvGrpSpPr>
              <a:grpSpLocks/>
            </p:cNvGrpSpPr>
            <p:nvPr/>
          </p:nvGrpSpPr>
          <p:grpSpPr bwMode="auto">
            <a:xfrm>
              <a:off x="4080" y="2064"/>
              <a:ext cx="1392" cy="1824"/>
              <a:chOff x="3606" y="2064"/>
              <a:chExt cx="1866" cy="2076"/>
            </a:xfrm>
          </p:grpSpPr>
          <p:pic>
            <p:nvPicPr>
              <p:cNvPr id="5134" name="Picture 14" descr="MVC-219S"/>
              <p:cNvPicPr>
                <a:picLocks noChangeAspect="1" noChangeArrowheads="1"/>
              </p:cNvPicPr>
              <p:nvPr/>
            </p:nvPicPr>
            <p:blipFill>
              <a:blip r:embed="rId5" cstate="print"/>
              <a:srcRect/>
              <a:stretch>
                <a:fillRect/>
              </a:stretch>
            </p:blipFill>
            <p:spPr bwMode="auto">
              <a:xfrm>
                <a:off x="3792" y="2304"/>
                <a:ext cx="1469" cy="1836"/>
              </a:xfrm>
              <a:prstGeom prst="rect">
                <a:avLst/>
              </a:prstGeom>
              <a:noFill/>
            </p:spPr>
          </p:pic>
          <p:sp>
            <p:nvSpPr>
              <p:cNvPr id="5135" name="WordArt 15"/>
              <p:cNvSpPr>
                <a:spLocks noChangeArrowheads="1" noChangeShapeType="1" noTextEdit="1"/>
              </p:cNvSpPr>
              <p:nvPr/>
            </p:nvSpPr>
            <p:spPr bwMode="auto">
              <a:xfrm>
                <a:off x="3606" y="2064"/>
                <a:ext cx="1866" cy="768"/>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Arial Black"/>
                    <a:ea typeface="+mn-ea"/>
                    <a:cs typeface="+mn-cs"/>
                  </a:rPr>
                  <a:t>Abner Jones</a:t>
                </a:r>
              </a:p>
            </p:txBody>
          </p:sp>
        </p:grpSp>
        <p:sp>
          <p:nvSpPr>
            <p:cNvPr id="5136" name="WordArt 16"/>
            <p:cNvSpPr>
              <a:spLocks noChangeArrowheads="1" noChangeShapeType="1" noTextEdit="1"/>
            </p:cNvSpPr>
            <p:nvPr/>
          </p:nvSpPr>
          <p:spPr bwMode="auto">
            <a:xfrm>
              <a:off x="4272" y="3888"/>
              <a:ext cx="1056" cy="240"/>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1772-1841</a:t>
              </a:r>
            </a:p>
          </p:txBody>
        </p:sp>
      </p:grpSp>
      <p:sp>
        <p:nvSpPr>
          <p:cNvPr id="5137" name="AutoShape 17"/>
          <p:cNvSpPr>
            <a:spLocks noChangeArrowheads="1"/>
          </p:cNvSpPr>
          <p:nvPr/>
        </p:nvSpPr>
        <p:spPr bwMode="auto">
          <a:xfrm rot="1603125">
            <a:off x="7091363" y="2043113"/>
            <a:ext cx="1219200" cy="754062"/>
          </a:xfrm>
          <a:prstGeom prst="leftArrow">
            <a:avLst>
              <a:gd name="adj1" fmla="val 23611"/>
              <a:gd name="adj2" fmla="val 50010"/>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5138" name="Rectangle 18"/>
          <p:cNvSpPr>
            <a:spLocks noGrp="1" noChangeArrowheads="1"/>
          </p:cNvSpPr>
          <p:nvPr>
            <p:ph type="title" idx="4294967295"/>
          </p:nvPr>
        </p:nvSpPr>
        <p:spPr>
          <a:xfrm>
            <a:off x="2209800" y="0"/>
            <a:ext cx="7772400" cy="762000"/>
          </a:xfrm>
        </p:spPr>
        <p:txBody>
          <a:bodyPr/>
          <a:lstStyle/>
          <a:p>
            <a:r>
              <a:rPr lang="en-US">
                <a:latin typeface="Tahoma" pitchFamily="34" charset="0"/>
              </a:rPr>
              <a:t>New England</a:t>
            </a:r>
          </a:p>
        </p:txBody>
      </p:sp>
      <p:sp>
        <p:nvSpPr>
          <p:cNvPr id="5139" name="Rectangle 19"/>
          <p:cNvSpPr>
            <a:spLocks noChangeArrowheads="1"/>
          </p:cNvSpPr>
          <p:nvPr/>
        </p:nvSpPr>
        <p:spPr bwMode="auto">
          <a:xfrm>
            <a:off x="7620000" y="3657600"/>
            <a:ext cx="2895600" cy="29718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Studied And Practiced Medicine For Many Years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Mastered Hebrew, Latin &amp; Greek Grammars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Started Christian Churches In Vermont, New Hampshire &amp; Salem, Massachusetts</a:t>
            </a:r>
          </a:p>
        </p:txBody>
      </p:sp>
    </p:spTree>
    <p:extLst>
      <p:ext uri="{BB962C8B-B14F-4D97-AF65-F5344CB8AC3E}">
        <p14:creationId xmlns:p14="http://schemas.microsoft.com/office/powerpoint/2010/main" val="68112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5138"/>
                                        </p:tgtEl>
                                        <p:attrNameLst>
                                          <p:attrName>style.visibility</p:attrName>
                                        </p:attrNameLst>
                                      </p:cBhvr>
                                      <p:to>
                                        <p:strVal val="visible"/>
                                      </p:to>
                                    </p:set>
                                    <p:animEffect transition="in" filter="strips(downRight)">
                                      <p:cBhvr>
                                        <p:cTn id="7" dur="500"/>
                                        <p:tgtEl>
                                          <p:spTgt spid="513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strips(downRight)">
                                      <p:cBhvr>
                                        <p:cTn id="12" dur="500"/>
                                        <p:tgtEl>
                                          <p:spTgt spid="512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9" fill="hold" grpId="0" nodeType="clickEffect">
                                  <p:stCondLst>
                                    <p:cond delay="0"/>
                                  </p:stCondLst>
                                  <p:childTnLst>
                                    <p:set>
                                      <p:cBhvr>
                                        <p:cTn id="21" dur="1" fill="hold">
                                          <p:stCondLst>
                                            <p:cond delay="0"/>
                                          </p:stCondLst>
                                        </p:cTn>
                                        <p:tgtEl>
                                          <p:spTgt spid="5137"/>
                                        </p:tgtEl>
                                        <p:attrNameLst>
                                          <p:attrName>style.visibility</p:attrName>
                                        </p:attrNameLst>
                                      </p:cBhvr>
                                      <p:to>
                                        <p:strVal val="visible"/>
                                      </p:to>
                                    </p:set>
                                    <p:animEffect transition="in" filter="strips(upLeft)">
                                      <p:cBhvr>
                                        <p:cTn id="22" dur="500"/>
                                        <p:tgtEl>
                                          <p:spTgt spid="5137"/>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5122">
                                            <p:txEl>
                                              <p:pRg st="0" end="0"/>
                                            </p:txEl>
                                          </p:spTgt>
                                        </p:tgtEl>
                                        <p:attrNameLst>
                                          <p:attrName>style.visibility</p:attrName>
                                        </p:attrNameLst>
                                      </p:cBhvr>
                                      <p:to>
                                        <p:strVal val="visible"/>
                                      </p:to>
                                    </p:set>
                                    <p:animEffect transition="in" filter="strips(downRight)">
                                      <p:cBhvr>
                                        <p:cTn id="27" dur="500"/>
                                        <p:tgtEl>
                                          <p:spTgt spid="51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5122">
                                            <p:txEl>
                                              <p:pRg st="1" end="1"/>
                                            </p:txEl>
                                          </p:spTgt>
                                        </p:tgtEl>
                                        <p:attrNameLst>
                                          <p:attrName>style.visibility</p:attrName>
                                        </p:attrNameLst>
                                      </p:cBhvr>
                                      <p:to>
                                        <p:strVal val="visible"/>
                                      </p:to>
                                    </p:set>
                                    <p:animEffect transition="in" filter="strips(downRight)">
                                      <p:cBhvr>
                                        <p:cTn id="32" dur="500"/>
                                        <p:tgtEl>
                                          <p:spTgt spid="51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5122">
                                            <p:txEl>
                                              <p:pRg st="2" end="2"/>
                                            </p:txEl>
                                          </p:spTgt>
                                        </p:tgtEl>
                                        <p:attrNameLst>
                                          <p:attrName>style.visibility</p:attrName>
                                        </p:attrNameLst>
                                      </p:cBhvr>
                                      <p:to>
                                        <p:strVal val="visible"/>
                                      </p:to>
                                    </p:set>
                                    <p:animEffect transition="in" filter="strips(downRight)">
                                      <p:cBhvr>
                                        <p:cTn id="37" dur="500"/>
                                        <p:tgtEl>
                                          <p:spTgt spid="51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5122">
                                            <p:txEl>
                                              <p:pRg st="3" end="3"/>
                                            </p:txEl>
                                          </p:spTgt>
                                        </p:tgtEl>
                                        <p:attrNameLst>
                                          <p:attrName>style.visibility</p:attrName>
                                        </p:attrNameLst>
                                      </p:cBhvr>
                                      <p:to>
                                        <p:strVal val="visible"/>
                                      </p:to>
                                    </p:set>
                                    <p:animEffect transition="in" filter="strips(downRight)">
                                      <p:cBhvr>
                                        <p:cTn id="42" dur="500"/>
                                        <p:tgtEl>
                                          <p:spTgt spid="512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5122">
                                            <p:txEl>
                                              <p:pRg st="4" end="4"/>
                                            </p:txEl>
                                          </p:spTgt>
                                        </p:tgtEl>
                                        <p:attrNameLst>
                                          <p:attrName>style.visibility</p:attrName>
                                        </p:attrNameLst>
                                      </p:cBhvr>
                                      <p:to>
                                        <p:strVal val="visible"/>
                                      </p:to>
                                    </p:set>
                                    <p:animEffect transition="in" filter="strips(downRight)">
                                      <p:cBhvr>
                                        <p:cTn id="47" dur="500"/>
                                        <p:tgtEl>
                                          <p:spTgt spid="5122">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5122">
                                            <p:txEl>
                                              <p:pRg st="5" end="5"/>
                                            </p:txEl>
                                          </p:spTgt>
                                        </p:tgtEl>
                                        <p:attrNameLst>
                                          <p:attrName>style.visibility</p:attrName>
                                        </p:attrNameLst>
                                      </p:cBhvr>
                                      <p:to>
                                        <p:strVal val="visible"/>
                                      </p:to>
                                    </p:set>
                                    <p:animEffect transition="in" filter="strips(downRight)">
                                      <p:cBhvr>
                                        <p:cTn id="52" dur="500"/>
                                        <p:tgtEl>
                                          <p:spTgt spid="5122">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5122">
                                            <p:txEl>
                                              <p:pRg st="6" end="6"/>
                                            </p:txEl>
                                          </p:spTgt>
                                        </p:tgtEl>
                                        <p:attrNameLst>
                                          <p:attrName>style.visibility</p:attrName>
                                        </p:attrNameLst>
                                      </p:cBhvr>
                                      <p:to>
                                        <p:strVal val="visible"/>
                                      </p:to>
                                    </p:set>
                                    <p:animEffect transition="in" filter="strips(downRight)">
                                      <p:cBhvr>
                                        <p:cTn id="57" dur="500"/>
                                        <p:tgtEl>
                                          <p:spTgt spid="5122">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5122">
                                            <p:txEl>
                                              <p:pRg st="7" end="7"/>
                                            </p:txEl>
                                          </p:spTgt>
                                        </p:tgtEl>
                                        <p:attrNameLst>
                                          <p:attrName>style.visibility</p:attrName>
                                        </p:attrNameLst>
                                      </p:cBhvr>
                                      <p:to>
                                        <p:strVal val="visible"/>
                                      </p:to>
                                    </p:set>
                                    <p:animEffect transition="in" filter="strips(downRight)">
                                      <p:cBhvr>
                                        <p:cTn id="62" dur="500"/>
                                        <p:tgtEl>
                                          <p:spTgt spid="5122">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grpId="0" nodeType="clickEffect">
                                  <p:stCondLst>
                                    <p:cond delay="0"/>
                                  </p:stCondLst>
                                  <p:childTnLst>
                                    <p:set>
                                      <p:cBhvr>
                                        <p:cTn id="66" dur="1" fill="hold">
                                          <p:stCondLst>
                                            <p:cond delay="0"/>
                                          </p:stCondLst>
                                        </p:cTn>
                                        <p:tgtEl>
                                          <p:spTgt spid="5122">
                                            <p:txEl>
                                              <p:pRg st="8" end="8"/>
                                            </p:txEl>
                                          </p:spTgt>
                                        </p:tgtEl>
                                        <p:attrNameLst>
                                          <p:attrName>style.visibility</p:attrName>
                                        </p:attrNameLst>
                                      </p:cBhvr>
                                      <p:to>
                                        <p:strVal val="visible"/>
                                      </p:to>
                                    </p:set>
                                    <p:animEffect transition="in" filter="strips(downRight)">
                                      <p:cBhvr>
                                        <p:cTn id="67" dur="500"/>
                                        <p:tgtEl>
                                          <p:spTgt spid="5122">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6" fill="hold" grpId="0" nodeType="clickEffect">
                                  <p:stCondLst>
                                    <p:cond delay="0"/>
                                  </p:stCondLst>
                                  <p:childTnLst>
                                    <p:set>
                                      <p:cBhvr>
                                        <p:cTn id="71" dur="1" fill="hold">
                                          <p:stCondLst>
                                            <p:cond delay="0"/>
                                          </p:stCondLst>
                                        </p:cTn>
                                        <p:tgtEl>
                                          <p:spTgt spid="5139">
                                            <p:txEl>
                                              <p:pRg st="0" end="0"/>
                                            </p:txEl>
                                          </p:spTgt>
                                        </p:tgtEl>
                                        <p:attrNameLst>
                                          <p:attrName>style.visibility</p:attrName>
                                        </p:attrNameLst>
                                      </p:cBhvr>
                                      <p:to>
                                        <p:strVal val="visible"/>
                                      </p:to>
                                    </p:set>
                                    <p:animEffect transition="in" filter="strips(downRight)">
                                      <p:cBhvr>
                                        <p:cTn id="72" dur="500"/>
                                        <p:tgtEl>
                                          <p:spTgt spid="5139">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5139">
                                            <p:txEl>
                                              <p:pRg st="1" end="1"/>
                                            </p:txEl>
                                          </p:spTgt>
                                        </p:tgtEl>
                                        <p:attrNameLst>
                                          <p:attrName>style.visibility</p:attrName>
                                        </p:attrNameLst>
                                      </p:cBhvr>
                                      <p:to>
                                        <p:strVal val="visible"/>
                                      </p:to>
                                    </p:set>
                                    <p:animEffect transition="in" filter="strips(downRight)">
                                      <p:cBhvr>
                                        <p:cTn id="77" dur="500"/>
                                        <p:tgtEl>
                                          <p:spTgt spid="5139">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5139">
                                            <p:txEl>
                                              <p:pRg st="2" end="2"/>
                                            </p:txEl>
                                          </p:spTgt>
                                        </p:tgtEl>
                                        <p:attrNameLst>
                                          <p:attrName>style.visibility</p:attrName>
                                        </p:attrNameLst>
                                      </p:cBhvr>
                                      <p:to>
                                        <p:strVal val="visible"/>
                                      </p:to>
                                    </p:set>
                                    <p:animEffect transition="in" filter="strips(downRight)">
                                      <p:cBhvr>
                                        <p:cTn id="82" dur="500"/>
                                        <p:tgtEl>
                                          <p:spTgt spid="51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bldLvl="2" autoUpdateAnimBg="0"/>
      <p:bldP spid="5137" grpId="0" animBg="1"/>
      <p:bldP spid="5138" grpId="0" autoUpdateAnimBg="0"/>
      <p:bldP spid="513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2" name="Picture 4" descr="CrossCreek Church, SermonOnLaw02a"/>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2290" name="Rectangle 2"/>
          <p:cNvSpPr>
            <a:spLocks noGrp="1" noChangeArrowheads="1"/>
          </p:cNvSpPr>
          <p:nvPr>
            <p:ph type="title"/>
          </p:nvPr>
        </p:nvSpPr>
        <p:spPr>
          <a:xfrm>
            <a:off x="1979614" y="228600"/>
            <a:ext cx="8226425" cy="869950"/>
          </a:xfrm>
        </p:spPr>
        <p:txBody>
          <a:bodyPr/>
          <a:lstStyle/>
          <a:p>
            <a:r>
              <a:rPr lang="en-US">
                <a:solidFill>
                  <a:srgbClr val="FFFFFF"/>
                </a:solidFill>
                <a:latin typeface="Tahoma" pitchFamily="34" charset="0"/>
              </a:rPr>
              <a:t>1816 Sermon On The Law</a:t>
            </a:r>
            <a:r>
              <a:rPr lang="en-US">
                <a:latin typeface="Tahoma" pitchFamily="34" charset="0"/>
              </a:rPr>
              <a:t> </a:t>
            </a:r>
          </a:p>
        </p:txBody>
      </p:sp>
      <p:sp>
        <p:nvSpPr>
          <p:cNvPr id="12291" name="Rectangle 3"/>
          <p:cNvSpPr>
            <a:spLocks noGrp="1" noChangeArrowheads="1"/>
          </p:cNvSpPr>
          <p:nvPr>
            <p:ph type="body" idx="1"/>
          </p:nvPr>
        </p:nvSpPr>
        <p:spPr>
          <a:xfrm>
            <a:off x="1676401" y="989014"/>
            <a:ext cx="8839199" cy="5564187"/>
          </a:xfrm>
        </p:spPr>
        <p:txBody>
          <a:bodyPr/>
          <a:lstStyle/>
          <a:p>
            <a:r>
              <a:rPr lang="en-US" sz="1800" b="1" dirty="0">
                <a:solidFill>
                  <a:srgbClr val="00B0F0"/>
                </a:solidFill>
              </a:rPr>
              <a:t>Campbell, therefore, judges the Mosaic Law by New Testament standards. In fact he states that all Jewish Law is but a modification of the two commandments handed down by Jesus. The principles found in both collections of law are rooted in universal and immutable obligation which God has engraved on the hearts of his creatures, angels and men, Christians and heathens. The law of Moses, then, can be swept away without weakening the moral obligations which they contain. </a:t>
            </a:r>
          </a:p>
          <a:p>
            <a:r>
              <a:rPr lang="en-US" sz="1800" b="1" dirty="0">
                <a:solidFill>
                  <a:srgbClr val="00B0F0"/>
                </a:solidFill>
              </a:rPr>
              <a:t>Once he has established what the law is, Campbell makes four additional points: 1) those things which the law could not accomplish; 2) the reason why the law failed to accomplish those objects; 3) how God has remedied those relative defects of the law; and 4) conclusions. The first conclusion is that “there is an essential difference between law and gospel - the Old Testament and the New. He minces no words about this opinion. The law is called “the letter;” “the ministration of death;” it is “abolished, and vanished away.” The New Testament is “the Spirit”; “the ministration of righteousness;” it “lives and is everlasting.” </a:t>
            </a:r>
          </a:p>
        </p:txBody>
      </p:sp>
    </p:spTree>
    <p:extLst>
      <p:ext uri="{BB962C8B-B14F-4D97-AF65-F5344CB8AC3E}">
        <p14:creationId xmlns:p14="http://schemas.microsoft.com/office/powerpoint/2010/main" val="31320126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anim calcmode="lin" valueType="num">
                                      <p:cBhvr>
                                        <p:cTn id="8" dur="2000" fill="hold"/>
                                        <p:tgtEl>
                                          <p:spTgt spid="12291">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2291">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Effect transition="in" filter="fade">
                                      <p:cBhvr>
                                        <p:cTn id="15" dur="2000"/>
                                        <p:tgtEl>
                                          <p:spTgt spid="12291">
                                            <p:txEl>
                                              <p:pRg st="1" end="1"/>
                                            </p:txEl>
                                          </p:spTgt>
                                        </p:tgtEl>
                                      </p:cBhvr>
                                    </p:animEffect>
                                    <p:anim calcmode="lin" valueType="num">
                                      <p:cBhvr>
                                        <p:cTn id="16" dur="2000" fill="hold"/>
                                        <p:tgtEl>
                                          <p:spTgt spid="12291">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12291">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2" name="Picture 4" descr="CrossCreek Church, SermonOnLaw02a"/>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12290" name="Rectangle 2"/>
          <p:cNvSpPr>
            <a:spLocks noGrp="1" noChangeArrowheads="1"/>
          </p:cNvSpPr>
          <p:nvPr>
            <p:ph type="title"/>
          </p:nvPr>
        </p:nvSpPr>
        <p:spPr>
          <a:xfrm>
            <a:off x="1979614" y="228600"/>
            <a:ext cx="8226425" cy="869950"/>
          </a:xfrm>
        </p:spPr>
        <p:txBody>
          <a:bodyPr/>
          <a:lstStyle/>
          <a:p>
            <a:r>
              <a:rPr lang="en-US">
                <a:solidFill>
                  <a:srgbClr val="FFFFFF"/>
                </a:solidFill>
                <a:latin typeface="Tahoma" pitchFamily="34" charset="0"/>
              </a:rPr>
              <a:t>1816 Sermon On The Law</a:t>
            </a:r>
            <a:r>
              <a:rPr lang="en-US">
                <a:latin typeface="Tahoma" pitchFamily="34" charset="0"/>
              </a:rPr>
              <a:t> </a:t>
            </a:r>
          </a:p>
        </p:txBody>
      </p:sp>
      <p:sp>
        <p:nvSpPr>
          <p:cNvPr id="12291" name="Rectangle 3"/>
          <p:cNvSpPr>
            <a:spLocks noGrp="1" noChangeArrowheads="1"/>
          </p:cNvSpPr>
          <p:nvPr>
            <p:ph type="body" idx="1"/>
          </p:nvPr>
        </p:nvSpPr>
        <p:spPr>
          <a:xfrm>
            <a:off x="1676401" y="989014"/>
            <a:ext cx="8839199" cy="5564187"/>
          </a:xfrm>
        </p:spPr>
        <p:txBody>
          <a:bodyPr/>
          <a:lstStyle/>
          <a:p>
            <a:r>
              <a:rPr lang="en-US" sz="2000" b="1" dirty="0">
                <a:solidFill>
                  <a:srgbClr val="00B0F0"/>
                </a:solidFill>
              </a:rPr>
              <a:t>Campbell concludes that since the law and the gospel are essentially different, there is no necessity for preaching the law in order to prepare men for receiving the gospel. This is an idea which was contrary to contemporary Baptist theology. In the fourth conclusion Campbell is more concrete and it is easier to see the revolutionary nature of his opinion. He rejects the idea that Old Testament practices can be integrated into Christianity. Therefore, infant baptism, tithes, holy days, fasting, national covenants, the establishment of religion, even the sanctification of the seventh day </a:t>
            </a:r>
            <a:r>
              <a:rPr lang="en-US" sz="2000" b="1" dirty="0">
                <a:solidFill>
                  <a:srgbClr val="FFFF00"/>
                </a:solidFill>
              </a:rPr>
              <a:t>“...and all reasons and motives borrowed from the Jewish law, to excite the disciples of Christ to a compliance with or an imitation of Jewish customs, are inconclusive, repugnant to Christianity, and fall ineffectual to the ground; not being enjoined or countenanced by the authority of Jesus Christ.” </a:t>
            </a:r>
            <a:endParaRPr lang="en-US" sz="2000" b="1" dirty="0">
              <a:solidFill>
                <a:srgbClr val="FFFF00"/>
              </a:solidFill>
              <a:latin typeface="Tahoma" pitchFamily="34" charset="0"/>
            </a:endParaRPr>
          </a:p>
        </p:txBody>
      </p:sp>
    </p:spTree>
    <p:extLst>
      <p:ext uri="{BB962C8B-B14F-4D97-AF65-F5344CB8AC3E}">
        <p14:creationId xmlns:p14="http://schemas.microsoft.com/office/powerpoint/2010/main" val="30270867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2000"/>
                                        <p:tgtEl>
                                          <p:spTgt spid="12291">
                                            <p:txEl>
                                              <p:pRg st="0" end="0"/>
                                            </p:txEl>
                                          </p:spTgt>
                                        </p:tgtEl>
                                      </p:cBhvr>
                                    </p:animEffect>
                                    <p:anim calcmode="lin" valueType="num">
                                      <p:cBhvr>
                                        <p:cTn id="8" dur="2000" fill="hold"/>
                                        <p:tgtEl>
                                          <p:spTgt spid="12291">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2291">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2291">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91E27-CE71-4BC2-90A6-0F5DA0307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3773099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38200" y="365125"/>
            <a:ext cx="10515600" cy="766091"/>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670560" y="1216058"/>
            <a:ext cx="7733211" cy="5486400"/>
          </a:xfrm>
        </p:spPr>
        <p:txBody>
          <a:bodyPr>
            <a:normAutofit fontScale="70000" lnSpcReduction="20000"/>
          </a:bodyPr>
          <a:lstStyle/>
          <a:p>
            <a:r>
              <a:rPr lang="en-US" dirty="0"/>
              <a:t>RESTORATION NAVIGATES TENSIONS BETWEEN AUTHORITY &amp; UNITY</a:t>
            </a:r>
          </a:p>
          <a:p>
            <a:r>
              <a:rPr lang="en-US" dirty="0"/>
              <a:t>RESTORATION CLARIFIES CLAIMS OF ABSOLUTE – LICENSE v. LEGALISM</a:t>
            </a:r>
          </a:p>
          <a:p>
            <a:r>
              <a:rPr lang="en-US" dirty="0"/>
              <a:t>BARTON STONE &amp; CAMPBELLS DEDICATE TO UNITY “POLAR STAR”</a:t>
            </a:r>
          </a:p>
          <a:p>
            <a:r>
              <a:rPr lang="en-US" dirty="0"/>
              <a:t>“The Church is Essentially, Intentionally, &amp; Constitutionally One.”</a:t>
            </a:r>
          </a:p>
          <a:p>
            <a:r>
              <a:rPr lang="en-US" dirty="0"/>
              <a:t>Scotland’s Haldane Viewpoint &amp; American Caldwell Vision Lockstep</a:t>
            </a:r>
          </a:p>
          <a:p>
            <a:r>
              <a:rPr lang="en-US" dirty="0"/>
              <a:t>CAMPBELLS EJECTED FROM SECEDERS OVER CLOSED COMMUNION</a:t>
            </a:r>
          </a:p>
          <a:p>
            <a:r>
              <a:rPr lang="en-US" dirty="0"/>
              <a:t>THEY MERGE IN AFFLIATION WITH REGION BAPTIST ASSOCIATION</a:t>
            </a:r>
          </a:p>
          <a:p>
            <a:r>
              <a:rPr lang="en-US" dirty="0"/>
              <a:t>RESTORERS START @BAPTIST SECT AGREEING ON BAPTISM PRACTICE</a:t>
            </a:r>
          </a:p>
          <a:p>
            <a:r>
              <a:rPr lang="en-US" dirty="0"/>
              <a:t>ALEXANDER CAMPBELL SUBSTITUTE PREACHES ON DISPENSATIONS</a:t>
            </a:r>
          </a:p>
          <a:p>
            <a:r>
              <a:rPr lang="en-US" dirty="0"/>
              <a:t>ASSOCIATION EJECTS DUE TO PREACHING “THE GOSPEL IS GREATER”</a:t>
            </a:r>
          </a:p>
          <a:p>
            <a:r>
              <a:rPr lang="en-US" dirty="0"/>
              <a:t>RESTORERS END @BAPTIST SECT W/DISAGREE ON BAPTISM PURPOSE</a:t>
            </a:r>
          </a:p>
          <a:p>
            <a:r>
              <a:rPr lang="en-US" dirty="0"/>
              <a:t>2</a:t>
            </a:r>
            <a:r>
              <a:rPr lang="en-US" baseline="30000" dirty="0"/>
              <a:t>ND</a:t>
            </a:r>
            <a:r>
              <a:rPr lang="en-US" dirty="0"/>
              <a:t> BAPTIST ASSOC. @</a:t>
            </a:r>
            <a:r>
              <a:rPr lang="en-US" b="1" dirty="0"/>
              <a:t>Heresy</a:t>
            </a:r>
            <a:r>
              <a:rPr lang="en-US" dirty="0"/>
              <a:t>: “Baptism W/O Faith Empty Gesture”</a:t>
            </a:r>
          </a:p>
          <a:p>
            <a:r>
              <a:rPr lang="en-US" dirty="0"/>
              <a:t>CAMPBELLS COME TO BELIEVE – CREEDS SECTARIAN LEGALISM</a:t>
            </a:r>
          </a:p>
          <a:p>
            <a:r>
              <a:rPr lang="en-US" dirty="0"/>
              <a:t>CAMPBELLS COME TO BELIEVE – CAREER CLERGY SELF-SERVING</a:t>
            </a:r>
          </a:p>
          <a:p>
            <a:r>
              <a:rPr lang="en-US" dirty="0"/>
              <a:t>CAMPBELLS COME TO BELIEVE -  “REVEREND” TITLE IRREVERENT</a:t>
            </a:r>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431B0C5E-738E-45FD-A88F-9A1A5A1593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4434" y="2020389"/>
            <a:ext cx="3762103" cy="3892731"/>
          </a:xfrm>
          <a:prstGeom prst="rect">
            <a:avLst/>
          </a:prstGeom>
        </p:spPr>
      </p:pic>
    </p:spTree>
    <p:extLst>
      <p:ext uri="{BB962C8B-B14F-4D97-AF65-F5344CB8AC3E}">
        <p14:creationId xmlns:p14="http://schemas.microsoft.com/office/powerpoint/2010/main" val="285235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348E-2B43-4A53-864A-A400E0DD4EC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E46C6C3-5FE7-4DF1-892E-5B9ACD275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3764054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4CCB7-0222-47BA-95EB-3D1AA9547D0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6DC9809-2BD1-4A5D-B0B6-C57442D2F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096269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00A24-637A-44EC-97E9-3BA8AEDA8F4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9A7300E-C616-43E7-B82B-F6E8C8A5E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28579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588F6-A9B6-4C56-8BC9-FE7F37F3166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110095"/>
          </a:xfrm>
          <a:prstGeom prst="rect">
            <a:avLst/>
          </a:prstGeom>
          <a:noFill/>
          <a:ln>
            <a:noFill/>
          </a:ln>
        </p:spPr>
      </p:pic>
    </p:spTree>
    <p:extLst>
      <p:ext uri="{BB962C8B-B14F-4D97-AF65-F5344CB8AC3E}">
        <p14:creationId xmlns:p14="http://schemas.microsoft.com/office/powerpoint/2010/main" val="1806980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38200" y="365125"/>
            <a:ext cx="10515600" cy="898067"/>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1008668" y="1263192"/>
            <a:ext cx="10345132" cy="5316717"/>
          </a:xfrm>
        </p:spPr>
        <p:txBody>
          <a:bodyPr>
            <a:normAutofit/>
          </a:bodyPr>
          <a:lstStyle/>
          <a:p>
            <a:pPr marL="0" indent="0">
              <a:buNone/>
            </a:pPr>
            <a:endParaRPr lang="en-US" dirty="0"/>
          </a:p>
          <a:p>
            <a:r>
              <a:rPr lang="en-US" dirty="0"/>
              <a:t>2</a:t>
            </a:r>
            <a:r>
              <a:rPr lang="en-US" baseline="30000" dirty="0"/>
              <a:t>ND</a:t>
            </a:r>
            <a:r>
              <a:rPr lang="en-US" dirty="0"/>
              <a:t> BAPTIST ASSOC. @Heresy “Baptism W/O Faith Empty Gesture”</a:t>
            </a:r>
          </a:p>
          <a:p>
            <a:r>
              <a:rPr lang="en-US" dirty="0"/>
              <a:t>CAMPBELLS COME TO BELIEVE – CREEDS SECTARIAN LEGALISM</a:t>
            </a:r>
          </a:p>
          <a:p>
            <a:r>
              <a:rPr lang="en-US" dirty="0"/>
              <a:t>CAMPBELLS COME TO BELIEVE – CAREER CLERGY SELF-SERVING</a:t>
            </a:r>
          </a:p>
          <a:p>
            <a:r>
              <a:rPr lang="en-US" dirty="0"/>
              <a:t>CAMPBELLS COME TO BELIEVE -  “REVEREND” TITLE IRREVERENT</a:t>
            </a:r>
          </a:p>
          <a:p>
            <a:r>
              <a:rPr lang="en-US" dirty="0"/>
              <a:t>MRS. CAMPBELL CONVINCED DEBATE AN AUTHORIZED EXPEDIENT</a:t>
            </a:r>
          </a:p>
          <a:p>
            <a:r>
              <a:rPr lang="en-US" dirty="0"/>
              <a:t>ALEXANDER CAMPBELLS DEBATES LINK ON WORSHIP &amp; SALVATION</a:t>
            </a:r>
          </a:p>
          <a:p>
            <a:r>
              <a:rPr lang="en-US" dirty="0"/>
              <a:t>ALEXANDER CAMPBELL DEBATES DEFEND NO WORTHINESS EXAM</a:t>
            </a:r>
          </a:p>
          <a:p>
            <a:r>
              <a:rPr lang="en-US" b="1" dirty="0"/>
              <a:t>3</a:t>
            </a:r>
            <a:r>
              <a:rPr lang="en-US" b="1" baseline="30000" dirty="0"/>
              <a:t>RD</a:t>
            </a:r>
            <a:r>
              <a:rPr lang="en-US" b="1" dirty="0"/>
              <a:t> BAPTIST ASSOCIATION DECLARES RESTORATION “ANATHEMA”</a:t>
            </a:r>
          </a:p>
          <a:p>
            <a:r>
              <a:rPr lang="en-US" b="1" dirty="0"/>
              <a:t>FULL TILT RESTORE MOVEMENT</a:t>
            </a:r>
            <a:r>
              <a:rPr lang="en-US" dirty="0"/>
              <a:t>: RETURN THE ORIGINAL PATTERN</a:t>
            </a:r>
            <a:endParaRPr lang="en-US" b="1"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661107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E751E2-ACD2-4955-A869-0BF1BE514A1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239368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111" name="Object 15"/>
          <p:cNvGraphicFramePr>
            <a:graphicFrameLocks noChangeAspect="1"/>
          </p:cNvGraphicFramePr>
          <p:nvPr/>
        </p:nvGraphicFramePr>
        <p:xfrm>
          <a:off x="4492626" y="1066800"/>
          <a:ext cx="3051175" cy="5410200"/>
        </p:xfrm>
        <a:graphic>
          <a:graphicData uri="http://schemas.openxmlformats.org/presentationml/2006/ole">
            <mc:AlternateContent xmlns:mc="http://schemas.openxmlformats.org/markup-compatibility/2006">
              <mc:Choice xmlns:v="urn:schemas-microsoft-com:vml" Requires="v">
                <p:oleObj spid="_x0000_s12364" name="Photo Editor Photo" r:id="rId3" imgW="7942857" imgH="12495238" progId="">
                  <p:embed/>
                </p:oleObj>
              </mc:Choice>
              <mc:Fallback>
                <p:oleObj name="Photo Editor Photo" r:id="rId3" imgW="7942857" imgH="12495238" progId="">
                  <p:embed/>
                  <p:pic>
                    <p:nvPicPr>
                      <p:cNvPr id="4111"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26" y="1066800"/>
                        <a:ext cx="3051175"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Rectangle 4"/>
          <p:cNvSpPr>
            <a:spLocks noGrp="1" noChangeArrowheads="1"/>
          </p:cNvSpPr>
          <p:nvPr>
            <p:ph type="body" sz="half" idx="2"/>
          </p:nvPr>
        </p:nvSpPr>
        <p:spPr>
          <a:xfrm>
            <a:off x="7772400" y="1676400"/>
            <a:ext cx="2895600" cy="4953000"/>
          </a:xfrm>
        </p:spPr>
        <p:txBody>
          <a:bodyPr/>
          <a:lstStyle/>
          <a:p>
            <a:r>
              <a:rPr lang="en-US" sz="2000">
                <a:latin typeface="Tahoma" pitchFamily="34" charset="0"/>
              </a:rPr>
              <a:t>Broke With Sandamanian Congregationalists In New England</a:t>
            </a:r>
          </a:p>
          <a:p>
            <a:r>
              <a:rPr lang="en-US" sz="2000">
                <a:latin typeface="Tahoma" pitchFamily="34" charset="0"/>
              </a:rPr>
              <a:t>1789 Immersed A Baptist</a:t>
            </a:r>
          </a:p>
          <a:p>
            <a:r>
              <a:rPr lang="en-US" sz="2000">
                <a:latin typeface="Tahoma" pitchFamily="34" charset="0"/>
              </a:rPr>
              <a:t>Early Leanings Toward Universalism</a:t>
            </a:r>
          </a:p>
          <a:p>
            <a:r>
              <a:rPr lang="en-US" sz="2000">
                <a:latin typeface="Tahoma" pitchFamily="34" charset="0"/>
              </a:rPr>
              <a:t>Gave It Up By 1826</a:t>
            </a:r>
          </a:p>
          <a:p>
            <a:r>
              <a:rPr lang="en-US" sz="2000">
                <a:latin typeface="Tahoma" pitchFamily="34" charset="0"/>
              </a:rPr>
              <a:t>1802 – Taught That We Should Be Only Christians</a:t>
            </a:r>
          </a:p>
        </p:txBody>
      </p:sp>
      <p:grpSp>
        <p:nvGrpSpPr>
          <p:cNvPr id="2" name="Group 5"/>
          <p:cNvGrpSpPr>
            <a:grpSpLocks/>
          </p:cNvGrpSpPr>
          <p:nvPr/>
        </p:nvGrpSpPr>
        <p:grpSpPr bwMode="auto">
          <a:xfrm>
            <a:off x="1828800" y="304800"/>
            <a:ext cx="2590800" cy="3581400"/>
            <a:chOff x="288" y="2160"/>
            <a:chExt cx="1440" cy="2016"/>
          </a:xfrm>
        </p:grpSpPr>
        <p:grpSp>
          <p:nvGrpSpPr>
            <p:cNvPr id="3" name="Group 6"/>
            <p:cNvGrpSpPr>
              <a:grpSpLocks/>
            </p:cNvGrpSpPr>
            <p:nvPr/>
          </p:nvGrpSpPr>
          <p:grpSpPr bwMode="auto">
            <a:xfrm>
              <a:off x="288" y="2160"/>
              <a:ext cx="1440" cy="1776"/>
              <a:chOff x="288" y="1920"/>
              <a:chExt cx="1776" cy="2076"/>
            </a:xfrm>
          </p:grpSpPr>
          <p:pic>
            <p:nvPicPr>
              <p:cNvPr id="4103" name="Picture 7" descr="MVC-218S"/>
              <p:cNvPicPr>
                <a:picLocks noChangeAspect="1" noChangeArrowheads="1"/>
              </p:cNvPicPr>
              <p:nvPr/>
            </p:nvPicPr>
            <p:blipFill>
              <a:blip r:embed="rId5" cstate="print"/>
              <a:srcRect/>
              <a:stretch>
                <a:fillRect/>
              </a:stretch>
            </p:blipFill>
            <p:spPr bwMode="auto">
              <a:xfrm>
                <a:off x="432" y="2160"/>
                <a:ext cx="1469" cy="1836"/>
              </a:xfrm>
              <a:prstGeom prst="rect">
                <a:avLst/>
              </a:prstGeom>
              <a:noFill/>
            </p:spPr>
          </p:pic>
          <p:sp>
            <p:nvSpPr>
              <p:cNvPr id="4104" name="WordArt 8"/>
              <p:cNvSpPr>
                <a:spLocks noChangeArrowheads="1" noChangeShapeType="1" noTextEdit="1"/>
              </p:cNvSpPr>
              <p:nvPr/>
            </p:nvSpPr>
            <p:spPr bwMode="auto">
              <a:xfrm>
                <a:off x="288" y="1920"/>
                <a:ext cx="1776" cy="528"/>
              </a:xfrm>
              <a:prstGeom prst="rect">
                <a:avLst/>
              </a:prstGeom>
            </p:spPr>
            <p:txBody>
              <a:bodyPr spcFirstLastPara="1" wrap="none" fromWordArt="1">
                <a:prstTxWarp prst="textArchUp">
                  <a:avLst>
                    <a:gd name="adj" fmla="val 10871979"/>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Arial Black"/>
                    <a:ea typeface="+mn-ea"/>
                    <a:cs typeface="+mn-cs"/>
                  </a:rPr>
                  <a:t>Elias Smith</a:t>
                </a:r>
              </a:p>
            </p:txBody>
          </p:sp>
        </p:grpSp>
        <p:sp>
          <p:nvSpPr>
            <p:cNvPr id="4105" name="WordArt 9"/>
            <p:cNvSpPr>
              <a:spLocks noChangeArrowheads="1" noChangeShapeType="1" noTextEdit="1"/>
            </p:cNvSpPr>
            <p:nvPr/>
          </p:nvSpPr>
          <p:spPr bwMode="auto">
            <a:xfrm>
              <a:off x="480" y="3935"/>
              <a:ext cx="1008" cy="241"/>
            </a:xfrm>
            <a:prstGeom prst="rect">
              <a:avLst/>
            </a:prstGeom>
          </p:spPr>
          <p:txBody>
            <a:bodyPr wrap="none" fromWordArt="1">
              <a:prstTxWarp prst="textCanDown">
                <a:avLst>
                  <a:gd name="adj" fmla="val 33333"/>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Times New Roman"/>
                  <a:ea typeface="+mn-ea"/>
                  <a:cs typeface="Times New Roman"/>
                </a:rPr>
                <a:t>1769-1846</a:t>
              </a:r>
            </a:p>
          </p:txBody>
        </p:sp>
      </p:grpSp>
      <p:sp>
        <p:nvSpPr>
          <p:cNvPr id="4107" name="AutoShape 11"/>
          <p:cNvSpPr>
            <a:spLocks noChangeArrowheads="1"/>
          </p:cNvSpPr>
          <p:nvPr/>
        </p:nvSpPr>
        <p:spPr bwMode="auto">
          <a:xfrm rot="11645354">
            <a:off x="4111625" y="1143000"/>
            <a:ext cx="2662238" cy="788988"/>
          </a:xfrm>
          <a:prstGeom prst="leftArrow">
            <a:avLst>
              <a:gd name="adj1" fmla="val 23611"/>
              <a:gd name="adj2" fmla="val 104367"/>
            </a:avLst>
          </a:prstGeom>
          <a:solidFill>
            <a:srgbClr val="FF6600"/>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4108" name="Rectangle 12"/>
          <p:cNvSpPr>
            <a:spLocks noGrp="1" noChangeArrowheads="1"/>
          </p:cNvSpPr>
          <p:nvPr>
            <p:ph type="title"/>
          </p:nvPr>
        </p:nvSpPr>
        <p:spPr>
          <a:xfrm>
            <a:off x="2362200" y="76200"/>
            <a:ext cx="7772400" cy="609600"/>
          </a:xfrm>
        </p:spPr>
        <p:txBody>
          <a:bodyPr/>
          <a:lstStyle/>
          <a:p>
            <a:r>
              <a:rPr lang="en-US">
                <a:latin typeface="Tahoma" pitchFamily="34" charset="0"/>
              </a:rPr>
              <a:t>New England</a:t>
            </a:r>
          </a:p>
        </p:txBody>
      </p:sp>
      <p:graphicFrame>
        <p:nvGraphicFramePr>
          <p:cNvPr id="4110" name="Object 14"/>
          <p:cNvGraphicFramePr>
            <a:graphicFrameLocks noChangeAspect="1"/>
          </p:cNvGraphicFramePr>
          <p:nvPr/>
        </p:nvGraphicFramePr>
        <p:xfrm>
          <a:off x="2209800" y="4038600"/>
          <a:ext cx="1714500" cy="2571750"/>
        </p:xfrm>
        <a:graphic>
          <a:graphicData uri="http://schemas.openxmlformats.org/presentationml/2006/ole">
            <mc:AlternateContent xmlns:mc="http://schemas.openxmlformats.org/markup-compatibility/2006">
              <mc:Choice xmlns:v="urn:schemas-microsoft-com:vml" Requires="v">
                <p:oleObj spid="_x0000_s12365" name="Photo Editor Photo" r:id="rId6" imgW="2324424" imgH="3486637" progId="">
                  <p:embed/>
                </p:oleObj>
              </mc:Choice>
              <mc:Fallback>
                <p:oleObj name="Photo Editor Photo" r:id="rId6" imgW="2324424" imgH="3486637" progId="">
                  <p:embed/>
                  <p:pic>
                    <p:nvPicPr>
                      <p:cNvPr id="411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4038600"/>
                        <a:ext cx="17145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3795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108"/>
                                        </p:tgtEl>
                                        <p:attrNameLst>
                                          <p:attrName>style.visibility</p:attrName>
                                        </p:attrNameLst>
                                      </p:cBhvr>
                                      <p:to>
                                        <p:strVal val="visible"/>
                                      </p:to>
                                    </p:set>
                                    <p:animEffect transition="in" filter="strips(downRight)">
                                      <p:cBhvr>
                                        <p:cTn id="7" dur="500"/>
                                        <p:tgtEl>
                                          <p:spTgt spid="410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107"/>
                                        </p:tgtEl>
                                        <p:attrNameLst>
                                          <p:attrName>style.visibility</p:attrName>
                                        </p:attrNameLst>
                                      </p:cBhvr>
                                      <p:to>
                                        <p:strVal val="visible"/>
                                      </p:to>
                                    </p:set>
                                    <p:animEffect transition="in" filter="strips(downRight)">
                                      <p:cBhvr>
                                        <p:cTn id="17" dur="500"/>
                                        <p:tgtEl>
                                          <p:spTgt spid="410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4100">
                                            <p:txEl>
                                              <p:pRg st="0" end="0"/>
                                            </p:txEl>
                                          </p:spTgt>
                                        </p:tgtEl>
                                        <p:attrNameLst>
                                          <p:attrName>style.visibility</p:attrName>
                                        </p:attrNameLst>
                                      </p:cBhvr>
                                      <p:to>
                                        <p:strVal val="visible"/>
                                      </p:to>
                                    </p:set>
                                    <p:animEffect transition="in" filter="strips(downRight)">
                                      <p:cBhvr>
                                        <p:cTn id="22" dur="500"/>
                                        <p:tgtEl>
                                          <p:spTgt spid="410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4100">
                                            <p:txEl>
                                              <p:pRg st="1" end="1"/>
                                            </p:txEl>
                                          </p:spTgt>
                                        </p:tgtEl>
                                        <p:attrNameLst>
                                          <p:attrName>style.visibility</p:attrName>
                                        </p:attrNameLst>
                                      </p:cBhvr>
                                      <p:to>
                                        <p:strVal val="visible"/>
                                      </p:to>
                                    </p:set>
                                    <p:animEffect transition="in" filter="strips(downRight)">
                                      <p:cBhvr>
                                        <p:cTn id="27" dur="500"/>
                                        <p:tgtEl>
                                          <p:spTgt spid="410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4100">
                                            <p:txEl>
                                              <p:pRg st="2" end="2"/>
                                            </p:txEl>
                                          </p:spTgt>
                                        </p:tgtEl>
                                        <p:attrNameLst>
                                          <p:attrName>style.visibility</p:attrName>
                                        </p:attrNameLst>
                                      </p:cBhvr>
                                      <p:to>
                                        <p:strVal val="visible"/>
                                      </p:to>
                                    </p:set>
                                    <p:animEffect transition="in" filter="strips(downRight)">
                                      <p:cBhvr>
                                        <p:cTn id="32" dur="500"/>
                                        <p:tgtEl>
                                          <p:spTgt spid="410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4100">
                                            <p:txEl>
                                              <p:pRg st="3" end="3"/>
                                            </p:txEl>
                                          </p:spTgt>
                                        </p:tgtEl>
                                        <p:attrNameLst>
                                          <p:attrName>style.visibility</p:attrName>
                                        </p:attrNameLst>
                                      </p:cBhvr>
                                      <p:to>
                                        <p:strVal val="visible"/>
                                      </p:to>
                                    </p:set>
                                    <p:animEffect transition="in" filter="strips(downRight)">
                                      <p:cBhvr>
                                        <p:cTn id="37" dur="500"/>
                                        <p:tgtEl>
                                          <p:spTgt spid="410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4100">
                                            <p:txEl>
                                              <p:pRg st="4" end="4"/>
                                            </p:txEl>
                                          </p:spTgt>
                                        </p:tgtEl>
                                        <p:attrNameLst>
                                          <p:attrName>style.visibility</p:attrName>
                                        </p:attrNameLst>
                                      </p:cBhvr>
                                      <p:to>
                                        <p:strVal val="visible"/>
                                      </p:to>
                                    </p:set>
                                    <p:animEffect transition="in" filter="strips(downRight)">
                                      <p:cBhvr>
                                        <p:cTn id="42" dur="500"/>
                                        <p:tgtEl>
                                          <p:spTgt spid="410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nodeType="clickEffect">
                                  <p:stCondLst>
                                    <p:cond delay="0"/>
                                  </p:stCondLst>
                                  <p:childTnLst>
                                    <p:set>
                                      <p:cBhvr>
                                        <p:cTn id="46" dur="1" fill="hold">
                                          <p:stCondLst>
                                            <p:cond delay="0"/>
                                          </p:stCondLst>
                                        </p:cTn>
                                        <p:tgtEl>
                                          <p:spTgt spid="4110"/>
                                        </p:tgtEl>
                                        <p:attrNameLst>
                                          <p:attrName>style.visibility</p:attrName>
                                        </p:attrNameLst>
                                      </p:cBhvr>
                                      <p:to>
                                        <p:strVal val="visible"/>
                                      </p:to>
                                    </p:set>
                                    <p:animEffect transition="in" filter="strips(downRight)">
                                      <p:cBhvr>
                                        <p:cTn id="47" dur="5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build="p" autoUpdateAnimBg="0"/>
      <p:bldP spid="4107" grpId="0" animBg="1"/>
      <p:bldP spid="410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9209E-E0B1-4F37-A4F0-8EFD1143BB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C25FC8-7CD3-470C-A200-AB44DD0B70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41595947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55B4-D10E-4E1B-8A9D-C4181B6F63A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855E855-0842-4150-BFD8-1BE0340E4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9292428"/>
      </p:ext>
    </p:extLst>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133600" y="152400"/>
            <a:ext cx="7924800" cy="1295400"/>
          </a:xfrm>
          <a:solidFill>
            <a:schemeClr val="hlink"/>
          </a:solidFill>
        </p:spPr>
        <p:txBody>
          <a:bodyPr/>
          <a:lstStyle/>
          <a:p>
            <a:r>
              <a:rPr lang="en-US">
                <a:effectLst>
                  <a:outerShdw blurRad="38100" dist="38100" dir="2700000" algn="tl">
                    <a:srgbClr val="FFFFFF"/>
                  </a:outerShdw>
                </a:effectLst>
              </a:rPr>
              <a:t>Alexander Campbell Experiment:</a:t>
            </a:r>
            <a:br>
              <a:rPr lang="en-US"/>
            </a:br>
            <a:r>
              <a:rPr lang="en-US"/>
              <a:t>The </a:t>
            </a:r>
            <a:r>
              <a:rPr lang="en-US" b="1"/>
              <a:t>Christian Baptist</a:t>
            </a:r>
            <a:r>
              <a:rPr lang="en-US"/>
              <a:t> Interval </a:t>
            </a:r>
          </a:p>
        </p:txBody>
      </p:sp>
      <p:sp>
        <p:nvSpPr>
          <p:cNvPr id="62467" name="Rectangle 3"/>
          <p:cNvSpPr>
            <a:spLocks noGrp="1" noChangeArrowheads="1"/>
          </p:cNvSpPr>
          <p:nvPr>
            <p:ph type="body" idx="1"/>
          </p:nvPr>
        </p:nvSpPr>
        <p:spPr>
          <a:xfrm>
            <a:off x="2057400" y="1600200"/>
            <a:ext cx="7848600" cy="4495800"/>
          </a:xfrm>
        </p:spPr>
        <p:txBody>
          <a:bodyPr/>
          <a:lstStyle/>
          <a:p>
            <a:pPr>
              <a:lnSpc>
                <a:spcPct val="90000"/>
              </a:lnSpc>
            </a:pPr>
            <a:r>
              <a:rPr lang="en-US" sz="2800" dirty="0"/>
              <a:t>Identifies Brush Run Church W/ Baptist Redstone</a:t>
            </a:r>
          </a:p>
          <a:p>
            <a:pPr>
              <a:lnSpc>
                <a:spcPct val="90000"/>
              </a:lnSpc>
            </a:pPr>
            <a:r>
              <a:rPr lang="en-US" sz="2800" dirty="0"/>
              <a:t>They Liked The Dunker Vs. Presbyterian Debates</a:t>
            </a:r>
          </a:p>
          <a:p>
            <a:pPr>
              <a:lnSpc>
                <a:spcPct val="90000"/>
              </a:lnSpc>
            </a:pPr>
            <a:r>
              <a:rPr lang="en-US" sz="2800" dirty="0"/>
              <a:t>They Disliked Baptism For The Remission Of Sin</a:t>
            </a:r>
          </a:p>
          <a:p>
            <a:pPr>
              <a:lnSpc>
                <a:spcPct val="90000"/>
              </a:lnSpc>
            </a:pPr>
            <a:r>
              <a:rPr lang="en-US" sz="2800" dirty="0"/>
              <a:t>Mahoning Association Comes Out From Redstone  </a:t>
            </a:r>
          </a:p>
          <a:p>
            <a:pPr>
              <a:lnSpc>
                <a:spcPct val="90000"/>
              </a:lnSpc>
            </a:pPr>
            <a:r>
              <a:rPr lang="en-US" sz="2800" dirty="0"/>
              <a:t>Campbell Mentors Walter Scott &amp; Raccoon Smith * Scott formulated five-finger plan of salvation *</a:t>
            </a:r>
          </a:p>
          <a:p>
            <a:pPr>
              <a:lnSpc>
                <a:spcPct val="90000"/>
              </a:lnSpc>
            </a:pPr>
            <a:r>
              <a:rPr lang="en-US" sz="2400" dirty="0"/>
              <a:t>3rd Franklin Association Releases Statement of Anathema:</a:t>
            </a:r>
          </a:p>
          <a:p>
            <a:pPr>
              <a:lnSpc>
                <a:spcPct val="90000"/>
              </a:lnSpc>
              <a:buFontTx/>
              <a:buNone/>
            </a:pPr>
            <a:r>
              <a:rPr lang="en-US" sz="2000" dirty="0"/>
              <a:t>     </a:t>
            </a:r>
            <a:r>
              <a:rPr lang="en-US" sz="2000" dirty="0">
                <a:solidFill>
                  <a:srgbClr val="CC00CC"/>
                </a:solidFill>
              </a:rPr>
              <a:t>“They,  the Reformers,  maintain that there is no promise of salvation                 without baptism.  That baptism should be administered to all who say they believe that Jesus Christ is the Son of God, without examination on any other point.  That there is no direct operation of the Holy Spirit on the mind prior to baptism.  That baptism procures the remission of sins and the gift of the Holy Spirit.  That no creed is necessary for the church but the Scriptures as they stand…” (1829 Beaver Anathema)</a:t>
            </a:r>
            <a:r>
              <a:rPr lang="en-US" sz="2000" dirty="0"/>
              <a:t> </a:t>
            </a:r>
          </a:p>
        </p:txBody>
      </p:sp>
      <p:sp>
        <p:nvSpPr>
          <p:cNvPr id="62468" name="Comment 4"/>
          <p:cNvSpPr>
            <a:spLocks noChangeArrowheads="1"/>
          </p:cNvSpPr>
          <p:nvPr/>
        </p:nvSpPr>
        <p:spPr bwMode="auto">
          <a:xfrm>
            <a:off x="1539876" y="-1676400"/>
            <a:ext cx="9128125"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“15 Years Spent In Hope Of Starting Nothing New &amp; Restoring The Old”</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Both Campbells Accepted The Teaching Of The Baptist On The Form &amp; Subject Of Baptism;       Alexander  Mentors John T. Johnson A Major In The War Of 1812 &amp; Three Time US Congressman;   One Of His Early Associates Was Signey Rigdon,  Who Later Defected To The Mormons &amp; Aided Joseph Smith In Translating The Old Spaulding Novel Manuscript Into The Book Of Mormon.  </a:t>
            </a:r>
          </a:p>
        </p:txBody>
      </p:sp>
    </p:spTree>
    <p:extLst>
      <p:ext uri="{BB962C8B-B14F-4D97-AF65-F5344CB8AC3E}">
        <p14:creationId xmlns:p14="http://schemas.microsoft.com/office/powerpoint/2010/main" val="373273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10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24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24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4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 calcmode="lin" valueType="num">
                                      <p:cBhvr>
                                        <p:cTn id="15" dur="10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24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24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467">
                                            <p:txEl>
                                              <p:pRg st="2" end="2"/>
                                            </p:txEl>
                                          </p:spTgt>
                                        </p:tgtEl>
                                        <p:attrNameLst>
                                          <p:attrName>style.visibility</p:attrName>
                                        </p:attrNameLst>
                                      </p:cBhvr>
                                      <p:to>
                                        <p:strVal val="visible"/>
                                      </p:to>
                                    </p:set>
                                    <p:anim calcmode="lin" valueType="num">
                                      <p:cBhvr>
                                        <p:cTn id="23" dur="10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24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24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4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67">
                                            <p:txEl>
                                              <p:pRg st="3" end="3"/>
                                            </p:txEl>
                                          </p:spTgt>
                                        </p:tgtEl>
                                        <p:attrNameLst>
                                          <p:attrName>style.visibility</p:attrName>
                                        </p:attrNameLst>
                                      </p:cBhvr>
                                      <p:to>
                                        <p:strVal val="visible"/>
                                      </p:to>
                                    </p:set>
                                    <p:anim calcmode="lin" valueType="num">
                                      <p:cBhvr>
                                        <p:cTn id="31" dur="1000" fill="hold"/>
                                        <p:tgtEl>
                                          <p:spTgt spid="624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24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24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467">
                                            <p:txEl>
                                              <p:pRg st="4" end="4"/>
                                            </p:txEl>
                                          </p:spTgt>
                                        </p:tgtEl>
                                        <p:attrNameLst>
                                          <p:attrName>style.visibility</p:attrName>
                                        </p:attrNameLst>
                                      </p:cBhvr>
                                      <p:to>
                                        <p:strVal val="visible"/>
                                      </p:to>
                                    </p:set>
                                    <p:anim calcmode="lin" valueType="num">
                                      <p:cBhvr>
                                        <p:cTn id="39" dur="1000" fill="hold"/>
                                        <p:tgtEl>
                                          <p:spTgt spid="624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24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24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4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467">
                                            <p:txEl>
                                              <p:pRg st="5" end="5"/>
                                            </p:txEl>
                                          </p:spTgt>
                                        </p:tgtEl>
                                        <p:attrNameLst>
                                          <p:attrName>style.visibility</p:attrName>
                                        </p:attrNameLst>
                                      </p:cBhvr>
                                      <p:to>
                                        <p:strVal val="visible"/>
                                      </p:to>
                                    </p:set>
                                    <p:anim calcmode="lin" valueType="num">
                                      <p:cBhvr>
                                        <p:cTn id="47" dur="1000" fill="hold"/>
                                        <p:tgtEl>
                                          <p:spTgt spid="6246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6246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624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4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2467">
                                            <p:txEl>
                                              <p:pRg st="6" end="6"/>
                                            </p:txEl>
                                          </p:spTgt>
                                        </p:tgtEl>
                                        <p:attrNameLst>
                                          <p:attrName>style.visibility</p:attrName>
                                        </p:attrNameLst>
                                      </p:cBhvr>
                                      <p:to>
                                        <p:strVal val="visible"/>
                                      </p:to>
                                    </p:set>
                                    <p:anim calcmode="lin" valueType="num">
                                      <p:cBhvr>
                                        <p:cTn id="55" dur="1000" fill="hold"/>
                                        <p:tgtEl>
                                          <p:spTgt spid="62467">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62467">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6246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246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133600" y="152400"/>
            <a:ext cx="7924800" cy="1295400"/>
          </a:xfrm>
          <a:solidFill>
            <a:schemeClr val="hlink"/>
          </a:solidFill>
        </p:spPr>
        <p:txBody>
          <a:bodyPr/>
          <a:lstStyle/>
          <a:p>
            <a:r>
              <a:rPr lang="en-US">
                <a:effectLst>
                  <a:outerShdw blurRad="38100" dist="38100" dir="2700000" algn="tl">
                    <a:srgbClr val="FFFFFF"/>
                  </a:outerShdw>
                </a:effectLst>
              </a:rPr>
              <a:t>Alexander Campbell Experiment:</a:t>
            </a:r>
            <a:br>
              <a:rPr lang="en-US"/>
            </a:br>
            <a:r>
              <a:rPr lang="en-US"/>
              <a:t>The </a:t>
            </a:r>
            <a:r>
              <a:rPr lang="en-US" b="1"/>
              <a:t>Christian Baptist</a:t>
            </a:r>
            <a:r>
              <a:rPr lang="en-US"/>
              <a:t> Interval </a:t>
            </a:r>
          </a:p>
        </p:txBody>
      </p:sp>
      <p:sp>
        <p:nvSpPr>
          <p:cNvPr id="62467" name="Rectangle 3"/>
          <p:cNvSpPr>
            <a:spLocks noGrp="1" noChangeArrowheads="1"/>
          </p:cNvSpPr>
          <p:nvPr>
            <p:ph type="body" idx="1"/>
          </p:nvPr>
        </p:nvSpPr>
        <p:spPr>
          <a:xfrm>
            <a:off x="2057400" y="1600200"/>
            <a:ext cx="7848600" cy="4495800"/>
          </a:xfrm>
        </p:spPr>
        <p:txBody>
          <a:bodyPr/>
          <a:lstStyle/>
          <a:p>
            <a:pPr>
              <a:lnSpc>
                <a:spcPct val="90000"/>
              </a:lnSpc>
            </a:pPr>
            <a:r>
              <a:rPr lang="en-US" sz="2800" dirty="0">
                <a:solidFill>
                  <a:srgbClr val="CC0000"/>
                </a:solidFill>
              </a:rPr>
              <a:t>Fundamental differences with the Baptist Church:</a:t>
            </a:r>
          </a:p>
          <a:p>
            <a:pPr>
              <a:lnSpc>
                <a:spcPct val="90000"/>
              </a:lnSpc>
            </a:pPr>
            <a:r>
              <a:rPr lang="en-US" sz="2800" dirty="0"/>
              <a:t>The name ‘Baptist’ came about due to the belief and teaching that the church in the New Testament was a ‘Baptist Church,’ since it was established by John ‘the Baptist.’</a:t>
            </a:r>
          </a:p>
          <a:p>
            <a:pPr>
              <a:lnSpc>
                <a:spcPct val="90000"/>
              </a:lnSpc>
            </a:pPr>
            <a:r>
              <a:rPr lang="en-US" sz="2800" dirty="0"/>
              <a:t> </a:t>
            </a:r>
            <a:r>
              <a:rPr lang="en-US" sz="2800" u="sng" dirty="0"/>
              <a:t>John ‘the Baptist’ did not establish any church</a:t>
            </a:r>
            <a:r>
              <a:rPr lang="en-US" sz="2800" dirty="0"/>
              <a:t>.   In the New Testament, the only ‘Baptist,’ in any sense is ‘the Baptist,’ which was John.  There is not a single instance in the New Testament where we find mention of ‘a Baptist.’  No.  We only find ‘the Baptist,’  John the baptizer,  the one who baptized people. </a:t>
            </a:r>
          </a:p>
          <a:p>
            <a:pPr>
              <a:lnSpc>
                <a:spcPct val="90000"/>
              </a:lnSpc>
              <a:buFontTx/>
              <a:buNone/>
            </a:pPr>
            <a:r>
              <a:rPr lang="en-US" sz="2000" dirty="0"/>
              <a:t>     </a:t>
            </a:r>
          </a:p>
        </p:txBody>
      </p:sp>
      <p:sp>
        <p:nvSpPr>
          <p:cNvPr id="62468" name="Comment 4"/>
          <p:cNvSpPr>
            <a:spLocks noChangeArrowheads="1"/>
          </p:cNvSpPr>
          <p:nvPr/>
        </p:nvSpPr>
        <p:spPr bwMode="auto">
          <a:xfrm>
            <a:off x="1539876" y="-1676400"/>
            <a:ext cx="9128125"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   “15 Years Spent In Hope Of Starting Nothing New &amp; Restoring The Old”</a:t>
            </a:r>
            <a:endParaRPr lang="en-US" sz="1600">
              <a:solidFill>
                <a:srgbClr val="000000"/>
              </a:solidFill>
              <a:effectLst>
                <a:outerShdw blurRad="38100" dist="38100" dir="2700000" algn="tl">
                  <a:srgbClr val="FFFFFF"/>
                </a:outerShdw>
              </a:effectLst>
              <a:latin typeface="Arial" charset="0"/>
            </a:endParaRP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Both Campbells Accepted The Teaching Of The Baptist On The Form &amp; Subject Of Baptism;       Alexander  Mentors John T. Johnson A Major In The War Of 1812 &amp; Three Time US Congressman;   One Of His Early Associates Was Signey Rigdon,  Who Later Defected To The Mormons &amp; Aided Joseph Smith In Translating The Old Spaulding Novel Manuscript Into The Book Of Mormon.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10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24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24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4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 calcmode="lin" valueType="num">
                                      <p:cBhvr>
                                        <p:cTn id="15" dur="10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24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24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467">
                                            <p:txEl>
                                              <p:pRg st="2" end="2"/>
                                            </p:txEl>
                                          </p:spTgt>
                                        </p:tgtEl>
                                        <p:attrNameLst>
                                          <p:attrName>style.visibility</p:attrName>
                                        </p:attrNameLst>
                                      </p:cBhvr>
                                      <p:to>
                                        <p:strVal val="visible"/>
                                      </p:to>
                                    </p:set>
                                    <p:anim calcmode="lin" valueType="num">
                                      <p:cBhvr>
                                        <p:cTn id="23" dur="10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24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24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4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67">
                                            <p:txEl>
                                              <p:pRg st="3" end="3"/>
                                            </p:txEl>
                                          </p:spTgt>
                                        </p:tgtEl>
                                        <p:attrNameLst>
                                          <p:attrName>style.visibility</p:attrName>
                                        </p:attrNameLst>
                                      </p:cBhvr>
                                      <p:to>
                                        <p:strVal val="visible"/>
                                      </p:to>
                                    </p:set>
                                    <p:anim calcmode="lin" valueType="num">
                                      <p:cBhvr>
                                        <p:cTn id="31" dur="1000" fill="hold"/>
                                        <p:tgtEl>
                                          <p:spTgt spid="624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24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24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2133600" y="152400"/>
            <a:ext cx="7924800" cy="1295400"/>
          </a:xfrm>
          <a:solidFill>
            <a:schemeClr val="hlink"/>
          </a:solidFill>
        </p:spPr>
        <p:txBody>
          <a:bodyPr/>
          <a:lstStyle/>
          <a:p>
            <a:r>
              <a:rPr lang="en-US">
                <a:effectLst>
                  <a:outerShdw blurRad="38100" dist="38100" dir="2700000" algn="tl">
                    <a:srgbClr val="FFFFFF"/>
                  </a:outerShdw>
                </a:effectLst>
              </a:rPr>
              <a:t>Alexander Campbell Experiment:</a:t>
            </a:r>
            <a:br>
              <a:rPr lang="en-US"/>
            </a:br>
            <a:r>
              <a:rPr lang="en-US"/>
              <a:t>The </a:t>
            </a:r>
            <a:r>
              <a:rPr lang="en-US" b="1"/>
              <a:t>Christian Baptist</a:t>
            </a:r>
            <a:r>
              <a:rPr lang="en-US"/>
              <a:t> Interval </a:t>
            </a:r>
          </a:p>
        </p:txBody>
      </p:sp>
      <p:sp>
        <p:nvSpPr>
          <p:cNvPr id="62467" name="Rectangle 3"/>
          <p:cNvSpPr>
            <a:spLocks noGrp="1" noChangeArrowheads="1"/>
          </p:cNvSpPr>
          <p:nvPr>
            <p:ph type="body" idx="1"/>
          </p:nvPr>
        </p:nvSpPr>
        <p:spPr>
          <a:xfrm>
            <a:off x="2057400" y="1600200"/>
            <a:ext cx="7848600" cy="4495800"/>
          </a:xfrm>
        </p:spPr>
        <p:txBody>
          <a:bodyPr/>
          <a:lstStyle/>
          <a:p>
            <a:pPr>
              <a:lnSpc>
                <a:spcPct val="90000"/>
              </a:lnSpc>
            </a:pPr>
            <a:r>
              <a:rPr lang="en-US" sz="2800" dirty="0">
                <a:solidFill>
                  <a:srgbClr val="CC0000"/>
                </a:solidFill>
              </a:rPr>
              <a:t>Fundamental differences with the Baptist Church:</a:t>
            </a:r>
          </a:p>
          <a:p>
            <a:pPr>
              <a:lnSpc>
                <a:spcPct val="90000"/>
              </a:lnSpc>
            </a:pPr>
            <a:r>
              <a:rPr lang="en-US" sz="2800" u="sng" dirty="0"/>
              <a:t>1</a:t>
            </a:r>
            <a:r>
              <a:rPr lang="en-US" sz="2800" u="sng" baseline="30000" dirty="0"/>
              <a:t>st</a:t>
            </a:r>
            <a:r>
              <a:rPr lang="en-US" sz="2800" u="sng" dirty="0"/>
              <a:t> - John ‘the Baptist’ did not establish any church</a:t>
            </a:r>
            <a:r>
              <a:rPr lang="en-US" sz="2800" dirty="0"/>
              <a:t>.</a:t>
            </a:r>
          </a:p>
          <a:p>
            <a:pPr>
              <a:lnSpc>
                <a:spcPct val="90000"/>
              </a:lnSpc>
            </a:pPr>
            <a:r>
              <a:rPr lang="en-US" sz="2800" dirty="0"/>
              <a:t>2</a:t>
            </a:r>
            <a:r>
              <a:rPr lang="en-US" sz="2800" baseline="30000" dirty="0"/>
              <a:t>nd</a:t>
            </a:r>
            <a:r>
              <a:rPr lang="en-US" sz="2800" dirty="0"/>
              <a:t> – </a:t>
            </a:r>
            <a:r>
              <a:rPr lang="en-US" sz="2800" u="sng" dirty="0"/>
              <a:t>The baptism the Baptists practice is not for the same purpose as that of John,  ‘the Baptist.’</a:t>
            </a:r>
          </a:p>
          <a:p>
            <a:pPr>
              <a:lnSpc>
                <a:spcPct val="90000"/>
              </a:lnSpc>
            </a:pPr>
            <a:r>
              <a:rPr lang="en-US" sz="2800" dirty="0"/>
              <a:t>Note what Mark says,  ‘John did baptize in the wilderness, and preach the baptism of repentance for the forgiveness of sins.’ Note also – Acts 2: 38.</a:t>
            </a:r>
          </a:p>
          <a:p>
            <a:pPr>
              <a:lnSpc>
                <a:spcPct val="90000"/>
              </a:lnSpc>
            </a:pPr>
            <a:r>
              <a:rPr lang="en-US" sz="2400" b="1" dirty="0"/>
              <a:t>Those calling themselves Baptists today require baptism (immersion) in order to get into the Baptist Church, not in order to have sins forgiven.  It is a matter of fact that the teachings of the Baptist Church contend that people can be saved,  go to heaven,  without baptism,  but they just cannot enter the Baptist Church without baptism.  </a:t>
            </a:r>
          </a:p>
          <a:p>
            <a:pPr>
              <a:lnSpc>
                <a:spcPct val="90000"/>
              </a:lnSpc>
              <a:buFontTx/>
              <a:buNone/>
            </a:pPr>
            <a:r>
              <a:rPr lang="en-US" sz="2000" dirty="0"/>
              <a:t>     </a:t>
            </a:r>
          </a:p>
        </p:txBody>
      </p:sp>
      <p:sp>
        <p:nvSpPr>
          <p:cNvPr id="62468" name="Comment 4"/>
          <p:cNvSpPr>
            <a:spLocks noChangeArrowheads="1"/>
          </p:cNvSpPr>
          <p:nvPr/>
        </p:nvSpPr>
        <p:spPr bwMode="auto">
          <a:xfrm>
            <a:off x="1539876" y="-1676400"/>
            <a:ext cx="9128125" cy="144621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lgn="ctr" defTabSz="914400" fontAlgn="base">
              <a:spcBef>
                <a:spcPct val="50000"/>
              </a:spcBef>
              <a:spcAft>
                <a:spcPct val="0"/>
              </a:spcAft>
            </a:pPr>
            <a:r>
              <a:rPr lang="en-US" sz="1600" b="1">
                <a:solidFill>
                  <a:srgbClr val="000000"/>
                </a:solidFill>
                <a:latin typeface="Arial" charset="0"/>
              </a:rPr>
              <a:t>David Lee Burris:   “15 Years Spent In Hope Of Starting Nothing New &amp; Restoring The Old”</a:t>
            </a:r>
            <a:endParaRPr lang="en-US" sz="1600">
              <a:solidFill>
                <a:srgbClr val="000000"/>
              </a:solidFill>
              <a:effectLst>
                <a:outerShdw blurRad="38100" dist="38100" dir="2700000" algn="tl">
                  <a:srgbClr val="FFFFFF"/>
                </a:outerShdw>
              </a:effectLst>
              <a:latin typeface="Arial" charset="0"/>
            </a:endParaRPr>
          </a:p>
          <a:p>
            <a:pPr algn="ctr" defTabSz="914400" fontAlgn="base">
              <a:spcBef>
                <a:spcPct val="50000"/>
              </a:spcBef>
              <a:spcAft>
                <a:spcPct val="0"/>
              </a:spcAft>
            </a:pPr>
            <a:r>
              <a:rPr lang="en-US" sz="1600">
                <a:solidFill>
                  <a:srgbClr val="000000"/>
                </a:solidFill>
                <a:effectLst>
                  <a:outerShdw blurRad="38100" dist="38100" dir="2700000" algn="tl">
                    <a:srgbClr val="FFFFFF"/>
                  </a:outerShdw>
                </a:effectLst>
                <a:latin typeface="Arial" charset="0"/>
              </a:rPr>
              <a:t>Both Campbells Accepted The Teaching Of The Baptist On The Form &amp; Subject Of Baptism;       Alexander  Mentors John T. Johnson A Major In The War Of 1812 &amp; Three Time US Congressman;   One Of His Early Associates Was Signey Rigdon,  Who Later Defected To The Mormons &amp; Aided Joseph Smith In Translating The Old Spaulding Novel Manuscript Into The Book Of Mormon.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10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24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24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4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467">
                                            <p:txEl>
                                              <p:pRg st="1" end="1"/>
                                            </p:txEl>
                                          </p:spTgt>
                                        </p:tgtEl>
                                        <p:attrNameLst>
                                          <p:attrName>style.visibility</p:attrName>
                                        </p:attrNameLst>
                                      </p:cBhvr>
                                      <p:to>
                                        <p:strVal val="visible"/>
                                      </p:to>
                                    </p:set>
                                    <p:anim calcmode="lin" valueType="num">
                                      <p:cBhvr>
                                        <p:cTn id="15" dur="10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24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24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4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467">
                                            <p:txEl>
                                              <p:pRg st="2" end="2"/>
                                            </p:txEl>
                                          </p:spTgt>
                                        </p:tgtEl>
                                        <p:attrNameLst>
                                          <p:attrName>style.visibility</p:attrName>
                                        </p:attrNameLst>
                                      </p:cBhvr>
                                      <p:to>
                                        <p:strVal val="visible"/>
                                      </p:to>
                                    </p:set>
                                    <p:anim calcmode="lin" valueType="num">
                                      <p:cBhvr>
                                        <p:cTn id="23" dur="10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24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24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4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67">
                                            <p:txEl>
                                              <p:pRg st="3" end="3"/>
                                            </p:txEl>
                                          </p:spTgt>
                                        </p:tgtEl>
                                        <p:attrNameLst>
                                          <p:attrName>style.visibility</p:attrName>
                                        </p:attrNameLst>
                                      </p:cBhvr>
                                      <p:to>
                                        <p:strVal val="visible"/>
                                      </p:to>
                                    </p:set>
                                    <p:anim calcmode="lin" valueType="num">
                                      <p:cBhvr>
                                        <p:cTn id="31" dur="1000" fill="hold"/>
                                        <p:tgtEl>
                                          <p:spTgt spid="624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624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624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467">
                                            <p:txEl>
                                              <p:pRg st="4" end="4"/>
                                            </p:txEl>
                                          </p:spTgt>
                                        </p:tgtEl>
                                        <p:attrNameLst>
                                          <p:attrName>style.visibility</p:attrName>
                                        </p:attrNameLst>
                                      </p:cBhvr>
                                      <p:to>
                                        <p:strVal val="visible"/>
                                      </p:to>
                                    </p:set>
                                    <p:anim calcmode="lin" valueType="num">
                                      <p:cBhvr>
                                        <p:cTn id="39" dur="1000" fill="hold"/>
                                        <p:tgtEl>
                                          <p:spTgt spid="624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624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624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4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467">
                                            <p:txEl>
                                              <p:pRg st="5" end="5"/>
                                            </p:txEl>
                                          </p:spTgt>
                                        </p:tgtEl>
                                        <p:attrNameLst>
                                          <p:attrName>style.visibility</p:attrName>
                                        </p:attrNameLst>
                                      </p:cBhvr>
                                      <p:to>
                                        <p:strVal val="visible"/>
                                      </p:to>
                                    </p:set>
                                    <p:anim calcmode="lin" valueType="num">
                                      <p:cBhvr>
                                        <p:cTn id="47" dur="1000" fill="hold"/>
                                        <p:tgtEl>
                                          <p:spTgt spid="6246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6246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624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4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DBA3-369D-4F12-8D1A-AE9805937FA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C43CBB0-4138-4C9B-8886-B6F400F0F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3793683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a:xfrm>
            <a:off x="838200" y="365125"/>
            <a:ext cx="10515600" cy="898067"/>
          </a:xfrm>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1008667" y="1165610"/>
            <a:ext cx="10515599" cy="5414300"/>
          </a:xfrm>
        </p:spPr>
        <p:txBody>
          <a:bodyPr>
            <a:normAutofit/>
          </a:bodyPr>
          <a:lstStyle/>
          <a:p>
            <a:pPr marL="0" indent="0">
              <a:buNone/>
            </a:pPr>
            <a:endParaRPr lang="en-US" dirty="0"/>
          </a:p>
          <a:p>
            <a:r>
              <a:rPr lang="en-US" b="1" dirty="0"/>
              <a:t>PRESBYTERIAN &amp; BAPTISTS DEBATE CHALLENGE SALVATION ORDER</a:t>
            </a:r>
            <a:endParaRPr lang="en-US" dirty="0"/>
          </a:p>
          <a:p>
            <a:r>
              <a:rPr lang="en-US" dirty="0"/>
              <a:t>RESTORATION INITIATES @WORSHIP: GODLY &amp; HUMAN WORTH</a:t>
            </a:r>
          </a:p>
          <a:p>
            <a:r>
              <a:rPr lang="en-US" dirty="0"/>
              <a:t>CAMPBELL CONTROVERSY CLAIMS CENTER @ “ORDO SALUTIS”</a:t>
            </a:r>
          </a:p>
          <a:p>
            <a:r>
              <a:rPr lang="en-US" dirty="0"/>
              <a:t>ACCORDING TO ALEXANDER CAMPBELL – THREE THINGS OF MEN</a:t>
            </a:r>
          </a:p>
          <a:p>
            <a:r>
              <a:rPr lang="en-US" dirty="0"/>
              <a:t>PERSONAL BELIEF – CONVICTED REPENTANCE – BELIEVER BAPTISM</a:t>
            </a:r>
          </a:p>
          <a:p>
            <a:r>
              <a:rPr lang="en-US" dirty="0"/>
              <a:t>ACCORDING TO ALEXANDER CAMPBELL – THREE THINGS OF GOD</a:t>
            </a:r>
          </a:p>
          <a:p>
            <a:r>
              <a:rPr lang="en-US" dirty="0"/>
              <a:t>FORGIVE SIN – BESTOWING OF THE HOLY SPIRIT – GRANT HEAVEN</a:t>
            </a:r>
          </a:p>
          <a:p>
            <a:r>
              <a:rPr lang="en-US" b="1" dirty="0"/>
              <a:t>RESTORATION MOVEMENT:  ADOPTS WALTER SCOTT 5-FINGER TOOL</a:t>
            </a:r>
          </a:p>
          <a:p>
            <a:r>
              <a:rPr lang="en-US" b="1" dirty="0"/>
              <a:t>5 STEPS: Believe – Repent – Baptism – Forgiven – Get the Holy Spirit</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309856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60418" name="Rectangle 2" descr="Purple mesh"/>
          <p:cNvSpPr>
            <a:spLocks noGrp="1" noChangeArrowheads="1"/>
          </p:cNvSpPr>
          <p:nvPr>
            <p:ph type="body" idx="1"/>
          </p:nvPr>
        </p:nvSpPr>
        <p:spPr>
          <a:xfrm>
            <a:off x="2209800" y="1295400"/>
            <a:ext cx="7696200" cy="48768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a:solidFill>
                  <a:srgbClr val="FFFF00"/>
                </a:solidFill>
                <a:effectLst>
                  <a:outerShdw blurRad="38100" dist="38100" dir="2700000" algn="tl">
                    <a:srgbClr val="000000"/>
                  </a:outerShdw>
                </a:effectLst>
                <a:latin typeface="Old English Text MT" pitchFamily="66" charset="0"/>
              </a:rPr>
              <a:t> “Latin,  meaning </a:t>
            </a:r>
            <a:r>
              <a:rPr lang="en-US" sz="4000" b="1">
                <a:solidFill>
                  <a:srgbClr val="FFFF00"/>
                </a:solidFill>
                <a:effectLst>
                  <a:outerShdw blurRad="38100" dist="38100" dir="2700000" algn="tl">
                    <a:srgbClr val="000000"/>
                  </a:outerShdw>
                </a:effectLst>
                <a:latin typeface="Old English Text MT" pitchFamily="66" charset="0"/>
              </a:rPr>
              <a:t> ‘order of salvation,’</a:t>
            </a:r>
            <a:r>
              <a:rPr lang="en-US" sz="4000">
                <a:solidFill>
                  <a:srgbClr val="FFFF00"/>
                </a:solidFill>
                <a:effectLst>
                  <a:outerShdw blurRad="38100" dist="38100" dir="2700000" algn="tl">
                    <a:srgbClr val="000000"/>
                  </a:outerShdw>
                </a:effectLst>
                <a:latin typeface="Old English Text MT" pitchFamily="66" charset="0"/>
              </a:rPr>
              <a:t> that is, succession of events in God’s salvific program.  Although both the Catholic and Reformed traditions believe salvation comes only through Christ, they diverge dramatically regarding the ordo salutis.”</a:t>
            </a:r>
          </a:p>
          <a:p>
            <a:pPr>
              <a:lnSpc>
                <a:spcPct val="90000"/>
              </a:lnSpc>
              <a:buFont typeface="Wingdings" pitchFamily="2" charset="2"/>
              <a:buNone/>
            </a:pPr>
            <a:r>
              <a:rPr lang="en-US" sz="5400" b="1">
                <a:solidFill>
                  <a:srgbClr val="FFFF00"/>
                </a:solidFill>
                <a:effectLst>
                  <a:outerShdw blurRad="38100" dist="38100" dir="2700000" algn="tl">
                    <a:srgbClr val="000000"/>
                  </a:outerShdw>
                </a:effectLst>
                <a:latin typeface="Old English Text MT" pitchFamily="66" charset="0"/>
              </a:rPr>
              <a:t>     </a:t>
            </a:r>
            <a:endParaRPr lang="en-US" sz="3600"/>
          </a:p>
        </p:txBody>
      </p:sp>
      <p:sp>
        <p:nvSpPr>
          <p:cNvPr id="3260419" name="WordArt 3"/>
          <p:cNvSpPr>
            <a:spLocks noChangeArrowheads="1" noChangeShapeType="1" noTextEdit="1"/>
          </p:cNvSpPr>
          <p:nvPr/>
        </p:nvSpPr>
        <p:spPr bwMode="auto">
          <a:xfrm>
            <a:off x="1524000" y="228600"/>
            <a:ext cx="9144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"Ordo Salutis"</a:t>
            </a:r>
          </a:p>
        </p:txBody>
      </p:sp>
      <p:sp>
        <p:nvSpPr>
          <p:cNvPr id="326042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1964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60419"/>
                                        </p:tgtEl>
                                        <p:attrNameLst>
                                          <p:attrName>style.visibility</p:attrName>
                                        </p:attrNameLst>
                                      </p:cBhvr>
                                      <p:to>
                                        <p:strVal val="visible"/>
                                      </p:to>
                                    </p:set>
                                    <p:anim calcmode="lin" valueType="num">
                                      <p:cBhvr>
                                        <p:cTn id="7" dur="5000" fill="hold"/>
                                        <p:tgtEl>
                                          <p:spTgt spid="3260419"/>
                                        </p:tgtEl>
                                        <p:attrNameLst>
                                          <p:attrName>ppt_w</p:attrName>
                                        </p:attrNameLst>
                                      </p:cBhvr>
                                      <p:tavLst>
                                        <p:tav tm="0" fmla="#ppt_w*sin(2.5*pi*$)">
                                          <p:val>
                                            <p:fltVal val="0"/>
                                          </p:val>
                                        </p:tav>
                                        <p:tav tm="100000">
                                          <p:val>
                                            <p:fltVal val="1"/>
                                          </p:val>
                                        </p:tav>
                                      </p:tavLst>
                                    </p:anim>
                                    <p:anim calcmode="lin" valueType="num">
                                      <p:cBhvr>
                                        <p:cTn id="8" dur="5000" fill="hold"/>
                                        <p:tgtEl>
                                          <p:spTgt spid="326041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60418">
                                            <p:txEl>
                                              <p:pRg st="2" end="2"/>
                                            </p:txEl>
                                          </p:spTgt>
                                        </p:tgtEl>
                                        <p:attrNameLst>
                                          <p:attrName>style.visibility</p:attrName>
                                        </p:attrNameLst>
                                      </p:cBhvr>
                                      <p:to>
                                        <p:strVal val="visible"/>
                                      </p:to>
                                    </p:set>
                                    <p:animEffect transition="in" filter="wipe(left)">
                                      <p:cBhvr>
                                        <p:cTn id="13" dur="500"/>
                                        <p:tgtEl>
                                          <p:spTgt spid="326041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260418">
                                            <p:txEl>
                                              <p:pRg st="1" end="1"/>
                                            </p:txEl>
                                          </p:spTgt>
                                        </p:tgtEl>
                                        <p:attrNameLst>
                                          <p:attrName>style.visibility</p:attrName>
                                        </p:attrNameLst>
                                      </p:cBhvr>
                                      <p:to>
                                        <p:strVal val="visible"/>
                                      </p:to>
                                    </p:set>
                                    <p:animEffect transition="in" filter="wipe(left)">
                                      <p:cBhvr>
                                        <p:cTn id="18" dur="500"/>
                                        <p:tgtEl>
                                          <p:spTgt spid="32604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260420"/>
                                        </p:tgtEl>
                                        <p:attrNameLst>
                                          <p:attrName>style.visibility</p:attrName>
                                        </p:attrNameLst>
                                      </p:cBhvr>
                                      <p:to>
                                        <p:strVal val="visible"/>
                                      </p:to>
                                    </p:set>
                                    <p:anim calcmode="lin" valueType="num">
                                      <p:cBhvr>
                                        <p:cTn id="23" dur="500" fill="hold"/>
                                        <p:tgtEl>
                                          <p:spTgt spid="3260420"/>
                                        </p:tgtEl>
                                        <p:attrNameLst>
                                          <p:attrName>ppt_w</p:attrName>
                                        </p:attrNameLst>
                                      </p:cBhvr>
                                      <p:tavLst>
                                        <p:tav tm="0">
                                          <p:val>
                                            <p:fltVal val="0"/>
                                          </p:val>
                                        </p:tav>
                                        <p:tav tm="100000">
                                          <p:val>
                                            <p:strVal val="#ppt_w"/>
                                          </p:val>
                                        </p:tav>
                                      </p:tavLst>
                                    </p:anim>
                                    <p:anim calcmode="lin" valueType="num">
                                      <p:cBhvr>
                                        <p:cTn id="24" dur="500" fill="hold"/>
                                        <p:tgtEl>
                                          <p:spTgt spid="3260420"/>
                                        </p:tgtEl>
                                        <p:attrNameLst>
                                          <p:attrName>ppt_h</p:attrName>
                                        </p:attrNameLst>
                                      </p:cBhvr>
                                      <p:tavLst>
                                        <p:tav tm="0">
                                          <p:val>
                                            <p:fltVal val="0"/>
                                          </p:val>
                                        </p:tav>
                                        <p:tav tm="100000">
                                          <p:val>
                                            <p:strVal val="#ppt_h"/>
                                          </p:val>
                                        </p:tav>
                                      </p:tavLst>
                                    </p:anim>
                                    <p:anim calcmode="lin" valueType="num">
                                      <p:cBhvr>
                                        <p:cTn id="25" dur="500" fill="hold"/>
                                        <p:tgtEl>
                                          <p:spTgt spid="3260420"/>
                                        </p:tgtEl>
                                        <p:attrNameLst>
                                          <p:attrName>ppt_x</p:attrName>
                                        </p:attrNameLst>
                                      </p:cBhvr>
                                      <p:tavLst>
                                        <p:tav tm="0">
                                          <p:val>
                                            <p:fltVal val="0.5"/>
                                          </p:val>
                                        </p:tav>
                                        <p:tav tm="100000">
                                          <p:val>
                                            <p:strVal val="#ppt_x"/>
                                          </p:val>
                                        </p:tav>
                                      </p:tavLst>
                                    </p:anim>
                                    <p:anim calcmode="lin" valueType="num">
                                      <p:cBhvr>
                                        <p:cTn id="26" dur="500" fill="hold"/>
                                        <p:tgtEl>
                                          <p:spTgt spid="326042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0418" grpId="0" build="p" autoUpdateAnimBg="0" rev="1"/>
      <p:bldP spid="3260419" grpId="0" animBg="1"/>
      <p:bldP spid="32604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F7A1-0FA6-4162-82DE-F80C6FBD2E8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9FDB1A1-5861-4500-9EBD-D11818D838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4" name="Picture 3">
            <a:extLst>
              <a:ext uri="{FF2B5EF4-FFF2-40B4-BE49-F238E27FC236}">
                <a16:creationId xmlns:a16="http://schemas.microsoft.com/office/drawing/2014/main" id="{DD01ECE1-88DD-4768-A6F0-B5304808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9719" y="1761423"/>
            <a:ext cx="3657599" cy="3157086"/>
          </a:xfrm>
          <a:prstGeom prst="rect">
            <a:avLst/>
          </a:prstGeom>
        </p:spPr>
      </p:pic>
    </p:spTree>
    <p:extLst>
      <p:ext uri="{BB962C8B-B14F-4D97-AF65-F5344CB8AC3E}">
        <p14:creationId xmlns:p14="http://schemas.microsoft.com/office/powerpoint/2010/main" val="64017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15EF-87F9-4F78-A689-0B5BA02E651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AB49994-F502-4C20-B291-494178104E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735"/>
          </a:xfrm>
        </p:spPr>
      </p:pic>
    </p:spTree>
    <p:extLst>
      <p:ext uri="{BB962C8B-B14F-4D97-AF65-F5344CB8AC3E}">
        <p14:creationId xmlns:p14="http://schemas.microsoft.com/office/powerpoint/2010/main" val="401972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herestorationmovement.com/images/Okelleyjames.jpg"/>
          <p:cNvPicPr>
            <a:picLocks noChangeAspect="1" noChangeArrowheads="1"/>
          </p:cNvPicPr>
          <p:nvPr/>
        </p:nvPicPr>
        <p:blipFill>
          <a:blip r:embed="rId2" cstate="print"/>
          <a:srcRect/>
          <a:stretch>
            <a:fillRect/>
          </a:stretch>
        </p:blipFill>
        <p:spPr bwMode="auto">
          <a:xfrm>
            <a:off x="0" y="228600"/>
            <a:ext cx="3733800" cy="3313444"/>
          </a:xfrm>
          <a:prstGeom prst="rect">
            <a:avLst/>
          </a:prstGeom>
          <a:noFill/>
        </p:spPr>
      </p:pic>
      <p:sp>
        <p:nvSpPr>
          <p:cNvPr id="6147" name="Rectangle 3"/>
          <p:cNvSpPr>
            <a:spLocks noGrp="1" noChangeArrowheads="1"/>
          </p:cNvSpPr>
          <p:nvPr>
            <p:ph type="title" idx="4294967295"/>
          </p:nvPr>
        </p:nvSpPr>
        <p:spPr>
          <a:xfrm>
            <a:off x="3733800" y="304800"/>
            <a:ext cx="7162800" cy="1143000"/>
          </a:xfrm>
        </p:spPr>
        <p:txBody>
          <a:bodyPr/>
          <a:lstStyle/>
          <a:p>
            <a:r>
              <a:rPr lang="en-US">
                <a:latin typeface="Tahoma" pitchFamily="34" charset="0"/>
              </a:rPr>
              <a:t>O’Kelley Leaves Methodism</a:t>
            </a:r>
          </a:p>
        </p:txBody>
      </p:sp>
      <p:sp>
        <p:nvSpPr>
          <p:cNvPr id="6148" name="Rectangle 4"/>
          <p:cNvSpPr>
            <a:spLocks noChangeArrowheads="1"/>
          </p:cNvSpPr>
          <p:nvPr/>
        </p:nvSpPr>
        <p:spPr bwMode="auto">
          <a:xfrm>
            <a:off x="4114800" y="1447800"/>
            <a:ext cx="6553200" cy="51816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O’Kelley’s</a:t>
            </a: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Concerns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Didn’t Like One Man Being Placed Over The Church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Thought Circuit Riders Should Go Where They Felt The Need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By 1792 – Other Than Asbury, </a:t>
            </a:r>
            <a:r>
              <a:rPr kumimoji="0" lang="en-US" sz="18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O’Kelley</a:t>
            </a: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Was Probably The Most Influential Preacher Among Methodists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In 1789 – He Had Written </a:t>
            </a:r>
            <a:r>
              <a:rPr kumimoji="0" lang="en-US" sz="1800" b="0"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Essays On Negro Slavery</a:t>
            </a:r>
            <a:endPar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He Was A Personal Friend To Thomas Jefferson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Had Addressed &amp; Preached Before The U.S. Congress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December 24, 1792 – Awkward Conference Of Methodist – Made Two Suggestions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If Circuit Riders Did Not Like Their Assigned Circuit, They Could Appeal To The Conference For Change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Proposed That The Bible Be Taken As Final Authority In All Doctrinal Matters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Neither Were Accepted</a:t>
            </a:r>
          </a:p>
        </p:txBody>
      </p:sp>
      <p:pic>
        <p:nvPicPr>
          <p:cNvPr id="5" name="Picture 2" descr="http://lcweb.loc.gov/exhibits/religion/s80.jpg">
            <a:extLst>
              <a:ext uri="{FF2B5EF4-FFF2-40B4-BE49-F238E27FC236}">
                <a16:creationId xmlns:a16="http://schemas.microsoft.com/office/drawing/2014/main" id="{E32A1A1B-9214-408F-9D74-BE4ED6C05A6C}"/>
              </a:ext>
            </a:extLst>
          </p:cNvPr>
          <p:cNvPicPr>
            <a:picLocks noChangeAspect="1" noChangeArrowheads="1"/>
          </p:cNvPicPr>
          <p:nvPr/>
        </p:nvPicPr>
        <p:blipFill>
          <a:blip r:embed="rId3" cstate="print"/>
          <a:srcRect b="50000"/>
          <a:stretch>
            <a:fillRect/>
          </a:stretch>
        </p:blipFill>
        <p:spPr bwMode="auto">
          <a:xfrm>
            <a:off x="0" y="3542045"/>
            <a:ext cx="3733800" cy="3087356"/>
          </a:xfrm>
          <a:prstGeom prst="rect">
            <a:avLst/>
          </a:prstGeom>
          <a:noFill/>
        </p:spPr>
      </p:pic>
    </p:spTree>
    <p:extLst>
      <p:ext uri="{BB962C8B-B14F-4D97-AF65-F5344CB8AC3E}">
        <p14:creationId xmlns:p14="http://schemas.microsoft.com/office/powerpoint/2010/main" val="94631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strips(downRight)">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6148">
                                            <p:txEl>
                                              <p:pRg st="0" end="0"/>
                                            </p:txEl>
                                          </p:spTgt>
                                        </p:tgtEl>
                                        <p:attrNameLst>
                                          <p:attrName>style.visibility</p:attrName>
                                        </p:attrNameLst>
                                      </p:cBhvr>
                                      <p:to>
                                        <p:strVal val="visible"/>
                                      </p:to>
                                    </p:set>
                                    <p:animEffect transition="in" filter="strips(downRight)">
                                      <p:cBhvr>
                                        <p:cTn id="12" dur="500"/>
                                        <p:tgtEl>
                                          <p:spTgt spid="61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6148">
                                            <p:txEl>
                                              <p:pRg st="1" end="1"/>
                                            </p:txEl>
                                          </p:spTgt>
                                        </p:tgtEl>
                                        <p:attrNameLst>
                                          <p:attrName>style.visibility</p:attrName>
                                        </p:attrNameLst>
                                      </p:cBhvr>
                                      <p:to>
                                        <p:strVal val="visible"/>
                                      </p:to>
                                    </p:set>
                                    <p:animEffect transition="in" filter="strips(downRight)">
                                      <p:cBhvr>
                                        <p:cTn id="17" dur="500"/>
                                        <p:tgtEl>
                                          <p:spTgt spid="61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148">
                                            <p:txEl>
                                              <p:pRg st="2" end="2"/>
                                            </p:txEl>
                                          </p:spTgt>
                                        </p:tgtEl>
                                        <p:attrNameLst>
                                          <p:attrName>style.visibility</p:attrName>
                                        </p:attrNameLst>
                                      </p:cBhvr>
                                      <p:to>
                                        <p:strVal val="visible"/>
                                      </p:to>
                                    </p:set>
                                    <p:animEffect transition="in" filter="strips(downRight)">
                                      <p:cBhvr>
                                        <p:cTn id="22" dur="500"/>
                                        <p:tgtEl>
                                          <p:spTgt spid="614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148">
                                            <p:txEl>
                                              <p:pRg st="3" end="3"/>
                                            </p:txEl>
                                          </p:spTgt>
                                        </p:tgtEl>
                                        <p:attrNameLst>
                                          <p:attrName>style.visibility</p:attrName>
                                        </p:attrNameLst>
                                      </p:cBhvr>
                                      <p:to>
                                        <p:strVal val="visible"/>
                                      </p:to>
                                    </p:set>
                                    <p:animEffect transition="in" filter="strips(downRight)">
                                      <p:cBhvr>
                                        <p:cTn id="27" dur="500"/>
                                        <p:tgtEl>
                                          <p:spTgt spid="614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6148">
                                            <p:txEl>
                                              <p:pRg st="4" end="4"/>
                                            </p:txEl>
                                          </p:spTgt>
                                        </p:tgtEl>
                                        <p:attrNameLst>
                                          <p:attrName>style.visibility</p:attrName>
                                        </p:attrNameLst>
                                      </p:cBhvr>
                                      <p:to>
                                        <p:strVal val="visible"/>
                                      </p:to>
                                    </p:set>
                                    <p:animEffect transition="in" filter="strips(downRight)">
                                      <p:cBhvr>
                                        <p:cTn id="32" dur="500"/>
                                        <p:tgtEl>
                                          <p:spTgt spid="614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6148">
                                            <p:txEl>
                                              <p:pRg st="5" end="5"/>
                                            </p:txEl>
                                          </p:spTgt>
                                        </p:tgtEl>
                                        <p:attrNameLst>
                                          <p:attrName>style.visibility</p:attrName>
                                        </p:attrNameLst>
                                      </p:cBhvr>
                                      <p:to>
                                        <p:strVal val="visible"/>
                                      </p:to>
                                    </p:set>
                                    <p:animEffect transition="in" filter="strips(downRight)">
                                      <p:cBhvr>
                                        <p:cTn id="37" dur="500"/>
                                        <p:tgtEl>
                                          <p:spTgt spid="614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grpId="0" nodeType="clickEffect">
                                  <p:stCondLst>
                                    <p:cond delay="0"/>
                                  </p:stCondLst>
                                  <p:childTnLst>
                                    <p:set>
                                      <p:cBhvr>
                                        <p:cTn id="41" dur="1" fill="hold">
                                          <p:stCondLst>
                                            <p:cond delay="0"/>
                                          </p:stCondLst>
                                        </p:cTn>
                                        <p:tgtEl>
                                          <p:spTgt spid="6148">
                                            <p:txEl>
                                              <p:pRg st="6" end="6"/>
                                            </p:txEl>
                                          </p:spTgt>
                                        </p:tgtEl>
                                        <p:attrNameLst>
                                          <p:attrName>style.visibility</p:attrName>
                                        </p:attrNameLst>
                                      </p:cBhvr>
                                      <p:to>
                                        <p:strVal val="visible"/>
                                      </p:to>
                                    </p:set>
                                    <p:animEffect transition="in" filter="strips(downRight)">
                                      <p:cBhvr>
                                        <p:cTn id="42" dur="500"/>
                                        <p:tgtEl>
                                          <p:spTgt spid="6148">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6148">
                                            <p:txEl>
                                              <p:pRg st="7" end="7"/>
                                            </p:txEl>
                                          </p:spTgt>
                                        </p:tgtEl>
                                        <p:attrNameLst>
                                          <p:attrName>style.visibility</p:attrName>
                                        </p:attrNameLst>
                                      </p:cBhvr>
                                      <p:to>
                                        <p:strVal val="visible"/>
                                      </p:to>
                                    </p:set>
                                    <p:animEffect transition="in" filter="strips(downRight)">
                                      <p:cBhvr>
                                        <p:cTn id="47" dur="500"/>
                                        <p:tgtEl>
                                          <p:spTgt spid="6148">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6148">
                                            <p:txEl>
                                              <p:pRg st="8" end="8"/>
                                            </p:txEl>
                                          </p:spTgt>
                                        </p:tgtEl>
                                        <p:attrNameLst>
                                          <p:attrName>style.visibility</p:attrName>
                                        </p:attrNameLst>
                                      </p:cBhvr>
                                      <p:to>
                                        <p:strVal val="visible"/>
                                      </p:to>
                                    </p:set>
                                    <p:animEffect transition="in" filter="strips(downRight)">
                                      <p:cBhvr>
                                        <p:cTn id="52" dur="500"/>
                                        <p:tgtEl>
                                          <p:spTgt spid="6148">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6148">
                                            <p:txEl>
                                              <p:pRg st="9" end="9"/>
                                            </p:txEl>
                                          </p:spTgt>
                                        </p:tgtEl>
                                        <p:attrNameLst>
                                          <p:attrName>style.visibility</p:attrName>
                                        </p:attrNameLst>
                                      </p:cBhvr>
                                      <p:to>
                                        <p:strVal val="visible"/>
                                      </p:to>
                                    </p:set>
                                    <p:animEffect transition="in" filter="strips(downRight)">
                                      <p:cBhvr>
                                        <p:cTn id="57" dur="500"/>
                                        <p:tgtEl>
                                          <p:spTgt spid="6148">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6148">
                                            <p:txEl>
                                              <p:pRg st="10" end="10"/>
                                            </p:txEl>
                                          </p:spTgt>
                                        </p:tgtEl>
                                        <p:attrNameLst>
                                          <p:attrName>style.visibility</p:attrName>
                                        </p:attrNameLst>
                                      </p:cBhvr>
                                      <p:to>
                                        <p:strVal val="visible"/>
                                      </p:to>
                                    </p:set>
                                    <p:animEffect transition="in" filter="strips(downRight)">
                                      <p:cBhvr>
                                        <p:cTn id="62" dur="500"/>
                                        <p:tgtEl>
                                          <p:spTgt spid="6148">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6" fill="hold"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strips(downRight)">
                                      <p:cBhvr>
                                        <p:cTn id="6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bldLvl="2"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84716-DF2C-4961-B7FF-89D965B4AA65}"/>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89B56CA-E8D1-454A-B4BA-0289F7A90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4618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828800" y="152400"/>
            <a:ext cx="8382000" cy="2286000"/>
          </a:xfrm>
        </p:spPr>
        <p:txBody>
          <a:bodyPr/>
          <a:lstStyle/>
          <a:p>
            <a:r>
              <a:rPr lang="en-US" sz="4000">
                <a:latin typeface="Tahoma" pitchFamily="34" charset="0"/>
              </a:rPr>
              <a:t>1820 Campbell Debates John Walker at Mt. Pleasant, Ohio On The Subject And Action Of Baptism</a:t>
            </a:r>
            <a:endParaRPr lang="en-US">
              <a:latin typeface="Times New Roman" pitchFamily="18" charset="0"/>
            </a:endParaRPr>
          </a:p>
        </p:txBody>
      </p:sp>
      <p:sp>
        <p:nvSpPr>
          <p:cNvPr id="14339" name="Rectangle 3"/>
          <p:cNvSpPr>
            <a:spLocks noGrp="1" noChangeArrowheads="1"/>
          </p:cNvSpPr>
          <p:nvPr>
            <p:ph type="body" idx="1"/>
          </p:nvPr>
        </p:nvSpPr>
        <p:spPr>
          <a:xfrm>
            <a:off x="1981200" y="2438400"/>
            <a:ext cx="8229600" cy="3429000"/>
          </a:xfrm>
        </p:spPr>
        <p:txBody>
          <a:bodyPr/>
          <a:lstStyle/>
          <a:p>
            <a:r>
              <a:rPr lang="en-US" sz="2800" dirty="0">
                <a:solidFill>
                  <a:schemeClr val="tx2"/>
                </a:solidFill>
                <a:latin typeface="Tahoma" pitchFamily="34" charset="0"/>
              </a:rPr>
              <a:t>August 30—Mahoning Association Formed </a:t>
            </a:r>
          </a:p>
          <a:p>
            <a:r>
              <a:rPr lang="en-US" sz="2800" dirty="0">
                <a:solidFill>
                  <a:schemeClr val="tx2"/>
                </a:solidFill>
                <a:latin typeface="Tahoma" pitchFamily="34" charset="0"/>
              </a:rPr>
              <a:t>1821 Adamson Bentley and Sidney Rigdon Visit  Campbell At His Home, Remaining Two Days </a:t>
            </a:r>
          </a:p>
          <a:p>
            <a:r>
              <a:rPr lang="en-US" sz="2800" dirty="0">
                <a:solidFill>
                  <a:schemeClr val="tx2"/>
                </a:solidFill>
                <a:latin typeface="Tahoma" pitchFamily="34" charset="0"/>
              </a:rPr>
              <a:t>They Embrace The Restoration Plea Through Campbell's Influence </a:t>
            </a:r>
          </a:p>
          <a:p>
            <a:r>
              <a:rPr lang="en-US" sz="4000" dirty="0">
                <a:solidFill>
                  <a:srgbClr val="FF0000"/>
                </a:solidFill>
                <a:latin typeface="Tahoma" pitchFamily="34" charset="0"/>
              </a:rPr>
              <a:t>Sidney Rigdon Becomes Preacher  For The Church At Pittsburg</a:t>
            </a:r>
          </a:p>
        </p:txBody>
      </p:sp>
    </p:spTree>
    <p:extLst>
      <p:ext uri="{BB962C8B-B14F-4D97-AF65-F5344CB8AC3E}">
        <p14:creationId xmlns:p14="http://schemas.microsoft.com/office/powerpoint/2010/main" val="3017049315"/>
      </p:ext>
    </p:extLst>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1828800" y="2803526"/>
            <a:ext cx="8610600" cy="3564053"/>
          </a:xfrm>
          <a:prstGeom prst="rect">
            <a:avLst/>
          </a:prstGeom>
          <a:noFill/>
          <a:ln w="9525">
            <a:noFill/>
            <a:miter lim="800000"/>
            <a:headEnd/>
            <a:tailEnd/>
          </a:ln>
          <a:effectLst/>
        </p:spPr>
        <p:txBody>
          <a:bodyPr>
            <a:spAutoFit/>
          </a:bodyPr>
          <a:lstStyle/>
          <a:p>
            <a:pPr marL="525463" marR="0" lvl="0" indent="-525463"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a:ln>
                  <a:noFill/>
                </a:ln>
                <a:solidFill>
                  <a:srgbClr val="CCECFF"/>
                </a:solidFill>
                <a:effectLst>
                  <a:outerShdw blurRad="38100" dist="38100" dir="2700000" algn="tl">
                    <a:srgbClr val="000000"/>
                  </a:outerShdw>
                </a:effectLst>
                <a:uLnTx/>
                <a:uFillTx/>
                <a:latin typeface="Tahoma" pitchFamily="34" charset="0"/>
                <a:ea typeface="+mn-ea"/>
                <a:cs typeface="+mn-cs"/>
              </a:rPr>
              <a:t>In The Discussion Campbell Argued That Baptism Was For The Remission Of Sin</a:t>
            </a:r>
          </a:p>
          <a:p>
            <a:pPr marL="525463" marR="0" lvl="0" indent="-525463"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a:ln>
                  <a:noFill/>
                </a:ln>
                <a:solidFill>
                  <a:srgbClr val="CCECFF"/>
                </a:solidFill>
                <a:effectLst>
                  <a:outerShdw blurRad="38100" dist="38100" dir="2700000" algn="tl">
                    <a:srgbClr val="000000"/>
                  </a:outerShdw>
                </a:effectLst>
                <a:uLnTx/>
                <a:uFillTx/>
                <a:latin typeface="Tahoma" pitchFamily="34" charset="0"/>
                <a:ea typeface="+mn-ea"/>
                <a:cs typeface="+mn-cs"/>
              </a:rPr>
              <a:t>Spring of 1826, B.F. Hall Found A Copy Of The Debate And Read It</a:t>
            </a:r>
          </a:p>
          <a:p>
            <a:pPr marL="1111250" marR="0" lvl="1" indent="-471488"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a:ln>
                  <a:noFill/>
                </a:ln>
                <a:solidFill>
                  <a:srgbClr val="CCECFF"/>
                </a:solidFill>
                <a:effectLst>
                  <a:outerShdw blurRad="38100" dist="38100" dir="2700000" algn="tl">
                    <a:srgbClr val="000000"/>
                  </a:outerShdw>
                </a:effectLst>
                <a:uLnTx/>
                <a:uFillTx/>
                <a:latin typeface="Tahoma" pitchFamily="34" charset="0"/>
                <a:ea typeface="+mn-ea"/>
                <a:cs typeface="+mn-cs"/>
              </a:rPr>
              <a:t>In His Preaching Many Had Come To The Mourner’s Bench And Found No Relief</a:t>
            </a:r>
          </a:p>
          <a:p>
            <a:pPr marL="1111250" marR="0" lvl="1" indent="-471488" algn="l" defTabSz="914400" rtl="0" eaLnBrk="1" fontAlgn="base" latinLnBrk="0" hangingPunct="1">
              <a:lnSpc>
                <a:spcPct val="90000"/>
              </a:lnSpc>
              <a:spcBef>
                <a:spcPct val="20000"/>
              </a:spcBef>
              <a:spcAft>
                <a:spcPct val="0"/>
              </a:spcAft>
              <a:buClrTx/>
              <a:buSzTx/>
              <a:buFontTx/>
              <a:buChar char="•"/>
              <a:tabLst/>
              <a:defRPr/>
            </a:pPr>
            <a:r>
              <a:rPr kumimoji="0" lang="en-US" sz="2000" b="0" i="0" u="none" strike="noStrike" kern="1200" cap="none" spc="0" normalizeH="0" baseline="0" noProof="0">
                <a:ln>
                  <a:noFill/>
                </a:ln>
                <a:solidFill>
                  <a:srgbClr val="CCECFF"/>
                </a:solidFill>
                <a:effectLst>
                  <a:outerShdw blurRad="38100" dist="38100" dir="2700000" algn="tl">
                    <a:srgbClr val="000000"/>
                  </a:outerShdw>
                </a:effectLst>
                <a:uLnTx/>
                <a:uFillTx/>
                <a:latin typeface="Tahoma" pitchFamily="34" charset="0"/>
                <a:ea typeface="+mn-ea"/>
                <a:cs typeface="+mn-cs"/>
              </a:rPr>
              <a:t>When Reading The Debate, He Noted Campbell’s Teaching On Baptism For Remission Of Sins, At Which Point, He Raised His Hands And Said, “Eureka! Eureka! I Found It! I Found It!</a:t>
            </a:r>
          </a:p>
          <a:p>
            <a:pPr marL="525463" marR="0" lvl="0" indent="-525463"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a:ln>
                  <a:noFill/>
                </a:ln>
                <a:solidFill>
                  <a:srgbClr val="CCECFF"/>
                </a:solidFill>
                <a:effectLst>
                  <a:outerShdw blurRad="38100" dist="38100" dir="2700000" algn="tl">
                    <a:srgbClr val="000000"/>
                  </a:outerShdw>
                </a:effectLst>
                <a:uLnTx/>
                <a:uFillTx/>
                <a:latin typeface="Tahoma" pitchFamily="34" charset="0"/>
                <a:ea typeface="+mn-ea"/>
                <a:cs typeface="+mn-cs"/>
              </a:rPr>
              <a:t>With This Discovery The Purpose Of Baptism Quickly Spread Throughout The Church</a:t>
            </a:r>
          </a:p>
        </p:txBody>
      </p:sp>
      <p:grpSp>
        <p:nvGrpSpPr>
          <p:cNvPr id="2" name="Group 4"/>
          <p:cNvGrpSpPr>
            <a:grpSpLocks/>
          </p:cNvGrpSpPr>
          <p:nvPr/>
        </p:nvGrpSpPr>
        <p:grpSpPr bwMode="auto">
          <a:xfrm>
            <a:off x="1752601" y="96838"/>
            <a:ext cx="1846263" cy="2646362"/>
            <a:chOff x="4416" y="96"/>
            <a:chExt cx="1163" cy="1667"/>
          </a:xfrm>
        </p:grpSpPr>
        <p:pic>
          <p:nvPicPr>
            <p:cNvPr id="268293" name="Picture 5" descr="Hall_BF_01a"/>
            <p:cNvPicPr>
              <a:picLocks noChangeAspect="1" noChangeArrowheads="1"/>
            </p:cNvPicPr>
            <p:nvPr/>
          </p:nvPicPr>
          <p:blipFill>
            <a:blip r:embed="rId2" cstate="print"/>
            <a:srcRect/>
            <a:stretch>
              <a:fillRect/>
            </a:stretch>
          </p:blipFill>
          <p:spPr bwMode="auto">
            <a:xfrm>
              <a:off x="4416" y="96"/>
              <a:ext cx="1163" cy="1667"/>
            </a:xfrm>
            <a:prstGeom prst="rect">
              <a:avLst/>
            </a:prstGeom>
            <a:noFill/>
          </p:spPr>
        </p:pic>
        <p:sp>
          <p:nvSpPr>
            <p:cNvPr id="268294" name="WordArt 6"/>
            <p:cNvSpPr>
              <a:spLocks noChangeArrowheads="1" noChangeShapeType="1" noTextEdit="1"/>
            </p:cNvSpPr>
            <p:nvPr/>
          </p:nvSpPr>
          <p:spPr bwMode="auto">
            <a:xfrm>
              <a:off x="4512" y="1536"/>
              <a:ext cx="960" cy="162"/>
            </a:xfrm>
            <a:prstGeom prst="rect">
              <a:avLst/>
            </a:prstGeom>
          </p:spPr>
          <p:txBody>
            <a:bodyPr spcFirstLastPara="1" wrap="none" fromWordArt="1">
              <a:prstTxWarp prst="textArchUp">
                <a:avLst>
                  <a:gd name="adj" fmla="val 11428689"/>
                </a:avLst>
              </a:prstTxWarp>
            </a:bodyPr>
            <a:lstStyle/>
            <a:p>
              <a:pPr marL="0" marR="0" lvl="0" indent="0" algn="ctr" defTabSz="914400" rtl="0" eaLnBrk="1" fontAlgn="base" latinLnBrk="0" hangingPunct="1">
                <a:lnSpc>
                  <a:spcPct val="100000"/>
                </a:lnSpc>
                <a:spcBef>
                  <a:spcPct val="20000"/>
                </a:spcBef>
                <a:spcAft>
                  <a:spcPct val="0"/>
                </a:spcAft>
                <a:buClr>
                  <a:srgbClr val="CCECFF"/>
                </a:buClr>
                <a:buSzPct val="115000"/>
                <a:buFont typeface="Wingdings" pitchFamily="2" charset="2"/>
                <a:buChar char="§"/>
                <a:tabLst/>
                <a:defRPr/>
              </a:pPr>
              <a:r>
                <a:rPr kumimoji="0" lang="en-US" sz="3600" b="0" i="0" u="none" strike="noStrike" kern="10" cap="none" spc="0" normalizeH="0" baseline="0" noProof="0">
                  <a:ln w="9525">
                    <a:solidFill>
                      <a:srgbClr val="000000"/>
                    </a:solidFill>
                    <a:round/>
                    <a:headEnd/>
                    <a:tailEnd/>
                  </a:ln>
                  <a:solidFill>
                    <a:srgbClr val="000000"/>
                  </a:solidFill>
                  <a:effectLst>
                    <a:outerShdw blurRad="38100" dist="38100" dir="2700000" algn="tl">
                      <a:srgbClr val="000000">
                        <a:alpha val="43137"/>
                      </a:srgbClr>
                    </a:outerShdw>
                  </a:effectLst>
                  <a:uLnTx/>
                  <a:uFillTx/>
                  <a:latin typeface="AntonioMountbattenSH"/>
                  <a:ea typeface="+mn-ea"/>
                  <a:cs typeface="+mn-cs"/>
                </a:rPr>
                <a:t>B.F. Hall</a:t>
              </a:r>
            </a:p>
          </p:txBody>
        </p:sp>
      </p:grpSp>
      <p:grpSp>
        <p:nvGrpSpPr>
          <p:cNvPr id="3" name="Group 11"/>
          <p:cNvGrpSpPr>
            <a:grpSpLocks/>
          </p:cNvGrpSpPr>
          <p:nvPr/>
        </p:nvGrpSpPr>
        <p:grpSpPr bwMode="auto">
          <a:xfrm>
            <a:off x="7620000" y="130176"/>
            <a:ext cx="2825750" cy="2613025"/>
            <a:chOff x="3840" y="82"/>
            <a:chExt cx="1780" cy="1646"/>
          </a:xfrm>
        </p:grpSpPr>
        <p:sp>
          <p:nvSpPr>
            <p:cNvPr id="268296" name="Rectangle 8"/>
            <p:cNvSpPr>
              <a:spLocks noChangeArrowheads="1"/>
            </p:cNvSpPr>
            <p:nvPr/>
          </p:nvSpPr>
          <p:spPr bwMode="auto">
            <a:xfrm>
              <a:off x="3840" y="96"/>
              <a:ext cx="720" cy="1598"/>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Buried At VanAlstyne, TX</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His Stone Says: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He Was Ordained To The</a:t>
              </a:r>
              <a:b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b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Ministry, May 1st, 1828</a:t>
              </a:r>
              <a:b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b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And Was The 1st In Ky.</a:t>
              </a:r>
              <a:b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b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To Preach Salvation</a:t>
              </a:r>
              <a:b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b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Through Obedience To</a:t>
              </a:r>
              <a:b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br>
              <a:r>
                <a:rPr kumimoji="0" lang="en-US" sz="1000" b="1" i="1" u="none" strike="noStrike" kern="1200" cap="none" spc="0" normalizeH="0" baseline="0" noProof="0">
                  <a:ln>
                    <a:noFill/>
                  </a:ln>
                  <a:solidFill>
                    <a:srgbClr val="CCECFF"/>
                  </a:solidFill>
                  <a:effectLst>
                    <a:outerShdw blurRad="38100" dist="38100" dir="2700000" algn="tl">
                      <a:srgbClr val="000000"/>
                    </a:outerShdw>
                  </a:effectLst>
                  <a:uLnTx/>
                  <a:uFillTx/>
                  <a:latin typeface="Arial" charset="0"/>
                  <a:ea typeface="+mn-ea"/>
                  <a:cs typeface="Arial" charset="0"/>
                </a:rPr>
                <a:t>The Gospel.</a:t>
              </a:r>
              <a:endParaRPr kumimoji="0" lang="en-US" sz="2400" b="1" i="0" u="none" strike="noStrike" kern="1200" cap="none" spc="0" normalizeH="0" baseline="0" noProof="0">
                <a:ln>
                  <a:noFill/>
                </a:ln>
                <a:solidFill>
                  <a:srgbClr val="CCECFF"/>
                </a:solidFill>
                <a:effectLst>
                  <a:outerShdw blurRad="38100" dist="38100" dir="2700000" algn="tl">
                    <a:srgbClr val="000000"/>
                  </a:outerShdw>
                </a:effectLst>
                <a:uLnTx/>
                <a:uFillTx/>
                <a:latin typeface="Times New Roman" pitchFamily="18" charset="0"/>
                <a:ea typeface="+mn-ea"/>
                <a:cs typeface="+mn-cs"/>
              </a:endParaRPr>
            </a:p>
          </p:txBody>
        </p:sp>
        <p:pic>
          <p:nvPicPr>
            <p:cNvPr id="268297" name="Picture 9" descr="Hall_Grave_02"/>
            <p:cNvPicPr>
              <a:picLocks noChangeAspect="1" noChangeArrowheads="1"/>
            </p:cNvPicPr>
            <p:nvPr/>
          </p:nvPicPr>
          <p:blipFill>
            <a:blip r:embed="rId3" cstate="print"/>
            <a:srcRect/>
            <a:stretch>
              <a:fillRect/>
            </a:stretch>
          </p:blipFill>
          <p:spPr bwMode="auto">
            <a:xfrm>
              <a:off x="4512" y="82"/>
              <a:ext cx="1108" cy="1646"/>
            </a:xfrm>
            <a:prstGeom prst="rect">
              <a:avLst/>
            </a:prstGeom>
            <a:noFill/>
          </p:spPr>
        </p:pic>
      </p:grpSp>
      <p:sp>
        <p:nvSpPr>
          <p:cNvPr id="268298" name="Rectangle 10"/>
          <p:cNvSpPr>
            <a:spLocks noGrp="1" noChangeArrowheads="1"/>
          </p:cNvSpPr>
          <p:nvPr>
            <p:ph type="title" idx="4294967295"/>
          </p:nvPr>
        </p:nvSpPr>
        <p:spPr>
          <a:xfrm>
            <a:off x="3733800" y="533400"/>
            <a:ext cx="4038600" cy="1905000"/>
          </a:xfrm>
        </p:spPr>
        <p:txBody>
          <a:bodyPr/>
          <a:lstStyle/>
          <a:p>
            <a:r>
              <a:rPr lang="en-US" sz="3600">
                <a:latin typeface="Tahoma" pitchFamily="34" charset="0"/>
              </a:rPr>
              <a:t>Influence Of The Campbell/McCalla </a:t>
            </a:r>
            <a:br>
              <a:rPr lang="en-US" sz="3600">
                <a:latin typeface="Tahoma" pitchFamily="34" charset="0"/>
              </a:rPr>
            </a:br>
            <a:r>
              <a:rPr lang="en-US" sz="3600">
                <a:latin typeface="Tahoma" pitchFamily="34" charset="0"/>
              </a:rPr>
              <a:t>Debate Of 1823</a:t>
            </a:r>
            <a:endParaRPr lang="en-US"/>
          </a:p>
        </p:txBody>
      </p:sp>
    </p:spTree>
    <p:extLst>
      <p:ext uri="{BB962C8B-B14F-4D97-AF65-F5344CB8AC3E}">
        <p14:creationId xmlns:p14="http://schemas.microsoft.com/office/powerpoint/2010/main" val="2426794588"/>
      </p:ext>
    </p:extLst>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3E22-3250-4DC3-8FDD-7A1B852F3B35}"/>
              </a:ext>
            </a:extLst>
          </p:cNvPr>
          <p:cNvSpPr>
            <a:spLocks noGrp="1"/>
          </p:cNvSpPr>
          <p:nvPr>
            <p:ph type="title"/>
          </p:nvPr>
        </p:nvSpPr>
        <p:spPr>
          <a:xfrm>
            <a:off x="838200" y="113121"/>
            <a:ext cx="10515600" cy="716437"/>
          </a:xfrm>
        </p:spPr>
        <p:txBody>
          <a:bodyPr>
            <a:normAutofit/>
          </a:bodyPr>
          <a:lstStyle/>
          <a:p>
            <a:r>
              <a:rPr lang="en-US" dirty="0"/>
              <a:t>EPISODES &amp; EVENTS: ALEXANDER CAMPBELL</a:t>
            </a:r>
          </a:p>
        </p:txBody>
      </p:sp>
      <p:sp>
        <p:nvSpPr>
          <p:cNvPr id="3" name="Content Placeholder 2">
            <a:extLst>
              <a:ext uri="{FF2B5EF4-FFF2-40B4-BE49-F238E27FC236}">
                <a16:creationId xmlns:a16="http://schemas.microsoft.com/office/drawing/2014/main" id="{DF659061-AEF6-4A88-9110-6A4A06AA6C48}"/>
              </a:ext>
            </a:extLst>
          </p:cNvPr>
          <p:cNvSpPr>
            <a:spLocks noGrp="1"/>
          </p:cNvSpPr>
          <p:nvPr>
            <p:ph idx="1"/>
          </p:nvPr>
        </p:nvSpPr>
        <p:spPr>
          <a:xfrm>
            <a:off x="838200" y="829559"/>
            <a:ext cx="10515600" cy="6202836"/>
          </a:xfrm>
        </p:spPr>
        <p:txBody>
          <a:bodyPr>
            <a:normAutofit fontScale="70000" lnSpcReduction="20000"/>
          </a:bodyPr>
          <a:lstStyle/>
          <a:p>
            <a:r>
              <a:rPr lang="en-US" dirty="0"/>
              <a:t>1816 – Alexander Campbell @Baptist Redstone Congregation Delivers “Sermon on the Law” </a:t>
            </a:r>
          </a:p>
          <a:p>
            <a:r>
              <a:rPr lang="en-US" dirty="0"/>
              <a:t>NOTE:  Thomas &amp; Alexander Campbell Expelled for Teaching The Gospel Greater Than The Law.</a:t>
            </a:r>
          </a:p>
          <a:p>
            <a:r>
              <a:rPr lang="en-US" dirty="0"/>
              <a:t>1820 – Baptist Alexander Campbell Debates Presbyterian John Walker on the Topic of Infant Baptism.</a:t>
            </a:r>
          </a:p>
          <a:p>
            <a:r>
              <a:rPr lang="en-US" dirty="0"/>
              <a:t>1823 – Baptist Alexander Campbell Debates Presbyterian Will McCalla on the Topic of Infant Baptism.</a:t>
            </a:r>
          </a:p>
          <a:p>
            <a:r>
              <a:rPr lang="en-US" dirty="0"/>
              <a:t>1829 – Baptist Alexander Campbell Debates the Scotland Atheist Robert Owen on the Topic of </a:t>
            </a:r>
            <a:r>
              <a:rPr lang="en-US" b="1" dirty="0"/>
              <a:t>“Religion the Cause Not the Answer to Social Problems.” </a:t>
            </a:r>
            <a:r>
              <a:rPr lang="en-US" dirty="0"/>
              <a:t>(paraphrased)</a:t>
            </a:r>
          </a:p>
          <a:p>
            <a:r>
              <a:rPr lang="en-US" dirty="0"/>
              <a:t>NOTE:  Alexander Campbell’s Argumentation was Nationwide Media Followed Representing Christian America</a:t>
            </a:r>
          </a:p>
          <a:p>
            <a:r>
              <a:rPr lang="en-US" dirty="0"/>
              <a:t>1830 – Unaffiliated Alexander Campbell Debates Presbyterian Obadiah Jennings on the Topic of “The Cult or Sect of </a:t>
            </a:r>
            <a:r>
              <a:rPr lang="en-US" dirty="0" err="1"/>
              <a:t>Campbellism</a:t>
            </a:r>
            <a:r>
              <a:rPr lang="en-US" dirty="0"/>
              <a:t>.”</a:t>
            </a:r>
          </a:p>
          <a:p>
            <a:r>
              <a:rPr lang="en-US" dirty="0"/>
              <a:t>1837 – (Christian Only) Alexander Campbell Debates Catholic Bishop John Purcell on the Topic of “Protestantism Versus Catholicism.”</a:t>
            </a:r>
          </a:p>
          <a:p>
            <a:r>
              <a:rPr lang="en-US" dirty="0"/>
              <a:t>1843 – (Christian Only) Alexander Campbell Debates Presbyterian Rice on the Topic of the “Operation of the Holy Spirit.”</a:t>
            </a:r>
          </a:p>
          <a:p>
            <a:r>
              <a:rPr lang="en-US" dirty="0"/>
              <a:t>1847 – Alexander Campbell Arrested During Scotland Tour Speaking on Slave Controversy.</a:t>
            </a:r>
          </a:p>
          <a:p>
            <a:r>
              <a:rPr lang="en-US" dirty="0"/>
              <a:t>1848 – Alexander Campbell Speaks Before U.S. Congress on the Subject of Carnal Warfare. </a:t>
            </a:r>
          </a:p>
          <a:p>
            <a:r>
              <a:rPr lang="en-US" dirty="0"/>
              <a:t>1849 – Alexander Campbell Accepts Presidency of American Christian Missionary Society.</a:t>
            </a:r>
          </a:p>
          <a:p>
            <a:r>
              <a:rPr lang="en-US" dirty="0"/>
              <a:t>1853 – Campbell Confronts Nashville’s Jesse Ferguson’s Last Chance Post-Mortem Gospel</a:t>
            </a:r>
          </a:p>
        </p:txBody>
      </p:sp>
    </p:spTree>
    <p:extLst>
      <p:ext uri="{BB962C8B-B14F-4D97-AF65-F5344CB8AC3E}">
        <p14:creationId xmlns:p14="http://schemas.microsoft.com/office/powerpoint/2010/main" val="2730910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ollop1.gif"/>
          <p:cNvPicPr>
            <a:picLocks noChangeAspect="1"/>
          </p:cNvPicPr>
          <p:nvPr/>
        </p:nvPicPr>
        <p:blipFill>
          <a:blip r:embed="rId2" cstate="print"/>
          <a:stretch>
            <a:fillRect/>
          </a:stretch>
        </p:blipFill>
        <p:spPr>
          <a:xfrm>
            <a:off x="2057401" y="838200"/>
            <a:ext cx="8077199" cy="4953000"/>
          </a:xfrm>
          <a:prstGeom prst="rect">
            <a:avLst/>
          </a:prstGeom>
        </p:spPr>
      </p:pic>
      <p:sp>
        <p:nvSpPr>
          <p:cNvPr id="3" name="Rectangle 2"/>
          <p:cNvSpPr/>
          <p:nvPr/>
        </p:nvSpPr>
        <p:spPr>
          <a:xfrm>
            <a:off x="2057400" y="1143001"/>
            <a:ext cx="8077200" cy="39703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Alexander Campbell Accepts The Robert Owen Challenge to Debate: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‘All the religions of the world have been founded on the ignorance of mankind… and that they have been and are the real cause of vice, dissension and misery of every description.’</a:t>
            </a:r>
          </a:p>
        </p:txBody>
      </p:sp>
    </p:spTree>
    <p:extLst>
      <p:ext uri="{BB962C8B-B14F-4D97-AF65-F5344CB8AC3E}">
        <p14:creationId xmlns:p14="http://schemas.microsoft.com/office/powerpoint/2010/main" val="18556859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ollop1.gif"/>
          <p:cNvPicPr>
            <a:picLocks noChangeAspect="1"/>
          </p:cNvPicPr>
          <p:nvPr/>
        </p:nvPicPr>
        <p:blipFill>
          <a:blip r:embed="rId2" cstate="print"/>
          <a:stretch>
            <a:fillRect/>
          </a:stretch>
        </p:blipFill>
        <p:spPr>
          <a:xfrm>
            <a:off x="1" y="0"/>
            <a:ext cx="12192000" cy="6858000"/>
          </a:xfrm>
          <a:prstGeom prst="rect">
            <a:avLst/>
          </a:prstGeom>
        </p:spPr>
      </p:pic>
      <p:sp>
        <p:nvSpPr>
          <p:cNvPr id="3" name="Rectangle 2"/>
          <p:cNvSpPr/>
          <p:nvPr/>
        </p:nvSpPr>
        <p:spPr>
          <a:xfrm>
            <a:off x="2057400" y="1143002"/>
            <a:ext cx="8077200" cy="458587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Campbell Accepts Owen Debate Challenge</a:t>
            </a:r>
            <a:r>
              <a:rPr kumimoji="0" lang="en-US" sz="28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The Methodist Hall was chosen as the venue and by 9 a.m. on Monday the 13</a:t>
            </a:r>
            <a:r>
              <a:rPr kumimoji="0" lang="en-US" sz="1800" b="1" i="0" u="none" strike="noStrike" kern="1200" cap="none" spc="50" normalizeH="0" baseline="3000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th</a:t>
            </a:r>
            <a:r>
              <a:rPr kumimoji="0" lang="en-US" sz="18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 of April over one thousand people had packed in, no doubt hoping for fireworks.  Owen spoke gently and calmly, smiling charmingly at the audience. Campbell was made of sterner stuff. He punched relentlessly at Owen’s theories of human nature and his plans for utopian settlements, then he hammered home his message of the Gospel Truth, all backed up with a barrage of Bible references. The debate resumed next morning, and for six more days after that. At one point Campbell was on his feet for 12 hours. Even Owen had met his match. After the final points had been made, the audience – all 1,000 apparently still present – were invited to vote on whether they would continue in their Christian support:    997 of 1,000 went with Campbell. - p.177ff, </a:t>
            </a:r>
            <a:r>
              <a:rPr kumimoji="0" lang="en-US" sz="1800" b="1" i="0" u="sng"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Paradise</a:t>
            </a:r>
            <a:r>
              <a:rPr kumimoji="0" lang="en-US" sz="18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 K. </a:t>
            </a:r>
            <a:r>
              <a:rPr kumimoji="0" lang="en-US" sz="1800" b="1" i="0" u="none" strike="noStrike" kern="1200" cap="none" spc="50" normalizeH="0" baseline="0" noProof="0" dirty="0" err="1">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Rushby</a:t>
            </a:r>
            <a:r>
              <a:rPr kumimoji="0" lang="en-US" sz="18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50" normalizeH="0" baseline="0" noProof="0" dirty="0">
              <a:ln w="12700" cmpd="sng">
                <a:solidFill>
                  <a:srgbClr val="4B4B6E">
                    <a:satMod val="120000"/>
                    <a:shade val="80000"/>
                  </a:srgbClr>
                </a:solidFill>
                <a:prstDash val="solid"/>
              </a:ln>
              <a:solidFill>
                <a:srgbClr val="4B4B6E">
                  <a:tint val="1000"/>
                </a:srgbClr>
              </a:solidFill>
              <a:effectLst>
                <a:glow rad="53100">
                  <a:srgbClr val="4B4B6E">
                    <a:satMod val="180000"/>
                    <a:alpha val="30000"/>
                  </a:srgbClr>
                </a:glow>
              </a:effectLst>
              <a:uLnTx/>
              <a:uFillTx/>
              <a:latin typeface="Arial"/>
              <a:ea typeface="+mn-ea"/>
              <a:cs typeface="+mn-cs"/>
            </a:endParaRPr>
          </a:p>
        </p:txBody>
      </p:sp>
    </p:spTree>
    <p:extLst>
      <p:ext uri="{BB962C8B-B14F-4D97-AF65-F5344CB8AC3E}">
        <p14:creationId xmlns:p14="http://schemas.microsoft.com/office/powerpoint/2010/main" val="162598855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52600" y="76200"/>
            <a:ext cx="8453438" cy="1416050"/>
          </a:xfrm>
        </p:spPr>
        <p:txBody>
          <a:bodyPr/>
          <a:lstStyle/>
          <a:p>
            <a:r>
              <a:rPr lang="en-US">
                <a:latin typeface="Tahoma" pitchFamily="34" charset="0"/>
              </a:rPr>
              <a:t>1829 – Campbell / Owen Debate</a:t>
            </a:r>
            <a:endParaRPr lang="en-US">
              <a:latin typeface="Times New Roman" pitchFamily="18" charset="0"/>
            </a:endParaRPr>
          </a:p>
        </p:txBody>
      </p:sp>
      <p:sp>
        <p:nvSpPr>
          <p:cNvPr id="20483" name="Rectangle 3"/>
          <p:cNvSpPr>
            <a:spLocks noGrp="1" noChangeArrowheads="1"/>
          </p:cNvSpPr>
          <p:nvPr>
            <p:ph type="body" idx="1"/>
          </p:nvPr>
        </p:nvSpPr>
        <p:spPr>
          <a:xfrm>
            <a:off x="1981200" y="1751014"/>
            <a:ext cx="5867400" cy="4268787"/>
          </a:xfrm>
        </p:spPr>
        <p:txBody>
          <a:bodyPr/>
          <a:lstStyle/>
          <a:p>
            <a:pPr>
              <a:buFont typeface="Wingdings" pitchFamily="2" charset="2"/>
              <a:buNone/>
            </a:pPr>
            <a:endParaRPr lang="en-US" sz="2800">
              <a:solidFill>
                <a:schemeClr val="tx2"/>
              </a:solidFill>
              <a:latin typeface="Tahoma" pitchFamily="34" charset="0"/>
            </a:endParaRPr>
          </a:p>
          <a:p>
            <a:r>
              <a:rPr lang="en-US" sz="2800">
                <a:solidFill>
                  <a:schemeClr val="tx2"/>
                </a:solidFill>
                <a:latin typeface="Tahoma" pitchFamily="34" charset="0"/>
              </a:rPr>
              <a:t>April 13-21, Debate On Existence Of God Conducted In The Methodist Church At Cincinnati, Ohio</a:t>
            </a:r>
          </a:p>
          <a:p>
            <a:r>
              <a:rPr lang="en-US" sz="2800">
                <a:solidFill>
                  <a:schemeClr val="tx2"/>
                </a:solidFill>
                <a:latin typeface="Tahoma" pitchFamily="34" charset="0"/>
              </a:rPr>
              <a:t>Campbell Spoke For 12 Hours</a:t>
            </a:r>
          </a:p>
          <a:p>
            <a:r>
              <a:rPr lang="en-US" sz="2800">
                <a:solidFill>
                  <a:schemeClr val="tx2"/>
                </a:solidFill>
                <a:latin typeface="Tahoma" pitchFamily="34" charset="0"/>
              </a:rPr>
              <a:t>The Principles Of The Reformation Spread To England And Ireland. </a:t>
            </a:r>
          </a:p>
        </p:txBody>
      </p:sp>
      <p:grpSp>
        <p:nvGrpSpPr>
          <p:cNvPr id="2" name="Group 6"/>
          <p:cNvGrpSpPr>
            <a:grpSpLocks/>
          </p:cNvGrpSpPr>
          <p:nvPr/>
        </p:nvGrpSpPr>
        <p:grpSpPr bwMode="auto">
          <a:xfrm>
            <a:off x="8001000" y="1676400"/>
            <a:ext cx="2476500" cy="5068888"/>
            <a:chOff x="4080" y="768"/>
            <a:chExt cx="1560" cy="3193"/>
          </a:xfrm>
        </p:grpSpPr>
        <p:graphicFrame>
          <p:nvGraphicFramePr>
            <p:cNvPr id="20484" name="Object 4"/>
            <p:cNvGraphicFramePr>
              <a:graphicFrameLocks noChangeAspect="1"/>
            </p:cNvGraphicFramePr>
            <p:nvPr/>
          </p:nvGraphicFramePr>
          <p:xfrm>
            <a:off x="4080" y="768"/>
            <a:ext cx="1560" cy="2560"/>
          </p:xfrm>
          <a:graphic>
            <a:graphicData uri="http://schemas.openxmlformats.org/presentationml/2006/ole">
              <mc:AlternateContent xmlns:mc="http://schemas.openxmlformats.org/markup-compatibility/2006">
                <mc:Choice xmlns:v="urn:schemas-microsoft-com:vml" Requires="v">
                  <p:oleObj spid="_x0000_s10284" name="Photo Editor Photo" r:id="rId4" imgW="6257143" imgH="10266667" progId="">
                    <p:embed/>
                  </p:oleObj>
                </mc:Choice>
                <mc:Fallback>
                  <p:oleObj name="Photo Editor Photo" r:id="rId4" imgW="6257143" imgH="10266667" progId="">
                    <p:embed/>
                    <p:pic>
                      <p:nvPicPr>
                        <p:cNvPr id="2048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0" y="768"/>
                          <a:ext cx="1560" cy="2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5" name="Text Box 5"/>
            <p:cNvSpPr txBox="1">
              <a:spLocks noChangeArrowheads="1"/>
            </p:cNvSpPr>
            <p:nvPr/>
          </p:nvSpPr>
          <p:spPr bwMode="auto">
            <a:xfrm>
              <a:off x="4368" y="3360"/>
              <a:ext cx="1152" cy="601"/>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EAEAEA"/>
                  </a:solidFill>
                  <a:effectLst>
                    <a:outerShdw blurRad="38100" dist="38100" dir="2700000" algn="tl">
                      <a:srgbClr val="000000">
                        <a:alpha val="43137"/>
                      </a:srgbClr>
                    </a:outerShdw>
                  </a:effectLst>
                  <a:uLnTx/>
                  <a:uFillTx/>
                  <a:latin typeface="Arial" charset="0"/>
                  <a:ea typeface="+mn-ea"/>
                  <a:cs typeface="+mn-cs"/>
                </a:rPr>
                <a:t>Robert Owen</a:t>
              </a:r>
            </a:p>
          </p:txBody>
        </p:sp>
      </p:grpSp>
    </p:spTree>
    <p:extLst>
      <p:ext uri="{BB962C8B-B14F-4D97-AF65-F5344CB8AC3E}">
        <p14:creationId xmlns:p14="http://schemas.microsoft.com/office/powerpoint/2010/main" val="2279263078"/>
      </p:ext>
    </p:extLst>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5867400" y="1295400"/>
          <a:ext cx="46482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11" name="Rectangle 7"/>
          <p:cNvSpPr>
            <a:spLocks noChangeArrowheads="1"/>
          </p:cNvSpPr>
          <p:nvPr/>
        </p:nvSpPr>
        <p:spPr bwMode="auto">
          <a:xfrm>
            <a:off x="7534182" y="228601"/>
            <a:ext cx="1435008" cy="830997"/>
          </a:xfrm>
          <a:prstGeom prst="rect">
            <a:avLst/>
          </a:prstGeom>
          <a:noFill/>
          <a:ln w="9525">
            <a:noFill/>
            <a:miter lim="800000"/>
            <a:headEnd/>
            <a:tailEnd/>
          </a:ln>
          <a:effectLst/>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rPr>
              <a:t>1830</a:t>
            </a:r>
            <a:endParaRPr kumimoji="0" lang="en-US" sz="3600" b="1" i="0" u="none" strike="noStrike" kern="1200" cap="none" spc="0" normalizeH="0" baseline="0" noProof="0" dirty="0">
              <a:ln>
                <a:prstDash val="solid"/>
              </a:ln>
              <a:gradFill rotWithShape="1">
                <a:gsLst>
                  <a:gs pos="0">
                    <a:srgbClr val="000000">
                      <a:tint val="70000"/>
                      <a:satMod val="200000"/>
                    </a:srgbClr>
                  </a:gs>
                  <a:gs pos="40000">
                    <a:srgbClr val="000000">
                      <a:tint val="90000"/>
                      <a:satMod val="130000"/>
                    </a:srgbClr>
                  </a:gs>
                  <a:gs pos="50000">
                    <a:srgbClr val="000000">
                      <a:tint val="90000"/>
                      <a:satMod val="130000"/>
                    </a:srgbClr>
                  </a:gs>
                  <a:gs pos="68000">
                    <a:srgbClr val="000000">
                      <a:tint val="90000"/>
                      <a:satMod val="130000"/>
                    </a:srgbClr>
                  </a:gs>
                  <a:gs pos="100000">
                    <a:srgbClr val="000000">
                      <a:tint val="70000"/>
                      <a:satMod val="200000"/>
                    </a:srgbClr>
                  </a:gs>
                </a:gsLst>
                <a:lin ang="5400000"/>
              </a:gradFill>
              <a:effectLst>
                <a:outerShdw blurRad="88000" dist="50800" dir="5040000" algn="tl">
                  <a:srgbClr val="000000">
                    <a:tint val="80000"/>
                    <a:satMod val="250000"/>
                    <a:alpha val="45000"/>
                  </a:srgbClr>
                </a:outerShdw>
              </a:effectLst>
              <a:uLnTx/>
              <a:uFillTx/>
              <a:latin typeface="Calligrapher" pitchFamily="2" charset="0"/>
              <a:ea typeface="+mn-ea"/>
              <a:cs typeface="+mn-cs"/>
            </a:endParaRPr>
          </a:p>
        </p:txBody>
      </p:sp>
      <p:sp>
        <p:nvSpPr>
          <p:cNvPr id="2" name="TextBox 1"/>
          <p:cNvSpPr txBox="1"/>
          <p:nvPr/>
        </p:nvSpPr>
        <p:spPr>
          <a:xfrm>
            <a:off x="2057400" y="762001"/>
            <a:ext cx="3581400" cy="5262979"/>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a:ea typeface="+mn-ea"/>
                <a:cs typeface="+mn-cs"/>
              </a:rPr>
              <a:t>“On their way to Missouri,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Cowdery’s</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New Jerusalem </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party passed through northeastern Ohio, where Sidney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Rigdon</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and over a hundred followers of his variety of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Campbellite</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Restorationism</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converted  to Mormonism, more than doubling the size of the </a:t>
            </a:r>
            <a:r>
              <a:rPr kumimoji="0" lang="en-US" sz="2400" b="0" i="1" u="none" strike="noStrike" kern="1200" cap="none" spc="0" normalizeH="0" baseline="0" noProof="0" dirty="0">
                <a:ln>
                  <a:noFill/>
                </a:ln>
                <a:solidFill>
                  <a:srgbClr val="000000"/>
                </a:solidFill>
                <a:effectLst/>
                <a:uLnTx/>
                <a:uFillTx/>
                <a:latin typeface="Times New Roman"/>
                <a:ea typeface="+mn-ea"/>
                <a:cs typeface="+mn-cs"/>
              </a:rPr>
              <a:t>Mormon</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church.  </a:t>
            </a:r>
            <a:r>
              <a:rPr kumimoji="0" lang="en-US" sz="2400" b="0" i="0" u="none" strike="noStrike" kern="1200" cap="none" spc="0" normalizeH="0" baseline="0" noProof="0" dirty="0" err="1">
                <a:ln>
                  <a:noFill/>
                </a:ln>
                <a:solidFill>
                  <a:srgbClr val="000000"/>
                </a:solidFill>
                <a:effectLst/>
                <a:uLnTx/>
                <a:uFillTx/>
                <a:latin typeface="Times New Roman"/>
                <a:ea typeface="+mn-ea"/>
                <a:cs typeface="+mn-cs"/>
              </a:rPr>
              <a:t>Rigdon</a:t>
            </a:r>
            <a:r>
              <a:rPr kumimoji="0" lang="en-US" sz="2400" b="0" i="0" u="none" strike="noStrike" kern="1200" cap="none" spc="0" normalizeH="0" baseline="0" noProof="0" dirty="0">
                <a:ln>
                  <a:noFill/>
                </a:ln>
                <a:solidFill>
                  <a:srgbClr val="000000"/>
                </a:solidFill>
                <a:effectLst/>
                <a:uLnTx/>
                <a:uFillTx/>
                <a:latin typeface="Times New Roman"/>
                <a:ea typeface="+mn-ea"/>
                <a:cs typeface="+mn-cs"/>
              </a:rPr>
              <a:t> soon visited New York and quickly became Smith’s primary assistant.” - Wiki </a:t>
            </a:r>
          </a:p>
        </p:txBody>
      </p:sp>
    </p:spTree>
    <p:extLst>
      <p:ext uri="{BB962C8B-B14F-4D97-AF65-F5344CB8AC3E}">
        <p14:creationId xmlns:p14="http://schemas.microsoft.com/office/powerpoint/2010/main" val="259666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36A4-B2A0-4D08-B279-2223CF87F9E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0C3A29E-9F79-4D43-AE3B-44A054B6F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738" y="-1649895"/>
            <a:ext cx="15306260" cy="8706678"/>
          </a:xfrm>
          <a:prstGeom prst="rect">
            <a:avLst/>
          </a:prstGeom>
        </p:spPr>
      </p:pic>
    </p:spTree>
    <p:extLst>
      <p:ext uri="{BB962C8B-B14F-4D97-AF65-F5344CB8AC3E}">
        <p14:creationId xmlns:p14="http://schemas.microsoft.com/office/powerpoint/2010/main" val="683438135"/>
      </p:ext>
    </p:extLst>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7090" name="Rectangle 2"/>
          <p:cNvSpPr>
            <a:spLocks noChangeArrowheads="1"/>
          </p:cNvSpPr>
          <p:nvPr/>
        </p:nvSpPr>
        <p:spPr bwMode="auto">
          <a:xfrm>
            <a:off x="1524000" y="0"/>
            <a:ext cx="9144000" cy="6858000"/>
          </a:xfrm>
          <a:prstGeom prst="rect">
            <a:avLst/>
          </a:prstGeom>
          <a:solidFill>
            <a:schemeClr val="bg1"/>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4057091" name="Picture 3" descr="orangebar"/>
          <p:cNvPicPr>
            <a:picLocks noChangeAspect="1" noChangeArrowheads="1"/>
          </p:cNvPicPr>
          <p:nvPr/>
        </p:nvPicPr>
        <p:blipFill>
          <a:blip r:embed="rId3" cstate="print"/>
          <a:srcRect t="9825" b="50874"/>
          <a:stretch>
            <a:fillRect/>
          </a:stretch>
        </p:blipFill>
        <p:spPr bwMode="auto">
          <a:xfrm>
            <a:off x="1524000" y="6416676"/>
            <a:ext cx="9144000" cy="441325"/>
          </a:xfrm>
          <a:prstGeom prst="rect">
            <a:avLst/>
          </a:prstGeom>
          <a:noFill/>
          <a:effectLst/>
        </p:spPr>
      </p:pic>
      <p:pic>
        <p:nvPicPr>
          <p:cNvPr id="4057092" name="Picture 4" descr="orangebar"/>
          <p:cNvPicPr>
            <a:picLocks noChangeAspect="1" noChangeArrowheads="1"/>
          </p:cNvPicPr>
          <p:nvPr/>
        </p:nvPicPr>
        <p:blipFill>
          <a:blip r:embed="rId3" cstate="print"/>
          <a:srcRect t="9825" b="50874"/>
          <a:stretch>
            <a:fillRect/>
          </a:stretch>
        </p:blipFill>
        <p:spPr bwMode="auto">
          <a:xfrm>
            <a:off x="1524000" y="1"/>
            <a:ext cx="9144000" cy="441325"/>
          </a:xfrm>
          <a:prstGeom prst="rect">
            <a:avLst/>
          </a:prstGeom>
          <a:noFill/>
          <a:effectLst/>
        </p:spPr>
      </p:pic>
      <p:grpSp>
        <p:nvGrpSpPr>
          <p:cNvPr id="4057093" name="Group 5"/>
          <p:cNvGrpSpPr>
            <a:grpSpLocks/>
          </p:cNvGrpSpPr>
          <p:nvPr/>
        </p:nvGrpSpPr>
        <p:grpSpPr bwMode="auto">
          <a:xfrm>
            <a:off x="5334000" y="2209800"/>
            <a:ext cx="5638800" cy="2590800"/>
            <a:chOff x="2400" y="1392"/>
            <a:chExt cx="3552" cy="1632"/>
          </a:xfrm>
        </p:grpSpPr>
        <p:grpSp>
          <p:nvGrpSpPr>
            <p:cNvPr id="4057094" name="Group 6"/>
            <p:cNvGrpSpPr>
              <a:grpSpLocks/>
            </p:cNvGrpSpPr>
            <p:nvPr/>
          </p:nvGrpSpPr>
          <p:grpSpPr bwMode="auto">
            <a:xfrm>
              <a:off x="2400" y="1392"/>
              <a:ext cx="3552" cy="1632"/>
              <a:chOff x="3792" y="3120"/>
              <a:chExt cx="2064" cy="864"/>
            </a:xfrm>
          </p:grpSpPr>
          <p:sp>
            <p:nvSpPr>
              <p:cNvPr id="4057095" name="Line 7"/>
              <p:cNvSpPr>
                <a:spLocks noChangeShapeType="1"/>
              </p:cNvSpPr>
              <p:nvPr/>
            </p:nvSpPr>
            <p:spPr bwMode="auto">
              <a:xfrm>
                <a:off x="3792" y="3120"/>
                <a:ext cx="2064" cy="864"/>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096" name="Line 8"/>
              <p:cNvSpPr>
                <a:spLocks noChangeShapeType="1"/>
              </p:cNvSpPr>
              <p:nvPr/>
            </p:nvSpPr>
            <p:spPr bwMode="auto">
              <a:xfrm>
                <a:off x="3792" y="3120"/>
                <a:ext cx="206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grpSp>
          <p:nvGrpSpPr>
            <p:cNvPr id="4057097" name="Group 9"/>
            <p:cNvGrpSpPr>
              <a:grpSpLocks/>
            </p:cNvGrpSpPr>
            <p:nvPr/>
          </p:nvGrpSpPr>
          <p:grpSpPr bwMode="auto">
            <a:xfrm rot="1503402">
              <a:off x="3024" y="2005"/>
              <a:ext cx="2352" cy="466"/>
              <a:chOff x="864" y="2606"/>
              <a:chExt cx="2352" cy="466"/>
            </a:xfrm>
          </p:grpSpPr>
          <p:pic>
            <p:nvPicPr>
              <p:cNvPr id="4057098" name="Picture 10"/>
              <p:cNvPicPr>
                <a:picLocks noChangeAspect="1" noChangeArrowheads="1"/>
              </p:cNvPicPr>
              <p:nvPr/>
            </p:nvPicPr>
            <p:blipFill>
              <a:blip r:embed="rId4" cstate="print"/>
              <a:srcRect l="2881" t="16304" r="1080" b="21196"/>
              <a:stretch>
                <a:fillRect/>
              </a:stretch>
            </p:blipFill>
            <p:spPr bwMode="auto">
              <a:xfrm>
                <a:off x="864" y="2611"/>
                <a:ext cx="2352" cy="461"/>
              </a:xfrm>
              <a:prstGeom prst="rect">
                <a:avLst/>
              </a:prstGeom>
              <a:noFill/>
            </p:spPr>
          </p:pic>
          <p:sp>
            <p:nvSpPr>
              <p:cNvPr id="4057099" name="Text Box 11"/>
              <p:cNvSpPr txBox="1">
                <a:spLocks noChangeArrowheads="1"/>
              </p:cNvSpPr>
              <p:nvPr/>
            </p:nvSpPr>
            <p:spPr bwMode="auto">
              <a:xfrm>
                <a:off x="912" y="2606"/>
                <a:ext cx="2208" cy="404"/>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Churches of Christ</a:t>
                </a:r>
              </a:p>
            </p:txBody>
          </p:sp>
        </p:grpSp>
      </p:grpSp>
      <p:grpSp>
        <p:nvGrpSpPr>
          <p:cNvPr id="4057100" name="Group 12"/>
          <p:cNvGrpSpPr>
            <a:grpSpLocks/>
          </p:cNvGrpSpPr>
          <p:nvPr/>
        </p:nvGrpSpPr>
        <p:grpSpPr bwMode="auto">
          <a:xfrm>
            <a:off x="1295400" y="1676400"/>
            <a:ext cx="5105400" cy="1219200"/>
            <a:chOff x="-144" y="1056"/>
            <a:chExt cx="3216" cy="768"/>
          </a:xfrm>
        </p:grpSpPr>
        <p:sp>
          <p:nvSpPr>
            <p:cNvPr id="4057101" name="Line 13"/>
            <p:cNvSpPr>
              <a:spLocks noChangeShapeType="1"/>
            </p:cNvSpPr>
            <p:nvPr/>
          </p:nvSpPr>
          <p:spPr bwMode="auto">
            <a:xfrm>
              <a:off x="1296" y="1392"/>
              <a:ext cx="624"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2" name="Line 14"/>
            <p:cNvSpPr>
              <a:spLocks noChangeShapeType="1"/>
            </p:cNvSpPr>
            <p:nvPr/>
          </p:nvSpPr>
          <p:spPr bwMode="auto">
            <a:xfrm>
              <a:off x="-144" y="1392"/>
              <a:ext cx="288" cy="0"/>
            </a:xfrm>
            <a:prstGeom prst="line">
              <a:avLst/>
            </a:prstGeom>
            <a:noFill/>
            <a:ln w="762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grpSp>
          <p:nvGrpSpPr>
            <p:cNvPr id="4057103" name="Group 15"/>
            <p:cNvGrpSpPr>
              <a:grpSpLocks/>
            </p:cNvGrpSpPr>
            <p:nvPr/>
          </p:nvGrpSpPr>
          <p:grpSpPr bwMode="auto">
            <a:xfrm>
              <a:off x="0" y="1152"/>
              <a:ext cx="1488" cy="480"/>
              <a:chOff x="768" y="2544"/>
              <a:chExt cx="2511" cy="480"/>
            </a:xfrm>
          </p:grpSpPr>
          <p:pic>
            <p:nvPicPr>
              <p:cNvPr id="4057104" name="Picture 16"/>
              <p:cNvPicPr>
                <a:picLocks noChangeAspect="1" noChangeArrowheads="1"/>
              </p:cNvPicPr>
              <p:nvPr/>
            </p:nvPicPr>
            <p:blipFill>
              <a:blip r:embed="rId5" cstate="print"/>
              <a:srcRect t="8720" b="18314"/>
              <a:stretch>
                <a:fillRect/>
              </a:stretch>
            </p:blipFill>
            <p:spPr bwMode="auto">
              <a:xfrm>
                <a:off x="768" y="2560"/>
                <a:ext cx="2511" cy="464"/>
              </a:xfrm>
              <a:prstGeom prst="rect">
                <a:avLst/>
              </a:prstGeom>
              <a:noFill/>
            </p:spPr>
          </p:pic>
          <p:sp>
            <p:nvSpPr>
              <p:cNvPr id="4057105" name="Text Box 17"/>
              <p:cNvSpPr txBox="1">
                <a:spLocks noChangeArrowheads="1"/>
              </p:cNvSpPr>
              <p:nvPr/>
            </p:nvSpPr>
            <p:spPr bwMode="auto">
              <a:xfrm>
                <a:off x="960" y="2544"/>
                <a:ext cx="2064" cy="43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2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Baptists</a:t>
                </a:r>
              </a:p>
            </p:txBody>
          </p:sp>
        </p:grpSp>
        <p:grpSp>
          <p:nvGrpSpPr>
            <p:cNvPr id="4057106" name="Group 18"/>
            <p:cNvGrpSpPr>
              <a:grpSpLocks/>
            </p:cNvGrpSpPr>
            <p:nvPr/>
          </p:nvGrpSpPr>
          <p:grpSpPr bwMode="auto">
            <a:xfrm>
              <a:off x="1728" y="1056"/>
              <a:ext cx="1344" cy="768"/>
              <a:chOff x="3168" y="1008"/>
              <a:chExt cx="1248" cy="768"/>
            </a:xfrm>
          </p:grpSpPr>
          <p:sp>
            <p:nvSpPr>
              <p:cNvPr id="4057107" name="AutoShape 19"/>
              <p:cNvSpPr>
                <a:spLocks noChangeArrowheads="1"/>
              </p:cNvSpPr>
              <p:nvPr/>
            </p:nvSpPr>
            <p:spPr bwMode="auto">
              <a:xfrm>
                <a:off x="3168" y="1008"/>
                <a:ext cx="1248" cy="768"/>
              </a:xfrm>
              <a:prstGeom prst="irregularSeal1">
                <a:avLst/>
              </a:prstGeom>
              <a:solidFill>
                <a:srgbClr val="FFFF00"/>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4057108" name="Text Box 20"/>
              <p:cNvSpPr txBox="1">
                <a:spLocks noChangeArrowheads="1"/>
              </p:cNvSpPr>
              <p:nvPr/>
            </p:nvSpPr>
            <p:spPr bwMode="auto">
              <a:xfrm>
                <a:off x="3312" y="1209"/>
                <a:ext cx="960" cy="327"/>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AD</a:t>
                </a:r>
                <a:r>
                  <a:rPr kumimoji="0" 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rPr>
                  <a:t> 1830</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a:ea typeface="+mn-ea"/>
                  <a:cs typeface="+mn-cs"/>
                </a:endParaRPr>
              </a:p>
            </p:txBody>
          </p:sp>
        </p:grpSp>
      </p:grpSp>
      <p:sp>
        <p:nvSpPr>
          <p:cNvPr id="4057109" name="Rectangle 21"/>
          <p:cNvSpPr>
            <a:spLocks noChangeArrowheads="1"/>
          </p:cNvSpPr>
          <p:nvPr/>
        </p:nvSpPr>
        <p:spPr bwMode="auto">
          <a:xfrm>
            <a:off x="1752600" y="3048000"/>
            <a:ext cx="8915400" cy="2255838"/>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a:ea typeface="+mn-ea"/>
                <a:cs typeface="+mn-cs"/>
              </a:rPr>
              <a:t>Mahoning Association Expels                                       Thomas &amp; Alexander Campbell.</a:t>
            </a:r>
            <a:r>
              <a:rPr kumimoji="0" lang="en-US" sz="3200" b="0" i="0" u="none" strike="noStrike" kern="1200" cap="none" spc="0" normalizeH="0" baseline="0" noProof="0">
                <a:ln>
                  <a:noFill/>
                </a:ln>
                <a:solidFill>
                  <a:srgbClr val="000000"/>
                </a:solidFill>
                <a:effectLst/>
                <a:uLnTx/>
                <a:uFillTx/>
                <a:latin typeface="Times New Roman"/>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Times New Roman"/>
                <a:ea typeface="+mn-ea"/>
                <a:cs typeface="+mn-cs"/>
              </a:rPr>
              <a:t>This was one of two historical marks that           began the American Churches of Christ.</a:t>
            </a:r>
          </a:p>
        </p:txBody>
      </p:sp>
      <p:sp>
        <p:nvSpPr>
          <p:cNvPr id="4057110" name="WordArt 22"/>
          <p:cNvSpPr>
            <a:spLocks noChangeArrowheads="1" noChangeShapeType="1" noTextEdit="1"/>
          </p:cNvSpPr>
          <p:nvPr/>
        </p:nvSpPr>
        <p:spPr bwMode="auto">
          <a:xfrm>
            <a:off x="1741489" y="609600"/>
            <a:ext cx="8709025"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Presbyterian Seceders Intermediate Affliation </a:t>
            </a:r>
          </a:p>
        </p:txBody>
      </p:sp>
    </p:spTree>
    <p:extLst>
      <p:ext uri="{BB962C8B-B14F-4D97-AF65-F5344CB8AC3E}">
        <p14:creationId xmlns:p14="http://schemas.microsoft.com/office/powerpoint/2010/main" val="294951648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057110"/>
                                        </p:tgtEl>
                                        <p:attrNameLst>
                                          <p:attrName>style.visibility</p:attrName>
                                        </p:attrNameLst>
                                      </p:cBhvr>
                                      <p:to>
                                        <p:strVal val="visible"/>
                                      </p:to>
                                    </p:set>
                                    <p:anim calcmode="lin" valueType="num">
                                      <p:cBhvr>
                                        <p:cTn id="7" dur="500" fill="hold"/>
                                        <p:tgtEl>
                                          <p:spTgt spid="4057110"/>
                                        </p:tgtEl>
                                        <p:attrNameLst>
                                          <p:attrName>ppt_w</p:attrName>
                                        </p:attrNameLst>
                                      </p:cBhvr>
                                      <p:tavLst>
                                        <p:tav tm="0">
                                          <p:val>
                                            <p:strVal val="4*#ppt_w"/>
                                          </p:val>
                                        </p:tav>
                                        <p:tav tm="100000">
                                          <p:val>
                                            <p:strVal val="#ppt_w"/>
                                          </p:val>
                                        </p:tav>
                                      </p:tavLst>
                                    </p:anim>
                                    <p:anim calcmode="lin" valueType="num">
                                      <p:cBhvr>
                                        <p:cTn id="8" dur="500" fill="hold"/>
                                        <p:tgtEl>
                                          <p:spTgt spid="4057110"/>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057100"/>
                                        </p:tgtEl>
                                        <p:attrNameLst>
                                          <p:attrName>style.visibility</p:attrName>
                                        </p:attrNameLst>
                                      </p:cBhvr>
                                      <p:to>
                                        <p:strVal val="visible"/>
                                      </p:to>
                                    </p:set>
                                    <p:animEffect transition="in" filter="wipe(left)">
                                      <p:cBhvr>
                                        <p:cTn id="12" dur="500"/>
                                        <p:tgtEl>
                                          <p:spTgt spid="405710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05710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405710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57093"/>
                                        </p:tgtEl>
                                        <p:attrNameLst>
                                          <p:attrName>style.visibility</p:attrName>
                                        </p:attrNameLst>
                                      </p:cBhvr>
                                      <p:to>
                                        <p:strVal val="visible"/>
                                      </p:to>
                                    </p:set>
                                    <p:animEffect transition="in" filter="wipe(left)">
                                      <p:cBhvr>
                                        <p:cTn id="25" dur="500"/>
                                        <p:tgtEl>
                                          <p:spTgt spid="405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7109" grpId="0" build="p" autoUpdateAnimBg="0"/>
      <p:bldP spid="40571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hlink"/>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133600" y="261257"/>
            <a:ext cx="7772400" cy="974690"/>
          </a:xfrm>
          <a:solidFill>
            <a:schemeClr val="accent1"/>
          </a:solidFill>
        </p:spPr>
        <p:txBody>
          <a:bodyPr/>
          <a:lstStyle/>
          <a:p>
            <a:r>
              <a:rPr lang="en-US" dirty="0">
                <a:effectLst>
                  <a:outerShdw blurRad="38100" dist="38100" dir="2700000" algn="tl">
                    <a:srgbClr val="FFFFFF"/>
                  </a:outerShdw>
                </a:effectLst>
                <a:latin typeface="Banner" pitchFamily="2" charset="0"/>
              </a:rPr>
              <a:t>Changes Brought By Revivalism</a:t>
            </a:r>
            <a:r>
              <a:rPr lang="en-US" b="1" dirty="0"/>
              <a:t> </a:t>
            </a:r>
          </a:p>
        </p:txBody>
      </p:sp>
      <p:sp>
        <p:nvSpPr>
          <p:cNvPr id="56323" name="Rectangle 3"/>
          <p:cNvSpPr>
            <a:spLocks noGrp="1" noChangeArrowheads="1"/>
          </p:cNvSpPr>
          <p:nvPr>
            <p:ph type="body" idx="1"/>
          </p:nvPr>
        </p:nvSpPr>
        <p:spPr>
          <a:xfrm>
            <a:off x="2362200" y="1524000"/>
            <a:ext cx="7696200" cy="4495800"/>
          </a:xfrm>
        </p:spPr>
        <p:txBody>
          <a:bodyPr/>
          <a:lstStyle/>
          <a:p>
            <a:pPr>
              <a:lnSpc>
                <a:spcPct val="90000"/>
              </a:lnSpc>
            </a:pPr>
            <a:r>
              <a:rPr lang="en-US" sz="2800" dirty="0">
                <a:solidFill>
                  <a:schemeClr val="accent1"/>
                </a:solidFill>
                <a:effectLst>
                  <a:outerShdw blurRad="38100" dist="38100" dir="2700000" algn="tl">
                    <a:srgbClr val="000000">
                      <a:alpha val="43137"/>
                    </a:srgbClr>
                  </a:outerShdw>
                </a:effectLst>
              </a:rPr>
              <a:t>Leveled Position Of Worship</a:t>
            </a:r>
          </a:p>
          <a:p>
            <a:pPr>
              <a:lnSpc>
                <a:spcPct val="90000"/>
              </a:lnSpc>
            </a:pPr>
            <a:r>
              <a:rPr lang="en-US" sz="2800" dirty="0">
                <a:solidFill>
                  <a:schemeClr val="accent1"/>
                </a:solidFill>
                <a:effectLst>
                  <a:outerShdw blurRad="38100" dist="38100" dir="2700000" algn="tl">
                    <a:srgbClr val="000000">
                      <a:alpha val="43137"/>
                    </a:srgbClr>
                  </a:outerShdw>
                </a:effectLst>
              </a:rPr>
              <a:t>Full Participation In Worship</a:t>
            </a:r>
          </a:p>
          <a:p>
            <a:pPr>
              <a:lnSpc>
                <a:spcPct val="90000"/>
              </a:lnSpc>
            </a:pPr>
            <a:r>
              <a:rPr lang="en-US" sz="2800" dirty="0">
                <a:solidFill>
                  <a:schemeClr val="accent1"/>
                </a:solidFill>
                <a:effectLst>
                  <a:outerShdw blurRad="38100" dist="38100" dir="2700000" algn="tl">
                    <a:srgbClr val="000000">
                      <a:alpha val="43137"/>
                    </a:srgbClr>
                  </a:outerShdw>
                </a:effectLst>
              </a:rPr>
              <a:t>Exercised Right Of Free Speech</a:t>
            </a:r>
          </a:p>
          <a:p>
            <a:pPr>
              <a:lnSpc>
                <a:spcPct val="90000"/>
              </a:lnSpc>
            </a:pPr>
            <a:r>
              <a:rPr lang="en-US" sz="2800" dirty="0">
                <a:solidFill>
                  <a:schemeClr val="accent1"/>
                </a:solidFill>
                <a:effectLst>
                  <a:outerShdw blurRad="38100" dist="38100" dir="2700000" algn="tl">
                    <a:srgbClr val="000000">
                      <a:alpha val="43137"/>
                    </a:srgbClr>
                  </a:outerShdw>
                </a:effectLst>
              </a:rPr>
              <a:t>Regular Leaders Stood Sidelined </a:t>
            </a:r>
          </a:p>
          <a:p>
            <a:pPr>
              <a:lnSpc>
                <a:spcPct val="90000"/>
              </a:lnSpc>
            </a:pPr>
            <a:r>
              <a:rPr lang="en-US" sz="2800" dirty="0">
                <a:solidFill>
                  <a:schemeClr val="accent1"/>
                </a:solidFill>
                <a:effectLst>
                  <a:outerShdw blurRad="38100" dist="38100" dir="2700000" algn="tl">
                    <a:srgbClr val="000000">
                      <a:alpha val="43137"/>
                    </a:srgbClr>
                  </a:outerShdw>
                </a:effectLst>
              </a:rPr>
              <a:t>Circuit Riders &amp; Rotating Services</a:t>
            </a:r>
          </a:p>
          <a:p>
            <a:pPr>
              <a:lnSpc>
                <a:spcPct val="90000"/>
              </a:lnSpc>
            </a:pPr>
            <a:r>
              <a:rPr lang="en-US" sz="2800" dirty="0">
                <a:solidFill>
                  <a:schemeClr val="accent1"/>
                </a:solidFill>
                <a:effectLst>
                  <a:outerShdw blurRad="38100" dist="38100" dir="2700000" algn="tl">
                    <a:srgbClr val="000000">
                      <a:alpha val="43137"/>
                    </a:srgbClr>
                  </a:outerShdw>
                </a:effectLst>
              </a:rPr>
              <a:t>New Concepts Of Authority &amp; Order</a:t>
            </a:r>
          </a:p>
          <a:p>
            <a:pPr>
              <a:lnSpc>
                <a:spcPct val="90000"/>
              </a:lnSpc>
            </a:pPr>
            <a:r>
              <a:rPr lang="en-US" sz="2800" dirty="0">
                <a:solidFill>
                  <a:schemeClr val="accent1"/>
                </a:solidFill>
                <a:effectLst>
                  <a:outerShdw blurRad="38100" dist="38100" dir="2700000" algn="tl">
                    <a:srgbClr val="000000">
                      <a:alpha val="43137"/>
                    </a:srgbClr>
                  </a:outerShdw>
                </a:effectLst>
              </a:rPr>
              <a:t>Audience Consent Not Old Institution</a:t>
            </a:r>
          </a:p>
          <a:p>
            <a:pPr>
              <a:lnSpc>
                <a:spcPct val="90000"/>
              </a:lnSpc>
            </a:pPr>
            <a:r>
              <a:rPr lang="en-US" sz="2800" dirty="0">
                <a:solidFill>
                  <a:schemeClr val="accent1"/>
                </a:solidFill>
                <a:effectLst>
                  <a:outerShdw blurRad="38100" dist="38100" dir="2700000" algn="tl">
                    <a:srgbClr val="000000">
                      <a:alpha val="43137"/>
                    </a:srgbClr>
                  </a:outerShdw>
                </a:effectLst>
              </a:rPr>
              <a:t>Public Address W/O Social Authority</a:t>
            </a:r>
          </a:p>
          <a:p>
            <a:pPr>
              <a:lnSpc>
                <a:spcPct val="90000"/>
              </a:lnSpc>
            </a:pPr>
            <a:r>
              <a:rPr lang="en-US" sz="2800" dirty="0">
                <a:solidFill>
                  <a:schemeClr val="accent1"/>
                </a:solidFill>
                <a:effectLst>
                  <a:outerShdw blurRad="38100" dist="38100" dir="2700000" algn="tl">
                    <a:srgbClr val="000000">
                      <a:alpha val="43137"/>
                    </a:srgbClr>
                  </a:outerShdw>
                </a:effectLst>
              </a:rPr>
              <a:t>Uneducated Pastors &amp; Itinerant Preachers</a:t>
            </a:r>
          </a:p>
          <a:p>
            <a:pPr>
              <a:lnSpc>
                <a:spcPct val="90000"/>
              </a:lnSpc>
            </a:pPr>
            <a:r>
              <a:rPr lang="en-US" sz="2800" dirty="0">
                <a:solidFill>
                  <a:schemeClr val="accent1"/>
                </a:solidFill>
                <a:effectLst>
                  <a:outerShdw blurRad="38100" dist="38100" dir="2700000" algn="tl">
                    <a:srgbClr val="000000">
                      <a:alpha val="43137"/>
                    </a:srgbClr>
                  </a:outerShdw>
                </a:effectLst>
              </a:rPr>
              <a:t>Language Of Crowd Not Written Essay Reading</a:t>
            </a:r>
          </a:p>
          <a:p>
            <a:pPr>
              <a:lnSpc>
                <a:spcPct val="90000"/>
              </a:lnSpc>
            </a:pPr>
            <a:r>
              <a:rPr lang="en-US" sz="2800" dirty="0">
                <a:solidFill>
                  <a:schemeClr val="accent1"/>
                </a:solidFill>
                <a:effectLst>
                  <a:outerShdw blurRad="38100" dist="38100" dir="2700000" algn="tl">
                    <a:srgbClr val="000000">
                      <a:alpha val="43137"/>
                    </a:srgbClr>
                  </a:outerShdw>
                </a:effectLst>
              </a:rPr>
              <a:t>Emphasis:  Saving Souls &amp; Individual Importance</a:t>
            </a:r>
            <a:r>
              <a:rPr lang="en-US" sz="2800" dirty="0">
                <a:effectLst>
                  <a:outerShdw blurRad="38100" dist="38100" dir="2700000" algn="tl">
                    <a:srgbClr val="000000">
                      <a:alpha val="43137"/>
                    </a:srgbClr>
                  </a:outerShdw>
                </a:effectLst>
              </a:rPr>
              <a:t> </a:t>
            </a:r>
          </a:p>
        </p:txBody>
      </p:sp>
      <p:pic>
        <p:nvPicPr>
          <p:cNvPr id="56324" name="Picture 4" descr="C:\Documents and Settings\Owner\My Documents\Educational Illustrations\cti_1932_1041444.jpg"/>
          <p:cNvPicPr>
            <a:picLocks noChangeAspect="1" noChangeArrowheads="1"/>
          </p:cNvPicPr>
          <p:nvPr/>
        </p:nvPicPr>
        <p:blipFill>
          <a:blip r:embed="rId3" cstate="print"/>
          <a:srcRect/>
          <a:stretch>
            <a:fillRect/>
          </a:stretch>
        </p:blipFill>
        <p:spPr bwMode="auto">
          <a:xfrm>
            <a:off x="8153400" y="1600200"/>
            <a:ext cx="1752600" cy="2209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p:cTn id="7" dur="1000" fill="hold"/>
                                        <p:tgtEl>
                                          <p:spTgt spid="56324"/>
                                        </p:tgtEl>
                                        <p:attrNameLst>
                                          <p:attrName>ppt_w</p:attrName>
                                        </p:attrNameLst>
                                      </p:cBhvr>
                                      <p:tavLst>
                                        <p:tav tm="0">
                                          <p:val>
                                            <p:fltVal val="0"/>
                                          </p:val>
                                        </p:tav>
                                        <p:tav tm="100000">
                                          <p:val>
                                            <p:strVal val="#ppt_w"/>
                                          </p:val>
                                        </p:tav>
                                      </p:tavLst>
                                    </p:anim>
                                    <p:anim calcmode="lin" valueType="num">
                                      <p:cBhvr>
                                        <p:cTn id="8" dur="1000" fill="hold"/>
                                        <p:tgtEl>
                                          <p:spTgt spid="56324"/>
                                        </p:tgtEl>
                                        <p:attrNameLst>
                                          <p:attrName>ppt_h</p:attrName>
                                        </p:attrNameLst>
                                      </p:cBhvr>
                                      <p:tavLst>
                                        <p:tav tm="0">
                                          <p:val>
                                            <p:fltVal val="0"/>
                                          </p:val>
                                        </p:tav>
                                        <p:tav tm="100000">
                                          <p:val>
                                            <p:strVal val="#ppt_h"/>
                                          </p:val>
                                        </p:tav>
                                      </p:tavLst>
                                    </p:anim>
                                    <p:anim calcmode="lin" valueType="num">
                                      <p:cBhvr>
                                        <p:cTn id="9" dur="1000" fill="hold"/>
                                        <p:tgtEl>
                                          <p:spTgt spid="563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63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6323">
                                            <p:txEl>
                                              <p:pRg st="0" end="0"/>
                                            </p:txEl>
                                          </p:spTgt>
                                        </p:tgtEl>
                                        <p:attrNameLst>
                                          <p:attrName>style.visibility</p:attrName>
                                        </p:attrNameLst>
                                      </p:cBhvr>
                                      <p:to>
                                        <p:strVal val="visible"/>
                                      </p:to>
                                    </p:set>
                                    <p:anim calcmode="lin" valueType="num">
                                      <p:cBhvr>
                                        <p:cTn id="15" dur="1000" fill="hold"/>
                                        <p:tgtEl>
                                          <p:spTgt spid="5632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632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632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632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56323">
                                            <p:txEl>
                                              <p:pRg st="1" end="1"/>
                                            </p:txEl>
                                          </p:spTgt>
                                        </p:tgtEl>
                                        <p:attrNameLst>
                                          <p:attrName>style.visibility</p:attrName>
                                        </p:attrNameLst>
                                      </p:cBhvr>
                                      <p:to>
                                        <p:strVal val="visible"/>
                                      </p:to>
                                    </p:set>
                                    <p:anim calcmode="lin" valueType="num">
                                      <p:cBhvr>
                                        <p:cTn id="23" dur="1000" fill="hold"/>
                                        <p:tgtEl>
                                          <p:spTgt spid="5632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5632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5632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632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6323">
                                            <p:txEl>
                                              <p:pRg st="2" end="2"/>
                                            </p:txEl>
                                          </p:spTgt>
                                        </p:tgtEl>
                                        <p:attrNameLst>
                                          <p:attrName>style.visibility</p:attrName>
                                        </p:attrNameLst>
                                      </p:cBhvr>
                                      <p:to>
                                        <p:strVal val="visible"/>
                                      </p:to>
                                    </p:set>
                                    <p:anim calcmode="lin" valueType="num">
                                      <p:cBhvr>
                                        <p:cTn id="31" dur="1000" fill="hold"/>
                                        <p:tgtEl>
                                          <p:spTgt spid="5632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5632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5632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632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6323">
                                            <p:txEl>
                                              <p:pRg st="3" end="3"/>
                                            </p:txEl>
                                          </p:spTgt>
                                        </p:tgtEl>
                                        <p:attrNameLst>
                                          <p:attrName>style.visibility</p:attrName>
                                        </p:attrNameLst>
                                      </p:cBhvr>
                                      <p:to>
                                        <p:strVal val="visible"/>
                                      </p:to>
                                    </p:set>
                                    <p:anim calcmode="lin" valueType="num">
                                      <p:cBhvr>
                                        <p:cTn id="39" dur="1000" fill="hold"/>
                                        <p:tgtEl>
                                          <p:spTgt spid="5632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5632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5632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632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6323">
                                            <p:txEl>
                                              <p:pRg st="4" end="4"/>
                                            </p:txEl>
                                          </p:spTgt>
                                        </p:tgtEl>
                                        <p:attrNameLst>
                                          <p:attrName>style.visibility</p:attrName>
                                        </p:attrNameLst>
                                      </p:cBhvr>
                                      <p:to>
                                        <p:strVal val="visible"/>
                                      </p:to>
                                    </p:set>
                                    <p:anim calcmode="lin" valueType="num">
                                      <p:cBhvr>
                                        <p:cTn id="47" dur="1000" fill="hold"/>
                                        <p:tgtEl>
                                          <p:spTgt spid="56323">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56323">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5632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632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6323">
                                            <p:txEl>
                                              <p:pRg st="5" end="5"/>
                                            </p:txEl>
                                          </p:spTgt>
                                        </p:tgtEl>
                                        <p:attrNameLst>
                                          <p:attrName>style.visibility</p:attrName>
                                        </p:attrNameLst>
                                      </p:cBhvr>
                                      <p:to>
                                        <p:strVal val="visible"/>
                                      </p:to>
                                    </p:set>
                                    <p:anim calcmode="lin" valueType="num">
                                      <p:cBhvr>
                                        <p:cTn id="55" dur="1000" fill="hold"/>
                                        <p:tgtEl>
                                          <p:spTgt spid="56323">
                                            <p:txEl>
                                              <p:pRg st="5" end="5"/>
                                            </p:txEl>
                                          </p:spTgt>
                                        </p:tgtEl>
                                        <p:attrNameLst>
                                          <p:attrName>ppt_w</p:attrName>
                                        </p:attrNameLst>
                                      </p:cBhvr>
                                      <p:tavLst>
                                        <p:tav tm="0">
                                          <p:val>
                                            <p:fltVal val="0"/>
                                          </p:val>
                                        </p:tav>
                                        <p:tav tm="100000">
                                          <p:val>
                                            <p:strVal val="#ppt_w"/>
                                          </p:val>
                                        </p:tav>
                                      </p:tavLst>
                                    </p:anim>
                                    <p:anim calcmode="lin" valueType="num">
                                      <p:cBhvr>
                                        <p:cTn id="56" dur="1000" fill="hold"/>
                                        <p:tgtEl>
                                          <p:spTgt spid="56323">
                                            <p:txEl>
                                              <p:pRg st="5" end="5"/>
                                            </p:txEl>
                                          </p:spTgt>
                                        </p:tgtEl>
                                        <p:attrNameLst>
                                          <p:attrName>ppt_h</p:attrName>
                                        </p:attrNameLst>
                                      </p:cBhvr>
                                      <p:tavLst>
                                        <p:tav tm="0">
                                          <p:val>
                                            <p:fltVal val="0"/>
                                          </p:val>
                                        </p:tav>
                                        <p:tav tm="100000">
                                          <p:val>
                                            <p:strVal val="#ppt_h"/>
                                          </p:val>
                                        </p:tav>
                                      </p:tavLst>
                                    </p:anim>
                                    <p:anim calcmode="lin" valueType="num">
                                      <p:cBhvr>
                                        <p:cTn id="57" dur="1000" fill="hold"/>
                                        <p:tgtEl>
                                          <p:spTgt spid="5632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632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6323">
                                            <p:txEl>
                                              <p:pRg st="6" end="6"/>
                                            </p:txEl>
                                          </p:spTgt>
                                        </p:tgtEl>
                                        <p:attrNameLst>
                                          <p:attrName>style.visibility</p:attrName>
                                        </p:attrNameLst>
                                      </p:cBhvr>
                                      <p:to>
                                        <p:strVal val="visible"/>
                                      </p:to>
                                    </p:set>
                                    <p:anim calcmode="lin" valueType="num">
                                      <p:cBhvr>
                                        <p:cTn id="63" dur="1000" fill="hold"/>
                                        <p:tgtEl>
                                          <p:spTgt spid="56323">
                                            <p:txEl>
                                              <p:pRg st="6" end="6"/>
                                            </p:txEl>
                                          </p:spTgt>
                                        </p:tgtEl>
                                        <p:attrNameLst>
                                          <p:attrName>ppt_w</p:attrName>
                                        </p:attrNameLst>
                                      </p:cBhvr>
                                      <p:tavLst>
                                        <p:tav tm="0">
                                          <p:val>
                                            <p:fltVal val="0"/>
                                          </p:val>
                                        </p:tav>
                                        <p:tav tm="100000">
                                          <p:val>
                                            <p:strVal val="#ppt_w"/>
                                          </p:val>
                                        </p:tav>
                                      </p:tavLst>
                                    </p:anim>
                                    <p:anim calcmode="lin" valueType="num">
                                      <p:cBhvr>
                                        <p:cTn id="64" dur="1000" fill="hold"/>
                                        <p:tgtEl>
                                          <p:spTgt spid="56323">
                                            <p:txEl>
                                              <p:pRg st="6" end="6"/>
                                            </p:txEl>
                                          </p:spTgt>
                                        </p:tgtEl>
                                        <p:attrNameLst>
                                          <p:attrName>ppt_h</p:attrName>
                                        </p:attrNameLst>
                                      </p:cBhvr>
                                      <p:tavLst>
                                        <p:tav tm="0">
                                          <p:val>
                                            <p:fltVal val="0"/>
                                          </p:val>
                                        </p:tav>
                                        <p:tav tm="100000">
                                          <p:val>
                                            <p:strVal val="#ppt_h"/>
                                          </p:val>
                                        </p:tav>
                                      </p:tavLst>
                                    </p:anim>
                                    <p:anim calcmode="lin" valueType="num">
                                      <p:cBhvr>
                                        <p:cTn id="65" dur="1000" fill="hold"/>
                                        <p:tgtEl>
                                          <p:spTgt spid="5632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632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6323">
                                            <p:txEl>
                                              <p:pRg st="7" end="7"/>
                                            </p:txEl>
                                          </p:spTgt>
                                        </p:tgtEl>
                                        <p:attrNameLst>
                                          <p:attrName>style.visibility</p:attrName>
                                        </p:attrNameLst>
                                      </p:cBhvr>
                                      <p:to>
                                        <p:strVal val="visible"/>
                                      </p:to>
                                    </p:set>
                                    <p:anim calcmode="lin" valueType="num">
                                      <p:cBhvr>
                                        <p:cTn id="71" dur="1000" fill="hold"/>
                                        <p:tgtEl>
                                          <p:spTgt spid="56323">
                                            <p:txEl>
                                              <p:pRg st="7" end="7"/>
                                            </p:txEl>
                                          </p:spTgt>
                                        </p:tgtEl>
                                        <p:attrNameLst>
                                          <p:attrName>ppt_w</p:attrName>
                                        </p:attrNameLst>
                                      </p:cBhvr>
                                      <p:tavLst>
                                        <p:tav tm="0">
                                          <p:val>
                                            <p:fltVal val="0"/>
                                          </p:val>
                                        </p:tav>
                                        <p:tav tm="100000">
                                          <p:val>
                                            <p:strVal val="#ppt_w"/>
                                          </p:val>
                                        </p:tav>
                                      </p:tavLst>
                                    </p:anim>
                                    <p:anim calcmode="lin" valueType="num">
                                      <p:cBhvr>
                                        <p:cTn id="72" dur="1000" fill="hold"/>
                                        <p:tgtEl>
                                          <p:spTgt spid="56323">
                                            <p:txEl>
                                              <p:pRg st="7" end="7"/>
                                            </p:txEl>
                                          </p:spTgt>
                                        </p:tgtEl>
                                        <p:attrNameLst>
                                          <p:attrName>ppt_h</p:attrName>
                                        </p:attrNameLst>
                                      </p:cBhvr>
                                      <p:tavLst>
                                        <p:tav tm="0">
                                          <p:val>
                                            <p:fltVal val="0"/>
                                          </p:val>
                                        </p:tav>
                                        <p:tav tm="100000">
                                          <p:val>
                                            <p:strVal val="#ppt_h"/>
                                          </p:val>
                                        </p:tav>
                                      </p:tavLst>
                                    </p:anim>
                                    <p:anim calcmode="lin" valueType="num">
                                      <p:cBhvr>
                                        <p:cTn id="73" dur="1000" fill="hold"/>
                                        <p:tgtEl>
                                          <p:spTgt spid="5632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632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6323">
                                            <p:txEl>
                                              <p:pRg st="8" end="8"/>
                                            </p:txEl>
                                          </p:spTgt>
                                        </p:tgtEl>
                                        <p:attrNameLst>
                                          <p:attrName>style.visibility</p:attrName>
                                        </p:attrNameLst>
                                      </p:cBhvr>
                                      <p:to>
                                        <p:strVal val="visible"/>
                                      </p:to>
                                    </p:set>
                                    <p:anim calcmode="lin" valueType="num">
                                      <p:cBhvr>
                                        <p:cTn id="79" dur="1000" fill="hold"/>
                                        <p:tgtEl>
                                          <p:spTgt spid="56323">
                                            <p:txEl>
                                              <p:pRg st="8" end="8"/>
                                            </p:txEl>
                                          </p:spTgt>
                                        </p:tgtEl>
                                        <p:attrNameLst>
                                          <p:attrName>ppt_w</p:attrName>
                                        </p:attrNameLst>
                                      </p:cBhvr>
                                      <p:tavLst>
                                        <p:tav tm="0">
                                          <p:val>
                                            <p:fltVal val="0"/>
                                          </p:val>
                                        </p:tav>
                                        <p:tav tm="100000">
                                          <p:val>
                                            <p:strVal val="#ppt_w"/>
                                          </p:val>
                                        </p:tav>
                                      </p:tavLst>
                                    </p:anim>
                                    <p:anim calcmode="lin" valueType="num">
                                      <p:cBhvr>
                                        <p:cTn id="80" dur="1000" fill="hold"/>
                                        <p:tgtEl>
                                          <p:spTgt spid="56323">
                                            <p:txEl>
                                              <p:pRg st="8" end="8"/>
                                            </p:txEl>
                                          </p:spTgt>
                                        </p:tgtEl>
                                        <p:attrNameLst>
                                          <p:attrName>ppt_h</p:attrName>
                                        </p:attrNameLst>
                                      </p:cBhvr>
                                      <p:tavLst>
                                        <p:tav tm="0">
                                          <p:val>
                                            <p:fltVal val="0"/>
                                          </p:val>
                                        </p:tav>
                                        <p:tav tm="100000">
                                          <p:val>
                                            <p:strVal val="#ppt_h"/>
                                          </p:val>
                                        </p:tav>
                                      </p:tavLst>
                                    </p:anim>
                                    <p:anim calcmode="lin" valueType="num">
                                      <p:cBhvr>
                                        <p:cTn id="81" dur="1000" fill="hold"/>
                                        <p:tgtEl>
                                          <p:spTgt spid="5632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632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56323">
                                            <p:txEl>
                                              <p:pRg st="9" end="9"/>
                                            </p:txEl>
                                          </p:spTgt>
                                        </p:tgtEl>
                                        <p:attrNameLst>
                                          <p:attrName>style.visibility</p:attrName>
                                        </p:attrNameLst>
                                      </p:cBhvr>
                                      <p:to>
                                        <p:strVal val="visible"/>
                                      </p:to>
                                    </p:set>
                                    <p:anim calcmode="lin" valueType="num">
                                      <p:cBhvr>
                                        <p:cTn id="87" dur="1000" fill="hold"/>
                                        <p:tgtEl>
                                          <p:spTgt spid="56323">
                                            <p:txEl>
                                              <p:pRg st="9" end="9"/>
                                            </p:txEl>
                                          </p:spTgt>
                                        </p:tgtEl>
                                        <p:attrNameLst>
                                          <p:attrName>ppt_w</p:attrName>
                                        </p:attrNameLst>
                                      </p:cBhvr>
                                      <p:tavLst>
                                        <p:tav tm="0">
                                          <p:val>
                                            <p:fltVal val="0"/>
                                          </p:val>
                                        </p:tav>
                                        <p:tav tm="100000">
                                          <p:val>
                                            <p:strVal val="#ppt_w"/>
                                          </p:val>
                                        </p:tav>
                                      </p:tavLst>
                                    </p:anim>
                                    <p:anim calcmode="lin" valueType="num">
                                      <p:cBhvr>
                                        <p:cTn id="88" dur="1000" fill="hold"/>
                                        <p:tgtEl>
                                          <p:spTgt spid="56323">
                                            <p:txEl>
                                              <p:pRg st="9" end="9"/>
                                            </p:txEl>
                                          </p:spTgt>
                                        </p:tgtEl>
                                        <p:attrNameLst>
                                          <p:attrName>ppt_h</p:attrName>
                                        </p:attrNameLst>
                                      </p:cBhvr>
                                      <p:tavLst>
                                        <p:tav tm="0">
                                          <p:val>
                                            <p:fltVal val="0"/>
                                          </p:val>
                                        </p:tav>
                                        <p:tav tm="100000">
                                          <p:val>
                                            <p:strVal val="#ppt_h"/>
                                          </p:val>
                                        </p:tav>
                                      </p:tavLst>
                                    </p:anim>
                                    <p:anim calcmode="lin" valueType="num">
                                      <p:cBhvr>
                                        <p:cTn id="89" dur="1000" fill="hold"/>
                                        <p:tgtEl>
                                          <p:spTgt spid="5632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56323">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56323">
                                            <p:txEl>
                                              <p:pRg st="10" end="10"/>
                                            </p:txEl>
                                          </p:spTgt>
                                        </p:tgtEl>
                                        <p:attrNameLst>
                                          <p:attrName>style.visibility</p:attrName>
                                        </p:attrNameLst>
                                      </p:cBhvr>
                                      <p:to>
                                        <p:strVal val="visible"/>
                                      </p:to>
                                    </p:set>
                                    <p:anim calcmode="lin" valueType="num">
                                      <p:cBhvr>
                                        <p:cTn id="95" dur="1000" fill="hold"/>
                                        <p:tgtEl>
                                          <p:spTgt spid="56323">
                                            <p:txEl>
                                              <p:pRg st="10" end="10"/>
                                            </p:txEl>
                                          </p:spTgt>
                                        </p:tgtEl>
                                        <p:attrNameLst>
                                          <p:attrName>ppt_w</p:attrName>
                                        </p:attrNameLst>
                                      </p:cBhvr>
                                      <p:tavLst>
                                        <p:tav tm="0">
                                          <p:val>
                                            <p:fltVal val="0"/>
                                          </p:val>
                                        </p:tav>
                                        <p:tav tm="100000">
                                          <p:val>
                                            <p:strVal val="#ppt_w"/>
                                          </p:val>
                                        </p:tav>
                                      </p:tavLst>
                                    </p:anim>
                                    <p:anim calcmode="lin" valueType="num">
                                      <p:cBhvr>
                                        <p:cTn id="96" dur="1000" fill="hold"/>
                                        <p:tgtEl>
                                          <p:spTgt spid="56323">
                                            <p:txEl>
                                              <p:pRg st="10" end="10"/>
                                            </p:txEl>
                                          </p:spTgt>
                                        </p:tgtEl>
                                        <p:attrNameLst>
                                          <p:attrName>ppt_h</p:attrName>
                                        </p:attrNameLst>
                                      </p:cBhvr>
                                      <p:tavLst>
                                        <p:tav tm="0">
                                          <p:val>
                                            <p:fltVal val="0"/>
                                          </p:val>
                                        </p:tav>
                                        <p:tav tm="100000">
                                          <p:val>
                                            <p:strVal val="#ppt_h"/>
                                          </p:val>
                                        </p:tav>
                                      </p:tavLst>
                                    </p:anim>
                                    <p:anim calcmode="lin" valueType="num">
                                      <p:cBhvr>
                                        <p:cTn id="97" dur="1000" fill="hold"/>
                                        <p:tgtEl>
                                          <p:spTgt spid="5632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5632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712269" y="1517715"/>
            <a:ext cx="10789921" cy="5062194"/>
          </a:xfrm>
        </p:spPr>
        <p:txBody>
          <a:bodyPr>
            <a:normAutofit/>
          </a:bodyPr>
          <a:lstStyle/>
          <a:p>
            <a:r>
              <a:rPr lang="en-US" b="1" dirty="0"/>
              <a:t>RACOON SMITH ENVOY CAMPBELL DISCIPLES TO STONE FOLLOWERS</a:t>
            </a:r>
          </a:p>
          <a:p>
            <a:r>
              <a:rPr lang="en-US" b="1" dirty="0"/>
              <a:t>RACOON SMITH EXTENDS THE RIGHT HAND OF FELLOWSHIP(1832)</a:t>
            </a:r>
          </a:p>
          <a:p>
            <a:r>
              <a:rPr lang="en-US" b="1" dirty="0"/>
              <a:t>RIGHT HAND METAPHOR – OATH, POWER, STRENGTH, ALLEGIANCE</a:t>
            </a:r>
          </a:p>
          <a:p>
            <a:r>
              <a:rPr lang="en-US" b="1" dirty="0"/>
              <a:t>RESTORATION COMMITMENT: TO USE BIBLE WORDS IN BIBLE WAYS</a:t>
            </a:r>
          </a:p>
          <a:p>
            <a:r>
              <a:rPr lang="en-US" dirty="0"/>
              <a:t>1832 HANDSHAKE REPRESENTS: RATIONALISM JOINS REVIVALISM</a:t>
            </a:r>
          </a:p>
          <a:p>
            <a:r>
              <a:rPr lang="en-US" dirty="0"/>
              <a:t>DISCIPLES DEVELOP RESTORED AUTHORITY LEVEL DECISION TREE</a:t>
            </a:r>
          </a:p>
          <a:p>
            <a:r>
              <a:rPr lang="en-US" dirty="0"/>
              <a:t>LEVELS: COMMAND – EXAMPLE – NECESSARY IMPLICATION/INFERENCE</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9375460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4677634" name="Picture 2" descr="Landscape_Rocks"/>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
        <p:nvSpPr>
          <p:cNvPr id="4677635" name="WordArt 3"/>
          <p:cNvSpPr>
            <a:spLocks noChangeArrowheads="1" noChangeShapeType="1" noTextEdit="1"/>
          </p:cNvSpPr>
          <p:nvPr/>
        </p:nvSpPr>
        <p:spPr bwMode="auto">
          <a:xfrm>
            <a:off x="2895600" y="609600"/>
            <a:ext cx="6400800" cy="7620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FFCC"/>
                    </a:gs>
                    <a:gs pos="100000">
                      <a:srgbClr val="FF9999"/>
                    </a:gs>
                  </a:gsLst>
                  <a:lin ang="5400000" scaled="1"/>
                </a:gradFill>
                <a:effectLst>
                  <a:outerShdw blurRad="38100" dist="38100" dir="2700000" algn="tl">
                    <a:srgbClr val="000000">
                      <a:alpha val="43137"/>
                    </a:srgbClr>
                  </a:outerShdw>
                </a:effectLst>
                <a:uLnTx/>
                <a:uFillTx/>
                <a:latin typeface="Times New Roman"/>
                <a:ea typeface="+mn-ea"/>
                <a:cs typeface="Times New Roman"/>
              </a:rPr>
              <a:t>Raccoon Smith: Non-Essentials</a:t>
            </a:r>
          </a:p>
        </p:txBody>
      </p:sp>
      <p:sp>
        <p:nvSpPr>
          <p:cNvPr id="4" name="TextBox 3"/>
          <p:cNvSpPr txBox="1"/>
          <p:nvPr/>
        </p:nvSpPr>
        <p:spPr>
          <a:xfrm>
            <a:off x="3276600" y="1752601"/>
            <a:ext cx="5715000" cy="4247317"/>
          </a:xfrm>
          <a:prstGeom prst="rect">
            <a:avLst/>
          </a:prstGeom>
          <a:solidFill>
            <a:srgbClr val="660033"/>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Whatever opinions about these and similar subjects I may have reached   in the course of my investigations,  if I never distract the church of God with them or seek to impose them on my brethren,  they will never do the world any harm.  I have the more cheerfully resolved on this course because the gospel is a system of facts, commands, and promises; and no deduction or inference from them,  however logical or true,  forms any part of the gospel of Jesus Christ.  No heaven is promised to those that hold them,  and no hell is threatened against those         who deny them.  They do not constitute,  singly or together, any item of the ancient and apostolic gospel.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ligrapher" pitchFamily="2" charset="0"/>
                <a:ea typeface="+mn-ea"/>
                <a:cs typeface="+mn-cs"/>
              </a:rPr>
              <a:t>  While there is but one faith, there may be ten thousand opinions;  and, hence,  if Christians are ever to be one,  they must be one in faith,  and not in opinion!  </a:t>
            </a:r>
          </a:p>
        </p:txBody>
      </p:sp>
    </p:spTree>
    <p:extLst>
      <p:ext uri="{BB962C8B-B14F-4D97-AF65-F5344CB8AC3E}">
        <p14:creationId xmlns:p14="http://schemas.microsoft.com/office/powerpoint/2010/main" val="2627605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grpId="0" nodeType="clickEffect">
                                  <p:stCondLst>
                                    <p:cond delay="0"/>
                                  </p:stCondLst>
                                  <p:childTnLst>
                                    <p:set>
                                      <p:cBhvr>
                                        <p:cTn id="6" dur="1" fill="hold">
                                          <p:stCondLst>
                                            <p:cond delay="0"/>
                                          </p:stCondLst>
                                        </p:cTn>
                                        <p:tgtEl>
                                          <p:spTgt spid="4677635"/>
                                        </p:tgtEl>
                                        <p:attrNameLst>
                                          <p:attrName>style.visibility</p:attrName>
                                        </p:attrNameLst>
                                      </p:cBhvr>
                                      <p:to>
                                        <p:strVal val="visible"/>
                                      </p:to>
                                    </p:set>
                                    <p:anim calcmode="lin" valueType="num">
                                      <p:cBhvr additive="base">
                                        <p:cTn id="7" dur="5000" fill="hold"/>
                                        <p:tgtEl>
                                          <p:spTgt spid="4677635"/>
                                        </p:tgtEl>
                                        <p:attrNameLst>
                                          <p:attrName>ppt_x</p:attrName>
                                        </p:attrNameLst>
                                      </p:cBhvr>
                                      <p:tavLst>
                                        <p:tav tm="0">
                                          <p:val>
                                            <p:strVal val="#ppt_x"/>
                                          </p:val>
                                        </p:tav>
                                        <p:tav tm="100000">
                                          <p:val>
                                            <p:strVal val="#ppt_x"/>
                                          </p:val>
                                        </p:tav>
                                      </p:tavLst>
                                    </p:anim>
                                    <p:anim calcmode="lin" valueType="num">
                                      <p:cBhvr additive="base">
                                        <p:cTn id="8" dur="5000" fill="hold"/>
                                        <p:tgtEl>
                                          <p:spTgt spid="467763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to="" calcmode="lin" valueType="num">
                                      <p:cBhvr>
                                        <p:cTn id="13" dur="1" fill="hold"/>
                                        <p:tgtEl>
                                          <p:spTgt spid="4">
                                            <p:txEl>
                                              <p:pRg st="0" end="0"/>
                                            </p:txEl>
                                          </p:spTgt>
                                        </p:tgtEl>
                                        <p:attrNameLst>
                                          <p:attrName/>
                                        </p:attrNameLst>
                                      </p:cBhvr>
                                    </p:anim>
                                  </p:childTnLst>
                                </p:cTn>
                              </p:par>
                              <p:par>
                                <p:cTn id="14" presetID="24" presetClass="entr" presetSubtype="0" fill="hold"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 to="" calcmode="lin" valueType="num">
                                      <p:cBhvr>
                                        <p:cTn id="16"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7635"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209800" y="152400"/>
            <a:ext cx="7772400" cy="1752600"/>
          </a:xfrm>
        </p:spPr>
        <p:txBody>
          <a:bodyPr/>
          <a:lstStyle/>
          <a:p>
            <a:r>
              <a:rPr lang="en-US" b="1">
                <a:effectLst>
                  <a:outerShdw blurRad="38100" dist="38100" dir="2700000" algn="tl">
                    <a:srgbClr val="FFFFFF"/>
                  </a:outerShdw>
                </a:effectLst>
              </a:rPr>
              <a:t>After Famous 1824 Handshake</a:t>
            </a:r>
            <a:r>
              <a:rPr lang="en-US">
                <a:effectLst>
                  <a:outerShdw blurRad="38100" dist="38100" dir="2700000" algn="tl">
                    <a:srgbClr val="FFFFFF"/>
                  </a:outerShdw>
                </a:effectLst>
              </a:rPr>
              <a:t> Revivalism Meets Rationalism</a:t>
            </a:r>
            <a:br>
              <a:rPr lang="en-US"/>
            </a:br>
            <a:r>
              <a:rPr lang="en-US" i="1">
                <a:effectLst>
                  <a:outerShdw blurRad="38100" dist="38100" dir="2700000" algn="tl">
                    <a:srgbClr val="FFFFFF"/>
                  </a:outerShdw>
                </a:effectLst>
              </a:rPr>
              <a:t>Similarities &amp; Differences</a:t>
            </a:r>
          </a:p>
        </p:txBody>
      </p:sp>
      <p:sp>
        <p:nvSpPr>
          <p:cNvPr id="61443" name="Rectangle 3" descr="Canvas"/>
          <p:cNvSpPr>
            <a:spLocks noGrp="1" noChangeArrowheads="1"/>
          </p:cNvSpPr>
          <p:nvPr>
            <p:ph type="body" sz="half" idx="1"/>
          </p:nvPr>
        </p:nvSpPr>
        <p:spPr>
          <a:xfrm>
            <a:off x="2209800" y="2209800"/>
            <a:ext cx="3810000" cy="4267200"/>
          </a:xfrm>
          <a:blipFill dpi="0" rotWithShape="0">
            <a:blip r:embed="rId3" cstate="print"/>
            <a:srcRect/>
            <a:tile tx="0" ty="0" sx="100000" sy="100000" flip="none" algn="tl"/>
          </a:blipFill>
          <a:ln>
            <a:solidFill>
              <a:schemeClr val="bg2"/>
            </a:solidFill>
          </a:ln>
        </p:spPr>
        <p:txBody>
          <a:bodyPr/>
          <a:lstStyle/>
          <a:p>
            <a:r>
              <a:rPr lang="en-US" sz="2400">
                <a:solidFill>
                  <a:srgbClr val="990033"/>
                </a:solidFill>
                <a:effectLst>
                  <a:outerShdw blurRad="38100" dist="38100" dir="2700000" algn="tl">
                    <a:srgbClr val="000000"/>
                  </a:outerShdw>
                </a:effectLst>
              </a:rPr>
              <a:t>Sola Scriptura Seen As Accepted Authority</a:t>
            </a:r>
          </a:p>
          <a:p>
            <a:r>
              <a:rPr lang="en-US" sz="2400">
                <a:solidFill>
                  <a:srgbClr val="990033"/>
                </a:solidFill>
                <a:effectLst>
                  <a:outerShdw blurRad="38100" dist="38100" dir="2700000" algn="tl">
                    <a:srgbClr val="000000"/>
                  </a:outerShdw>
                </a:effectLst>
              </a:rPr>
              <a:t>Sectarianism Seen As Being Anti-Christian</a:t>
            </a:r>
          </a:p>
          <a:p>
            <a:r>
              <a:rPr lang="en-US" sz="2400">
                <a:solidFill>
                  <a:srgbClr val="990033"/>
                </a:solidFill>
                <a:effectLst>
                  <a:outerShdw blurRad="38100" dist="38100" dir="2700000" algn="tl">
                    <a:srgbClr val="000000"/>
                  </a:outerShdw>
                </a:effectLst>
              </a:rPr>
              <a:t>Calvin Wrong On Pre-destination/Atonement</a:t>
            </a:r>
          </a:p>
          <a:p>
            <a:r>
              <a:rPr lang="en-US" sz="2400">
                <a:solidFill>
                  <a:srgbClr val="990033"/>
                </a:solidFill>
                <a:effectLst>
                  <a:outerShdw blurRad="38100" dist="38100" dir="2700000" algn="tl">
                    <a:srgbClr val="000000"/>
                  </a:outerShdw>
                </a:effectLst>
              </a:rPr>
              <a:t>Refused Unscriptural Names &amp; Titles</a:t>
            </a:r>
          </a:p>
          <a:p>
            <a:r>
              <a:rPr lang="en-US" sz="2400">
                <a:solidFill>
                  <a:srgbClr val="990033"/>
                </a:solidFill>
                <a:effectLst>
                  <a:outerShdw blurRad="38100" dist="38100" dir="2700000" algn="tl">
                    <a:srgbClr val="000000"/>
                  </a:outerShdw>
                </a:effectLst>
              </a:rPr>
              <a:t>Rejected Denominational Organization &amp; Structure</a:t>
            </a:r>
          </a:p>
          <a:p>
            <a:endParaRPr lang="en-US" sz="2400"/>
          </a:p>
        </p:txBody>
      </p:sp>
      <p:sp>
        <p:nvSpPr>
          <p:cNvPr id="61444" name="Rectangle 4" descr="Canvas"/>
          <p:cNvSpPr>
            <a:spLocks noGrp="1" noChangeArrowheads="1"/>
          </p:cNvSpPr>
          <p:nvPr>
            <p:ph type="body" sz="half" idx="2"/>
          </p:nvPr>
        </p:nvSpPr>
        <p:spPr>
          <a:xfrm>
            <a:off x="6172200" y="2209800"/>
            <a:ext cx="3810000" cy="4267200"/>
          </a:xfrm>
          <a:blipFill dpi="0" rotWithShape="0">
            <a:blip r:embed="rId3" cstate="print"/>
            <a:srcRect/>
            <a:tile tx="0" ty="0" sx="100000" sy="100000" flip="none" algn="tl"/>
          </a:blipFill>
          <a:ln>
            <a:solidFill>
              <a:schemeClr val="bg2"/>
            </a:solidFill>
          </a:ln>
        </p:spPr>
        <p:txBody>
          <a:bodyPr/>
          <a:lstStyle/>
          <a:p>
            <a:pPr>
              <a:lnSpc>
                <a:spcPct val="90000"/>
              </a:lnSpc>
            </a:pPr>
            <a:r>
              <a:rPr lang="en-US" sz="2400">
                <a:solidFill>
                  <a:srgbClr val="990033"/>
                </a:solidFill>
                <a:effectLst>
                  <a:outerShdw blurRad="38100" dist="38100" dir="2700000" algn="tl">
                    <a:srgbClr val="000000"/>
                  </a:outerShdw>
                </a:effectLst>
              </a:rPr>
              <a:t>Name:                     Disciples (Stone) Christians (Campbell)</a:t>
            </a:r>
          </a:p>
          <a:p>
            <a:pPr>
              <a:lnSpc>
                <a:spcPct val="90000"/>
              </a:lnSpc>
            </a:pPr>
            <a:r>
              <a:rPr lang="en-US" sz="2400">
                <a:solidFill>
                  <a:srgbClr val="990033"/>
                </a:solidFill>
                <a:effectLst>
                  <a:outerShdw blurRad="38100" dist="38100" dir="2700000" algn="tl">
                    <a:srgbClr val="000000"/>
                  </a:outerShdw>
                </a:effectLst>
              </a:rPr>
              <a:t>Baptism:                      Non-Essential (Stone) Essential (Campbell)</a:t>
            </a:r>
          </a:p>
          <a:p>
            <a:pPr>
              <a:lnSpc>
                <a:spcPct val="90000"/>
              </a:lnSpc>
            </a:pPr>
            <a:r>
              <a:rPr lang="en-US" sz="2400">
                <a:solidFill>
                  <a:srgbClr val="990033"/>
                </a:solidFill>
                <a:effectLst>
                  <a:outerShdw blurRad="38100" dist="38100" dir="2700000" algn="tl">
                    <a:srgbClr val="000000"/>
                  </a:outerShdw>
                </a:effectLst>
              </a:rPr>
              <a:t>Lord’s Supper: Occasionally (Stone) Weekly (Campbell)</a:t>
            </a:r>
          </a:p>
          <a:p>
            <a:pPr>
              <a:lnSpc>
                <a:spcPct val="90000"/>
              </a:lnSpc>
            </a:pPr>
            <a:r>
              <a:rPr lang="en-US" sz="2400">
                <a:solidFill>
                  <a:srgbClr val="990033"/>
                </a:solidFill>
                <a:effectLst>
                  <a:outerShdw blurRad="38100" dist="38100" dir="2700000" algn="tl">
                    <a:srgbClr val="000000"/>
                  </a:outerShdw>
                </a:effectLst>
              </a:rPr>
              <a:t>Faith Outwork:      Emotion (Stone)     Reason (Campbell)</a:t>
            </a:r>
          </a:p>
          <a:p>
            <a:pPr>
              <a:lnSpc>
                <a:spcPct val="90000"/>
              </a:lnSpc>
            </a:pPr>
            <a:endParaRPr lang="en-US" sz="2400">
              <a:solidFill>
                <a:srgbClr val="990033"/>
              </a:solidFill>
              <a:effectLst>
                <a:outerShdw blurRad="38100" dist="38100" dir="2700000" algn="tl">
                  <a:srgbClr val="000000"/>
                </a:outerShdw>
              </a:effectLs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therestorationmovement.com/images/CaneRidgeSGUnity.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10913249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bg>
      <p:bgPr>
        <a:solidFill>
          <a:srgbClr val="990033"/>
        </a:solidFill>
        <a:effectLst/>
      </p:bgPr>
    </p:bg>
    <p:spTree>
      <p:nvGrpSpPr>
        <p:cNvPr id="1" name=""/>
        <p:cNvGrpSpPr/>
        <p:nvPr/>
      </p:nvGrpSpPr>
      <p:grpSpPr>
        <a:xfrm>
          <a:off x="0" y="0"/>
          <a:ext cx="0" cy="0"/>
          <a:chOff x="0" y="0"/>
          <a:chExt cx="0" cy="0"/>
        </a:xfrm>
      </p:grpSpPr>
      <p:sp>
        <p:nvSpPr>
          <p:cNvPr id="4624386" name="Rectangle 2"/>
          <p:cNvSpPr>
            <a:spLocks noGrp="1" noChangeArrowheads="1"/>
          </p:cNvSpPr>
          <p:nvPr>
            <p:ph type="title"/>
          </p:nvPr>
        </p:nvSpPr>
        <p:spPr>
          <a:xfrm>
            <a:off x="2209800" y="152400"/>
            <a:ext cx="7772400" cy="1752600"/>
          </a:xfrm>
        </p:spPr>
        <p:txBody>
          <a:bodyPr/>
          <a:lstStyle/>
          <a:p>
            <a:r>
              <a:rPr lang="en-US" b="1" dirty="0">
                <a:effectLst>
                  <a:outerShdw blurRad="38100" dist="38100" dir="2700000" algn="tl">
                    <a:srgbClr val="FFFFFF"/>
                  </a:outerShdw>
                </a:effectLst>
              </a:rPr>
              <a:t>After Famous 1832 Handshake</a:t>
            </a:r>
            <a:r>
              <a:rPr lang="en-US" dirty="0">
                <a:effectLst>
                  <a:outerShdw blurRad="38100" dist="38100" dir="2700000" algn="tl">
                    <a:srgbClr val="FFFFFF"/>
                  </a:outerShdw>
                </a:effectLst>
              </a:rPr>
              <a:t> Revivalism Meets Rationalism</a:t>
            </a:r>
            <a:br>
              <a:rPr lang="en-US" dirty="0"/>
            </a:br>
            <a:r>
              <a:rPr lang="en-US" i="1" dirty="0">
                <a:effectLst>
                  <a:outerShdw blurRad="38100" dist="38100" dir="2700000" algn="tl">
                    <a:srgbClr val="FFFFFF"/>
                  </a:outerShdw>
                </a:effectLst>
              </a:rPr>
              <a:t>Stone Reacts To Unity Address</a:t>
            </a:r>
          </a:p>
        </p:txBody>
      </p:sp>
      <p:sp>
        <p:nvSpPr>
          <p:cNvPr id="4624388" name="Rectangle 4" descr="Canvas"/>
          <p:cNvSpPr>
            <a:spLocks noGrp="1" noChangeArrowheads="1"/>
          </p:cNvSpPr>
          <p:nvPr>
            <p:ph type="body" sz="half" idx="2"/>
          </p:nvPr>
        </p:nvSpPr>
        <p:spPr>
          <a:xfrm>
            <a:off x="3200400" y="2209800"/>
            <a:ext cx="5791200" cy="4267200"/>
          </a:xfrm>
          <a:blipFill dpi="0" rotWithShape="0">
            <a:blip r:embed="rId3" cstate="print"/>
            <a:srcRect/>
            <a:tile tx="0" ty="0" sx="100000" sy="100000" flip="none" algn="tl"/>
          </a:blipFill>
          <a:ln>
            <a:solidFill>
              <a:schemeClr val="bg2"/>
            </a:solidFill>
          </a:ln>
        </p:spPr>
        <p:txBody>
          <a:bodyPr/>
          <a:lstStyle/>
          <a:p>
            <a:pPr>
              <a:lnSpc>
                <a:spcPct val="90000"/>
              </a:lnSpc>
            </a:pPr>
            <a:r>
              <a:rPr lang="en-US" sz="2000">
                <a:solidFill>
                  <a:srgbClr val="990033"/>
                </a:solidFill>
                <a:effectLst>
                  <a:outerShdw blurRad="38100" dist="38100" dir="2700000" algn="tl">
                    <a:srgbClr val="000000"/>
                  </a:outerShdw>
                </a:effectLst>
              </a:rPr>
              <a:t>“Controversies in the church sufficiently prove that Christians can never be one in their speculations upon these mysterious &amp; sublime subjects,  which, while they interest the Christian philosopher, can’t edify the church.  After we have given up all creeds and taken the Bible, and the Bible alone,  as our   rule of faith and practice,  we met with so much opposition that I was led to deliver some speculative discourses upon these subjects.  But I never preached a sermon of that kind that really feasted my heart; I always felt a barrenness of soul afterwards.  I perfectly accord with Brother Smith that these speculations should never be taken into the pulpit;  and when compelled to speak of them  at all, we should do so in the words of inspiration!”</a:t>
            </a:r>
          </a:p>
        </p:txBody>
      </p:sp>
    </p:spTree>
    <p:extLst>
      <p:ext uri="{BB962C8B-B14F-4D97-AF65-F5344CB8AC3E}">
        <p14:creationId xmlns:p14="http://schemas.microsoft.com/office/powerpoint/2010/main" val="283988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24388">
                                            <p:txEl>
                                              <p:pRg st="0" end="0"/>
                                            </p:txEl>
                                          </p:spTgt>
                                        </p:tgtEl>
                                        <p:attrNameLst>
                                          <p:attrName>style.visibility</p:attrName>
                                        </p:attrNameLst>
                                      </p:cBhvr>
                                      <p:to>
                                        <p:strVal val="visible"/>
                                      </p:to>
                                    </p:set>
                                    <p:animEffect transition="in" filter="wipe(left)">
                                      <p:cBhvr>
                                        <p:cTn id="7" dur="500"/>
                                        <p:tgtEl>
                                          <p:spTgt spid="4624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4388" grpId="0" build="p" autoUpdateAnimBg="0" rev="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21762" name="WordArt 2"/>
          <p:cNvSpPr>
            <a:spLocks noChangeArrowheads="1" noChangeShapeType="1" noTextEdit="1"/>
          </p:cNvSpPr>
          <p:nvPr/>
        </p:nvSpPr>
        <p:spPr bwMode="auto">
          <a:xfrm>
            <a:off x="2971800" y="1524000"/>
            <a:ext cx="5867400" cy="1066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defTabSz="914400" fontAlgn="base">
              <a:spcBef>
                <a:spcPct val="0"/>
              </a:spcBef>
              <a:spcAft>
                <a:spcPct val="0"/>
              </a:spcAft>
            </a:pPr>
            <a:r>
              <a:rPr lang="en-US" sz="3600" kern="10">
                <a:ln w="9525">
                  <a:round/>
                  <a:headEnd/>
                  <a:tailEnd/>
                </a:ln>
                <a:gradFill rotWithShape="0">
                  <a:gsLst>
                    <a:gs pos="0">
                      <a:srgbClr val="FFE701"/>
                    </a:gs>
                    <a:gs pos="100000">
                      <a:srgbClr val="FE3E02"/>
                    </a:gs>
                  </a:gsLst>
                  <a:lin ang="5400000" scaled="1"/>
                </a:gradFill>
                <a:latin typeface="Impact"/>
              </a:rPr>
              <a:t>Faith &amp; Logic Rehook  </a:t>
            </a:r>
          </a:p>
        </p:txBody>
      </p:sp>
      <p:sp>
        <p:nvSpPr>
          <p:cNvPr id="2421763" name="WordArt 3"/>
          <p:cNvSpPr>
            <a:spLocks noChangeArrowheads="1" noChangeShapeType="1" noTextEdit="1"/>
          </p:cNvSpPr>
          <p:nvPr/>
        </p:nvSpPr>
        <p:spPr bwMode="auto">
          <a:xfrm>
            <a:off x="2667000" y="3429000"/>
            <a:ext cx="6781800" cy="2819400"/>
          </a:xfrm>
          <a:prstGeom prst="rect">
            <a:avLst/>
          </a:prstGeom>
        </p:spPr>
        <p:txBody>
          <a:bodyPr wrap="none" fromWordArt="1">
            <a:prstTxWarp prst="textFadeUp">
              <a:avLst>
                <a:gd name="adj" fmla="val 9991"/>
              </a:avLst>
            </a:prstTxWarp>
          </a:bodyPr>
          <a:lstStyle/>
          <a:p>
            <a:pPr algn="ctr" defTabSz="914400" fontAlgn="base">
              <a:spcBef>
                <a:spcPct val="0"/>
              </a:spcBef>
              <a:spcAft>
                <a:spcPct val="0"/>
              </a:spcAft>
            </a:pP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Wisdom Through Religion </a:t>
            </a:r>
          </a:p>
          <a:p>
            <a:pPr algn="ctr" defTabSz="914400" fontAlgn="base">
              <a:spcBef>
                <a:spcPct val="0"/>
              </a:spcBef>
              <a:spcAft>
                <a:spcPct val="0"/>
              </a:spcAft>
            </a:pP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 VERSUS -</a:t>
            </a:r>
          </a:p>
          <a:p>
            <a:pPr algn="ctr" defTabSz="914400" fontAlgn="base">
              <a:spcBef>
                <a:spcPct val="0"/>
              </a:spcBef>
              <a:spcAft>
                <a:spcPct val="0"/>
              </a:spcAft>
            </a:pPr>
            <a:r>
              <a:rPr lang="en-US" sz="36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Religion Through Wisdom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421762"/>
                                        </p:tgtEl>
                                        <p:attrNameLst>
                                          <p:attrName>style.visibility</p:attrName>
                                        </p:attrNameLst>
                                      </p:cBhvr>
                                      <p:to>
                                        <p:strVal val="visible"/>
                                      </p:to>
                                    </p:set>
                                    <p:anim calcmode="lin" valueType="num">
                                      <p:cBhvr>
                                        <p:cTn id="7" dur="5000" fill="hold"/>
                                        <p:tgtEl>
                                          <p:spTgt spid="2421762"/>
                                        </p:tgtEl>
                                        <p:attrNameLst>
                                          <p:attrName>ppt_w</p:attrName>
                                        </p:attrNameLst>
                                      </p:cBhvr>
                                      <p:tavLst>
                                        <p:tav tm="0" fmla="#ppt_w*sin(2.5*pi*$)">
                                          <p:val>
                                            <p:fltVal val="0"/>
                                          </p:val>
                                        </p:tav>
                                        <p:tav tm="100000">
                                          <p:val>
                                            <p:fltVal val="1"/>
                                          </p:val>
                                        </p:tav>
                                      </p:tavLst>
                                    </p:anim>
                                    <p:anim calcmode="lin" valueType="num">
                                      <p:cBhvr>
                                        <p:cTn id="8" dur="5000" fill="hold"/>
                                        <p:tgtEl>
                                          <p:spTgt spid="242176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21763"/>
                                        </p:tgtEl>
                                        <p:attrNameLst>
                                          <p:attrName>style.visibility</p:attrName>
                                        </p:attrNameLst>
                                      </p:cBhvr>
                                      <p:to>
                                        <p:strVal val="visible"/>
                                      </p:to>
                                    </p:set>
                                    <p:anim calcmode="lin" valueType="num">
                                      <p:cBhvr additive="base">
                                        <p:cTn id="13" dur="500" fill="hold"/>
                                        <p:tgtEl>
                                          <p:spTgt spid="2421763"/>
                                        </p:tgtEl>
                                        <p:attrNameLst>
                                          <p:attrName>ppt_x</p:attrName>
                                        </p:attrNameLst>
                                      </p:cBhvr>
                                      <p:tavLst>
                                        <p:tav tm="0">
                                          <p:val>
                                            <p:strVal val="#ppt_x"/>
                                          </p:val>
                                        </p:tav>
                                        <p:tav tm="100000">
                                          <p:val>
                                            <p:strVal val="#ppt_x"/>
                                          </p:val>
                                        </p:tav>
                                      </p:tavLst>
                                    </p:anim>
                                    <p:anim calcmode="lin" valueType="num">
                                      <p:cBhvr additive="base">
                                        <p:cTn id="14" dur="500" fill="hold"/>
                                        <p:tgtEl>
                                          <p:spTgt spid="24217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1762" grpId="0" animBg="1"/>
      <p:bldP spid="242176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6070-E1E8-4525-9680-E20FA6D4EA54}"/>
              </a:ext>
            </a:extLst>
          </p:cNvPr>
          <p:cNvSpPr>
            <a:spLocks noGrp="1"/>
          </p:cNvSpPr>
          <p:nvPr>
            <p:ph type="title"/>
          </p:nvPr>
        </p:nvSpPr>
        <p:spPr/>
        <p:txBody>
          <a:bodyPr/>
          <a:lstStyle/>
          <a:p>
            <a:r>
              <a:rPr lang="en-US" dirty="0"/>
              <a:t>OVERVIEW: ANCIENT ORDER RESTORE POINT</a:t>
            </a:r>
          </a:p>
        </p:txBody>
      </p:sp>
      <p:sp>
        <p:nvSpPr>
          <p:cNvPr id="3" name="Content Placeholder 2">
            <a:extLst>
              <a:ext uri="{FF2B5EF4-FFF2-40B4-BE49-F238E27FC236}">
                <a16:creationId xmlns:a16="http://schemas.microsoft.com/office/drawing/2014/main" id="{45383B7A-2900-400C-BA18-8E98536119EB}"/>
              </a:ext>
            </a:extLst>
          </p:cNvPr>
          <p:cNvSpPr>
            <a:spLocks noGrp="1"/>
          </p:cNvSpPr>
          <p:nvPr>
            <p:ph idx="1"/>
          </p:nvPr>
        </p:nvSpPr>
        <p:spPr>
          <a:xfrm>
            <a:off x="712269" y="1517715"/>
            <a:ext cx="10789921" cy="5062194"/>
          </a:xfrm>
        </p:spPr>
        <p:txBody>
          <a:bodyPr>
            <a:normAutofit/>
          </a:bodyPr>
          <a:lstStyle/>
          <a:p>
            <a:r>
              <a:rPr lang="en-US" b="1" dirty="0"/>
              <a:t>RACOON SMITH ENVOY CAMPBELL DISCIPLES TO STONE FOLLOWERS</a:t>
            </a:r>
          </a:p>
          <a:p>
            <a:r>
              <a:rPr lang="en-US" b="1" dirty="0"/>
              <a:t>RACOON SMITH EXTENDS THE RIGHT HAND OF FELLOWSHIP(1832)</a:t>
            </a:r>
          </a:p>
          <a:p>
            <a:r>
              <a:rPr lang="en-US" b="1" dirty="0"/>
              <a:t>RIGHT HAND METAPHOR – OATH, POWER, STRENGTH, ALLEGIANCE</a:t>
            </a:r>
          </a:p>
          <a:p>
            <a:r>
              <a:rPr lang="en-US" b="1" dirty="0"/>
              <a:t>RESTORATION COMMITMENT: TO USE BIBLE WORDS IN BIBLE WAYS</a:t>
            </a:r>
          </a:p>
          <a:p>
            <a:r>
              <a:rPr lang="en-US" b="1" dirty="0">
                <a:solidFill>
                  <a:srgbClr val="C00000"/>
                </a:solidFill>
              </a:rPr>
              <a:t>1832 HANDSHAKE REPRESENTS: RATIONALISM JOINS REVIVALISM</a:t>
            </a:r>
          </a:p>
          <a:p>
            <a:r>
              <a:rPr lang="en-US" dirty="0"/>
              <a:t>DISCIPLES DEVELOP RESTORED AUTHORITY LEVEL DECISION TREE</a:t>
            </a:r>
          </a:p>
          <a:p>
            <a:r>
              <a:rPr lang="en-US" dirty="0"/>
              <a:t>LEVELS: COMMAND – EXAMPLE – NECESSARY IMPLICATION/INFERENCE</a:t>
            </a:r>
          </a:p>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0794341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3" y="2313830"/>
            <a:ext cx="9446151" cy="4389120"/>
          </a:xfrm>
        </p:spPr>
        <p:txBody>
          <a:bodyPr>
            <a:normAutofit lnSpcReduction="10000"/>
          </a:bodyPr>
          <a:lstStyle/>
          <a:p>
            <a:r>
              <a:rPr lang="en-US" sz="24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400" b="1" dirty="0">
                <a:solidFill>
                  <a:schemeClr val="tx1"/>
                </a:solidFill>
              </a:rPr>
              <a:t>RATIONALISM + NATURALISM</a:t>
            </a:r>
          </a:p>
          <a:p>
            <a:r>
              <a:rPr lang="en-US" sz="2400" b="1" dirty="0">
                <a:solidFill>
                  <a:schemeClr val="tx1"/>
                </a:solidFill>
              </a:rPr>
              <a:t>PRE-RESTORATION SCOTLAND</a:t>
            </a:r>
          </a:p>
          <a:p>
            <a:r>
              <a:rPr lang="en-US" sz="2400" b="1" dirty="0">
                <a:solidFill>
                  <a:schemeClr val="tx1"/>
                </a:solidFill>
              </a:rPr>
              <a:t>PRE-RESTORATION AMERICA</a:t>
            </a:r>
          </a:p>
          <a:p>
            <a:r>
              <a:rPr lang="en-US" sz="2800" b="1" i="1" dirty="0">
                <a:solidFill>
                  <a:srgbClr val="C00000"/>
                </a:solidFill>
              </a:rPr>
              <a:t>THE FIRST GREAT AWAKENING</a:t>
            </a:r>
          </a:p>
          <a:p>
            <a:r>
              <a:rPr lang="en-US" sz="2800" b="1" i="1" dirty="0">
                <a:solidFill>
                  <a:srgbClr val="C00000"/>
                </a:solidFill>
              </a:rPr>
              <a:t>THE SECOND GREAT AWAKENING</a:t>
            </a:r>
          </a:p>
          <a:p>
            <a:r>
              <a:rPr lang="en-US" sz="2800" b="1" i="1" dirty="0">
                <a:solidFill>
                  <a:srgbClr val="C00000"/>
                </a:solidFill>
              </a:rPr>
              <a:t>1832: RATIONALISM + REVIVALISM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727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6AA57-C2B9-487A-9DDE-B0C7690E7A96}"/>
              </a:ext>
            </a:extLst>
          </p:cNvPr>
          <p:cNvSpPr>
            <a:spLocks noGrp="1"/>
          </p:cNvSpPr>
          <p:nvPr>
            <p:ph type="title"/>
          </p:nvPr>
        </p:nvSpPr>
        <p:spPr/>
        <p:txBody>
          <a:bodyPr>
            <a:normAutofit/>
          </a:bodyPr>
          <a:lstStyle/>
          <a:p>
            <a:r>
              <a:rPr lang="en-US" sz="4000" dirty="0"/>
              <a:t>Family History From Family Bibles: Physical Births &amp; Spiritual Rebirths</a:t>
            </a:r>
          </a:p>
        </p:txBody>
      </p:sp>
      <p:sp>
        <p:nvSpPr>
          <p:cNvPr id="3" name="Content Placeholder 2">
            <a:extLst>
              <a:ext uri="{FF2B5EF4-FFF2-40B4-BE49-F238E27FC236}">
                <a16:creationId xmlns:a16="http://schemas.microsoft.com/office/drawing/2014/main" id="{B218549C-15C0-405F-8D56-85ABDB82F59A}"/>
              </a:ext>
            </a:extLst>
          </p:cNvPr>
          <p:cNvSpPr>
            <a:spLocks noGrp="1"/>
          </p:cNvSpPr>
          <p:nvPr>
            <p:ph idx="1"/>
          </p:nvPr>
        </p:nvSpPr>
        <p:spPr>
          <a:xfrm>
            <a:off x="2647784" y="2631883"/>
            <a:ext cx="9056488" cy="3840480"/>
          </a:xfrm>
        </p:spPr>
        <p:txBody>
          <a:bodyPr>
            <a:normAutofit/>
          </a:bodyPr>
          <a:lstStyle/>
          <a:p>
            <a:r>
              <a:rPr lang="en-US" sz="2400" b="1" i="1" dirty="0">
                <a:solidFill>
                  <a:srgbClr val="C00000"/>
                </a:solidFill>
              </a:rPr>
              <a:t>DENOMINATIONS = DEGREES OF REFORM</a:t>
            </a:r>
          </a:p>
          <a:p>
            <a:r>
              <a:rPr lang="en-US" b="1" dirty="0">
                <a:solidFill>
                  <a:schemeClr val="tx1"/>
                </a:solidFill>
              </a:rPr>
              <a:t>SACRAMENTAL/LITURGICAL TRADITIONALIST</a:t>
            </a:r>
          </a:p>
          <a:p>
            <a:r>
              <a:rPr lang="en-US" b="1" dirty="0">
                <a:solidFill>
                  <a:schemeClr val="tx1"/>
                </a:solidFill>
              </a:rPr>
              <a:t>ANTI-TRADITIONAL REVIVALISTS MOVEMENT</a:t>
            </a:r>
          </a:p>
          <a:p>
            <a:r>
              <a:rPr lang="en-US" sz="2400" b="1" dirty="0">
                <a:solidFill>
                  <a:schemeClr val="tx1"/>
                </a:solidFill>
              </a:rPr>
              <a:t>RATIONALISM + NATURALISM</a:t>
            </a:r>
          </a:p>
          <a:p>
            <a:r>
              <a:rPr lang="en-US" sz="2400" b="1" dirty="0">
                <a:solidFill>
                  <a:schemeClr val="tx1"/>
                </a:solidFill>
              </a:rPr>
              <a:t>PRE-RESTORATION SCOTLAND</a:t>
            </a:r>
          </a:p>
          <a:p>
            <a:r>
              <a:rPr lang="en-US" sz="2400" b="1" dirty="0">
                <a:solidFill>
                  <a:schemeClr val="tx1"/>
                </a:solidFill>
              </a:rPr>
              <a:t>PRE-RESTORATION AMERICA</a:t>
            </a:r>
          </a:p>
          <a:p>
            <a:r>
              <a:rPr lang="en-US" sz="2800" b="1" i="1" dirty="0">
                <a:solidFill>
                  <a:srgbClr val="C00000"/>
                </a:solidFill>
              </a:rPr>
              <a:t>THE FIRST GREAT AWAKENING </a:t>
            </a:r>
          </a:p>
        </p:txBody>
      </p:sp>
      <p:sp>
        <p:nvSpPr>
          <p:cNvPr id="6" name="Rectangle: Beveled 5">
            <a:extLst>
              <a:ext uri="{FF2B5EF4-FFF2-40B4-BE49-F238E27FC236}">
                <a16:creationId xmlns:a16="http://schemas.microsoft.com/office/drawing/2014/main" id="{59C59610-0BB6-4AB2-85BE-35153E40972F}"/>
              </a:ext>
            </a:extLst>
          </p:cNvPr>
          <p:cNvSpPr/>
          <p:nvPr/>
        </p:nvSpPr>
        <p:spPr>
          <a:xfrm>
            <a:off x="262392" y="498672"/>
            <a:ext cx="2385391" cy="1560716"/>
          </a:xfrm>
          <a:prstGeom prst="bevel">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350524"/>
      </p:ext>
    </p:extLst>
  </p:cSld>
  <p:clrMapOvr>
    <a:masterClrMapping/>
  </p:clrMapOvr>
</p:sld>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eathered">
  <a:themeElements>
    <a:clrScheme name="Feathered">
      <a:dk1>
        <a:sysClr val="windowText" lastClr="000000"/>
      </a:dk1>
      <a:lt1>
        <a:sysClr val="window" lastClr="FFFFFF"/>
      </a:lt1>
      <a:dk2>
        <a:srgbClr val="1C181C"/>
      </a:dk2>
      <a:lt2>
        <a:srgbClr val="FEFCF7"/>
      </a:lt2>
      <a:accent1>
        <a:srgbClr val="72626E"/>
      </a:accent1>
      <a:accent2>
        <a:srgbClr val="AD8082"/>
      </a:accent2>
      <a:accent3>
        <a:srgbClr val="E9B29A"/>
      </a:accent3>
      <a:accent4>
        <a:srgbClr val="72A59F"/>
      </a:accent4>
      <a:accent5>
        <a:srgbClr val="798375"/>
      </a:accent5>
      <a:accent6>
        <a:srgbClr val="336971"/>
      </a:accent6>
      <a:hlink>
        <a:srgbClr val="72A59F"/>
      </a:hlink>
      <a:folHlink>
        <a:srgbClr val="72626E"/>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0DE630C6-BBA0-46FD-9C6B-084D4C5F4F3C}"/>
    </a:ext>
  </a:extLst>
</a:theme>
</file>

<file path=ppt/theme/theme10.xml><?xml version="1.0" encoding="utf-8"?>
<a:theme xmlns:a="http://schemas.openxmlformats.org/drawingml/2006/main" name="2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2"/>
          </a:buClr>
          <a:buSzPct val="115000"/>
          <a:buFont typeface="Wingdings" pitchFamily="2" charset="2"/>
          <a:buChar char="§"/>
          <a:tabLst/>
          <a:defRPr kumimoji="0" lang="en-US" sz="2800" b="0" i="0" u="none" strike="noStrike" cap="none" normalizeH="0" baseline="0" smtClean="0">
            <a:ln>
              <a:noFill/>
            </a:ln>
            <a:solidFill>
              <a:schemeClr val="tx2"/>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oundry">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TM10001104[[fn=Feathered]]</Template>
  <TotalTime>305</TotalTime>
  <Words>9824</Words>
  <Application>Microsoft Office PowerPoint</Application>
  <PresentationFormat>Widescreen</PresentationFormat>
  <Paragraphs>601</Paragraphs>
  <Slides>87</Slides>
  <Notes>44</Notes>
  <HiddenSlides>0</HiddenSlides>
  <MMClips>1</MMClips>
  <ScaleCrop>false</ScaleCrop>
  <HeadingPairs>
    <vt:vector size="8" baseType="variant">
      <vt:variant>
        <vt:lpstr>Fonts Used</vt:lpstr>
      </vt:variant>
      <vt:variant>
        <vt:i4>18</vt:i4>
      </vt:variant>
      <vt:variant>
        <vt:lpstr>Theme</vt:lpstr>
      </vt:variant>
      <vt:variant>
        <vt:i4>13</vt:i4>
      </vt:variant>
      <vt:variant>
        <vt:lpstr>Embedded OLE Servers</vt:lpstr>
      </vt:variant>
      <vt:variant>
        <vt:i4>1</vt:i4>
      </vt:variant>
      <vt:variant>
        <vt:lpstr>Slide Titles</vt:lpstr>
      </vt:variant>
      <vt:variant>
        <vt:i4>87</vt:i4>
      </vt:variant>
    </vt:vector>
  </HeadingPairs>
  <TitlesOfParts>
    <vt:vector size="119" baseType="lpstr">
      <vt:lpstr>American Uncial</vt:lpstr>
      <vt:lpstr>AntonioMountbattenSH</vt:lpstr>
      <vt:lpstr>Arial</vt:lpstr>
      <vt:lpstr>Arial Black</vt:lpstr>
      <vt:lpstr>Banner</vt:lpstr>
      <vt:lpstr>Calibri</vt:lpstr>
      <vt:lpstr>Calibri Light</vt:lpstr>
      <vt:lpstr>Calligrapher</vt:lpstr>
      <vt:lpstr>Century Schoolbook</vt:lpstr>
      <vt:lpstr>Corbel</vt:lpstr>
      <vt:lpstr>Impact</vt:lpstr>
      <vt:lpstr>Old English Text MT</vt:lpstr>
      <vt:lpstr>Rockwell</vt:lpstr>
      <vt:lpstr>Storybook</vt:lpstr>
      <vt:lpstr>Tahoma</vt:lpstr>
      <vt:lpstr>Times New Roman</vt:lpstr>
      <vt:lpstr>Wingdings</vt:lpstr>
      <vt:lpstr>Wingdings 2</vt:lpstr>
      <vt:lpstr>Feathered</vt:lpstr>
      <vt:lpstr>7_ppt43EE</vt:lpstr>
      <vt:lpstr>1_Office Theme</vt:lpstr>
      <vt:lpstr>1_Powerpoint 1 - CLASSIC PHILOSOPHICAL, HUMAN RELIGIOUS, AND CHURCH</vt:lpstr>
      <vt:lpstr>Fading Grid</vt:lpstr>
      <vt:lpstr>4_Default Design</vt:lpstr>
      <vt:lpstr>Powerpoint 1 - CLASSIC PHILOSOPHICAL, HUMAN RELIGIOUS, AND CHURCH</vt:lpstr>
      <vt:lpstr>1_Fading Grid</vt:lpstr>
      <vt:lpstr>Foundry</vt:lpstr>
      <vt:lpstr>2_Fading Grid</vt:lpstr>
      <vt:lpstr>19_Powerpoint 1 - CLASSIC PHILOSOPHICAL, HUMAN RELIGIOUS, AND CHURCH</vt:lpstr>
      <vt:lpstr>3_Powerpoint 1 - CLASSIC PHILOSOPHICAL, HUMAN RELIGIOUS, AND CHURCH</vt:lpstr>
      <vt:lpstr>13_Powerpoint 1 - CLASSIC PHILOSOPHICAL, HUMAN RELIGIOUS, AND CHURCH</vt:lpstr>
      <vt:lpstr>Photo Editor Photo</vt:lpstr>
      <vt:lpstr>CHURCH HISTORY AS FAMILY HISTORY</vt:lpstr>
      <vt:lpstr>Family History From Family Bibles: Physical Births &amp; Spiritual Rebirths</vt:lpstr>
      <vt:lpstr>Family History From Family Bibles: Physical Births &amp; Spiritual Rebirths</vt:lpstr>
      <vt:lpstr>An Indiana Movement</vt:lpstr>
      <vt:lpstr>New England</vt:lpstr>
      <vt:lpstr>New England</vt:lpstr>
      <vt:lpstr>O’Kelley Leaves Methodism</vt:lpstr>
      <vt:lpstr>Changes Brought By Revivalism </vt:lpstr>
      <vt:lpstr>Family History From Family Bibles: Physical Births &amp; Spiritual Rebirths</vt:lpstr>
      <vt:lpstr>PowerPoint Presentation</vt:lpstr>
      <vt:lpstr>PowerPoint Presentation</vt:lpstr>
      <vt:lpstr>Sweet’s Story of American Religion:  Presbyterians</vt:lpstr>
      <vt:lpstr>The Great Awakenings Compared</vt:lpstr>
      <vt:lpstr>OVERVIEW: ANCIENT ORDER RESTORE POINT</vt:lpstr>
      <vt:lpstr>PowerPoint Presentation</vt:lpstr>
      <vt:lpstr>PowerPoint Presentation</vt:lpstr>
      <vt:lpstr>PowerPoint Presentation</vt:lpstr>
      <vt:lpstr>PowerPoint Presentation</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The Restoration Movement:  An American Theology </vt:lpstr>
      <vt:lpstr>OVERVIEW: ANCIENT ORDER RESTORE POINT</vt:lpstr>
      <vt:lpstr>                               The Church Across The Ages</vt:lpstr>
      <vt:lpstr>Family History From Family Bibles: Physical Births &amp; Spiritual Rebirths</vt:lpstr>
      <vt:lpstr>Barton Warren Stone</vt:lpstr>
      <vt:lpstr>Barton Warren Stone</vt:lpstr>
      <vt:lpstr>Barton Warren Stone</vt:lpstr>
      <vt:lpstr>Cane Ridge Revival August 14-19, 1801</vt:lpstr>
      <vt:lpstr>The Focus Of The Revival</vt:lpstr>
      <vt:lpstr>PowerPoint Presentation</vt:lpstr>
      <vt:lpstr>PowerPoint Presentation</vt:lpstr>
      <vt:lpstr>The Cane Ridge Revival</vt:lpstr>
      <vt:lpstr>Aftermath Of The Revival</vt:lpstr>
      <vt:lpstr>PowerPoint Presentation</vt:lpstr>
      <vt:lpstr>Family History From Family Bibles: Physical Births &amp; Spiritual Rebirths</vt:lpstr>
      <vt:lpstr>PowerPoint Presentation</vt:lpstr>
      <vt:lpstr>OVERVIEW: ANCIENT ORDER RESTORE POINT</vt:lpstr>
      <vt:lpstr>Living With Biblical Tensions by Klyne Snodgrass:  </vt:lpstr>
      <vt:lpstr>Thomas Campbell’s Assessment:  The Two Principles In Tension </vt:lpstr>
      <vt:lpstr>PowerPoint Presentation</vt:lpstr>
      <vt:lpstr>PowerPoint Presentation</vt:lpstr>
      <vt:lpstr>  “Wrestling With God”</vt:lpstr>
      <vt:lpstr>Father-Son Campbells’ Movement Focus: Son Alexander Campbell</vt:lpstr>
      <vt:lpstr>1816 Sermon On The Law </vt:lpstr>
      <vt:lpstr>1816 Sermon On The Law </vt:lpstr>
      <vt:lpstr>1816 Sermon On The Law </vt:lpstr>
      <vt:lpstr>PowerPoint Presentation</vt:lpstr>
      <vt:lpstr>OVERVIEW: ANCIENT ORDER RESTORE POINT</vt:lpstr>
      <vt:lpstr>PowerPoint Presentation</vt:lpstr>
      <vt:lpstr>PowerPoint Presentation</vt:lpstr>
      <vt:lpstr>PowerPoint Presentation</vt:lpstr>
      <vt:lpstr>PowerPoint Presentation</vt:lpstr>
      <vt:lpstr>OVERVIEW: ANCIENT ORDER RESTORE POINT</vt:lpstr>
      <vt:lpstr>PowerPoint Presentation</vt:lpstr>
      <vt:lpstr>PowerPoint Presentation</vt:lpstr>
      <vt:lpstr>PowerPoint Presentation</vt:lpstr>
      <vt:lpstr>Alexander Campbell Experiment: The Christian Baptist Interval </vt:lpstr>
      <vt:lpstr>Alexander Campbell Experiment: The Christian Baptist Interval </vt:lpstr>
      <vt:lpstr>Alexander Campbell Experiment: The Christian Baptist Interval </vt:lpstr>
      <vt:lpstr>PowerPoint Presentation</vt:lpstr>
      <vt:lpstr>OVERVIEW: ANCIENT ORDER RESTORE POINT</vt:lpstr>
      <vt:lpstr>PowerPoint Presentation</vt:lpstr>
      <vt:lpstr>PowerPoint Presentation</vt:lpstr>
      <vt:lpstr>PowerPoint Presentation</vt:lpstr>
      <vt:lpstr>PowerPoint Presentation</vt:lpstr>
      <vt:lpstr>1820 Campbell Debates John Walker at Mt. Pleasant, Ohio On The Subject And Action Of Baptism</vt:lpstr>
      <vt:lpstr>Influence Of The Campbell/McCalla  Debate Of 1823</vt:lpstr>
      <vt:lpstr>EPISODES &amp; EVENTS: ALEXANDER CAMPBELL</vt:lpstr>
      <vt:lpstr>PowerPoint Presentation</vt:lpstr>
      <vt:lpstr>PowerPoint Presentation</vt:lpstr>
      <vt:lpstr>1829 – Campbell / Owen Debate</vt:lpstr>
      <vt:lpstr>PowerPoint Presentation</vt:lpstr>
      <vt:lpstr>PowerPoint Presentation</vt:lpstr>
      <vt:lpstr>PowerPoint Presentation</vt:lpstr>
      <vt:lpstr>OVERVIEW: ANCIENT ORDER RESTORE POINT</vt:lpstr>
      <vt:lpstr>PowerPoint Presentation</vt:lpstr>
      <vt:lpstr>After Famous 1824 Handshake Revivalism Meets Rationalism Similarities &amp; Differences</vt:lpstr>
      <vt:lpstr>PowerPoint Presentation</vt:lpstr>
      <vt:lpstr>After Famous 1832 Handshake Revivalism Meets Rationalism Stone Reacts To Unity Address</vt:lpstr>
      <vt:lpstr>PowerPoint Presentation</vt:lpstr>
      <vt:lpstr>OVERVIEW: ANCIENT ORDER RESTORE POINT</vt:lpstr>
      <vt:lpstr>Family History From Family Bibles: Physical Births &amp; Spiritual Rebirths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CHURCH HISTORY AS FAMILY HISTORY</dc:title>
  <dc:creator>David Burris</dc:creator>
  <cp:lastModifiedBy>David Burris</cp:lastModifiedBy>
  <cp:revision>63</cp:revision>
  <dcterms:created xsi:type="dcterms:W3CDTF">2020-03-25T21:07:53Z</dcterms:created>
  <dcterms:modified xsi:type="dcterms:W3CDTF">2020-06-01T13:32:32Z</dcterms:modified>
</cp:coreProperties>
</file>