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9.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2.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3.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5.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7.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18.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9.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 id="2147483707" r:id="rId4"/>
    <p:sldMasterId id="2147483720" r:id="rId5"/>
    <p:sldMasterId id="2147483743" r:id="rId6"/>
    <p:sldMasterId id="2147483755" r:id="rId7"/>
    <p:sldMasterId id="2147483769" r:id="rId8"/>
    <p:sldMasterId id="2147483790" r:id="rId9"/>
    <p:sldMasterId id="2147483802" r:id="rId10"/>
    <p:sldMasterId id="2147483815" r:id="rId11"/>
    <p:sldMasterId id="2147483827" r:id="rId12"/>
    <p:sldMasterId id="2147483848" r:id="rId13"/>
    <p:sldMasterId id="2147483871" r:id="rId14"/>
    <p:sldMasterId id="2147483892" r:id="rId15"/>
    <p:sldMasterId id="2147483904" r:id="rId16"/>
    <p:sldMasterId id="2147483916" r:id="rId17"/>
    <p:sldMasterId id="2147483937" r:id="rId18"/>
    <p:sldMasterId id="2147483955" r:id="rId19"/>
    <p:sldMasterId id="2147483976" r:id="rId20"/>
  </p:sldMasterIdLst>
  <p:notesMasterIdLst>
    <p:notesMasterId r:id="rId127"/>
  </p:notesMasterIdLst>
  <p:sldIdLst>
    <p:sldId id="2195" r:id="rId21"/>
    <p:sldId id="2196" r:id="rId22"/>
    <p:sldId id="350" r:id="rId23"/>
    <p:sldId id="269" r:id="rId24"/>
    <p:sldId id="493" r:id="rId25"/>
    <p:sldId id="351" r:id="rId26"/>
    <p:sldId id="348" r:id="rId27"/>
    <p:sldId id="349" r:id="rId28"/>
    <p:sldId id="275" r:id="rId29"/>
    <p:sldId id="1360" r:id="rId30"/>
    <p:sldId id="2241" r:id="rId31"/>
    <p:sldId id="353" r:id="rId32"/>
    <p:sldId id="274" r:id="rId33"/>
    <p:sldId id="356" r:id="rId34"/>
    <p:sldId id="344" r:id="rId35"/>
    <p:sldId id="363" r:id="rId36"/>
    <p:sldId id="2243" r:id="rId37"/>
    <p:sldId id="1237" r:id="rId38"/>
    <p:sldId id="284" r:id="rId39"/>
    <p:sldId id="285" r:id="rId40"/>
    <p:sldId id="2063" r:id="rId41"/>
    <p:sldId id="3632" r:id="rId42"/>
    <p:sldId id="446" r:id="rId43"/>
    <p:sldId id="365" r:id="rId44"/>
    <p:sldId id="290" r:id="rId45"/>
    <p:sldId id="794" r:id="rId46"/>
    <p:sldId id="1350" r:id="rId47"/>
    <p:sldId id="1020" r:id="rId48"/>
    <p:sldId id="796" r:id="rId49"/>
    <p:sldId id="795" r:id="rId50"/>
    <p:sldId id="345" r:id="rId51"/>
    <p:sldId id="1091" r:id="rId52"/>
    <p:sldId id="1354" r:id="rId53"/>
    <p:sldId id="2247" r:id="rId54"/>
    <p:sldId id="788" r:id="rId55"/>
    <p:sldId id="293" r:id="rId56"/>
    <p:sldId id="372" r:id="rId57"/>
    <p:sldId id="373" r:id="rId58"/>
    <p:sldId id="374" r:id="rId59"/>
    <p:sldId id="375" r:id="rId60"/>
    <p:sldId id="376" r:id="rId61"/>
    <p:sldId id="294" r:id="rId62"/>
    <p:sldId id="296" r:id="rId63"/>
    <p:sldId id="295" r:id="rId64"/>
    <p:sldId id="297" r:id="rId65"/>
    <p:sldId id="298" r:id="rId66"/>
    <p:sldId id="300" r:id="rId67"/>
    <p:sldId id="325" r:id="rId68"/>
    <p:sldId id="324" r:id="rId69"/>
    <p:sldId id="299" r:id="rId70"/>
    <p:sldId id="302" r:id="rId71"/>
    <p:sldId id="301" r:id="rId72"/>
    <p:sldId id="306" r:id="rId73"/>
    <p:sldId id="303" r:id="rId74"/>
    <p:sldId id="1099" r:id="rId75"/>
    <p:sldId id="305" r:id="rId76"/>
    <p:sldId id="304" r:id="rId77"/>
    <p:sldId id="326" r:id="rId78"/>
    <p:sldId id="315" r:id="rId79"/>
    <p:sldId id="317" r:id="rId80"/>
    <p:sldId id="318" r:id="rId81"/>
    <p:sldId id="319" r:id="rId82"/>
    <p:sldId id="724" r:id="rId83"/>
    <p:sldId id="725" r:id="rId84"/>
    <p:sldId id="726" r:id="rId85"/>
    <p:sldId id="2245" r:id="rId86"/>
    <p:sldId id="320" r:id="rId87"/>
    <p:sldId id="321" r:id="rId88"/>
    <p:sldId id="322" r:id="rId89"/>
    <p:sldId id="813" r:id="rId90"/>
    <p:sldId id="329" r:id="rId91"/>
    <p:sldId id="566" r:id="rId92"/>
    <p:sldId id="567" r:id="rId93"/>
    <p:sldId id="568" r:id="rId94"/>
    <p:sldId id="569" r:id="rId95"/>
    <p:sldId id="328" r:id="rId96"/>
    <p:sldId id="1359" r:id="rId97"/>
    <p:sldId id="307" r:id="rId98"/>
    <p:sldId id="2224" r:id="rId99"/>
    <p:sldId id="310" r:id="rId100"/>
    <p:sldId id="313" r:id="rId101"/>
    <p:sldId id="977" r:id="rId102"/>
    <p:sldId id="2246" r:id="rId103"/>
    <p:sldId id="308" r:id="rId104"/>
    <p:sldId id="2189" r:id="rId105"/>
    <p:sldId id="2244" r:id="rId106"/>
    <p:sldId id="331" r:id="rId107"/>
    <p:sldId id="1175" r:id="rId108"/>
    <p:sldId id="1210" r:id="rId109"/>
    <p:sldId id="335" r:id="rId110"/>
    <p:sldId id="1142" r:id="rId111"/>
    <p:sldId id="330" r:id="rId112"/>
    <p:sldId id="1356" r:id="rId113"/>
    <p:sldId id="1031" r:id="rId114"/>
    <p:sldId id="1364" r:id="rId115"/>
    <p:sldId id="1182" r:id="rId116"/>
    <p:sldId id="338" r:id="rId117"/>
    <p:sldId id="915" r:id="rId118"/>
    <p:sldId id="1363" r:id="rId119"/>
    <p:sldId id="913" r:id="rId120"/>
    <p:sldId id="1357" r:id="rId121"/>
    <p:sldId id="2248" r:id="rId122"/>
    <p:sldId id="556" r:id="rId123"/>
    <p:sldId id="901" r:id="rId124"/>
    <p:sldId id="346" r:id="rId125"/>
    <p:sldId id="2249"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20" autoAdjust="0"/>
  </p:normalViewPr>
  <p:slideViewPr>
    <p:cSldViewPr snapToGrid="0">
      <p:cViewPr varScale="1">
        <p:scale>
          <a:sx n="108" d="100"/>
          <a:sy n="108" d="100"/>
        </p:scale>
        <p:origin x="600" y="108"/>
      </p:cViewPr>
      <p:guideLst/>
    </p:cSldViewPr>
  </p:slideViewPr>
  <p:notesTextViewPr>
    <p:cViewPr>
      <p:scale>
        <a:sx n="1" d="1"/>
        <a:sy n="1" d="1"/>
      </p:scale>
      <p:origin x="0" y="0"/>
    </p:cViewPr>
  </p:notesTextViewPr>
  <p:sorterViewPr>
    <p:cViewPr varScale="1">
      <p:scale>
        <a:sx n="100" d="100"/>
        <a:sy n="100" d="100"/>
      </p:scale>
      <p:origin x="0" y="-252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slide" Target="slides/slide97.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123" Type="http://schemas.openxmlformats.org/officeDocument/2006/relationships/slide" Target="slides/slide103.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13" Type="http://schemas.openxmlformats.org/officeDocument/2006/relationships/slide" Target="slides/slide93.xml"/><Relationship Id="rId118" Type="http://schemas.openxmlformats.org/officeDocument/2006/relationships/slide" Target="slides/slide98.xml"/><Relationship Id="rId126" Type="http://schemas.openxmlformats.org/officeDocument/2006/relationships/slide" Target="slides/slide106.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slide" Target="slides/slide10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slide" Target="slides/slide83.xml"/><Relationship Id="rId108" Type="http://schemas.openxmlformats.org/officeDocument/2006/relationships/slide" Target="slides/slide88.xml"/><Relationship Id="rId116" Type="http://schemas.openxmlformats.org/officeDocument/2006/relationships/slide" Target="slides/slide96.xml"/><Relationship Id="rId124" Type="http://schemas.openxmlformats.org/officeDocument/2006/relationships/slide" Target="slides/slide104.xml"/><Relationship Id="rId129"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11"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slide" Target="slides/slide94.xml"/><Relationship Id="rId119" Type="http://schemas.openxmlformats.org/officeDocument/2006/relationships/slide" Target="slides/slide99.xml"/><Relationship Id="rId12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122" Type="http://schemas.openxmlformats.org/officeDocument/2006/relationships/slide" Target="slides/slide102.xml"/><Relationship Id="rId13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slide" Target="slides/slide100.xml"/><Relationship Id="rId125" Type="http://schemas.openxmlformats.org/officeDocument/2006/relationships/slide" Target="slides/slide105.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131" Type="http://schemas.openxmlformats.org/officeDocument/2006/relationships/tableStyles" Target="tableStyles.xml"/><Relationship Id="rId61" Type="http://schemas.openxmlformats.org/officeDocument/2006/relationships/slide" Target="slides/slide41.xml"/><Relationship Id="rId82"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D5CD5-C8E5-427D-9925-C6D1A0B3ADF3}"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A77251FA-191D-4C74-ACD1-C98C76A9CCD6}">
      <dgm:prSet/>
      <dgm:spPr/>
      <dgm:t>
        <a:bodyPr/>
        <a:lstStyle/>
        <a:p>
          <a:pPr rtl="0"/>
          <a:r>
            <a:rPr lang="en-US" dirty="0">
              <a:latin typeface="Arial" pitchFamily="34" charset="0"/>
              <a:cs typeface="Arial" pitchFamily="34" charset="0"/>
            </a:rPr>
            <a:t>January 4, Millennial Harbinger Begins</a:t>
          </a:r>
        </a:p>
      </dgm:t>
    </dgm:pt>
    <dgm:pt modelId="{FE397241-52CF-4D55-A527-D0C3D34487C0}" type="parTrans" cxnId="{1C41F413-B000-4352-B853-C4AA19401915}">
      <dgm:prSet/>
      <dgm:spPr/>
      <dgm:t>
        <a:bodyPr/>
        <a:lstStyle/>
        <a:p>
          <a:endParaRPr lang="en-US"/>
        </a:p>
      </dgm:t>
    </dgm:pt>
    <dgm:pt modelId="{1E998C74-5E1C-4921-BE7C-505193401000}" type="sibTrans" cxnId="{1C41F413-B000-4352-B853-C4AA19401915}">
      <dgm:prSet/>
      <dgm:spPr/>
      <dgm:t>
        <a:bodyPr/>
        <a:lstStyle/>
        <a:p>
          <a:endParaRPr lang="en-US"/>
        </a:p>
      </dgm:t>
    </dgm:pt>
    <dgm:pt modelId="{579D74A1-C1AB-4C51-9EBE-867DD9FE1411}">
      <dgm:prSet/>
      <dgm:spPr/>
      <dgm:t>
        <a:bodyPr/>
        <a:lstStyle/>
        <a:p>
          <a:pPr rtl="0"/>
          <a:r>
            <a:rPr lang="en-US" dirty="0">
              <a:latin typeface="Arial" pitchFamily="34" charset="0"/>
              <a:cs typeface="Arial" pitchFamily="34" charset="0"/>
            </a:rPr>
            <a:t>July 5, Last Issue Of The Christian Baptist</a:t>
          </a:r>
        </a:p>
      </dgm:t>
    </dgm:pt>
    <dgm:pt modelId="{5A264709-8E55-470D-94F1-BEA042719C4C}" type="parTrans" cxnId="{E861B3B7-8117-4D81-A564-CFAE9DB91B71}">
      <dgm:prSet/>
      <dgm:spPr/>
      <dgm:t>
        <a:bodyPr/>
        <a:lstStyle/>
        <a:p>
          <a:endParaRPr lang="en-US"/>
        </a:p>
      </dgm:t>
    </dgm:pt>
    <dgm:pt modelId="{F77E9090-F7FA-4764-84E4-49B202E23304}" type="sibTrans" cxnId="{E861B3B7-8117-4D81-A564-CFAE9DB91B71}">
      <dgm:prSet/>
      <dgm:spPr/>
      <dgm:t>
        <a:bodyPr/>
        <a:lstStyle/>
        <a:p>
          <a:endParaRPr lang="en-US"/>
        </a:p>
      </dgm:t>
    </dgm:pt>
    <dgm:pt modelId="{562A5E87-CA89-40ED-B8B2-9CE9E989CA51}" type="pres">
      <dgm:prSet presAssocID="{D11D5CD5-C8E5-427D-9925-C6D1A0B3ADF3}" presName="CompostProcess" presStyleCnt="0">
        <dgm:presLayoutVars>
          <dgm:dir/>
          <dgm:resizeHandles val="exact"/>
        </dgm:presLayoutVars>
      </dgm:prSet>
      <dgm:spPr/>
    </dgm:pt>
    <dgm:pt modelId="{716C931B-9E7A-4977-92C8-764565328267}" type="pres">
      <dgm:prSet presAssocID="{D11D5CD5-C8E5-427D-9925-C6D1A0B3ADF3}" presName="arrow" presStyleLbl="bgShp" presStyleIdx="0" presStyleCnt="1" custAng="10800000"/>
      <dgm:spPr/>
    </dgm:pt>
    <dgm:pt modelId="{600FA0D0-356A-436B-BDC9-37E6CC67717B}" type="pres">
      <dgm:prSet presAssocID="{D11D5CD5-C8E5-427D-9925-C6D1A0B3ADF3}" presName="linearProcess" presStyleCnt="0"/>
      <dgm:spPr/>
    </dgm:pt>
    <dgm:pt modelId="{5FABE064-5118-4DD3-B315-5D5DA6DA0DBC}" type="pres">
      <dgm:prSet presAssocID="{A77251FA-191D-4C74-ACD1-C98C76A9CCD6}" presName="textNode" presStyleLbl="node1" presStyleIdx="0" presStyleCnt="2">
        <dgm:presLayoutVars>
          <dgm:bulletEnabled val="1"/>
        </dgm:presLayoutVars>
      </dgm:prSet>
      <dgm:spPr/>
    </dgm:pt>
    <dgm:pt modelId="{3198B376-0E6A-46C5-91A0-9DF7D9ED5806}" type="pres">
      <dgm:prSet presAssocID="{1E998C74-5E1C-4921-BE7C-505193401000}" presName="sibTrans" presStyleCnt="0"/>
      <dgm:spPr/>
    </dgm:pt>
    <dgm:pt modelId="{354C1823-26DD-4D9F-A155-FB506AEA8C48}" type="pres">
      <dgm:prSet presAssocID="{579D74A1-C1AB-4C51-9EBE-867DD9FE1411}" presName="textNode" presStyleLbl="node1" presStyleIdx="1" presStyleCnt="2">
        <dgm:presLayoutVars>
          <dgm:bulletEnabled val="1"/>
        </dgm:presLayoutVars>
      </dgm:prSet>
      <dgm:spPr/>
    </dgm:pt>
  </dgm:ptLst>
  <dgm:cxnLst>
    <dgm:cxn modelId="{1C41F413-B000-4352-B853-C4AA19401915}" srcId="{D11D5CD5-C8E5-427D-9925-C6D1A0B3ADF3}" destId="{A77251FA-191D-4C74-ACD1-C98C76A9CCD6}" srcOrd="0" destOrd="0" parTransId="{FE397241-52CF-4D55-A527-D0C3D34487C0}" sibTransId="{1E998C74-5E1C-4921-BE7C-505193401000}"/>
    <dgm:cxn modelId="{1AB5476B-C49B-43F9-9ED1-D0BE009A4EBE}" type="presOf" srcId="{A77251FA-191D-4C74-ACD1-C98C76A9CCD6}" destId="{5FABE064-5118-4DD3-B315-5D5DA6DA0DBC}" srcOrd="0" destOrd="0" presId="urn:microsoft.com/office/officeart/2005/8/layout/hProcess9"/>
    <dgm:cxn modelId="{EA13BD86-8328-4E8A-9656-24EDA4AD8E1F}" type="presOf" srcId="{579D74A1-C1AB-4C51-9EBE-867DD9FE1411}" destId="{354C1823-26DD-4D9F-A155-FB506AEA8C48}" srcOrd="0" destOrd="0" presId="urn:microsoft.com/office/officeart/2005/8/layout/hProcess9"/>
    <dgm:cxn modelId="{E861B3B7-8117-4D81-A564-CFAE9DB91B71}" srcId="{D11D5CD5-C8E5-427D-9925-C6D1A0B3ADF3}" destId="{579D74A1-C1AB-4C51-9EBE-867DD9FE1411}" srcOrd="1" destOrd="0" parTransId="{5A264709-8E55-470D-94F1-BEA042719C4C}" sibTransId="{F77E9090-F7FA-4764-84E4-49B202E23304}"/>
    <dgm:cxn modelId="{882CABE3-C510-47F7-9044-A3F431F09837}" type="presOf" srcId="{D11D5CD5-C8E5-427D-9925-C6D1A0B3ADF3}" destId="{562A5E87-CA89-40ED-B8B2-9CE9E989CA51}" srcOrd="0" destOrd="0" presId="urn:microsoft.com/office/officeart/2005/8/layout/hProcess9"/>
    <dgm:cxn modelId="{CA0A3FA0-A00C-4EEC-ADA6-E683B795AE32}" type="presParOf" srcId="{562A5E87-CA89-40ED-B8B2-9CE9E989CA51}" destId="{716C931B-9E7A-4977-92C8-764565328267}" srcOrd="0" destOrd="0" presId="urn:microsoft.com/office/officeart/2005/8/layout/hProcess9"/>
    <dgm:cxn modelId="{1C773E87-E0E1-4E8A-A25B-D4BE9C6AD562}" type="presParOf" srcId="{562A5E87-CA89-40ED-B8B2-9CE9E989CA51}" destId="{600FA0D0-356A-436B-BDC9-37E6CC67717B}" srcOrd="1" destOrd="0" presId="urn:microsoft.com/office/officeart/2005/8/layout/hProcess9"/>
    <dgm:cxn modelId="{BBD86EEA-0975-466C-8A5D-51316D323F67}" type="presParOf" srcId="{600FA0D0-356A-436B-BDC9-37E6CC67717B}" destId="{5FABE064-5118-4DD3-B315-5D5DA6DA0DBC}" srcOrd="0" destOrd="0" presId="urn:microsoft.com/office/officeart/2005/8/layout/hProcess9"/>
    <dgm:cxn modelId="{113D97FC-140C-429A-A416-6FDA1FD5AA97}" type="presParOf" srcId="{600FA0D0-356A-436B-BDC9-37E6CC67717B}" destId="{3198B376-0E6A-46C5-91A0-9DF7D9ED5806}" srcOrd="1" destOrd="0" presId="urn:microsoft.com/office/officeart/2005/8/layout/hProcess9"/>
    <dgm:cxn modelId="{CB15F19D-EBC9-403C-BC6E-FE9CD4CD5FD4}" type="presParOf" srcId="{600FA0D0-356A-436B-BDC9-37E6CC67717B}" destId="{354C1823-26DD-4D9F-A155-FB506AEA8C48}"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C931B-9E7A-4977-92C8-764565328267}">
      <dsp:nvSpPr>
        <dsp:cNvPr id="0" name=""/>
        <dsp:cNvSpPr/>
      </dsp:nvSpPr>
      <dsp:spPr>
        <a:xfrm rot="10800000">
          <a:off x="348614" y="0"/>
          <a:ext cx="3950970" cy="43434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BE064-5118-4DD3-B315-5D5DA6DA0DBC}">
      <dsp:nvSpPr>
        <dsp:cNvPr id="0" name=""/>
        <dsp:cNvSpPr/>
      </dsp:nvSpPr>
      <dsp:spPr>
        <a:xfrm>
          <a:off x="15036" y="1303020"/>
          <a:ext cx="2252379" cy="17373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pitchFamily="34" charset="0"/>
              <a:cs typeface="Arial" pitchFamily="34" charset="0"/>
            </a:rPr>
            <a:t>January 4, Millennial Harbinger Begins</a:t>
          </a:r>
        </a:p>
      </dsp:txBody>
      <dsp:txXfrm>
        <a:off x="99847" y="1387831"/>
        <a:ext cx="2082757" cy="1567738"/>
      </dsp:txXfrm>
    </dsp:sp>
    <dsp:sp modelId="{354C1823-26DD-4D9F-A155-FB506AEA8C48}">
      <dsp:nvSpPr>
        <dsp:cNvPr id="0" name=""/>
        <dsp:cNvSpPr/>
      </dsp:nvSpPr>
      <dsp:spPr>
        <a:xfrm>
          <a:off x="2380783" y="1303020"/>
          <a:ext cx="2252379" cy="17373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pitchFamily="34" charset="0"/>
              <a:cs typeface="Arial" pitchFamily="34" charset="0"/>
            </a:rPr>
            <a:t>July 5, Last Issue Of The Christian Baptist</a:t>
          </a:r>
        </a:p>
      </dsp:txBody>
      <dsp:txXfrm>
        <a:off x="2465594" y="1387831"/>
        <a:ext cx="2082757" cy="15677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0FC13-AB3D-4C74-9F92-D5B4F3BC6027}" type="datetimeFigureOut">
              <a:rPr lang="en-US" smtClean="0"/>
              <a:t>6/1/2020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6EE08-882C-4B0B-B023-BA41EC0CDC6E}" type="slidenum">
              <a:rPr lang="en-US" smtClean="0"/>
              <a:t>‹#›</a:t>
            </a:fld>
            <a:endParaRPr lang="en-US"/>
          </a:p>
        </p:txBody>
      </p:sp>
    </p:spTree>
    <p:extLst>
      <p:ext uri="{BB962C8B-B14F-4D97-AF65-F5344CB8AC3E}">
        <p14:creationId xmlns:p14="http://schemas.microsoft.com/office/powerpoint/2010/main" val="191292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E18D3-E11A-4DB1-8101-126E8E9E159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33186" name="Rectangle 2"/>
          <p:cNvSpPr>
            <a:spLocks noGrp="1" noRot="1" noChangeAspect="1" noChangeArrowheads="1" noTextEdit="1"/>
          </p:cNvSpPr>
          <p:nvPr>
            <p:ph type="sldImg"/>
          </p:nvPr>
        </p:nvSpPr>
        <p:spPr>
          <a:ln/>
        </p:spPr>
      </p:sp>
      <p:sp>
        <p:nvSpPr>
          <p:cNvPr id="393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3382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0A37D-0628-4029-87DB-E01411EC451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816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DF9FC-A872-4226-9A04-AFCD381690F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519490" name="Rectangle 2"/>
          <p:cNvSpPr>
            <a:spLocks noGrp="1" noRot="1" noChangeAspect="1" noChangeArrowheads="1" noTextEdit="1"/>
          </p:cNvSpPr>
          <p:nvPr>
            <p:ph type="sldImg"/>
          </p:nvPr>
        </p:nvSpPr>
        <p:spPr>
          <a:ln/>
        </p:spPr>
      </p:sp>
      <p:sp>
        <p:nvSpPr>
          <p:cNvPr id="3519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640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44BD72-C886-4A88-B350-4417AAAEFDE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290562" name="Rectangle 2"/>
          <p:cNvSpPr>
            <a:spLocks noGrp="1" noRot="1" noChangeAspect="1" noChangeArrowheads="1" noTextEdit="1"/>
          </p:cNvSpPr>
          <p:nvPr>
            <p:ph type="sldImg"/>
          </p:nvPr>
        </p:nvSpPr>
        <p:spPr>
          <a:xfrm>
            <a:off x="381000" y="685800"/>
            <a:ext cx="6096000" cy="3429000"/>
          </a:xfrm>
          <a:ln/>
        </p:spPr>
      </p:sp>
      <p:sp>
        <p:nvSpPr>
          <p:cNvPr id="429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142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7F7B7-D22E-4520-A420-88C3A4E6E2D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09282" name="Rectangle 2"/>
          <p:cNvSpPr>
            <a:spLocks noGrp="1" noRot="1" noChangeAspect="1" noChangeArrowheads="1" noTextEdit="1"/>
          </p:cNvSpPr>
          <p:nvPr>
            <p:ph type="sldImg"/>
          </p:nvPr>
        </p:nvSpPr>
        <p:spPr>
          <a:ln/>
        </p:spPr>
      </p:sp>
      <p:sp>
        <p:nvSpPr>
          <p:cNvPr id="3809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459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CEBD8-25B7-4B16-9629-CCA33CAD4F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03138" name="Rectangle 2"/>
          <p:cNvSpPr>
            <a:spLocks noGrp="1" noRot="1" noChangeAspect="1" noChangeArrowheads="1" noTextEdit="1"/>
          </p:cNvSpPr>
          <p:nvPr>
            <p:ph type="sldImg"/>
          </p:nvPr>
        </p:nvSpPr>
        <p:spPr>
          <a:ln/>
        </p:spPr>
      </p:sp>
      <p:sp>
        <p:nvSpPr>
          <p:cNvPr id="3803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606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60158-E0B4-4A97-BDB6-0DDF66063E0E}"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4891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C9CAB-2895-47EE-8836-2333E5F83E7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03618" name="Rectangle 2"/>
          <p:cNvSpPr>
            <a:spLocks noGrp="1" noRot="1" noChangeAspect="1" noChangeArrowheads="1" noTextEdit="1"/>
          </p:cNvSpPr>
          <p:nvPr>
            <p:ph type="sldImg"/>
          </p:nvPr>
        </p:nvSpPr>
        <p:spPr>
          <a:xfrm>
            <a:off x="381000" y="685800"/>
            <a:ext cx="6096000" cy="3429000"/>
          </a:xfrm>
          <a:ln/>
        </p:spPr>
      </p:sp>
      <p:sp>
        <p:nvSpPr>
          <p:cNvPr id="5103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38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C5A60-36F4-437A-BF73-C96532F190F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160066" name="Rectangle 2"/>
          <p:cNvSpPr>
            <a:spLocks noGrp="1" noRot="1" noChangeAspect="1" noChangeArrowheads="1" noTextEdit="1"/>
          </p:cNvSpPr>
          <p:nvPr>
            <p:ph type="sldImg"/>
          </p:nvPr>
        </p:nvSpPr>
        <p:spPr>
          <a:xfrm>
            <a:off x="1143000" y="685800"/>
            <a:ext cx="4573588" cy="3429000"/>
          </a:xfrm>
          <a:ln/>
        </p:spPr>
      </p:sp>
      <p:sp>
        <p:nvSpPr>
          <p:cNvPr id="3160067" name="Rectangle 3"/>
          <p:cNvSpPr>
            <a:spLocks noGrp="1" noChangeArrowheads="1"/>
          </p:cNvSpPr>
          <p:nvPr>
            <p:ph type="body" idx="1"/>
          </p:nvPr>
        </p:nvSpPr>
        <p:spPr>
          <a:xfrm>
            <a:off x="914400" y="4343673"/>
            <a:ext cx="5029200" cy="4114566"/>
          </a:xfrm>
        </p:spPr>
        <p:txBody>
          <a:bodyPr/>
          <a:lstStyle/>
          <a:p>
            <a:pPr eaLnBrk="0" hangingPunct="0">
              <a:spcBef>
                <a:spcPct val="0"/>
              </a:spcBef>
            </a:pPr>
            <a:endParaRPr lang="en-US" sz="2400">
              <a:ea typeface="ＭＳ Ｐゴシック" pitchFamily="1" charset="-128"/>
            </a:endParaRPr>
          </a:p>
        </p:txBody>
      </p:sp>
    </p:spTree>
    <p:extLst>
      <p:ext uri="{BB962C8B-B14F-4D97-AF65-F5344CB8AC3E}">
        <p14:creationId xmlns:p14="http://schemas.microsoft.com/office/powerpoint/2010/main" val="191405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F2F0E-9817-4C90-826C-72B12B5506A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36674" name="Rectangle 2"/>
          <p:cNvSpPr>
            <a:spLocks noGrp="1" noRot="1" noChangeAspect="1" noChangeArrowheads="1" noTextEdit="1"/>
          </p:cNvSpPr>
          <p:nvPr>
            <p:ph type="sldImg"/>
          </p:nvPr>
        </p:nvSpPr>
        <p:spPr>
          <a:ln/>
        </p:spPr>
      </p:sp>
      <p:sp>
        <p:nvSpPr>
          <p:cNvPr id="463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074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78B50-9ADD-4308-B62E-2DD83EF837D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37698" name="Rectangle 2"/>
          <p:cNvSpPr>
            <a:spLocks noGrp="1" noRot="1" noChangeAspect="1" noChangeArrowheads="1" noTextEdit="1"/>
          </p:cNvSpPr>
          <p:nvPr>
            <p:ph type="sldImg"/>
          </p:nvPr>
        </p:nvSpPr>
        <p:spPr>
          <a:ln/>
        </p:spPr>
      </p:sp>
      <p:sp>
        <p:nvSpPr>
          <p:cNvPr id="463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408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0B2E5-E926-4156-9D8A-0657DA3D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05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2ABA7-880F-4C78-AAC4-7D6380AD801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38722" name="Rectangle 2"/>
          <p:cNvSpPr>
            <a:spLocks noGrp="1" noRot="1" noChangeAspect="1" noChangeArrowheads="1" noTextEdit="1"/>
          </p:cNvSpPr>
          <p:nvPr>
            <p:ph type="sldImg"/>
          </p:nvPr>
        </p:nvSpPr>
        <p:spPr>
          <a:ln/>
        </p:spPr>
      </p:sp>
      <p:sp>
        <p:nvSpPr>
          <p:cNvPr id="463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832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9FE5D-7D68-48E1-B26F-28316FE6A1F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39746" name="Rectangle 2"/>
          <p:cNvSpPr>
            <a:spLocks noGrp="1" noRot="1" noChangeAspect="1" noChangeArrowheads="1" noTextEdit="1"/>
          </p:cNvSpPr>
          <p:nvPr>
            <p:ph type="sldImg"/>
          </p:nvPr>
        </p:nvSpPr>
        <p:spPr>
          <a:ln/>
        </p:spPr>
      </p:sp>
      <p:sp>
        <p:nvSpPr>
          <p:cNvPr id="463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4622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E86D-5B38-433B-9D9B-B765EA115CD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40770" name="Rectangle 2"/>
          <p:cNvSpPr>
            <a:spLocks noGrp="1" noRot="1" noChangeAspect="1" noChangeArrowheads="1" noTextEdit="1"/>
          </p:cNvSpPr>
          <p:nvPr>
            <p:ph type="sldImg"/>
          </p:nvPr>
        </p:nvSpPr>
        <p:spPr>
          <a:ln/>
        </p:spPr>
      </p:sp>
      <p:sp>
        <p:nvSpPr>
          <p:cNvPr id="464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751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C0AE4-976A-4401-B9A5-EE4B0BF690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398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C0AE4-976A-4401-B9A5-EE4B0BF690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25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ABFB3-ED93-4F43-94C0-A9F4CBE9C3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25986" name="Rectangle 2"/>
          <p:cNvSpPr>
            <a:spLocks noGrp="1" noRot="1" noChangeAspect="1" noChangeArrowheads="1" noTextEdit="1"/>
          </p:cNvSpPr>
          <p:nvPr>
            <p:ph type="sldImg"/>
          </p:nvPr>
        </p:nvSpPr>
        <p:spPr>
          <a:xfrm>
            <a:off x="381000" y="685800"/>
            <a:ext cx="6096000" cy="3429000"/>
          </a:xfrm>
          <a:ln/>
        </p:spPr>
      </p:sp>
      <p:sp>
        <p:nvSpPr>
          <p:cNvPr id="425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8220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0B2E5-E926-4156-9D8A-0657DA3D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162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75BA2-9EDD-4285-B717-DC29FF325EA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72195" name="Rectangle 2"/>
          <p:cNvSpPr>
            <a:spLocks noGrp="1" noRot="1" noChangeAspect="1" noChangeArrowheads="1" noTextEdit="1"/>
          </p:cNvSpPr>
          <p:nvPr>
            <p:ph type="sldImg"/>
          </p:nvPr>
        </p:nvSpPr>
        <p:spPr>
          <a:ln/>
        </p:spPr>
      </p:sp>
      <p:sp>
        <p:nvSpPr>
          <p:cNvPr id="167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2118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90895-6040-4F43-A577-DD9965DDDF8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99491" name="Rectangle 2"/>
          <p:cNvSpPr>
            <a:spLocks noGrp="1" noRot="1" noChangeAspect="1" noChangeArrowheads="1" noTextEdit="1"/>
          </p:cNvSpPr>
          <p:nvPr>
            <p:ph type="sldImg"/>
          </p:nvPr>
        </p:nvSpPr>
        <p:spPr>
          <a:ln/>
        </p:spPr>
      </p:sp>
      <p:sp>
        <p:nvSpPr>
          <p:cNvPr id="1599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5446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F0B2E8-E79F-413B-9B01-8BFA282193D9}"/>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116160-D9D4-4EAB-962B-9FB2C3FB3684}"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640451" name="Rectangle 2">
            <a:extLst>
              <a:ext uri="{FF2B5EF4-FFF2-40B4-BE49-F238E27FC236}">
                <a16:creationId xmlns:a16="http://schemas.microsoft.com/office/drawing/2014/main" id="{1273AD89-77D9-4BE7-99B8-8F5774B4021A}"/>
              </a:ext>
            </a:extLst>
          </p:cNvPr>
          <p:cNvSpPr>
            <a:spLocks noGrp="1" noRot="1" noChangeAspect="1" noChangeArrowheads="1" noTextEdit="1"/>
          </p:cNvSpPr>
          <p:nvPr>
            <p:ph type="sldImg"/>
          </p:nvPr>
        </p:nvSpPr>
        <p:spPr>
          <a:ln/>
        </p:spPr>
      </p:sp>
      <p:sp>
        <p:nvSpPr>
          <p:cNvPr id="1640452" name="Rectangle 3">
            <a:extLst>
              <a:ext uri="{FF2B5EF4-FFF2-40B4-BE49-F238E27FC236}">
                <a16:creationId xmlns:a16="http://schemas.microsoft.com/office/drawing/2014/main" id="{962B47E9-64F3-4D62-A63E-4A9415036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652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3DF41-1FDB-4131-9121-214B6DE47A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95298" name="Rectangle 2"/>
          <p:cNvSpPr>
            <a:spLocks noGrp="1" noRot="1" noChangeAspect="1" noChangeArrowheads="1" noTextEdit="1"/>
          </p:cNvSpPr>
          <p:nvPr>
            <p:ph type="sldImg"/>
          </p:nvPr>
        </p:nvSpPr>
        <p:spPr>
          <a:xfrm>
            <a:off x="381000" y="685800"/>
            <a:ext cx="6096000" cy="3429000"/>
          </a:xfrm>
          <a:ln/>
        </p:spPr>
      </p:sp>
      <p:sp>
        <p:nvSpPr>
          <p:cNvPr id="38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033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DB7CC-C4CE-4BCE-A606-3D70F8CF01E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94723" name="Rectangle 2"/>
          <p:cNvSpPr>
            <a:spLocks noGrp="1" noRot="1" noChangeAspect="1" noChangeArrowheads="1" noTextEdit="1"/>
          </p:cNvSpPr>
          <p:nvPr>
            <p:ph type="sldImg"/>
          </p:nvPr>
        </p:nvSpPr>
        <p:spPr>
          <a:ln/>
        </p:spPr>
      </p:sp>
      <p:sp>
        <p:nvSpPr>
          <p:cNvPr id="1694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3753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0B2E5-E926-4156-9D8A-0657DA3D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674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A717A-2836-4564-87BE-14DC7382278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46627" name="Rectangle 2"/>
          <p:cNvSpPr>
            <a:spLocks noGrp="1" noRot="1" noChangeAspect="1" noChangeArrowheads="1" noTextEdit="1"/>
          </p:cNvSpPr>
          <p:nvPr>
            <p:ph type="sldImg"/>
          </p:nvPr>
        </p:nvSpPr>
        <p:spPr>
          <a:xfrm>
            <a:off x="382588" y="685800"/>
            <a:ext cx="6094412" cy="3429000"/>
          </a:xfrm>
          <a:ln/>
        </p:spPr>
      </p:sp>
      <p:sp>
        <p:nvSpPr>
          <p:cNvPr id="1946628" name="Rectangle 3"/>
          <p:cNvSpPr>
            <a:spLocks noGrp="1" noChangeArrowheads="1"/>
          </p:cNvSpPr>
          <p:nvPr>
            <p:ph type="body" idx="1"/>
          </p:nvPr>
        </p:nvSpPr>
        <p:spPr>
          <a:xfrm>
            <a:off x="914400" y="4343673"/>
            <a:ext cx="5029200" cy="41145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5761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A5CD57-BB67-4085-924D-4C96C5026060}"/>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4E5CD7-81F2-4BE6-BD14-D3FDDBC1910B}"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539075" name="Rectangle 2">
            <a:extLst>
              <a:ext uri="{FF2B5EF4-FFF2-40B4-BE49-F238E27FC236}">
                <a16:creationId xmlns:a16="http://schemas.microsoft.com/office/drawing/2014/main" id="{6D3B0B80-4C5B-4878-A02B-FDD662120A6A}"/>
              </a:ext>
            </a:extLst>
          </p:cNvPr>
          <p:cNvSpPr>
            <a:spLocks noGrp="1" noRot="1" noChangeAspect="1" noChangeArrowheads="1" noTextEdit="1"/>
          </p:cNvSpPr>
          <p:nvPr>
            <p:ph type="sldImg"/>
          </p:nvPr>
        </p:nvSpPr>
        <p:spPr>
          <a:ln/>
        </p:spPr>
      </p:sp>
      <p:sp>
        <p:nvSpPr>
          <p:cNvPr id="1539076" name="Rectangle 3">
            <a:extLst>
              <a:ext uri="{FF2B5EF4-FFF2-40B4-BE49-F238E27FC236}">
                <a16:creationId xmlns:a16="http://schemas.microsoft.com/office/drawing/2014/main" id="{0164EF10-DCAD-406C-90F1-101E218AA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43137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33B08E-6B3D-487D-940E-B2E1AF74D117}"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422786" name="Rectangle 2"/>
          <p:cNvSpPr>
            <a:spLocks noGrp="1" noRot="1" noChangeAspect="1" noChangeArrowheads="1" noTextEdit="1"/>
          </p:cNvSpPr>
          <p:nvPr>
            <p:ph type="sldImg"/>
          </p:nvPr>
        </p:nvSpPr>
        <p:spPr>
          <a:ln/>
        </p:spPr>
      </p:sp>
      <p:sp>
        <p:nvSpPr>
          <p:cNvPr id="2422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4894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83A9B3-6CA3-4D5F-BB5A-A9DDA4AFDCD6}"/>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AB8B08-8D87-4712-A0E8-367F1938E39E}"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478659" name="Rectangle 2">
            <a:extLst>
              <a:ext uri="{FF2B5EF4-FFF2-40B4-BE49-F238E27FC236}">
                <a16:creationId xmlns:a16="http://schemas.microsoft.com/office/drawing/2014/main" id="{E988C5FB-57A3-49F4-A99F-5BDEA3CF51FC}"/>
              </a:ext>
            </a:extLst>
          </p:cNvPr>
          <p:cNvSpPr>
            <a:spLocks noGrp="1" noRot="1" noChangeAspect="1" noChangeArrowheads="1" noTextEdit="1"/>
          </p:cNvSpPr>
          <p:nvPr>
            <p:ph type="sldImg"/>
          </p:nvPr>
        </p:nvSpPr>
        <p:spPr>
          <a:ln/>
        </p:spPr>
      </p:sp>
      <p:sp>
        <p:nvSpPr>
          <p:cNvPr id="1478660" name="Rectangle 3">
            <a:extLst>
              <a:ext uri="{FF2B5EF4-FFF2-40B4-BE49-F238E27FC236}">
                <a16:creationId xmlns:a16="http://schemas.microsoft.com/office/drawing/2014/main" id="{E0B03886-ECEC-40A2-9F01-71E705DA4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65655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69A82-2292-4F4A-A58E-410B5AEAA67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92675" name="Rectangle 2"/>
          <p:cNvSpPr>
            <a:spLocks noGrp="1" noRot="1" noChangeAspect="1" noChangeArrowheads="1" noTextEdit="1"/>
          </p:cNvSpPr>
          <p:nvPr>
            <p:ph type="sldImg"/>
          </p:nvPr>
        </p:nvSpPr>
        <p:spPr>
          <a:ln/>
        </p:spPr>
      </p:sp>
      <p:sp>
        <p:nvSpPr>
          <p:cNvPr id="169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07849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1013F-EDAF-415C-89C1-579CFCCBEE7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16450" name="Rectangle 2"/>
          <p:cNvSpPr>
            <a:spLocks noGrp="1" noRot="1" noChangeAspect="1" noChangeArrowheads="1" noTextEdit="1"/>
          </p:cNvSpPr>
          <p:nvPr>
            <p:ph type="sldImg"/>
          </p:nvPr>
        </p:nvSpPr>
        <p:spPr>
          <a:xfrm>
            <a:off x="382588" y="685800"/>
            <a:ext cx="6094412" cy="3429000"/>
          </a:xfrm>
          <a:ln/>
        </p:spPr>
      </p:sp>
      <p:sp>
        <p:nvSpPr>
          <p:cNvPr id="3816451" name="Rectangle 3"/>
          <p:cNvSpPr>
            <a:spLocks noGrp="1" noChangeArrowheads="1"/>
          </p:cNvSpPr>
          <p:nvPr>
            <p:ph type="body" idx="1"/>
          </p:nvPr>
        </p:nvSpPr>
        <p:spPr>
          <a:xfrm>
            <a:off x="914400" y="4343673"/>
            <a:ext cx="5029200" cy="4114566"/>
          </a:xfrm>
        </p:spPr>
        <p:txBody>
          <a:bodyPr/>
          <a:lstStyle/>
          <a:p>
            <a:pPr eaLnBrk="0" hangingPunct="0">
              <a:spcBef>
                <a:spcPct val="0"/>
              </a:spcBef>
            </a:pPr>
            <a:endParaRPr lang="en-US" sz="2400">
              <a:ea typeface="ＭＳ Ｐゴシック" pitchFamily="1" charset="-128"/>
            </a:endParaRPr>
          </a:p>
        </p:txBody>
      </p:sp>
    </p:spTree>
    <p:extLst>
      <p:ext uri="{BB962C8B-B14F-4D97-AF65-F5344CB8AC3E}">
        <p14:creationId xmlns:p14="http://schemas.microsoft.com/office/powerpoint/2010/main" val="2422174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0505B-0079-4A3C-BD6B-FA6065BDC72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90946" name="Rectangle 2"/>
          <p:cNvSpPr>
            <a:spLocks noGrp="1" noRot="1" noChangeAspect="1" noChangeArrowheads="1" noTextEdit="1"/>
          </p:cNvSpPr>
          <p:nvPr>
            <p:ph type="sldImg"/>
          </p:nvPr>
        </p:nvSpPr>
        <p:spPr>
          <a:ln/>
        </p:spPr>
      </p:sp>
      <p:sp>
        <p:nvSpPr>
          <p:cNvPr id="469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2794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17176-230E-428B-B788-794192EB313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97090" name="Rectangle 2"/>
          <p:cNvSpPr>
            <a:spLocks noGrp="1" noRot="1" noChangeAspect="1" noChangeArrowheads="1" noTextEdit="1"/>
          </p:cNvSpPr>
          <p:nvPr>
            <p:ph type="sldImg"/>
          </p:nvPr>
        </p:nvSpPr>
        <p:spPr>
          <a:ln/>
        </p:spPr>
      </p:sp>
      <p:sp>
        <p:nvSpPr>
          <p:cNvPr id="469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878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866EA9-1BBE-4875-94A7-4C8EC39829F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4965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E197A-EF96-4B64-81B8-64E57E7D76F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95042" name="Rectangle 2"/>
          <p:cNvSpPr>
            <a:spLocks noGrp="1" noRot="1" noChangeAspect="1" noChangeArrowheads="1" noTextEdit="1"/>
          </p:cNvSpPr>
          <p:nvPr>
            <p:ph type="sldImg"/>
          </p:nvPr>
        </p:nvSpPr>
        <p:spPr>
          <a:ln/>
        </p:spPr>
      </p:sp>
      <p:sp>
        <p:nvSpPr>
          <p:cNvPr id="469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898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73A17-BA37-4C0F-9507-F6C78395CDB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99138" name="Rectangle 2"/>
          <p:cNvSpPr>
            <a:spLocks noGrp="1" noRot="1" noChangeAspect="1" noChangeArrowheads="1" noTextEdit="1"/>
          </p:cNvSpPr>
          <p:nvPr>
            <p:ph type="sldImg"/>
          </p:nvPr>
        </p:nvSpPr>
        <p:spPr>
          <a:ln/>
        </p:spPr>
      </p:sp>
      <p:sp>
        <p:nvSpPr>
          <p:cNvPr id="4699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8079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131E9-EC4C-4347-BBA2-029B16763D1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85826" name="Rectangle 2"/>
          <p:cNvSpPr>
            <a:spLocks noGrp="1" noRot="1" noChangeAspect="1" noChangeArrowheads="1" noTextEdit="1"/>
          </p:cNvSpPr>
          <p:nvPr>
            <p:ph type="sldImg"/>
          </p:nvPr>
        </p:nvSpPr>
        <p:spPr>
          <a:ln/>
        </p:spPr>
      </p:sp>
      <p:sp>
        <p:nvSpPr>
          <p:cNvPr id="468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634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D38B6-D245-44DB-90CC-0A16531E86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88898" name="Rectangle 2"/>
          <p:cNvSpPr>
            <a:spLocks noGrp="1" noRot="1" noChangeAspect="1" noChangeArrowheads="1" noTextEdit="1"/>
          </p:cNvSpPr>
          <p:nvPr>
            <p:ph type="sldImg"/>
          </p:nvPr>
        </p:nvSpPr>
        <p:spPr>
          <a:ln/>
        </p:spPr>
      </p:sp>
      <p:sp>
        <p:nvSpPr>
          <p:cNvPr id="468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5296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7C965-6831-4132-BD2D-DF2D347353B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45826" name="Rectangle 2"/>
          <p:cNvSpPr>
            <a:spLocks noGrp="1" noRot="1" noChangeAspect="1" noChangeArrowheads="1" noTextEdit="1"/>
          </p:cNvSpPr>
          <p:nvPr>
            <p:ph type="sldImg"/>
          </p:nvPr>
        </p:nvSpPr>
        <p:spPr>
          <a:ln/>
        </p:spPr>
      </p:sp>
      <p:sp>
        <p:nvSpPr>
          <p:cNvPr id="404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5036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8225E-D563-4B61-BC58-BBF566AB0C8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4483" name="Rectangle 2"/>
          <p:cNvSpPr>
            <a:spLocks noGrp="1" noRot="1" noChangeAspect="1" noChangeArrowheads="1" noTextEdit="1"/>
          </p:cNvSpPr>
          <p:nvPr>
            <p:ph type="sldImg"/>
          </p:nvPr>
        </p:nvSpPr>
        <p:spPr>
          <a:ln/>
        </p:spPr>
      </p:sp>
      <p:sp>
        <p:nvSpPr>
          <p:cNvPr id="1684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15833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C212-1B3D-40B4-A564-B206DC19DEB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5507" name="Rectangle 2"/>
          <p:cNvSpPr>
            <a:spLocks noGrp="1" noRot="1" noChangeAspect="1" noChangeArrowheads="1" noTextEdit="1"/>
          </p:cNvSpPr>
          <p:nvPr>
            <p:ph type="sldImg"/>
          </p:nvPr>
        </p:nvSpPr>
        <p:spPr>
          <a:ln/>
        </p:spPr>
      </p:sp>
      <p:sp>
        <p:nvSpPr>
          <p:cNvPr id="168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333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5BC33-FB29-44F8-9A60-1F257EEB1B8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6531" name="Rectangle 2"/>
          <p:cNvSpPr>
            <a:spLocks noGrp="1" noRot="1" noChangeAspect="1" noChangeArrowheads="1" noTextEdit="1"/>
          </p:cNvSpPr>
          <p:nvPr>
            <p:ph type="sldImg"/>
          </p:nvPr>
        </p:nvSpPr>
        <p:spPr>
          <a:ln/>
        </p:spPr>
      </p:sp>
      <p:sp>
        <p:nvSpPr>
          <p:cNvPr id="1686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54431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44BD72-C886-4A88-B350-4417AAAEFDE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290562" name="Rectangle 2"/>
          <p:cNvSpPr>
            <a:spLocks noGrp="1" noRot="1" noChangeAspect="1" noChangeArrowheads="1" noTextEdit="1"/>
          </p:cNvSpPr>
          <p:nvPr>
            <p:ph type="sldImg"/>
          </p:nvPr>
        </p:nvSpPr>
        <p:spPr>
          <a:ln/>
        </p:spPr>
      </p:sp>
      <p:sp>
        <p:nvSpPr>
          <p:cNvPr id="429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9844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60A24-4812-4007-A059-3F58350D101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92323" name="Rectangle 2"/>
          <p:cNvSpPr>
            <a:spLocks noGrp="1" noRot="1" noChangeAspect="1" noChangeArrowheads="1" noTextEdit="1"/>
          </p:cNvSpPr>
          <p:nvPr>
            <p:ph type="sldImg"/>
          </p:nvPr>
        </p:nvSpPr>
        <p:spPr>
          <a:xfrm>
            <a:off x="381000" y="685800"/>
            <a:ext cx="6096000" cy="3429000"/>
          </a:xfrm>
          <a:ln/>
        </p:spPr>
      </p:sp>
      <p:sp>
        <p:nvSpPr>
          <p:cNvPr id="1592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0567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7071A-89D0-4218-A3AB-A409001E700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02658" name="Rectangle 2"/>
          <p:cNvSpPr>
            <a:spLocks noGrp="1" noRot="1" noChangeAspect="1" noChangeArrowheads="1" noTextEdit="1"/>
          </p:cNvSpPr>
          <p:nvPr>
            <p:ph type="sldImg"/>
          </p:nvPr>
        </p:nvSpPr>
        <p:spPr>
          <a:xfrm>
            <a:off x="381000" y="685800"/>
            <a:ext cx="6096000" cy="3429000"/>
          </a:xfrm>
          <a:ln/>
        </p:spPr>
      </p:sp>
      <p:sp>
        <p:nvSpPr>
          <p:cNvPr id="250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621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7E561-21BD-486E-B0E2-F5BE4E5F0D8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21250" name="Rectangle 2"/>
          <p:cNvSpPr>
            <a:spLocks noGrp="1" noRot="1" noChangeAspect="1" noChangeArrowheads="1" noTextEdit="1"/>
          </p:cNvSpPr>
          <p:nvPr>
            <p:ph type="sldImg"/>
          </p:nvPr>
        </p:nvSpPr>
        <p:spPr>
          <a:xfrm>
            <a:off x="1143000" y="685800"/>
            <a:ext cx="4573588" cy="3429000"/>
          </a:xfrm>
          <a:ln/>
        </p:spPr>
      </p:sp>
      <p:sp>
        <p:nvSpPr>
          <p:cNvPr id="4021251"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035939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6425A-A28E-4197-B1BC-90E485BF94E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23298" name="Rectangle 2"/>
          <p:cNvSpPr>
            <a:spLocks noGrp="1" noRot="1" noChangeAspect="1" noChangeArrowheads="1" noTextEdit="1"/>
          </p:cNvSpPr>
          <p:nvPr>
            <p:ph type="sldImg"/>
          </p:nvPr>
        </p:nvSpPr>
        <p:spPr>
          <a:xfrm>
            <a:off x="1143000" y="685800"/>
            <a:ext cx="4573588" cy="3429000"/>
          </a:xfrm>
          <a:ln/>
        </p:spPr>
      </p:sp>
      <p:sp>
        <p:nvSpPr>
          <p:cNvPr id="402329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9600686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56DD6-D2F1-47BE-A735-70550C12ED5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25346" name="Rectangle 2"/>
          <p:cNvSpPr>
            <a:spLocks noGrp="1" noRot="1" noChangeAspect="1" noChangeArrowheads="1" noTextEdit="1"/>
          </p:cNvSpPr>
          <p:nvPr>
            <p:ph type="sldImg"/>
          </p:nvPr>
        </p:nvSpPr>
        <p:spPr>
          <a:xfrm>
            <a:off x="1143000" y="685800"/>
            <a:ext cx="4573588" cy="3429000"/>
          </a:xfrm>
          <a:ln/>
        </p:spPr>
      </p:sp>
      <p:sp>
        <p:nvSpPr>
          <p:cNvPr id="402534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4225722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A4041-161B-4E06-BD49-1BCEDE3F99B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27394" name="Rectangle 2"/>
          <p:cNvSpPr>
            <a:spLocks noGrp="1" noRot="1" noChangeAspect="1" noChangeArrowheads="1" noTextEdit="1"/>
          </p:cNvSpPr>
          <p:nvPr>
            <p:ph type="sldImg"/>
          </p:nvPr>
        </p:nvSpPr>
        <p:spPr>
          <a:xfrm>
            <a:off x="1143000" y="685800"/>
            <a:ext cx="4573588" cy="3429000"/>
          </a:xfrm>
          <a:ln/>
        </p:spPr>
      </p:sp>
      <p:sp>
        <p:nvSpPr>
          <p:cNvPr id="402739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430826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31A93-7BB3-4049-9A31-4C7BAF63F1E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61955" name="Rectangle 2"/>
          <p:cNvSpPr>
            <a:spLocks noGrp="1" noRot="1" noChangeAspect="1" noChangeArrowheads="1" noTextEdit="1"/>
          </p:cNvSpPr>
          <p:nvPr>
            <p:ph type="sldImg"/>
          </p:nvPr>
        </p:nvSpPr>
        <p:spPr>
          <a:ln/>
        </p:spPr>
      </p:sp>
      <p:sp>
        <p:nvSpPr>
          <p:cNvPr id="166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869181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0B2E5-E926-4156-9D8A-0657DA3D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613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8BD78-71AF-4532-9BB9-A6F9B8B8D95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22914" name="Rectangle 2"/>
          <p:cNvSpPr>
            <a:spLocks noGrp="1" noRot="1" noChangeAspect="1" noChangeArrowheads="1" noTextEdit="1"/>
          </p:cNvSpPr>
          <p:nvPr>
            <p:ph type="sldImg"/>
          </p:nvPr>
        </p:nvSpPr>
        <p:spPr>
          <a:ln/>
        </p:spPr>
      </p:sp>
      <p:sp>
        <p:nvSpPr>
          <p:cNvPr id="36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70049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DF062-657C-4D8E-AB0C-EBD36F6A1BE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14402" name="Rectangle 2"/>
          <p:cNvSpPr>
            <a:spLocks noGrp="1" noRot="1" noChangeAspect="1" noChangeArrowheads="1" noTextEdit="1"/>
          </p:cNvSpPr>
          <p:nvPr>
            <p:ph type="sldImg"/>
          </p:nvPr>
        </p:nvSpPr>
        <p:spPr>
          <a:ln/>
        </p:spPr>
      </p:sp>
      <p:sp>
        <p:nvSpPr>
          <p:cNvPr id="38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7386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ACF02-D45D-4716-9FA4-6BBE144BBE3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1411" name="Rectangle 2"/>
          <p:cNvSpPr>
            <a:spLocks noGrp="1" noRot="1" noChangeAspect="1" noChangeArrowheads="1" noTextEdit="1"/>
          </p:cNvSpPr>
          <p:nvPr>
            <p:ph type="sldImg"/>
          </p:nvPr>
        </p:nvSpPr>
        <p:spPr>
          <a:ln/>
        </p:spPr>
      </p:sp>
      <p:sp>
        <p:nvSpPr>
          <p:cNvPr id="168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485385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60A24-4812-4007-A059-3F58350D101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92323" name="Rectangle 2"/>
          <p:cNvSpPr>
            <a:spLocks noGrp="1" noRot="1" noChangeAspect="1" noChangeArrowheads="1" noTextEdit="1"/>
          </p:cNvSpPr>
          <p:nvPr>
            <p:ph type="sldImg"/>
          </p:nvPr>
        </p:nvSpPr>
        <p:spPr>
          <a:xfrm>
            <a:off x="381000" y="685800"/>
            <a:ext cx="6096000" cy="3429000"/>
          </a:xfrm>
          <a:ln/>
        </p:spPr>
      </p:sp>
      <p:sp>
        <p:nvSpPr>
          <p:cNvPr id="1592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993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C0AE4-976A-4401-B9A5-EE4B0BF690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5156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Wide Latin" pitchFamily="18" charset="0"/>
              </a:defRPr>
            </a:lvl1pPr>
            <a:lvl2pPr marL="742950" indent="-285750">
              <a:defRPr sz="5400">
                <a:solidFill>
                  <a:schemeClr val="tx1"/>
                </a:solidFill>
                <a:latin typeface="Wide Latin" pitchFamily="18" charset="0"/>
              </a:defRPr>
            </a:lvl2pPr>
            <a:lvl3pPr marL="1143000" indent="-228600">
              <a:defRPr sz="5400">
                <a:solidFill>
                  <a:schemeClr val="tx1"/>
                </a:solidFill>
                <a:latin typeface="Wide Latin" pitchFamily="18" charset="0"/>
              </a:defRPr>
            </a:lvl3pPr>
            <a:lvl4pPr marL="1600200" indent="-228600">
              <a:defRPr sz="5400">
                <a:solidFill>
                  <a:schemeClr val="tx1"/>
                </a:solidFill>
                <a:latin typeface="Wide Latin" pitchFamily="18" charset="0"/>
              </a:defRPr>
            </a:lvl4pPr>
            <a:lvl5pPr marL="2057400" indent="-228600">
              <a:defRPr sz="5400">
                <a:solidFill>
                  <a:schemeClr val="tx1"/>
                </a:solidFill>
                <a:latin typeface="Wide Latin" pitchFamily="18" charset="0"/>
              </a:defRPr>
            </a:lvl5pPr>
            <a:lvl6pPr marL="2514600" indent="-228600" eaLnBrk="0" fontAlgn="base" hangingPunct="0">
              <a:spcBef>
                <a:spcPct val="0"/>
              </a:spcBef>
              <a:spcAft>
                <a:spcPct val="0"/>
              </a:spcAft>
              <a:defRPr sz="5400">
                <a:solidFill>
                  <a:schemeClr val="tx1"/>
                </a:solidFill>
                <a:latin typeface="Wide Latin" pitchFamily="18" charset="0"/>
              </a:defRPr>
            </a:lvl6pPr>
            <a:lvl7pPr marL="2971800" indent="-228600" eaLnBrk="0" fontAlgn="base" hangingPunct="0">
              <a:spcBef>
                <a:spcPct val="0"/>
              </a:spcBef>
              <a:spcAft>
                <a:spcPct val="0"/>
              </a:spcAft>
              <a:defRPr sz="5400">
                <a:solidFill>
                  <a:schemeClr val="tx1"/>
                </a:solidFill>
                <a:latin typeface="Wide Latin" pitchFamily="18" charset="0"/>
              </a:defRPr>
            </a:lvl7pPr>
            <a:lvl8pPr marL="3429000" indent="-228600" eaLnBrk="0" fontAlgn="base" hangingPunct="0">
              <a:spcBef>
                <a:spcPct val="0"/>
              </a:spcBef>
              <a:spcAft>
                <a:spcPct val="0"/>
              </a:spcAft>
              <a:defRPr sz="5400">
                <a:solidFill>
                  <a:schemeClr val="tx1"/>
                </a:solidFill>
                <a:latin typeface="Wide Latin" pitchFamily="18" charset="0"/>
              </a:defRPr>
            </a:lvl8pPr>
            <a:lvl9pPr marL="3886200" indent="-228600" eaLnBrk="0" fontAlgn="base" hangingPunct="0">
              <a:spcBef>
                <a:spcPct val="0"/>
              </a:spcBef>
              <a:spcAft>
                <a:spcPct val="0"/>
              </a:spcAft>
              <a:defRPr sz="5400">
                <a:solidFill>
                  <a:schemeClr val="tx1"/>
                </a:solidFill>
                <a:latin typeface="Wide Lati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54BF8B-6EF0-4119-A96C-1B59C3BBE602}" type="slidenum">
              <a:rPr kumimoji="0" lang="en-US" altLang="en-US" sz="1200" b="0" i="0" u="none" strike="noStrike" kern="1200" cap="none" spc="0" normalizeH="0" baseline="0" noProof="0">
                <a:ln>
                  <a:noFill/>
                </a:ln>
                <a:solidFill>
                  <a:prstClr val="black"/>
                </a:solidFill>
                <a:effectLst/>
                <a:uLnTx/>
                <a:uFillTx/>
                <a:latin typeface="Wide Lati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altLang="en-US" sz="1200" b="0" i="0" u="none" strike="noStrike" kern="1200" cap="none" spc="0" normalizeH="0" baseline="0" noProof="0">
              <a:ln>
                <a:noFill/>
              </a:ln>
              <a:solidFill>
                <a:prstClr val="black"/>
              </a:solidFill>
              <a:effectLst/>
              <a:uLnTx/>
              <a:uFillTx/>
              <a:latin typeface="Wide Latin" pitchFamily="18" charset="0"/>
              <a:ea typeface="+mn-ea"/>
              <a:cs typeface="+mn-cs"/>
            </a:endParaRPr>
          </a:p>
        </p:txBody>
      </p:sp>
      <p:sp>
        <p:nvSpPr>
          <p:cNvPr id="662531" name="Rectangle 2"/>
          <p:cNvSpPr>
            <a:spLocks noGrp="1" noRot="1" noChangeAspect="1" noChangeArrowheads="1" noTextEdit="1"/>
          </p:cNvSpPr>
          <p:nvPr>
            <p:ph type="sldImg"/>
          </p:nvPr>
        </p:nvSpPr>
        <p:spPr>
          <a:xfrm>
            <a:off x="381000" y="685800"/>
            <a:ext cx="6096000" cy="3429000"/>
          </a:xfrm>
          <a:ln/>
        </p:spPr>
      </p:sp>
      <p:sp>
        <p:nvSpPr>
          <p:cNvPr id="66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80" charset="0"/>
            </a:endParaRPr>
          </a:p>
        </p:txBody>
      </p:sp>
    </p:spTree>
    <p:extLst>
      <p:ext uri="{BB962C8B-B14F-4D97-AF65-F5344CB8AC3E}">
        <p14:creationId xmlns:p14="http://schemas.microsoft.com/office/powerpoint/2010/main" val="28132055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E77F9-780C-453A-8C8E-3885B9D3805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74243" name="Rectangle 2"/>
          <p:cNvSpPr>
            <a:spLocks noGrp="1" noRot="1" noChangeAspect="1" noChangeArrowheads="1" noTextEdit="1"/>
          </p:cNvSpPr>
          <p:nvPr>
            <p:ph type="sldImg"/>
          </p:nvPr>
        </p:nvSpPr>
        <p:spPr>
          <a:ln/>
        </p:spPr>
      </p:sp>
      <p:sp>
        <p:nvSpPr>
          <p:cNvPr id="167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06405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01A4-72BC-4E48-B691-FACD60F5C83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80058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C7A36E-6E7F-4995-8C8F-60589929A7B5}"/>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EFF2FE-C760-486B-BB64-F86E23DEE301}"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529859" name="Rectangle 2">
            <a:extLst>
              <a:ext uri="{FF2B5EF4-FFF2-40B4-BE49-F238E27FC236}">
                <a16:creationId xmlns:a16="http://schemas.microsoft.com/office/drawing/2014/main" id="{2BB3AF78-547E-42D1-941A-95942A3E6673}"/>
              </a:ext>
            </a:extLst>
          </p:cNvPr>
          <p:cNvSpPr>
            <a:spLocks noGrp="1" noRot="1" noChangeAspect="1" noChangeArrowheads="1" noTextEdit="1"/>
          </p:cNvSpPr>
          <p:nvPr>
            <p:ph type="sldImg"/>
          </p:nvPr>
        </p:nvSpPr>
        <p:spPr>
          <a:ln/>
        </p:spPr>
      </p:sp>
      <p:sp>
        <p:nvSpPr>
          <p:cNvPr id="1529860" name="Rectangle 3">
            <a:extLst>
              <a:ext uri="{FF2B5EF4-FFF2-40B4-BE49-F238E27FC236}">
                <a16:creationId xmlns:a16="http://schemas.microsoft.com/office/drawing/2014/main" id="{074C9583-4147-4755-944F-FB071355A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07565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C7A36E-6E7F-4995-8C8F-60589929A7B5}"/>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EFF2FE-C760-486B-BB64-F86E23DEE301}"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529859" name="Rectangle 2">
            <a:extLst>
              <a:ext uri="{FF2B5EF4-FFF2-40B4-BE49-F238E27FC236}">
                <a16:creationId xmlns:a16="http://schemas.microsoft.com/office/drawing/2014/main" id="{2BB3AF78-547E-42D1-941A-95942A3E6673}"/>
              </a:ext>
            </a:extLst>
          </p:cNvPr>
          <p:cNvSpPr>
            <a:spLocks noGrp="1" noRot="1" noChangeAspect="1" noChangeArrowheads="1" noTextEdit="1"/>
          </p:cNvSpPr>
          <p:nvPr>
            <p:ph type="sldImg"/>
          </p:nvPr>
        </p:nvSpPr>
        <p:spPr>
          <a:ln/>
        </p:spPr>
      </p:sp>
      <p:sp>
        <p:nvSpPr>
          <p:cNvPr id="1529860" name="Rectangle 3">
            <a:extLst>
              <a:ext uri="{FF2B5EF4-FFF2-40B4-BE49-F238E27FC236}">
                <a16:creationId xmlns:a16="http://schemas.microsoft.com/office/drawing/2014/main" id="{074C9583-4147-4755-944F-FB071355A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988963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B994D8-0F80-41E0-B1B8-E52DBF86A2B4}"/>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1E6CEF-6A64-4BF1-ACEB-722E5B018559}"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530883" name="Rectangle 2">
            <a:extLst>
              <a:ext uri="{FF2B5EF4-FFF2-40B4-BE49-F238E27FC236}">
                <a16:creationId xmlns:a16="http://schemas.microsoft.com/office/drawing/2014/main" id="{9BAB165F-E149-475F-BC0D-0DE669B7EEA5}"/>
              </a:ext>
            </a:extLst>
          </p:cNvPr>
          <p:cNvSpPr>
            <a:spLocks noGrp="1" noRot="1" noChangeAspect="1" noChangeArrowheads="1" noTextEdit="1"/>
          </p:cNvSpPr>
          <p:nvPr>
            <p:ph type="sldImg"/>
          </p:nvPr>
        </p:nvSpPr>
        <p:spPr>
          <a:ln/>
        </p:spPr>
      </p:sp>
      <p:sp>
        <p:nvSpPr>
          <p:cNvPr id="1530884" name="Rectangle 3">
            <a:extLst>
              <a:ext uri="{FF2B5EF4-FFF2-40B4-BE49-F238E27FC236}">
                <a16:creationId xmlns:a16="http://schemas.microsoft.com/office/drawing/2014/main" id="{54C05FA0-D876-42AE-94DA-72AED4E7A3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154728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E94E51-F665-4D62-A5E8-8CCA570D8659}"/>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35F55C-96F5-4DA7-AD5B-0C6E6B253C72}"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977347" name="Rectangle 2">
            <a:extLst>
              <a:ext uri="{FF2B5EF4-FFF2-40B4-BE49-F238E27FC236}">
                <a16:creationId xmlns:a16="http://schemas.microsoft.com/office/drawing/2014/main" id="{8854E8B6-9350-4C35-A63A-F2A1CBA6A5D1}"/>
              </a:ext>
            </a:extLst>
          </p:cNvPr>
          <p:cNvSpPr>
            <a:spLocks noGrp="1" noRot="1" noChangeAspect="1" noChangeArrowheads="1" noTextEdit="1"/>
          </p:cNvSpPr>
          <p:nvPr>
            <p:ph type="sldImg"/>
          </p:nvPr>
        </p:nvSpPr>
        <p:spPr>
          <a:ln/>
        </p:spPr>
      </p:sp>
      <p:sp>
        <p:nvSpPr>
          <p:cNvPr id="1977348" name="Rectangle 3">
            <a:extLst>
              <a:ext uri="{FF2B5EF4-FFF2-40B4-BE49-F238E27FC236}">
                <a16:creationId xmlns:a16="http://schemas.microsoft.com/office/drawing/2014/main" id="{A78EF32A-5185-4017-8D7E-782F043B7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831578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D02AD-9205-4553-B0B6-A57322259EC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11779" name="Rectangle 2"/>
          <p:cNvSpPr>
            <a:spLocks noGrp="1" noRot="1" noChangeAspect="1" noChangeArrowheads="1" noTextEdit="1"/>
          </p:cNvSpPr>
          <p:nvPr>
            <p:ph type="sldImg"/>
          </p:nvPr>
        </p:nvSpPr>
        <p:spPr>
          <a:ln/>
        </p:spPr>
      </p:sp>
      <p:sp>
        <p:nvSpPr>
          <p:cNvPr id="161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561732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7821EF-B750-4B12-BE60-2E986FFE040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931586" name="Rectangle 2"/>
          <p:cNvSpPr>
            <a:spLocks noGrp="1" noRot="1" noChangeAspect="1" noChangeArrowheads="1" noTextEdit="1"/>
          </p:cNvSpPr>
          <p:nvPr>
            <p:ph type="sldImg"/>
          </p:nvPr>
        </p:nvSpPr>
        <p:spPr>
          <a:ln/>
        </p:spPr>
      </p:sp>
      <p:sp>
        <p:nvSpPr>
          <p:cNvPr id="4931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6644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0B2E5-E926-4156-9D8A-0657DA3D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02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AEA99-EA99-4E83-985A-C94DBCBB8A1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774253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0B2E5-E926-4156-9D8A-0657DA3D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469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D02A8F-E277-4F53-B309-90808343F776}"/>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79E536-3B76-440C-9DC1-3CDA17640E5A}"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587203" name="Rectangle 2">
            <a:extLst>
              <a:ext uri="{FF2B5EF4-FFF2-40B4-BE49-F238E27FC236}">
                <a16:creationId xmlns:a16="http://schemas.microsoft.com/office/drawing/2014/main" id="{6397F37D-A589-4687-A7F0-134F0429BAF3}"/>
              </a:ext>
            </a:extLst>
          </p:cNvPr>
          <p:cNvSpPr>
            <a:spLocks noGrp="1" noRot="1" noChangeAspect="1" noChangeArrowheads="1" noTextEdit="1"/>
          </p:cNvSpPr>
          <p:nvPr>
            <p:ph type="sldImg"/>
          </p:nvPr>
        </p:nvSpPr>
        <p:spPr>
          <a:ln/>
        </p:spPr>
      </p:sp>
      <p:sp>
        <p:nvSpPr>
          <p:cNvPr id="1587204" name="Rectangle 3">
            <a:extLst>
              <a:ext uri="{FF2B5EF4-FFF2-40B4-BE49-F238E27FC236}">
                <a16:creationId xmlns:a16="http://schemas.microsoft.com/office/drawing/2014/main" id="{0884CDD5-C74A-467C-AC7A-7780927BBE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05345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98EDF-283F-40C3-A5F0-E2ABDF79A28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49570" name="Rectangle 2"/>
          <p:cNvSpPr>
            <a:spLocks noGrp="1" noRot="1" noChangeAspect="1" noChangeArrowheads="1" noTextEdit="1"/>
          </p:cNvSpPr>
          <p:nvPr>
            <p:ph type="sldImg"/>
          </p:nvPr>
        </p:nvSpPr>
        <p:spPr>
          <a:ln/>
        </p:spPr>
      </p:sp>
      <p:sp>
        <p:nvSpPr>
          <p:cNvPr id="394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1185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3CCED-21F4-4FF9-9C57-967AA99CB95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45516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E18D3-E11A-4DB1-8101-126E8E9E159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33186" name="Rectangle 2"/>
          <p:cNvSpPr>
            <a:spLocks noGrp="1" noRot="1" noChangeAspect="1" noChangeArrowheads="1" noTextEdit="1"/>
          </p:cNvSpPr>
          <p:nvPr>
            <p:ph type="sldImg"/>
          </p:nvPr>
        </p:nvSpPr>
        <p:spPr>
          <a:ln/>
        </p:spPr>
      </p:sp>
      <p:sp>
        <p:nvSpPr>
          <p:cNvPr id="393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5982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6772D-763D-41C9-A7EB-6E437EF165F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03138" name="Rectangle 2"/>
          <p:cNvSpPr>
            <a:spLocks noGrp="1" noRot="1" noChangeAspect="1" noChangeArrowheads="1" noTextEdit="1"/>
          </p:cNvSpPr>
          <p:nvPr>
            <p:ph type="sldImg"/>
          </p:nvPr>
        </p:nvSpPr>
        <p:spPr>
          <a:xfrm>
            <a:off x="382588" y="685800"/>
            <a:ext cx="6094412" cy="3429000"/>
          </a:xfrm>
          <a:ln/>
        </p:spPr>
      </p:sp>
      <p:sp>
        <p:nvSpPr>
          <p:cNvPr id="3803139" name="Rectangle 3"/>
          <p:cNvSpPr>
            <a:spLocks noGrp="1" noChangeArrowheads="1"/>
          </p:cNvSpPr>
          <p:nvPr>
            <p:ph type="body" idx="1"/>
          </p:nvPr>
        </p:nvSpPr>
        <p:spPr>
          <a:xfrm>
            <a:off x="914400" y="4343673"/>
            <a:ext cx="5029200" cy="4114566"/>
          </a:xfrm>
        </p:spPr>
        <p:txBody>
          <a:bodyPr/>
          <a:lstStyle/>
          <a:p>
            <a:pPr eaLnBrk="0" hangingPunct="0">
              <a:spcBef>
                <a:spcPct val="0"/>
              </a:spcBef>
            </a:pPr>
            <a:endParaRPr lang="en-US" sz="2400">
              <a:ea typeface="ＭＳ Ｐゴシック" pitchFamily="1" charset="-128"/>
            </a:endParaRPr>
          </a:p>
        </p:txBody>
      </p:sp>
    </p:spTree>
    <p:extLst>
      <p:ext uri="{BB962C8B-B14F-4D97-AF65-F5344CB8AC3E}">
        <p14:creationId xmlns:p14="http://schemas.microsoft.com/office/powerpoint/2010/main" val="42035669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804B0-5C8F-41D5-9BDE-B2E057F2325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920898" name="Rectangle 1026"/>
          <p:cNvSpPr>
            <a:spLocks noGrp="1" noRot="1" noChangeAspect="1" noChangeArrowheads="1" noTextEdit="1"/>
          </p:cNvSpPr>
          <p:nvPr>
            <p:ph type="sldImg"/>
          </p:nvPr>
        </p:nvSpPr>
        <p:spPr>
          <a:ln/>
        </p:spPr>
      </p:sp>
      <p:sp>
        <p:nvSpPr>
          <p:cNvPr id="392089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260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6C0501-9296-41A7-B6C5-B3BD0FBC229C}"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961858" name="Rectangle 2"/>
          <p:cNvSpPr>
            <a:spLocks noGrp="1" noRot="1" noChangeAspect="1" noChangeArrowheads="1" noTextEdit="1"/>
          </p:cNvSpPr>
          <p:nvPr>
            <p:ph type="sldImg"/>
          </p:nvPr>
        </p:nvSpPr>
        <p:spPr>
          <a:ln/>
        </p:spPr>
      </p:sp>
      <p:sp>
        <p:nvSpPr>
          <p:cNvPr id="396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73A95-2E38-4C8A-856A-97E58C748D4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59810" name="Rectangle 2"/>
          <p:cNvSpPr>
            <a:spLocks noGrp="1" noRot="1" noChangeAspect="1" noChangeArrowheads="1" noTextEdit="1"/>
          </p:cNvSpPr>
          <p:nvPr>
            <p:ph type="sldImg"/>
          </p:nvPr>
        </p:nvSpPr>
        <p:spPr>
          <a:ln/>
        </p:spPr>
      </p:sp>
      <p:sp>
        <p:nvSpPr>
          <p:cNvPr id="395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978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6/1/2020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379777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949406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70" y="273051"/>
            <a:ext cx="2741084" cy="58229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273051"/>
            <a:ext cx="8024283" cy="58229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1D5E80AB-5248-4C2A-AB5D-C74A728EC8A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141819051"/>
      </p:ext>
    </p:extLst>
  </p:cSld>
  <p:clrMapOvr>
    <a:masterClrMapping/>
  </p:clrMapOvr>
  <p:transition spd="slow">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7" y="273051"/>
            <a:ext cx="10968567" cy="1143000"/>
          </a:xfrm>
        </p:spPr>
        <p:txBody>
          <a:bodyPr/>
          <a:lstStyle/>
          <a:p>
            <a:r>
              <a:rPr lang="en-US"/>
              <a:t>Click to edit Master title style</a:t>
            </a:r>
          </a:p>
        </p:txBody>
      </p:sp>
      <p:sp>
        <p:nvSpPr>
          <p:cNvPr id="3" name="Text Placeholder 2"/>
          <p:cNvSpPr>
            <a:spLocks noGrp="1"/>
          </p:cNvSpPr>
          <p:nvPr>
            <p:ph type="body" sz="half" idx="1"/>
          </p:nvPr>
        </p:nvSpPr>
        <p:spPr>
          <a:xfrm>
            <a:off x="607484" y="1598613"/>
            <a:ext cx="538268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3370" y="1598614"/>
            <a:ext cx="5382684"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3370" y="3922715"/>
            <a:ext cx="5382684"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7487" y="6242052"/>
            <a:ext cx="2840567" cy="474663"/>
          </a:xfrm>
        </p:spPr>
        <p:txBody>
          <a:bodyPr/>
          <a:lstStyle>
            <a:lvl1pPr>
              <a:defRPr/>
            </a:lvl1pPr>
          </a:lstStyle>
          <a:p>
            <a:pPr algn="l"/>
            <a:endParaRPr lang="en-US">
              <a:solidFill>
                <a:srgbClr val="EAEAEA"/>
              </a:solidFill>
            </a:endParaRPr>
          </a:p>
        </p:txBody>
      </p:sp>
      <p:sp>
        <p:nvSpPr>
          <p:cNvPr id="7" name="Footer Placeholder 6"/>
          <p:cNvSpPr>
            <a:spLocks noGrp="1"/>
          </p:cNvSpPr>
          <p:nvPr>
            <p:ph type="ftr" sz="quarter" idx="11"/>
          </p:nvPr>
        </p:nvSpPr>
        <p:spPr>
          <a:xfrm>
            <a:off x="4165600" y="6242052"/>
            <a:ext cx="3860800" cy="474663"/>
          </a:xfrm>
        </p:spPr>
        <p:txBody>
          <a:bodyPr/>
          <a:lstStyle>
            <a:lvl1pPr>
              <a:defRPr/>
            </a:lvl1pPr>
          </a:lstStyle>
          <a:p>
            <a:endParaRPr lang="en-US">
              <a:solidFill>
                <a:srgbClr val="EAEAEA"/>
              </a:solidFill>
            </a:endParaRPr>
          </a:p>
        </p:txBody>
      </p:sp>
      <p:sp>
        <p:nvSpPr>
          <p:cNvPr id="8" name="Slide Number Placeholder 7"/>
          <p:cNvSpPr>
            <a:spLocks noGrp="1"/>
          </p:cNvSpPr>
          <p:nvPr>
            <p:ph type="sldNum" sz="quarter" idx="12"/>
          </p:nvPr>
        </p:nvSpPr>
        <p:spPr>
          <a:xfrm>
            <a:off x="8737603" y="6242052"/>
            <a:ext cx="2840567" cy="474663"/>
          </a:xfrm>
        </p:spPr>
        <p:txBody>
          <a:bodyPr/>
          <a:lstStyle>
            <a:lvl1pPr>
              <a:defRPr/>
            </a:lvl1pPr>
          </a:lstStyle>
          <a:p>
            <a:fld id="{01AB3DD6-6E10-4E82-A86B-1096440DF33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26401129"/>
      </p:ext>
    </p:extLst>
  </p:cSld>
  <p:clrMapOvr>
    <a:masterClrMapping/>
  </p:clrMapOvr>
  <p:transition spd="slow">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7" y="273051"/>
            <a:ext cx="10968567" cy="1143000"/>
          </a:xfrm>
        </p:spPr>
        <p:txBody>
          <a:bodyPr/>
          <a:lstStyle/>
          <a:p>
            <a:r>
              <a:rPr lang="en-US"/>
              <a:t>Click to edit Master title style</a:t>
            </a:r>
          </a:p>
        </p:txBody>
      </p:sp>
      <p:sp>
        <p:nvSpPr>
          <p:cNvPr id="3" name="Text Placeholder 2"/>
          <p:cNvSpPr>
            <a:spLocks noGrp="1"/>
          </p:cNvSpPr>
          <p:nvPr>
            <p:ph type="body" sz="half" idx="1"/>
          </p:nvPr>
        </p:nvSpPr>
        <p:spPr>
          <a:xfrm>
            <a:off x="607484" y="1598613"/>
            <a:ext cx="538268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70" y="1598613"/>
            <a:ext cx="5382684"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7487" y="6242052"/>
            <a:ext cx="2840567" cy="474663"/>
          </a:xfrm>
        </p:spPr>
        <p:txBody>
          <a:bodyPr/>
          <a:lstStyle>
            <a:lvl1pPr>
              <a:defRPr/>
            </a:lvl1pPr>
          </a:lstStyle>
          <a:p>
            <a:pPr algn="l"/>
            <a:endParaRPr lang="en-US">
              <a:solidFill>
                <a:srgbClr val="EAEAEA"/>
              </a:solidFill>
            </a:endParaRPr>
          </a:p>
        </p:txBody>
      </p:sp>
      <p:sp>
        <p:nvSpPr>
          <p:cNvPr id="6" name="Footer Placeholder 5"/>
          <p:cNvSpPr>
            <a:spLocks noGrp="1"/>
          </p:cNvSpPr>
          <p:nvPr>
            <p:ph type="ftr" sz="quarter" idx="11"/>
          </p:nvPr>
        </p:nvSpPr>
        <p:spPr>
          <a:xfrm>
            <a:off x="4165600" y="6242052"/>
            <a:ext cx="3860800" cy="474663"/>
          </a:xfrm>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a:xfrm>
            <a:off x="8737603" y="6242052"/>
            <a:ext cx="2840567" cy="474663"/>
          </a:xfrm>
        </p:spPr>
        <p:txBody>
          <a:bodyPr/>
          <a:lstStyle>
            <a:lvl1pPr>
              <a:defRPr/>
            </a:lvl1pPr>
          </a:lstStyle>
          <a:p>
            <a:fld id="{DD9B3858-841A-4113-AE5C-CB6B2D9A4FB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49620040"/>
      </p:ext>
    </p:extLst>
  </p:cSld>
  <p:clrMapOvr>
    <a:masterClrMapping/>
  </p:clrMapOvr>
  <p:transition spd="slow">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pPr/>
              <a:t>‹#›</a:t>
            </a:fld>
            <a:endParaRPr lang="en-US"/>
          </a:p>
        </p:txBody>
      </p:sp>
    </p:spTree>
    <p:extLst>
      <p:ext uri="{BB962C8B-B14F-4D97-AF65-F5344CB8AC3E}">
        <p14:creationId xmlns:p14="http://schemas.microsoft.com/office/powerpoint/2010/main" val="14178123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pPr/>
              <a:t>‹#›</a:t>
            </a:fld>
            <a:endParaRPr lang="en-US"/>
          </a:p>
        </p:txBody>
      </p:sp>
    </p:spTree>
    <p:extLst>
      <p:ext uri="{BB962C8B-B14F-4D97-AF65-F5344CB8AC3E}">
        <p14:creationId xmlns:p14="http://schemas.microsoft.com/office/powerpoint/2010/main" val="31788931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pPr/>
              <a:t>‹#›</a:t>
            </a:fld>
            <a:endParaRPr lang="en-US"/>
          </a:p>
        </p:txBody>
      </p:sp>
    </p:spTree>
    <p:extLst>
      <p:ext uri="{BB962C8B-B14F-4D97-AF65-F5344CB8AC3E}">
        <p14:creationId xmlns:p14="http://schemas.microsoft.com/office/powerpoint/2010/main" val="15202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pPr/>
              <a:t>‹#›</a:t>
            </a:fld>
            <a:endParaRPr lang="en-US"/>
          </a:p>
        </p:txBody>
      </p:sp>
    </p:spTree>
    <p:extLst>
      <p:ext uri="{BB962C8B-B14F-4D97-AF65-F5344CB8AC3E}">
        <p14:creationId xmlns:p14="http://schemas.microsoft.com/office/powerpoint/2010/main" val="25061150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pPr/>
              <a:t>‹#›</a:t>
            </a:fld>
            <a:endParaRPr lang="en-US"/>
          </a:p>
        </p:txBody>
      </p:sp>
    </p:spTree>
    <p:extLst>
      <p:ext uri="{BB962C8B-B14F-4D97-AF65-F5344CB8AC3E}">
        <p14:creationId xmlns:p14="http://schemas.microsoft.com/office/powerpoint/2010/main" val="13674698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pPr/>
              <a:t>‹#›</a:t>
            </a:fld>
            <a:endParaRPr lang="en-US"/>
          </a:p>
        </p:txBody>
      </p:sp>
    </p:spTree>
    <p:extLst>
      <p:ext uri="{BB962C8B-B14F-4D97-AF65-F5344CB8AC3E}">
        <p14:creationId xmlns:p14="http://schemas.microsoft.com/office/powerpoint/2010/main" val="7993790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pPr/>
              <a:t>‹#›</a:t>
            </a:fld>
            <a:endParaRPr lang="en-US"/>
          </a:p>
        </p:txBody>
      </p:sp>
    </p:spTree>
    <p:extLst>
      <p:ext uri="{BB962C8B-B14F-4D97-AF65-F5344CB8AC3E}">
        <p14:creationId xmlns:p14="http://schemas.microsoft.com/office/powerpoint/2010/main" val="387296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6/1/2020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5078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pPr/>
              <a:t>‹#›</a:t>
            </a:fld>
            <a:endParaRPr lang="en-US"/>
          </a:p>
        </p:txBody>
      </p:sp>
    </p:spTree>
    <p:extLst>
      <p:ext uri="{BB962C8B-B14F-4D97-AF65-F5344CB8AC3E}">
        <p14:creationId xmlns:p14="http://schemas.microsoft.com/office/powerpoint/2010/main" val="2792846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pPr/>
              <a:t>‹#›</a:t>
            </a:fld>
            <a:endParaRPr lang="en-US"/>
          </a:p>
        </p:txBody>
      </p:sp>
    </p:spTree>
    <p:extLst>
      <p:ext uri="{BB962C8B-B14F-4D97-AF65-F5344CB8AC3E}">
        <p14:creationId xmlns:p14="http://schemas.microsoft.com/office/powerpoint/2010/main" val="225500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pPr/>
              <a:t>‹#›</a:t>
            </a:fld>
            <a:endParaRPr lang="en-US"/>
          </a:p>
        </p:txBody>
      </p:sp>
    </p:spTree>
    <p:extLst>
      <p:ext uri="{BB962C8B-B14F-4D97-AF65-F5344CB8AC3E}">
        <p14:creationId xmlns:p14="http://schemas.microsoft.com/office/powerpoint/2010/main" val="2597739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pPr/>
              <a:t>‹#›</a:t>
            </a:fld>
            <a:endParaRPr lang="en-US"/>
          </a:p>
        </p:txBody>
      </p:sp>
    </p:spTree>
    <p:extLst>
      <p:ext uri="{BB962C8B-B14F-4D97-AF65-F5344CB8AC3E}">
        <p14:creationId xmlns:p14="http://schemas.microsoft.com/office/powerpoint/2010/main" val="21208412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pPr/>
              <a:t>‹#›</a:t>
            </a:fld>
            <a:endParaRPr lang="en-US"/>
          </a:p>
        </p:txBody>
      </p:sp>
    </p:spTree>
    <p:extLst>
      <p:ext uri="{BB962C8B-B14F-4D97-AF65-F5344CB8AC3E}">
        <p14:creationId xmlns:p14="http://schemas.microsoft.com/office/powerpoint/2010/main" val="6049135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pPr/>
              <a:t>‹#›</a:t>
            </a:fld>
            <a:endParaRPr lang="en-US"/>
          </a:p>
        </p:txBody>
      </p:sp>
    </p:spTree>
    <p:extLst>
      <p:ext uri="{BB962C8B-B14F-4D97-AF65-F5344CB8AC3E}">
        <p14:creationId xmlns:p14="http://schemas.microsoft.com/office/powerpoint/2010/main" val="35242088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pPr/>
              <a:t>‹#›</a:t>
            </a:fld>
            <a:endParaRPr lang="en-US"/>
          </a:p>
        </p:txBody>
      </p:sp>
    </p:spTree>
    <p:extLst>
      <p:ext uri="{BB962C8B-B14F-4D97-AF65-F5344CB8AC3E}">
        <p14:creationId xmlns:p14="http://schemas.microsoft.com/office/powerpoint/2010/main" val="35544478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pPr/>
              <a:t>‹#›</a:t>
            </a:fld>
            <a:endParaRPr lang="en-US"/>
          </a:p>
        </p:txBody>
      </p:sp>
    </p:spTree>
    <p:extLst>
      <p:ext uri="{BB962C8B-B14F-4D97-AF65-F5344CB8AC3E}">
        <p14:creationId xmlns:p14="http://schemas.microsoft.com/office/powerpoint/2010/main" val="5836787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pPr/>
              <a:t>‹#›</a:t>
            </a:fld>
            <a:endParaRPr lang="en-US"/>
          </a:p>
        </p:txBody>
      </p:sp>
    </p:spTree>
    <p:extLst>
      <p:ext uri="{BB962C8B-B14F-4D97-AF65-F5344CB8AC3E}">
        <p14:creationId xmlns:p14="http://schemas.microsoft.com/office/powerpoint/2010/main" val="1528355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pPr/>
              <a:t>‹#›</a:t>
            </a:fld>
            <a:endParaRPr lang="en-US"/>
          </a:p>
        </p:txBody>
      </p:sp>
    </p:spTree>
    <p:extLst>
      <p:ext uri="{BB962C8B-B14F-4D97-AF65-F5344CB8AC3E}">
        <p14:creationId xmlns:p14="http://schemas.microsoft.com/office/powerpoint/2010/main" val="195075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23792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pPr/>
              <a:t>‹#›</a:t>
            </a:fld>
            <a:endParaRPr lang="en-US"/>
          </a:p>
        </p:txBody>
      </p:sp>
    </p:spTree>
    <p:extLst>
      <p:ext uri="{BB962C8B-B14F-4D97-AF65-F5344CB8AC3E}">
        <p14:creationId xmlns:p14="http://schemas.microsoft.com/office/powerpoint/2010/main" val="27446287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pPr/>
              <a:t>‹#›</a:t>
            </a:fld>
            <a:endParaRPr lang="en-US"/>
          </a:p>
        </p:txBody>
      </p:sp>
    </p:spTree>
    <p:extLst>
      <p:ext uri="{BB962C8B-B14F-4D97-AF65-F5344CB8AC3E}">
        <p14:creationId xmlns:p14="http://schemas.microsoft.com/office/powerpoint/2010/main" val="20773450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pPr/>
              <a:t>‹#›</a:t>
            </a:fld>
            <a:endParaRPr lang="en-US"/>
          </a:p>
        </p:txBody>
      </p:sp>
    </p:spTree>
    <p:extLst>
      <p:ext uri="{BB962C8B-B14F-4D97-AF65-F5344CB8AC3E}">
        <p14:creationId xmlns:p14="http://schemas.microsoft.com/office/powerpoint/2010/main" val="34045552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76C0DA-F54F-4EF8-8530-620189A905F3}"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7386992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08135-1293-40C3-8473-DC1A39427923}"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9064446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FAC51-9487-43F0-8FDE-F6652E757D9F}"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5293899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014A4F-1FB5-4AC9-A4DF-90DC2F262B9B}"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9509005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E664E0-C9F4-452F-9041-F1BC11E2CA00}"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115181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FCBED-93F9-48DC-BC05-F0FE0BBBE27B}"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8499078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D7D971-BB8E-40A6-A4BF-08F804B77767}"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88207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49770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2BF10A-1983-4DEA-949F-F804E410606A}"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868486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17D9CD-BF53-41FA-B7DB-502D3EA59454}"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462515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DDB42-2427-44BB-BFC0-BF74733F7EBD}"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7346587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a:defRPr/>
            </a:pPr>
            <a:endParaRPr lang="en-US">
              <a:solidFill>
                <a:srgbClr val="000000"/>
              </a:solidFill>
              <a:latin typeface="Times New Roman"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B7A77E-1D3B-40D8-A187-4D5FDD53D35C}"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7842060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76C0DA-F54F-4EF8-8530-620189A905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7050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08135-1293-40C3-8473-DC1A394279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2970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FAC51-9487-43F0-8FDE-F6652E757D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7138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014A4F-1FB5-4AC9-A4DF-90DC2F262B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4103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E664E0-C9F4-452F-9041-F1BC11E2CA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78896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FCBED-93F9-48DC-BC05-F0FE0BBBE2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7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71002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D7D971-BB8E-40A6-A4BF-08F804B777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7600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2BF10A-1983-4DEA-949F-F804E4106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11752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17D9CD-BF53-41FA-B7DB-502D3EA594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8387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DDB42-2427-44BB-BFC0-BF74733F7E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4252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B7A77E-1D3B-40D8-A187-4D5FDD53D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7332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pPr>
              <a:defRPr/>
            </a:pPr>
            <a:fld id="{84D469D8-349F-4A1F-8D48-2EEBA1D132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7063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DB9AD5-9A5B-4239-A96C-ED4A7092EB73}"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31760506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B9AD5-9A5B-4239-A96C-ED4A7092EB73}"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12649007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B9AD5-9A5B-4239-A96C-ED4A7092EB73}"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4749155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DB9AD5-9A5B-4239-A96C-ED4A7092EB73}"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1579035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39055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DB9AD5-9A5B-4239-A96C-ED4A7092EB73}"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20717941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DB9AD5-9A5B-4239-A96C-ED4A7092EB73}"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40561933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B9AD5-9A5B-4239-A96C-ED4A7092EB73}"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20973889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B9AD5-9A5B-4239-A96C-ED4A7092EB73}"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16517343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B9AD5-9A5B-4239-A96C-ED4A7092EB73}"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3223611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B9AD5-9A5B-4239-A96C-ED4A7092EB73}"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11814201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B9AD5-9A5B-4239-A96C-ED4A7092EB73}"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1C4BB-5EA0-41D8-905E-95DE125B5A35}" type="slidenum">
              <a:rPr lang="en-US" smtClean="0"/>
              <a:t>‹#›</a:t>
            </a:fld>
            <a:endParaRPr lang="en-US"/>
          </a:p>
        </p:txBody>
      </p:sp>
    </p:spTree>
    <p:extLst>
      <p:ext uri="{BB962C8B-B14F-4D97-AF65-F5344CB8AC3E}">
        <p14:creationId xmlns:p14="http://schemas.microsoft.com/office/powerpoint/2010/main" val="2594433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304BC-9A7B-4129-ACF6-FA35441B86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9706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AE5451-3841-43DB-875E-102C83D52E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8652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627DB0-F220-432E-BCA8-583E444014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16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10641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DC3E37-D3CC-4F5B-8550-D850010F8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2806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0832FC-DA1F-478D-8128-6634C9AEB9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368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60B78A-48E4-4E96-A487-F6D529A7DD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3934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AA585-E971-44AB-A98C-FCCDA9423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739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E91645-36F7-4E96-881B-9218E8ED4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35821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FB8FE5-2084-4C29-A4C5-A53019CBBE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3164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6ADD47-4C74-4E49-B323-38DABAD2D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9587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04F35C-3FA3-43A0-8099-ACAE306B86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2275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43B365-2E1F-49C9-B82A-699B34948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1337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27E2B6-616B-4A49-8BF7-BCB4B53A18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486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24086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BF9AB40-D9CA-4071-9E3E-324C89BCF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13912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408E2-9641-4062-9734-1209BC689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6950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C6E88A-B563-4F28-B1F6-B55F0A9B56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86481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21189C-8D1D-4367-A7FF-A3A033BC92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1113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90ADBF-526D-4AD5-BA0E-D2CD3FEA1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0880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8FA7D8-ADA1-4CB1-8796-B7183C0DF9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58876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9FC7F8-257B-4C03-98BA-23DEFA407A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0628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190745-60F9-4230-BAAE-8922690133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8C4779-5F32-4238-89D5-50A206B3CF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96707F-98DA-40C7-9102-5AE50C28E613}"/>
              </a:ext>
            </a:extLst>
          </p:cNvPr>
          <p:cNvSpPr>
            <a:spLocks noGrp="1" noChangeArrowheads="1"/>
          </p:cNvSpPr>
          <p:nvPr>
            <p:ph type="sldNum" sz="quarter" idx="12"/>
          </p:nvPr>
        </p:nvSpPr>
        <p:spPr>
          <a:ln/>
        </p:spPr>
        <p:txBody>
          <a:bodyPr/>
          <a:lstStyle>
            <a:lvl1pPr>
              <a:defRPr/>
            </a:lvl1pPr>
          </a:lstStyle>
          <a:p>
            <a:fld id="{51136D20-31C5-4FB5-A7ED-6E6BBD10F12E}" type="slidenum">
              <a:rPr lang="en-US" altLang="en-US"/>
              <a:pPr/>
              <a:t>‹#›</a:t>
            </a:fld>
            <a:endParaRPr lang="en-US" altLang="en-US"/>
          </a:p>
        </p:txBody>
      </p:sp>
    </p:spTree>
    <p:extLst>
      <p:ext uri="{BB962C8B-B14F-4D97-AF65-F5344CB8AC3E}">
        <p14:creationId xmlns:p14="http://schemas.microsoft.com/office/powerpoint/2010/main" val="28148403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A8021C-8DAA-4A6C-91E6-345E97F187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99EA17-E3E5-4493-9CBC-289AD079FD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82925C-168F-4CEF-BD54-94EBC6EAEC81}"/>
              </a:ext>
            </a:extLst>
          </p:cNvPr>
          <p:cNvSpPr>
            <a:spLocks noGrp="1" noChangeArrowheads="1"/>
          </p:cNvSpPr>
          <p:nvPr>
            <p:ph type="sldNum" sz="quarter" idx="12"/>
          </p:nvPr>
        </p:nvSpPr>
        <p:spPr>
          <a:ln/>
        </p:spPr>
        <p:txBody>
          <a:bodyPr/>
          <a:lstStyle>
            <a:lvl1pPr>
              <a:defRPr/>
            </a:lvl1pPr>
          </a:lstStyle>
          <a:p>
            <a:fld id="{48F9D4CF-B692-4D13-83B2-06E68A1301C0}" type="slidenum">
              <a:rPr lang="en-US" altLang="en-US"/>
              <a:pPr/>
              <a:t>‹#›</a:t>
            </a:fld>
            <a:endParaRPr lang="en-US" altLang="en-US"/>
          </a:p>
        </p:txBody>
      </p:sp>
    </p:spTree>
    <p:extLst>
      <p:ext uri="{BB962C8B-B14F-4D97-AF65-F5344CB8AC3E}">
        <p14:creationId xmlns:p14="http://schemas.microsoft.com/office/powerpoint/2010/main" val="20153602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B6F7E62-516C-4215-A7CC-A7F091D770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FE9EB2-31E3-4B3F-88FD-2260B5CADC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83B40B-05D7-49E8-A04C-352587539593}"/>
              </a:ext>
            </a:extLst>
          </p:cNvPr>
          <p:cNvSpPr>
            <a:spLocks noGrp="1" noChangeArrowheads="1"/>
          </p:cNvSpPr>
          <p:nvPr>
            <p:ph type="sldNum" sz="quarter" idx="12"/>
          </p:nvPr>
        </p:nvSpPr>
        <p:spPr>
          <a:ln/>
        </p:spPr>
        <p:txBody>
          <a:bodyPr/>
          <a:lstStyle>
            <a:lvl1pPr>
              <a:defRPr/>
            </a:lvl1pPr>
          </a:lstStyle>
          <a:p>
            <a:fld id="{83AC618A-A5D0-4953-B20C-00BC0024E330}" type="slidenum">
              <a:rPr lang="en-US" altLang="en-US"/>
              <a:pPr/>
              <a:t>‹#›</a:t>
            </a:fld>
            <a:endParaRPr lang="en-US" altLang="en-US"/>
          </a:p>
        </p:txBody>
      </p:sp>
    </p:spTree>
    <p:extLst>
      <p:ext uri="{BB962C8B-B14F-4D97-AF65-F5344CB8AC3E}">
        <p14:creationId xmlns:p14="http://schemas.microsoft.com/office/powerpoint/2010/main" val="67279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531100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5863DB-32E8-4221-AD69-387C50E1C6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B3504E-5EF5-4D2B-82F8-9575634E0D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E8E888-44B1-4EE0-8D2E-EA0647560A2A}"/>
              </a:ext>
            </a:extLst>
          </p:cNvPr>
          <p:cNvSpPr>
            <a:spLocks noGrp="1" noChangeArrowheads="1"/>
          </p:cNvSpPr>
          <p:nvPr>
            <p:ph type="sldNum" sz="quarter" idx="12"/>
          </p:nvPr>
        </p:nvSpPr>
        <p:spPr>
          <a:ln/>
        </p:spPr>
        <p:txBody>
          <a:bodyPr/>
          <a:lstStyle>
            <a:lvl1pPr>
              <a:defRPr/>
            </a:lvl1pPr>
          </a:lstStyle>
          <a:p>
            <a:fld id="{678D255A-7034-4C44-8C66-EF12C68252EC}" type="slidenum">
              <a:rPr lang="en-US" altLang="en-US"/>
              <a:pPr/>
              <a:t>‹#›</a:t>
            </a:fld>
            <a:endParaRPr lang="en-US" altLang="en-US"/>
          </a:p>
        </p:txBody>
      </p:sp>
    </p:spTree>
    <p:extLst>
      <p:ext uri="{BB962C8B-B14F-4D97-AF65-F5344CB8AC3E}">
        <p14:creationId xmlns:p14="http://schemas.microsoft.com/office/powerpoint/2010/main" val="19584121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B118B70-DF7D-4129-B4CB-4410C799F0B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A2D75FC-4B63-40CF-950A-6442AEE34B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AEB9A1E-7506-4048-AFCE-93906F35EAB9}"/>
              </a:ext>
            </a:extLst>
          </p:cNvPr>
          <p:cNvSpPr>
            <a:spLocks noGrp="1" noChangeArrowheads="1"/>
          </p:cNvSpPr>
          <p:nvPr>
            <p:ph type="sldNum" sz="quarter" idx="12"/>
          </p:nvPr>
        </p:nvSpPr>
        <p:spPr>
          <a:ln/>
        </p:spPr>
        <p:txBody>
          <a:bodyPr/>
          <a:lstStyle>
            <a:lvl1pPr>
              <a:defRPr/>
            </a:lvl1pPr>
          </a:lstStyle>
          <a:p>
            <a:fld id="{DE268393-74AF-48F9-AA60-B2455D793F42}" type="slidenum">
              <a:rPr lang="en-US" altLang="en-US"/>
              <a:pPr/>
              <a:t>‹#›</a:t>
            </a:fld>
            <a:endParaRPr lang="en-US" altLang="en-US"/>
          </a:p>
        </p:txBody>
      </p:sp>
    </p:spTree>
    <p:extLst>
      <p:ext uri="{BB962C8B-B14F-4D97-AF65-F5344CB8AC3E}">
        <p14:creationId xmlns:p14="http://schemas.microsoft.com/office/powerpoint/2010/main" val="22470544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BD9779-4D3C-4604-82E1-DE491426974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D597E8F-7A3A-4D00-A38B-AC3F8E15D1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525564-FCCB-4959-BBEB-9C6EA0B0E266}"/>
              </a:ext>
            </a:extLst>
          </p:cNvPr>
          <p:cNvSpPr>
            <a:spLocks noGrp="1" noChangeArrowheads="1"/>
          </p:cNvSpPr>
          <p:nvPr>
            <p:ph type="sldNum" sz="quarter" idx="12"/>
          </p:nvPr>
        </p:nvSpPr>
        <p:spPr>
          <a:ln/>
        </p:spPr>
        <p:txBody>
          <a:bodyPr/>
          <a:lstStyle>
            <a:lvl1pPr>
              <a:defRPr/>
            </a:lvl1pPr>
          </a:lstStyle>
          <a:p>
            <a:fld id="{56E687FE-8E20-41E3-85F8-EF7981717B59}" type="slidenum">
              <a:rPr lang="en-US" altLang="en-US"/>
              <a:pPr/>
              <a:t>‹#›</a:t>
            </a:fld>
            <a:endParaRPr lang="en-US" altLang="en-US"/>
          </a:p>
        </p:txBody>
      </p:sp>
    </p:spTree>
    <p:extLst>
      <p:ext uri="{BB962C8B-B14F-4D97-AF65-F5344CB8AC3E}">
        <p14:creationId xmlns:p14="http://schemas.microsoft.com/office/powerpoint/2010/main" val="7384825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18880D-CF89-4348-A05A-19373637879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A4ACA0D-F9C4-4DF4-9BF0-20531368E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88009B-9782-4410-86D5-E5ED1EA764C9}"/>
              </a:ext>
            </a:extLst>
          </p:cNvPr>
          <p:cNvSpPr>
            <a:spLocks noGrp="1" noChangeArrowheads="1"/>
          </p:cNvSpPr>
          <p:nvPr>
            <p:ph type="sldNum" sz="quarter" idx="12"/>
          </p:nvPr>
        </p:nvSpPr>
        <p:spPr>
          <a:ln/>
        </p:spPr>
        <p:txBody>
          <a:bodyPr/>
          <a:lstStyle>
            <a:lvl1pPr>
              <a:defRPr/>
            </a:lvl1pPr>
          </a:lstStyle>
          <a:p>
            <a:fld id="{9D755F00-F0DD-43DA-B039-A6E5532732B0}" type="slidenum">
              <a:rPr lang="en-US" altLang="en-US"/>
              <a:pPr/>
              <a:t>‹#›</a:t>
            </a:fld>
            <a:endParaRPr lang="en-US" altLang="en-US"/>
          </a:p>
        </p:txBody>
      </p:sp>
    </p:spTree>
    <p:extLst>
      <p:ext uri="{BB962C8B-B14F-4D97-AF65-F5344CB8AC3E}">
        <p14:creationId xmlns:p14="http://schemas.microsoft.com/office/powerpoint/2010/main" val="34979404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B219F5-36FF-4DED-9A57-EDB6823145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A8823C-7E19-44B8-A714-6B6096C5D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547713-6A46-4425-B4CE-2C7A53C61AC2}"/>
              </a:ext>
            </a:extLst>
          </p:cNvPr>
          <p:cNvSpPr>
            <a:spLocks noGrp="1" noChangeArrowheads="1"/>
          </p:cNvSpPr>
          <p:nvPr>
            <p:ph type="sldNum" sz="quarter" idx="12"/>
          </p:nvPr>
        </p:nvSpPr>
        <p:spPr>
          <a:ln/>
        </p:spPr>
        <p:txBody>
          <a:bodyPr/>
          <a:lstStyle>
            <a:lvl1pPr>
              <a:defRPr/>
            </a:lvl1pPr>
          </a:lstStyle>
          <a:p>
            <a:fld id="{4D917921-E2B2-453B-ABE1-8159BA8ACA71}" type="slidenum">
              <a:rPr lang="en-US" altLang="en-US"/>
              <a:pPr/>
              <a:t>‹#›</a:t>
            </a:fld>
            <a:endParaRPr lang="en-US" altLang="en-US"/>
          </a:p>
        </p:txBody>
      </p:sp>
    </p:spTree>
    <p:extLst>
      <p:ext uri="{BB962C8B-B14F-4D97-AF65-F5344CB8AC3E}">
        <p14:creationId xmlns:p14="http://schemas.microsoft.com/office/powerpoint/2010/main" val="26851459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2ECC3F-AEF6-4B82-BBCB-9CC7A4FC5E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D12661-5B4C-489C-BD5B-23A19BE98D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77F6AA-6CD2-45CB-912E-7F8E81D6E672}"/>
              </a:ext>
            </a:extLst>
          </p:cNvPr>
          <p:cNvSpPr>
            <a:spLocks noGrp="1" noChangeArrowheads="1"/>
          </p:cNvSpPr>
          <p:nvPr>
            <p:ph type="sldNum" sz="quarter" idx="12"/>
          </p:nvPr>
        </p:nvSpPr>
        <p:spPr>
          <a:ln/>
        </p:spPr>
        <p:txBody>
          <a:bodyPr/>
          <a:lstStyle>
            <a:lvl1pPr>
              <a:defRPr/>
            </a:lvl1pPr>
          </a:lstStyle>
          <a:p>
            <a:fld id="{67A74376-6CA8-4879-98D5-F48ADBEBAB08}" type="slidenum">
              <a:rPr lang="en-US" altLang="en-US"/>
              <a:pPr/>
              <a:t>‹#›</a:t>
            </a:fld>
            <a:endParaRPr lang="en-US" altLang="en-US"/>
          </a:p>
        </p:txBody>
      </p:sp>
    </p:spTree>
    <p:extLst>
      <p:ext uri="{BB962C8B-B14F-4D97-AF65-F5344CB8AC3E}">
        <p14:creationId xmlns:p14="http://schemas.microsoft.com/office/powerpoint/2010/main" val="27060263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3569EF-226F-4B37-B1DE-AF5E44A2B4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C61BAE-FDAF-4E31-ACA0-E4F45D3505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2D94A7-EC71-47B1-92D1-C75D3AA23B24}"/>
              </a:ext>
            </a:extLst>
          </p:cNvPr>
          <p:cNvSpPr>
            <a:spLocks noGrp="1" noChangeArrowheads="1"/>
          </p:cNvSpPr>
          <p:nvPr>
            <p:ph type="sldNum" sz="quarter" idx="12"/>
          </p:nvPr>
        </p:nvSpPr>
        <p:spPr>
          <a:ln/>
        </p:spPr>
        <p:txBody>
          <a:bodyPr/>
          <a:lstStyle>
            <a:lvl1pPr>
              <a:defRPr/>
            </a:lvl1pPr>
          </a:lstStyle>
          <a:p>
            <a:fld id="{A84F9CA6-862B-4F29-AE3E-36F9F7BBE813}" type="slidenum">
              <a:rPr lang="en-US" altLang="en-US"/>
              <a:pPr/>
              <a:t>‹#›</a:t>
            </a:fld>
            <a:endParaRPr lang="en-US" altLang="en-US"/>
          </a:p>
        </p:txBody>
      </p:sp>
    </p:spTree>
    <p:extLst>
      <p:ext uri="{BB962C8B-B14F-4D97-AF65-F5344CB8AC3E}">
        <p14:creationId xmlns:p14="http://schemas.microsoft.com/office/powerpoint/2010/main" val="36154517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6B1B14-ABB4-4523-AA51-050186EB92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D7AABB-D99B-4285-89DE-D0EC268C18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A18736-5FE7-421E-8ADA-36EB6F9C6D10}"/>
              </a:ext>
            </a:extLst>
          </p:cNvPr>
          <p:cNvSpPr>
            <a:spLocks noGrp="1" noChangeArrowheads="1"/>
          </p:cNvSpPr>
          <p:nvPr>
            <p:ph type="sldNum" sz="quarter" idx="12"/>
          </p:nvPr>
        </p:nvSpPr>
        <p:spPr>
          <a:ln/>
        </p:spPr>
        <p:txBody>
          <a:bodyPr/>
          <a:lstStyle>
            <a:lvl1pPr>
              <a:defRPr/>
            </a:lvl1pPr>
          </a:lstStyle>
          <a:p>
            <a:fld id="{A0A1ED64-6F63-4A3B-9FF7-A37CEAF82C43}" type="slidenum">
              <a:rPr lang="en-US" altLang="en-US"/>
              <a:pPr/>
              <a:t>‹#›</a:t>
            </a:fld>
            <a:endParaRPr lang="en-US" altLang="en-US"/>
          </a:p>
        </p:txBody>
      </p:sp>
    </p:spTree>
    <p:extLst>
      <p:ext uri="{BB962C8B-B14F-4D97-AF65-F5344CB8AC3E}">
        <p14:creationId xmlns:p14="http://schemas.microsoft.com/office/powerpoint/2010/main" val="32720395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203263-0BDB-43A4-A68E-F4B714521C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317785-E190-4BED-B154-42EA073B1B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F013DC-679F-4CBD-A3FE-27E4AD2630DE}"/>
              </a:ext>
            </a:extLst>
          </p:cNvPr>
          <p:cNvSpPr>
            <a:spLocks noGrp="1" noChangeArrowheads="1"/>
          </p:cNvSpPr>
          <p:nvPr>
            <p:ph type="sldNum" sz="quarter" idx="12"/>
          </p:nvPr>
        </p:nvSpPr>
        <p:spPr>
          <a:ln/>
        </p:spPr>
        <p:txBody>
          <a:bodyPr/>
          <a:lstStyle>
            <a:lvl1pPr>
              <a:defRPr/>
            </a:lvl1pPr>
          </a:lstStyle>
          <a:p>
            <a:fld id="{9FB369D0-A13E-41AC-9BA7-0E321C442097}" type="slidenum">
              <a:rPr lang="en-US" altLang="en-US"/>
              <a:pPr/>
              <a:t>‹#›</a:t>
            </a:fld>
            <a:endParaRPr lang="en-US" altLang="en-US"/>
          </a:p>
        </p:txBody>
      </p:sp>
    </p:spTree>
    <p:extLst>
      <p:ext uri="{BB962C8B-B14F-4D97-AF65-F5344CB8AC3E}">
        <p14:creationId xmlns:p14="http://schemas.microsoft.com/office/powerpoint/2010/main" val="8661972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B172FA-7347-411B-9E22-681A3B990A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A4BA8D-2953-4A71-BDB4-0F0732A63A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F87CEF-2760-4E0E-B45C-E079F4A54299}"/>
              </a:ext>
            </a:extLst>
          </p:cNvPr>
          <p:cNvSpPr>
            <a:spLocks noGrp="1" noChangeArrowheads="1"/>
          </p:cNvSpPr>
          <p:nvPr>
            <p:ph type="sldNum" sz="quarter" idx="12"/>
          </p:nvPr>
        </p:nvSpPr>
        <p:spPr>
          <a:ln/>
        </p:spPr>
        <p:txBody>
          <a:bodyPr/>
          <a:lstStyle>
            <a:lvl1pPr>
              <a:defRPr/>
            </a:lvl1pPr>
          </a:lstStyle>
          <a:p>
            <a:fld id="{5EFE7EF9-7C7A-4114-BD81-F3DC8A27E0AB}" type="slidenum">
              <a:rPr lang="en-US" altLang="en-US"/>
              <a:pPr/>
              <a:t>‹#›</a:t>
            </a:fld>
            <a:endParaRPr lang="en-US" altLang="en-US"/>
          </a:p>
        </p:txBody>
      </p:sp>
    </p:spTree>
    <p:extLst>
      <p:ext uri="{BB962C8B-B14F-4D97-AF65-F5344CB8AC3E}">
        <p14:creationId xmlns:p14="http://schemas.microsoft.com/office/powerpoint/2010/main" val="2708685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2374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DA27589-B404-4172-84A6-570CBD317EC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13D0F3-7FC5-4953-8403-BB88EAB016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CE90844-566C-40F6-A4C4-31971F12114F}"/>
              </a:ext>
            </a:extLst>
          </p:cNvPr>
          <p:cNvSpPr>
            <a:spLocks noGrp="1" noChangeArrowheads="1"/>
          </p:cNvSpPr>
          <p:nvPr>
            <p:ph type="sldNum" sz="quarter" idx="12"/>
          </p:nvPr>
        </p:nvSpPr>
        <p:spPr>
          <a:ln/>
        </p:spPr>
        <p:txBody>
          <a:bodyPr/>
          <a:lstStyle>
            <a:lvl1pPr>
              <a:defRPr/>
            </a:lvl1pPr>
          </a:lstStyle>
          <a:p>
            <a:fld id="{CC4F5EB2-A85C-46C6-883B-99DC40D789FF}" type="slidenum">
              <a:rPr lang="en-US" altLang="en-US"/>
              <a:pPr/>
              <a:t>‹#›</a:t>
            </a:fld>
            <a:endParaRPr lang="en-US" altLang="en-US"/>
          </a:p>
        </p:txBody>
      </p:sp>
    </p:spTree>
    <p:extLst>
      <p:ext uri="{BB962C8B-B14F-4D97-AF65-F5344CB8AC3E}">
        <p14:creationId xmlns:p14="http://schemas.microsoft.com/office/powerpoint/2010/main" val="248650461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95401E01-690B-43E9-A4D1-7AFB6E23F3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B8D8A6-70D8-40EC-847C-844DC05001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C3A506-064C-4103-8E3D-D4DEBCCB5869}"/>
              </a:ext>
            </a:extLst>
          </p:cNvPr>
          <p:cNvSpPr>
            <a:spLocks noGrp="1" noChangeArrowheads="1"/>
          </p:cNvSpPr>
          <p:nvPr>
            <p:ph type="sldNum" sz="quarter" idx="12"/>
          </p:nvPr>
        </p:nvSpPr>
        <p:spPr>
          <a:ln/>
        </p:spPr>
        <p:txBody>
          <a:bodyPr/>
          <a:lstStyle>
            <a:lvl1pPr>
              <a:defRPr/>
            </a:lvl1pPr>
          </a:lstStyle>
          <a:p>
            <a:fld id="{C74ECB8E-D873-4ACB-B553-8BB9AD3628CD}" type="slidenum">
              <a:rPr lang="en-US" altLang="en-US"/>
              <a:pPr/>
              <a:t>‹#›</a:t>
            </a:fld>
            <a:endParaRPr lang="en-US" altLang="en-US"/>
          </a:p>
        </p:txBody>
      </p:sp>
    </p:spTree>
    <p:extLst>
      <p:ext uri="{BB962C8B-B14F-4D97-AF65-F5344CB8AC3E}">
        <p14:creationId xmlns:p14="http://schemas.microsoft.com/office/powerpoint/2010/main" val="29872950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Rectangle 4">
            <a:extLst>
              <a:ext uri="{FF2B5EF4-FFF2-40B4-BE49-F238E27FC236}">
                <a16:creationId xmlns:a16="http://schemas.microsoft.com/office/drawing/2014/main" id="{4C8BB9AB-0EFB-49D9-9DC6-0CBB40AC7A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A44ACA-4338-43A2-9353-7F6DC6C8B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DA4075-DADA-40B2-9E59-D5B29E3C0D09}"/>
              </a:ext>
            </a:extLst>
          </p:cNvPr>
          <p:cNvSpPr>
            <a:spLocks noGrp="1" noChangeArrowheads="1"/>
          </p:cNvSpPr>
          <p:nvPr>
            <p:ph type="sldNum" sz="quarter" idx="12"/>
          </p:nvPr>
        </p:nvSpPr>
        <p:spPr>
          <a:ln/>
        </p:spPr>
        <p:txBody>
          <a:bodyPr/>
          <a:lstStyle>
            <a:lvl1pPr>
              <a:defRPr/>
            </a:lvl1pPr>
          </a:lstStyle>
          <a:p>
            <a:fld id="{45B7DC9A-3B26-4FCA-8295-88EFB6AA71D5}" type="slidenum">
              <a:rPr lang="en-US" altLang="en-US"/>
              <a:pPr/>
              <a:t>‹#›</a:t>
            </a:fld>
            <a:endParaRPr lang="en-US" altLang="en-US"/>
          </a:p>
        </p:txBody>
      </p:sp>
    </p:spTree>
    <p:extLst>
      <p:ext uri="{BB962C8B-B14F-4D97-AF65-F5344CB8AC3E}">
        <p14:creationId xmlns:p14="http://schemas.microsoft.com/office/powerpoint/2010/main" val="27020141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r>
              <a:rPr lang="en-US" noProof="0"/>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7E1697-755E-4C93-B226-1442E66899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20970F9-F96F-4A8A-98C0-FF8716D9B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938FD3-179F-41A4-A9C1-79570E6BFBAB}"/>
              </a:ext>
            </a:extLst>
          </p:cNvPr>
          <p:cNvSpPr>
            <a:spLocks noGrp="1" noChangeArrowheads="1"/>
          </p:cNvSpPr>
          <p:nvPr>
            <p:ph type="sldNum" sz="quarter" idx="12"/>
          </p:nvPr>
        </p:nvSpPr>
        <p:spPr>
          <a:ln/>
        </p:spPr>
        <p:txBody>
          <a:bodyPr/>
          <a:lstStyle>
            <a:lvl1pPr>
              <a:defRPr/>
            </a:lvl1pPr>
          </a:lstStyle>
          <a:p>
            <a:fld id="{C927D445-8518-495A-8DDF-24B2E7DDB4B0}" type="slidenum">
              <a:rPr lang="en-US" altLang="en-US"/>
              <a:pPr/>
              <a:t>‹#›</a:t>
            </a:fld>
            <a:endParaRPr lang="en-US" altLang="en-US"/>
          </a:p>
        </p:txBody>
      </p:sp>
    </p:spTree>
    <p:extLst>
      <p:ext uri="{BB962C8B-B14F-4D97-AF65-F5344CB8AC3E}">
        <p14:creationId xmlns:p14="http://schemas.microsoft.com/office/powerpoint/2010/main" val="30820167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EF6E500-0246-44A1-A5F1-42765AAED5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21783A-0C23-4AEF-B9E0-D6F5BE951C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C17D0E-70C9-4028-87D8-62D24DB96C32}"/>
              </a:ext>
            </a:extLst>
          </p:cNvPr>
          <p:cNvSpPr>
            <a:spLocks noGrp="1" noChangeArrowheads="1"/>
          </p:cNvSpPr>
          <p:nvPr>
            <p:ph type="sldNum" sz="quarter" idx="12"/>
          </p:nvPr>
        </p:nvSpPr>
        <p:spPr>
          <a:ln/>
        </p:spPr>
        <p:txBody>
          <a:bodyPr/>
          <a:lstStyle>
            <a:lvl1pPr>
              <a:defRPr/>
            </a:lvl1pPr>
          </a:lstStyle>
          <a:p>
            <a:fld id="{613AEF8A-3B48-464B-B453-741108FA758A}" type="slidenum">
              <a:rPr lang="en-US" altLang="en-US"/>
              <a:pPr/>
              <a:t>‹#›</a:t>
            </a:fld>
            <a:endParaRPr lang="en-US" altLang="en-US"/>
          </a:p>
        </p:txBody>
      </p:sp>
    </p:spTree>
    <p:extLst>
      <p:ext uri="{BB962C8B-B14F-4D97-AF65-F5344CB8AC3E}">
        <p14:creationId xmlns:p14="http://schemas.microsoft.com/office/powerpoint/2010/main" val="11354580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E798BDE5-F7CC-46CD-AD5B-1EB9155089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FA51D8-98E5-46DB-A6CA-5CA2079F7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EA9961-C751-4FB5-A70F-CD7691C36843}"/>
              </a:ext>
            </a:extLst>
          </p:cNvPr>
          <p:cNvSpPr>
            <a:spLocks noGrp="1" noChangeArrowheads="1"/>
          </p:cNvSpPr>
          <p:nvPr>
            <p:ph type="sldNum" sz="quarter" idx="12"/>
          </p:nvPr>
        </p:nvSpPr>
        <p:spPr>
          <a:ln/>
        </p:spPr>
        <p:txBody>
          <a:bodyPr/>
          <a:lstStyle>
            <a:lvl1pPr>
              <a:defRPr/>
            </a:lvl1pPr>
          </a:lstStyle>
          <a:p>
            <a:fld id="{F4483B7C-2952-4542-82E1-3C2018604C83}" type="slidenum">
              <a:rPr lang="en-US" altLang="en-US"/>
              <a:pPr/>
              <a:t>‹#›</a:t>
            </a:fld>
            <a:endParaRPr lang="en-US" altLang="en-US"/>
          </a:p>
        </p:txBody>
      </p:sp>
    </p:spTree>
    <p:extLst>
      <p:ext uri="{BB962C8B-B14F-4D97-AF65-F5344CB8AC3E}">
        <p14:creationId xmlns:p14="http://schemas.microsoft.com/office/powerpoint/2010/main" val="18332580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95C9F8-A980-495F-8F86-7A4109D0B5D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83405FE-1B67-473C-842B-31817CD5FE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41A8DFB-7456-4018-98B8-A49FDCD77815}"/>
              </a:ext>
            </a:extLst>
          </p:cNvPr>
          <p:cNvSpPr>
            <a:spLocks noGrp="1" noChangeArrowheads="1"/>
          </p:cNvSpPr>
          <p:nvPr>
            <p:ph type="sldNum" sz="quarter" idx="12"/>
          </p:nvPr>
        </p:nvSpPr>
        <p:spPr>
          <a:ln/>
        </p:spPr>
        <p:txBody>
          <a:bodyPr/>
          <a:lstStyle>
            <a:lvl1pPr>
              <a:defRPr/>
            </a:lvl1pPr>
          </a:lstStyle>
          <a:p>
            <a:fld id="{46B97DDA-9701-4ADB-BB83-8EA178AF916E}" type="slidenum">
              <a:rPr lang="en-US" altLang="en-US"/>
              <a:pPr/>
              <a:t>‹#›</a:t>
            </a:fld>
            <a:endParaRPr lang="en-US" altLang="en-US"/>
          </a:p>
        </p:txBody>
      </p:sp>
    </p:spTree>
    <p:extLst>
      <p:ext uri="{BB962C8B-B14F-4D97-AF65-F5344CB8AC3E}">
        <p14:creationId xmlns:p14="http://schemas.microsoft.com/office/powerpoint/2010/main" val="41223737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39381D9-02D9-47D3-AB51-B0A742C0D76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644BECB-2DF4-46F3-8D7B-E47C17AC76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CEF834F-0B36-4BB7-9F8C-203D2E09BDEE}"/>
              </a:ext>
            </a:extLst>
          </p:cNvPr>
          <p:cNvSpPr>
            <a:spLocks noGrp="1" noChangeArrowheads="1"/>
          </p:cNvSpPr>
          <p:nvPr>
            <p:ph type="sldNum" sz="quarter" idx="12"/>
          </p:nvPr>
        </p:nvSpPr>
        <p:spPr>
          <a:ln/>
        </p:spPr>
        <p:txBody>
          <a:bodyPr/>
          <a:lstStyle>
            <a:lvl1pPr>
              <a:defRPr/>
            </a:lvl1pPr>
          </a:lstStyle>
          <a:p>
            <a:fld id="{D225900B-AF39-4DA5-8639-5A8ED519F77E}" type="slidenum">
              <a:rPr lang="en-US" altLang="en-US"/>
              <a:pPr/>
              <a:t>‹#›</a:t>
            </a:fld>
            <a:endParaRPr lang="en-US" altLang="en-US"/>
          </a:p>
        </p:txBody>
      </p:sp>
    </p:spTree>
    <p:extLst>
      <p:ext uri="{BB962C8B-B14F-4D97-AF65-F5344CB8AC3E}">
        <p14:creationId xmlns:p14="http://schemas.microsoft.com/office/powerpoint/2010/main" val="21034163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pPr lvl="0"/>
            <a:r>
              <a:rPr lang="en-US" noProof="0"/>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772E76-D09E-4ECC-AD4F-ED15E9111A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03C727-539F-41C0-9B59-F04D931B6C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87B27AE-87FD-440D-B71C-7BF29E0FBEF7}"/>
              </a:ext>
            </a:extLst>
          </p:cNvPr>
          <p:cNvSpPr>
            <a:spLocks noGrp="1" noChangeArrowheads="1"/>
          </p:cNvSpPr>
          <p:nvPr>
            <p:ph type="sldNum" sz="quarter" idx="12"/>
          </p:nvPr>
        </p:nvSpPr>
        <p:spPr>
          <a:ln/>
        </p:spPr>
        <p:txBody>
          <a:bodyPr/>
          <a:lstStyle>
            <a:lvl1pPr>
              <a:defRPr/>
            </a:lvl1pPr>
          </a:lstStyle>
          <a:p>
            <a:fld id="{B245EED8-42E6-4EDA-AA02-0A832A534639}" type="slidenum">
              <a:rPr lang="en-US" altLang="en-US"/>
              <a:pPr/>
              <a:t>‹#›</a:t>
            </a:fld>
            <a:endParaRPr lang="en-US" altLang="en-US"/>
          </a:p>
        </p:txBody>
      </p:sp>
    </p:spTree>
    <p:extLst>
      <p:ext uri="{BB962C8B-B14F-4D97-AF65-F5344CB8AC3E}">
        <p14:creationId xmlns:p14="http://schemas.microsoft.com/office/powerpoint/2010/main" val="17998395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41AA84-C4C3-4008-A28A-092D4F0CE0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FA9DDB-7381-4DD1-8CCF-C4812CF8FD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8E6336-A9A3-48AD-BEA2-27EC37E53078}"/>
              </a:ext>
            </a:extLst>
          </p:cNvPr>
          <p:cNvSpPr>
            <a:spLocks noGrp="1" noChangeArrowheads="1"/>
          </p:cNvSpPr>
          <p:nvPr>
            <p:ph type="sldNum" sz="quarter" idx="12"/>
          </p:nvPr>
        </p:nvSpPr>
        <p:spPr>
          <a:ln/>
        </p:spPr>
        <p:txBody>
          <a:bodyPr/>
          <a:lstStyle>
            <a:lvl1pPr>
              <a:defRPr/>
            </a:lvl1pPr>
          </a:lstStyle>
          <a:p>
            <a:fld id="{83143DC1-D235-450A-9618-5B85EA940CAC}" type="slidenum">
              <a:rPr lang="en-US" altLang="en-US"/>
              <a:pPr/>
              <a:t>‹#›</a:t>
            </a:fld>
            <a:endParaRPr lang="en-US" altLang="en-US"/>
          </a:p>
        </p:txBody>
      </p:sp>
    </p:spTree>
    <p:extLst>
      <p:ext uri="{BB962C8B-B14F-4D97-AF65-F5344CB8AC3E}">
        <p14:creationId xmlns:p14="http://schemas.microsoft.com/office/powerpoint/2010/main" val="226291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86356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435338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F0B197-E2B8-484C-B2B5-BE5FEE05AC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E08215-D219-4F95-AF76-90C5FDB067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3BCE06-9070-4D66-A897-6E4D19F014E7}"/>
              </a:ext>
            </a:extLst>
          </p:cNvPr>
          <p:cNvSpPr>
            <a:spLocks noGrp="1" noChangeArrowheads="1"/>
          </p:cNvSpPr>
          <p:nvPr>
            <p:ph type="sldNum" sz="quarter" idx="12"/>
          </p:nvPr>
        </p:nvSpPr>
        <p:spPr>
          <a:ln/>
        </p:spPr>
        <p:txBody>
          <a:bodyPr/>
          <a:lstStyle>
            <a:lvl1pPr>
              <a:defRPr/>
            </a:lvl1pPr>
          </a:lstStyle>
          <a:p>
            <a:fld id="{73A51A37-45B5-4131-ABF8-9CB2E802B89F}" type="slidenum">
              <a:rPr lang="en-US" altLang="en-US"/>
              <a:pPr/>
              <a:t>‹#›</a:t>
            </a:fld>
            <a:endParaRPr lang="en-US" altLang="en-US"/>
          </a:p>
        </p:txBody>
      </p:sp>
    </p:spTree>
    <p:extLst>
      <p:ext uri="{BB962C8B-B14F-4D97-AF65-F5344CB8AC3E}">
        <p14:creationId xmlns:p14="http://schemas.microsoft.com/office/powerpoint/2010/main" val="24567875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DFEE2C-BA66-48A9-AB0E-F6B001129D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44A7FB-C0EB-457D-AFB3-A65A4E3BAB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DAA5FD-D13F-48F8-B503-4B10B71116B0}"/>
              </a:ext>
            </a:extLst>
          </p:cNvPr>
          <p:cNvSpPr>
            <a:spLocks noGrp="1" noChangeArrowheads="1"/>
          </p:cNvSpPr>
          <p:nvPr>
            <p:ph type="sldNum" sz="quarter" idx="12"/>
          </p:nvPr>
        </p:nvSpPr>
        <p:spPr>
          <a:ln/>
        </p:spPr>
        <p:txBody>
          <a:bodyPr/>
          <a:lstStyle>
            <a:lvl1pPr>
              <a:defRPr/>
            </a:lvl1pPr>
          </a:lstStyle>
          <a:p>
            <a:fld id="{59A262CC-48DB-4F54-B2A3-7C40412A70A0}" type="slidenum">
              <a:rPr lang="en-US" altLang="en-US"/>
              <a:pPr/>
              <a:t>‹#›</a:t>
            </a:fld>
            <a:endParaRPr lang="en-US" altLang="en-US"/>
          </a:p>
        </p:txBody>
      </p:sp>
    </p:spTree>
    <p:extLst>
      <p:ext uri="{BB962C8B-B14F-4D97-AF65-F5344CB8AC3E}">
        <p14:creationId xmlns:p14="http://schemas.microsoft.com/office/powerpoint/2010/main" val="26379669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285AC6-299D-4D71-88C4-D16B1647D4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07B788-0496-4FBD-A196-F0F5BE7E45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D5F7CF-5150-4106-BB44-800D4E46C3F4}"/>
              </a:ext>
            </a:extLst>
          </p:cNvPr>
          <p:cNvSpPr>
            <a:spLocks noGrp="1" noChangeArrowheads="1"/>
          </p:cNvSpPr>
          <p:nvPr>
            <p:ph type="sldNum" sz="quarter" idx="12"/>
          </p:nvPr>
        </p:nvSpPr>
        <p:spPr>
          <a:ln/>
        </p:spPr>
        <p:txBody>
          <a:bodyPr/>
          <a:lstStyle>
            <a:lvl1pPr>
              <a:defRPr/>
            </a:lvl1pPr>
          </a:lstStyle>
          <a:p>
            <a:fld id="{B9A2FABB-4E48-44DD-9C28-FDD21B219172}" type="slidenum">
              <a:rPr lang="en-US" altLang="en-US"/>
              <a:pPr/>
              <a:t>‹#›</a:t>
            </a:fld>
            <a:endParaRPr lang="en-US" altLang="en-US"/>
          </a:p>
        </p:txBody>
      </p:sp>
    </p:spTree>
    <p:extLst>
      <p:ext uri="{BB962C8B-B14F-4D97-AF65-F5344CB8AC3E}">
        <p14:creationId xmlns:p14="http://schemas.microsoft.com/office/powerpoint/2010/main" val="91776293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250C9C-6937-45C5-8E6B-38AF6F8B09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8BB76B-0053-4CBA-B074-AE6558F3F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87BC52-9029-4536-8717-82D6BAC34B5E}"/>
              </a:ext>
            </a:extLst>
          </p:cNvPr>
          <p:cNvSpPr>
            <a:spLocks noGrp="1" noChangeArrowheads="1"/>
          </p:cNvSpPr>
          <p:nvPr>
            <p:ph type="sldNum" sz="quarter" idx="12"/>
          </p:nvPr>
        </p:nvSpPr>
        <p:spPr>
          <a:ln/>
        </p:spPr>
        <p:txBody>
          <a:bodyPr/>
          <a:lstStyle>
            <a:lvl1pPr>
              <a:defRPr/>
            </a:lvl1pPr>
          </a:lstStyle>
          <a:p>
            <a:fld id="{5FCC9A28-3775-459D-852F-79D384361E42}" type="slidenum">
              <a:rPr lang="en-US" altLang="en-US"/>
              <a:pPr/>
              <a:t>‹#›</a:t>
            </a:fld>
            <a:endParaRPr lang="en-US" altLang="en-US"/>
          </a:p>
        </p:txBody>
      </p:sp>
    </p:spTree>
    <p:extLst>
      <p:ext uri="{BB962C8B-B14F-4D97-AF65-F5344CB8AC3E}">
        <p14:creationId xmlns:p14="http://schemas.microsoft.com/office/powerpoint/2010/main" val="35176354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ECCB73-AC5A-426C-B70D-B34C4AFC47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CBD522-7566-445F-B65D-FD273BF47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118AAF-0228-48B7-A6DD-65B998718D48}"/>
              </a:ext>
            </a:extLst>
          </p:cNvPr>
          <p:cNvSpPr>
            <a:spLocks noGrp="1" noChangeArrowheads="1"/>
          </p:cNvSpPr>
          <p:nvPr>
            <p:ph type="sldNum" sz="quarter" idx="12"/>
          </p:nvPr>
        </p:nvSpPr>
        <p:spPr>
          <a:ln/>
        </p:spPr>
        <p:txBody>
          <a:bodyPr/>
          <a:lstStyle>
            <a:lvl1pPr>
              <a:defRPr/>
            </a:lvl1pPr>
          </a:lstStyle>
          <a:p>
            <a:fld id="{0EFB8589-309D-440C-A6AF-F7452DC90238}" type="slidenum">
              <a:rPr lang="en-US" altLang="en-US"/>
              <a:pPr/>
              <a:t>‹#›</a:t>
            </a:fld>
            <a:endParaRPr lang="en-US" altLang="en-US"/>
          </a:p>
        </p:txBody>
      </p:sp>
    </p:spTree>
    <p:extLst>
      <p:ext uri="{BB962C8B-B14F-4D97-AF65-F5344CB8AC3E}">
        <p14:creationId xmlns:p14="http://schemas.microsoft.com/office/powerpoint/2010/main" val="22820981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86030F-BD49-4E23-9730-CE2B57A2F57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E2E9CF-7841-471A-8D09-FBD36564DD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8F3B35-F1F6-4A35-9376-E42AD30C9497}"/>
              </a:ext>
            </a:extLst>
          </p:cNvPr>
          <p:cNvSpPr>
            <a:spLocks noGrp="1" noChangeArrowheads="1"/>
          </p:cNvSpPr>
          <p:nvPr>
            <p:ph type="sldNum" sz="quarter" idx="12"/>
          </p:nvPr>
        </p:nvSpPr>
        <p:spPr>
          <a:ln/>
        </p:spPr>
        <p:txBody>
          <a:bodyPr/>
          <a:lstStyle>
            <a:lvl1pPr>
              <a:defRPr/>
            </a:lvl1pPr>
          </a:lstStyle>
          <a:p>
            <a:fld id="{C419419C-5C49-4446-9C16-75F709B70515}" type="slidenum">
              <a:rPr lang="en-US" altLang="en-US"/>
              <a:pPr/>
              <a:t>‹#›</a:t>
            </a:fld>
            <a:endParaRPr lang="en-US" altLang="en-US"/>
          </a:p>
        </p:txBody>
      </p:sp>
    </p:spTree>
    <p:extLst>
      <p:ext uri="{BB962C8B-B14F-4D97-AF65-F5344CB8AC3E}">
        <p14:creationId xmlns:p14="http://schemas.microsoft.com/office/powerpoint/2010/main" val="30542852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97FBC1-F38E-4EC6-8534-954027AFD9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DB2963-FA8B-436B-96AD-078610FF1F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F3BECE-7A2E-4BDC-AFC6-D0AAF562FE78}"/>
              </a:ext>
            </a:extLst>
          </p:cNvPr>
          <p:cNvSpPr>
            <a:spLocks noGrp="1" noChangeArrowheads="1"/>
          </p:cNvSpPr>
          <p:nvPr>
            <p:ph type="sldNum" sz="quarter" idx="12"/>
          </p:nvPr>
        </p:nvSpPr>
        <p:spPr>
          <a:ln/>
        </p:spPr>
        <p:txBody>
          <a:bodyPr/>
          <a:lstStyle>
            <a:lvl1pPr>
              <a:defRPr/>
            </a:lvl1pPr>
          </a:lstStyle>
          <a:p>
            <a:fld id="{1FD25AE2-59C4-4521-A0EF-99CC7E22D8CA}" type="slidenum">
              <a:rPr lang="en-US" altLang="en-US"/>
              <a:pPr/>
              <a:t>‹#›</a:t>
            </a:fld>
            <a:endParaRPr lang="en-US" altLang="en-US"/>
          </a:p>
        </p:txBody>
      </p:sp>
    </p:spTree>
    <p:extLst>
      <p:ext uri="{BB962C8B-B14F-4D97-AF65-F5344CB8AC3E}">
        <p14:creationId xmlns:p14="http://schemas.microsoft.com/office/powerpoint/2010/main" val="1954473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57521C-059F-436C-94AA-F80372D89E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D238C5-04B9-4CB7-9585-D77666B94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1B82F6-AEAA-413E-993C-B14A9BDF2A74}"/>
              </a:ext>
            </a:extLst>
          </p:cNvPr>
          <p:cNvSpPr>
            <a:spLocks noGrp="1" noChangeArrowheads="1"/>
          </p:cNvSpPr>
          <p:nvPr>
            <p:ph type="sldNum" sz="quarter" idx="12"/>
          </p:nvPr>
        </p:nvSpPr>
        <p:spPr>
          <a:ln/>
        </p:spPr>
        <p:txBody>
          <a:bodyPr/>
          <a:lstStyle>
            <a:lvl1pPr>
              <a:defRPr/>
            </a:lvl1pPr>
          </a:lstStyle>
          <a:p>
            <a:fld id="{D3741A9A-EF26-472D-9237-F248C3CF78A8}" type="slidenum">
              <a:rPr lang="en-US" altLang="en-US"/>
              <a:pPr/>
              <a:t>‹#›</a:t>
            </a:fld>
            <a:endParaRPr lang="en-US" altLang="en-US"/>
          </a:p>
        </p:txBody>
      </p:sp>
    </p:spTree>
    <p:extLst>
      <p:ext uri="{BB962C8B-B14F-4D97-AF65-F5344CB8AC3E}">
        <p14:creationId xmlns:p14="http://schemas.microsoft.com/office/powerpoint/2010/main" val="30759015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4A3144-D0BB-4CF1-AADD-CEA0311812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01ACB4-F592-4354-A29D-DE0A43EDBE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226B29-C973-4552-8A8B-00B6C6668DD1}"/>
              </a:ext>
            </a:extLst>
          </p:cNvPr>
          <p:cNvSpPr>
            <a:spLocks noGrp="1" noChangeArrowheads="1"/>
          </p:cNvSpPr>
          <p:nvPr>
            <p:ph type="sldNum" sz="quarter" idx="12"/>
          </p:nvPr>
        </p:nvSpPr>
        <p:spPr>
          <a:ln/>
        </p:spPr>
        <p:txBody>
          <a:bodyPr/>
          <a:lstStyle>
            <a:lvl1pPr>
              <a:defRPr/>
            </a:lvl1pPr>
          </a:lstStyle>
          <a:p>
            <a:fld id="{F2885E09-9CA3-46FE-BC09-7E7EADFA17AE}" type="slidenum">
              <a:rPr lang="en-US" altLang="en-US"/>
              <a:pPr/>
              <a:t>‹#›</a:t>
            </a:fld>
            <a:endParaRPr lang="en-US" altLang="en-US"/>
          </a:p>
        </p:txBody>
      </p:sp>
    </p:spTree>
    <p:extLst>
      <p:ext uri="{BB962C8B-B14F-4D97-AF65-F5344CB8AC3E}">
        <p14:creationId xmlns:p14="http://schemas.microsoft.com/office/powerpoint/2010/main" val="27164725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3153BC-FDB7-496B-BB47-A36DD3F64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92BEC5-35F1-4BE7-8025-D177D864D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EBE4A8-F5BA-4739-BA61-1AB7C188DFD3}"/>
              </a:ext>
            </a:extLst>
          </p:cNvPr>
          <p:cNvSpPr>
            <a:spLocks noGrp="1" noChangeArrowheads="1"/>
          </p:cNvSpPr>
          <p:nvPr>
            <p:ph type="sldNum" sz="quarter" idx="12"/>
          </p:nvPr>
        </p:nvSpPr>
        <p:spPr>
          <a:ln/>
        </p:spPr>
        <p:txBody>
          <a:bodyPr/>
          <a:lstStyle>
            <a:lvl1pPr>
              <a:defRPr/>
            </a:lvl1pPr>
          </a:lstStyle>
          <a:p>
            <a:fld id="{72269511-88E3-4B63-A4D7-912D8725CA79}" type="slidenum">
              <a:rPr lang="en-US" altLang="en-US"/>
              <a:pPr/>
              <a:t>‹#›</a:t>
            </a:fld>
            <a:endParaRPr lang="en-US" altLang="en-US"/>
          </a:p>
        </p:txBody>
      </p:sp>
    </p:spTree>
    <p:extLst>
      <p:ext uri="{BB962C8B-B14F-4D97-AF65-F5344CB8AC3E}">
        <p14:creationId xmlns:p14="http://schemas.microsoft.com/office/powerpoint/2010/main" val="2177380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97509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DCC5B139-49CD-4046-9567-FE257F585F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5BF89A-5691-432C-BADD-E6F1783999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D3414-B806-4145-9D13-650F90627248}"/>
              </a:ext>
            </a:extLst>
          </p:cNvPr>
          <p:cNvSpPr>
            <a:spLocks noGrp="1" noChangeArrowheads="1"/>
          </p:cNvSpPr>
          <p:nvPr>
            <p:ph type="sldNum" sz="quarter" idx="12"/>
          </p:nvPr>
        </p:nvSpPr>
        <p:spPr>
          <a:ln/>
        </p:spPr>
        <p:txBody>
          <a:bodyPr/>
          <a:lstStyle>
            <a:lvl1pPr>
              <a:defRPr/>
            </a:lvl1pPr>
          </a:lstStyle>
          <a:p>
            <a:fld id="{8B0337C1-CE52-4EB7-8FDE-5ECC1395CBD1}" type="slidenum">
              <a:rPr lang="en-US" altLang="en-US"/>
              <a:pPr/>
              <a:t>‹#›</a:t>
            </a:fld>
            <a:endParaRPr lang="en-US" altLang="en-US"/>
          </a:p>
        </p:txBody>
      </p:sp>
    </p:spTree>
    <p:extLst>
      <p:ext uri="{BB962C8B-B14F-4D97-AF65-F5344CB8AC3E}">
        <p14:creationId xmlns:p14="http://schemas.microsoft.com/office/powerpoint/2010/main" val="261903262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1B01CB-D612-474E-B6EA-982F8D52B3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9DE356-3A33-4FC0-A4F9-A37020C5E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2E1B48-A141-4225-80E0-32105A8A8DED}"/>
              </a:ext>
            </a:extLst>
          </p:cNvPr>
          <p:cNvSpPr>
            <a:spLocks noGrp="1" noChangeArrowheads="1"/>
          </p:cNvSpPr>
          <p:nvPr>
            <p:ph type="sldNum" sz="quarter" idx="12"/>
          </p:nvPr>
        </p:nvSpPr>
        <p:spPr>
          <a:ln/>
        </p:spPr>
        <p:txBody>
          <a:bodyPr/>
          <a:lstStyle>
            <a:lvl1pPr>
              <a:defRPr/>
            </a:lvl1pPr>
          </a:lstStyle>
          <a:p>
            <a:fld id="{C249F5DA-F63D-4382-ABB8-C537F82C0AAB}" type="slidenum">
              <a:rPr lang="en-US" altLang="en-US"/>
              <a:pPr/>
              <a:t>‹#›</a:t>
            </a:fld>
            <a:endParaRPr lang="en-US" altLang="en-US"/>
          </a:p>
        </p:txBody>
      </p:sp>
    </p:spTree>
    <p:extLst>
      <p:ext uri="{BB962C8B-B14F-4D97-AF65-F5344CB8AC3E}">
        <p14:creationId xmlns:p14="http://schemas.microsoft.com/office/powerpoint/2010/main" val="26727725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CF6AC46-B2CA-492D-AFC5-29174D2A8D1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15ABDAB-039D-4B2E-A847-4D34EC1EF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30B0EAA-0755-47BD-9814-98721E417FE8}"/>
              </a:ext>
            </a:extLst>
          </p:cNvPr>
          <p:cNvSpPr>
            <a:spLocks noGrp="1" noChangeArrowheads="1"/>
          </p:cNvSpPr>
          <p:nvPr>
            <p:ph type="sldNum" sz="quarter" idx="12"/>
          </p:nvPr>
        </p:nvSpPr>
        <p:spPr>
          <a:ln/>
        </p:spPr>
        <p:txBody>
          <a:bodyPr/>
          <a:lstStyle>
            <a:lvl1pPr>
              <a:defRPr/>
            </a:lvl1pPr>
          </a:lstStyle>
          <a:p>
            <a:fld id="{0DB3903D-D05F-4989-A4B5-B5DF20B6C5FF}" type="slidenum">
              <a:rPr lang="en-US" altLang="en-US"/>
              <a:pPr/>
              <a:t>‹#›</a:t>
            </a:fld>
            <a:endParaRPr lang="en-US" altLang="en-US"/>
          </a:p>
        </p:txBody>
      </p:sp>
    </p:spTree>
    <p:extLst>
      <p:ext uri="{BB962C8B-B14F-4D97-AF65-F5344CB8AC3E}">
        <p14:creationId xmlns:p14="http://schemas.microsoft.com/office/powerpoint/2010/main" val="35112662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84BF1703-98DB-4955-A3F2-F3A3A85C46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BB5535-75A7-4ED2-A277-A51E1FF588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2C8EA9-A960-47DE-BCA3-403C354099BA}"/>
              </a:ext>
            </a:extLst>
          </p:cNvPr>
          <p:cNvSpPr>
            <a:spLocks noGrp="1" noChangeArrowheads="1"/>
          </p:cNvSpPr>
          <p:nvPr>
            <p:ph type="sldNum" sz="quarter" idx="12"/>
          </p:nvPr>
        </p:nvSpPr>
        <p:spPr>
          <a:ln/>
        </p:spPr>
        <p:txBody>
          <a:bodyPr/>
          <a:lstStyle>
            <a:lvl1pPr>
              <a:defRPr/>
            </a:lvl1pPr>
          </a:lstStyle>
          <a:p>
            <a:fld id="{27A7B063-E7AF-49DD-A148-BC0A690FB886}" type="slidenum">
              <a:rPr lang="en-US" altLang="en-US"/>
              <a:pPr/>
              <a:t>‹#›</a:t>
            </a:fld>
            <a:endParaRPr lang="en-US" altLang="en-US"/>
          </a:p>
        </p:txBody>
      </p:sp>
    </p:spTree>
    <p:extLst>
      <p:ext uri="{BB962C8B-B14F-4D97-AF65-F5344CB8AC3E}">
        <p14:creationId xmlns:p14="http://schemas.microsoft.com/office/powerpoint/2010/main" val="12755453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7CD54C2-FD40-4598-9E7A-78065DC3E5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AB0349-082E-4E33-B858-723FF891C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AB3372-E86F-42E6-827D-0C9B3A17773C}"/>
              </a:ext>
            </a:extLst>
          </p:cNvPr>
          <p:cNvSpPr>
            <a:spLocks noGrp="1" noChangeArrowheads="1"/>
          </p:cNvSpPr>
          <p:nvPr>
            <p:ph type="sldNum" sz="quarter" idx="12"/>
          </p:nvPr>
        </p:nvSpPr>
        <p:spPr>
          <a:ln/>
        </p:spPr>
        <p:txBody>
          <a:bodyPr/>
          <a:lstStyle>
            <a:lvl1pPr>
              <a:defRPr/>
            </a:lvl1pPr>
          </a:lstStyle>
          <a:p>
            <a:fld id="{AE7A9A3A-46A1-4047-B573-73AAC1E11588}" type="slidenum">
              <a:rPr lang="en-US" altLang="en-US"/>
              <a:pPr/>
              <a:t>‹#›</a:t>
            </a:fld>
            <a:endParaRPr lang="en-US" altLang="en-US"/>
          </a:p>
        </p:txBody>
      </p:sp>
    </p:spTree>
    <p:extLst>
      <p:ext uri="{BB962C8B-B14F-4D97-AF65-F5344CB8AC3E}">
        <p14:creationId xmlns:p14="http://schemas.microsoft.com/office/powerpoint/2010/main" val="11670326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56F0C81-CE2B-405A-A818-AF7C9D4DF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05EE72C-D52B-43CA-8E12-F36EF2F44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FA269E-126D-4405-BA62-2ABB7BB52D90}"/>
              </a:ext>
            </a:extLst>
          </p:cNvPr>
          <p:cNvSpPr>
            <a:spLocks noGrp="1" noChangeArrowheads="1"/>
          </p:cNvSpPr>
          <p:nvPr>
            <p:ph type="sldNum" sz="quarter" idx="12"/>
          </p:nvPr>
        </p:nvSpPr>
        <p:spPr>
          <a:ln/>
        </p:spPr>
        <p:txBody>
          <a:bodyPr/>
          <a:lstStyle>
            <a:lvl1pPr>
              <a:defRPr/>
            </a:lvl1pPr>
          </a:lstStyle>
          <a:p>
            <a:fld id="{7F0A5EA4-D787-41BF-BAAF-847B376A1E02}" type="slidenum">
              <a:rPr lang="en-US" altLang="en-US"/>
              <a:pPr/>
              <a:t>‹#›</a:t>
            </a:fld>
            <a:endParaRPr lang="en-US" altLang="en-US"/>
          </a:p>
        </p:txBody>
      </p:sp>
    </p:spTree>
    <p:extLst>
      <p:ext uri="{BB962C8B-B14F-4D97-AF65-F5344CB8AC3E}">
        <p14:creationId xmlns:p14="http://schemas.microsoft.com/office/powerpoint/2010/main" val="6070106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D508D2-E342-478E-922E-ECF9AD1330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BE0162-A46D-4DB8-80F8-6A16D96303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D33C14-FE32-4B9E-BDE6-300C219D9CD5}"/>
              </a:ext>
            </a:extLst>
          </p:cNvPr>
          <p:cNvSpPr>
            <a:spLocks noGrp="1" noChangeArrowheads="1"/>
          </p:cNvSpPr>
          <p:nvPr>
            <p:ph type="sldNum" sz="quarter" idx="12"/>
          </p:nvPr>
        </p:nvSpPr>
        <p:spPr>
          <a:ln/>
        </p:spPr>
        <p:txBody>
          <a:bodyPr/>
          <a:lstStyle>
            <a:lvl1pPr>
              <a:defRPr/>
            </a:lvl1pPr>
          </a:lstStyle>
          <a:p>
            <a:fld id="{47220132-B925-46DE-A6EF-43901313B531}" type="slidenum">
              <a:rPr lang="en-US" altLang="en-US"/>
              <a:pPr/>
              <a:t>‹#›</a:t>
            </a:fld>
            <a:endParaRPr lang="en-US" altLang="en-US"/>
          </a:p>
        </p:txBody>
      </p:sp>
    </p:spTree>
    <p:extLst>
      <p:ext uri="{BB962C8B-B14F-4D97-AF65-F5344CB8AC3E}">
        <p14:creationId xmlns:p14="http://schemas.microsoft.com/office/powerpoint/2010/main" val="3584647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9080817-BAD0-46CA-91C0-8F4A590773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7AC712-22EB-49F9-B57E-67177F8860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A9A296-6FB3-418E-9D58-D7B82CA40A4E}"/>
              </a:ext>
            </a:extLst>
          </p:cNvPr>
          <p:cNvSpPr>
            <a:spLocks noGrp="1" noChangeArrowheads="1"/>
          </p:cNvSpPr>
          <p:nvPr>
            <p:ph type="sldNum" sz="quarter" idx="12"/>
          </p:nvPr>
        </p:nvSpPr>
        <p:spPr>
          <a:ln/>
        </p:spPr>
        <p:txBody>
          <a:bodyPr/>
          <a:lstStyle>
            <a:lvl1pPr>
              <a:defRPr/>
            </a:lvl1pPr>
          </a:lstStyle>
          <a:p>
            <a:fld id="{02E1A377-8219-4295-A302-CE5617FC0872}" type="slidenum">
              <a:rPr lang="en-US" altLang="en-US"/>
              <a:pPr/>
              <a:t>‹#›</a:t>
            </a:fld>
            <a:endParaRPr lang="en-US" altLang="en-US"/>
          </a:p>
        </p:txBody>
      </p:sp>
    </p:spTree>
    <p:extLst>
      <p:ext uri="{BB962C8B-B14F-4D97-AF65-F5344CB8AC3E}">
        <p14:creationId xmlns:p14="http://schemas.microsoft.com/office/powerpoint/2010/main" val="18719555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76044C-2ABA-4B7A-90F8-950A5A5438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651B26-7D6F-4C7C-BFB9-3E59FAF6B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B863E3-822B-4ABD-AA57-32877094EFB0}"/>
              </a:ext>
            </a:extLst>
          </p:cNvPr>
          <p:cNvSpPr>
            <a:spLocks noGrp="1" noChangeArrowheads="1"/>
          </p:cNvSpPr>
          <p:nvPr>
            <p:ph type="sldNum" sz="quarter" idx="12"/>
          </p:nvPr>
        </p:nvSpPr>
        <p:spPr>
          <a:ln/>
        </p:spPr>
        <p:txBody>
          <a:bodyPr/>
          <a:lstStyle>
            <a:lvl1pPr>
              <a:defRPr/>
            </a:lvl1pPr>
          </a:lstStyle>
          <a:p>
            <a:fld id="{8661BB28-3F2D-41B9-9DE6-E965167A64F5}" type="slidenum">
              <a:rPr lang="en-US" altLang="en-US"/>
              <a:pPr/>
              <a:t>‹#›</a:t>
            </a:fld>
            <a:endParaRPr lang="en-US" altLang="en-US"/>
          </a:p>
        </p:txBody>
      </p:sp>
    </p:spTree>
    <p:extLst>
      <p:ext uri="{BB962C8B-B14F-4D97-AF65-F5344CB8AC3E}">
        <p14:creationId xmlns:p14="http://schemas.microsoft.com/office/powerpoint/2010/main" val="40201892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29601897"/>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75010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04547"/>
      </p:ext>
    </p:extLst>
  </p:cSld>
  <p:clrMapOvr>
    <a:masterClrMapping/>
  </p:clrMapOvr>
  <p:transition>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591902"/>
      </p:ext>
    </p:extLst>
  </p:cSld>
  <p:clrMapOvr>
    <a:masterClrMapping/>
  </p:clrMapOvr>
  <p:transition>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056320"/>
      </p:ext>
    </p:extLst>
  </p:cSld>
  <p:clrMapOvr>
    <a:masterClrMapping/>
  </p:clrMapOvr>
  <p:transition>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707970"/>
      </p:ext>
    </p:extLst>
  </p:cSld>
  <p:clrMapOvr>
    <a:masterClrMapping/>
  </p:clrMapOvr>
  <p:transition>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5893956"/>
      </p:ext>
    </p:extLst>
  </p:cSld>
  <p:clrMapOvr>
    <a:masterClrMapping/>
  </p:clrMapOvr>
  <p:transition>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5083"/>
      </p:ext>
    </p:extLst>
  </p:cSld>
  <p:clrMapOvr>
    <a:masterClrMapping/>
  </p:clrMapOvr>
  <p:transition>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9099780"/>
      </p:ext>
    </p:extLst>
  </p:cSld>
  <p:clrMapOvr>
    <a:masterClrMapping/>
  </p:clrMapOvr>
  <p:transition>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814123"/>
      </p:ext>
    </p:extLst>
  </p:cSld>
  <p:clrMapOvr>
    <a:masterClrMapping/>
  </p:clrMapOvr>
  <p:transition>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246303"/>
      </p:ext>
    </p:extLst>
  </p:cSld>
  <p:clrMapOvr>
    <a:masterClrMapping/>
  </p:clrMapOvr>
  <p:transition>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82872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9726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76D7A56F-B9D0-43E4-902C-A9907C1A4BF4}" type="slidenum">
              <a:rPr lang="en-US"/>
              <a:pPr>
                <a:defRPr/>
              </a:pPr>
              <a:t>‹#›</a:t>
            </a:fld>
            <a:endParaRPr lang="en-US"/>
          </a:p>
        </p:txBody>
      </p:sp>
    </p:spTree>
    <p:extLst>
      <p:ext uri="{BB962C8B-B14F-4D97-AF65-F5344CB8AC3E}">
        <p14:creationId xmlns:p14="http://schemas.microsoft.com/office/powerpoint/2010/main" val="22652660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A6C5977B-06A3-4153-A976-373D121746D7}" type="slidenum">
              <a:rPr lang="en-US"/>
              <a:pPr>
                <a:defRPr/>
              </a:pPr>
              <a:t>‹#›</a:t>
            </a:fld>
            <a:endParaRPr lang="en-US"/>
          </a:p>
        </p:txBody>
      </p:sp>
    </p:spTree>
    <p:extLst>
      <p:ext uri="{BB962C8B-B14F-4D97-AF65-F5344CB8AC3E}">
        <p14:creationId xmlns:p14="http://schemas.microsoft.com/office/powerpoint/2010/main" val="42498890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BCA58A4F-5538-461B-BB15-F1D645C7E4E5}" type="slidenum">
              <a:rPr lang="en-US"/>
              <a:pPr>
                <a:defRPr/>
              </a:pPr>
              <a:t>‹#›</a:t>
            </a:fld>
            <a:endParaRPr lang="en-US"/>
          </a:p>
        </p:txBody>
      </p:sp>
    </p:spTree>
    <p:extLst>
      <p:ext uri="{BB962C8B-B14F-4D97-AF65-F5344CB8AC3E}">
        <p14:creationId xmlns:p14="http://schemas.microsoft.com/office/powerpoint/2010/main" val="11800542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036A9727-18B3-46A8-B7DB-BE79719A6BDB}" type="slidenum">
              <a:rPr lang="en-US"/>
              <a:pPr>
                <a:defRPr/>
              </a:pPr>
              <a:t>‹#›</a:t>
            </a:fld>
            <a:endParaRPr lang="en-US"/>
          </a:p>
        </p:txBody>
      </p:sp>
    </p:spTree>
    <p:extLst>
      <p:ext uri="{BB962C8B-B14F-4D97-AF65-F5344CB8AC3E}">
        <p14:creationId xmlns:p14="http://schemas.microsoft.com/office/powerpoint/2010/main" val="29355912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8809F2F6-BDD1-4CEE-AD5B-DD35324AA8B9}" type="slidenum">
              <a:rPr lang="en-US"/>
              <a:pPr>
                <a:defRPr/>
              </a:pPr>
              <a:t>‹#›</a:t>
            </a:fld>
            <a:endParaRPr lang="en-US"/>
          </a:p>
        </p:txBody>
      </p:sp>
    </p:spTree>
    <p:extLst>
      <p:ext uri="{BB962C8B-B14F-4D97-AF65-F5344CB8AC3E}">
        <p14:creationId xmlns:p14="http://schemas.microsoft.com/office/powerpoint/2010/main" val="43320260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3C12ABC2-FC6A-47E3-9B6C-EF6A279F2A25}" type="slidenum">
              <a:rPr lang="en-US"/>
              <a:pPr>
                <a:defRPr/>
              </a:pPr>
              <a:t>‹#›</a:t>
            </a:fld>
            <a:endParaRPr lang="en-US"/>
          </a:p>
        </p:txBody>
      </p:sp>
    </p:spTree>
    <p:extLst>
      <p:ext uri="{BB962C8B-B14F-4D97-AF65-F5344CB8AC3E}">
        <p14:creationId xmlns:p14="http://schemas.microsoft.com/office/powerpoint/2010/main" val="27817480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07C3C88C-5C45-4A71-A3A4-95E7BFD4AEE3}" type="slidenum">
              <a:rPr lang="en-US"/>
              <a:pPr>
                <a:defRPr/>
              </a:pPr>
              <a:t>‹#›</a:t>
            </a:fld>
            <a:endParaRPr lang="en-US"/>
          </a:p>
        </p:txBody>
      </p:sp>
    </p:spTree>
    <p:extLst>
      <p:ext uri="{BB962C8B-B14F-4D97-AF65-F5344CB8AC3E}">
        <p14:creationId xmlns:p14="http://schemas.microsoft.com/office/powerpoint/2010/main" val="20578634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D8AE5A6B-32AA-47CA-BB10-0545FDD4BF0B}" type="slidenum">
              <a:rPr lang="en-US"/>
              <a:pPr>
                <a:defRPr/>
              </a:pPr>
              <a:t>‹#›</a:t>
            </a:fld>
            <a:endParaRPr lang="en-US"/>
          </a:p>
        </p:txBody>
      </p:sp>
    </p:spTree>
    <p:extLst>
      <p:ext uri="{BB962C8B-B14F-4D97-AF65-F5344CB8AC3E}">
        <p14:creationId xmlns:p14="http://schemas.microsoft.com/office/powerpoint/2010/main" val="205063872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AAB0B153-CE16-4A0C-A56E-397CBF690218}" type="slidenum">
              <a:rPr lang="en-US"/>
              <a:pPr>
                <a:defRPr/>
              </a:pPr>
              <a:t>‹#›</a:t>
            </a:fld>
            <a:endParaRPr lang="en-US"/>
          </a:p>
        </p:txBody>
      </p:sp>
    </p:spTree>
    <p:extLst>
      <p:ext uri="{BB962C8B-B14F-4D97-AF65-F5344CB8AC3E}">
        <p14:creationId xmlns:p14="http://schemas.microsoft.com/office/powerpoint/2010/main" val="17925156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AFDB96AD-7545-4428-A8DF-66A4E964AC64}" type="slidenum">
              <a:rPr lang="en-US"/>
              <a:pPr>
                <a:defRPr/>
              </a:pPr>
              <a:t>‹#›</a:t>
            </a:fld>
            <a:endParaRPr lang="en-US"/>
          </a:p>
        </p:txBody>
      </p:sp>
    </p:spTree>
    <p:extLst>
      <p:ext uri="{BB962C8B-B14F-4D97-AF65-F5344CB8AC3E}">
        <p14:creationId xmlns:p14="http://schemas.microsoft.com/office/powerpoint/2010/main" val="4032730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740001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Calligrapher" pitchFamily="2"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Calligrapher" pitchFamily="2" charset="0"/>
                <a:cs typeface="Arial" pitchFamily="34" charset="0"/>
              </a:defRPr>
            </a:lvl1pPr>
          </a:lstStyle>
          <a:p>
            <a:pPr>
              <a:defRPr/>
            </a:pPr>
            <a:fld id="{D38EDC18-A034-4EC2-BFAC-68DE78EA55BD}" type="slidenum">
              <a:rPr lang="en-US"/>
              <a:pPr>
                <a:defRPr/>
              </a:pPr>
              <a:t>‹#›</a:t>
            </a:fld>
            <a:endParaRPr lang="en-US"/>
          </a:p>
        </p:txBody>
      </p:sp>
    </p:spTree>
    <p:extLst>
      <p:ext uri="{BB962C8B-B14F-4D97-AF65-F5344CB8AC3E}">
        <p14:creationId xmlns:p14="http://schemas.microsoft.com/office/powerpoint/2010/main" val="23990668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02822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67608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41778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52696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02934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14791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259230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472062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888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081165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555612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09071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24900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463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27484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88723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90407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36600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84334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118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50706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404403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86000"/>
            <a:ext cx="11480800" cy="2895600"/>
          </a:xfrm>
          <a:effectLst>
            <a:outerShdw dist="56796" dir="1593903" algn="ctr" rotWithShape="0">
              <a:schemeClr val="accent1"/>
            </a:outerShdw>
          </a:effectLst>
        </p:spPr>
        <p:txBody>
          <a:bodyPr/>
          <a:lstStyle>
            <a:lvl1pPr>
              <a:defRPr sz="6600"/>
            </a:lvl1pPr>
          </a:lstStyle>
          <a:p>
            <a:r>
              <a:rPr lang="en-US"/>
              <a:t>Click to edit Master title style</a:t>
            </a:r>
          </a:p>
        </p:txBody>
      </p:sp>
      <p:sp>
        <p:nvSpPr>
          <p:cNvPr id="3075" name="Rectangle 3"/>
          <p:cNvSpPr>
            <a:spLocks noGrp="1" noChangeArrowheads="1"/>
          </p:cNvSpPr>
          <p:nvPr>
            <p:ph type="subTitle" idx="1"/>
          </p:nvPr>
        </p:nvSpPr>
        <p:spPr>
          <a:xfrm>
            <a:off x="304800" y="0"/>
            <a:ext cx="11582400" cy="1219200"/>
          </a:xfrm>
          <a:effectLst>
            <a:outerShdw dist="35921" dir="2700000" algn="ctr" rotWithShape="0">
              <a:schemeClr val="bg1"/>
            </a:outerShdw>
          </a:effectLst>
        </p:spPr>
        <p:txBody>
          <a:bodyPr anchor="ctr"/>
          <a:lstStyle>
            <a:lvl1pPr marL="0" indent="0" algn="ctr">
              <a:buFontTx/>
              <a:buNone/>
              <a:defRPr sz="40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373894192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5794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008898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0144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1172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98257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8079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05997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9912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93958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66781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28600"/>
            <a:ext cx="2895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483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9936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able Placeholder 2"/>
          <p:cNvSpPr>
            <a:spLocks noGrp="1"/>
          </p:cNvSpPr>
          <p:nvPr>
            <p:ph type="tbl" idx="1"/>
          </p:nvPr>
        </p:nvSpPr>
        <p:spPr>
          <a:xfrm>
            <a:off x="304800" y="1524000"/>
            <a:ext cx="11582400" cy="4495800"/>
          </a:xfrm>
        </p:spPr>
        <p:txBody>
          <a:bodyPr/>
          <a:lstStyle/>
          <a:p>
            <a:pPr lvl="0"/>
            <a:endParaRPr lang="en-US" noProof="0"/>
          </a:p>
        </p:txBody>
      </p:sp>
    </p:spTree>
    <p:extLst>
      <p:ext uri="{BB962C8B-B14F-4D97-AF65-F5344CB8AC3E}">
        <p14:creationId xmlns:p14="http://schemas.microsoft.com/office/powerpoint/2010/main" val="2730159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0"/>
            <a:ext cx="115824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0253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63211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quarter" idx="1"/>
          </p:nvPr>
        </p:nvSpPr>
        <p:spPr>
          <a:xfrm>
            <a:off x="3048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4905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568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524000"/>
            <a:ext cx="5689600" cy="4495800"/>
          </a:xfrm>
        </p:spPr>
        <p:txBody>
          <a:bodyPr/>
          <a:lstStyle/>
          <a:p>
            <a:pPr lvl="0"/>
            <a:endParaRPr lang="en-US" noProof="0"/>
          </a:p>
        </p:txBody>
      </p:sp>
    </p:spTree>
    <p:extLst>
      <p:ext uri="{BB962C8B-B14F-4D97-AF65-F5344CB8AC3E}">
        <p14:creationId xmlns:p14="http://schemas.microsoft.com/office/powerpoint/2010/main" val="232316039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half" idx="1"/>
          </p:nvPr>
        </p:nvSpPr>
        <p:spPr>
          <a:xfrm>
            <a:off x="304800"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27276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237218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2970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308061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06698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440098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30936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260512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94315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263632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99231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744548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63073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6390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08354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140720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31170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336256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065386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762532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225022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928022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5207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976C0DA-F54F-4EF8-8530-620189A905F3}"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16138840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2C08135-1293-40C3-8473-DC1A39427923}"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22613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6/1/2020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722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5137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76FAC51-9487-43F0-8FDE-F6652E757D9F}"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8860787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5014A4F-1FB5-4AC9-A4DF-90DC2F262B9B}"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17221206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FE664E0-C9F4-452F-9041-F1BC11E2CA00}"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175573041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34FCBED-93F9-48DC-BC05-F0FE0BBBE27B}"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80207377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ED7D971-BB8E-40A6-A4BF-08F804B77767}"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40735853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52BF10A-1983-4DEA-949F-F804E410606A}"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174911913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817D9CD-BF53-41FA-B7DB-502D3EA59454}"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51648880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8BDDB42-2427-44BB-BFC0-BF74733F7EBD}"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152284978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4B7A77E-1D3B-40D8-A187-4D5FDD53D35C}"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671866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pPr algn="r" rtl="0" fontAlgn="base">
              <a:spcBef>
                <a:spcPct val="0"/>
              </a:spcBef>
              <a:spcAft>
                <a:spcPct val="0"/>
              </a:spcAft>
              <a:defRPr/>
            </a:pPr>
            <a:fld id="{84D469D8-349F-4A1F-8D48-2EEBA1D132A4}"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01825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543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1"/>
            <a:ext cx="12189884" cy="6856413"/>
            <a:chOff x="0" y="0"/>
            <a:chExt cx="5759" cy="4319"/>
          </a:xfrm>
        </p:grpSpPr>
        <p:sp>
          <p:nvSpPr>
            <p:cNvPr id="258051"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nvGrpSpPr>
            <p:cNvPr id="3" name="Group 4"/>
            <p:cNvGrpSpPr>
              <a:grpSpLocks/>
            </p:cNvGrpSpPr>
            <p:nvPr userDrawn="1"/>
          </p:nvGrpSpPr>
          <p:grpSpPr bwMode="auto">
            <a:xfrm>
              <a:off x="0" y="0"/>
              <a:ext cx="5759" cy="4319"/>
              <a:chOff x="0" y="0"/>
              <a:chExt cx="5759" cy="4319"/>
            </a:xfrm>
          </p:grpSpPr>
          <p:sp>
            <p:nvSpPr>
              <p:cNvPr id="258053"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54"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55"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56"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57"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58"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59"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0"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1"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2"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3"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4"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5"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6"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7"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8"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69"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0"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1"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2"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3"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4"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5"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6"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77"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nvGrpSpPr>
              <p:cNvPr id="4" name="Group 30"/>
              <p:cNvGrpSpPr>
                <a:grpSpLocks/>
              </p:cNvGrpSpPr>
              <p:nvPr/>
            </p:nvGrpSpPr>
            <p:grpSpPr bwMode="auto">
              <a:xfrm>
                <a:off x="0" y="0"/>
                <a:ext cx="5758" cy="1045"/>
                <a:chOff x="0" y="0"/>
                <a:chExt cx="5758" cy="1045"/>
              </a:xfrm>
            </p:grpSpPr>
            <p:sp>
              <p:nvSpPr>
                <p:cNvPr id="258079"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0"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1"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2"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3"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4"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5"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6"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7"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8"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89"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90"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91"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92"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93"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grpSp>
            <p:nvGrpSpPr>
              <p:cNvPr id="5" name="Group 46"/>
              <p:cNvGrpSpPr>
                <a:grpSpLocks/>
              </p:cNvGrpSpPr>
              <p:nvPr/>
            </p:nvGrpSpPr>
            <p:grpSpPr bwMode="auto">
              <a:xfrm>
                <a:off x="0" y="558"/>
                <a:ext cx="5758" cy="487"/>
                <a:chOff x="0" y="558"/>
                <a:chExt cx="5758" cy="487"/>
              </a:xfrm>
            </p:grpSpPr>
            <p:sp>
              <p:nvSpPr>
                <p:cNvPr id="258095"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96"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grpSp>
            <p:nvGrpSpPr>
              <p:cNvPr id="6" name="Group 49"/>
              <p:cNvGrpSpPr>
                <a:grpSpLocks/>
              </p:cNvGrpSpPr>
              <p:nvPr/>
            </p:nvGrpSpPr>
            <p:grpSpPr bwMode="auto">
              <a:xfrm>
                <a:off x="264" y="1039"/>
                <a:ext cx="5200" cy="3280"/>
                <a:chOff x="264" y="1039"/>
                <a:chExt cx="5200" cy="3280"/>
              </a:xfrm>
            </p:grpSpPr>
            <p:sp>
              <p:nvSpPr>
                <p:cNvPr id="258098"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099"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0"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1"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2"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3"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4"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5"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6"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sp>
            <p:nvSpPr>
              <p:cNvPr id="258107"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8"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09"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10"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11"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12"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13"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8114"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grpSp>
      <p:sp>
        <p:nvSpPr>
          <p:cNvPr id="258115" name="Rectangle 67"/>
          <p:cNvSpPr>
            <a:spLocks noGrp="1" noChangeArrowheads="1"/>
          </p:cNvSpPr>
          <p:nvPr>
            <p:ph type="ctrTitle" sz="quarter"/>
          </p:nvPr>
        </p:nvSpPr>
        <p:spPr>
          <a:xfrm>
            <a:off x="607485" y="1920876"/>
            <a:ext cx="10968567" cy="1736725"/>
          </a:xfrm>
        </p:spPr>
        <p:txBody>
          <a:bodyPr anchor="b"/>
          <a:lstStyle>
            <a:lvl1pPr>
              <a:defRPr sz="5400"/>
            </a:lvl1pPr>
          </a:lstStyle>
          <a:p>
            <a:r>
              <a:rPr lang="en-US"/>
              <a:t>Click to edit Master title style</a:t>
            </a:r>
          </a:p>
        </p:txBody>
      </p:sp>
      <p:sp>
        <p:nvSpPr>
          <p:cNvPr id="258116"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58117" name="Rectangle 69"/>
          <p:cNvSpPr>
            <a:spLocks noGrp="1" noChangeArrowheads="1"/>
          </p:cNvSpPr>
          <p:nvPr>
            <p:ph type="dt" sz="quarter" idx="2"/>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258118" name="Rectangle 70"/>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258119" name="Rectangle 71"/>
          <p:cNvSpPr>
            <a:spLocks noGrp="1" noChangeArrowheads="1"/>
          </p:cNvSpPr>
          <p:nvPr>
            <p:ph type="sldNum" sz="quarter" idx="4"/>
          </p:nvPr>
        </p:nvSpPr>
        <p:spPr/>
        <p:txBody>
          <a:bodyPr/>
          <a:lstStyle>
            <a:lvl1pPr>
              <a:defRPr/>
            </a:lvl1pPr>
          </a:lstStyle>
          <a:p>
            <a:pPr algn="r" rtl="0" fontAlgn="base">
              <a:spcBef>
                <a:spcPct val="0"/>
              </a:spcBef>
              <a:spcAft>
                <a:spcPct val="0"/>
              </a:spcAft>
            </a:pPr>
            <a:fld id="{2A585A5D-2B20-49DB-B164-2AB1AB1CDFFF}"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3407435831"/>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162A198-6AD3-42EA-8437-B2217F119DCF}"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246155786"/>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6D2E9F0A-74F7-4A9A-9628-E2DB36295D18}"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1280271069"/>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598613"/>
            <a:ext cx="538268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642D570A-D1B0-4A63-AFFB-ECA5E0B91938}"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758701098"/>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C1131C82-3850-435E-B7CE-063800D566A9}"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2306166463"/>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F159E04D-608C-468A-A3E4-1CF1965E901A}"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3296000027"/>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7EBC94D3-DC0A-449F-903D-17FE3D012656}"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3567419421"/>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E339404-B275-4E00-AADC-A5E39478CC54}"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187265100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674473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2DA6A899-8F97-4686-ADB9-C5A6A09F3A39}"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1034216004"/>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4E40C13-8EC6-48B4-8AF4-4A01086C7764}"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2853745972"/>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273050"/>
            <a:ext cx="802428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D5E80AB-5248-4C2A-AB5D-C74A728EC8AA}"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1878604674"/>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p>
        </p:txBody>
      </p:sp>
      <p:sp>
        <p:nvSpPr>
          <p:cNvPr id="3" name="Text Placeholder 2"/>
          <p:cNvSpPr>
            <a:spLocks noGrp="1"/>
          </p:cNvSpPr>
          <p:nvPr>
            <p:ph type="body" sz="half" idx="1"/>
          </p:nvPr>
        </p:nvSpPr>
        <p:spPr>
          <a:xfrm>
            <a:off x="607484" y="1598613"/>
            <a:ext cx="538268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3367" y="1598613"/>
            <a:ext cx="5382684"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3367" y="3922714"/>
            <a:ext cx="5382684"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7485" y="6242051"/>
            <a:ext cx="2840567" cy="474663"/>
          </a:xfrm>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7" name="Footer Placeholder 6"/>
          <p:cNvSpPr>
            <a:spLocks noGrp="1"/>
          </p:cNvSpPr>
          <p:nvPr>
            <p:ph type="ftr" sz="quarter" idx="11"/>
          </p:nvPr>
        </p:nvSpPr>
        <p:spPr>
          <a:xfrm>
            <a:off x="4165600" y="6242051"/>
            <a:ext cx="3860800" cy="474663"/>
          </a:xfrm>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8" name="Slide Number Placeholder 7"/>
          <p:cNvSpPr>
            <a:spLocks noGrp="1"/>
          </p:cNvSpPr>
          <p:nvPr>
            <p:ph type="sldNum" sz="quarter" idx="12"/>
          </p:nvPr>
        </p:nvSpPr>
        <p:spPr>
          <a:xfrm>
            <a:off x="8737601" y="6242051"/>
            <a:ext cx="2840567" cy="474663"/>
          </a:xfrm>
        </p:spPr>
        <p:txBody>
          <a:bodyPr/>
          <a:lstStyle>
            <a:lvl1pPr>
              <a:defRPr/>
            </a:lvl1pPr>
          </a:lstStyle>
          <a:p>
            <a:pPr algn="r" rtl="0" fontAlgn="base">
              <a:spcBef>
                <a:spcPct val="0"/>
              </a:spcBef>
              <a:spcAft>
                <a:spcPct val="0"/>
              </a:spcAft>
            </a:pPr>
            <a:fld id="{01AB3DD6-6E10-4E82-A86B-1096440DF33B}"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833500979"/>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p>
        </p:txBody>
      </p:sp>
      <p:sp>
        <p:nvSpPr>
          <p:cNvPr id="3" name="Text Placeholder 2"/>
          <p:cNvSpPr>
            <a:spLocks noGrp="1"/>
          </p:cNvSpPr>
          <p:nvPr>
            <p:ph type="body" sz="half" idx="1"/>
          </p:nvPr>
        </p:nvSpPr>
        <p:spPr>
          <a:xfrm>
            <a:off x="607484" y="1598613"/>
            <a:ext cx="538268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7485" y="6242051"/>
            <a:ext cx="2840567" cy="474663"/>
          </a:xfrm>
        </p:spPr>
        <p:txBody>
          <a:bodyPr/>
          <a:lstStyle>
            <a:lvl1pPr>
              <a:defRPr/>
            </a:lvl1pPr>
          </a:lstStyle>
          <a:p>
            <a:pPr algn="l"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6" name="Footer Placeholder 5"/>
          <p:cNvSpPr>
            <a:spLocks noGrp="1"/>
          </p:cNvSpPr>
          <p:nvPr>
            <p:ph type="ftr" sz="quarter" idx="11"/>
          </p:nvPr>
        </p:nvSpPr>
        <p:spPr>
          <a:xfrm>
            <a:off x="4165600" y="6242051"/>
            <a:ext cx="3860800" cy="474663"/>
          </a:xfrm>
        </p:spPr>
        <p:txBody>
          <a:bodyPr/>
          <a:lstStyle>
            <a:lvl1pPr>
              <a:defRPr/>
            </a:lvl1pPr>
          </a:lstStyle>
          <a:p>
            <a:pPr algn="ctr" rtl="0" fontAlgn="base">
              <a:spcBef>
                <a:spcPct val="0"/>
              </a:spcBef>
              <a:spcAft>
                <a:spcPct val="0"/>
              </a:spcAft>
            </a:pPr>
            <a:endParaRPr lang="en-US" sz="1000" kern="1200">
              <a:solidFill>
                <a:srgbClr val="EAEAEA"/>
              </a:solidFill>
              <a:effectLst>
                <a:outerShdw blurRad="38100" dist="38100" dir="2700000" algn="tl">
                  <a:srgbClr val="000000"/>
                </a:outerShdw>
              </a:effectLst>
              <a:latin typeface="Arial"/>
              <a:ea typeface="+mn-ea"/>
              <a:cs typeface="+mn-cs"/>
            </a:endParaRPr>
          </a:p>
        </p:txBody>
      </p:sp>
      <p:sp>
        <p:nvSpPr>
          <p:cNvPr id="7" name="Slide Number Placeholder 6"/>
          <p:cNvSpPr>
            <a:spLocks noGrp="1"/>
          </p:cNvSpPr>
          <p:nvPr>
            <p:ph type="sldNum" sz="quarter" idx="12"/>
          </p:nvPr>
        </p:nvSpPr>
        <p:spPr>
          <a:xfrm>
            <a:off x="8737601" y="6242051"/>
            <a:ext cx="2840567" cy="474663"/>
          </a:xfrm>
        </p:spPr>
        <p:txBody>
          <a:bodyPr/>
          <a:lstStyle>
            <a:lvl1pPr>
              <a:defRPr/>
            </a:lvl1pPr>
          </a:lstStyle>
          <a:p>
            <a:pPr algn="r" rtl="0" fontAlgn="base">
              <a:spcBef>
                <a:spcPct val="0"/>
              </a:spcBef>
              <a:spcAft>
                <a:spcPct val="0"/>
              </a:spcAft>
            </a:pPr>
            <a:fld id="{DD9B3858-841A-4113-AE5C-CB6B2D9A4FB6}" type="slidenum">
              <a:rPr lang="en-US" sz="1000" kern="1200">
                <a:solidFill>
                  <a:srgbClr val="EAEAEA"/>
                </a:solidFill>
                <a:effectLst>
                  <a:outerShdw blurRad="38100" dist="38100" dir="2700000" algn="tl">
                    <a:srgbClr val="000000"/>
                  </a:outerShdw>
                </a:effectLst>
                <a:latin typeface="Arial"/>
                <a:ea typeface="+mn-ea"/>
                <a:cs typeface="+mn-cs"/>
              </a:rPr>
              <a:pPr algn="r" rtl="0" fontAlgn="base">
                <a:spcBef>
                  <a:spcPct val="0"/>
                </a:spcBef>
                <a:spcAft>
                  <a:spcPct val="0"/>
                </a:spcAft>
              </a:pPr>
              <a:t>‹#›</a:t>
            </a:fld>
            <a:endParaRPr lang="en-US" sz="1000" kern="1200">
              <a:solidFill>
                <a:srgbClr val="EAEAEA"/>
              </a:solidFill>
              <a:effectLst>
                <a:outerShdw blurRad="38100" dist="38100" dir="2700000" algn="tl">
                  <a:srgbClr val="000000"/>
                </a:outerShdw>
              </a:effectLst>
              <a:latin typeface="Arial"/>
              <a:ea typeface="+mn-ea"/>
              <a:cs typeface="+mn-cs"/>
            </a:endParaRPr>
          </a:p>
        </p:txBody>
      </p:sp>
    </p:spTree>
    <p:extLst>
      <p:ext uri="{BB962C8B-B14F-4D97-AF65-F5344CB8AC3E}">
        <p14:creationId xmlns:p14="http://schemas.microsoft.com/office/powerpoint/2010/main" val="3748535014"/>
      </p:ext>
    </p:extLst>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A3EFB5F2-FF61-4CB1-8763-8C08950F9F7B}"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26397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F47EF1BF-3C8F-4DD0-AA0B-7238E9F0741B}"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84587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920932CB-6D0E-4CB6-AF74-1AF38FDF0759}"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048085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fld id="{9D5E1030-7DB1-407D-822A-F3E8DBB1A2B5}"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964214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9" name="Slide Number Placeholder 8"/>
          <p:cNvSpPr>
            <a:spLocks noGrp="1"/>
          </p:cNvSpPr>
          <p:nvPr>
            <p:ph type="sldNum" sz="quarter" idx="12"/>
          </p:nvPr>
        </p:nvSpPr>
        <p:spPr/>
        <p:txBody>
          <a:bodyPr/>
          <a:lstStyle>
            <a:lvl1pPr>
              <a:defRPr/>
            </a:lvl1pPr>
          </a:lstStyle>
          <a:p>
            <a:fld id="{4C197652-12D3-4B5B-89A0-3FB5ADBAD587}"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39048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6/1/2020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309006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lvl1pPr>
              <a:defRPr/>
            </a:lvl1pPr>
          </a:lstStyle>
          <a:p>
            <a:fld id="{B84F5C7D-FB17-46F7-BB0C-0AB1C84B6C44}"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329820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4" name="Slide Number Placeholder 3"/>
          <p:cNvSpPr>
            <a:spLocks noGrp="1"/>
          </p:cNvSpPr>
          <p:nvPr>
            <p:ph type="sldNum" sz="quarter" idx="12"/>
          </p:nvPr>
        </p:nvSpPr>
        <p:spPr/>
        <p:txBody>
          <a:bodyPr/>
          <a:lstStyle>
            <a:lvl1pPr>
              <a:defRPr/>
            </a:lvl1pPr>
          </a:lstStyle>
          <a:p>
            <a:fld id="{5F2410BC-FCEE-4B40-A9B7-61305776DE88}"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754780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fld id="{95E68006-BB6F-4641-9271-D7F4377C09C8}"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873115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fld id="{49ECC707-A3BE-476B-8F6E-4FD57619C85C}"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180090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B6B24B19-6E41-4457-BC83-EDB40A559287}"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689574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DD88A49E-2952-41AD-B7FE-9F8B06F0661E}"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14310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lgn="l"/>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DC9CD605-07D6-41F5-8390-D914863903EE}"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574325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959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0644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212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6/1/2020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534783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8028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5370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9204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7073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701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2440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6598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2866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0471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92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B02557A-7053-4340-A874-8AB926A8EDA1}" type="datetimeFigureOut">
              <a:rPr lang="en-US" dirty="0"/>
              <a:t>6/1/2020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86139576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288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9222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7573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3169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3480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08667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5869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07406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0455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196B-6355-4792-BF6B-CCF5DA2B1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FE0E4-BCB1-4963-94D0-ECC026915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E6DB7-CB9A-4B23-94DC-74BF2C3D0CF0}"/>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5" name="Footer Placeholder 4">
            <a:extLst>
              <a:ext uri="{FF2B5EF4-FFF2-40B4-BE49-F238E27FC236}">
                <a16:creationId xmlns:a16="http://schemas.microsoft.com/office/drawing/2014/main" id="{D6CCF4BE-0880-40CC-A438-E6CC3FFE8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E4B81-C36E-4D3F-9C3E-CC51EBB396F3}"/>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360934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6/1/2020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182339113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5287-C7D8-49DA-B46D-36160D548C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BF410-529B-40EA-8462-3407B7179B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92094-3E22-4A27-8F2B-6CDDD26F36F6}"/>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5" name="Footer Placeholder 4">
            <a:extLst>
              <a:ext uri="{FF2B5EF4-FFF2-40B4-BE49-F238E27FC236}">
                <a16:creationId xmlns:a16="http://schemas.microsoft.com/office/drawing/2014/main" id="{460E5758-50FD-44F9-B90D-894C62E6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B342A-A74C-46C9-8FB0-EB9A64C6C4D0}"/>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1964756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6536-78E7-4B03-AFF0-ECEA6E2B4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0E633-C804-438F-AE91-BA818B7CF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DA1E8E-D768-43E2-997D-346638716D07}"/>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5" name="Footer Placeholder 4">
            <a:extLst>
              <a:ext uri="{FF2B5EF4-FFF2-40B4-BE49-F238E27FC236}">
                <a16:creationId xmlns:a16="http://schemas.microsoft.com/office/drawing/2014/main" id="{A85D4B6B-8F36-40B4-B64E-59A26234B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66BA0-E68A-4A3B-BC2D-16CDF88B9C0E}"/>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38995238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E86B-1213-420E-92F8-816DDB5EF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4726E-D79C-489D-856F-BA733AD8BF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991C30-DF4A-4090-9BAE-7693612697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3C4009-3841-4BEF-A3C2-8A833EA15E05}"/>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6" name="Footer Placeholder 5">
            <a:extLst>
              <a:ext uri="{FF2B5EF4-FFF2-40B4-BE49-F238E27FC236}">
                <a16:creationId xmlns:a16="http://schemas.microsoft.com/office/drawing/2014/main" id="{588088F9-8175-4369-959F-FEB0423CA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70640-C2B3-4D20-A803-CFA31E179574}"/>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3634501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F36F-D847-4D2D-85D7-ECC9AB4530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4073A1-DEC0-4636-948D-BF1634086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5C55F3-C8D7-4ADD-8597-90F0DE2A00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A0AB9-3B97-4599-986F-82225F13D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34D88D-1F35-42B1-9B51-9A7FA7B570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621FC0-945C-4288-8B90-31DEE8F1C6A1}"/>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8" name="Footer Placeholder 7">
            <a:extLst>
              <a:ext uri="{FF2B5EF4-FFF2-40B4-BE49-F238E27FC236}">
                <a16:creationId xmlns:a16="http://schemas.microsoft.com/office/drawing/2014/main" id="{12DCE922-B920-4DDA-8187-E0529FBDE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8067DA-430F-4EC4-BADC-D852528A2FAE}"/>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31550420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EAF9-1B2E-48B9-91CA-405D22753C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451525-1FAF-4B7D-A6C6-67BD3B745D6B}"/>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4" name="Footer Placeholder 3">
            <a:extLst>
              <a:ext uri="{FF2B5EF4-FFF2-40B4-BE49-F238E27FC236}">
                <a16:creationId xmlns:a16="http://schemas.microsoft.com/office/drawing/2014/main" id="{BADA9DF6-452E-44BD-BAE3-7B970C2F31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0F96D-9EF4-4213-837C-5E2A5E1B9B5F}"/>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3860907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8A96CC-BD06-4BB8-92F5-F4BA6EB22E96}"/>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3" name="Footer Placeholder 2">
            <a:extLst>
              <a:ext uri="{FF2B5EF4-FFF2-40B4-BE49-F238E27FC236}">
                <a16:creationId xmlns:a16="http://schemas.microsoft.com/office/drawing/2014/main" id="{357BCE5A-A515-4186-A394-497AEFA6F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DFB57E-0D28-4AFB-A0A8-F167D92F6584}"/>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2222216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929A-7922-441A-A436-442A51F01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C6E188-3E1A-4026-8E7E-1045A2B65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35724-C71C-41E9-A30B-1BAAB0E81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76C634-FCA6-4D3C-A665-1ED2D166660E}"/>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6" name="Footer Placeholder 5">
            <a:extLst>
              <a:ext uri="{FF2B5EF4-FFF2-40B4-BE49-F238E27FC236}">
                <a16:creationId xmlns:a16="http://schemas.microsoft.com/office/drawing/2014/main" id="{263A76D7-C76A-40BD-97A3-F39B399B2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FE0D-02B6-4F8C-BD62-25CED4415BB4}"/>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16503518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85DA-F714-40C2-A99B-5CA50E19A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0078CD-F42C-49A3-AA71-2966E0778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686E72-7C24-4CEF-96B7-7571A52B6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BB1EAC-EE67-48C1-AEC9-360FFFCFCEF0}"/>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6" name="Footer Placeholder 5">
            <a:extLst>
              <a:ext uri="{FF2B5EF4-FFF2-40B4-BE49-F238E27FC236}">
                <a16:creationId xmlns:a16="http://schemas.microsoft.com/office/drawing/2014/main" id="{321F7F2E-D160-41D5-8E86-CCDC48DF3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DE583-A7FC-4704-BC3C-DC8A3333A903}"/>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340155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496A-FD87-4E08-8527-105410B921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968531-9330-48A9-B282-26E384340B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9B5C8-5DF8-424B-93AB-340FCA955284}"/>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5" name="Footer Placeholder 4">
            <a:extLst>
              <a:ext uri="{FF2B5EF4-FFF2-40B4-BE49-F238E27FC236}">
                <a16:creationId xmlns:a16="http://schemas.microsoft.com/office/drawing/2014/main" id="{4A20BB9B-9456-4C55-B687-967569233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051D8-6CD8-4649-969F-87C156B7400D}"/>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1359565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79843-742F-41E1-B685-68C2D87612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AC5B64-A16C-4E0D-AE23-59A62C85EB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11F8D-3C53-489B-9CAF-4F2D95E3FB1C}"/>
              </a:ext>
            </a:extLst>
          </p:cNvPr>
          <p:cNvSpPr>
            <a:spLocks noGrp="1"/>
          </p:cNvSpPr>
          <p:nvPr>
            <p:ph type="dt" sz="half" idx="10"/>
          </p:nvPr>
        </p:nvSpPr>
        <p:spPr/>
        <p:txBody>
          <a:bodyPr/>
          <a:lstStyle/>
          <a:p>
            <a:fld id="{7DD5ABF8-DFF9-4AB4-9D5A-567EAA2DA111}" type="datetimeFigureOut">
              <a:rPr lang="en-US" smtClean="0"/>
              <a:t>6/1/2020</a:t>
            </a:fld>
            <a:endParaRPr lang="en-US"/>
          </a:p>
        </p:txBody>
      </p:sp>
      <p:sp>
        <p:nvSpPr>
          <p:cNvPr id="5" name="Footer Placeholder 4">
            <a:extLst>
              <a:ext uri="{FF2B5EF4-FFF2-40B4-BE49-F238E27FC236}">
                <a16:creationId xmlns:a16="http://schemas.microsoft.com/office/drawing/2014/main" id="{8B61026C-240D-4B34-A009-6BFB5038F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DA52B-D9D7-4510-8AF8-40F0471547C3}"/>
              </a:ext>
            </a:extLst>
          </p:cNvPr>
          <p:cNvSpPr>
            <a:spLocks noGrp="1"/>
          </p:cNvSpPr>
          <p:nvPr>
            <p:ph type="sldNum" sz="quarter" idx="12"/>
          </p:nvPr>
        </p:nvSpPr>
        <p:spPr/>
        <p:txBody>
          <a:bodyPr/>
          <a:lstStyle/>
          <a:p>
            <a:fld id="{8C95F55D-9122-4941-ACB5-4FDCAC138E40}" type="slidenum">
              <a:rPr lang="en-US" smtClean="0"/>
              <a:t>‹#›</a:t>
            </a:fld>
            <a:endParaRPr lang="en-US"/>
          </a:p>
        </p:txBody>
      </p:sp>
    </p:spTree>
    <p:extLst>
      <p:ext uri="{BB962C8B-B14F-4D97-AF65-F5344CB8AC3E}">
        <p14:creationId xmlns:p14="http://schemas.microsoft.com/office/powerpoint/2010/main" val="230652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6/1/2020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18253724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 y="1"/>
            <a:ext cx="12189884" cy="6856413"/>
            <a:chOff x="0" y="0"/>
            <a:chExt cx="5759" cy="4319"/>
          </a:xfrm>
        </p:grpSpPr>
        <p:sp>
          <p:nvSpPr>
            <p:cNvPr id="258051"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nvGrpSpPr>
            <p:cNvPr id="3" name="Group 4"/>
            <p:cNvGrpSpPr>
              <a:grpSpLocks/>
            </p:cNvGrpSpPr>
            <p:nvPr userDrawn="1"/>
          </p:nvGrpSpPr>
          <p:grpSpPr bwMode="auto">
            <a:xfrm>
              <a:off x="0" y="0"/>
              <a:ext cx="5759" cy="4319"/>
              <a:chOff x="0" y="0"/>
              <a:chExt cx="5759" cy="4319"/>
            </a:xfrm>
          </p:grpSpPr>
          <p:sp>
            <p:nvSpPr>
              <p:cNvPr id="258053"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54"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55"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56"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57"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58"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59"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0"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1"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2"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3"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4"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5"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6"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7"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8"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69"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0"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1"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2"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3"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4"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5"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6"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77"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nvGrpSpPr>
              <p:cNvPr id="4" name="Group 30"/>
              <p:cNvGrpSpPr>
                <a:grpSpLocks/>
              </p:cNvGrpSpPr>
              <p:nvPr/>
            </p:nvGrpSpPr>
            <p:grpSpPr bwMode="auto">
              <a:xfrm>
                <a:off x="0" y="0"/>
                <a:ext cx="5758" cy="1045"/>
                <a:chOff x="0" y="0"/>
                <a:chExt cx="5758" cy="1045"/>
              </a:xfrm>
            </p:grpSpPr>
            <p:sp>
              <p:nvSpPr>
                <p:cNvPr id="258079"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0"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1"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2"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3"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4"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5"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6"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7"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8"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89"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90"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91"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92"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93"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grpSp>
            <p:nvGrpSpPr>
              <p:cNvPr id="5" name="Group 46"/>
              <p:cNvGrpSpPr>
                <a:grpSpLocks/>
              </p:cNvGrpSpPr>
              <p:nvPr/>
            </p:nvGrpSpPr>
            <p:grpSpPr bwMode="auto">
              <a:xfrm>
                <a:off x="0" y="558"/>
                <a:ext cx="5758" cy="487"/>
                <a:chOff x="0" y="558"/>
                <a:chExt cx="5758" cy="487"/>
              </a:xfrm>
            </p:grpSpPr>
            <p:sp>
              <p:nvSpPr>
                <p:cNvPr id="258095"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96"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grpSp>
            <p:nvGrpSpPr>
              <p:cNvPr id="6" name="Group 49"/>
              <p:cNvGrpSpPr>
                <a:grpSpLocks/>
              </p:cNvGrpSpPr>
              <p:nvPr/>
            </p:nvGrpSpPr>
            <p:grpSpPr bwMode="auto">
              <a:xfrm>
                <a:off x="264" y="1039"/>
                <a:ext cx="5200" cy="3280"/>
                <a:chOff x="264" y="1039"/>
                <a:chExt cx="5200" cy="3280"/>
              </a:xfrm>
            </p:grpSpPr>
            <p:sp>
              <p:nvSpPr>
                <p:cNvPr id="258098"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099"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0"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1"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2"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3"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4"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5"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6"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sp>
            <p:nvSpPr>
              <p:cNvPr id="258107"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8"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09"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10"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11"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12"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13"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8114"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grpSp>
      <p:sp>
        <p:nvSpPr>
          <p:cNvPr id="258115" name="Rectangle 67"/>
          <p:cNvSpPr>
            <a:spLocks noGrp="1" noChangeArrowheads="1"/>
          </p:cNvSpPr>
          <p:nvPr>
            <p:ph type="ctrTitle" sz="quarter"/>
          </p:nvPr>
        </p:nvSpPr>
        <p:spPr>
          <a:xfrm>
            <a:off x="607487" y="1920876"/>
            <a:ext cx="10968567" cy="1736725"/>
          </a:xfrm>
        </p:spPr>
        <p:txBody>
          <a:bodyPr anchor="b"/>
          <a:lstStyle>
            <a:lvl1pPr>
              <a:defRPr sz="5400"/>
            </a:lvl1pPr>
          </a:lstStyle>
          <a:p>
            <a:r>
              <a:rPr lang="en-US"/>
              <a:t>Click to edit Master title style</a:t>
            </a:r>
          </a:p>
        </p:txBody>
      </p:sp>
      <p:sp>
        <p:nvSpPr>
          <p:cNvPr id="258116"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58117" name="Rectangle 69"/>
          <p:cNvSpPr>
            <a:spLocks noGrp="1" noChangeArrowheads="1"/>
          </p:cNvSpPr>
          <p:nvPr>
            <p:ph type="dt" sz="quarter" idx="2"/>
          </p:nvPr>
        </p:nvSpPr>
        <p:spPr/>
        <p:txBody>
          <a:bodyPr/>
          <a:lstStyle>
            <a:lvl1pPr>
              <a:defRPr/>
            </a:lvl1pPr>
          </a:lstStyle>
          <a:p>
            <a:pPr algn="l"/>
            <a:endParaRPr lang="en-US">
              <a:solidFill>
                <a:srgbClr val="EAEAEA"/>
              </a:solidFill>
            </a:endParaRPr>
          </a:p>
        </p:txBody>
      </p:sp>
      <p:sp>
        <p:nvSpPr>
          <p:cNvPr id="258118"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258119" name="Rectangle 71"/>
          <p:cNvSpPr>
            <a:spLocks noGrp="1" noChangeArrowheads="1"/>
          </p:cNvSpPr>
          <p:nvPr>
            <p:ph type="sldNum" sz="quarter" idx="4"/>
          </p:nvPr>
        </p:nvSpPr>
        <p:spPr/>
        <p:txBody>
          <a:bodyPr/>
          <a:lstStyle>
            <a:lvl1pPr>
              <a:defRPr/>
            </a:lvl1pPr>
          </a:lstStyle>
          <a:p>
            <a:fld id="{2A585A5D-2B20-49DB-B164-2AB1AB1CDFF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05138516"/>
      </p:ext>
    </p:extLst>
  </p:cSld>
  <p:clrMapOvr>
    <a:masterClrMapping/>
  </p:clrMapOvr>
  <p:transition spd="slow">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162A198-6AD3-42EA-8437-B2217F119DC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60008638"/>
      </p:ext>
    </p:extLst>
  </p:cSld>
  <p:clrMapOvr>
    <a:masterClrMapping/>
  </p:clrMapOvr>
  <p:transition spd="slow">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6D2E9F0A-74F7-4A9A-9628-E2DB36295D1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02581606"/>
      </p:ext>
    </p:extLst>
  </p:cSld>
  <p:clrMapOvr>
    <a:masterClrMapping/>
  </p:clrMapOvr>
  <p:transition spd="slow">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598613"/>
            <a:ext cx="538268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70" y="1598613"/>
            <a:ext cx="53826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642D570A-D1B0-4A63-AFFB-ECA5E0B9193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180123737"/>
      </p:ext>
    </p:extLst>
  </p:cSld>
  <p:clrMapOvr>
    <a:masterClrMapping/>
  </p:clrMapOvr>
  <p:transition spd="slow">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C1131C82-3850-435E-B7CE-063800D566A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579216014"/>
      </p:ext>
    </p:extLst>
  </p:cSld>
  <p:clrMapOvr>
    <a:masterClrMapping/>
  </p:clrMapOvr>
  <p:transition spd="slow">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F159E04D-608C-468A-A3E4-1CF1965E901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88030815"/>
      </p:ext>
    </p:extLst>
  </p:cSld>
  <p:clrMapOvr>
    <a:masterClrMapping/>
  </p:clrMapOvr>
  <p:transition spd="slow">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7EBC94D3-DC0A-449F-903D-17FE3D01265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94781477"/>
      </p:ext>
    </p:extLst>
  </p:cSld>
  <p:clrMapOvr>
    <a:masterClrMapping/>
  </p:clrMapOvr>
  <p:transition spd="slow">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AE339404-B275-4E00-AADC-A5E39478CC5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112829696"/>
      </p:ext>
    </p:extLst>
  </p:cSld>
  <p:clrMapOvr>
    <a:masterClrMapping/>
  </p:clrMapOvr>
  <p:transition spd="slow">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2DA6A899-8F97-4686-ADB9-C5A6A09F3A3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035294507"/>
      </p:ext>
    </p:extLst>
  </p:cSld>
  <p:clrMapOvr>
    <a:masterClrMapping/>
  </p:clrMapOvr>
  <p:transition spd="slow">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4E40C13-8EC6-48B4-8AF4-4A01086C776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4386261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0.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1.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21" Type="http://schemas.openxmlformats.org/officeDocument/2006/relationships/theme" Target="../theme/theme12.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theme" Target="../theme/theme13.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 Type="http://schemas.openxmlformats.org/officeDocument/2006/relationships/slideLayout" Target="../slideLayouts/slideLayout201.xml"/><Relationship Id="rId21" Type="http://schemas.openxmlformats.org/officeDocument/2006/relationships/theme" Target="../theme/theme14.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1.jpe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15.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image" Target="../media/image2.png"/><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16.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21" Type="http://schemas.openxmlformats.org/officeDocument/2006/relationships/theme" Target="../theme/theme17.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theme" Target="../theme/theme1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10" Type="http://schemas.openxmlformats.org/officeDocument/2006/relationships/slideLayout" Target="../slideLayouts/slideLayout270.xml"/><Relationship Id="rId19" Type="http://schemas.openxmlformats.org/officeDocument/2006/relationships/image" Target="../media/image3.jpeg"/><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3" Type="http://schemas.openxmlformats.org/officeDocument/2006/relationships/slideLayout" Target="../slideLayouts/slideLayout280.xml"/><Relationship Id="rId21" Type="http://schemas.openxmlformats.org/officeDocument/2006/relationships/theme" Target="../theme/theme19.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0" Type="http://schemas.openxmlformats.org/officeDocument/2006/relationships/slideLayout" Target="../slideLayouts/slideLayout297.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5" Type="http://schemas.openxmlformats.org/officeDocument/2006/relationships/slideLayout" Target="../slideLayouts/slideLayout292.xml"/><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theme" Target="../theme/theme20.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theme" Target="../theme/theme5.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theme" Target="../theme/theme8.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6/1/2020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23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F203C11-AF29-4AC9-B1B8-879663001204}"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defRPr/>
              </a:pPr>
              <a:t>‹#›</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823769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B9AD5-9A5B-4239-A96C-ED4A7092EB73}" type="datetimeFigureOut">
              <a:rPr lang="en-US" smtClean="0"/>
              <a:t>6/1/2020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1C4BB-5EA0-41D8-905E-95DE125B5A35}" type="slidenum">
              <a:rPr lang="en-US" smtClean="0"/>
              <a:t>‹#›</a:t>
            </a:fld>
            <a:endParaRPr lang="en-US"/>
          </a:p>
        </p:txBody>
      </p:sp>
    </p:spTree>
    <p:extLst>
      <p:ext uri="{BB962C8B-B14F-4D97-AF65-F5344CB8AC3E}">
        <p14:creationId xmlns:p14="http://schemas.microsoft.com/office/powerpoint/2010/main" val="412056250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cs typeface="+mn-cs"/>
              </a:defRPr>
            </a:lvl1pPr>
          </a:lstStyle>
          <a:p>
            <a:pPr fontAlgn="base">
              <a:spcBef>
                <a:spcPct val="0"/>
              </a:spcBef>
              <a:spcAft>
                <a:spcPct val="0"/>
              </a:spcAft>
              <a:defRPr/>
            </a:pPr>
            <a:fld id="{B38100B4-70DD-427C-9D96-436CC551ADF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9545566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3EBC8B3-2F56-4B23-BF06-BD6A95DA8AE3}"/>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9EE6135D-C630-447C-9997-3DD49EB78181}"/>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FF738CC-321F-4388-AB81-12C43A15A1D0}"/>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effectLst/>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3F9D55E7-7069-4ECF-9475-57F3494A591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456EF003-7B1D-4783-9819-70BFC1EB8A3E}"/>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33FE12E9-2A4F-4A9E-87C0-118ED919818E}" type="slidenum">
              <a:rPr lang="en-US" altLang="en-US"/>
              <a:pPr/>
              <a:t>‹#›</a:t>
            </a:fld>
            <a:endParaRPr lang="en-US" altLang="en-US"/>
          </a:p>
        </p:txBody>
      </p:sp>
    </p:spTree>
    <p:extLst>
      <p:ext uri="{BB962C8B-B14F-4D97-AF65-F5344CB8AC3E}">
        <p14:creationId xmlns:p14="http://schemas.microsoft.com/office/powerpoint/2010/main" val="247402128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47119D-669B-4C9C-AD13-D4D7A18AE3E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3A2852F-C4C9-48BD-A3E5-618BB5228ED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C8754F-A335-4492-9152-802728984042}"/>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9877667-4FD6-44F0-963C-A164C3C823D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E3002F99-CD66-4CEC-84A8-836941F7C95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13D80A0D-B297-4BFB-B5D3-66C35C14C5EA}" type="slidenum">
              <a:rPr lang="en-US" altLang="en-US"/>
              <a:pPr/>
              <a:t>‹#›</a:t>
            </a:fld>
            <a:endParaRPr lang="en-US" altLang="en-US"/>
          </a:p>
        </p:txBody>
      </p:sp>
    </p:spTree>
    <p:extLst>
      <p:ext uri="{BB962C8B-B14F-4D97-AF65-F5344CB8AC3E}">
        <p14:creationId xmlns:p14="http://schemas.microsoft.com/office/powerpoint/2010/main" val="407496211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whites2"/>
          <p:cNvPicPr>
            <a:picLocks noChangeAspect="1" noChangeArrowheads="1"/>
          </p:cNvPicPr>
          <p:nvPr/>
        </p:nvPicPr>
        <p:blipFill>
          <a:blip r:embed="rId13" cstate="print"/>
          <a:srcRect/>
          <a:stretch>
            <a:fillRect/>
          </a:stretch>
        </p:blipFill>
        <p:spPr bwMode="auto">
          <a:xfrm>
            <a:off x="0" y="31749"/>
            <a:ext cx="12192000" cy="6826251"/>
          </a:xfrm>
          <a:prstGeom prst="rect">
            <a:avLst/>
          </a:prstGeom>
          <a:noFill/>
          <a:ln w="9525">
            <a:noFill/>
            <a:miter lim="800000"/>
            <a:headEnd/>
            <a:tailEnd/>
          </a:ln>
        </p:spPr>
      </p:pic>
      <p:sp>
        <p:nvSpPr>
          <p:cNvPr id="6147" name="Rectangle 3"/>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41700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background_2.gif                                               000270AFMacintosh HD 1                 B7464D7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24" name="Rectangle 4"/>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3"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cs typeface="+mn-cs"/>
              </a:defRPr>
            </a:lvl1pPr>
          </a:lstStyle>
          <a:p>
            <a:pPr fontAlgn="base">
              <a:spcBef>
                <a:spcPct val="0"/>
              </a:spcBef>
              <a:spcAft>
                <a:spcPct val="0"/>
              </a:spcAft>
              <a:defRPr/>
            </a:pPr>
            <a:endParaRPr lang="en-US"/>
          </a:p>
        </p:txBody>
      </p:sp>
      <p:sp>
        <p:nvSpPr>
          <p:cNvPr id="27654"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cs typeface="+mn-cs"/>
              </a:defRPr>
            </a:lvl1pPr>
          </a:lstStyle>
          <a:p>
            <a:pPr fontAlgn="base">
              <a:spcBef>
                <a:spcPct val="0"/>
              </a:spcBef>
              <a:spcAft>
                <a:spcPct val="0"/>
              </a:spcAft>
              <a:defRPr/>
            </a:pPr>
            <a:endParaRPr lang="en-US"/>
          </a:p>
        </p:txBody>
      </p:sp>
      <p:sp>
        <p:nvSpPr>
          <p:cNvPr id="27655" name="Rectangle 7"/>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pitchFamily="1" charset="0"/>
                <a:cs typeface="+mn-cs"/>
              </a:defRPr>
            </a:lvl1pPr>
          </a:lstStyle>
          <a:p>
            <a:pPr fontAlgn="base">
              <a:spcBef>
                <a:spcPct val="0"/>
              </a:spcBef>
              <a:spcAft>
                <a:spcPct val="0"/>
              </a:spcAft>
              <a:defRPr/>
            </a:pPr>
            <a:fld id="{9DD860C2-F4BD-4506-8428-8D260BE1D38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3395601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pPr>
            <a:fld id="{CBC6A143-D09A-49A1-AE42-99897F63B59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2794901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3942" y="228600"/>
            <a:ext cx="11379681" cy="914400"/>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3943" y="1524000"/>
            <a:ext cx="11584119" cy="4495800"/>
          </a:xfrm>
          <a:prstGeom prst="rect">
            <a:avLst/>
          </a:prstGeom>
          <a:noFill/>
          <a:ln>
            <a:noFill/>
          </a:ln>
          <a:effectLst>
            <a:outerShdw dist="45791" dir="2021404"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35928713"/>
      </p:ext>
    </p:extLst>
  </p:cSld>
  <p:clrMap bg1="dk2" tx1="lt1" bg2="dk1"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imes" charset="0"/>
        </a:defRPr>
      </a:lvl2pPr>
      <a:lvl3pPr algn="ctr" rtl="0" eaLnBrk="0" fontAlgn="base" hangingPunct="0">
        <a:spcBef>
          <a:spcPct val="0"/>
        </a:spcBef>
        <a:spcAft>
          <a:spcPct val="0"/>
        </a:spcAft>
        <a:defRPr sz="4800" b="1">
          <a:solidFill>
            <a:schemeClr val="tx2"/>
          </a:solidFill>
          <a:latin typeface="Times" charset="0"/>
        </a:defRPr>
      </a:lvl3pPr>
      <a:lvl4pPr algn="ctr" rtl="0" eaLnBrk="0" fontAlgn="base" hangingPunct="0">
        <a:spcBef>
          <a:spcPct val="0"/>
        </a:spcBef>
        <a:spcAft>
          <a:spcPct val="0"/>
        </a:spcAft>
        <a:defRPr sz="4800" b="1">
          <a:solidFill>
            <a:schemeClr val="tx2"/>
          </a:solidFill>
          <a:latin typeface="Times" charset="0"/>
        </a:defRPr>
      </a:lvl4pPr>
      <a:lvl5pPr algn="ctr" rtl="0" eaLnBrk="0" fontAlgn="base" hangingPunct="0">
        <a:spcBef>
          <a:spcPct val="0"/>
        </a:spcBef>
        <a:spcAft>
          <a:spcPct val="0"/>
        </a:spcAft>
        <a:defRPr sz="4800" b="1">
          <a:solidFill>
            <a:schemeClr val="tx2"/>
          </a:solidFill>
          <a:latin typeface="Times" charset="0"/>
        </a:defRPr>
      </a:lvl5pPr>
      <a:lvl6pPr marL="457200" algn="ctr" rtl="0" fontAlgn="base">
        <a:spcBef>
          <a:spcPct val="0"/>
        </a:spcBef>
        <a:spcAft>
          <a:spcPct val="0"/>
        </a:spcAft>
        <a:defRPr sz="4800" b="1">
          <a:solidFill>
            <a:schemeClr val="tx2"/>
          </a:solidFill>
          <a:latin typeface="Times" charset="0"/>
        </a:defRPr>
      </a:lvl6pPr>
      <a:lvl7pPr marL="914400" algn="ctr" rtl="0" fontAlgn="base">
        <a:spcBef>
          <a:spcPct val="0"/>
        </a:spcBef>
        <a:spcAft>
          <a:spcPct val="0"/>
        </a:spcAft>
        <a:defRPr sz="4800" b="1">
          <a:solidFill>
            <a:schemeClr val="tx2"/>
          </a:solidFill>
          <a:latin typeface="Times" charset="0"/>
        </a:defRPr>
      </a:lvl7pPr>
      <a:lvl8pPr marL="1371600" algn="ctr" rtl="0" fontAlgn="base">
        <a:spcBef>
          <a:spcPct val="0"/>
        </a:spcBef>
        <a:spcAft>
          <a:spcPct val="0"/>
        </a:spcAft>
        <a:defRPr sz="4800" b="1">
          <a:solidFill>
            <a:schemeClr val="tx2"/>
          </a:solidFill>
          <a:latin typeface="Times" charset="0"/>
        </a:defRPr>
      </a:lvl8pPr>
      <a:lvl9pPr marL="1828800" algn="ctr" rtl="0" fontAlgn="base">
        <a:spcBef>
          <a:spcPct val="0"/>
        </a:spcBef>
        <a:spcAft>
          <a:spcPct val="0"/>
        </a:spcAft>
        <a:defRPr sz="48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3600" b="1">
          <a:solidFill>
            <a:schemeClr val="hlink"/>
          </a:solidFill>
          <a:latin typeface="+mn-lt"/>
          <a:ea typeface="+mn-ea"/>
          <a:cs typeface="+mn-cs"/>
        </a:defRPr>
      </a:lvl1pPr>
      <a:lvl2pPr marL="742950" indent="-285750" algn="l" rtl="0" eaLnBrk="0" fontAlgn="base" hangingPunct="0">
        <a:spcBef>
          <a:spcPct val="20000"/>
        </a:spcBef>
        <a:spcAft>
          <a:spcPct val="0"/>
        </a:spcAft>
        <a:buChar char="–"/>
        <a:defRPr sz="3200" b="1">
          <a:solidFill>
            <a:schemeClr val="hlink"/>
          </a:solidFill>
          <a:latin typeface="+mn-lt"/>
        </a:defRPr>
      </a:lvl2pPr>
      <a:lvl3pPr marL="1143000" indent="-228600" algn="l" rtl="0" eaLnBrk="0" fontAlgn="base" hangingPunct="0">
        <a:spcBef>
          <a:spcPct val="20000"/>
        </a:spcBef>
        <a:spcAft>
          <a:spcPct val="0"/>
        </a:spcAft>
        <a:buChar char="•"/>
        <a:defRPr sz="2800" b="1">
          <a:solidFill>
            <a:schemeClr val="hlink"/>
          </a:solidFill>
          <a:latin typeface="+mn-lt"/>
        </a:defRPr>
      </a:lvl3pPr>
      <a:lvl4pPr marL="1600200" indent="-228600" algn="l" rtl="0" eaLnBrk="0" fontAlgn="base" hangingPunct="0">
        <a:spcBef>
          <a:spcPct val="20000"/>
        </a:spcBef>
        <a:spcAft>
          <a:spcPct val="0"/>
        </a:spcAft>
        <a:buChar char="–"/>
        <a:defRPr sz="2400" b="1">
          <a:solidFill>
            <a:schemeClr val="hlink"/>
          </a:solidFill>
          <a:latin typeface="+mn-lt"/>
        </a:defRPr>
      </a:lvl4pPr>
      <a:lvl5pPr marL="2057400" indent="-228600" algn="l" rtl="0" eaLnBrk="0" fontAlgn="base" hangingPunct="0">
        <a:spcBef>
          <a:spcPct val="20000"/>
        </a:spcBef>
        <a:spcAft>
          <a:spcPct val="0"/>
        </a:spcAft>
        <a:buChar char="»"/>
        <a:defRPr sz="2400" b="1">
          <a:solidFill>
            <a:schemeClr val="hlink"/>
          </a:solidFill>
          <a:latin typeface="+mn-lt"/>
        </a:defRPr>
      </a:lvl5pPr>
      <a:lvl6pPr marL="2514600" indent="-228600" algn="l" rtl="0" fontAlgn="base">
        <a:spcBef>
          <a:spcPct val="20000"/>
        </a:spcBef>
        <a:spcAft>
          <a:spcPct val="0"/>
        </a:spcAft>
        <a:buChar char="»"/>
        <a:defRPr sz="2400" b="1">
          <a:solidFill>
            <a:schemeClr val="hlink"/>
          </a:solidFill>
          <a:latin typeface="+mn-lt"/>
        </a:defRPr>
      </a:lvl6pPr>
      <a:lvl7pPr marL="2971800" indent="-228600" algn="l" rtl="0" fontAlgn="base">
        <a:spcBef>
          <a:spcPct val="20000"/>
        </a:spcBef>
        <a:spcAft>
          <a:spcPct val="0"/>
        </a:spcAft>
        <a:buChar char="»"/>
        <a:defRPr sz="2400" b="1">
          <a:solidFill>
            <a:schemeClr val="hlink"/>
          </a:solidFill>
          <a:latin typeface="+mn-lt"/>
        </a:defRPr>
      </a:lvl7pPr>
      <a:lvl8pPr marL="3429000" indent="-228600" algn="l" rtl="0" fontAlgn="base">
        <a:spcBef>
          <a:spcPct val="20000"/>
        </a:spcBef>
        <a:spcAft>
          <a:spcPct val="0"/>
        </a:spcAft>
        <a:buChar char="»"/>
        <a:defRPr sz="2400" b="1">
          <a:solidFill>
            <a:schemeClr val="hlink"/>
          </a:solidFill>
          <a:latin typeface="+mn-lt"/>
        </a:defRPr>
      </a:lvl8pPr>
      <a:lvl9pPr marL="3886200" indent="-228600" algn="l" rtl="0" fontAlgn="base">
        <a:spcBef>
          <a:spcPct val="20000"/>
        </a:spcBef>
        <a:spcAft>
          <a:spcPct val="0"/>
        </a:spcAft>
        <a:buChar char="»"/>
        <a:defRPr sz="24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DE78EB43-9C2A-4124-B10C-4F2957FD46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980432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DE78EB43-9C2A-4124-B10C-4F2957FD4661}"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26282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en-US" kern="120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en-US" kern="120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AF203C11-AF29-4AC9-B1B8-879663001204}" type="slidenum">
              <a:rPr lang="en-US" kern="1200">
                <a:solidFill>
                  <a:srgbClr val="000000"/>
                </a:solidFill>
                <a:latin typeface="Times New Roman" pitchFamily="18" charset="0"/>
                <a:ea typeface="+mn-ea"/>
                <a:cs typeface="+mn-cs"/>
              </a:rPr>
              <a:pPr rtl="0" fontAlgn="base">
                <a:spcBef>
                  <a:spcPct val="0"/>
                </a:spcBef>
                <a:spcAft>
                  <a:spcPct val="0"/>
                </a:spcAft>
                <a:defRPr/>
              </a:pPr>
              <a:t>‹#›</a:t>
            </a:fld>
            <a:endParaRPr lang="en-US" kern="120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2630495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 y="1"/>
            <a:ext cx="12189884" cy="6856413"/>
            <a:chOff x="0" y="0"/>
            <a:chExt cx="5759" cy="4319"/>
          </a:xfrm>
        </p:grpSpPr>
        <p:sp>
          <p:nvSpPr>
            <p:cNvPr id="257027"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nvGrpSpPr>
            <p:cNvPr id="3" name="Group 4"/>
            <p:cNvGrpSpPr>
              <a:grpSpLocks/>
            </p:cNvGrpSpPr>
            <p:nvPr userDrawn="1"/>
          </p:nvGrpSpPr>
          <p:grpSpPr bwMode="auto">
            <a:xfrm>
              <a:off x="0" y="0"/>
              <a:ext cx="5759" cy="4319"/>
              <a:chOff x="0" y="0"/>
              <a:chExt cx="5759" cy="4319"/>
            </a:xfrm>
          </p:grpSpPr>
          <p:sp>
            <p:nvSpPr>
              <p:cNvPr id="257029"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0"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1"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2"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3"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4"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5"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6"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7"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8"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39"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0"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1"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2"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3"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4"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5"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6"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7"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8"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49"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0"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1"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2"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3"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nvGrpSpPr>
              <p:cNvPr id="4" name="Group 30"/>
              <p:cNvGrpSpPr>
                <a:grpSpLocks/>
              </p:cNvGrpSpPr>
              <p:nvPr userDrawn="1"/>
            </p:nvGrpSpPr>
            <p:grpSpPr bwMode="auto">
              <a:xfrm>
                <a:off x="0" y="0"/>
                <a:ext cx="5758" cy="1045"/>
                <a:chOff x="0" y="0"/>
                <a:chExt cx="5758" cy="1045"/>
              </a:xfrm>
            </p:grpSpPr>
            <p:sp>
              <p:nvSpPr>
                <p:cNvPr id="257055"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6"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7"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8"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59"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0"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1"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2"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3"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4"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5"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6"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7"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8"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69"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grpSp>
            <p:nvGrpSpPr>
              <p:cNvPr id="5" name="Group 46"/>
              <p:cNvGrpSpPr>
                <a:grpSpLocks/>
              </p:cNvGrpSpPr>
              <p:nvPr userDrawn="1"/>
            </p:nvGrpSpPr>
            <p:grpSpPr bwMode="auto">
              <a:xfrm>
                <a:off x="0" y="558"/>
                <a:ext cx="5758" cy="487"/>
                <a:chOff x="0" y="558"/>
                <a:chExt cx="5758" cy="487"/>
              </a:xfrm>
            </p:grpSpPr>
            <p:sp>
              <p:nvSpPr>
                <p:cNvPr id="257071"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72"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grpSp>
            <p:nvGrpSpPr>
              <p:cNvPr id="6" name="Group 49"/>
              <p:cNvGrpSpPr>
                <a:grpSpLocks/>
              </p:cNvGrpSpPr>
              <p:nvPr userDrawn="1"/>
            </p:nvGrpSpPr>
            <p:grpSpPr bwMode="auto">
              <a:xfrm>
                <a:off x="264" y="1039"/>
                <a:ext cx="5200" cy="3280"/>
                <a:chOff x="264" y="1039"/>
                <a:chExt cx="5200" cy="3280"/>
              </a:xfrm>
            </p:grpSpPr>
            <p:sp>
              <p:nvSpPr>
                <p:cNvPr id="257074"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75"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76"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77"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78"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79"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0"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1"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2"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sp>
            <p:nvSpPr>
              <p:cNvPr id="257083"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4"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5"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6"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7"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8"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89"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sp>
            <p:nvSpPr>
              <p:cNvPr id="257090"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lgn="l" rtl="0" fontAlgn="base">
                  <a:spcBef>
                    <a:spcPct val="20000"/>
                  </a:spcBef>
                  <a:spcAft>
                    <a:spcPct val="0"/>
                  </a:spcAft>
                  <a:buClr>
                    <a:srgbClr val="CCECFF"/>
                  </a:buClr>
                  <a:buSzPct val="115000"/>
                  <a:buFont typeface="Wingdings" pitchFamily="2" charset="2"/>
                  <a:buChar char="§"/>
                </a:pPr>
                <a:endParaRPr lang="en-US" sz="2800" kern="1200">
                  <a:solidFill>
                    <a:srgbClr val="CCECFF"/>
                  </a:solidFill>
                  <a:effectLst>
                    <a:outerShdw blurRad="38100" dist="38100" dir="2700000" algn="tl">
                      <a:srgbClr val="000000">
                        <a:alpha val="43137"/>
                      </a:srgbClr>
                    </a:outerShdw>
                  </a:effectLst>
                  <a:latin typeface="Tahoma" pitchFamily="34" charset="0"/>
                  <a:ea typeface="+mn-ea"/>
                  <a:cs typeface="+mn-cs"/>
                </a:endParaRPr>
              </a:p>
            </p:txBody>
          </p:sp>
        </p:grpSp>
      </p:grpSp>
      <p:sp>
        <p:nvSpPr>
          <p:cNvPr id="257091" name="Rectangle 67"/>
          <p:cNvSpPr>
            <a:spLocks noGrp="1" noChangeArrowheads="1"/>
          </p:cNvSpPr>
          <p:nvPr>
            <p:ph type="title"/>
          </p:nvPr>
        </p:nvSpPr>
        <p:spPr bwMode="auto">
          <a:xfrm>
            <a:off x="607485" y="273050"/>
            <a:ext cx="10968567"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57092" name="Rectangle 68"/>
          <p:cNvSpPr>
            <a:spLocks noGrp="1" noChangeArrowheads="1"/>
          </p:cNvSpPr>
          <p:nvPr>
            <p:ph type="dt" sz="half" idx="2"/>
          </p:nvPr>
        </p:nvSpPr>
        <p:spPr bwMode="auto">
          <a:xfrm>
            <a:off x="607485" y="6242051"/>
            <a:ext cx="2840567"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solidFill>
                  <a:schemeClr val="tx1"/>
                </a:solidFill>
                <a:effectLst>
                  <a:outerShdw blurRad="38100" dist="38100" dir="2700000" algn="tl">
                    <a:srgbClr val="000000"/>
                  </a:outerShdw>
                </a:effectLst>
                <a:latin typeface="+mn-lt"/>
              </a:defRPr>
            </a:lvl1pPr>
          </a:lstStyle>
          <a:p>
            <a:pPr algn="l" rtl="0" fontAlgn="base">
              <a:spcAft>
                <a:spcPct val="0"/>
              </a:spcAft>
            </a:pPr>
            <a:endParaRPr lang="en-US" kern="1200">
              <a:solidFill>
                <a:srgbClr val="EAEAEA"/>
              </a:solidFill>
              <a:latin typeface="Arial"/>
              <a:ea typeface="+mn-ea"/>
              <a:cs typeface="+mn-cs"/>
            </a:endParaRPr>
          </a:p>
        </p:txBody>
      </p:sp>
      <p:sp>
        <p:nvSpPr>
          <p:cNvPr id="257093" name="Rectangle 69"/>
          <p:cNvSpPr>
            <a:spLocks noGrp="1" noChangeArrowheads="1"/>
          </p:cNvSpPr>
          <p:nvPr>
            <p:ph type="ftr" sz="quarter" idx="3"/>
          </p:nvPr>
        </p:nvSpPr>
        <p:spPr bwMode="auto">
          <a:xfrm>
            <a:off x="4165600" y="6242051"/>
            <a:ext cx="38608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solidFill>
                  <a:schemeClr val="tx1"/>
                </a:solidFill>
                <a:effectLst>
                  <a:outerShdw blurRad="38100" dist="38100" dir="2700000" algn="tl">
                    <a:srgbClr val="000000"/>
                  </a:outerShdw>
                </a:effectLst>
                <a:latin typeface="+mn-lt"/>
              </a:defRPr>
            </a:lvl1pPr>
          </a:lstStyle>
          <a:p>
            <a:pPr rtl="0" fontAlgn="base">
              <a:spcAft>
                <a:spcPct val="0"/>
              </a:spcAft>
            </a:pPr>
            <a:endParaRPr lang="en-US" kern="1200">
              <a:solidFill>
                <a:srgbClr val="EAEAEA"/>
              </a:solidFill>
              <a:latin typeface="Arial"/>
              <a:ea typeface="+mn-ea"/>
              <a:cs typeface="+mn-cs"/>
            </a:endParaRPr>
          </a:p>
        </p:txBody>
      </p:sp>
      <p:sp>
        <p:nvSpPr>
          <p:cNvPr id="257094" name="Rectangle 70"/>
          <p:cNvSpPr>
            <a:spLocks noGrp="1" noChangeArrowheads="1"/>
          </p:cNvSpPr>
          <p:nvPr>
            <p:ph type="sldNum" sz="quarter" idx="4"/>
          </p:nvPr>
        </p:nvSpPr>
        <p:spPr bwMode="auto">
          <a:xfrm>
            <a:off x="8737601" y="6242051"/>
            <a:ext cx="2840567"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solidFill>
                  <a:schemeClr val="tx1"/>
                </a:solidFill>
                <a:effectLst>
                  <a:outerShdw blurRad="38100" dist="38100" dir="2700000" algn="tl">
                    <a:srgbClr val="000000"/>
                  </a:outerShdw>
                </a:effectLst>
                <a:latin typeface="+mn-lt"/>
              </a:defRPr>
            </a:lvl1pPr>
          </a:lstStyle>
          <a:p>
            <a:pPr rtl="0" fontAlgn="base">
              <a:spcAft>
                <a:spcPct val="0"/>
              </a:spcAft>
            </a:pPr>
            <a:fld id="{94A159B0-4AEF-4F30-BF49-AABFF51DAFC5}" type="slidenum">
              <a:rPr lang="en-US" kern="1200">
                <a:solidFill>
                  <a:srgbClr val="EAEAEA"/>
                </a:solidFill>
                <a:latin typeface="Arial"/>
                <a:ea typeface="+mn-ea"/>
                <a:cs typeface="+mn-cs"/>
              </a:rPr>
              <a:pPr rtl="0" fontAlgn="base">
                <a:spcAft>
                  <a:spcPct val="0"/>
                </a:spcAft>
              </a:pPr>
              <a:t>‹#›</a:t>
            </a:fld>
            <a:endParaRPr lang="en-US" kern="1200">
              <a:solidFill>
                <a:srgbClr val="EAEAEA"/>
              </a:solidFill>
              <a:latin typeface="Arial"/>
              <a:ea typeface="+mn-ea"/>
              <a:cs typeface="+mn-cs"/>
            </a:endParaRPr>
          </a:p>
        </p:txBody>
      </p:sp>
      <p:sp>
        <p:nvSpPr>
          <p:cNvPr id="257095" name="Rectangle 71"/>
          <p:cNvSpPr>
            <a:spLocks noGrp="1" noChangeArrowheads="1"/>
          </p:cNvSpPr>
          <p:nvPr>
            <p:ph type="body" idx="1"/>
          </p:nvPr>
        </p:nvSpPr>
        <p:spPr bwMode="auto">
          <a:xfrm>
            <a:off x="607485" y="1598613"/>
            <a:ext cx="10968567"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26072"/>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ransition spd="slow">
    <p:fade thruBlk="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97032F0-1A6F-4DBB-86BF-8AA04E254222}"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pPr>
              <a:t>‹#›</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8209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297D4D7C-CFC3-459A-9029-1E916FE945D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078169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619479-4E19-4BB3-8D00-564448C0F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31D8D-61F7-40FF-838B-1C8169B61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06B8F-6B95-4374-87D3-A4F407AAA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5ABF8-DFF9-4AB4-9D5A-567EAA2DA111}" type="datetimeFigureOut">
              <a:rPr lang="en-US" smtClean="0"/>
              <a:t>6/1/2020</a:t>
            </a:fld>
            <a:endParaRPr lang="en-US"/>
          </a:p>
        </p:txBody>
      </p:sp>
      <p:sp>
        <p:nvSpPr>
          <p:cNvPr id="5" name="Footer Placeholder 4">
            <a:extLst>
              <a:ext uri="{FF2B5EF4-FFF2-40B4-BE49-F238E27FC236}">
                <a16:creationId xmlns:a16="http://schemas.microsoft.com/office/drawing/2014/main" id="{B84515CD-2BAC-4A3E-BAD4-A3EF2F9A9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7A927-BC08-4BC1-AA30-6B2B6C7CF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5F55D-9122-4941-ACB5-4FDCAC138E40}" type="slidenum">
              <a:rPr lang="en-US" smtClean="0"/>
              <a:t>‹#›</a:t>
            </a:fld>
            <a:endParaRPr lang="en-US"/>
          </a:p>
        </p:txBody>
      </p:sp>
    </p:spTree>
    <p:extLst>
      <p:ext uri="{BB962C8B-B14F-4D97-AF65-F5344CB8AC3E}">
        <p14:creationId xmlns:p14="http://schemas.microsoft.com/office/powerpoint/2010/main" val="425898906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 y="1"/>
            <a:ext cx="12189884" cy="6856413"/>
            <a:chOff x="0" y="0"/>
            <a:chExt cx="5759" cy="4319"/>
          </a:xfrm>
        </p:grpSpPr>
        <p:sp>
          <p:nvSpPr>
            <p:cNvPr id="257027"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nvGrpSpPr>
            <p:cNvPr id="3" name="Group 4"/>
            <p:cNvGrpSpPr>
              <a:grpSpLocks/>
            </p:cNvGrpSpPr>
            <p:nvPr userDrawn="1"/>
          </p:nvGrpSpPr>
          <p:grpSpPr bwMode="auto">
            <a:xfrm>
              <a:off x="0" y="0"/>
              <a:ext cx="5759" cy="4319"/>
              <a:chOff x="0" y="0"/>
              <a:chExt cx="5759" cy="4319"/>
            </a:xfrm>
          </p:grpSpPr>
          <p:sp>
            <p:nvSpPr>
              <p:cNvPr id="257029"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0"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1"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2"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3"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4"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5"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6"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7"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8"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39"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0"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1"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2"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3"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4"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5"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6"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7"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8"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49"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0"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1"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2"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3"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nvGrpSpPr>
              <p:cNvPr id="4" name="Group 30"/>
              <p:cNvGrpSpPr>
                <a:grpSpLocks/>
              </p:cNvGrpSpPr>
              <p:nvPr userDrawn="1"/>
            </p:nvGrpSpPr>
            <p:grpSpPr bwMode="auto">
              <a:xfrm>
                <a:off x="0" y="0"/>
                <a:ext cx="5758" cy="1045"/>
                <a:chOff x="0" y="0"/>
                <a:chExt cx="5758" cy="1045"/>
              </a:xfrm>
            </p:grpSpPr>
            <p:sp>
              <p:nvSpPr>
                <p:cNvPr id="257055"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6"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7"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8"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59"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0"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1"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2"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3"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4"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5"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6"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7"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8"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69"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grpSp>
            <p:nvGrpSpPr>
              <p:cNvPr id="5" name="Group 46"/>
              <p:cNvGrpSpPr>
                <a:grpSpLocks/>
              </p:cNvGrpSpPr>
              <p:nvPr userDrawn="1"/>
            </p:nvGrpSpPr>
            <p:grpSpPr bwMode="auto">
              <a:xfrm>
                <a:off x="0" y="558"/>
                <a:ext cx="5758" cy="487"/>
                <a:chOff x="0" y="558"/>
                <a:chExt cx="5758" cy="487"/>
              </a:xfrm>
            </p:grpSpPr>
            <p:sp>
              <p:nvSpPr>
                <p:cNvPr id="257071"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72"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grpSp>
            <p:nvGrpSpPr>
              <p:cNvPr id="6" name="Group 49"/>
              <p:cNvGrpSpPr>
                <a:grpSpLocks/>
              </p:cNvGrpSpPr>
              <p:nvPr userDrawn="1"/>
            </p:nvGrpSpPr>
            <p:grpSpPr bwMode="auto">
              <a:xfrm>
                <a:off x="264" y="1039"/>
                <a:ext cx="5200" cy="3280"/>
                <a:chOff x="264" y="1039"/>
                <a:chExt cx="5200" cy="3280"/>
              </a:xfrm>
            </p:grpSpPr>
            <p:sp>
              <p:nvSpPr>
                <p:cNvPr id="257074"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75"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76"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77"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78"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79"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0"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1"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2"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sp>
            <p:nvSpPr>
              <p:cNvPr id="257083"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4"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5"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6"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7"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8"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89"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sp>
            <p:nvSpPr>
              <p:cNvPr id="257090"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fontAlgn="base">
                  <a:spcBef>
                    <a:spcPct val="20000"/>
                  </a:spcBef>
                  <a:spcAft>
                    <a:spcPct val="0"/>
                  </a:spcAft>
                  <a:buClr>
                    <a:srgbClr val="CCECFF"/>
                  </a:buClr>
                  <a:buSzPct val="115000"/>
                  <a:buFont typeface="Wingdings" pitchFamily="2" charset="2"/>
                  <a:buChar char="§"/>
                </a:pPr>
                <a:endParaRPr lang="en-US" sz="2800">
                  <a:solidFill>
                    <a:srgbClr val="CCECFF"/>
                  </a:solidFill>
                  <a:effectLst>
                    <a:outerShdw blurRad="38100" dist="38100" dir="2700000" algn="tl">
                      <a:srgbClr val="000000">
                        <a:alpha val="43137"/>
                      </a:srgbClr>
                    </a:outerShdw>
                  </a:effectLst>
                  <a:latin typeface="Tahoma" pitchFamily="34" charset="0"/>
                </a:endParaRPr>
              </a:p>
            </p:txBody>
          </p:sp>
        </p:grpSp>
      </p:grpSp>
      <p:sp>
        <p:nvSpPr>
          <p:cNvPr id="257091" name="Rectangle 67"/>
          <p:cNvSpPr>
            <a:spLocks noGrp="1" noChangeArrowheads="1"/>
          </p:cNvSpPr>
          <p:nvPr>
            <p:ph type="title"/>
          </p:nvPr>
        </p:nvSpPr>
        <p:spPr bwMode="auto">
          <a:xfrm>
            <a:off x="607487" y="273051"/>
            <a:ext cx="10968567"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57092" name="Rectangle 68"/>
          <p:cNvSpPr>
            <a:spLocks noGrp="1" noChangeArrowheads="1"/>
          </p:cNvSpPr>
          <p:nvPr>
            <p:ph type="dt" sz="half" idx="2"/>
          </p:nvPr>
        </p:nvSpPr>
        <p:spPr bwMode="auto">
          <a:xfrm>
            <a:off x="607487" y="6242052"/>
            <a:ext cx="2840567"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solidFill>
                  <a:schemeClr val="tx1"/>
                </a:solidFill>
                <a:effectLst>
                  <a:outerShdw blurRad="38100" dist="38100" dir="2700000" algn="tl">
                    <a:srgbClr val="000000"/>
                  </a:outerShdw>
                </a:effectLst>
                <a:latin typeface="+mn-lt"/>
              </a:defRPr>
            </a:lvl1pPr>
          </a:lstStyle>
          <a:p>
            <a:pPr fontAlgn="base">
              <a:spcAft>
                <a:spcPct val="0"/>
              </a:spcAft>
            </a:pPr>
            <a:endParaRPr lang="en-US">
              <a:solidFill>
                <a:srgbClr val="EAEAEA"/>
              </a:solidFill>
            </a:endParaRPr>
          </a:p>
        </p:txBody>
      </p:sp>
      <p:sp>
        <p:nvSpPr>
          <p:cNvPr id="257093" name="Rectangle 69"/>
          <p:cNvSpPr>
            <a:spLocks noGrp="1" noChangeArrowheads="1"/>
          </p:cNvSpPr>
          <p:nvPr>
            <p:ph type="ftr" sz="quarter" idx="3"/>
          </p:nvPr>
        </p:nvSpPr>
        <p:spPr bwMode="auto">
          <a:xfrm>
            <a:off x="4165600" y="6242052"/>
            <a:ext cx="38608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solidFill>
                  <a:schemeClr val="tx1"/>
                </a:solidFill>
                <a:effectLst>
                  <a:outerShdw blurRad="38100" dist="38100" dir="2700000" algn="tl">
                    <a:srgbClr val="000000"/>
                  </a:outerShdw>
                </a:effectLst>
                <a:latin typeface="+mn-lt"/>
              </a:defRPr>
            </a:lvl1pPr>
          </a:lstStyle>
          <a:p>
            <a:pPr fontAlgn="base">
              <a:spcAft>
                <a:spcPct val="0"/>
              </a:spcAft>
            </a:pPr>
            <a:endParaRPr lang="en-US">
              <a:solidFill>
                <a:srgbClr val="EAEAEA"/>
              </a:solidFill>
            </a:endParaRPr>
          </a:p>
        </p:txBody>
      </p:sp>
      <p:sp>
        <p:nvSpPr>
          <p:cNvPr id="257094" name="Rectangle 70"/>
          <p:cNvSpPr>
            <a:spLocks noGrp="1" noChangeArrowheads="1"/>
          </p:cNvSpPr>
          <p:nvPr>
            <p:ph type="sldNum" sz="quarter" idx="4"/>
          </p:nvPr>
        </p:nvSpPr>
        <p:spPr bwMode="auto">
          <a:xfrm>
            <a:off x="8737603" y="6242052"/>
            <a:ext cx="2840567"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solidFill>
                  <a:schemeClr val="tx1"/>
                </a:solidFill>
                <a:effectLst>
                  <a:outerShdw blurRad="38100" dist="38100" dir="2700000" algn="tl">
                    <a:srgbClr val="000000"/>
                  </a:outerShdw>
                </a:effectLst>
                <a:latin typeface="+mn-lt"/>
              </a:defRPr>
            </a:lvl1pPr>
          </a:lstStyle>
          <a:p>
            <a:pPr fontAlgn="base">
              <a:spcAft>
                <a:spcPct val="0"/>
              </a:spcAft>
            </a:pPr>
            <a:fld id="{94A159B0-4AEF-4F30-BF49-AABFF51DAFC5}" type="slidenum">
              <a:rPr lang="en-US">
                <a:solidFill>
                  <a:srgbClr val="EAEAEA"/>
                </a:solidFill>
              </a:rPr>
              <a:pPr fontAlgn="base">
                <a:spcAft>
                  <a:spcPct val="0"/>
                </a:spcAft>
              </a:pPr>
              <a:t>‹#›</a:t>
            </a:fld>
            <a:endParaRPr lang="en-US">
              <a:solidFill>
                <a:srgbClr val="EAEAEA"/>
              </a:solidFill>
            </a:endParaRPr>
          </a:p>
        </p:txBody>
      </p:sp>
      <p:sp>
        <p:nvSpPr>
          <p:cNvPr id="257095" name="Rectangle 71"/>
          <p:cNvSpPr>
            <a:spLocks noGrp="1" noChangeArrowheads="1"/>
          </p:cNvSpPr>
          <p:nvPr>
            <p:ph type="body" idx="1"/>
          </p:nvPr>
        </p:nvSpPr>
        <p:spPr bwMode="auto">
          <a:xfrm>
            <a:off x="607487" y="1598613"/>
            <a:ext cx="10968567"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143048"/>
      </p:ext>
    </p:extLst>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ransition spd="slow">
    <p:fade thruBlk="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DE78EB43-9C2A-4124-B10C-4F2957FD4661}" type="slidenum">
              <a:rPr lang="en-US"/>
              <a:pPr/>
              <a:t>‹#›</a:t>
            </a:fld>
            <a:endParaRPr lang="en-US"/>
          </a:p>
        </p:txBody>
      </p:sp>
    </p:spTree>
    <p:extLst>
      <p:ext uri="{BB962C8B-B14F-4D97-AF65-F5344CB8AC3E}">
        <p14:creationId xmlns:p14="http://schemas.microsoft.com/office/powerpoint/2010/main" val="76611437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F203C11-AF29-4AC9-B1B8-879663001204}"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defRPr/>
              </a:pPr>
              <a:t>‹#›</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64580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80.xml"/></Relationships>
</file>

<file path=ppt/slides/_rels/slide100.xml.rels><?xml version="1.0" encoding="UTF-8" standalone="yes"?>
<Relationships xmlns="http://schemas.openxmlformats.org/package/2006/relationships"><Relationship Id="rId3" Type="http://schemas.openxmlformats.org/officeDocument/2006/relationships/hyperlink" Target="Without%20the%20Camp.docx" TargetMode="External"/><Relationship Id="rId2" Type="http://schemas.openxmlformats.org/officeDocument/2006/relationships/notesSlide" Target="../notesSlides/notesSlide73.xml"/><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80.xml"/></Relationships>
</file>

<file path=ppt/slides/_rels/slide10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8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6.xml"/><Relationship Id="rId1" Type="http://schemas.openxmlformats.org/officeDocument/2006/relationships/slideLayout" Target="../slideLayouts/slideLayout108.xml"/></Relationships>
</file>

<file path=ppt/slides/_rels/slide10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4.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04.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hyperlink" Target="Gibson--Pope.pdf" TargetMode="Externa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5.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5.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60.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7.xml"/></Relationships>
</file>

<file path=ppt/slides/_rels/slide5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2.xml"/><Relationship Id="rId1" Type="http://schemas.openxmlformats.org/officeDocument/2006/relationships/slideLayout" Target="../slideLayouts/slideLayout158.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00.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83.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99.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58.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58.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15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158.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0.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1.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0.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15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0.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262.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158.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2.xml"/><Relationship Id="rId1" Type="http://schemas.openxmlformats.org/officeDocument/2006/relationships/slideLayout" Target="../slideLayouts/slideLayout247.xml"/><Relationship Id="rId4" Type="http://schemas.openxmlformats.org/officeDocument/2006/relationships/image" Target="../media/image46.jpeg"/></Relationships>
</file>

<file path=ppt/slides/_rels/slide8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200.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200.xml"/><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200.xml"/><Relationship Id="rId4" Type="http://schemas.openxmlformats.org/officeDocument/2006/relationships/image" Target="../media/image26.png"/></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158.xml"/><Relationship Id="rId4" Type="http://schemas.openxmlformats.org/officeDocument/2006/relationships/image" Target="../media/image2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8.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9.xml"/><Relationship Id="rId1" Type="http://schemas.openxmlformats.org/officeDocument/2006/relationships/slideLayout" Target="../slideLayouts/slideLayout80.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58.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200.xml"/><Relationship Id="rId4" Type="http://schemas.openxmlformats.org/officeDocument/2006/relationships/image" Target="../media/image2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7481-BA29-467D-8F7E-9B2AA9B205EE}"/>
              </a:ext>
            </a:extLst>
          </p:cNvPr>
          <p:cNvSpPr>
            <a:spLocks noGrp="1"/>
          </p:cNvSpPr>
          <p:nvPr>
            <p:ph type="ctrTitle"/>
          </p:nvPr>
        </p:nvSpPr>
        <p:spPr/>
        <p:txBody>
          <a:bodyPr>
            <a:normAutofit/>
          </a:bodyPr>
          <a:lstStyle/>
          <a:p>
            <a:r>
              <a:rPr lang="en-US" sz="4800" dirty="0"/>
              <a:t>CHURCH HISTORY AS FAMILY HISTORY</a:t>
            </a:r>
          </a:p>
        </p:txBody>
      </p:sp>
      <p:sp>
        <p:nvSpPr>
          <p:cNvPr id="3" name="Subtitle 2">
            <a:extLst>
              <a:ext uri="{FF2B5EF4-FFF2-40B4-BE49-F238E27FC236}">
                <a16:creationId xmlns:a16="http://schemas.microsoft.com/office/drawing/2014/main" id="{06BAFC27-3B20-43B4-9E90-34571B7C3BDC}"/>
              </a:ext>
            </a:extLst>
          </p:cNvPr>
          <p:cNvSpPr>
            <a:spLocks noGrp="1"/>
          </p:cNvSpPr>
          <p:nvPr>
            <p:ph type="subTitle" idx="1"/>
          </p:nvPr>
        </p:nvSpPr>
        <p:spPr>
          <a:xfrm>
            <a:off x="7920752" y="4691270"/>
            <a:ext cx="3793678" cy="1327867"/>
          </a:xfrm>
        </p:spPr>
        <p:txBody>
          <a:bodyPr>
            <a:normAutofit fontScale="62500" lnSpcReduction="20000"/>
          </a:bodyPr>
          <a:lstStyle/>
          <a:p>
            <a:r>
              <a:rPr lang="en-US" dirty="0"/>
              <a:t>Family Tree: Restoration Movement                        1832 Handshake: Movement Marriage                        Post-Civil War: Uncivil Movement Divorce                  </a:t>
            </a:r>
            <a:r>
              <a:rPr lang="en-US" sz="2200" b="1" dirty="0">
                <a:solidFill>
                  <a:srgbClr val="FF0000"/>
                </a:solidFill>
              </a:rPr>
              <a:t>Second Separation: The Texas Family Feud </a:t>
            </a:r>
          </a:p>
          <a:p>
            <a:r>
              <a:rPr lang="en-US" dirty="0"/>
              <a:t>By David Lee Burris</a:t>
            </a:r>
          </a:p>
        </p:txBody>
      </p:sp>
    </p:spTree>
    <p:extLst>
      <p:ext uri="{BB962C8B-B14F-4D97-AF65-F5344CB8AC3E}">
        <p14:creationId xmlns:p14="http://schemas.microsoft.com/office/powerpoint/2010/main" val="210170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B67C-9079-48BF-8601-A5FBFFEFB67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37F73DC-68B3-4C0B-B3F0-4DB174DA1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2619" cy="6858000"/>
          </a:xfrm>
          <a:prstGeom prst="rect">
            <a:avLst/>
          </a:prstGeom>
        </p:spPr>
      </p:pic>
      <p:sp>
        <p:nvSpPr>
          <p:cNvPr id="6" name="Rectangle 5">
            <a:extLst>
              <a:ext uri="{FF2B5EF4-FFF2-40B4-BE49-F238E27FC236}">
                <a16:creationId xmlns:a16="http://schemas.microsoft.com/office/drawing/2014/main" id="{542AC39D-3C4D-4BAD-B562-45887988EC32}"/>
              </a:ext>
            </a:extLst>
          </p:cNvPr>
          <p:cNvSpPr/>
          <p:nvPr/>
        </p:nvSpPr>
        <p:spPr>
          <a:xfrm>
            <a:off x="-176169" y="-201336"/>
            <a:ext cx="1253315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The Religious Landscape Changed Forever! </a:t>
            </a:r>
          </a:p>
        </p:txBody>
      </p:sp>
      <p:pic>
        <p:nvPicPr>
          <p:cNvPr id="7" name="Picture 2" descr="democratic-redshirts.jpg">
            <a:extLst>
              <a:ext uri="{FF2B5EF4-FFF2-40B4-BE49-F238E27FC236}">
                <a16:creationId xmlns:a16="http://schemas.microsoft.com/office/drawing/2014/main" id="{331853EC-341E-479B-BECA-C18CB656C3D9}"/>
              </a:ext>
            </a:extLst>
          </p:cNvPr>
          <p:cNvPicPr>
            <a:picLocks noChangeAspect="1"/>
          </p:cNvPicPr>
          <p:nvPr/>
        </p:nvPicPr>
        <p:blipFill>
          <a:blip r:embed="rId3" cstate="print"/>
          <a:srcRect/>
          <a:stretch>
            <a:fillRect/>
          </a:stretch>
        </p:blipFill>
        <p:spPr bwMode="auto">
          <a:xfrm>
            <a:off x="-1" y="631179"/>
            <a:ext cx="12182619" cy="6226821"/>
          </a:xfrm>
          <a:prstGeom prst="rect">
            <a:avLst/>
          </a:prstGeom>
          <a:noFill/>
          <a:ln w="9525">
            <a:noFill/>
            <a:miter lim="800000"/>
            <a:headEnd/>
            <a:tailEnd/>
          </a:ln>
        </p:spPr>
      </p:pic>
    </p:spTree>
    <p:extLst>
      <p:ext uri="{BB962C8B-B14F-4D97-AF65-F5344CB8AC3E}">
        <p14:creationId xmlns:p14="http://schemas.microsoft.com/office/powerpoint/2010/main" val="389281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09800" y="152400"/>
            <a:ext cx="7772400" cy="990600"/>
          </a:xfrm>
          <a:ln>
            <a:solidFill>
              <a:schemeClr val="accent1"/>
            </a:solidFill>
          </a:ln>
        </p:spPr>
        <p:txBody>
          <a:bodyPr/>
          <a:lstStyle/>
          <a:p>
            <a:r>
              <a:rPr lang="en-US" dirty="0"/>
              <a:t>Could We Fellowship Campbell?</a:t>
            </a:r>
          </a:p>
        </p:txBody>
      </p:sp>
      <p:sp>
        <p:nvSpPr>
          <p:cNvPr id="94211" name="Rectangle 3"/>
          <p:cNvSpPr>
            <a:spLocks noGrp="1" noChangeArrowheads="1"/>
          </p:cNvSpPr>
          <p:nvPr>
            <p:ph sz="half" idx="1"/>
          </p:nvPr>
        </p:nvSpPr>
        <p:spPr>
          <a:xfrm>
            <a:off x="2209800" y="1295400"/>
            <a:ext cx="7772400" cy="2133600"/>
          </a:xfrm>
          <a:solidFill>
            <a:schemeClr val="accent1"/>
          </a:solidFill>
        </p:spPr>
        <p:txBody>
          <a:bodyPr/>
          <a:lstStyle/>
          <a:p>
            <a:pPr>
              <a:buFontTx/>
              <a:buNone/>
            </a:pPr>
            <a:r>
              <a:rPr lang="en-US" sz="2800" dirty="0"/>
              <a:t>   </a:t>
            </a:r>
            <a:r>
              <a:rPr lang="en-US" sz="2400" dirty="0"/>
              <a:t>He is to our people what Luther is to the Lutherans or what Wesley is to the Methodists.  Although we all know the drill associated with congregational identification – we still initially and instinctively wish to answer in the affirmative – but upon serious reflection we regretfully would say </a:t>
            </a:r>
            <a:r>
              <a:rPr lang="en-US" sz="2400" dirty="0">
                <a:solidFill>
                  <a:srgbClr val="FF3300"/>
                </a:solidFill>
                <a:hlinkClick r:id="rId3" action="ppaction://hlinkfile"/>
              </a:rPr>
              <a:t>NO!</a:t>
            </a:r>
            <a:r>
              <a:rPr lang="en-US" sz="2800" dirty="0"/>
              <a:t> </a:t>
            </a:r>
          </a:p>
        </p:txBody>
      </p:sp>
      <p:sp>
        <p:nvSpPr>
          <p:cNvPr id="94212" name="Rectangle 4"/>
          <p:cNvSpPr>
            <a:spLocks noGrp="1" noChangeArrowheads="1"/>
          </p:cNvSpPr>
          <p:nvPr>
            <p:ph type="body" sz="half" idx="2"/>
          </p:nvPr>
        </p:nvSpPr>
        <p:spPr>
          <a:xfrm>
            <a:off x="2133600" y="3429000"/>
            <a:ext cx="8001000" cy="3276600"/>
          </a:xfrm>
          <a:ln>
            <a:noFill/>
          </a:ln>
        </p:spPr>
        <p:txBody>
          <a:bodyPr/>
          <a:lstStyle/>
          <a:p>
            <a:pPr marL="533400" indent="-533400">
              <a:lnSpc>
                <a:spcPct val="90000"/>
              </a:lnSpc>
              <a:buNone/>
            </a:pPr>
            <a:r>
              <a:rPr lang="en-US" sz="1200" b="1" u="sng" dirty="0">
                <a:solidFill>
                  <a:schemeClr val="accent1">
                    <a:lumMod val="20000"/>
                    <a:lumOff val="80000"/>
                  </a:schemeClr>
                </a:solidFill>
                <a:latin typeface="Wide Latin" pitchFamily="18" charset="0"/>
              </a:rPr>
              <a:t>WHAT  FOLLOWS  HERE  ARE  SOME  SEVEN  REASONS</a:t>
            </a:r>
            <a:r>
              <a:rPr lang="en-US" sz="1200" b="1" dirty="0">
                <a:solidFill>
                  <a:schemeClr val="accent1">
                    <a:lumMod val="20000"/>
                    <a:lumOff val="80000"/>
                  </a:schemeClr>
                </a:solidFill>
              </a:rPr>
              <a:t>  </a:t>
            </a:r>
          </a:p>
          <a:p>
            <a:pPr marL="533400" indent="-533400">
              <a:lnSpc>
                <a:spcPct val="90000"/>
              </a:lnSpc>
              <a:buFontTx/>
              <a:buAutoNum type="arabicPeriod"/>
            </a:pPr>
            <a:r>
              <a:rPr lang="en-US" sz="1200" dirty="0">
                <a:solidFill>
                  <a:schemeClr val="accent1"/>
                </a:solidFill>
              </a:rPr>
              <a:t>The truth is Alexander Campbell continually urged upon the brotherhood cooperative &amp; associative endeavors.</a:t>
            </a:r>
          </a:p>
          <a:p>
            <a:pPr marL="533400" indent="-533400">
              <a:lnSpc>
                <a:spcPct val="90000"/>
              </a:lnSpc>
              <a:buFontTx/>
              <a:buAutoNum type="arabicPeriod"/>
            </a:pPr>
            <a:r>
              <a:rPr lang="en-US" sz="1200" dirty="0">
                <a:solidFill>
                  <a:schemeClr val="accent1"/>
                </a:solidFill>
              </a:rPr>
              <a:t>Campbell accepted denominational status for the Restored Church when comparing as to “other denominations.”</a:t>
            </a:r>
          </a:p>
          <a:p>
            <a:pPr marL="533400" indent="-533400">
              <a:lnSpc>
                <a:spcPct val="90000"/>
              </a:lnSpc>
              <a:buFontTx/>
              <a:buAutoNum type="arabicPeriod"/>
            </a:pPr>
            <a:r>
              <a:rPr lang="en-US" sz="1200" dirty="0">
                <a:solidFill>
                  <a:schemeClr val="accent1"/>
                </a:solidFill>
              </a:rPr>
              <a:t>He was a regular participant in ministerial joint efforts – </a:t>
            </a:r>
            <a:r>
              <a:rPr lang="en-US" sz="1200" dirty="0" err="1">
                <a:solidFill>
                  <a:schemeClr val="accent1"/>
                </a:solidFill>
              </a:rPr>
              <a:t>i</a:t>
            </a:r>
            <a:r>
              <a:rPr lang="en-US" sz="1200" dirty="0">
                <a:solidFill>
                  <a:schemeClr val="accent1"/>
                </a:solidFill>
              </a:rPr>
              <a:t>. e. “alliances - often meeting with “respectable ministers from all  Protestant denominations.”</a:t>
            </a:r>
          </a:p>
          <a:p>
            <a:pPr marL="533400" indent="-533400">
              <a:lnSpc>
                <a:spcPct val="90000"/>
              </a:lnSpc>
              <a:buFontTx/>
              <a:buAutoNum type="arabicPeriod"/>
            </a:pPr>
            <a:r>
              <a:rPr lang="en-US" sz="1200" dirty="0">
                <a:solidFill>
                  <a:schemeClr val="accent1"/>
                </a:solidFill>
              </a:rPr>
              <a:t>He often spoke at denominational churches - but “not to show them where they’re wrong” – which is the only justifiable reason a Church Of Christ preacher could do the same today.</a:t>
            </a:r>
          </a:p>
          <a:p>
            <a:pPr marL="533400" indent="-533400">
              <a:lnSpc>
                <a:spcPct val="90000"/>
              </a:lnSpc>
              <a:buFontTx/>
              <a:buAutoNum type="arabicPeriod"/>
            </a:pPr>
            <a:r>
              <a:rPr lang="en-US" sz="1200" dirty="0">
                <a:solidFill>
                  <a:schemeClr val="accent1"/>
                </a:solidFill>
              </a:rPr>
              <a:t>Alexander Campbell believed there was a difference between gospel &amp; doctrine and preaching &amp; teaching.  In terms of  the local work,  he also adhered to the concept of a plural ministry for the congregational eldership not our present normality of the located preacher.</a:t>
            </a:r>
          </a:p>
          <a:p>
            <a:pPr marL="533400" indent="-533400">
              <a:lnSpc>
                <a:spcPct val="90000"/>
              </a:lnSpc>
              <a:buFontTx/>
              <a:buAutoNum type="arabicPeriod"/>
            </a:pPr>
            <a:r>
              <a:rPr lang="en-US" sz="1200" dirty="0">
                <a:solidFill>
                  <a:schemeClr val="accent1"/>
                </a:solidFill>
              </a:rPr>
              <a:t>Furthermore, </a:t>
            </a:r>
            <a:r>
              <a:rPr lang="en-US" sz="1200" i="1" dirty="0">
                <a:solidFill>
                  <a:schemeClr val="accent1"/>
                </a:solidFill>
                <a:effectLst>
                  <a:outerShdw blurRad="38100" dist="38100" dir="2700000" algn="tl">
                    <a:srgbClr val="000000"/>
                  </a:outerShdw>
                </a:effectLst>
              </a:rPr>
              <a:t>he was never baptized “for the remission of sins,”</a:t>
            </a:r>
            <a:r>
              <a:rPr lang="en-US" sz="1200" dirty="0">
                <a:solidFill>
                  <a:schemeClr val="accent1"/>
                </a:solidFill>
              </a:rPr>
              <a:t> </a:t>
            </a:r>
            <a:r>
              <a:rPr lang="en-US" sz="1200" b="1" i="1" dirty="0">
                <a:solidFill>
                  <a:schemeClr val="accent1"/>
                </a:solidFill>
              </a:rPr>
              <a:t>as our churches today generally teach the concept</a:t>
            </a:r>
            <a:r>
              <a:rPr lang="en-US" sz="1200" dirty="0">
                <a:solidFill>
                  <a:schemeClr val="accent1"/>
                </a:solidFill>
              </a:rPr>
              <a:t>.   He was immersed by a Baptist preacher in 1812, simply upon his profession of faith that Jesus is the Christ, which  was then as contrary to Baptist practice as it is today in the churches of Christ.  He was never re-immersed as we would insist today.   Moreover, in his Lunenburg letter he held that those who “habitually obey” Jesus are Christians even if they mistake the form of baptism and have not been immersed.  This private letter runs contrary to his public statements in his debate with </a:t>
            </a:r>
            <a:r>
              <a:rPr lang="en-US" sz="1200" dirty="0" err="1">
                <a:solidFill>
                  <a:schemeClr val="accent1"/>
                </a:solidFill>
              </a:rPr>
              <a:t>McCalla</a:t>
            </a:r>
            <a:r>
              <a:rPr lang="en-US" sz="1200" dirty="0">
                <a:solidFill>
                  <a:schemeClr val="accent1"/>
                </a:solidFill>
              </a:rPr>
              <a:t>.</a:t>
            </a:r>
          </a:p>
          <a:p>
            <a:pPr marL="533400" indent="-533400">
              <a:lnSpc>
                <a:spcPct val="90000"/>
              </a:lnSpc>
              <a:buFontTx/>
              <a:buAutoNum type="arabicPeriod"/>
            </a:pPr>
            <a:r>
              <a:rPr lang="en-US" sz="1200" dirty="0">
                <a:solidFill>
                  <a:schemeClr val="accent1"/>
                </a:solidFill>
              </a:rPr>
              <a:t>Most significantly, </a:t>
            </a:r>
            <a:r>
              <a:rPr lang="en-US" sz="1200" i="1" dirty="0">
                <a:solidFill>
                  <a:schemeClr val="accent1"/>
                </a:solidFill>
                <a:effectLst>
                  <a:outerShdw blurRad="38100" dist="38100" dir="2700000" algn="tl">
                    <a:srgbClr val="000000"/>
                  </a:outerShdw>
                </a:effectLst>
              </a:rPr>
              <a:t>Campbell was a </a:t>
            </a:r>
            <a:r>
              <a:rPr lang="en-US" sz="1200" i="1" dirty="0" err="1">
                <a:solidFill>
                  <a:schemeClr val="accent1"/>
                </a:solidFill>
                <a:effectLst>
                  <a:outerShdw blurRad="38100" dist="38100" dir="2700000" algn="tl">
                    <a:srgbClr val="000000"/>
                  </a:outerShdw>
                </a:effectLst>
              </a:rPr>
              <a:t>millennialist</a:t>
            </a:r>
            <a:r>
              <a:rPr lang="en-US" sz="1200" dirty="0">
                <a:solidFill>
                  <a:schemeClr val="accent1"/>
                </a:solidFill>
              </a:rPr>
              <a:t>.   His was a post-millennial view,  Stone’s was a pre-millennial view, neither were of </a:t>
            </a:r>
            <a:r>
              <a:rPr lang="en-US" sz="1200" dirty="0" err="1">
                <a:solidFill>
                  <a:schemeClr val="accent1"/>
                </a:solidFill>
              </a:rPr>
              <a:t>amillennialist</a:t>
            </a:r>
            <a:r>
              <a:rPr lang="en-US" sz="1200" dirty="0">
                <a:solidFill>
                  <a:schemeClr val="accent1"/>
                </a:solidFill>
              </a:rPr>
              <a:t> viewpoint which has been made a test of fellowship.  We would not have recognized either as brethren and driven them away -  as was done to R. H. Bolls of Louisville, Ky. between the two world wars.</a:t>
            </a:r>
          </a:p>
        </p:txBody>
      </p:sp>
    </p:spTree>
    <p:extLst>
      <p:ext uri="{BB962C8B-B14F-4D97-AF65-F5344CB8AC3E}">
        <p14:creationId xmlns:p14="http://schemas.microsoft.com/office/powerpoint/2010/main" val="324828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anim calcmode="lin" valueType="num">
                                      <p:cBhvr>
                                        <p:cTn id="7" dur="1000" fill="hold"/>
                                        <p:tgtEl>
                                          <p:spTgt spid="942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42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42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42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4212">
                                            <p:txEl>
                                              <p:pRg st="1" end="1"/>
                                            </p:txEl>
                                          </p:spTgt>
                                        </p:tgtEl>
                                        <p:attrNameLst>
                                          <p:attrName>style.visibility</p:attrName>
                                        </p:attrNameLst>
                                      </p:cBhvr>
                                      <p:to>
                                        <p:strVal val="visible"/>
                                      </p:to>
                                    </p:set>
                                    <p:anim calcmode="lin" valueType="num">
                                      <p:cBhvr>
                                        <p:cTn id="15" dur="1000" fill="hold"/>
                                        <p:tgtEl>
                                          <p:spTgt spid="9421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421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421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421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4212">
                                            <p:txEl>
                                              <p:pRg st="2" end="2"/>
                                            </p:txEl>
                                          </p:spTgt>
                                        </p:tgtEl>
                                        <p:attrNameLst>
                                          <p:attrName>style.visibility</p:attrName>
                                        </p:attrNameLst>
                                      </p:cBhvr>
                                      <p:to>
                                        <p:strVal val="visible"/>
                                      </p:to>
                                    </p:set>
                                    <p:anim calcmode="lin" valueType="num">
                                      <p:cBhvr>
                                        <p:cTn id="23" dur="1000" fill="hold"/>
                                        <p:tgtEl>
                                          <p:spTgt spid="9421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421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421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421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4212">
                                            <p:txEl>
                                              <p:pRg st="3" end="3"/>
                                            </p:txEl>
                                          </p:spTgt>
                                        </p:tgtEl>
                                        <p:attrNameLst>
                                          <p:attrName>style.visibility</p:attrName>
                                        </p:attrNameLst>
                                      </p:cBhvr>
                                      <p:to>
                                        <p:strVal val="visible"/>
                                      </p:to>
                                    </p:set>
                                    <p:anim calcmode="lin" valueType="num">
                                      <p:cBhvr>
                                        <p:cTn id="31" dur="1000" fill="hold"/>
                                        <p:tgtEl>
                                          <p:spTgt spid="9421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421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421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421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4212">
                                            <p:txEl>
                                              <p:pRg st="4" end="4"/>
                                            </p:txEl>
                                          </p:spTgt>
                                        </p:tgtEl>
                                        <p:attrNameLst>
                                          <p:attrName>style.visibility</p:attrName>
                                        </p:attrNameLst>
                                      </p:cBhvr>
                                      <p:to>
                                        <p:strVal val="visible"/>
                                      </p:to>
                                    </p:set>
                                    <p:anim calcmode="lin" valueType="num">
                                      <p:cBhvr>
                                        <p:cTn id="39" dur="1000" fill="hold"/>
                                        <p:tgtEl>
                                          <p:spTgt spid="9421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421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421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421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94212">
                                            <p:txEl>
                                              <p:pRg st="5" end="5"/>
                                            </p:txEl>
                                          </p:spTgt>
                                        </p:tgtEl>
                                        <p:attrNameLst>
                                          <p:attrName>style.visibility</p:attrName>
                                        </p:attrNameLst>
                                      </p:cBhvr>
                                      <p:to>
                                        <p:strVal val="visible"/>
                                      </p:to>
                                    </p:set>
                                    <p:anim calcmode="lin" valueType="num">
                                      <p:cBhvr>
                                        <p:cTn id="47" dur="1000" fill="hold"/>
                                        <p:tgtEl>
                                          <p:spTgt spid="9421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9421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9421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421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94212">
                                            <p:txEl>
                                              <p:pRg st="6" end="6"/>
                                            </p:txEl>
                                          </p:spTgt>
                                        </p:tgtEl>
                                        <p:attrNameLst>
                                          <p:attrName>style.visibility</p:attrName>
                                        </p:attrNameLst>
                                      </p:cBhvr>
                                      <p:to>
                                        <p:strVal val="visible"/>
                                      </p:to>
                                    </p:set>
                                    <p:anim calcmode="lin" valueType="num">
                                      <p:cBhvr>
                                        <p:cTn id="55" dur="1000" fill="hold"/>
                                        <p:tgtEl>
                                          <p:spTgt spid="94212">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94212">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9421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9421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94212">
                                            <p:txEl>
                                              <p:pRg st="7" end="7"/>
                                            </p:txEl>
                                          </p:spTgt>
                                        </p:tgtEl>
                                        <p:attrNameLst>
                                          <p:attrName>style.visibility</p:attrName>
                                        </p:attrNameLst>
                                      </p:cBhvr>
                                      <p:to>
                                        <p:strVal val="visible"/>
                                      </p:to>
                                    </p:set>
                                    <p:anim calcmode="lin" valueType="num">
                                      <p:cBhvr>
                                        <p:cTn id="63" dur="1000" fill="hold"/>
                                        <p:tgtEl>
                                          <p:spTgt spid="94212">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94212">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9421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94212">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66CC-E6EA-4FF1-A6D1-FCF179220E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9917DB-4E48-41B7-ADE9-C9C400A85F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6484390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86DE-312A-436F-8F8A-EB9FA8CC2DB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D4EFF50-637D-441C-919A-605F9BAE3B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827861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3932162" name="Rectangle 2"/>
          <p:cNvSpPr>
            <a:spLocks noGrp="1" noChangeArrowheads="1"/>
          </p:cNvSpPr>
          <p:nvPr>
            <p:ph type="title"/>
          </p:nvPr>
        </p:nvSpPr>
        <p:spPr>
          <a:xfrm>
            <a:off x="1828800" y="152400"/>
            <a:ext cx="8534400" cy="990600"/>
          </a:xfrm>
          <a:solidFill>
            <a:schemeClr val="accent1"/>
          </a:solidFill>
        </p:spPr>
        <p:txBody>
          <a:bodyPr/>
          <a:lstStyle/>
          <a:p>
            <a:r>
              <a:rPr lang="en-US" sz="2000"/>
              <a:t>Excerpts of </a:t>
            </a:r>
            <a:r>
              <a:rPr lang="en-US" sz="2000" u="sng"/>
              <a:t>Religion &amp; American Culture: Journal Of Interpretation</a:t>
            </a:r>
            <a:r>
              <a:rPr lang="en-US" sz="2000"/>
              <a:t>, Vol. II, # 2</a:t>
            </a:r>
            <a:br>
              <a:rPr lang="en-US" sz="2000"/>
            </a:br>
            <a:r>
              <a:rPr lang="en-US" sz="2800" b="1">
                <a:solidFill>
                  <a:schemeClr val="bg1"/>
                </a:solidFill>
              </a:rPr>
              <a:t>“The Apocalyptic Origins Of Churches Of Christ”</a:t>
            </a:r>
          </a:p>
        </p:txBody>
      </p:sp>
      <p:sp>
        <p:nvSpPr>
          <p:cNvPr id="3932163" name="Rectangle 3"/>
          <p:cNvSpPr>
            <a:spLocks noGrp="1" noChangeArrowheads="1"/>
          </p:cNvSpPr>
          <p:nvPr>
            <p:ph type="body" idx="1"/>
          </p:nvPr>
        </p:nvSpPr>
        <p:spPr>
          <a:xfrm>
            <a:off x="1828800" y="1219200"/>
            <a:ext cx="8534400" cy="5486400"/>
          </a:xfrm>
        </p:spPr>
        <p:txBody>
          <a:bodyPr/>
          <a:lstStyle/>
          <a:p>
            <a:pPr>
              <a:lnSpc>
                <a:spcPct val="90000"/>
              </a:lnSpc>
            </a:pPr>
            <a:r>
              <a:rPr lang="en-US" sz="1400" dirty="0">
                <a:solidFill>
                  <a:schemeClr val="accent1"/>
                </a:solidFill>
                <a:effectLst>
                  <a:outerShdw blurRad="38100" dist="38100" dir="2700000" algn="tl">
                    <a:srgbClr val="000000"/>
                  </a:outerShdw>
                </a:effectLst>
              </a:rPr>
              <a:t>In 1906, the United States Bureau of the Census recognized for the first time a division in the ranks of the Stone-Campbell restoration tradition and listed two separate denominations: Churches Of Christ &amp; Disciples   of Christ.  Until 1964, most historians rooted this division in a late nineteenth century dispute over missionary societies and instrumental music…However, in 1964, David Edwin Harrell took sharp exception in this interpretation and rooted the division in social forces related to the Civil War.  Thus, he concluded,  ‘the 20</a:t>
            </a:r>
            <a:r>
              <a:rPr lang="en-US" sz="1400" baseline="30000" dirty="0">
                <a:solidFill>
                  <a:schemeClr val="accent1"/>
                </a:solidFill>
                <a:effectLst>
                  <a:outerShdw blurRad="38100" dist="38100" dir="2700000" algn="tl">
                    <a:srgbClr val="000000"/>
                  </a:outerShdw>
                </a:effectLst>
              </a:rPr>
              <a:t>th</a:t>
            </a:r>
            <a:r>
              <a:rPr lang="en-US" sz="1400" dirty="0">
                <a:solidFill>
                  <a:schemeClr val="accent1"/>
                </a:solidFill>
                <a:effectLst>
                  <a:outerShdw blurRad="38100" dist="38100" dir="2700000" algn="tl">
                    <a:srgbClr val="000000"/>
                  </a:outerShdw>
                </a:effectLst>
              </a:rPr>
              <a:t> century Churches of Christ are the spirited offspring of the religious rednecks of the postbellum South.” </a:t>
            </a:r>
          </a:p>
          <a:p>
            <a:pPr>
              <a:lnSpc>
                <a:spcPct val="90000"/>
              </a:lnSpc>
            </a:pPr>
            <a:r>
              <a:rPr lang="en-US" sz="1400" dirty="0">
                <a:solidFill>
                  <a:schemeClr val="accent1"/>
                </a:solidFill>
                <a:effectLst>
                  <a:outerShdw blurRad="38100" dist="38100" dir="2700000" algn="tl">
                    <a:srgbClr val="000000"/>
                  </a:outerShdw>
                </a:effectLst>
              </a:rPr>
              <a:t>There is considerable truth in both the traditional reading and in Harrell’s revisionist interpretation.  At the  same time, neither of these interpretations recognizes the pivotal role played by the separationist  and apocalyptic tradition of Barton W. Stone in shaping Churches Of Christ, much less the cultural split that undergirded the differences between the Campbellite and the </a:t>
            </a:r>
            <a:r>
              <a:rPr lang="en-US" sz="1400" dirty="0" err="1">
                <a:solidFill>
                  <a:schemeClr val="accent1"/>
                </a:solidFill>
                <a:effectLst>
                  <a:outerShdw blurRad="38100" dist="38100" dir="2700000" algn="tl">
                    <a:srgbClr val="000000"/>
                  </a:outerShdw>
                </a:effectLst>
              </a:rPr>
              <a:t>Stoneite</a:t>
            </a:r>
            <a:r>
              <a:rPr lang="en-US" sz="1400" dirty="0">
                <a:solidFill>
                  <a:schemeClr val="accent1"/>
                </a:solidFill>
                <a:effectLst>
                  <a:outerShdw blurRad="38100" dist="38100" dir="2700000" algn="tl">
                    <a:srgbClr val="000000"/>
                  </a:outerShdw>
                </a:effectLst>
              </a:rPr>
              <a:t> perspectives…Alexander Campbell –      a man who represented the “party of hope” as fully as any man of his age.  Churches of Christ, ultimately descend, at least in part, from the separatist, anti-modern perspective of Barton W. Stone, who stood squarely  in the “party of memory.”  </a:t>
            </a:r>
          </a:p>
          <a:p>
            <a:pPr>
              <a:lnSpc>
                <a:spcPct val="90000"/>
              </a:lnSpc>
            </a:pPr>
            <a:r>
              <a:rPr lang="en-US" sz="1400" dirty="0">
                <a:solidFill>
                  <a:schemeClr val="accent1"/>
                </a:solidFill>
                <a:effectLst>
                  <a:outerShdw blurRad="38100" dist="38100" dir="2700000" algn="tl">
                    <a:srgbClr val="000000"/>
                  </a:outerShdw>
                </a:effectLst>
              </a:rPr>
              <a:t>Finally, the </a:t>
            </a:r>
            <a:r>
              <a:rPr lang="en-US" sz="1400" dirty="0" err="1">
                <a:solidFill>
                  <a:schemeClr val="accent1"/>
                </a:solidFill>
                <a:effectLst>
                  <a:outerShdw blurRad="38100" dist="38100" dir="2700000" algn="tl">
                    <a:srgbClr val="000000"/>
                  </a:outerShdw>
                </a:effectLst>
              </a:rPr>
              <a:t>Stoneites</a:t>
            </a:r>
            <a:r>
              <a:rPr lang="en-US" sz="1400" dirty="0">
                <a:solidFill>
                  <a:schemeClr val="accent1"/>
                </a:solidFill>
                <a:effectLst>
                  <a:outerShdw blurRad="38100" dist="38100" dir="2700000" algn="tl">
                    <a:srgbClr val="000000"/>
                  </a:outerShdw>
                </a:effectLst>
              </a:rPr>
              <a:t> were every bit as utopian and </a:t>
            </a:r>
            <a:r>
              <a:rPr lang="en-US" sz="1400" dirty="0" err="1">
                <a:solidFill>
                  <a:schemeClr val="accent1"/>
                </a:solidFill>
                <a:effectLst>
                  <a:outerShdw blurRad="38100" dist="38100" dir="2700000" algn="tl">
                    <a:srgbClr val="000000"/>
                  </a:outerShdw>
                </a:effectLst>
              </a:rPr>
              <a:t>restorationist</a:t>
            </a:r>
            <a:r>
              <a:rPr lang="en-US" sz="1400" dirty="0">
                <a:solidFill>
                  <a:schemeClr val="accent1"/>
                </a:solidFill>
                <a:effectLst>
                  <a:outerShdw blurRad="38100" dist="38100" dir="2700000" algn="tl">
                    <a:srgbClr val="000000"/>
                  </a:outerShdw>
                </a:effectLst>
              </a:rPr>
              <a:t> as Alexander Campbell, but for them, restoration had less to do with the forms and structures of the primitive church and more to do with lives of simple holiness.</a:t>
            </a:r>
          </a:p>
          <a:p>
            <a:pPr>
              <a:lnSpc>
                <a:spcPct val="90000"/>
              </a:lnSpc>
            </a:pPr>
            <a:r>
              <a:rPr lang="en-US" sz="1400" dirty="0">
                <a:solidFill>
                  <a:schemeClr val="accent1"/>
                </a:solidFill>
                <a:effectLst>
                  <a:outerShdw blurRad="38100" dist="38100" dir="2700000" algn="tl">
                    <a:srgbClr val="000000"/>
                  </a:outerShdw>
                </a:effectLst>
              </a:rPr>
              <a:t>That outlook, in turn, expressed itself in three specific ways:  their insistence on a radical separation from the world; an eschatology that often manifested itself in premillennial terms,  and their disdain for political involvement of any kind.</a:t>
            </a:r>
          </a:p>
          <a:p>
            <a:pPr>
              <a:lnSpc>
                <a:spcPct val="90000"/>
              </a:lnSpc>
            </a:pPr>
            <a:r>
              <a:rPr lang="en-US" sz="1400" dirty="0">
                <a:solidFill>
                  <a:schemeClr val="accent1"/>
                </a:solidFill>
                <a:effectLst>
                  <a:outerShdw blurRad="38100" dist="38100" dir="2700000" algn="tl">
                    <a:srgbClr val="000000"/>
                  </a:outerShdw>
                </a:effectLst>
              </a:rPr>
              <a:t>The </a:t>
            </a:r>
            <a:r>
              <a:rPr lang="en-US" sz="1400" dirty="0" err="1">
                <a:solidFill>
                  <a:schemeClr val="accent1"/>
                </a:solidFill>
                <a:effectLst>
                  <a:outerShdw blurRad="38100" dist="38100" dir="2700000" algn="tl">
                    <a:srgbClr val="000000"/>
                  </a:outerShdw>
                </a:effectLst>
              </a:rPr>
              <a:t>Stoneites</a:t>
            </a:r>
            <a:r>
              <a:rPr lang="en-US" sz="1400" dirty="0">
                <a:solidFill>
                  <a:schemeClr val="accent1"/>
                </a:solidFill>
                <a:effectLst>
                  <a:outerShdw blurRad="38100" dist="38100" dir="2700000" algn="tl">
                    <a:srgbClr val="000000"/>
                  </a:outerShdw>
                </a:effectLst>
              </a:rPr>
              <a:t> radical sense of separation from the world grew quite naturally from their apocalyptic orientation – an outlook that often gave expression to an </a:t>
            </a:r>
            <a:r>
              <a:rPr lang="en-US" sz="1400" i="1" dirty="0">
                <a:solidFill>
                  <a:schemeClr val="accent1"/>
                </a:solidFill>
                <a:effectLst>
                  <a:outerShdw blurRad="38100" dist="38100" dir="2700000" algn="tl">
                    <a:srgbClr val="000000"/>
                  </a:outerShdw>
                </a:effectLst>
              </a:rPr>
              <a:t>explicitly premillennial eschatology</a:t>
            </a:r>
            <a:r>
              <a:rPr lang="en-US" sz="1400" dirty="0">
                <a:solidFill>
                  <a:schemeClr val="accent1"/>
                </a:solidFill>
                <a:effectLst>
                  <a:outerShdw blurRad="38100" dist="38100" dir="2700000" algn="tl">
                    <a:srgbClr val="000000"/>
                  </a:outerShdw>
                </a:effectLst>
              </a:rPr>
              <a:t>. (some say </a:t>
            </a:r>
            <a:r>
              <a:rPr lang="en-US" sz="1400" dirty="0" err="1">
                <a:solidFill>
                  <a:schemeClr val="accent1"/>
                </a:solidFill>
                <a:effectLst>
                  <a:outerShdw blurRad="38100" dist="38100" dir="2700000" algn="tl">
                    <a:srgbClr val="000000"/>
                  </a:outerShdw>
                </a:effectLst>
              </a:rPr>
              <a:t>postmill</a:t>
            </a:r>
            <a:r>
              <a:rPr lang="en-US" sz="1400" dirty="0">
                <a:solidFill>
                  <a:schemeClr val="accent1"/>
                </a:solidFill>
                <a:effectLst>
                  <a:outerShdw blurRad="38100" dist="38100" dir="2700000" algn="tl">
                    <a:srgbClr val="000000"/>
                  </a:outerShdw>
                </a:effectLst>
              </a:rPr>
              <a:t>)</a:t>
            </a:r>
          </a:p>
          <a:p>
            <a:pPr>
              <a:lnSpc>
                <a:spcPct val="90000"/>
              </a:lnSpc>
            </a:pPr>
            <a:r>
              <a:rPr lang="en-US" sz="1400" dirty="0">
                <a:solidFill>
                  <a:schemeClr val="accent1"/>
                </a:solidFill>
                <a:effectLst>
                  <a:outerShdw blurRad="38100" dist="38100" dir="2700000" algn="tl">
                    <a:srgbClr val="000000"/>
                  </a:outerShdw>
                </a:effectLst>
              </a:rPr>
              <a:t>Indeed, millennial excitement was central to the Stone movement from its start at the 1801 Cane Ridge Revival.</a:t>
            </a:r>
          </a:p>
          <a:p>
            <a:pPr>
              <a:lnSpc>
                <a:spcPct val="90000"/>
              </a:lnSpc>
            </a:pPr>
            <a:r>
              <a:rPr lang="en-US" sz="1400" dirty="0">
                <a:solidFill>
                  <a:schemeClr val="accent1"/>
                </a:solidFill>
                <a:effectLst>
                  <a:outerShdw blurRad="38100" dist="38100" dir="2700000" algn="tl">
                    <a:srgbClr val="000000"/>
                  </a:outerShdw>
                </a:effectLst>
              </a:rPr>
              <a:t>While the </a:t>
            </a:r>
            <a:r>
              <a:rPr lang="en-US" sz="1400" dirty="0" err="1">
                <a:solidFill>
                  <a:schemeClr val="accent1"/>
                </a:solidFill>
                <a:effectLst>
                  <a:outerShdw blurRad="38100" dist="38100" dir="2700000" algn="tl">
                    <a:srgbClr val="000000"/>
                  </a:outerShdw>
                </a:effectLst>
              </a:rPr>
              <a:t>Millerite</a:t>
            </a:r>
            <a:r>
              <a:rPr lang="en-US" sz="1400" dirty="0">
                <a:solidFill>
                  <a:schemeClr val="accent1"/>
                </a:solidFill>
                <a:effectLst>
                  <a:outerShdw blurRad="38100" dist="38100" dir="2700000" algn="tl">
                    <a:srgbClr val="000000"/>
                  </a:outerShdw>
                </a:effectLst>
              </a:rPr>
              <a:t> excitement of the early 1840’s exacerbated Stone’s interest in this theme, his convictions regarding the premillennial kingdom of Christ predated those events by many years.</a:t>
            </a:r>
          </a:p>
          <a:p>
            <a:pPr>
              <a:lnSpc>
                <a:spcPct val="90000"/>
              </a:lnSpc>
            </a:pPr>
            <a:r>
              <a:rPr lang="en-US" sz="1400" dirty="0">
                <a:solidFill>
                  <a:schemeClr val="accent1"/>
                </a:solidFill>
                <a:effectLst>
                  <a:outerShdw blurRad="38100" dist="38100" dir="2700000" algn="tl">
                    <a:srgbClr val="000000"/>
                  </a:outerShdw>
                </a:effectLst>
              </a:rPr>
              <a:t>This is typical here of our man Barton Stone on this subject of Apocalyptic Origins &amp; Millennial Orientation:</a:t>
            </a:r>
          </a:p>
          <a:p>
            <a:pPr>
              <a:lnSpc>
                <a:spcPct val="90000"/>
              </a:lnSpc>
              <a:buFontTx/>
              <a:buNone/>
            </a:pPr>
            <a:r>
              <a:rPr lang="en-US" sz="1200" dirty="0">
                <a:solidFill>
                  <a:srgbClr val="FF3300"/>
                </a:solidFill>
              </a:rPr>
              <a:t>         ‘The 2</a:t>
            </a:r>
            <a:r>
              <a:rPr lang="en-US" sz="1200" baseline="30000" dirty="0">
                <a:solidFill>
                  <a:srgbClr val="FF3300"/>
                </a:solidFill>
              </a:rPr>
              <a:t>nd</a:t>
            </a:r>
            <a:r>
              <a:rPr lang="en-US" sz="1200" dirty="0">
                <a:solidFill>
                  <a:srgbClr val="FF3300"/>
                </a:solidFill>
              </a:rPr>
              <a:t> coming of Christ is at the commencement of his millennial reign on earth – here on earth he will reign till the 1000 years be finished – nor will he cease to reign on earth till he has raised from death the wicked, &amp; judged them according to their works.’</a:t>
            </a:r>
            <a:endParaRPr lang="en-US" sz="2800" dirty="0">
              <a:solidFill>
                <a:srgbClr val="FF3300"/>
              </a:solidFill>
            </a:endParaRPr>
          </a:p>
        </p:txBody>
      </p:sp>
    </p:spTree>
    <p:extLst>
      <p:ext uri="{BB962C8B-B14F-4D97-AF65-F5344CB8AC3E}">
        <p14:creationId xmlns:p14="http://schemas.microsoft.com/office/powerpoint/2010/main" val="3250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32163">
                                            <p:txEl>
                                              <p:pRg st="0" end="0"/>
                                            </p:txEl>
                                          </p:spTgt>
                                        </p:tgtEl>
                                        <p:attrNameLst>
                                          <p:attrName>style.visibility</p:attrName>
                                        </p:attrNameLst>
                                      </p:cBhvr>
                                      <p:to>
                                        <p:strVal val="visible"/>
                                      </p:to>
                                    </p:set>
                                    <p:anim calcmode="lin" valueType="num">
                                      <p:cBhvr>
                                        <p:cTn id="7" dur="1000" fill="hold"/>
                                        <p:tgtEl>
                                          <p:spTgt spid="39321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321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9321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321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932163">
                                            <p:txEl>
                                              <p:pRg st="1" end="1"/>
                                            </p:txEl>
                                          </p:spTgt>
                                        </p:tgtEl>
                                        <p:attrNameLst>
                                          <p:attrName>style.visibility</p:attrName>
                                        </p:attrNameLst>
                                      </p:cBhvr>
                                      <p:to>
                                        <p:strVal val="visible"/>
                                      </p:to>
                                    </p:set>
                                    <p:anim calcmode="lin" valueType="num">
                                      <p:cBhvr>
                                        <p:cTn id="15" dur="1000" fill="hold"/>
                                        <p:tgtEl>
                                          <p:spTgt spid="393216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93216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9321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321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932163">
                                            <p:txEl>
                                              <p:pRg st="2" end="2"/>
                                            </p:txEl>
                                          </p:spTgt>
                                        </p:tgtEl>
                                        <p:attrNameLst>
                                          <p:attrName>style.visibility</p:attrName>
                                        </p:attrNameLst>
                                      </p:cBhvr>
                                      <p:to>
                                        <p:strVal val="visible"/>
                                      </p:to>
                                    </p:set>
                                    <p:anim calcmode="lin" valueType="num">
                                      <p:cBhvr>
                                        <p:cTn id="23" dur="1000" fill="hold"/>
                                        <p:tgtEl>
                                          <p:spTgt spid="393216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93216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9321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9321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932163">
                                            <p:txEl>
                                              <p:pRg st="3" end="3"/>
                                            </p:txEl>
                                          </p:spTgt>
                                        </p:tgtEl>
                                        <p:attrNameLst>
                                          <p:attrName>style.visibility</p:attrName>
                                        </p:attrNameLst>
                                      </p:cBhvr>
                                      <p:to>
                                        <p:strVal val="visible"/>
                                      </p:to>
                                    </p:set>
                                    <p:anim calcmode="lin" valueType="num">
                                      <p:cBhvr>
                                        <p:cTn id="31" dur="1000" fill="hold"/>
                                        <p:tgtEl>
                                          <p:spTgt spid="393216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93216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9321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93216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932163">
                                            <p:txEl>
                                              <p:pRg st="4" end="4"/>
                                            </p:txEl>
                                          </p:spTgt>
                                        </p:tgtEl>
                                        <p:attrNameLst>
                                          <p:attrName>style.visibility</p:attrName>
                                        </p:attrNameLst>
                                      </p:cBhvr>
                                      <p:to>
                                        <p:strVal val="visible"/>
                                      </p:to>
                                    </p:set>
                                    <p:anim calcmode="lin" valueType="num">
                                      <p:cBhvr>
                                        <p:cTn id="39" dur="1000" fill="hold"/>
                                        <p:tgtEl>
                                          <p:spTgt spid="393216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93216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9321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93216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932163">
                                            <p:txEl>
                                              <p:pRg st="5" end="5"/>
                                            </p:txEl>
                                          </p:spTgt>
                                        </p:tgtEl>
                                        <p:attrNameLst>
                                          <p:attrName>style.visibility</p:attrName>
                                        </p:attrNameLst>
                                      </p:cBhvr>
                                      <p:to>
                                        <p:strVal val="visible"/>
                                      </p:to>
                                    </p:set>
                                    <p:anim calcmode="lin" valueType="num">
                                      <p:cBhvr>
                                        <p:cTn id="47" dur="1000" fill="hold"/>
                                        <p:tgtEl>
                                          <p:spTgt spid="393216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93216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93216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93216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932163">
                                            <p:txEl>
                                              <p:pRg st="6" end="6"/>
                                            </p:txEl>
                                          </p:spTgt>
                                        </p:tgtEl>
                                        <p:attrNameLst>
                                          <p:attrName>style.visibility</p:attrName>
                                        </p:attrNameLst>
                                      </p:cBhvr>
                                      <p:to>
                                        <p:strVal val="visible"/>
                                      </p:to>
                                    </p:set>
                                    <p:anim calcmode="lin" valueType="num">
                                      <p:cBhvr>
                                        <p:cTn id="55" dur="1000" fill="hold"/>
                                        <p:tgtEl>
                                          <p:spTgt spid="393216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93216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93216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93216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932163">
                                            <p:txEl>
                                              <p:pRg st="7" end="7"/>
                                            </p:txEl>
                                          </p:spTgt>
                                        </p:tgtEl>
                                        <p:attrNameLst>
                                          <p:attrName>style.visibility</p:attrName>
                                        </p:attrNameLst>
                                      </p:cBhvr>
                                      <p:to>
                                        <p:strVal val="visible"/>
                                      </p:to>
                                    </p:set>
                                    <p:anim calcmode="lin" valueType="num">
                                      <p:cBhvr>
                                        <p:cTn id="63" dur="1000" fill="hold"/>
                                        <p:tgtEl>
                                          <p:spTgt spid="393216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93216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93216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93216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932163">
                                            <p:txEl>
                                              <p:pRg st="8" end="8"/>
                                            </p:txEl>
                                          </p:spTgt>
                                        </p:tgtEl>
                                        <p:attrNameLst>
                                          <p:attrName>style.visibility</p:attrName>
                                        </p:attrNameLst>
                                      </p:cBhvr>
                                      <p:to>
                                        <p:strVal val="visible"/>
                                      </p:to>
                                    </p:set>
                                    <p:anim calcmode="lin" valueType="num">
                                      <p:cBhvr>
                                        <p:cTn id="71" dur="1000" fill="hold"/>
                                        <p:tgtEl>
                                          <p:spTgt spid="393216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93216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93216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93216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63"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02114" name="Rectangle 2"/>
          <p:cNvSpPr>
            <a:spLocks noChangeArrowheads="1"/>
          </p:cNvSpPr>
          <p:nvPr/>
        </p:nvSpPr>
        <p:spPr bwMode="auto">
          <a:xfrm>
            <a:off x="6057900" y="1057276"/>
            <a:ext cx="4457700" cy="944563"/>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TERTULLIAN</a:t>
            </a:r>
          </a:p>
        </p:txBody>
      </p:sp>
      <p:sp>
        <p:nvSpPr>
          <p:cNvPr id="3802115"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FUTURE</a:t>
            </a:r>
          </a:p>
        </p:txBody>
      </p:sp>
      <p:sp>
        <p:nvSpPr>
          <p:cNvPr id="3802116" name="Rectangle 4"/>
          <p:cNvSpPr>
            <a:spLocks noChangeArrowheads="1"/>
          </p:cNvSpPr>
          <p:nvPr/>
        </p:nvSpPr>
        <p:spPr bwMode="auto">
          <a:xfrm>
            <a:off x="6057900" y="5811838"/>
            <a:ext cx="4457700" cy="944562"/>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ANA-BAPTIST</a:t>
            </a:r>
          </a:p>
        </p:txBody>
      </p:sp>
      <p:sp>
        <p:nvSpPr>
          <p:cNvPr id="3802117"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UTOPIAN </a:t>
            </a:r>
          </a:p>
        </p:txBody>
      </p:sp>
      <p:sp>
        <p:nvSpPr>
          <p:cNvPr id="3802118" name="Rectangle 6"/>
          <p:cNvSpPr>
            <a:spLocks noChangeArrowheads="1"/>
          </p:cNvSpPr>
          <p:nvPr/>
        </p:nvSpPr>
        <p:spPr bwMode="auto">
          <a:xfrm>
            <a:off x="6057900" y="4906964"/>
            <a:ext cx="4457700" cy="904875"/>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CALVIN</a:t>
            </a:r>
          </a:p>
        </p:txBody>
      </p:sp>
      <p:sp>
        <p:nvSpPr>
          <p:cNvPr id="3802119"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THEOCRATIC</a:t>
            </a:r>
          </a:p>
        </p:txBody>
      </p:sp>
      <p:sp>
        <p:nvSpPr>
          <p:cNvPr id="3802120" name="Rectangle 8"/>
          <p:cNvSpPr>
            <a:spLocks noChangeArrowheads="1"/>
          </p:cNvSpPr>
          <p:nvPr/>
        </p:nvSpPr>
        <p:spPr bwMode="auto">
          <a:xfrm>
            <a:off x="6057900" y="3984625"/>
            <a:ext cx="4457700" cy="922338"/>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MONASTIC</a:t>
            </a:r>
          </a:p>
        </p:txBody>
      </p:sp>
      <p:sp>
        <p:nvSpPr>
          <p:cNvPr id="3802121"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COUNTER-SYSTEM</a:t>
            </a:r>
          </a:p>
        </p:txBody>
      </p:sp>
      <p:sp>
        <p:nvSpPr>
          <p:cNvPr id="3802122" name="Rectangle 10"/>
          <p:cNvSpPr>
            <a:spLocks noChangeArrowheads="1"/>
          </p:cNvSpPr>
          <p:nvPr/>
        </p:nvSpPr>
        <p:spPr bwMode="auto">
          <a:xfrm>
            <a:off x="6057900" y="3078163"/>
            <a:ext cx="4457700" cy="906462"/>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AUGUSTINE</a:t>
            </a:r>
          </a:p>
        </p:txBody>
      </p:sp>
      <p:sp>
        <p:nvSpPr>
          <p:cNvPr id="3802123"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INSTITUTIONAL</a:t>
            </a:r>
          </a:p>
        </p:txBody>
      </p:sp>
      <p:sp>
        <p:nvSpPr>
          <p:cNvPr id="3802124" name="Rectangle 12"/>
          <p:cNvSpPr>
            <a:spLocks noChangeArrowheads="1"/>
          </p:cNvSpPr>
          <p:nvPr/>
        </p:nvSpPr>
        <p:spPr bwMode="auto">
          <a:xfrm>
            <a:off x="6057900" y="2001839"/>
            <a:ext cx="4457700" cy="1076325"/>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ORIGEN</a:t>
            </a:r>
          </a:p>
        </p:txBody>
      </p:sp>
      <p:sp>
        <p:nvSpPr>
          <p:cNvPr id="3802125"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INTERIOR</a:t>
            </a:r>
          </a:p>
        </p:txBody>
      </p:sp>
      <p:sp>
        <p:nvSpPr>
          <p:cNvPr id="3802126" name="Rectangle 14"/>
          <p:cNvSpPr>
            <a:spLocks noChangeArrowheads="1"/>
          </p:cNvSpPr>
          <p:nvPr/>
        </p:nvSpPr>
        <p:spPr bwMode="auto">
          <a:xfrm>
            <a:off x="6057900" y="152401"/>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Historical Heritage</a:t>
            </a:r>
          </a:p>
        </p:txBody>
      </p:sp>
      <p:sp>
        <p:nvSpPr>
          <p:cNvPr id="3802127"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Kingdom Models</a:t>
            </a:r>
          </a:p>
        </p:txBody>
      </p:sp>
      <p:sp>
        <p:nvSpPr>
          <p:cNvPr id="3802128"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29"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0"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1"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2"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3"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4"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5"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6"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7"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2138"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27" name="Rectangle 26"/>
          <p:cNvSpPr/>
          <p:nvPr/>
        </p:nvSpPr>
        <p:spPr>
          <a:xfrm>
            <a:off x="1752601" y="2133601"/>
            <a:ext cx="8686799" cy="378565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00" cmpd="sng">
                  <a:solidFill>
                    <a:srgbClr val="00CC99">
                      <a:satMod val="190000"/>
                      <a:alpha val="55000"/>
                    </a:srgbClr>
                  </a:solidFill>
                  <a:prstDash val="solid"/>
                </a:ln>
                <a:solidFill>
                  <a:srgbClr val="00CC99">
                    <a:satMod val="200000"/>
                    <a:tint val="3000"/>
                  </a:srgbClr>
                </a:solidFill>
                <a:effectLst>
                  <a:innerShdw blurRad="101600" dist="76200" dir="5400000">
                    <a:srgbClr val="00CC99">
                      <a:satMod val="190000"/>
                      <a:tint val="100000"/>
                      <a:alpha val="74000"/>
                    </a:srgbClr>
                  </a:innerShdw>
                </a:effectLst>
                <a:uLnTx/>
                <a:uFillTx/>
                <a:latin typeface="Calligrapher" pitchFamily="2" charset="0"/>
                <a:ea typeface="+mn-ea"/>
                <a:cs typeface="+mn-cs"/>
              </a:rPr>
              <a:t>EXEGETICAL ERROR: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00" cmpd="sng">
                  <a:solidFill>
                    <a:srgbClr val="00CC99">
                      <a:satMod val="190000"/>
                      <a:alpha val="55000"/>
                    </a:srgbClr>
                  </a:solidFill>
                  <a:prstDash val="solid"/>
                </a:ln>
                <a:solidFill>
                  <a:srgbClr val="00CC99">
                    <a:satMod val="200000"/>
                    <a:tint val="3000"/>
                  </a:srgbClr>
                </a:solidFill>
                <a:effectLst>
                  <a:innerShdw blurRad="101600" dist="76200" dir="5400000">
                    <a:srgbClr val="00CC99">
                      <a:satMod val="190000"/>
                      <a:tint val="100000"/>
                      <a:alpha val="74000"/>
                    </a:srgbClr>
                  </a:innerShdw>
                </a:effectLst>
                <a:uLnTx/>
                <a:uFillTx/>
                <a:latin typeface="Calligrapher" pitchFamily="2" charset="0"/>
                <a:ea typeface="+mn-ea"/>
                <a:cs typeface="+mn-cs"/>
              </a:rPr>
              <a:t>REVERSING ORDER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00" cmpd="sng">
                  <a:solidFill>
                    <a:srgbClr val="00CC99">
                      <a:satMod val="190000"/>
                      <a:alpha val="55000"/>
                    </a:srgbClr>
                  </a:solidFill>
                  <a:prstDash val="solid"/>
                </a:ln>
                <a:solidFill>
                  <a:srgbClr val="00CC99">
                    <a:satMod val="200000"/>
                    <a:tint val="3000"/>
                  </a:srgbClr>
                </a:solidFill>
                <a:effectLst>
                  <a:innerShdw blurRad="101600" dist="76200" dir="5400000">
                    <a:srgbClr val="00CC99">
                      <a:satMod val="190000"/>
                      <a:tint val="100000"/>
                      <a:alpha val="74000"/>
                    </a:srgbClr>
                  </a:innerShdw>
                </a:effectLst>
                <a:uLnTx/>
                <a:uFillTx/>
                <a:latin typeface="Calligrapher" pitchFamily="2" charset="0"/>
                <a:ea typeface="+mn-ea"/>
                <a:cs typeface="+mn-cs"/>
              </a:rPr>
              <a:t>TYPE &amp; ANTITYPE </a:t>
            </a:r>
          </a:p>
        </p:txBody>
      </p:sp>
    </p:spTree>
    <p:extLst>
      <p:ext uri="{BB962C8B-B14F-4D97-AF65-F5344CB8AC3E}">
        <p14:creationId xmlns:p14="http://schemas.microsoft.com/office/powerpoint/2010/main" val="23316768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02115"/>
                                        </p:tgtEl>
                                        <p:attrNameLst>
                                          <p:attrName>style.visibility</p:attrName>
                                        </p:attrNameLst>
                                      </p:cBhvr>
                                      <p:to>
                                        <p:strVal val="visible"/>
                                      </p:to>
                                    </p:set>
                                    <p:anim calcmode="lin" valueType="num">
                                      <p:cBhvr>
                                        <p:cTn id="7" dur="1000" fill="hold"/>
                                        <p:tgtEl>
                                          <p:spTgt spid="3802115"/>
                                        </p:tgtEl>
                                        <p:attrNameLst>
                                          <p:attrName>ppt_w</p:attrName>
                                        </p:attrNameLst>
                                      </p:cBhvr>
                                      <p:tavLst>
                                        <p:tav tm="0">
                                          <p:val>
                                            <p:fltVal val="0"/>
                                          </p:val>
                                        </p:tav>
                                        <p:tav tm="100000">
                                          <p:val>
                                            <p:strVal val="#ppt_w"/>
                                          </p:val>
                                        </p:tav>
                                      </p:tavLst>
                                    </p:anim>
                                    <p:anim calcmode="lin" valueType="num">
                                      <p:cBhvr>
                                        <p:cTn id="8" dur="1000" fill="hold"/>
                                        <p:tgtEl>
                                          <p:spTgt spid="3802115"/>
                                        </p:tgtEl>
                                        <p:attrNameLst>
                                          <p:attrName>ppt_h</p:attrName>
                                        </p:attrNameLst>
                                      </p:cBhvr>
                                      <p:tavLst>
                                        <p:tav tm="0">
                                          <p:val>
                                            <p:fltVal val="0"/>
                                          </p:val>
                                        </p:tav>
                                        <p:tav tm="100000">
                                          <p:val>
                                            <p:strVal val="#ppt_h"/>
                                          </p:val>
                                        </p:tav>
                                      </p:tavLst>
                                    </p:anim>
                                    <p:anim calcmode="lin" valueType="num">
                                      <p:cBhvr>
                                        <p:cTn id="9" dur="1000" fill="hold"/>
                                        <p:tgtEl>
                                          <p:spTgt spid="38021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021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802114"/>
                                        </p:tgtEl>
                                        <p:attrNameLst>
                                          <p:attrName>style.visibility</p:attrName>
                                        </p:attrNameLst>
                                      </p:cBhvr>
                                      <p:to>
                                        <p:strVal val="visible"/>
                                      </p:to>
                                    </p:set>
                                    <p:anim calcmode="lin" valueType="num">
                                      <p:cBhvr>
                                        <p:cTn id="15" dur="1000" fill="hold"/>
                                        <p:tgtEl>
                                          <p:spTgt spid="3802114"/>
                                        </p:tgtEl>
                                        <p:attrNameLst>
                                          <p:attrName>ppt_w</p:attrName>
                                        </p:attrNameLst>
                                      </p:cBhvr>
                                      <p:tavLst>
                                        <p:tav tm="0">
                                          <p:val>
                                            <p:fltVal val="0"/>
                                          </p:val>
                                        </p:tav>
                                        <p:tav tm="100000">
                                          <p:val>
                                            <p:strVal val="#ppt_w"/>
                                          </p:val>
                                        </p:tav>
                                      </p:tavLst>
                                    </p:anim>
                                    <p:anim calcmode="lin" valueType="num">
                                      <p:cBhvr>
                                        <p:cTn id="16" dur="1000" fill="hold"/>
                                        <p:tgtEl>
                                          <p:spTgt spid="3802114"/>
                                        </p:tgtEl>
                                        <p:attrNameLst>
                                          <p:attrName>ppt_h</p:attrName>
                                        </p:attrNameLst>
                                      </p:cBhvr>
                                      <p:tavLst>
                                        <p:tav tm="0">
                                          <p:val>
                                            <p:fltVal val="0"/>
                                          </p:val>
                                        </p:tav>
                                        <p:tav tm="100000">
                                          <p:val>
                                            <p:strVal val="#ppt_h"/>
                                          </p:val>
                                        </p:tav>
                                      </p:tavLst>
                                    </p:anim>
                                    <p:anim calcmode="lin" valueType="num">
                                      <p:cBhvr>
                                        <p:cTn id="17" dur="1000" fill="hold"/>
                                        <p:tgtEl>
                                          <p:spTgt spid="380211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021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802125"/>
                                        </p:tgtEl>
                                        <p:attrNameLst>
                                          <p:attrName>style.visibility</p:attrName>
                                        </p:attrNameLst>
                                      </p:cBhvr>
                                      <p:to>
                                        <p:strVal val="visible"/>
                                      </p:to>
                                    </p:set>
                                    <p:anim calcmode="lin" valueType="num">
                                      <p:cBhvr>
                                        <p:cTn id="23" dur="1000" fill="hold"/>
                                        <p:tgtEl>
                                          <p:spTgt spid="3802125"/>
                                        </p:tgtEl>
                                        <p:attrNameLst>
                                          <p:attrName>ppt_w</p:attrName>
                                        </p:attrNameLst>
                                      </p:cBhvr>
                                      <p:tavLst>
                                        <p:tav tm="0">
                                          <p:val>
                                            <p:fltVal val="0"/>
                                          </p:val>
                                        </p:tav>
                                        <p:tav tm="100000">
                                          <p:val>
                                            <p:strVal val="#ppt_w"/>
                                          </p:val>
                                        </p:tav>
                                      </p:tavLst>
                                    </p:anim>
                                    <p:anim calcmode="lin" valueType="num">
                                      <p:cBhvr>
                                        <p:cTn id="24" dur="1000" fill="hold"/>
                                        <p:tgtEl>
                                          <p:spTgt spid="3802125"/>
                                        </p:tgtEl>
                                        <p:attrNameLst>
                                          <p:attrName>ppt_h</p:attrName>
                                        </p:attrNameLst>
                                      </p:cBhvr>
                                      <p:tavLst>
                                        <p:tav tm="0">
                                          <p:val>
                                            <p:fltVal val="0"/>
                                          </p:val>
                                        </p:tav>
                                        <p:tav tm="100000">
                                          <p:val>
                                            <p:strVal val="#ppt_h"/>
                                          </p:val>
                                        </p:tav>
                                      </p:tavLst>
                                    </p:anim>
                                    <p:anim calcmode="lin" valueType="num">
                                      <p:cBhvr>
                                        <p:cTn id="25" dur="1000" fill="hold"/>
                                        <p:tgtEl>
                                          <p:spTgt spid="380212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021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802124"/>
                                        </p:tgtEl>
                                        <p:attrNameLst>
                                          <p:attrName>style.visibility</p:attrName>
                                        </p:attrNameLst>
                                      </p:cBhvr>
                                      <p:to>
                                        <p:strVal val="visible"/>
                                      </p:to>
                                    </p:set>
                                    <p:anim calcmode="lin" valueType="num">
                                      <p:cBhvr>
                                        <p:cTn id="31" dur="1000" fill="hold"/>
                                        <p:tgtEl>
                                          <p:spTgt spid="3802124"/>
                                        </p:tgtEl>
                                        <p:attrNameLst>
                                          <p:attrName>ppt_w</p:attrName>
                                        </p:attrNameLst>
                                      </p:cBhvr>
                                      <p:tavLst>
                                        <p:tav tm="0">
                                          <p:val>
                                            <p:fltVal val="0"/>
                                          </p:val>
                                        </p:tav>
                                        <p:tav tm="100000">
                                          <p:val>
                                            <p:strVal val="#ppt_w"/>
                                          </p:val>
                                        </p:tav>
                                      </p:tavLst>
                                    </p:anim>
                                    <p:anim calcmode="lin" valueType="num">
                                      <p:cBhvr>
                                        <p:cTn id="32" dur="1000" fill="hold"/>
                                        <p:tgtEl>
                                          <p:spTgt spid="3802124"/>
                                        </p:tgtEl>
                                        <p:attrNameLst>
                                          <p:attrName>ppt_h</p:attrName>
                                        </p:attrNameLst>
                                      </p:cBhvr>
                                      <p:tavLst>
                                        <p:tav tm="0">
                                          <p:val>
                                            <p:fltVal val="0"/>
                                          </p:val>
                                        </p:tav>
                                        <p:tav tm="100000">
                                          <p:val>
                                            <p:strVal val="#ppt_h"/>
                                          </p:val>
                                        </p:tav>
                                      </p:tavLst>
                                    </p:anim>
                                    <p:anim calcmode="lin" valueType="num">
                                      <p:cBhvr>
                                        <p:cTn id="33" dur="1000" fill="hold"/>
                                        <p:tgtEl>
                                          <p:spTgt spid="380212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8021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802123"/>
                                        </p:tgtEl>
                                        <p:attrNameLst>
                                          <p:attrName>style.visibility</p:attrName>
                                        </p:attrNameLst>
                                      </p:cBhvr>
                                      <p:to>
                                        <p:strVal val="visible"/>
                                      </p:to>
                                    </p:set>
                                    <p:anim calcmode="lin" valueType="num">
                                      <p:cBhvr>
                                        <p:cTn id="39" dur="1000" fill="hold"/>
                                        <p:tgtEl>
                                          <p:spTgt spid="3802123"/>
                                        </p:tgtEl>
                                        <p:attrNameLst>
                                          <p:attrName>ppt_w</p:attrName>
                                        </p:attrNameLst>
                                      </p:cBhvr>
                                      <p:tavLst>
                                        <p:tav tm="0">
                                          <p:val>
                                            <p:fltVal val="0"/>
                                          </p:val>
                                        </p:tav>
                                        <p:tav tm="100000">
                                          <p:val>
                                            <p:strVal val="#ppt_w"/>
                                          </p:val>
                                        </p:tav>
                                      </p:tavLst>
                                    </p:anim>
                                    <p:anim calcmode="lin" valueType="num">
                                      <p:cBhvr>
                                        <p:cTn id="40" dur="1000" fill="hold"/>
                                        <p:tgtEl>
                                          <p:spTgt spid="3802123"/>
                                        </p:tgtEl>
                                        <p:attrNameLst>
                                          <p:attrName>ppt_h</p:attrName>
                                        </p:attrNameLst>
                                      </p:cBhvr>
                                      <p:tavLst>
                                        <p:tav tm="0">
                                          <p:val>
                                            <p:fltVal val="0"/>
                                          </p:val>
                                        </p:tav>
                                        <p:tav tm="100000">
                                          <p:val>
                                            <p:strVal val="#ppt_h"/>
                                          </p:val>
                                        </p:tav>
                                      </p:tavLst>
                                    </p:anim>
                                    <p:anim calcmode="lin" valueType="num">
                                      <p:cBhvr>
                                        <p:cTn id="41" dur="1000" fill="hold"/>
                                        <p:tgtEl>
                                          <p:spTgt spid="380212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8021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802122"/>
                                        </p:tgtEl>
                                        <p:attrNameLst>
                                          <p:attrName>style.visibility</p:attrName>
                                        </p:attrNameLst>
                                      </p:cBhvr>
                                      <p:to>
                                        <p:strVal val="visible"/>
                                      </p:to>
                                    </p:set>
                                    <p:anim calcmode="lin" valueType="num">
                                      <p:cBhvr>
                                        <p:cTn id="47" dur="1000" fill="hold"/>
                                        <p:tgtEl>
                                          <p:spTgt spid="3802122"/>
                                        </p:tgtEl>
                                        <p:attrNameLst>
                                          <p:attrName>ppt_w</p:attrName>
                                        </p:attrNameLst>
                                      </p:cBhvr>
                                      <p:tavLst>
                                        <p:tav tm="0">
                                          <p:val>
                                            <p:fltVal val="0"/>
                                          </p:val>
                                        </p:tav>
                                        <p:tav tm="100000">
                                          <p:val>
                                            <p:strVal val="#ppt_w"/>
                                          </p:val>
                                        </p:tav>
                                      </p:tavLst>
                                    </p:anim>
                                    <p:anim calcmode="lin" valueType="num">
                                      <p:cBhvr>
                                        <p:cTn id="48" dur="1000" fill="hold"/>
                                        <p:tgtEl>
                                          <p:spTgt spid="3802122"/>
                                        </p:tgtEl>
                                        <p:attrNameLst>
                                          <p:attrName>ppt_h</p:attrName>
                                        </p:attrNameLst>
                                      </p:cBhvr>
                                      <p:tavLst>
                                        <p:tav tm="0">
                                          <p:val>
                                            <p:fltVal val="0"/>
                                          </p:val>
                                        </p:tav>
                                        <p:tav tm="100000">
                                          <p:val>
                                            <p:strVal val="#ppt_h"/>
                                          </p:val>
                                        </p:tav>
                                      </p:tavLst>
                                    </p:anim>
                                    <p:anim calcmode="lin" valueType="num">
                                      <p:cBhvr>
                                        <p:cTn id="49" dur="1000" fill="hold"/>
                                        <p:tgtEl>
                                          <p:spTgt spid="38021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802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802121"/>
                                        </p:tgtEl>
                                        <p:attrNameLst>
                                          <p:attrName>style.visibility</p:attrName>
                                        </p:attrNameLst>
                                      </p:cBhvr>
                                      <p:to>
                                        <p:strVal val="visible"/>
                                      </p:to>
                                    </p:set>
                                    <p:anim calcmode="lin" valueType="num">
                                      <p:cBhvr>
                                        <p:cTn id="55" dur="1000" fill="hold"/>
                                        <p:tgtEl>
                                          <p:spTgt spid="3802121"/>
                                        </p:tgtEl>
                                        <p:attrNameLst>
                                          <p:attrName>ppt_w</p:attrName>
                                        </p:attrNameLst>
                                      </p:cBhvr>
                                      <p:tavLst>
                                        <p:tav tm="0">
                                          <p:val>
                                            <p:fltVal val="0"/>
                                          </p:val>
                                        </p:tav>
                                        <p:tav tm="100000">
                                          <p:val>
                                            <p:strVal val="#ppt_w"/>
                                          </p:val>
                                        </p:tav>
                                      </p:tavLst>
                                    </p:anim>
                                    <p:anim calcmode="lin" valueType="num">
                                      <p:cBhvr>
                                        <p:cTn id="56" dur="1000" fill="hold"/>
                                        <p:tgtEl>
                                          <p:spTgt spid="3802121"/>
                                        </p:tgtEl>
                                        <p:attrNameLst>
                                          <p:attrName>ppt_h</p:attrName>
                                        </p:attrNameLst>
                                      </p:cBhvr>
                                      <p:tavLst>
                                        <p:tav tm="0">
                                          <p:val>
                                            <p:fltVal val="0"/>
                                          </p:val>
                                        </p:tav>
                                        <p:tav tm="100000">
                                          <p:val>
                                            <p:strVal val="#ppt_h"/>
                                          </p:val>
                                        </p:tav>
                                      </p:tavLst>
                                    </p:anim>
                                    <p:anim calcmode="lin" valueType="num">
                                      <p:cBhvr>
                                        <p:cTn id="57" dur="1000" fill="hold"/>
                                        <p:tgtEl>
                                          <p:spTgt spid="380212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8021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802120"/>
                                        </p:tgtEl>
                                        <p:attrNameLst>
                                          <p:attrName>style.visibility</p:attrName>
                                        </p:attrNameLst>
                                      </p:cBhvr>
                                      <p:to>
                                        <p:strVal val="visible"/>
                                      </p:to>
                                    </p:set>
                                    <p:anim calcmode="lin" valueType="num">
                                      <p:cBhvr>
                                        <p:cTn id="63" dur="1000" fill="hold"/>
                                        <p:tgtEl>
                                          <p:spTgt spid="3802120"/>
                                        </p:tgtEl>
                                        <p:attrNameLst>
                                          <p:attrName>ppt_w</p:attrName>
                                        </p:attrNameLst>
                                      </p:cBhvr>
                                      <p:tavLst>
                                        <p:tav tm="0">
                                          <p:val>
                                            <p:fltVal val="0"/>
                                          </p:val>
                                        </p:tav>
                                        <p:tav tm="100000">
                                          <p:val>
                                            <p:strVal val="#ppt_w"/>
                                          </p:val>
                                        </p:tav>
                                      </p:tavLst>
                                    </p:anim>
                                    <p:anim calcmode="lin" valueType="num">
                                      <p:cBhvr>
                                        <p:cTn id="64" dur="1000" fill="hold"/>
                                        <p:tgtEl>
                                          <p:spTgt spid="3802120"/>
                                        </p:tgtEl>
                                        <p:attrNameLst>
                                          <p:attrName>ppt_h</p:attrName>
                                        </p:attrNameLst>
                                      </p:cBhvr>
                                      <p:tavLst>
                                        <p:tav tm="0">
                                          <p:val>
                                            <p:fltVal val="0"/>
                                          </p:val>
                                        </p:tav>
                                        <p:tav tm="100000">
                                          <p:val>
                                            <p:strVal val="#ppt_h"/>
                                          </p:val>
                                        </p:tav>
                                      </p:tavLst>
                                    </p:anim>
                                    <p:anim calcmode="lin" valueType="num">
                                      <p:cBhvr>
                                        <p:cTn id="65" dur="1000" fill="hold"/>
                                        <p:tgtEl>
                                          <p:spTgt spid="380212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8021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802119"/>
                                        </p:tgtEl>
                                        <p:attrNameLst>
                                          <p:attrName>style.visibility</p:attrName>
                                        </p:attrNameLst>
                                      </p:cBhvr>
                                      <p:to>
                                        <p:strVal val="visible"/>
                                      </p:to>
                                    </p:set>
                                    <p:anim calcmode="lin" valueType="num">
                                      <p:cBhvr>
                                        <p:cTn id="71" dur="1000" fill="hold"/>
                                        <p:tgtEl>
                                          <p:spTgt spid="3802119"/>
                                        </p:tgtEl>
                                        <p:attrNameLst>
                                          <p:attrName>ppt_w</p:attrName>
                                        </p:attrNameLst>
                                      </p:cBhvr>
                                      <p:tavLst>
                                        <p:tav tm="0">
                                          <p:val>
                                            <p:fltVal val="0"/>
                                          </p:val>
                                        </p:tav>
                                        <p:tav tm="100000">
                                          <p:val>
                                            <p:strVal val="#ppt_w"/>
                                          </p:val>
                                        </p:tav>
                                      </p:tavLst>
                                    </p:anim>
                                    <p:anim calcmode="lin" valueType="num">
                                      <p:cBhvr>
                                        <p:cTn id="72" dur="1000" fill="hold"/>
                                        <p:tgtEl>
                                          <p:spTgt spid="3802119"/>
                                        </p:tgtEl>
                                        <p:attrNameLst>
                                          <p:attrName>ppt_h</p:attrName>
                                        </p:attrNameLst>
                                      </p:cBhvr>
                                      <p:tavLst>
                                        <p:tav tm="0">
                                          <p:val>
                                            <p:fltVal val="0"/>
                                          </p:val>
                                        </p:tav>
                                        <p:tav tm="100000">
                                          <p:val>
                                            <p:strVal val="#ppt_h"/>
                                          </p:val>
                                        </p:tav>
                                      </p:tavLst>
                                    </p:anim>
                                    <p:anim calcmode="lin" valueType="num">
                                      <p:cBhvr>
                                        <p:cTn id="73" dur="1000" fill="hold"/>
                                        <p:tgtEl>
                                          <p:spTgt spid="380211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8021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802118"/>
                                        </p:tgtEl>
                                        <p:attrNameLst>
                                          <p:attrName>style.visibility</p:attrName>
                                        </p:attrNameLst>
                                      </p:cBhvr>
                                      <p:to>
                                        <p:strVal val="visible"/>
                                      </p:to>
                                    </p:set>
                                    <p:anim calcmode="lin" valueType="num">
                                      <p:cBhvr>
                                        <p:cTn id="79" dur="1000" fill="hold"/>
                                        <p:tgtEl>
                                          <p:spTgt spid="3802118"/>
                                        </p:tgtEl>
                                        <p:attrNameLst>
                                          <p:attrName>ppt_w</p:attrName>
                                        </p:attrNameLst>
                                      </p:cBhvr>
                                      <p:tavLst>
                                        <p:tav tm="0">
                                          <p:val>
                                            <p:fltVal val="0"/>
                                          </p:val>
                                        </p:tav>
                                        <p:tav tm="100000">
                                          <p:val>
                                            <p:strVal val="#ppt_w"/>
                                          </p:val>
                                        </p:tav>
                                      </p:tavLst>
                                    </p:anim>
                                    <p:anim calcmode="lin" valueType="num">
                                      <p:cBhvr>
                                        <p:cTn id="80" dur="1000" fill="hold"/>
                                        <p:tgtEl>
                                          <p:spTgt spid="3802118"/>
                                        </p:tgtEl>
                                        <p:attrNameLst>
                                          <p:attrName>ppt_h</p:attrName>
                                        </p:attrNameLst>
                                      </p:cBhvr>
                                      <p:tavLst>
                                        <p:tav tm="0">
                                          <p:val>
                                            <p:fltVal val="0"/>
                                          </p:val>
                                        </p:tav>
                                        <p:tav tm="100000">
                                          <p:val>
                                            <p:strVal val="#ppt_h"/>
                                          </p:val>
                                        </p:tav>
                                      </p:tavLst>
                                    </p:anim>
                                    <p:anim calcmode="lin" valueType="num">
                                      <p:cBhvr>
                                        <p:cTn id="81" dur="1000" fill="hold"/>
                                        <p:tgtEl>
                                          <p:spTgt spid="3802118"/>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8021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802117"/>
                                        </p:tgtEl>
                                        <p:attrNameLst>
                                          <p:attrName>style.visibility</p:attrName>
                                        </p:attrNameLst>
                                      </p:cBhvr>
                                      <p:to>
                                        <p:strVal val="visible"/>
                                      </p:to>
                                    </p:set>
                                    <p:anim calcmode="lin" valueType="num">
                                      <p:cBhvr>
                                        <p:cTn id="87" dur="1000" fill="hold"/>
                                        <p:tgtEl>
                                          <p:spTgt spid="3802117"/>
                                        </p:tgtEl>
                                        <p:attrNameLst>
                                          <p:attrName>ppt_w</p:attrName>
                                        </p:attrNameLst>
                                      </p:cBhvr>
                                      <p:tavLst>
                                        <p:tav tm="0">
                                          <p:val>
                                            <p:fltVal val="0"/>
                                          </p:val>
                                        </p:tav>
                                        <p:tav tm="100000">
                                          <p:val>
                                            <p:strVal val="#ppt_w"/>
                                          </p:val>
                                        </p:tav>
                                      </p:tavLst>
                                    </p:anim>
                                    <p:anim calcmode="lin" valueType="num">
                                      <p:cBhvr>
                                        <p:cTn id="88" dur="1000" fill="hold"/>
                                        <p:tgtEl>
                                          <p:spTgt spid="3802117"/>
                                        </p:tgtEl>
                                        <p:attrNameLst>
                                          <p:attrName>ppt_h</p:attrName>
                                        </p:attrNameLst>
                                      </p:cBhvr>
                                      <p:tavLst>
                                        <p:tav tm="0">
                                          <p:val>
                                            <p:fltVal val="0"/>
                                          </p:val>
                                        </p:tav>
                                        <p:tav tm="100000">
                                          <p:val>
                                            <p:strVal val="#ppt_h"/>
                                          </p:val>
                                        </p:tav>
                                      </p:tavLst>
                                    </p:anim>
                                    <p:anim calcmode="lin" valueType="num">
                                      <p:cBhvr>
                                        <p:cTn id="89" dur="1000" fill="hold"/>
                                        <p:tgtEl>
                                          <p:spTgt spid="3802117"/>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8021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802116"/>
                                        </p:tgtEl>
                                        <p:attrNameLst>
                                          <p:attrName>style.visibility</p:attrName>
                                        </p:attrNameLst>
                                      </p:cBhvr>
                                      <p:to>
                                        <p:strVal val="visible"/>
                                      </p:to>
                                    </p:set>
                                    <p:anim calcmode="lin" valueType="num">
                                      <p:cBhvr>
                                        <p:cTn id="95" dur="1000" fill="hold"/>
                                        <p:tgtEl>
                                          <p:spTgt spid="3802116"/>
                                        </p:tgtEl>
                                        <p:attrNameLst>
                                          <p:attrName>ppt_w</p:attrName>
                                        </p:attrNameLst>
                                      </p:cBhvr>
                                      <p:tavLst>
                                        <p:tav tm="0">
                                          <p:val>
                                            <p:fltVal val="0"/>
                                          </p:val>
                                        </p:tav>
                                        <p:tav tm="100000">
                                          <p:val>
                                            <p:strVal val="#ppt_w"/>
                                          </p:val>
                                        </p:tav>
                                      </p:tavLst>
                                    </p:anim>
                                    <p:anim calcmode="lin" valueType="num">
                                      <p:cBhvr>
                                        <p:cTn id="96" dur="1000" fill="hold"/>
                                        <p:tgtEl>
                                          <p:spTgt spid="3802116"/>
                                        </p:tgtEl>
                                        <p:attrNameLst>
                                          <p:attrName>ppt_h</p:attrName>
                                        </p:attrNameLst>
                                      </p:cBhvr>
                                      <p:tavLst>
                                        <p:tav tm="0">
                                          <p:val>
                                            <p:fltVal val="0"/>
                                          </p:val>
                                        </p:tav>
                                        <p:tav tm="100000">
                                          <p:val>
                                            <p:strVal val="#ppt_h"/>
                                          </p:val>
                                        </p:tav>
                                      </p:tavLst>
                                    </p:anim>
                                    <p:anim calcmode="lin" valueType="num">
                                      <p:cBhvr>
                                        <p:cTn id="97" dur="1000" fill="hold"/>
                                        <p:tgtEl>
                                          <p:spTgt spid="3802116"/>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802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5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770" decel="100000"/>
                                        <p:tgtEl>
                                          <p:spTgt spid="27"/>
                                        </p:tgtEl>
                                      </p:cBhvr>
                                    </p:animEffect>
                                    <p:animScale>
                                      <p:cBhvr>
                                        <p:cTn id="104" dur="770" decel="100000"/>
                                        <p:tgtEl>
                                          <p:spTgt spid="27"/>
                                        </p:tgtEl>
                                      </p:cBhvr>
                                      <p:from x="10000" y="10000"/>
                                      <p:to x="200000" y="450000"/>
                                    </p:animScale>
                                    <p:animScale>
                                      <p:cBhvr>
                                        <p:cTn id="105" dur="1230" accel="100000" fill="hold">
                                          <p:stCondLst>
                                            <p:cond delay="770"/>
                                          </p:stCondLst>
                                        </p:cTn>
                                        <p:tgtEl>
                                          <p:spTgt spid="27"/>
                                        </p:tgtEl>
                                      </p:cBhvr>
                                      <p:from x="200000" y="450000"/>
                                      <p:to x="100000" y="100000"/>
                                    </p:animScale>
                                    <p:set>
                                      <p:cBhvr>
                                        <p:cTn id="106" dur="770" fill="hold"/>
                                        <p:tgtEl>
                                          <p:spTgt spid="27"/>
                                        </p:tgtEl>
                                        <p:attrNameLst>
                                          <p:attrName>ppt_x</p:attrName>
                                        </p:attrNameLst>
                                      </p:cBhvr>
                                      <p:to>
                                        <p:strVal val="(0.5)"/>
                                      </p:to>
                                    </p:set>
                                    <p:anim from="(0.5)" to="(#ppt_x)" calcmode="lin" valueType="num">
                                      <p:cBhvr>
                                        <p:cTn id="107" dur="1230" accel="100000" fill="hold">
                                          <p:stCondLst>
                                            <p:cond delay="770"/>
                                          </p:stCondLst>
                                        </p:cTn>
                                        <p:tgtEl>
                                          <p:spTgt spid="27"/>
                                        </p:tgtEl>
                                        <p:attrNameLst>
                                          <p:attrName>ppt_x</p:attrName>
                                        </p:attrNameLst>
                                      </p:cBhvr>
                                    </p:anim>
                                    <p:set>
                                      <p:cBhvr>
                                        <p:cTn id="108" dur="770" fill="hold"/>
                                        <p:tgtEl>
                                          <p:spTgt spid="27"/>
                                        </p:tgtEl>
                                        <p:attrNameLst>
                                          <p:attrName>ppt_y</p:attrName>
                                        </p:attrNameLst>
                                      </p:cBhvr>
                                      <p:to>
                                        <p:strVal val="(#ppt_y+0.4)"/>
                                      </p:to>
                                    </p:set>
                                    <p:anim from="(#ppt_y+0.4)" to="(#ppt_y)" calcmode="lin" valueType="num">
                                      <p:cBhvr>
                                        <p:cTn id="109" dur="1230" accel="100000" fill="hold">
                                          <p:stCondLst>
                                            <p:cond delay="770"/>
                                          </p:stCondLst>
                                        </p:cTn>
                                        <p:tgtEl>
                                          <p:spTgt spid="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2114" grpId="0" animBg="1" autoUpdateAnimBg="0"/>
      <p:bldP spid="3802115" grpId="0" animBg="1" autoUpdateAnimBg="0"/>
      <p:bldP spid="3802116" grpId="0" animBg="1" autoUpdateAnimBg="0"/>
      <p:bldP spid="3802117" grpId="0" animBg="1" autoUpdateAnimBg="0"/>
      <p:bldP spid="3802118" grpId="0" animBg="1" autoUpdateAnimBg="0"/>
      <p:bldP spid="3802119" grpId="0" animBg="1" autoUpdateAnimBg="0"/>
      <p:bldP spid="3802120" grpId="0" animBg="1" autoUpdateAnimBg="0"/>
      <p:bldP spid="3802121" grpId="0" animBg="1" autoUpdateAnimBg="0"/>
      <p:bldP spid="3802122" grpId="0" animBg="1" autoUpdateAnimBg="0"/>
      <p:bldP spid="3802123" grpId="0" animBg="1" autoUpdateAnimBg="0"/>
      <p:bldP spid="3802124" grpId="0" animBg="1" autoUpdateAnimBg="0"/>
      <p:bldP spid="3802125" grpId="0" animBg="1" autoUpdateAnimBg="0"/>
      <p:bldP spid="27"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3919874" name="Rectangle 2"/>
          <p:cNvSpPr>
            <a:spLocks noGrp="1" noChangeArrowheads="1"/>
          </p:cNvSpPr>
          <p:nvPr>
            <p:ph type="title"/>
          </p:nvPr>
        </p:nvSpPr>
        <p:spPr>
          <a:xfrm>
            <a:off x="1524000" y="0"/>
            <a:ext cx="9144000" cy="762000"/>
          </a:xfrm>
          <a:solidFill>
            <a:srgbClr val="FFFFCC"/>
          </a:solidFill>
        </p:spPr>
        <p:txBody>
          <a:bodyPr/>
          <a:lstStyle/>
          <a:p>
            <a:r>
              <a:rPr lang="en-US" sz="5400" b="1">
                <a:solidFill>
                  <a:srgbClr val="993366"/>
                </a:solidFill>
                <a:effectLst>
                  <a:outerShdw blurRad="38100" dist="38100" dir="2700000" algn="tl">
                    <a:srgbClr val="000000"/>
                  </a:outerShdw>
                </a:effectLst>
              </a:rPr>
              <a:t>CHRIST &amp; THE CHURCH</a:t>
            </a:r>
          </a:p>
        </p:txBody>
      </p:sp>
      <p:sp>
        <p:nvSpPr>
          <p:cNvPr id="3919875" name="Oval 3"/>
          <p:cNvSpPr>
            <a:spLocks noChangeArrowheads="1"/>
          </p:cNvSpPr>
          <p:nvPr/>
        </p:nvSpPr>
        <p:spPr bwMode="auto">
          <a:xfrm>
            <a:off x="4648200" y="2362200"/>
            <a:ext cx="2819400" cy="27432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ligrapher" pitchFamily="2" charset="0"/>
                <a:ea typeface="+mn-ea"/>
                <a:cs typeface="+mn-cs"/>
              </a:rPr>
              <a:t>CHURCH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ligrapher" pitchFamily="2" charset="0"/>
                <a:ea typeface="+mn-ea"/>
                <a:cs typeface="+mn-cs"/>
              </a:rPr>
              <a:t>KINGDOM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ligrapher" pitchFamily="2" charset="0"/>
                <a:ea typeface="+mn-ea"/>
                <a:cs typeface="+mn-cs"/>
              </a:rPr>
              <a:t>HOUSEHOLD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ligrapher" pitchFamily="2" charset="0"/>
                <a:ea typeface="+mn-ea"/>
                <a:cs typeface="+mn-cs"/>
              </a:rPr>
              <a:t>BODY-CHRIST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ligrapher" pitchFamily="2" charset="0"/>
              <a:ea typeface="+mn-ea"/>
              <a:cs typeface="+mn-cs"/>
            </a:endParaRPr>
          </a:p>
        </p:txBody>
      </p:sp>
      <p:sp>
        <p:nvSpPr>
          <p:cNvPr id="3919876" name="Oval 4"/>
          <p:cNvSpPr>
            <a:spLocks noChangeArrowheads="1"/>
          </p:cNvSpPr>
          <p:nvPr/>
        </p:nvSpPr>
        <p:spPr bwMode="auto">
          <a:xfrm>
            <a:off x="1752600" y="914400"/>
            <a:ext cx="1371600" cy="11430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KINGDOM</a:t>
            </a:r>
          </a:p>
        </p:txBody>
      </p:sp>
      <p:sp>
        <p:nvSpPr>
          <p:cNvPr id="3919877" name="Oval 5"/>
          <p:cNvSpPr>
            <a:spLocks noChangeArrowheads="1"/>
          </p:cNvSpPr>
          <p:nvPr/>
        </p:nvSpPr>
        <p:spPr bwMode="auto">
          <a:xfrm>
            <a:off x="1752600" y="5486400"/>
            <a:ext cx="1371600" cy="11430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HOUSEHOLD</a:t>
            </a:r>
          </a:p>
        </p:txBody>
      </p:sp>
      <p:sp>
        <p:nvSpPr>
          <p:cNvPr id="3919878" name="Oval 6"/>
          <p:cNvSpPr>
            <a:spLocks noChangeArrowheads="1"/>
          </p:cNvSpPr>
          <p:nvPr/>
        </p:nvSpPr>
        <p:spPr bwMode="auto">
          <a:xfrm>
            <a:off x="8991600" y="914400"/>
            <a:ext cx="1447800" cy="11430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BODY</a:t>
            </a:r>
          </a:p>
        </p:txBody>
      </p:sp>
      <p:sp>
        <p:nvSpPr>
          <p:cNvPr id="3919879" name="Oval 7"/>
          <p:cNvSpPr>
            <a:spLocks noChangeArrowheads="1"/>
          </p:cNvSpPr>
          <p:nvPr/>
        </p:nvSpPr>
        <p:spPr bwMode="auto">
          <a:xfrm>
            <a:off x="8991600" y="5486400"/>
            <a:ext cx="1447800" cy="11430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CHRIST</a:t>
            </a:r>
          </a:p>
        </p:txBody>
      </p:sp>
      <p:sp>
        <p:nvSpPr>
          <p:cNvPr id="3919880" name="Line 8"/>
          <p:cNvSpPr>
            <a:spLocks noChangeShapeType="1"/>
          </p:cNvSpPr>
          <p:nvPr/>
        </p:nvSpPr>
        <p:spPr bwMode="auto">
          <a:xfrm>
            <a:off x="3124200" y="1600200"/>
            <a:ext cx="1828800" cy="13716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919881" name="Line 9"/>
          <p:cNvSpPr>
            <a:spLocks noChangeShapeType="1"/>
          </p:cNvSpPr>
          <p:nvPr/>
        </p:nvSpPr>
        <p:spPr bwMode="auto">
          <a:xfrm flipV="1">
            <a:off x="3124200" y="4572000"/>
            <a:ext cx="1828800" cy="13716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919882" name="Line 10"/>
          <p:cNvSpPr>
            <a:spLocks noChangeShapeType="1"/>
          </p:cNvSpPr>
          <p:nvPr/>
        </p:nvSpPr>
        <p:spPr bwMode="auto">
          <a:xfrm flipH="1">
            <a:off x="7162800" y="1676400"/>
            <a:ext cx="1905000" cy="12954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919883" name="Line 11"/>
          <p:cNvSpPr>
            <a:spLocks noChangeShapeType="1"/>
          </p:cNvSpPr>
          <p:nvPr/>
        </p:nvSpPr>
        <p:spPr bwMode="auto">
          <a:xfrm flipH="1" flipV="1">
            <a:off x="7162800" y="4495800"/>
            <a:ext cx="1905000" cy="13716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919884" name="Text Box 12"/>
          <p:cNvSpPr txBox="1">
            <a:spLocks noChangeArrowheads="1"/>
          </p:cNvSpPr>
          <p:nvPr/>
        </p:nvSpPr>
        <p:spPr bwMode="auto">
          <a:xfrm rot="2190505">
            <a:off x="3171826" y="1971676"/>
            <a:ext cx="1831975"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Government </a:t>
            </a:r>
          </a:p>
        </p:txBody>
      </p:sp>
      <p:sp>
        <p:nvSpPr>
          <p:cNvPr id="3919885" name="Text Box 13"/>
          <p:cNvSpPr txBox="1">
            <a:spLocks noChangeArrowheads="1"/>
          </p:cNvSpPr>
          <p:nvPr/>
        </p:nvSpPr>
        <p:spPr bwMode="auto">
          <a:xfrm rot="-2276624">
            <a:off x="3189289" y="4994276"/>
            <a:ext cx="1292225"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Family</a:t>
            </a:r>
          </a:p>
        </p:txBody>
      </p:sp>
      <p:sp>
        <p:nvSpPr>
          <p:cNvPr id="3919886" name="Text Box 14"/>
          <p:cNvSpPr txBox="1">
            <a:spLocks noChangeArrowheads="1"/>
          </p:cNvSpPr>
          <p:nvPr/>
        </p:nvSpPr>
        <p:spPr bwMode="auto">
          <a:xfrm rot="-2042596">
            <a:off x="7248525" y="2039939"/>
            <a:ext cx="1506538"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Unity</a:t>
            </a:r>
          </a:p>
        </p:txBody>
      </p:sp>
      <p:sp>
        <p:nvSpPr>
          <p:cNvPr id="3919887" name="Text Box 15"/>
          <p:cNvSpPr txBox="1">
            <a:spLocks noChangeArrowheads="1"/>
          </p:cNvSpPr>
          <p:nvPr/>
        </p:nvSpPr>
        <p:spPr bwMode="auto">
          <a:xfrm rot="2051711">
            <a:off x="7162800" y="4876801"/>
            <a:ext cx="2065338"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Calligrapher" pitchFamily="2" charset="0"/>
                <a:ea typeface="+mn-ea"/>
                <a:cs typeface="+mn-cs"/>
              </a:rPr>
              <a:t>Ownership</a:t>
            </a:r>
          </a:p>
        </p:txBody>
      </p:sp>
    </p:spTree>
    <p:extLst>
      <p:ext uri="{BB962C8B-B14F-4D97-AF65-F5344CB8AC3E}">
        <p14:creationId xmlns:p14="http://schemas.microsoft.com/office/powerpoint/2010/main" val="31322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19874">
                                            <p:txEl>
                                              <p:pRg st="0" end="0"/>
                                            </p:txEl>
                                          </p:spTgt>
                                        </p:tgtEl>
                                        <p:attrNameLst>
                                          <p:attrName>style.visibility</p:attrName>
                                        </p:attrNameLst>
                                      </p:cBhvr>
                                      <p:to>
                                        <p:strVal val="visible"/>
                                      </p:to>
                                    </p:set>
                                    <p:anim calcmode="lin" valueType="num">
                                      <p:cBhvr additive="base">
                                        <p:cTn id="7" dur="300" fill="hold"/>
                                        <p:tgtEl>
                                          <p:spTgt spid="39198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198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3919885">
                                            <p:txEl>
                                              <p:pRg st="0" end="0"/>
                                            </p:txEl>
                                          </p:spTgt>
                                        </p:tgtEl>
                                        <p:attrNameLst>
                                          <p:attrName>style.visibility</p:attrName>
                                        </p:attrNameLst>
                                      </p:cBhvr>
                                      <p:to>
                                        <p:strVal val="visible"/>
                                      </p:to>
                                    </p:set>
                                    <p:anim calcmode="lin" valueType="num">
                                      <p:cBhvr additive="base">
                                        <p:cTn id="13" dur="75" fill="hold"/>
                                        <p:tgtEl>
                                          <p:spTgt spid="3919885">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391988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3919884">
                                            <p:txEl>
                                              <p:pRg st="0" end="0"/>
                                            </p:txEl>
                                          </p:spTgt>
                                        </p:tgtEl>
                                        <p:attrNameLst>
                                          <p:attrName>style.visibility</p:attrName>
                                        </p:attrNameLst>
                                      </p:cBhvr>
                                      <p:to>
                                        <p:strVal val="visible"/>
                                      </p:to>
                                    </p:set>
                                    <p:anim calcmode="lin" valueType="num">
                                      <p:cBhvr additive="base">
                                        <p:cTn id="19" dur="75" fill="hold"/>
                                        <p:tgtEl>
                                          <p:spTgt spid="3919884">
                                            <p:txEl>
                                              <p:pRg st="0" end="0"/>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391988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3919886">
                                            <p:txEl>
                                              <p:pRg st="0" end="0"/>
                                            </p:txEl>
                                          </p:spTgt>
                                        </p:tgtEl>
                                        <p:attrNameLst>
                                          <p:attrName>style.visibility</p:attrName>
                                        </p:attrNameLst>
                                      </p:cBhvr>
                                      <p:to>
                                        <p:strVal val="visible"/>
                                      </p:to>
                                    </p:set>
                                    <p:anim calcmode="lin" valueType="num">
                                      <p:cBhvr additive="base">
                                        <p:cTn id="25" dur="75" fill="hold"/>
                                        <p:tgtEl>
                                          <p:spTgt spid="3919886">
                                            <p:txEl>
                                              <p:pRg st="0" end="0"/>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391988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3919887">
                                            <p:txEl>
                                              <p:pRg st="0" end="0"/>
                                            </p:txEl>
                                          </p:spTgt>
                                        </p:tgtEl>
                                        <p:attrNameLst>
                                          <p:attrName>style.visibility</p:attrName>
                                        </p:attrNameLst>
                                      </p:cBhvr>
                                      <p:to>
                                        <p:strVal val="visible"/>
                                      </p:to>
                                    </p:set>
                                    <p:anim calcmode="lin" valueType="num">
                                      <p:cBhvr additive="base">
                                        <p:cTn id="31" dur="75" fill="hold"/>
                                        <p:tgtEl>
                                          <p:spTgt spid="3919887">
                                            <p:txEl>
                                              <p:pRg st="0" end="0"/>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391988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3919875">
                                            <p:txEl>
                                              <p:pRg st="0" end="0"/>
                                            </p:txEl>
                                          </p:spTgt>
                                        </p:tgtEl>
                                        <p:attrNameLst>
                                          <p:attrName>style.visibility</p:attrName>
                                        </p:attrNameLst>
                                      </p:cBhvr>
                                      <p:to>
                                        <p:strVal val="visible"/>
                                      </p:to>
                                    </p:set>
                                    <p:anim calcmode="lin" valueType="num">
                                      <p:cBhvr additive="base">
                                        <p:cTn id="37" dur="300" fill="hold"/>
                                        <p:tgtEl>
                                          <p:spTgt spid="3919875">
                                            <p:txEl>
                                              <p:pRg st="0" end="0"/>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39198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3919875">
                                            <p:txEl>
                                              <p:pRg st="1" end="1"/>
                                            </p:txEl>
                                          </p:spTgt>
                                        </p:tgtEl>
                                        <p:attrNameLst>
                                          <p:attrName>style.visibility</p:attrName>
                                        </p:attrNameLst>
                                      </p:cBhvr>
                                      <p:to>
                                        <p:strVal val="visible"/>
                                      </p:to>
                                    </p:set>
                                    <p:anim calcmode="lin" valueType="num">
                                      <p:cBhvr additive="base">
                                        <p:cTn id="43" dur="300" fill="hold"/>
                                        <p:tgtEl>
                                          <p:spTgt spid="3919875">
                                            <p:txEl>
                                              <p:pRg st="1" end="1"/>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391987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iterate type="wd">
                                    <p:tmPct val="100000"/>
                                  </p:iterate>
                                  <p:childTnLst>
                                    <p:set>
                                      <p:cBhvr>
                                        <p:cTn id="48" dur="1" fill="hold">
                                          <p:stCondLst>
                                            <p:cond delay="0"/>
                                          </p:stCondLst>
                                        </p:cTn>
                                        <p:tgtEl>
                                          <p:spTgt spid="3919875">
                                            <p:txEl>
                                              <p:pRg st="2" end="2"/>
                                            </p:txEl>
                                          </p:spTgt>
                                        </p:tgtEl>
                                        <p:attrNameLst>
                                          <p:attrName>style.visibility</p:attrName>
                                        </p:attrNameLst>
                                      </p:cBhvr>
                                      <p:to>
                                        <p:strVal val="visible"/>
                                      </p:to>
                                    </p:set>
                                    <p:anim calcmode="lin" valueType="num">
                                      <p:cBhvr additive="base">
                                        <p:cTn id="49" dur="300" fill="hold"/>
                                        <p:tgtEl>
                                          <p:spTgt spid="3919875">
                                            <p:txEl>
                                              <p:pRg st="2" end="2"/>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39198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iterate type="wd">
                                    <p:tmPct val="100000"/>
                                  </p:iterate>
                                  <p:childTnLst>
                                    <p:set>
                                      <p:cBhvr>
                                        <p:cTn id="54" dur="1" fill="hold">
                                          <p:stCondLst>
                                            <p:cond delay="0"/>
                                          </p:stCondLst>
                                        </p:cTn>
                                        <p:tgtEl>
                                          <p:spTgt spid="3919875">
                                            <p:txEl>
                                              <p:pRg st="3" end="3"/>
                                            </p:txEl>
                                          </p:spTgt>
                                        </p:tgtEl>
                                        <p:attrNameLst>
                                          <p:attrName>style.visibility</p:attrName>
                                        </p:attrNameLst>
                                      </p:cBhvr>
                                      <p:to>
                                        <p:strVal val="visible"/>
                                      </p:to>
                                    </p:set>
                                    <p:anim calcmode="lin" valueType="num">
                                      <p:cBhvr additive="base">
                                        <p:cTn id="55" dur="300" fill="hold"/>
                                        <p:tgtEl>
                                          <p:spTgt spid="3919875">
                                            <p:txEl>
                                              <p:pRg st="3" end="3"/>
                                            </p:txEl>
                                          </p:spTgt>
                                        </p:tgtEl>
                                        <p:attrNameLst>
                                          <p:attrName>ppt_x</p:attrName>
                                        </p:attrNameLst>
                                      </p:cBhvr>
                                      <p:tavLst>
                                        <p:tav tm="0">
                                          <p:val>
                                            <p:strVal val="#ppt_x"/>
                                          </p:val>
                                        </p:tav>
                                        <p:tav tm="100000">
                                          <p:val>
                                            <p:strVal val="#ppt_x"/>
                                          </p:val>
                                        </p:tav>
                                      </p:tavLst>
                                    </p:anim>
                                    <p:anim calcmode="lin" valueType="num">
                                      <p:cBhvr additive="base">
                                        <p:cTn id="56" dur="300" fill="hold"/>
                                        <p:tgtEl>
                                          <p:spTgt spid="391987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9874" grpId="0" build="p" autoUpdateAnimBg="0"/>
      <p:bldP spid="3919875" grpId="0" build="p" autoUpdateAnimBg="0"/>
      <p:bldP spid="3919884" grpId="0" build="p" autoUpdateAnimBg="0"/>
      <p:bldP spid="3919885" grpId="0" build="p" autoUpdateAnimBg="0"/>
      <p:bldP spid="3919886" grpId="0" build="p" autoUpdateAnimBg="0"/>
      <p:bldP spid="3919887"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70A6-4345-4A78-B4B0-CEE54A25487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5BAAFEB-143D-48E3-A6E2-66F1E75A6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217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3133-30B0-48E4-8326-298F2B09DCC3}"/>
              </a:ext>
            </a:extLst>
          </p:cNvPr>
          <p:cNvSpPr>
            <a:spLocks noGrp="1"/>
          </p:cNvSpPr>
          <p:nvPr>
            <p:ph type="title"/>
          </p:nvPr>
        </p:nvSpPr>
        <p:spPr/>
        <p:txBody>
          <a:bodyPr>
            <a:normAutofit fontScale="90000"/>
          </a:bodyPr>
          <a:lstStyle/>
          <a:p>
            <a:r>
              <a:rPr lang="en-US" sz="4000" dirty="0"/>
              <a:t>Beyond Annotations &amp; Anecdotal Story: Court Records &amp; Wartime Participation</a:t>
            </a:r>
            <a:br>
              <a:rPr lang="en-US" sz="4000" dirty="0"/>
            </a:br>
            <a:endParaRPr lang="en-US" sz="4000" dirty="0"/>
          </a:p>
        </p:txBody>
      </p:sp>
      <p:pic>
        <p:nvPicPr>
          <p:cNvPr id="4" name="Picture 3">
            <a:extLst>
              <a:ext uri="{FF2B5EF4-FFF2-40B4-BE49-F238E27FC236}">
                <a16:creationId xmlns:a16="http://schemas.microsoft.com/office/drawing/2014/main" id="{4F14F7F3-9759-40C1-8956-B80128D80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031" y="2258170"/>
            <a:ext cx="8770240" cy="4333461"/>
          </a:xfrm>
          <a:prstGeom prst="rect">
            <a:avLst/>
          </a:prstGeom>
        </p:spPr>
      </p:pic>
    </p:spTree>
    <p:extLst>
      <p:ext uri="{BB962C8B-B14F-4D97-AF65-F5344CB8AC3E}">
        <p14:creationId xmlns:p14="http://schemas.microsoft.com/office/powerpoint/2010/main" val="292065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99586" name="Rectangle 2"/>
          <p:cNvSpPr>
            <a:spLocks noGrp="1" noChangeArrowheads="1"/>
          </p:cNvSpPr>
          <p:nvPr>
            <p:ph type="title"/>
          </p:nvPr>
        </p:nvSpPr>
        <p:spPr/>
        <p:txBody>
          <a:bodyPr/>
          <a:lstStyle/>
          <a:p>
            <a:endParaRPr lang="en-US" dirty="0"/>
          </a:p>
        </p:txBody>
      </p:sp>
      <p:pic>
        <p:nvPicPr>
          <p:cNvPr id="2499587" name="Picture 3" descr="C:\Documents and Settings\Owner\My Documents\Educational Illustrations\recnstrc.gif"/>
          <p:cNvPicPr>
            <a:picLocks noChangeAspect="1" noChangeArrowheads="1"/>
          </p:cNvPicPr>
          <p:nvPr/>
        </p:nvPicPr>
        <p:blipFill>
          <a:blip r:embed="rId4" cstate="print"/>
          <a:srcRect/>
          <a:stretch>
            <a:fillRect/>
          </a:stretch>
        </p:blipFill>
        <p:spPr bwMode="auto">
          <a:xfrm>
            <a:off x="0" y="0"/>
            <a:ext cx="12192000" cy="6858000"/>
          </a:xfrm>
          <a:prstGeom prst="rect">
            <a:avLst/>
          </a:prstGeom>
          <a:noFill/>
        </p:spPr>
      </p:pic>
      <p:sp>
        <p:nvSpPr>
          <p:cNvPr id="4" name="WordArt 4"/>
          <p:cNvSpPr>
            <a:spLocks noChangeArrowheads="1" noChangeShapeType="1" noTextEdit="1"/>
          </p:cNvSpPr>
          <p:nvPr/>
        </p:nvSpPr>
        <p:spPr bwMode="auto">
          <a:xfrm>
            <a:off x="2286000" y="457200"/>
            <a:ext cx="5943600" cy="3124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DDDDDD"/>
                  </a:solidFill>
                  <a:round/>
                  <a:headEnd/>
                  <a:tailEnd/>
                </a:ln>
                <a:solidFill>
                  <a:srgbClr val="CC99FF"/>
                </a:solidFill>
                <a:effectLst>
                  <a:outerShdw dist="563972" dir="14049741" sx="125000" sy="125000" algn="tl" rotWithShape="0">
                    <a:srgbClr val="C7DFD3"/>
                  </a:outerShdw>
                </a:effectLst>
                <a:uLnTx/>
                <a:uFillTx/>
                <a:latin typeface="Times New Roman"/>
                <a:ea typeface="+mn-ea"/>
                <a:cs typeface="Times New Roman"/>
              </a:rPr>
              <a:t>After The Great Awakening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DDDDDD"/>
                  </a:solidFill>
                  <a:round/>
                  <a:headEnd/>
                  <a:tailEnd/>
                </a:ln>
                <a:solidFill>
                  <a:srgbClr val="CC99FF"/>
                </a:solidFill>
                <a:effectLst>
                  <a:outerShdw dist="563972" dir="14049741" sx="125000" sy="125000" algn="tl" rotWithShape="0">
                    <a:srgbClr val="C7DFD3"/>
                  </a:outerShdw>
                </a:effectLst>
                <a:uLnTx/>
                <a:uFillTx/>
                <a:latin typeface="Times New Roman"/>
                <a:ea typeface="+mn-ea"/>
                <a:cs typeface="Times New Roman"/>
              </a:rPr>
              <a:t>The Great Disappointment</a:t>
            </a:r>
          </a:p>
        </p:txBody>
      </p:sp>
    </p:spTree>
    <p:extLst>
      <p:ext uri="{BB962C8B-B14F-4D97-AF65-F5344CB8AC3E}">
        <p14:creationId xmlns:p14="http://schemas.microsoft.com/office/powerpoint/2010/main" val="25430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5A68F-1012-448D-9C18-4C060FE41A56}"/>
              </a:ext>
            </a:extLst>
          </p:cNvPr>
          <p:cNvSpPr/>
          <p:nvPr/>
        </p:nvSpPr>
        <p:spPr>
          <a:xfrm>
            <a:off x="0" y="1470581"/>
            <a:ext cx="12192000" cy="304698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pattFill prst="dkUpDiag">
                  <a:fgClr>
                    <a:srgbClr val="666699">
                      <a:lumMod val="50000"/>
                    </a:srgbClr>
                  </a:fgClr>
                  <a:bgClr>
                    <a:srgbClr val="EAEAEA">
                      <a:lumMod val="75000"/>
                      <a:lumOff val="25000"/>
                    </a:srgbClr>
                  </a:bgClr>
                </a:pattFill>
                <a:effectLst>
                  <a:outerShdw blurRad="38100" dist="19050" dir="2700000" algn="tl" rotWithShape="0">
                    <a:srgbClr val="6B6B99">
                      <a:lumMod val="50000"/>
                      <a:alpha val="40000"/>
                    </a:srgbClr>
                  </a:outerShdw>
                </a:effectLst>
                <a:uLnTx/>
                <a:uFillTx/>
                <a:latin typeface="Arial"/>
                <a:ea typeface="+mn-ea"/>
                <a:cs typeface="+mn-cs"/>
              </a:rPr>
              <a:t>THE MILLENNIAL GLUE IS GONE!</a:t>
            </a:r>
          </a:p>
        </p:txBody>
      </p:sp>
      <p:sp>
        <p:nvSpPr>
          <p:cNvPr id="2" name="Rectangle 1">
            <a:extLst>
              <a:ext uri="{FF2B5EF4-FFF2-40B4-BE49-F238E27FC236}">
                <a16:creationId xmlns:a16="http://schemas.microsoft.com/office/drawing/2014/main" id="{C9C721E9-F8F7-4E67-95A7-37985DAE0755}"/>
              </a:ext>
            </a:extLst>
          </p:cNvPr>
          <p:cNvSpPr/>
          <p:nvPr/>
        </p:nvSpPr>
        <p:spPr>
          <a:xfrm>
            <a:off x="-2" y="6065239"/>
            <a:ext cx="12192000" cy="914941"/>
          </a:xfrm>
          <a:prstGeom prst="rect">
            <a:avLst/>
          </a:prstGeom>
          <a:solidFill>
            <a:srgbClr val="C00000"/>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AAE2B8"/>
                  </a:solidFill>
                  <a:prstDash val="solid"/>
                </a:ln>
                <a:pattFill prst="ltDnDiag">
                  <a:fgClr>
                    <a:srgbClr val="AAE2B8">
                      <a:lumMod val="60000"/>
                      <a:lumOff val="40000"/>
                    </a:srgbClr>
                  </a:fgClr>
                  <a:bgClr>
                    <a:srgbClr val="666699"/>
                  </a:bgClr>
                </a:pattFill>
                <a:effectLst/>
                <a:uLnTx/>
                <a:uFillTx/>
                <a:latin typeface="Arial"/>
                <a:ea typeface="+mn-ea"/>
                <a:cs typeface="+mn-cs"/>
              </a:rPr>
              <a:t>NOTE: Correlation Isn’t Causation</a:t>
            </a:r>
          </a:p>
        </p:txBody>
      </p:sp>
    </p:spTree>
    <p:extLst>
      <p:ext uri="{BB962C8B-B14F-4D97-AF65-F5344CB8AC3E}">
        <p14:creationId xmlns:p14="http://schemas.microsoft.com/office/powerpoint/2010/main" val="35293003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32324C"/>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0" end="0"/>
                                            </p:txEl>
                                          </p:spTgt>
                                        </p:tgtEl>
                                        <p:attrNameLst>
                                          <p:attrName>style.color</p:attrName>
                                        </p:attrNameLst>
                                      </p:cBhvr>
                                      <p:to>
                                        <p:clrVal>
                                          <a:srgbClr val="C00000"/>
                                        </p:clrVal>
                                      </p:to>
                                    </p:set>
                                    <p:set>
                                      <p:cBhvr>
                                        <p:cTn id="13" dur="500" fill="hold"/>
                                        <p:tgtEl>
                                          <p:spTgt spid="4">
                                            <p:txEl>
                                              <p:pRg st="0" end="0"/>
                                            </p:txEl>
                                          </p:spTgt>
                                        </p:tgtEl>
                                        <p:attrNameLst>
                                          <p:attrName>fillcolor</p:attrName>
                                        </p:attrNameLst>
                                      </p:cBhvr>
                                      <p:to>
                                        <p:clrVal>
                                          <a:srgbClr val="C00000"/>
                                        </p:clrVal>
                                      </p:to>
                                    </p:set>
                                    <p:set>
                                      <p:cBhvr>
                                        <p:cTn id="14" dur="500" fill="hold"/>
                                        <p:tgtEl>
                                          <p:spTgt spid="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84738" y="152400"/>
            <a:ext cx="10138787" cy="838200"/>
          </a:xfrm>
        </p:spPr>
        <p:txBody>
          <a:bodyPr/>
          <a:lstStyle/>
          <a:p>
            <a:r>
              <a:rPr lang="en-US" u="sng" dirty="0">
                <a:solidFill>
                  <a:srgbClr val="FF0000"/>
                </a:solidFill>
                <a:latin typeface="Tahoma" pitchFamily="34" charset="0"/>
              </a:rPr>
              <a:t>After The Civil War: Testing Boundaries</a:t>
            </a:r>
          </a:p>
        </p:txBody>
      </p:sp>
      <p:sp>
        <p:nvSpPr>
          <p:cNvPr id="9219" name="Rectangle 3"/>
          <p:cNvSpPr>
            <a:spLocks noGrp="1" noChangeArrowheads="1"/>
          </p:cNvSpPr>
          <p:nvPr>
            <p:ph type="body" idx="1"/>
          </p:nvPr>
        </p:nvSpPr>
        <p:spPr>
          <a:xfrm>
            <a:off x="1676400" y="1143000"/>
            <a:ext cx="8839200" cy="5486400"/>
          </a:xfrm>
        </p:spPr>
        <p:txBody>
          <a:bodyPr/>
          <a:lstStyle/>
          <a:p>
            <a:r>
              <a:rPr lang="en-US" sz="2400" dirty="0">
                <a:latin typeface="Tahoma" pitchFamily="34" charset="0"/>
              </a:rPr>
              <a:t>Many Issues That Were Before The War Started Up Again</a:t>
            </a:r>
          </a:p>
          <a:p>
            <a:pPr lvl="1"/>
            <a:r>
              <a:rPr lang="en-US" sz="2000" dirty="0">
                <a:latin typeface="Tahoma" pitchFamily="34" charset="0"/>
              </a:rPr>
              <a:t>ACMS &amp; The Instrument Of Music In Worship – Next 40 Years Takes Its Toll</a:t>
            </a:r>
          </a:p>
          <a:p>
            <a:pPr lvl="1"/>
            <a:r>
              <a:rPr lang="en-US" sz="2000" dirty="0">
                <a:latin typeface="Tahoma" pitchFamily="34" charset="0"/>
              </a:rPr>
              <a:t>Can Christians Fight In War Or Participate In Governmental Activities – e.g. President Garfield {His Freemason Affiliation Also Of Concern}</a:t>
            </a:r>
          </a:p>
          <a:p>
            <a:r>
              <a:rPr lang="en-US" sz="2400" dirty="0">
                <a:latin typeface="Tahoma" pitchFamily="34" charset="0"/>
              </a:rPr>
              <a:t>Alexander Campbell Dies March 4, 1866</a:t>
            </a:r>
          </a:p>
          <a:p>
            <a:r>
              <a:rPr lang="en-US" sz="2400" dirty="0">
                <a:latin typeface="Tahoma" pitchFamily="34" charset="0"/>
              </a:rPr>
              <a:t>1866 Christian Standard Begins With Isaac </a:t>
            </a:r>
            <a:r>
              <a:rPr lang="en-US" sz="2400" dirty="0" err="1">
                <a:latin typeface="Tahoma" pitchFamily="34" charset="0"/>
              </a:rPr>
              <a:t>Errett</a:t>
            </a:r>
            <a:r>
              <a:rPr lang="en-US" sz="2400" dirty="0">
                <a:latin typeface="Tahoma" pitchFamily="34" charset="0"/>
              </a:rPr>
              <a:t> As Editor – Devoted To A More Progressive Approach To Christianity</a:t>
            </a:r>
          </a:p>
          <a:p>
            <a:r>
              <a:rPr lang="en-US" sz="2400" dirty="0">
                <a:latin typeface="Tahoma" pitchFamily="34" charset="0"/>
              </a:rPr>
              <a:t>1866 The Gospel Advocate Restarts With Tolbert Fanning And A Young David Lipscomb As Co-Editors</a:t>
            </a:r>
          </a:p>
          <a:p>
            <a:r>
              <a:rPr lang="en-US" sz="2400" dirty="0">
                <a:latin typeface="Tahoma" pitchFamily="34" charset="0"/>
              </a:rPr>
              <a:t>1869 Henderson, Tennessee, Henderson Male &amp; Female Institute Begins, Root School Out Of Which Would Later Come Freed-Hardeman University</a:t>
            </a:r>
          </a:p>
        </p:txBody>
      </p:sp>
    </p:spTree>
    <p:extLst>
      <p:ext uri="{BB962C8B-B14F-4D97-AF65-F5344CB8AC3E}">
        <p14:creationId xmlns:p14="http://schemas.microsoft.com/office/powerpoint/2010/main" val="32674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additive="base">
                                        <p:cTn id="31"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9">
                                            <p:txEl>
                                              <p:pRg st="5" end="5"/>
                                            </p:txEl>
                                          </p:spTgt>
                                        </p:tgtEl>
                                        <p:attrNameLst>
                                          <p:attrName>style.visibility</p:attrName>
                                        </p:attrNameLst>
                                      </p:cBhvr>
                                      <p:to>
                                        <p:strVal val="visible"/>
                                      </p:to>
                                    </p:set>
                                    <p:anim calcmode="lin" valueType="num">
                                      <p:cBhvr additive="base">
                                        <p:cTn id="43"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 calcmode="lin" valueType="num">
                                      <p:cBhvr additive="base">
                                        <p:cTn id="49"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2895600"/>
            <a:ext cx="2743200" cy="3733800"/>
          </a:xfrm>
        </p:spPr>
        <p:txBody>
          <a:bodyPr/>
          <a:lstStyle/>
          <a:p>
            <a:r>
              <a:rPr lang="en-US" sz="4000">
                <a:latin typeface="Tahoma" pitchFamily="34" charset="0"/>
              </a:rPr>
              <a:t>Breakdown Of Movement</a:t>
            </a:r>
          </a:p>
        </p:txBody>
      </p:sp>
      <p:pic>
        <p:nvPicPr>
          <p:cNvPr id="17412" name="Picture 4"/>
          <p:cNvPicPr>
            <a:picLocks noChangeAspect="1" noChangeArrowheads="1"/>
          </p:cNvPicPr>
          <p:nvPr/>
        </p:nvPicPr>
        <p:blipFill>
          <a:blip r:embed="rId2" cstate="print"/>
          <a:srcRect/>
          <a:stretch>
            <a:fillRect/>
          </a:stretch>
        </p:blipFill>
        <p:spPr bwMode="auto">
          <a:xfrm>
            <a:off x="1981203" y="609600"/>
            <a:ext cx="1831975" cy="2590800"/>
          </a:xfrm>
          <a:prstGeom prst="rect">
            <a:avLst/>
          </a:prstGeom>
          <a:noFill/>
          <a:ln w="9525">
            <a:noFill/>
            <a:miter lim="800000"/>
            <a:headEnd/>
            <a:tailEnd/>
          </a:ln>
          <a:effectLst/>
        </p:spPr>
      </p:pic>
      <p:graphicFrame>
        <p:nvGraphicFramePr>
          <p:cNvPr id="17507" name="Group 99"/>
          <p:cNvGraphicFramePr>
            <a:graphicFrameLocks noGrp="1"/>
          </p:cNvGraphicFramePr>
          <p:nvPr>
            <p:ph idx="1"/>
          </p:nvPr>
        </p:nvGraphicFramePr>
        <p:xfrm>
          <a:off x="4419600" y="304800"/>
          <a:ext cx="6096000" cy="6096956"/>
        </p:xfrm>
        <a:graphic>
          <a:graphicData uri="http://schemas.openxmlformats.org/drawingml/2006/table">
            <a:tbl>
              <a:tblPr/>
              <a:tblGrid>
                <a:gridCol w="1676400">
                  <a:extLst>
                    <a:ext uri="{9D8B030D-6E8A-4147-A177-3AD203B41FA5}">
                      <a16:colId xmlns:a16="http://schemas.microsoft.com/office/drawing/2014/main" val="20000"/>
                    </a:ext>
                  </a:extLst>
                </a:gridCol>
                <a:gridCol w="1979613">
                  <a:extLst>
                    <a:ext uri="{9D8B030D-6E8A-4147-A177-3AD203B41FA5}">
                      <a16:colId xmlns:a16="http://schemas.microsoft.com/office/drawing/2014/main" val="20001"/>
                    </a:ext>
                  </a:extLst>
                </a:gridCol>
                <a:gridCol w="2439987">
                  <a:extLst>
                    <a:ext uri="{9D8B030D-6E8A-4147-A177-3AD203B41FA5}">
                      <a16:colId xmlns:a16="http://schemas.microsoft.com/office/drawing/2014/main" val="20002"/>
                    </a:ext>
                  </a:extLst>
                </a:gridCol>
              </a:tblGrid>
              <a:tr h="396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Conservatives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Liberals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4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Religious Authority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Faith/Testimony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Opinion/Inference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5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Church 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Plurality Of Bishops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One-Man Pastorate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Preaching The Gospel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Through The Church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Through Missionary Society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7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Finances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Giving Through Simplicity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Fairs, Festivals &amp; Begging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5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Music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Congregational Singing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Instrumental Music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320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Character of Members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Poor, pious, simple, humble, peace-loving, honest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Rich, shameless, arrogant, divisive, “usurpers of other men’s labors”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88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152400"/>
            <a:ext cx="7772400" cy="838200"/>
          </a:xfrm>
        </p:spPr>
        <p:txBody>
          <a:bodyPr/>
          <a:lstStyle/>
          <a:p>
            <a:r>
              <a:rPr lang="en-US" sz="4000" b="1" dirty="0">
                <a:solidFill>
                  <a:srgbClr val="C00000"/>
                </a:solidFill>
                <a:latin typeface="Tahoma" pitchFamily="34" charset="0"/>
              </a:rPr>
              <a:t>After The Civil War Cont.</a:t>
            </a:r>
          </a:p>
        </p:txBody>
      </p:sp>
      <p:sp>
        <p:nvSpPr>
          <p:cNvPr id="13315" name="Rectangle 3"/>
          <p:cNvSpPr>
            <a:spLocks noGrp="1" noChangeArrowheads="1"/>
          </p:cNvSpPr>
          <p:nvPr>
            <p:ph type="body" idx="1"/>
          </p:nvPr>
        </p:nvSpPr>
        <p:spPr>
          <a:xfrm>
            <a:off x="1484850" y="1283516"/>
            <a:ext cx="9169167" cy="5345884"/>
          </a:xfrm>
        </p:spPr>
        <p:txBody>
          <a:bodyPr/>
          <a:lstStyle/>
          <a:p>
            <a:r>
              <a:rPr lang="en-US" sz="3600" dirty="0">
                <a:latin typeface="Tahoma" pitchFamily="34" charset="0"/>
              </a:rPr>
              <a:t>1884 – Firm Foundation Begins In Austin, Texas, Austin </a:t>
            </a:r>
            <a:r>
              <a:rPr lang="en-US" sz="3600" dirty="0" err="1">
                <a:latin typeface="Tahoma" pitchFamily="34" charset="0"/>
              </a:rPr>
              <a:t>McGary</a:t>
            </a:r>
            <a:r>
              <a:rPr lang="en-US" sz="3600" dirty="0">
                <a:latin typeface="Tahoma" pitchFamily="34" charset="0"/>
              </a:rPr>
              <a:t> Editor</a:t>
            </a:r>
          </a:p>
          <a:p>
            <a:r>
              <a:rPr lang="en-US" sz="3600" dirty="0">
                <a:latin typeface="Tahoma" pitchFamily="34" charset="0"/>
              </a:rPr>
              <a:t>1891 – Nashville Bible School Begins, Later Lipscomb University</a:t>
            </a:r>
          </a:p>
          <a:p>
            <a:endParaRPr lang="en-US" sz="2400" dirty="0">
              <a:latin typeface="Tahoma" pitchFamily="34" charset="0"/>
            </a:endParaRPr>
          </a:p>
          <a:p>
            <a:r>
              <a:rPr lang="en-US" sz="3600" b="1" dirty="0">
                <a:latin typeface="Tahoma" pitchFamily="34" charset="0"/>
              </a:rPr>
              <a:t>In The 1906 U.S. Census The Church of Christ And The Christian Church Was Recognized As Different Entities</a:t>
            </a:r>
          </a:p>
          <a:p>
            <a:pPr marL="0" indent="0">
              <a:buNone/>
            </a:pPr>
            <a:r>
              <a:rPr lang="en-US" sz="2400" dirty="0">
                <a:latin typeface="Tahoma" pitchFamily="34" charset="0"/>
              </a:rPr>
              <a:t>    *March 1917: Christian Church &amp; Disciples Split @Hermeneutic</a:t>
            </a:r>
          </a:p>
        </p:txBody>
      </p:sp>
    </p:spTree>
    <p:extLst>
      <p:ext uri="{BB962C8B-B14F-4D97-AF65-F5344CB8AC3E}">
        <p14:creationId xmlns:p14="http://schemas.microsoft.com/office/powerpoint/2010/main" val="358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3133-30B0-48E4-8326-298F2B09DCC3}"/>
              </a:ext>
            </a:extLst>
          </p:cNvPr>
          <p:cNvSpPr>
            <a:spLocks noGrp="1"/>
          </p:cNvSpPr>
          <p:nvPr>
            <p:ph type="title"/>
          </p:nvPr>
        </p:nvSpPr>
        <p:spPr>
          <a:xfrm>
            <a:off x="2806706" y="834887"/>
            <a:ext cx="8897565" cy="1294174"/>
          </a:xfrm>
        </p:spPr>
        <p:txBody>
          <a:bodyPr>
            <a:normAutofit fontScale="90000"/>
          </a:bodyPr>
          <a:lstStyle/>
          <a:p>
            <a:r>
              <a:rPr lang="en-US" sz="4000" dirty="0"/>
              <a:t>Beyond Annotations &amp; Anecdotal Story: Family Migration/Frontier Resettlement</a:t>
            </a:r>
          </a:p>
        </p:txBody>
      </p:sp>
      <p:pic>
        <p:nvPicPr>
          <p:cNvPr id="5" name="Picture 4">
            <a:extLst>
              <a:ext uri="{FF2B5EF4-FFF2-40B4-BE49-F238E27FC236}">
                <a16:creationId xmlns:a16="http://schemas.microsoft.com/office/drawing/2014/main" id="{EF922EF6-7B15-461F-BF56-2DC0C1A7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981" y="2241770"/>
            <a:ext cx="8762290" cy="4178907"/>
          </a:xfrm>
          <a:prstGeom prst="rect">
            <a:avLst/>
          </a:prstGeom>
        </p:spPr>
      </p:pic>
    </p:spTree>
    <p:extLst>
      <p:ext uri="{BB962C8B-B14F-4D97-AF65-F5344CB8AC3E}">
        <p14:creationId xmlns:p14="http://schemas.microsoft.com/office/powerpoint/2010/main" val="161494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7E34-AD09-4332-AF1D-AC7AAE0A3F0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9A9895-6E49-47A5-B1C0-A6D9CC12F5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357209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E4C-E4C7-4E7A-8E60-C68C3D7442F3}"/>
              </a:ext>
            </a:extLst>
          </p:cNvPr>
          <p:cNvSpPr>
            <a:spLocks noGrp="1"/>
          </p:cNvSpPr>
          <p:nvPr>
            <p:ph type="title"/>
          </p:nvPr>
        </p:nvSpPr>
        <p:spPr/>
        <p:txBody>
          <a:bodyPr>
            <a:noAutofit/>
          </a:bodyPr>
          <a:lstStyle/>
          <a:p>
            <a:r>
              <a:rPr lang="en-US" sz="4800" dirty="0">
                <a:solidFill>
                  <a:srgbClr val="0070C0"/>
                </a:solidFill>
              </a:rPr>
              <a:t>CONCLUSION: NON-DENOMINATIONAL MOVEMENT CREATES THREE CHURCHES</a:t>
            </a:r>
          </a:p>
        </p:txBody>
      </p:sp>
      <p:sp>
        <p:nvSpPr>
          <p:cNvPr id="3" name="Content Placeholder 2">
            <a:extLst>
              <a:ext uri="{FF2B5EF4-FFF2-40B4-BE49-F238E27FC236}">
                <a16:creationId xmlns:a16="http://schemas.microsoft.com/office/drawing/2014/main" id="{D81A3D80-E28B-47D6-A392-84C62482915F}"/>
              </a:ext>
            </a:extLst>
          </p:cNvPr>
          <p:cNvSpPr>
            <a:spLocks noGrp="1"/>
          </p:cNvSpPr>
          <p:nvPr>
            <p:ph idx="1"/>
          </p:nvPr>
        </p:nvSpPr>
        <p:spPr>
          <a:xfrm>
            <a:off x="733531" y="1916263"/>
            <a:ext cx="10048438" cy="4260699"/>
          </a:xfrm>
        </p:spPr>
        <p:txBody>
          <a:bodyPr>
            <a:normAutofit/>
          </a:bodyPr>
          <a:lstStyle/>
          <a:p>
            <a:endParaRPr lang="en-US" baseline="30000" dirty="0"/>
          </a:p>
          <a:p>
            <a:r>
              <a:rPr lang="en-US" sz="2400" b="1" dirty="0"/>
              <a:t>19</a:t>
            </a:r>
            <a:r>
              <a:rPr lang="en-US" sz="2400" b="1" baseline="30000" dirty="0"/>
              <a:t>TH</a:t>
            </a:r>
            <a:r>
              <a:rPr lang="en-US" sz="2400" b="1" dirty="0"/>
              <a:t> CENTURY TEXAS CHURCHES OF CHRIST FOUNDED BEFORE REPUBLIC</a:t>
            </a:r>
          </a:p>
          <a:p>
            <a:r>
              <a:rPr lang="en-US" sz="2400" b="1" dirty="0"/>
              <a:t>19</a:t>
            </a:r>
            <a:r>
              <a:rPr lang="en-US" sz="2400" b="1" baseline="30000" dirty="0"/>
              <a:t>TH</a:t>
            </a:r>
            <a:r>
              <a:rPr lang="en-US" sz="2400" b="1" dirty="0"/>
              <a:t> CENTURY TEXAS CHURCHES OF CHRIST  - BARTON STONE FOLLOWERS</a:t>
            </a:r>
          </a:p>
          <a:p>
            <a:r>
              <a:rPr lang="en-US" sz="2400" b="1" dirty="0"/>
              <a:t>19</a:t>
            </a:r>
            <a:r>
              <a:rPr lang="en-US" sz="2400" b="1" baseline="30000" dirty="0"/>
              <a:t>TH</a:t>
            </a:r>
            <a:r>
              <a:rPr lang="en-US" sz="2400" b="1" dirty="0"/>
              <a:t> CENTURY TEXAS CHURCHES OF CHRIST TRAVELED W/ DAVY CROCKETT</a:t>
            </a:r>
          </a:p>
        </p:txBody>
      </p:sp>
    </p:spTree>
    <p:extLst>
      <p:ext uri="{BB962C8B-B14F-4D97-AF65-F5344CB8AC3E}">
        <p14:creationId xmlns:p14="http://schemas.microsoft.com/office/powerpoint/2010/main" val="325655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AA57-C2B9-487A-9DDE-B0C7690E7A96}"/>
              </a:ext>
            </a:extLst>
          </p:cNvPr>
          <p:cNvSpPr>
            <a:spLocks noGrp="1"/>
          </p:cNvSpPr>
          <p:nvPr>
            <p:ph type="title"/>
          </p:nvPr>
        </p:nvSpPr>
        <p:spPr/>
        <p:txBody>
          <a:bodyPr>
            <a:normAutofit/>
          </a:bodyPr>
          <a:lstStyle/>
          <a:p>
            <a:r>
              <a:rPr lang="en-US" sz="4000" dirty="0"/>
              <a:t>Family History From Family Bibles: Physical Births &amp; Spiritual Rebirths</a:t>
            </a:r>
          </a:p>
        </p:txBody>
      </p:sp>
      <p:sp>
        <p:nvSpPr>
          <p:cNvPr id="3" name="Content Placeholder 2">
            <a:extLst>
              <a:ext uri="{FF2B5EF4-FFF2-40B4-BE49-F238E27FC236}">
                <a16:creationId xmlns:a16="http://schemas.microsoft.com/office/drawing/2014/main" id="{B218549C-15C0-405F-8D56-85ABDB82F59A}"/>
              </a:ext>
            </a:extLst>
          </p:cNvPr>
          <p:cNvSpPr>
            <a:spLocks noGrp="1"/>
          </p:cNvSpPr>
          <p:nvPr>
            <p:ph idx="1"/>
          </p:nvPr>
        </p:nvSpPr>
        <p:spPr/>
        <p:txBody>
          <a:bodyPr>
            <a:normAutofit fontScale="70000" lnSpcReduction="20000"/>
          </a:bodyPr>
          <a:lstStyle/>
          <a:p>
            <a:r>
              <a:rPr lang="en-US" sz="4000" b="1" dirty="0"/>
              <a:t>EVER OPENED UP</a:t>
            </a:r>
            <a:r>
              <a:rPr lang="en-US" sz="4000" dirty="0"/>
              <a:t> someone else’s old photo album?</a:t>
            </a:r>
          </a:p>
          <a:p>
            <a:r>
              <a:rPr lang="en-US" u="sng" dirty="0"/>
              <a:t>Grandparents, aunts, second cousins, old Ford Model Ts, big hats. Or boat cars and poodle skirts. People smiling into long-vanished sunsets and sunrises. At first, it seems confusing. Maybe you can pick out an era, but these aren’t your grandparents and your second cousins, your stories, or your inside jokes.</a:t>
            </a:r>
            <a:endParaRPr lang="en-US" dirty="0"/>
          </a:p>
          <a:p>
            <a:r>
              <a:rPr lang="en-US" u="sng" dirty="0"/>
              <a:t>But then you talk to the people who own the photo album. You listen to their stories and the photos come alive. You learn what it meant to be part of that family in all its struggles and heartaches and joys. What it meant to live at that moment in history.</a:t>
            </a:r>
            <a:endParaRPr lang="en-US" dirty="0"/>
          </a:p>
          <a:p>
            <a:r>
              <a:rPr lang="en-US" u="sng" dirty="0"/>
              <a:t>What does this photo album teach the rest of us? Things we already knew, but things it is good to remember.    The centrality of the Bible. The centrality of the body of Christ. How American culture and the Christian message influenced each other.</a:t>
            </a:r>
            <a:endParaRPr lang="en-US" dirty="0"/>
          </a:p>
          <a:p>
            <a:r>
              <a:rPr lang="en-US" u="sng" dirty="0"/>
              <a:t>And how difficult it is to be “simply Christian.” Even when you go whole hog. Traditions and human constructions can turn out to be, in the end, inescapable. But also inescapable, in the end, is the grace of God. Thanks be to God, who redeems all constructions. </a:t>
            </a:r>
            <a:r>
              <a:rPr lang="en-US" i="1" dirty="0"/>
              <a:t>– </a:t>
            </a:r>
            <a:r>
              <a:rPr lang="en-US" i="1" dirty="0" err="1"/>
              <a:t>Editoral</a:t>
            </a:r>
            <a:r>
              <a:rPr lang="en-US" i="1" dirty="0"/>
              <a:t> Notes Christian History Special Issue Stone-Campbell Movement</a:t>
            </a:r>
          </a:p>
        </p:txBody>
      </p:sp>
      <p:sp>
        <p:nvSpPr>
          <p:cNvPr id="6" name="Rectangle: Beveled 5">
            <a:extLst>
              <a:ext uri="{FF2B5EF4-FFF2-40B4-BE49-F238E27FC236}">
                <a16:creationId xmlns:a16="http://schemas.microsoft.com/office/drawing/2014/main" id="{59C59610-0BB6-4AB2-85BE-35153E40972F}"/>
              </a:ext>
            </a:extLst>
          </p:cNvPr>
          <p:cNvSpPr/>
          <p:nvPr/>
        </p:nvSpPr>
        <p:spPr>
          <a:xfrm>
            <a:off x="262392" y="498672"/>
            <a:ext cx="2385391" cy="1560716"/>
          </a:xfrm>
          <a:prstGeom prst="bevel">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31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39186" y="0"/>
            <a:ext cx="3590014" cy="1528467"/>
          </a:xfrm>
        </p:spPr>
        <p:txBody>
          <a:bodyPr/>
          <a:lstStyle/>
          <a:p>
            <a:pPr eaLnBrk="1" hangingPunct="1"/>
            <a:r>
              <a:rPr lang="en-US" sz="3600" dirty="0">
                <a:latin typeface="Tahoma" pitchFamily="34" charset="0"/>
              </a:rPr>
              <a:t>N.T. Christianity Comes To Texas</a:t>
            </a:r>
          </a:p>
        </p:txBody>
      </p:sp>
      <p:sp>
        <p:nvSpPr>
          <p:cNvPr id="18435" name="Rectangle 3"/>
          <p:cNvSpPr>
            <a:spLocks noGrp="1" noChangeArrowheads="1"/>
          </p:cNvSpPr>
          <p:nvPr>
            <p:ph type="body" idx="1"/>
          </p:nvPr>
        </p:nvSpPr>
        <p:spPr>
          <a:xfrm>
            <a:off x="5110163" y="128588"/>
            <a:ext cx="5715000" cy="4387753"/>
          </a:xfrm>
          <a:solidFill>
            <a:srgbClr val="FFFF00"/>
          </a:solidFill>
        </p:spPr>
        <p:txBody>
          <a:bodyPr/>
          <a:lstStyle/>
          <a:p>
            <a:pPr eaLnBrk="1" hangingPunct="1">
              <a:lnSpc>
                <a:spcPct val="90000"/>
              </a:lnSpc>
            </a:pPr>
            <a:r>
              <a:rPr lang="en-US" sz="1800" dirty="0">
                <a:solidFill>
                  <a:srgbClr val="002060"/>
                </a:solidFill>
                <a:latin typeface="Tahoma" pitchFamily="34" charset="0"/>
              </a:rPr>
              <a:t>According To 1936 Document Prepared By Jewell Matthews, Descendant of Dr. </a:t>
            </a:r>
            <a:r>
              <a:rPr lang="en-US" sz="1800" dirty="0" err="1">
                <a:solidFill>
                  <a:srgbClr val="002060"/>
                </a:solidFill>
                <a:latin typeface="Tahoma" pitchFamily="34" charset="0"/>
              </a:rPr>
              <a:t>Mansil</a:t>
            </a:r>
            <a:r>
              <a:rPr lang="en-US" sz="1800" dirty="0">
                <a:solidFill>
                  <a:srgbClr val="002060"/>
                </a:solidFill>
                <a:latin typeface="Tahoma" pitchFamily="34" charset="0"/>
              </a:rPr>
              <a:t> Matthews, Cheap Land In Texas Prompted Nearly The Whole Town To Desire To Move To Texas</a:t>
            </a:r>
            <a:r>
              <a:rPr lang="en-US" sz="1800" b="1" dirty="0">
                <a:solidFill>
                  <a:srgbClr val="C00000"/>
                </a:solidFill>
                <a:latin typeface="Tahoma" pitchFamily="34" charset="0"/>
              </a:rPr>
              <a:t>*</a:t>
            </a:r>
          </a:p>
          <a:p>
            <a:pPr eaLnBrk="1" hangingPunct="1">
              <a:lnSpc>
                <a:spcPct val="90000"/>
              </a:lnSpc>
            </a:pPr>
            <a:r>
              <a:rPr lang="en-US" sz="1800" dirty="0">
                <a:solidFill>
                  <a:srgbClr val="002060"/>
                </a:solidFill>
                <a:latin typeface="Tahoma" pitchFamily="34" charset="0"/>
              </a:rPr>
              <a:t>The entire Church Left Waterloo, Alabama In 1835</a:t>
            </a:r>
          </a:p>
          <a:p>
            <a:pPr eaLnBrk="1" hangingPunct="1">
              <a:lnSpc>
                <a:spcPct val="90000"/>
              </a:lnSpc>
            </a:pPr>
            <a:r>
              <a:rPr lang="en-US" sz="1800" dirty="0">
                <a:solidFill>
                  <a:srgbClr val="002060"/>
                </a:solidFill>
                <a:latin typeface="Tahoma" pitchFamily="34" charset="0"/>
              </a:rPr>
              <a:t>It Was A Church On Foot, Wheels, &amp; Horseback</a:t>
            </a:r>
          </a:p>
          <a:p>
            <a:pPr eaLnBrk="1" hangingPunct="1">
              <a:lnSpc>
                <a:spcPct val="90000"/>
              </a:lnSpc>
            </a:pPr>
            <a:r>
              <a:rPr lang="en-US" sz="2000" b="1" dirty="0">
                <a:solidFill>
                  <a:srgbClr val="C00000"/>
                </a:solidFill>
                <a:latin typeface="Tahoma" pitchFamily="34" charset="0"/>
              </a:rPr>
              <a:t>Leading Them Was David Crockett</a:t>
            </a:r>
          </a:p>
          <a:p>
            <a:pPr eaLnBrk="1" hangingPunct="1">
              <a:lnSpc>
                <a:spcPct val="90000"/>
              </a:lnSpc>
            </a:pPr>
            <a:r>
              <a:rPr lang="en-US" sz="1800" dirty="0">
                <a:solidFill>
                  <a:srgbClr val="002060"/>
                </a:solidFill>
                <a:latin typeface="Tahoma" pitchFamily="34" charset="0"/>
              </a:rPr>
              <a:t>Slow Travel, With Sundays Set Aside For Worship, Crockett Left The Group At The Mississippi River</a:t>
            </a:r>
          </a:p>
          <a:p>
            <a:pPr eaLnBrk="1" hangingPunct="1">
              <a:lnSpc>
                <a:spcPct val="90000"/>
              </a:lnSpc>
            </a:pPr>
            <a:r>
              <a:rPr lang="en-US" sz="1800" dirty="0">
                <a:solidFill>
                  <a:srgbClr val="002060"/>
                </a:solidFill>
                <a:latin typeface="Tahoma" pitchFamily="34" charset="0"/>
              </a:rPr>
              <a:t>Crocket Passed Among The Campers, Greeting Each Man, Woman And Child; Left With Them An Affectionate Farewell, Mounted His Noble Bay Charger, Accoutered For Battle, And Waved His Cap, </a:t>
            </a:r>
            <a:r>
              <a:rPr lang="en-US" sz="1800" dirty="0" err="1">
                <a:solidFill>
                  <a:srgbClr val="002060"/>
                </a:solidFill>
                <a:latin typeface="Tahoma" pitchFamily="34" charset="0"/>
              </a:rPr>
              <a:t>Halloed</a:t>
            </a:r>
            <a:r>
              <a:rPr lang="en-US" sz="1800" dirty="0">
                <a:solidFill>
                  <a:srgbClr val="002060"/>
                </a:solidFill>
                <a:latin typeface="Tahoma" pitchFamily="34" charset="0"/>
              </a:rPr>
              <a:t>, ‘Hurrah For Texas,’ As He Galloped Away At The Head Of Some Sixty Volunteers For The Texas Army!  Off They Went To The Alamo</a:t>
            </a:r>
          </a:p>
        </p:txBody>
      </p:sp>
      <p:pic>
        <p:nvPicPr>
          <p:cNvPr id="15364" name="Picture 10" descr="Covered wagons traveling down the trail--photo by L. Deutscher"/>
          <p:cNvPicPr>
            <a:picLocks noChangeAspect="1" noChangeArrowheads="1"/>
          </p:cNvPicPr>
          <p:nvPr/>
        </p:nvPicPr>
        <p:blipFill>
          <a:blip r:embed="rId3" cstate="print"/>
          <a:srcRect/>
          <a:stretch>
            <a:fillRect/>
          </a:stretch>
        </p:blipFill>
        <p:spPr bwMode="auto">
          <a:xfrm>
            <a:off x="5121277" y="4516342"/>
            <a:ext cx="5715000" cy="2298798"/>
          </a:xfrm>
          <a:prstGeom prst="rect">
            <a:avLst/>
          </a:prstGeom>
          <a:noFill/>
          <a:ln w="9525">
            <a:noFill/>
            <a:miter lim="800000"/>
            <a:headEnd/>
            <a:tailEnd/>
          </a:ln>
        </p:spPr>
      </p:pic>
      <p:sp>
        <p:nvSpPr>
          <p:cNvPr id="15365" name="Rectangle 16"/>
          <p:cNvSpPr>
            <a:spLocks noChangeArrowheads="1"/>
          </p:cNvSpPr>
          <p:nvPr/>
        </p:nvSpPr>
        <p:spPr bwMode="auto">
          <a:xfrm>
            <a:off x="1524000" y="2895601"/>
            <a:ext cx="9144000" cy="46166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grpSp>
        <p:nvGrpSpPr>
          <p:cNvPr id="2" name="Group 19"/>
          <p:cNvGrpSpPr>
            <a:grpSpLocks/>
          </p:cNvGrpSpPr>
          <p:nvPr/>
        </p:nvGrpSpPr>
        <p:grpSpPr bwMode="auto">
          <a:xfrm>
            <a:off x="1736726" y="1351722"/>
            <a:ext cx="3292475" cy="4667415"/>
            <a:chOff x="86" y="1152"/>
            <a:chExt cx="2074" cy="2670"/>
          </a:xfrm>
        </p:grpSpPr>
        <p:pic>
          <p:nvPicPr>
            <p:cNvPr id="15367" name="Picture 15" descr="Crockett Photo"/>
            <p:cNvPicPr>
              <a:picLocks noChangeAspect="1" noChangeArrowheads="1"/>
            </p:cNvPicPr>
            <p:nvPr/>
          </p:nvPicPr>
          <p:blipFill>
            <a:blip r:embed="rId4" cstate="print"/>
            <a:srcRect/>
            <a:stretch>
              <a:fillRect/>
            </a:stretch>
          </p:blipFill>
          <p:spPr bwMode="auto">
            <a:xfrm>
              <a:off x="86" y="1152"/>
              <a:ext cx="2074" cy="2221"/>
            </a:xfrm>
            <a:prstGeom prst="rect">
              <a:avLst/>
            </a:prstGeom>
            <a:noFill/>
            <a:ln w="9525">
              <a:noFill/>
              <a:miter lim="800000"/>
              <a:headEnd/>
              <a:tailEnd/>
            </a:ln>
          </p:spPr>
        </p:pic>
        <p:sp>
          <p:nvSpPr>
            <p:cNvPr id="15368" name="Rectangle 17"/>
            <p:cNvSpPr>
              <a:spLocks noChangeArrowheads="1"/>
            </p:cNvSpPr>
            <p:nvPr/>
          </p:nvSpPr>
          <p:spPr bwMode="auto">
            <a:xfrm>
              <a:off x="144" y="3373"/>
              <a:ext cx="1942" cy="449"/>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David "Davy" Crockett</a:t>
              </a:r>
              <a:b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b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(1786-1836)</a:t>
              </a:r>
              <a:endPar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grpSp>
      <p:sp>
        <p:nvSpPr>
          <p:cNvPr id="3" name="Rectangle 2">
            <a:extLst>
              <a:ext uri="{FF2B5EF4-FFF2-40B4-BE49-F238E27FC236}">
                <a16:creationId xmlns:a16="http://schemas.microsoft.com/office/drawing/2014/main" id="{80972C9C-D28C-4747-9B24-98A97F63CB35}"/>
              </a:ext>
            </a:extLst>
          </p:cNvPr>
          <p:cNvSpPr/>
          <p:nvPr/>
        </p:nvSpPr>
        <p:spPr>
          <a:xfrm>
            <a:off x="1355723" y="6076122"/>
            <a:ext cx="3673477" cy="707886"/>
          </a:xfrm>
          <a:prstGeom prst="rect">
            <a:avLst/>
          </a:prstGeom>
          <a:solidFill>
            <a:srgbClr val="FFFF00"/>
          </a:solidFill>
          <a:ln>
            <a:solidFill>
              <a:srgbClr val="FF0000"/>
            </a:solidFill>
            <a:prstDash val="sysDash"/>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rgbClr val="C00000"/>
                </a:solidFill>
              </a:rPr>
              <a:t>*</a:t>
            </a:r>
            <a:r>
              <a:rPr lang="en-US" sz="2000" dirty="0">
                <a:ln/>
                <a:solidFill>
                  <a:srgbClr val="C00000"/>
                </a:solidFill>
              </a:rPr>
              <a:t> </a:t>
            </a:r>
            <a:r>
              <a:rPr lang="en-US" sz="2000" cap="none" spc="0" dirty="0">
                <a:ln/>
                <a:solidFill>
                  <a:srgbClr val="C00000"/>
                </a:solidFill>
                <a:effectLst/>
              </a:rPr>
              <a:t>They Founded Waterloo, Texas   </a:t>
            </a:r>
          </a:p>
          <a:p>
            <a:pPr algn="ctr"/>
            <a:r>
              <a:rPr lang="en-US" sz="2000" cap="none" spc="0" dirty="0">
                <a:ln/>
                <a:solidFill>
                  <a:srgbClr val="C00000"/>
                </a:solidFill>
                <a:effectLst/>
              </a:rPr>
              <a:t>   Later Renamed - </a:t>
            </a:r>
            <a:r>
              <a:rPr lang="en-US" sz="2000" b="1" cap="none" spc="0" dirty="0">
                <a:ln/>
                <a:solidFill>
                  <a:srgbClr val="C00000"/>
                </a:solidFill>
                <a:effectLst/>
              </a:rPr>
              <a:t>Austin, Texas</a:t>
            </a:r>
          </a:p>
        </p:txBody>
      </p:sp>
    </p:spTree>
    <p:extLst>
      <p:ext uri="{BB962C8B-B14F-4D97-AF65-F5344CB8AC3E}">
        <p14:creationId xmlns:p14="http://schemas.microsoft.com/office/powerpoint/2010/main" val="224797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trips(downRight)">
                                      <p:cBhvr>
                                        <p:cTn id="7" dur="500"/>
                                        <p:tgtEl>
                                          <p:spTgt spid="1843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strips(downRight)">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strips(downRight)">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strips(downRight)">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strips(downRight)">
                                      <p:cBhvr>
                                        <p:cTn id="26" dur="500"/>
                                        <p:tgtEl>
                                          <p:spTgt spid="1843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strips(downRight)">
                                      <p:cBhvr>
                                        <p:cTn id="31" dur="500"/>
                                        <p:tgtEl>
                                          <p:spTgt spid="1843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435">
                                            <p:txEl>
                                              <p:pRg st="5" end="5"/>
                                            </p:txEl>
                                          </p:spTgt>
                                        </p:tgtEl>
                                        <p:attrNameLst>
                                          <p:attrName>style.visibility</p:attrName>
                                        </p:attrNameLst>
                                      </p:cBhvr>
                                      <p:to>
                                        <p:strVal val="visible"/>
                                      </p:to>
                                    </p:set>
                                    <p:animEffect transition="in" filter="strips(downRight)">
                                      <p:cBhvr>
                                        <p:cTn id="36"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960834" name="Rectangle 2" descr="Pink tissue paper"/>
          <p:cNvSpPr>
            <a:spLocks noGrp="1" noChangeArrowheads="1"/>
          </p:cNvSpPr>
          <p:nvPr>
            <p:ph type="title"/>
          </p:nvPr>
        </p:nvSpPr>
        <p:spPr>
          <a:xfrm>
            <a:off x="2209800" y="381000"/>
            <a:ext cx="7772400" cy="1295400"/>
          </a:xfrm>
          <a:blipFill dpi="0" rotWithShape="0">
            <a:blip r:embed="rId4" cstate="print"/>
            <a:srcRect/>
            <a:tile tx="0" ty="0" sx="100000" sy="100000" flip="none" algn="tl"/>
          </a:blipFill>
        </p:spPr>
        <p:txBody>
          <a:bodyPr/>
          <a:lstStyle/>
          <a:p>
            <a:r>
              <a:rPr lang="en-US" sz="4800"/>
              <a:t>Texas Restoration Movement:</a:t>
            </a:r>
            <a:r>
              <a:rPr lang="en-US"/>
              <a:t>  </a:t>
            </a:r>
            <a:r>
              <a:rPr lang="en-US" b="1"/>
              <a:t>Barton Stone &amp; Davy Crockett</a:t>
            </a:r>
            <a:r>
              <a:rPr lang="en-US"/>
              <a:t> </a:t>
            </a:r>
          </a:p>
        </p:txBody>
      </p:sp>
      <p:sp>
        <p:nvSpPr>
          <p:cNvPr id="3960835" name="Rectangle 3" descr="Blue tissue paper"/>
          <p:cNvSpPr>
            <a:spLocks noGrp="1" noChangeArrowheads="1"/>
          </p:cNvSpPr>
          <p:nvPr>
            <p:ph type="body" idx="1"/>
          </p:nvPr>
        </p:nvSpPr>
        <p:spPr>
          <a:xfrm>
            <a:off x="2286000" y="2133600"/>
            <a:ext cx="7696200" cy="4267200"/>
          </a:xfrm>
          <a:blipFill dpi="0" rotWithShape="0">
            <a:blip r:embed="rId5" cstate="print"/>
            <a:srcRect/>
            <a:tile tx="0" ty="0" sx="100000" sy="100000" flip="none" algn="tl"/>
          </a:blipFill>
        </p:spPr>
        <p:txBody>
          <a:bodyPr/>
          <a:lstStyle/>
          <a:p>
            <a:pPr>
              <a:lnSpc>
                <a:spcPct val="90000"/>
              </a:lnSpc>
              <a:buFontTx/>
              <a:buBlip>
                <a:blip r:embed="rId6"/>
              </a:buBlip>
            </a:pPr>
            <a:r>
              <a:rPr lang="en-US" sz="2400" b="1"/>
              <a:t> </a:t>
            </a:r>
            <a:r>
              <a:rPr lang="en-US" sz="2400" b="1">
                <a:effectLst>
                  <a:outerShdw blurRad="38100" dist="38100" dir="2700000" algn="tl">
                    <a:srgbClr val="FFFFFF"/>
                  </a:outerShdw>
                </a:effectLst>
              </a:rPr>
              <a:t>“It seems that Benjamin Lynn,  a minister for the Separate Baptist church,  became interested in the Restoration work &amp; preaching of Barton Stone, and          sometime around 1805 came to Stone to be baptized.     He then aligned himself with the Church of Christ.  Benjamin Lynn had two daughters,  one of whom,  Rachel,  married Marshall D’Spain.  Benjamin Lynn  died in 1814,  but two years later,  his daughter and     son-in-law moved to Waterloo,  Alabama where they established a church. The reason the Waterloo church disappeared from the Alabama records is because in 1835,  the entire church moved to Texas.”</a:t>
            </a:r>
            <a:r>
              <a:rPr lang="en-US" sz="2800" b="1">
                <a:effectLst>
                  <a:outerShdw blurRad="38100" dist="38100" dir="2700000" algn="tl">
                    <a:srgbClr val="FFFFFF"/>
                  </a:outerShdw>
                </a:effectLst>
              </a:rPr>
              <a:t> </a:t>
            </a:r>
          </a:p>
          <a:p>
            <a:pPr>
              <a:lnSpc>
                <a:spcPct val="90000"/>
              </a:lnSpc>
              <a:buFontTx/>
              <a:buNone/>
            </a:pPr>
            <a:r>
              <a:rPr lang="en-US" sz="2800" b="1">
                <a:effectLst>
                  <a:outerShdw blurRad="38100" dist="38100" dir="2700000" algn="tl">
                    <a:srgbClr val="FFFFFF"/>
                  </a:outerShdw>
                </a:effectLst>
              </a:rPr>
              <a:t>           </a:t>
            </a:r>
            <a:endParaRPr lang="en-US" b="1">
              <a:solidFill>
                <a:srgbClr val="FF006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60835">
                                            <p:txEl>
                                              <p:pRg st="0" end="0"/>
                                            </p:txEl>
                                          </p:spTgt>
                                        </p:tgtEl>
                                        <p:attrNameLst>
                                          <p:attrName>style.visibility</p:attrName>
                                        </p:attrNameLst>
                                      </p:cBhvr>
                                      <p:to>
                                        <p:strVal val="visible"/>
                                      </p:to>
                                    </p:set>
                                    <p:anim calcmode="lin" valueType="num">
                                      <p:cBhvr additive="base">
                                        <p:cTn id="7" dur="300" fill="hold"/>
                                        <p:tgtEl>
                                          <p:spTgt spid="396083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608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960835">
                                            <p:txEl>
                                              <p:pRg st="1" end="1"/>
                                            </p:txEl>
                                          </p:spTgt>
                                        </p:tgtEl>
                                        <p:attrNameLst>
                                          <p:attrName>style.visibility</p:attrName>
                                        </p:attrNameLst>
                                      </p:cBhvr>
                                      <p:to>
                                        <p:strVal val="visible"/>
                                      </p:to>
                                    </p:set>
                                    <p:anim calcmode="lin" valueType="num">
                                      <p:cBhvr additive="base">
                                        <p:cTn id="13" dur="300" fill="hold"/>
                                        <p:tgtEl>
                                          <p:spTgt spid="3960835">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96083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08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wboy fire animated.gif"/>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3958786" name="Rectangle 2" descr="Pink tissue paper"/>
          <p:cNvSpPr>
            <a:spLocks noGrp="1" noChangeArrowheads="1"/>
          </p:cNvSpPr>
          <p:nvPr>
            <p:ph type="title"/>
          </p:nvPr>
        </p:nvSpPr>
        <p:spPr>
          <a:xfrm>
            <a:off x="2209800" y="304800"/>
            <a:ext cx="7772400" cy="1219200"/>
          </a:xfrm>
          <a:blipFill dpi="0" rotWithShape="0">
            <a:blip r:embed="rId5" cstate="print"/>
            <a:srcRect/>
            <a:tile tx="0" ty="0" sx="100000" sy="100000" flip="none" algn="tl"/>
          </a:blipFill>
        </p:spPr>
        <p:txBody>
          <a:bodyPr/>
          <a:lstStyle/>
          <a:p>
            <a:r>
              <a:rPr lang="en-US" sz="4800"/>
              <a:t>Texas Restoration Movement:</a:t>
            </a:r>
            <a:r>
              <a:rPr lang="en-US"/>
              <a:t>  </a:t>
            </a:r>
            <a:r>
              <a:rPr lang="en-US" b="1"/>
              <a:t>Barton Stone &amp; Davy Crockett</a:t>
            </a:r>
            <a:r>
              <a:rPr lang="en-US"/>
              <a:t> </a:t>
            </a:r>
          </a:p>
        </p:txBody>
      </p:sp>
      <p:sp>
        <p:nvSpPr>
          <p:cNvPr id="3958787" name="Rectangle 3" descr="Blue tissue paper"/>
          <p:cNvSpPr>
            <a:spLocks noGrp="1" noChangeArrowheads="1"/>
          </p:cNvSpPr>
          <p:nvPr>
            <p:ph type="body" idx="1"/>
          </p:nvPr>
        </p:nvSpPr>
        <p:spPr>
          <a:xfrm>
            <a:off x="2286000" y="1828800"/>
            <a:ext cx="7696200" cy="4572000"/>
          </a:xfrm>
          <a:blipFill dpi="0" rotWithShape="0">
            <a:blip r:embed="rId6" cstate="print"/>
            <a:srcRect/>
            <a:tile tx="0" ty="0" sx="100000" sy="100000" flip="none" algn="tl"/>
          </a:blipFill>
        </p:spPr>
        <p:txBody>
          <a:bodyPr/>
          <a:lstStyle/>
          <a:p>
            <a:pPr>
              <a:lnSpc>
                <a:spcPct val="90000"/>
              </a:lnSpc>
              <a:buFontTx/>
              <a:buBlip>
                <a:blip r:embed="rId7"/>
              </a:buBlip>
            </a:pPr>
            <a:r>
              <a:rPr lang="en-US" sz="2000" b="1" dirty="0"/>
              <a:t> </a:t>
            </a:r>
            <a:r>
              <a:rPr lang="en-US" sz="2000" b="1" dirty="0">
                <a:effectLst>
                  <a:outerShdw blurRad="38100" dist="38100" dir="2700000" algn="tl">
                    <a:srgbClr val="FFFFFF"/>
                  </a:outerShdw>
                </a:effectLst>
              </a:rPr>
              <a:t>“Practically,  the whole Alabama community formed a company and started for Texas during the last half of the year 1835.  The caravan,  on its long and tiresome journey,  did not travel on the Lord’s Day.  The members spent the day in worship and rest.  Almost the whole company was made up of Disciples.  It was a Church on foot,  on wheels,  and on horseback.  This ‘church on wheels’  was accompanied as far as Memphis,  Tennessee,  by Davy Crockett,  the hero of the Alamo.  At Memphis he departed to lead sixty volunteers to join the Texas army. When the church arrived at Ft. Clark, Texas, they settled there temporarily. After the war with Mexico ended, the members of the church scattered to settle in various parts of the state.  The Restoration movement spread with them &amp; churches were established throughout Texas.  So it was that,  in 1853,  the church came to be established in a town in Texas that had also been named Waterloo.  But by then,  it had been renamed Austin and had become the state capital.”</a:t>
            </a:r>
            <a:endParaRPr lang="en-US" sz="2000" b="1" dirty="0">
              <a:solidFill>
                <a:srgbClr val="FF0066"/>
              </a:solidFill>
              <a:effectLst>
                <a:outerShdw blurRad="38100" dist="38100" dir="2700000" algn="tl">
                  <a:srgbClr val="000000"/>
                </a:outerShdw>
              </a:effectLst>
            </a:endParaRPr>
          </a:p>
        </p:txBody>
      </p:sp>
      <p:sp>
        <p:nvSpPr>
          <p:cNvPr id="3958788" name="WordArt 4"/>
          <p:cNvSpPr>
            <a:spLocks noChangeArrowheads="1" noChangeShapeType="1" noTextEdit="1"/>
          </p:cNvSpPr>
          <p:nvPr/>
        </p:nvSpPr>
        <p:spPr bwMode="auto">
          <a:xfrm>
            <a:off x="5791200" y="6477000"/>
            <a:ext cx="3657600" cy="152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 Theologia, Summer 2002</a:t>
            </a:r>
          </a:p>
        </p:txBody>
      </p:sp>
      <p:sp>
        <p:nvSpPr>
          <p:cNvPr id="3958789" name="Comment 5"/>
          <p:cNvSpPr>
            <a:spLocks noChangeArrowheads="1"/>
          </p:cNvSpPr>
          <p:nvPr/>
        </p:nvSpPr>
        <p:spPr bwMode="auto">
          <a:xfrm>
            <a:off x="1295400" y="-1447800"/>
            <a:ext cx="9601200" cy="12017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Crockett was disillusioned from his congressional experience and highly disappointed &amp; very critical of the Jackson administration’s expulsion of the Cherokee from the Georgia area in the “Trail of Tears.”     </a:t>
            </a:r>
            <a:r>
              <a:rPr kumimoji="0" lang="en-US"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He was actively looking for new lands and new frontiers of the mind!</a:t>
            </a:r>
          </a:p>
        </p:txBody>
      </p:sp>
    </p:spTree>
    <p:extLst>
      <p:ext uri="{BB962C8B-B14F-4D97-AF65-F5344CB8AC3E}">
        <p14:creationId xmlns:p14="http://schemas.microsoft.com/office/powerpoint/2010/main" val="19581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3958787">
                                            <p:txEl>
                                              <p:pRg st="0" end="0"/>
                                            </p:txEl>
                                          </p:spTgt>
                                        </p:tgtEl>
                                        <p:attrNameLst>
                                          <p:attrName>style.visibility</p:attrName>
                                        </p:attrNameLst>
                                      </p:cBhvr>
                                      <p:to>
                                        <p:strVal val="visible"/>
                                      </p:to>
                                    </p:set>
                                    <p:anim calcmode="lin" valueType="num">
                                      <p:cBhvr additive="base">
                                        <p:cTn id="7" dur="75" fill="hold"/>
                                        <p:tgtEl>
                                          <p:spTgt spid="39587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395878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878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861A30-59C3-480C-83C9-A78C4FAAE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511"/>
            <a:ext cx="12192000" cy="7178511"/>
          </a:xfrm>
          <a:prstGeom prst="rect">
            <a:avLst/>
          </a:prstGeom>
        </p:spPr>
      </p:pic>
    </p:spTree>
    <p:extLst>
      <p:ext uri="{BB962C8B-B14F-4D97-AF65-F5344CB8AC3E}">
        <p14:creationId xmlns:p14="http://schemas.microsoft.com/office/powerpoint/2010/main" val="349462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09800" y="228600"/>
            <a:ext cx="7772400" cy="1219200"/>
          </a:xfrm>
          <a:ln>
            <a:solidFill>
              <a:schemeClr val="bg2"/>
            </a:solidFill>
          </a:ln>
        </p:spPr>
        <p:txBody>
          <a:bodyPr/>
          <a:lstStyle/>
          <a:p>
            <a:r>
              <a:rPr lang="en-US" dirty="0">
                <a:solidFill>
                  <a:srgbClr val="0000FF"/>
                </a:solidFill>
                <a:hlinkClick r:id="rId3" action="ppaction://hlinkfile"/>
              </a:rPr>
              <a:t>Sing W/ Instrument Accompany: </a:t>
            </a:r>
            <a:r>
              <a:rPr lang="en-US" dirty="0">
                <a:solidFill>
                  <a:srgbClr val="0000FF"/>
                </a:solidFill>
              </a:rPr>
              <a:t>Campbell Concert W/ Cowbell?</a:t>
            </a:r>
          </a:p>
        </p:txBody>
      </p:sp>
      <p:sp>
        <p:nvSpPr>
          <p:cNvPr id="86019" name="Rectangle 3"/>
          <p:cNvSpPr>
            <a:spLocks noGrp="1" noChangeArrowheads="1"/>
          </p:cNvSpPr>
          <p:nvPr>
            <p:ph type="body" sz="half" idx="1"/>
          </p:nvPr>
        </p:nvSpPr>
        <p:spPr>
          <a:xfrm>
            <a:off x="2209800" y="1524000"/>
            <a:ext cx="7772400" cy="2438400"/>
          </a:xfrm>
          <a:solidFill>
            <a:schemeClr val="hlink"/>
          </a:solidFill>
        </p:spPr>
        <p:txBody>
          <a:bodyPr/>
          <a:lstStyle/>
          <a:p>
            <a:pPr>
              <a:lnSpc>
                <a:spcPct val="90000"/>
              </a:lnSpc>
            </a:pPr>
            <a:r>
              <a:rPr lang="en-US" sz="2800"/>
              <a:t>Fact:  Early Church Fathers Comments Condemn</a:t>
            </a:r>
          </a:p>
          <a:p>
            <a:pPr>
              <a:lnSpc>
                <a:spcPct val="90000"/>
              </a:lnSpc>
            </a:pPr>
            <a:r>
              <a:rPr lang="en-US" sz="2800"/>
              <a:t>Fact:  (666 AD)  First Organ One Catholic Church</a:t>
            </a:r>
          </a:p>
          <a:p>
            <a:pPr>
              <a:lnSpc>
                <a:spcPct val="90000"/>
              </a:lnSpc>
            </a:pPr>
            <a:r>
              <a:rPr lang="en-US" sz="2800"/>
              <a:t>Fact:  Erasmus (Desiderius)  - “Theatrical Music”</a:t>
            </a:r>
          </a:p>
          <a:p>
            <a:pPr>
              <a:lnSpc>
                <a:spcPct val="90000"/>
              </a:lnSpc>
            </a:pPr>
            <a:r>
              <a:rPr lang="en-US" sz="2800"/>
              <a:t>Fact:  Thomas Aquinas “ …not seem to Judaize.” </a:t>
            </a:r>
          </a:p>
          <a:p>
            <a:pPr>
              <a:lnSpc>
                <a:spcPct val="90000"/>
              </a:lnSpc>
            </a:pPr>
            <a:r>
              <a:rPr lang="en-US" sz="2800" b="1"/>
              <a:t>Fact:  Martin Luther  –  “…an ensign of Baal.”</a:t>
            </a:r>
            <a:r>
              <a:rPr lang="en-US" sz="2800"/>
              <a:t>  </a:t>
            </a:r>
          </a:p>
        </p:txBody>
      </p:sp>
      <p:sp>
        <p:nvSpPr>
          <p:cNvPr id="86020" name="Rectangle 4"/>
          <p:cNvSpPr>
            <a:spLocks noGrp="1" noChangeArrowheads="1"/>
          </p:cNvSpPr>
          <p:nvPr>
            <p:ph sz="half" idx="2"/>
          </p:nvPr>
        </p:nvSpPr>
        <p:spPr>
          <a:xfrm>
            <a:off x="2209800" y="4114800"/>
            <a:ext cx="7772400" cy="2438400"/>
          </a:xfrm>
          <a:ln>
            <a:solidFill>
              <a:srgbClr val="CC3300"/>
            </a:solidFill>
          </a:ln>
        </p:spPr>
        <p:txBody>
          <a:bodyPr/>
          <a:lstStyle/>
          <a:p>
            <a:pPr>
              <a:buFontTx/>
              <a:buNone/>
            </a:pPr>
            <a:r>
              <a:rPr lang="en-US" sz="2800"/>
              <a:t>    </a:t>
            </a:r>
            <a:r>
              <a:rPr lang="en-US" sz="2400">
                <a:solidFill>
                  <a:srgbClr val="FF3300"/>
                </a:solidFill>
              </a:rPr>
              <a:t>“Musical instruments in celebrating the praises of God would be no more suitable than the burning of incense, the lighting of lamps, &amp; the restoration of the other shadows of the law… Men who are fond of outward pomp may delight in that noise;  but the simplicity which God recommends to us by the apostles is far more pleasing to Him.”</a:t>
            </a:r>
            <a:r>
              <a:rPr lang="en-US" sz="2800">
                <a:solidFill>
                  <a:srgbClr val="FF3300"/>
                </a:solidFill>
              </a:rPr>
              <a:t>   </a:t>
            </a:r>
            <a:r>
              <a:rPr lang="en-US" sz="2800" b="1">
                <a:solidFill>
                  <a:srgbClr val="FF3300"/>
                </a:solidFill>
              </a:rPr>
              <a:t>Calvin</a:t>
            </a:r>
          </a:p>
        </p:txBody>
      </p:sp>
      <p:sp>
        <p:nvSpPr>
          <p:cNvPr id="86025" name="Comment 9"/>
          <p:cNvSpPr>
            <a:spLocks noChangeArrowheads="1"/>
          </p:cNvSpPr>
          <p:nvPr/>
        </p:nvSpPr>
        <p:spPr bwMode="auto">
          <a:xfrm>
            <a:off x="1539876" y="-1066800"/>
            <a:ext cx="6613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   ORGAN ASSOCIATED WITH THE CIRCUS!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John Knox – The Organ a “chest of whistles!”</a:t>
            </a:r>
          </a:p>
        </p:txBody>
      </p:sp>
    </p:spTree>
    <p:extLst>
      <p:ext uri="{BB962C8B-B14F-4D97-AF65-F5344CB8AC3E}">
        <p14:creationId xmlns:p14="http://schemas.microsoft.com/office/powerpoint/2010/main" val="36410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1000"/>
                                        <p:tgtEl>
                                          <p:spTgt spid="86018"/>
                                        </p:tgtEl>
                                      </p:cBhvr>
                                    </p:animEffect>
                                    <p:anim calcmode="lin" valueType="num">
                                      <p:cBhvr>
                                        <p:cTn id="8" dur="1000" fill="hold"/>
                                        <p:tgtEl>
                                          <p:spTgt spid="86018"/>
                                        </p:tgtEl>
                                        <p:attrNameLst>
                                          <p:attrName>ppt_x</p:attrName>
                                        </p:attrNameLst>
                                      </p:cBhvr>
                                      <p:tavLst>
                                        <p:tav tm="0">
                                          <p:val>
                                            <p:strVal val="#ppt_x"/>
                                          </p:val>
                                        </p:tav>
                                        <p:tav tm="100000">
                                          <p:val>
                                            <p:strVal val="#ppt_x"/>
                                          </p:val>
                                        </p:tav>
                                      </p:tavLst>
                                    </p:anim>
                                    <p:anim calcmode="lin" valueType="num">
                                      <p:cBhvr>
                                        <p:cTn id="9" dur="1000" fill="hold"/>
                                        <p:tgtEl>
                                          <p:spTgt spid="860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grpId="0" nodeType="clickEffect">
                                  <p:stCondLst>
                                    <p:cond delay="0"/>
                                  </p:stCondLst>
                                  <p:iterate type="wd">
                                    <p:tmPct val="100000"/>
                                  </p:iterate>
                                  <p:childTnLst>
                                    <p:set>
                                      <p:cBhvr>
                                        <p:cTn id="13" dur="1" fill="hold">
                                          <p:stCondLst>
                                            <p:cond delay="0"/>
                                          </p:stCondLst>
                                        </p:cTn>
                                        <p:tgtEl>
                                          <p:spTgt spid="86020"/>
                                        </p:tgtEl>
                                        <p:attrNameLst>
                                          <p:attrName>style.visibility</p:attrName>
                                        </p:attrNameLst>
                                      </p:cBhvr>
                                      <p:to>
                                        <p:strVal val="visible"/>
                                      </p:to>
                                    </p:set>
                                    <p:anim calcmode="lin" valueType="num">
                                      <p:cBhvr>
                                        <p:cTn id="14" dur="300" fill="hold"/>
                                        <p:tgtEl>
                                          <p:spTgt spid="86020"/>
                                        </p:tgtEl>
                                        <p:attrNameLst>
                                          <p:attrName>ppt_w</p:attrName>
                                        </p:attrNameLst>
                                      </p:cBhvr>
                                      <p:tavLst>
                                        <p:tav tm="0">
                                          <p:val>
                                            <p:fltVal val="0"/>
                                          </p:val>
                                        </p:tav>
                                        <p:tav tm="100000">
                                          <p:val>
                                            <p:strVal val="#ppt_w"/>
                                          </p:val>
                                        </p:tav>
                                      </p:tavLst>
                                    </p:anim>
                                    <p:anim calcmode="lin" valueType="num">
                                      <p:cBhvr>
                                        <p:cTn id="15" dur="300" fill="hold"/>
                                        <p:tgtEl>
                                          <p:spTgt spid="86020"/>
                                        </p:tgtEl>
                                        <p:attrNameLst>
                                          <p:attrName>ppt_h</p:attrName>
                                        </p:attrNameLst>
                                      </p:cBhvr>
                                      <p:tavLst>
                                        <p:tav tm="0">
                                          <p:val>
                                            <p:fltVal val="0"/>
                                          </p:val>
                                        </p:tav>
                                        <p:tav tm="100000">
                                          <p:val>
                                            <p:strVal val="#ppt_h"/>
                                          </p:val>
                                        </p:tav>
                                      </p:tavLst>
                                    </p:anim>
                                    <p:anim calcmode="lin" valueType="num">
                                      <p:cBhvr>
                                        <p:cTn id="16" dur="300" fill="hold"/>
                                        <p:tgtEl>
                                          <p:spTgt spid="86020"/>
                                        </p:tgtEl>
                                        <p:attrNameLst>
                                          <p:attrName>ppt_x</p:attrName>
                                        </p:attrNameLst>
                                      </p:cBhvr>
                                      <p:tavLst>
                                        <p:tav tm="0">
                                          <p:val>
                                            <p:fltVal val="0.5"/>
                                          </p:val>
                                        </p:tav>
                                        <p:tav tm="100000">
                                          <p:val>
                                            <p:strVal val="#ppt_x"/>
                                          </p:val>
                                        </p:tav>
                                      </p:tavLst>
                                    </p:anim>
                                    <p:anim calcmode="lin" valueType="num">
                                      <p:cBhvr>
                                        <p:cTn id="17" dur="300" fill="hold"/>
                                        <p:tgtEl>
                                          <p:spTgt spid="860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2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18466" name="Rectangle 2"/>
          <p:cNvSpPr>
            <a:spLocks noGrp="1" noChangeArrowheads="1"/>
          </p:cNvSpPr>
          <p:nvPr>
            <p:ph type="title"/>
          </p:nvPr>
        </p:nvSpPr>
        <p:spPr>
          <a:xfrm>
            <a:off x="1828800" y="457200"/>
            <a:ext cx="8382000" cy="609600"/>
          </a:xfrm>
        </p:spPr>
        <p:txBody>
          <a:bodyPr/>
          <a:lstStyle/>
          <a:p>
            <a:r>
              <a:rPr lang="en-US" sz="3600" dirty="0">
                <a:solidFill>
                  <a:schemeClr val="accent1"/>
                </a:solidFill>
                <a:effectLst>
                  <a:outerShdw blurRad="38100" dist="38100" dir="2700000" algn="tl">
                    <a:srgbClr val="C0C0C0"/>
                  </a:outerShdw>
                </a:effectLst>
                <a:latin typeface="Calligrapher" pitchFamily="2" charset="0"/>
              </a:rPr>
              <a:t>Presbyterian Commentator Lyman Coleman</a:t>
            </a:r>
          </a:p>
        </p:txBody>
      </p:sp>
      <p:sp>
        <p:nvSpPr>
          <p:cNvPr id="3518467" name="Rectangle 3"/>
          <p:cNvSpPr>
            <a:spLocks noGrp="1" noChangeArrowheads="1"/>
          </p:cNvSpPr>
          <p:nvPr>
            <p:ph type="body" idx="1"/>
          </p:nvPr>
        </p:nvSpPr>
        <p:spPr>
          <a:xfrm>
            <a:off x="2057400" y="1066800"/>
            <a:ext cx="7924800" cy="5029200"/>
          </a:xfrm>
        </p:spPr>
        <p:txBody>
          <a:bodyPr/>
          <a:lstStyle/>
          <a:p>
            <a:pPr>
              <a:lnSpc>
                <a:spcPct val="90000"/>
              </a:lnSpc>
              <a:buFontTx/>
              <a:buBlip>
                <a:blip r:embed="rId4"/>
              </a:buBlip>
            </a:pPr>
            <a:r>
              <a:rPr lang="en-US" sz="2800" b="1" dirty="0">
                <a:solidFill>
                  <a:srgbClr val="FFFF99"/>
                </a:solidFill>
                <a:effectLst>
                  <a:outerShdw blurRad="38100" dist="38100" dir="2700000" algn="tl">
                    <a:srgbClr val="C0C0C0"/>
                  </a:outerShdw>
                </a:effectLst>
              </a:rPr>
              <a:t> “It is generally admitted that the primitive Christians employed no instrumental music in their Christian worship.  Neither Ambrose,  nor Basil,  nor Chrysostom, in the noble encomiums which they severally pronounce upon music,  make any mention of instrumental music.  Basil condemns it as ministering only to the depraved passion of men.  (Water) organs were unknown in the church until the 8</a:t>
            </a:r>
            <a:r>
              <a:rPr lang="en-US" sz="2800" b="1" baseline="30000" dirty="0">
                <a:solidFill>
                  <a:srgbClr val="FFFF99"/>
                </a:solidFill>
                <a:effectLst>
                  <a:outerShdw blurRad="38100" dist="38100" dir="2700000" algn="tl">
                    <a:srgbClr val="C0C0C0"/>
                  </a:outerShdw>
                </a:effectLst>
              </a:rPr>
              <a:t>th</a:t>
            </a:r>
            <a:r>
              <a:rPr lang="en-US" sz="2800" b="1" dirty="0">
                <a:solidFill>
                  <a:srgbClr val="FFFF99"/>
                </a:solidFill>
                <a:effectLst>
                  <a:outerShdw blurRad="38100" dist="38100" dir="2700000" algn="tl">
                    <a:srgbClr val="C0C0C0"/>
                  </a:outerShdw>
                </a:effectLst>
              </a:rPr>
              <a:t> century.  Previous to this they had their place in theater rather than in the church.  They were never regarded with favor in the Eastern Church and vehemently opposed in many places in the West.”</a:t>
            </a:r>
            <a:r>
              <a:rPr lang="en-US" sz="2800" dirty="0"/>
              <a:t>      </a:t>
            </a:r>
          </a:p>
        </p:txBody>
      </p:sp>
      <p:sp>
        <p:nvSpPr>
          <p:cNvPr id="3518468" name="Comment 4"/>
          <p:cNvSpPr>
            <a:spLocks noChangeArrowheads="1"/>
          </p:cNvSpPr>
          <p:nvPr/>
        </p:nvSpPr>
        <p:spPr bwMode="auto">
          <a:xfrm>
            <a:off x="1539876" y="-1447800"/>
            <a:ext cx="9128125" cy="12017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A.D. 68:</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“[When his armies began to revolt]  Nero went to the theatre and played with a new hydraulic-powered organ he owned.  His behavior caused dismay among his supporters and a belief that the man was not entirely there.”   </a:t>
            </a:r>
          </a:p>
        </p:txBody>
      </p:sp>
    </p:spTree>
    <p:extLst>
      <p:ext uri="{BB962C8B-B14F-4D97-AF65-F5344CB8AC3E}">
        <p14:creationId xmlns:p14="http://schemas.microsoft.com/office/powerpoint/2010/main" val="234910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518466">
                                            <p:txEl>
                                              <p:pRg st="0" end="0"/>
                                            </p:txEl>
                                          </p:spTgt>
                                        </p:tgtEl>
                                        <p:attrNameLst>
                                          <p:attrName>style.visibility</p:attrName>
                                        </p:attrNameLst>
                                      </p:cBhvr>
                                      <p:to>
                                        <p:strVal val="visible"/>
                                      </p:to>
                                    </p:set>
                                    <p:anim calcmode="lin" valueType="num">
                                      <p:cBhvr additive="base">
                                        <p:cTn id="7" dur="300" fill="hold"/>
                                        <p:tgtEl>
                                          <p:spTgt spid="35184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5184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518467">
                                            <p:txEl>
                                              <p:pRg st="0" end="0"/>
                                            </p:txEl>
                                          </p:spTgt>
                                        </p:tgtEl>
                                        <p:attrNameLst>
                                          <p:attrName>style.visibility</p:attrName>
                                        </p:attrNameLst>
                                      </p:cBhvr>
                                      <p:to>
                                        <p:strVal val="visible"/>
                                      </p:to>
                                    </p:set>
                                    <p:anim calcmode="lin" valueType="num">
                                      <p:cBhvr>
                                        <p:cTn id="13" dur="300" fill="hold"/>
                                        <p:tgtEl>
                                          <p:spTgt spid="3518467">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5184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8466" grpId="0" build="p" autoUpdateAnimBg="0"/>
      <p:bldP spid="35184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358219" y="678730"/>
            <a:ext cx="11425286" cy="513986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Calligrapher" pitchFamily="2" charset="0"/>
                <a:ea typeface="+mn-ea"/>
                <a:cs typeface="+mn-cs"/>
              </a:rPr>
              <a:t>“In the earlier years of the present Reformation,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Calligrapher" pitchFamily="2" charset="0"/>
                <a:ea typeface="+mn-ea"/>
                <a:cs typeface="+mn-cs"/>
              </a:rPr>
              <a:t>There was entire unanimity in the rejection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Calligrapher" pitchFamily="2" charset="0"/>
                <a:ea typeface="+mn-ea"/>
                <a:cs typeface="+mn-cs"/>
              </a:rPr>
              <a:t>instrumental music from the public worship.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Calligrapher" pitchFamily="2" charset="0"/>
                <a:ea typeface="+mn-ea"/>
                <a:cs typeface="+mn-cs"/>
              </a:rPr>
              <a:t>It was declared unscriptural, inharmonious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Calligrapher" pitchFamily="2" charset="0"/>
                <a:ea typeface="+mn-ea"/>
                <a:cs typeface="+mn-cs"/>
              </a:rPr>
              <a:t> with the Christian institution,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Calligrapher" pitchFamily="2" charset="0"/>
                <a:ea typeface="+mn-ea"/>
                <a:cs typeface="+mn-cs"/>
              </a:rPr>
              <a:t> and a source of corruption.”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ligrapher" pitchFamily="2" charset="0"/>
                <a:ea typeface="+mn-ea"/>
                <a:cs typeface="+mn-cs"/>
              </a:rPr>
              <a:t>-  </a:t>
            </a:r>
            <a:r>
              <a:rPr kumimoji="0" lang="en-US" sz="4400" b="1" i="0" u="none" strike="noStrike" kern="1200" cap="none" spc="150" normalizeH="0" baseline="0" noProof="0" dirty="0">
                <a:ln w="11430"/>
                <a:solidFill>
                  <a:srgbClr val="FF0000"/>
                </a:solidFill>
                <a:effectLst>
                  <a:outerShdw blurRad="25400" algn="tl" rotWithShape="0">
                    <a:srgbClr val="000000">
                      <a:alpha val="43000"/>
                    </a:srgbClr>
                  </a:outerShdw>
                </a:effectLst>
                <a:uLnTx/>
                <a:uFillTx/>
                <a:latin typeface="Calligrapher" pitchFamily="2" charset="0"/>
                <a:ea typeface="+mn-ea"/>
                <a:cs typeface="+mn-cs"/>
              </a:rPr>
              <a:t>J. W. </a:t>
            </a:r>
            <a:r>
              <a:rPr kumimoji="0" lang="en-US" sz="4400" b="1" i="0" u="none" strike="noStrike" kern="1200" cap="none" spc="150" normalizeH="0" baseline="0" noProof="0" dirty="0" err="1">
                <a:ln w="11430"/>
                <a:solidFill>
                  <a:srgbClr val="FF0000"/>
                </a:solidFill>
                <a:effectLst>
                  <a:outerShdw blurRad="25400" algn="tl" rotWithShape="0">
                    <a:srgbClr val="000000">
                      <a:alpha val="43000"/>
                    </a:srgbClr>
                  </a:outerShdw>
                </a:effectLst>
                <a:uLnTx/>
                <a:uFillTx/>
                <a:latin typeface="Calligrapher" pitchFamily="2" charset="0"/>
                <a:ea typeface="+mn-ea"/>
                <a:cs typeface="+mn-cs"/>
              </a:rPr>
              <a:t>McGarvey</a:t>
            </a:r>
            <a:r>
              <a:rPr kumimoji="0" lang="en-US" sz="4400" b="1" i="0" u="none" strike="noStrike" kern="1200" cap="none" spc="150" normalizeH="0" baseline="0" noProof="0" dirty="0">
                <a:ln w="11430"/>
                <a:solidFill>
                  <a:srgbClr val="FF0000"/>
                </a:solidFill>
                <a:effectLst>
                  <a:outerShdw blurRad="25400" algn="tl" rotWithShape="0">
                    <a:srgbClr val="000000">
                      <a:alpha val="43000"/>
                    </a:srgbClr>
                  </a:outerShdw>
                </a:effectLst>
                <a:uLnTx/>
                <a:uFillTx/>
                <a:latin typeface="Calligrapher" pitchFamily="2"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ligrapher" pitchFamily="2" charset="0"/>
              <a:ea typeface="+mn-ea"/>
              <a:cs typeface="+mn-cs"/>
            </a:endParaRPr>
          </a:p>
        </p:txBody>
      </p:sp>
    </p:spTree>
    <p:extLst>
      <p:ext uri="{BB962C8B-B14F-4D97-AF65-F5344CB8AC3E}">
        <p14:creationId xmlns:p14="http://schemas.microsoft.com/office/powerpoint/2010/main" val="13767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to="" calcmode="lin" valueType="num">
                                      <p:cBhvr>
                                        <p:cTn id="13" dur="1" fill="hold"/>
                                        <p:tgtEl>
                                          <p:spTgt spid="5">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 to="" calcmode="lin" valueType="num">
                                      <p:cBhvr>
                                        <p:cTn id="16" dur="1" fill="hold"/>
                                        <p:tgtEl>
                                          <p:spTgt spid="5">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to="" calcmode="lin" valueType="num">
                                      <p:cBhvr>
                                        <p:cTn id="19" dur="1" fill="hold"/>
                                        <p:tgtEl>
                                          <p:spTgt spid="5">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to="" calcmode="lin" valueType="num">
                                      <p:cBhvr>
                                        <p:cTn id="22" dur="1" fill="hold"/>
                                        <p:tgtEl>
                                          <p:spTgt spid="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289538" name="Rectangle 2"/>
          <p:cNvSpPr>
            <a:spLocks noGrp="1" noChangeArrowheads="1"/>
          </p:cNvSpPr>
          <p:nvPr>
            <p:ph type="title"/>
          </p:nvPr>
        </p:nvSpPr>
        <p:spPr>
          <a:xfrm>
            <a:off x="1593130" y="388650"/>
            <a:ext cx="8908329" cy="754350"/>
          </a:xfrm>
        </p:spPr>
        <p:txBody>
          <a:bodyPr/>
          <a:lstStyle/>
          <a:p>
            <a:r>
              <a:rPr lang="en-US" sz="4000" u="sng" dirty="0">
                <a:solidFill>
                  <a:schemeClr val="accent1"/>
                </a:solidFill>
                <a:effectLst>
                  <a:outerShdw blurRad="38100" dist="38100" dir="2700000" algn="tl">
                    <a:srgbClr val="C0C0C0"/>
                  </a:outerShdw>
                </a:effectLst>
                <a:latin typeface="Calligrapher" pitchFamily="2" charset="0"/>
              </a:rPr>
              <a:t>Ben Franklin - Akron, Ohio - April, 1868:  </a:t>
            </a:r>
          </a:p>
        </p:txBody>
      </p:sp>
      <p:sp>
        <p:nvSpPr>
          <p:cNvPr id="4289539" name="Rectangle 3"/>
          <p:cNvSpPr>
            <a:spLocks noGrp="1" noChangeArrowheads="1"/>
          </p:cNvSpPr>
          <p:nvPr>
            <p:ph type="body" idx="1"/>
          </p:nvPr>
        </p:nvSpPr>
        <p:spPr>
          <a:xfrm>
            <a:off x="1772239" y="1143000"/>
            <a:ext cx="8362362" cy="5334000"/>
          </a:xfrm>
        </p:spPr>
        <p:txBody>
          <a:bodyPr/>
          <a:lstStyle/>
          <a:p>
            <a:pPr>
              <a:lnSpc>
                <a:spcPct val="90000"/>
              </a:lnSpc>
              <a:buFontTx/>
              <a:buBlip>
                <a:blip r:embed="rId5"/>
              </a:buBlip>
            </a:pPr>
            <a:r>
              <a:rPr lang="en-US" sz="2800" b="1" dirty="0">
                <a:solidFill>
                  <a:srgbClr val="FFFF99"/>
                </a:solidFill>
                <a:effectLst>
                  <a:outerShdw blurRad="38100" dist="38100" dir="2700000" algn="tl">
                    <a:srgbClr val="C0C0C0"/>
                  </a:outerShdw>
                </a:effectLst>
              </a:rPr>
              <a:t>  “We have not been more tried in a long time.  While it was going off, we reflected and turned the matter in every way possible.  What was to be done?  We never felt more unhappy.  Are brethren determined, we involuntarily thought,  to deteriorate the worship into music &amp; compel us to endorse it?  If we refuse to preach, it may, we further thought,  create a lasting trouble, and some may blame us for it.  We decided to preach,  and did so, but with a heavy heart,  in view of the worship having been degenerated before our face.” </a:t>
            </a:r>
            <a:endParaRPr lang="en-US" sz="2800" dirty="0"/>
          </a:p>
        </p:txBody>
      </p:sp>
      <p:sp>
        <p:nvSpPr>
          <p:cNvPr id="4" name="Rectangle 3"/>
          <p:cNvSpPr/>
          <p:nvPr/>
        </p:nvSpPr>
        <p:spPr>
          <a:xfrm>
            <a:off x="1941922" y="5392132"/>
            <a:ext cx="8192678" cy="10772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ligrapher" pitchFamily="2" charset="0"/>
                <a:ea typeface="+mn-ea"/>
                <a:cs typeface="+mn-cs"/>
              </a:rPr>
              <a:t>This tendency toward the worship instrument was related to an extravagant trending in the construction of large, cathedral-like church buildings. Benjamin Franklin called them "temples," "a display of unchristian opulence," and an "appeal to the lust of the flesh and the pride of life" (Elder Ben Franklin: Eye of the Storm, Earl West, pp.290-292). </a:t>
            </a:r>
          </a:p>
        </p:txBody>
      </p:sp>
    </p:spTree>
    <p:extLst>
      <p:ext uri="{BB962C8B-B14F-4D97-AF65-F5344CB8AC3E}">
        <p14:creationId xmlns:p14="http://schemas.microsoft.com/office/powerpoint/2010/main" val="41243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89538">
                                            <p:txEl>
                                              <p:pRg st="0" end="0"/>
                                            </p:txEl>
                                          </p:spTgt>
                                        </p:tgtEl>
                                        <p:attrNameLst>
                                          <p:attrName>style.visibility</p:attrName>
                                        </p:attrNameLst>
                                      </p:cBhvr>
                                      <p:to>
                                        <p:strVal val="visible"/>
                                      </p:to>
                                    </p:set>
                                    <p:anim calcmode="lin" valueType="num">
                                      <p:cBhvr additive="base">
                                        <p:cTn id="7" dur="300" fill="hold"/>
                                        <p:tgtEl>
                                          <p:spTgt spid="42895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895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4289539">
                                            <p:txEl>
                                              <p:pRg st="0" end="0"/>
                                            </p:txEl>
                                          </p:spTgt>
                                        </p:tgtEl>
                                        <p:attrNameLst>
                                          <p:attrName>style.visibility</p:attrName>
                                        </p:attrNameLst>
                                      </p:cBhvr>
                                      <p:to>
                                        <p:strVal val="visible"/>
                                      </p:to>
                                    </p:set>
                                    <p:animEffect transition="in" filter="wipe(up)">
                                      <p:cBhvr>
                                        <p:cTn id="13" dur="75"/>
                                        <p:tgtEl>
                                          <p:spTgt spid="428953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to="" calcmode="lin" valueType="num">
                                      <p:cBhvr>
                                        <p:cTn id="18"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9538" grpId="0" build="p" autoUpdateAnimBg="0"/>
      <p:bldP spid="42895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08258" name="Rectangle 2"/>
          <p:cNvSpPr>
            <a:spLocks noGrp="1" noChangeArrowheads="1"/>
          </p:cNvSpPr>
          <p:nvPr>
            <p:ph type="title"/>
          </p:nvPr>
        </p:nvSpPr>
        <p:spPr>
          <a:xfrm>
            <a:off x="1828800" y="533400"/>
            <a:ext cx="8382000" cy="609600"/>
          </a:xfrm>
        </p:spPr>
        <p:txBody>
          <a:bodyPr/>
          <a:lstStyle/>
          <a:p>
            <a:r>
              <a:rPr lang="en-US" sz="3200" u="sng" dirty="0">
                <a:solidFill>
                  <a:schemeClr val="accent1"/>
                </a:solidFill>
                <a:effectLst>
                  <a:outerShdw blurRad="38100" dist="38100" dir="2700000" algn="tl">
                    <a:srgbClr val="C0C0C0"/>
                  </a:outerShdw>
                </a:effectLst>
                <a:latin typeface="Calligrapher" pitchFamily="2" charset="0"/>
              </a:rPr>
              <a:t>David Lipscomb\Gospel Advocate\Sept. 1873  </a:t>
            </a:r>
          </a:p>
        </p:txBody>
      </p:sp>
      <p:sp>
        <p:nvSpPr>
          <p:cNvPr id="3808259" name="Rectangle 3"/>
          <p:cNvSpPr>
            <a:spLocks noGrp="1" noChangeArrowheads="1"/>
          </p:cNvSpPr>
          <p:nvPr>
            <p:ph type="body" idx="1"/>
          </p:nvPr>
        </p:nvSpPr>
        <p:spPr>
          <a:xfrm>
            <a:off x="2286000" y="1219200"/>
            <a:ext cx="7772400" cy="5257800"/>
          </a:xfrm>
        </p:spPr>
        <p:txBody>
          <a:bodyPr/>
          <a:lstStyle/>
          <a:p>
            <a:pPr>
              <a:buFontTx/>
              <a:buBlip>
                <a:blip r:embed="rId4"/>
              </a:buBlip>
            </a:pPr>
            <a:r>
              <a:rPr lang="en-US" b="1" dirty="0">
                <a:solidFill>
                  <a:srgbClr val="FFFF99"/>
                </a:solidFill>
                <a:effectLst>
                  <a:outerShdw blurRad="38100" dist="38100" dir="2700000" algn="tl">
                    <a:srgbClr val="C0C0C0"/>
                  </a:outerShdw>
                </a:effectLst>
              </a:rPr>
              <a:t> “We do not think anyone has ever claimed authority from the Scriptures    to use the organ in worship.  They only claim it is not condemned…  [But] the New Testament is at once the rule and limit of our faith and worship to God.  This is the distinctive difference between us and other religious bodies.  Others accept the NT as their rule,  but do not make it the limit of their faith.”</a:t>
            </a:r>
            <a:endParaRPr lang="en-US" dirty="0"/>
          </a:p>
        </p:txBody>
      </p:sp>
    </p:spTree>
    <p:extLst>
      <p:ext uri="{BB962C8B-B14F-4D97-AF65-F5344CB8AC3E}">
        <p14:creationId xmlns:p14="http://schemas.microsoft.com/office/powerpoint/2010/main" val="20918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08258">
                                            <p:txEl>
                                              <p:pRg st="0" end="0"/>
                                            </p:txEl>
                                          </p:spTgt>
                                        </p:tgtEl>
                                        <p:attrNameLst>
                                          <p:attrName>style.visibility</p:attrName>
                                        </p:attrNameLst>
                                      </p:cBhvr>
                                      <p:to>
                                        <p:strVal val="visible"/>
                                      </p:to>
                                    </p:set>
                                    <p:anim calcmode="lin" valueType="num">
                                      <p:cBhvr additive="base">
                                        <p:cTn id="7" dur="300" fill="hold"/>
                                        <p:tgtEl>
                                          <p:spTgt spid="380825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0825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808259">
                                            <p:txEl>
                                              <p:pRg st="0" end="0"/>
                                            </p:txEl>
                                          </p:spTgt>
                                        </p:tgtEl>
                                        <p:attrNameLst>
                                          <p:attrName>style.visibility</p:attrName>
                                        </p:attrNameLst>
                                      </p:cBhvr>
                                      <p:to>
                                        <p:strVal val="visible"/>
                                      </p:to>
                                    </p:set>
                                    <p:anim calcmode="lin" valueType="num">
                                      <p:cBhvr>
                                        <p:cTn id="13" dur="300" fill="hold"/>
                                        <p:tgtEl>
                                          <p:spTgt spid="3808259">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8082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8258" grpId="0" build="p" autoUpdateAnimBg="0"/>
      <p:bldP spid="380825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3932162" name="Rectangle 2"/>
          <p:cNvSpPr>
            <a:spLocks noGrp="1" noChangeArrowheads="1"/>
          </p:cNvSpPr>
          <p:nvPr>
            <p:ph type="title"/>
          </p:nvPr>
        </p:nvSpPr>
        <p:spPr>
          <a:xfrm>
            <a:off x="1828800" y="152400"/>
            <a:ext cx="8534400" cy="990600"/>
          </a:xfrm>
          <a:solidFill>
            <a:schemeClr val="accent1"/>
          </a:solidFill>
        </p:spPr>
        <p:txBody>
          <a:bodyPr/>
          <a:lstStyle/>
          <a:p>
            <a:r>
              <a:rPr lang="en-US" sz="2000"/>
              <a:t>Excerpts of </a:t>
            </a:r>
            <a:r>
              <a:rPr lang="en-US" sz="2000" u="sng"/>
              <a:t>Religion &amp; American Culture: Journal Of Interpretation</a:t>
            </a:r>
            <a:r>
              <a:rPr lang="en-US" sz="2000"/>
              <a:t>, Vol. II, # 2</a:t>
            </a:r>
            <a:br>
              <a:rPr lang="en-US" sz="2000"/>
            </a:br>
            <a:r>
              <a:rPr lang="en-US" sz="2800" b="1">
                <a:solidFill>
                  <a:schemeClr val="bg1"/>
                </a:solidFill>
              </a:rPr>
              <a:t>“The Apocalyptic Origins Of Churches Of Christ”</a:t>
            </a:r>
          </a:p>
        </p:txBody>
      </p:sp>
      <p:sp>
        <p:nvSpPr>
          <p:cNvPr id="3932163" name="Rectangle 3"/>
          <p:cNvSpPr>
            <a:spLocks noGrp="1" noChangeArrowheads="1"/>
          </p:cNvSpPr>
          <p:nvPr>
            <p:ph type="body" idx="1"/>
          </p:nvPr>
        </p:nvSpPr>
        <p:spPr>
          <a:xfrm>
            <a:off x="1828800" y="1219200"/>
            <a:ext cx="8534400" cy="5486400"/>
          </a:xfrm>
        </p:spPr>
        <p:txBody>
          <a:bodyPr/>
          <a:lstStyle/>
          <a:p>
            <a:pPr>
              <a:lnSpc>
                <a:spcPct val="90000"/>
              </a:lnSpc>
            </a:pPr>
            <a:r>
              <a:rPr lang="en-US" sz="1400" dirty="0">
                <a:solidFill>
                  <a:schemeClr val="accent1"/>
                </a:solidFill>
                <a:effectLst>
                  <a:outerShdw blurRad="38100" dist="38100" dir="2700000" algn="tl">
                    <a:srgbClr val="000000"/>
                  </a:outerShdw>
                </a:effectLst>
              </a:rPr>
              <a:t>In 1906, the United States Bureau of the Census recognized for the first time a division in the ranks of the Stone-Campbell restoration tradition and listed two separate denominations: Churches Of Christ &amp; Disciples   of Christ.  Until 1964, most historians rooted this division in a late nineteenth century dispute over missionary societies and instrumental music…However, in 1964, David Edwin Harrell took sharp exception in this interpretation and rooted the division in social forces related to the Civil War.  Thus, he concluded,  ‘the 20</a:t>
            </a:r>
            <a:r>
              <a:rPr lang="en-US" sz="1400" baseline="30000" dirty="0">
                <a:solidFill>
                  <a:schemeClr val="accent1"/>
                </a:solidFill>
                <a:effectLst>
                  <a:outerShdw blurRad="38100" dist="38100" dir="2700000" algn="tl">
                    <a:srgbClr val="000000"/>
                  </a:outerShdw>
                </a:effectLst>
              </a:rPr>
              <a:t>th</a:t>
            </a:r>
            <a:r>
              <a:rPr lang="en-US" sz="1400" dirty="0">
                <a:solidFill>
                  <a:schemeClr val="accent1"/>
                </a:solidFill>
                <a:effectLst>
                  <a:outerShdw blurRad="38100" dist="38100" dir="2700000" algn="tl">
                    <a:srgbClr val="000000"/>
                  </a:outerShdw>
                </a:effectLst>
              </a:rPr>
              <a:t> century Churches of Christ are the spirited offspring of the religious rednecks of the postbellum South.” </a:t>
            </a:r>
          </a:p>
          <a:p>
            <a:pPr>
              <a:lnSpc>
                <a:spcPct val="90000"/>
              </a:lnSpc>
            </a:pPr>
            <a:r>
              <a:rPr lang="en-US" sz="1400" dirty="0">
                <a:solidFill>
                  <a:schemeClr val="accent1"/>
                </a:solidFill>
                <a:effectLst>
                  <a:outerShdw blurRad="38100" dist="38100" dir="2700000" algn="tl">
                    <a:srgbClr val="000000"/>
                  </a:outerShdw>
                </a:effectLst>
              </a:rPr>
              <a:t>There is considerable truth in both the traditional reading and in Harrell’s revisionist interpretation.  At the  same time, neither of these interpretations recognizes the pivotal role played by the separationist  and apocalyptic tradition of Barton W. Stone in shaping Churches Of Christ, much less the cultural split that undergirded the differences between the Campbellite and the </a:t>
            </a:r>
            <a:r>
              <a:rPr lang="en-US" sz="1400" dirty="0" err="1">
                <a:solidFill>
                  <a:schemeClr val="accent1"/>
                </a:solidFill>
                <a:effectLst>
                  <a:outerShdw blurRad="38100" dist="38100" dir="2700000" algn="tl">
                    <a:srgbClr val="000000"/>
                  </a:outerShdw>
                </a:effectLst>
              </a:rPr>
              <a:t>Stoneite</a:t>
            </a:r>
            <a:r>
              <a:rPr lang="en-US" sz="1400" dirty="0">
                <a:solidFill>
                  <a:schemeClr val="accent1"/>
                </a:solidFill>
                <a:effectLst>
                  <a:outerShdw blurRad="38100" dist="38100" dir="2700000" algn="tl">
                    <a:srgbClr val="000000"/>
                  </a:outerShdw>
                </a:effectLst>
              </a:rPr>
              <a:t> perspectives…Alexander Campbell –      a man who represented the “party of hope” as fully as any man of his age.  Churches of Christ, ultimately descend, at least in part, from the separatist, anti-modern perspective of Barton W. Stone, who stood squarely  in the “party of memory.”  </a:t>
            </a:r>
          </a:p>
          <a:p>
            <a:pPr>
              <a:lnSpc>
                <a:spcPct val="90000"/>
              </a:lnSpc>
            </a:pPr>
            <a:r>
              <a:rPr lang="en-US" sz="1400" dirty="0">
                <a:solidFill>
                  <a:schemeClr val="accent1"/>
                </a:solidFill>
                <a:effectLst>
                  <a:outerShdw blurRad="38100" dist="38100" dir="2700000" algn="tl">
                    <a:srgbClr val="000000"/>
                  </a:outerShdw>
                </a:effectLst>
              </a:rPr>
              <a:t>Finally, the </a:t>
            </a:r>
            <a:r>
              <a:rPr lang="en-US" sz="1400" dirty="0" err="1">
                <a:solidFill>
                  <a:schemeClr val="accent1"/>
                </a:solidFill>
                <a:effectLst>
                  <a:outerShdw blurRad="38100" dist="38100" dir="2700000" algn="tl">
                    <a:srgbClr val="000000"/>
                  </a:outerShdw>
                </a:effectLst>
              </a:rPr>
              <a:t>Stoneites</a:t>
            </a:r>
            <a:r>
              <a:rPr lang="en-US" sz="1400" dirty="0">
                <a:solidFill>
                  <a:schemeClr val="accent1"/>
                </a:solidFill>
                <a:effectLst>
                  <a:outerShdw blurRad="38100" dist="38100" dir="2700000" algn="tl">
                    <a:srgbClr val="000000"/>
                  </a:outerShdw>
                </a:effectLst>
              </a:rPr>
              <a:t> were every bit as utopian and </a:t>
            </a:r>
            <a:r>
              <a:rPr lang="en-US" sz="1400" dirty="0" err="1">
                <a:solidFill>
                  <a:schemeClr val="accent1"/>
                </a:solidFill>
                <a:effectLst>
                  <a:outerShdw blurRad="38100" dist="38100" dir="2700000" algn="tl">
                    <a:srgbClr val="000000"/>
                  </a:outerShdw>
                </a:effectLst>
              </a:rPr>
              <a:t>restorationist</a:t>
            </a:r>
            <a:r>
              <a:rPr lang="en-US" sz="1400" dirty="0">
                <a:solidFill>
                  <a:schemeClr val="accent1"/>
                </a:solidFill>
                <a:effectLst>
                  <a:outerShdw blurRad="38100" dist="38100" dir="2700000" algn="tl">
                    <a:srgbClr val="000000"/>
                  </a:outerShdw>
                </a:effectLst>
              </a:rPr>
              <a:t> as Alexander Campbell, but for them, restoration had less to do with the forms and structures of the primitive church and more to do with lives of simple holiness.</a:t>
            </a:r>
          </a:p>
          <a:p>
            <a:pPr>
              <a:lnSpc>
                <a:spcPct val="90000"/>
              </a:lnSpc>
            </a:pPr>
            <a:r>
              <a:rPr lang="en-US" sz="1400" dirty="0">
                <a:solidFill>
                  <a:schemeClr val="accent1"/>
                </a:solidFill>
                <a:effectLst>
                  <a:outerShdw blurRad="38100" dist="38100" dir="2700000" algn="tl">
                    <a:srgbClr val="000000"/>
                  </a:outerShdw>
                </a:effectLst>
              </a:rPr>
              <a:t>That outlook, in turn, expressed itself in three specific ways:  their insistence on a radical separation from the world; an eschatology that often manifested itself in premillennial terms,  and their disdain for political involvement of any kind.</a:t>
            </a:r>
          </a:p>
          <a:p>
            <a:pPr>
              <a:lnSpc>
                <a:spcPct val="90000"/>
              </a:lnSpc>
            </a:pPr>
            <a:r>
              <a:rPr lang="en-US" sz="1400" dirty="0">
                <a:solidFill>
                  <a:schemeClr val="accent1"/>
                </a:solidFill>
                <a:effectLst>
                  <a:outerShdw blurRad="38100" dist="38100" dir="2700000" algn="tl">
                    <a:srgbClr val="000000"/>
                  </a:outerShdw>
                </a:effectLst>
              </a:rPr>
              <a:t>The </a:t>
            </a:r>
            <a:r>
              <a:rPr lang="en-US" sz="1400" dirty="0" err="1">
                <a:solidFill>
                  <a:schemeClr val="accent1"/>
                </a:solidFill>
                <a:effectLst>
                  <a:outerShdw blurRad="38100" dist="38100" dir="2700000" algn="tl">
                    <a:srgbClr val="000000"/>
                  </a:outerShdw>
                </a:effectLst>
              </a:rPr>
              <a:t>Stoneites</a:t>
            </a:r>
            <a:r>
              <a:rPr lang="en-US" sz="1400" dirty="0">
                <a:solidFill>
                  <a:schemeClr val="accent1"/>
                </a:solidFill>
                <a:effectLst>
                  <a:outerShdw blurRad="38100" dist="38100" dir="2700000" algn="tl">
                    <a:srgbClr val="000000"/>
                  </a:outerShdw>
                </a:effectLst>
              </a:rPr>
              <a:t> radical sense of separation from the world grew quite naturally from their apocalyptic orientation – an outlook that often gave expression to an </a:t>
            </a:r>
            <a:r>
              <a:rPr lang="en-US" sz="1400" i="1" dirty="0">
                <a:solidFill>
                  <a:schemeClr val="accent1"/>
                </a:solidFill>
                <a:effectLst>
                  <a:outerShdw blurRad="38100" dist="38100" dir="2700000" algn="tl">
                    <a:srgbClr val="000000"/>
                  </a:outerShdw>
                </a:effectLst>
              </a:rPr>
              <a:t>explicitly premillennial eschatology</a:t>
            </a:r>
            <a:r>
              <a:rPr lang="en-US" sz="1400" dirty="0">
                <a:solidFill>
                  <a:schemeClr val="accent1"/>
                </a:solidFill>
                <a:effectLst>
                  <a:outerShdw blurRad="38100" dist="38100" dir="2700000" algn="tl">
                    <a:srgbClr val="000000"/>
                  </a:outerShdw>
                </a:effectLst>
              </a:rPr>
              <a:t>. (some say </a:t>
            </a:r>
            <a:r>
              <a:rPr lang="en-US" sz="1400" dirty="0" err="1">
                <a:solidFill>
                  <a:schemeClr val="accent1"/>
                </a:solidFill>
                <a:effectLst>
                  <a:outerShdw blurRad="38100" dist="38100" dir="2700000" algn="tl">
                    <a:srgbClr val="000000"/>
                  </a:outerShdw>
                </a:effectLst>
              </a:rPr>
              <a:t>postmill</a:t>
            </a:r>
            <a:r>
              <a:rPr lang="en-US" sz="1400" dirty="0">
                <a:solidFill>
                  <a:schemeClr val="accent1"/>
                </a:solidFill>
                <a:effectLst>
                  <a:outerShdw blurRad="38100" dist="38100" dir="2700000" algn="tl">
                    <a:srgbClr val="000000"/>
                  </a:outerShdw>
                </a:effectLst>
              </a:rPr>
              <a:t>)</a:t>
            </a:r>
          </a:p>
          <a:p>
            <a:pPr>
              <a:lnSpc>
                <a:spcPct val="90000"/>
              </a:lnSpc>
            </a:pPr>
            <a:r>
              <a:rPr lang="en-US" sz="1400" dirty="0">
                <a:solidFill>
                  <a:schemeClr val="accent1"/>
                </a:solidFill>
                <a:effectLst>
                  <a:outerShdw blurRad="38100" dist="38100" dir="2700000" algn="tl">
                    <a:srgbClr val="000000"/>
                  </a:outerShdw>
                </a:effectLst>
              </a:rPr>
              <a:t>Indeed, millennial excitement was central to the Stone movement from its start at the 1801 Cane Ridge Revival.</a:t>
            </a:r>
          </a:p>
          <a:p>
            <a:pPr>
              <a:lnSpc>
                <a:spcPct val="90000"/>
              </a:lnSpc>
            </a:pPr>
            <a:r>
              <a:rPr lang="en-US" sz="1400" dirty="0">
                <a:solidFill>
                  <a:schemeClr val="accent1"/>
                </a:solidFill>
                <a:effectLst>
                  <a:outerShdw blurRad="38100" dist="38100" dir="2700000" algn="tl">
                    <a:srgbClr val="000000"/>
                  </a:outerShdw>
                </a:effectLst>
              </a:rPr>
              <a:t>While the </a:t>
            </a:r>
            <a:r>
              <a:rPr lang="en-US" sz="1400" dirty="0" err="1">
                <a:solidFill>
                  <a:schemeClr val="accent1"/>
                </a:solidFill>
                <a:effectLst>
                  <a:outerShdw blurRad="38100" dist="38100" dir="2700000" algn="tl">
                    <a:srgbClr val="000000"/>
                  </a:outerShdw>
                </a:effectLst>
              </a:rPr>
              <a:t>Millerite</a:t>
            </a:r>
            <a:r>
              <a:rPr lang="en-US" sz="1400" dirty="0">
                <a:solidFill>
                  <a:schemeClr val="accent1"/>
                </a:solidFill>
                <a:effectLst>
                  <a:outerShdw blurRad="38100" dist="38100" dir="2700000" algn="tl">
                    <a:srgbClr val="000000"/>
                  </a:outerShdw>
                </a:effectLst>
              </a:rPr>
              <a:t> excitement of the early 1840’s exacerbated Stone’s interest in this theme, his convictions regarding the premillennial kingdom of Christ predated those events by many years.</a:t>
            </a:r>
          </a:p>
          <a:p>
            <a:pPr>
              <a:lnSpc>
                <a:spcPct val="90000"/>
              </a:lnSpc>
            </a:pPr>
            <a:r>
              <a:rPr lang="en-US" sz="1400" dirty="0">
                <a:solidFill>
                  <a:schemeClr val="accent1"/>
                </a:solidFill>
                <a:effectLst>
                  <a:outerShdw blurRad="38100" dist="38100" dir="2700000" algn="tl">
                    <a:srgbClr val="000000"/>
                  </a:outerShdw>
                </a:effectLst>
              </a:rPr>
              <a:t>This is typical here of our man Barton Stone on this subject of Apocalyptic Origins &amp; Millennial Orientation:</a:t>
            </a:r>
          </a:p>
          <a:p>
            <a:pPr>
              <a:lnSpc>
                <a:spcPct val="90000"/>
              </a:lnSpc>
              <a:buFontTx/>
              <a:buNone/>
            </a:pPr>
            <a:r>
              <a:rPr lang="en-US" sz="1200" dirty="0">
                <a:solidFill>
                  <a:srgbClr val="FF3300"/>
                </a:solidFill>
              </a:rPr>
              <a:t>         ‘The 2</a:t>
            </a:r>
            <a:r>
              <a:rPr lang="en-US" sz="1200" baseline="30000" dirty="0">
                <a:solidFill>
                  <a:srgbClr val="FF3300"/>
                </a:solidFill>
              </a:rPr>
              <a:t>nd</a:t>
            </a:r>
            <a:r>
              <a:rPr lang="en-US" sz="1200" dirty="0">
                <a:solidFill>
                  <a:srgbClr val="FF3300"/>
                </a:solidFill>
              </a:rPr>
              <a:t> coming of Christ is at the commencement of his millennial reign on earth – here on earth he will reign till the 1000 years be finished – nor will he cease to reign on earth till he has raised from death the wicked, &amp; judged them according to their works.’</a:t>
            </a:r>
            <a:endParaRPr lang="en-US" sz="2800" dirty="0">
              <a:solidFill>
                <a:srgbClr val="FF3300"/>
              </a:solidFill>
            </a:endParaRPr>
          </a:p>
        </p:txBody>
      </p:sp>
    </p:spTree>
    <p:extLst>
      <p:ext uri="{BB962C8B-B14F-4D97-AF65-F5344CB8AC3E}">
        <p14:creationId xmlns:p14="http://schemas.microsoft.com/office/powerpoint/2010/main" val="675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32163">
                                            <p:txEl>
                                              <p:pRg st="0" end="0"/>
                                            </p:txEl>
                                          </p:spTgt>
                                        </p:tgtEl>
                                        <p:attrNameLst>
                                          <p:attrName>style.visibility</p:attrName>
                                        </p:attrNameLst>
                                      </p:cBhvr>
                                      <p:to>
                                        <p:strVal val="visible"/>
                                      </p:to>
                                    </p:set>
                                    <p:anim calcmode="lin" valueType="num">
                                      <p:cBhvr>
                                        <p:cTn id="7" dur="1000" fill="hold"/>
                                        <p:tgtEl>
                                          <p:spTgt spid="39321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321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9321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321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932163">
                                            <p:txEl>
                                              <p:pRg st="1" end="1"/>
                                            </p:txEl>
                                          </p:spTgt>
                                        </p:tgtEl>
                                        <p:attrNameLst>
                                          <p:attrName>style.visibility</p:attrName>
                                        </p:attrNameLst>
                                      </p:cBhvr>
                                      <p:to>
                                        <p:strVal val="visible"/>
                                      </p:to>
                                    </p:set>
                                    <p:anim calcmode="lin" valueType="num">
                                      <p:cBhvr>
                                        <p:cTn id="15" dur="1000" fill="hold"/>
                                        <p:tgtEl>
                                          <p:spTgt spid="393216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93216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9321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321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932163">
                                            <p:txEl>
                                              <p:pRg st="2" end="2"/>
                                            </p:txEl>
                                          </p:spTgt>
                                        </p:tgtEl>
                                        <p:attrNameLst>
                                          <p:attrName>style.visibility</p:attrName>
                                        </p:attrNameLst>
                                      </p:cBhvr>
                                      <p:to>
                                        <p:strVal val="visible"/>
                                      </p:to>
                                    </p:set>
                                    <p:anim calcmode="lin" valueType="num">
                                      <p:cBhvr>
                                        <p:cTn id="23" dur="1000" fill="hold"/>
                                        <p:tgtEl>
                                          <p:spTgt spid="393216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93216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9321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9321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932163">
                                            <p:txEl>
                                              <p:pRg st="3" end="3"/>
                                            </p:txEl>
                                          </p:spTgt>
                                        </p:tgtEl>
                                        <p:attrNameLst>
                                          <p:attrName>style.visibility</p:attrName>
                                        </p:attrNameLst>
                                      </p:cBhvr>
                                      <p:to>
                                        <p:strVal val="visible"/>
                                      </p:to>
                                    </p:set>
                                    <p:anim calcmode="lin" valueType="num">
                                      <p:cBhvr>
                                        <p:cTn id="31" dur="1000" fill="hold"/>
                                        <p:tgtEl>
                                          <p:spTgt spid="393216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93216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9321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93216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932163">
                                            <p:txEl>
                                              <p:pRg st="4" end="4"/>
                                            </p:txEl>
                                          </p:spTgt>
                                        </p:tgtEl>
                                        <p:attrNameLst>
                                          <p:attrName>style.visibility</p:attrName>
                                        </p:attrNameLst>
                                      </p:cBhvr>
                                      <p:to>
                                        <p:strVal val="visible"/>
                                      </p:to>
                                    </p:set>
                                    <p:anim calcmode="lin" valueType="num">
                                      <p:cBhvr>
                                        <p:cTn id="39" dur="1000" fill="hold"/>
                                        <p:tgtEl>
                                          <p:spTgt spid="393216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93216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9321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93216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932163">
                                            <p:txEl>
                                              <p:pRg st="5" end="5"/>
                                            </p:txEl>
                                          </p:spTgt>
                                        </p:tgtEl>
                                        <p:attrNameLst>
                                          <p:attrName>style.visibility</p:attrName>
                                        </p:attrNameLst>
                                      </p:cBhvr>
                                      <p:to>
                                        <p:strVal val="visible"/>
                                      </p:to>
                                    </p:set>
                                    <p:anim calcmode="lin" valueType="num">
                                      <p:cBhvr>
                                        <p:cTn id="47" dur="1000" fill="hold"/>
                                        <p:tgtEl>
                                          <p:spTgt spid="393216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93216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93216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93216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932163">
                                            <p:txEl>
                                              <p:pRg st="6" end="6"/>
                                            </p:txEl>
                                          </p:spTgt>
                                        </p:tgtEl>
                                        <p:attrNameLst>
                                          <p:attrName>style.visibility</p:attrName>
                                        </p:attrNameLst>
                                      </p:cBhvr>
                                      <p:to>
                                        <p:strVal val="visible"/>
                                      </p:to>
                                    </p:set>
                                    <p:anim calcmode="lin" valueType="num">
                                      <p:cBhvr>
                                        <p:cTn id="55" dur="1000" fill="hold"/>
                                        <p:tgtEl>
                                          <p:spTgt spid="393216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93216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93216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93216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932163">
                                            <p:txEl>
                                              <p:pRg st="7" end="7"/>
                                            </p:txEl>
                                          </p:spTgt>
                                        </p:tgtEl>
                                        <p:attrNameLst>
                                          <p:attrName>style.visibility</p:attrName>
                                        </p:attrNameLst>
                                      </p:cBhvr>
                                      <p:to>
                                        <p:strVal val="visible"/>
                                      </p:to>
                                    </p:set>
                                    <p:anim calcmode="lin" valueType="num">
                                      <p:cBhvr>
                                        <p:cTn id="63" dur="1000" fill="hold"/>
                                        <p:tgtEl>
                                          <p:spTgt spid="393216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93216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93216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93216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932163">
                                            <p:txEl>
                                              <p:pRg st="8" end="8"/>
                                            </p:txEl>
                                          </p:spTgt>
                                        </p:tgtEl>
                                        <p:attrNameLst>
                                          <p:attrName>style.visibility</p:attrName>
                                        </p:attrNameLst>
                                      </p:cBhvr>
                                      <p:to>
                                        <p:strVal val="visible"/>
                                      </p:to>
                                    </p:set>
                                    <p:anim calcmode="lin" valueType="num">
                                      <p:cBhvr>
                                        <p:cTn id="71" dur="1000" fill="hold"/>
                                        <p:tgtEl>
                                          <p:spTgt spid="393216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93216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93216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93216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6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02114" name="Rectangle 2"/>
          <p:cNvSpPr>
            <a:spLocks noGrp="1" noChangeArrowheads="1"/>
          </p:cNvSpPr>
          <p:nvPr>
            <p:ph type="title"/>
          </p:nvPr>
        </p:nvSpPr>
        <p:spPr>
          <a:xfrm>
            <a:off x="1828800" y="457200"/>
            <a:ext cx="8382000" cy="609600"/>
          </a:xfrm>
        </p:spPr>
        <p:txBody>
          <a:bodyPr/>
          <a:lstStyle/>
          <a:p>
            <a:r>
              <a:rPr lang="en-US" sz="4800" dirty="0">
                <a:solidFill>
                  <a:schemeClr val="accent1"/>
                </a:solidFill>
                <a:effectLst>
                  <a:outerShdw blurRad="38100" dist="38100" dir="2700000" algn="tl">
                    <a:srgbClr val="C0C0C0"/>
                  </a:outerShdw>
                </a:effectLst>
                <a:latin typeface="Calligrapher" pitchFamily="2" charset="0"/>
              </a:rPr>
              <a:t> </a:t>
            </a:r>
            <a:r>
              <a:rPr lang="en-US" sz="4000" dirty="0">
                <a:solidFill>
                  <a:schemeClr val="accent1"/>
                </a:solidFill>
                <a:effectLst>
                  <a:outerShdw blurRad="38100" dist="38100" dir="2700000" algn="tl">
                    <a:srgbClr val="C0C0C0"/>
                  </a:outerShdw>
                </a:effectLst>
                <a:latin typeface="Calligrapher" pitchFamily="2" charset="0"/>
              </a:rPr>
              <a:t>“Worship Music” By J. Curwen In 1880:   </a:t>
            </a:r>
          </a:p>
        </p:txBody>
      </p:sp>
      <p:sp>
        <p:nvSpPr>
          <p:cNvPr id="3802115" name="Rectangle 3"/>
          <p:cNvSpPr>
            <a:spLocks noGrp="1" noChangeArrowheads="1"/>
          </p:cNvSpPr>
          <p:nvPr>
            <p:ph type="body" idx="1"/>
          </p:nvPr>
        </p:nvSpPr>
        <p:spPr>
          <a:xfrm>
            <a:off x="2057400" y="990600"/>
            <a:ext cx="7924800" cy="5105400"/>
          </a:xfrm>
        </p:spPr>
        <p:txBody>
          <a:bodyPr/>
          <a:lstStyle/>
          <a:p>
            <a:pPr>
              <a:lnSpc>
                <a:spcPct val="90000"/>
              </a:lnSpc>
              <a:buFontTx/>
              <a:buBlip>
                <a:blip r:embed="rId4"/>
              </a:buBlip>
            </a:pPr>
            <a:r>
              <a:rPr lang="en-US" sz="2800" b="1" dirty="0">
                <a:solidFill>
                  <a:srgbClr val="FFFF99"/>
                </a:solidFill>
                <a:effectLst>
                  <a:outerShdw blurRad="38100" dist="38100" dir="2700000" algn="tl">
                    <a:srgbClr val="C0C0C0"/>
                  </a:outerShdw>
                </a:effectLst>
              </a:rPr>
              <a:t> </a:t>
            </a:r>
            <a:r>
              <a:rPr lang="en-US" b="1" dirty="0">
                <a:solidFill>
                  <a:srgbClr val="FFFF99"/>
                </a:solidFill>
                <a:effectLst>
                  <a:outerShdw blurRad="38100" dist="38100" dir="2700000" algn="tl">
                    <a:srgbClr val="C0C0C0"/>
                  </a:outerShdw>
                </a:effectLst>
              </a:rPr>
              <a:t>“Men still living can remember the time when organs were very seldom found outside the Church of England.  The Methodist,  Independents,  and Baptists rarely had them &amp; by the Presbyterians were stoutly opposed.  But since these bodies began to introduce organs,  the adoption of them has been unchecked.  </a:t>
            </a:r>
            <a:r>
              <a:rPr lang="en-US" b="1" i="1" dirty="0">
                <a:solidFill>
                  <a:srgbClr val="FFFF99"/>
                </a:solidFill>
                <a:effectLst>
                  <a:outerShdw blurRad="38100" dist="38100" dir="2700000" algn="tl">
                    <a:srgbClr val="C0C0C0"/>
                  </a:outerShdw>
                </a:effectLst>
              </a:rPr>
              <a:t>Even the Presbyterians are giving away, &amp; if we read the future by the past,  we can hardly doubt that in a few years, </a:t>
            </a:r>
            <a:r>
              <a:rPr lang="en-US" b="1" i="1" dirty="0" err="1">
                <a:solidFill>
                  <a:srgbClr val="FFFF99"/>
                </a:solidFill>
                <a:effectLst>
                  <a:outerShdw blurRad="38100" dist="38100" dir="2700000" algn="tl">
                    <a:srgbClr val="C0C0C0"/>
                  </a:outerShdw>
                </a:effectLst>
              </a:rPr>
              <a:t>unaccom</a:t>
            </a:r>
            <a:r>
              <a:rPr lang="en-US" b="1" i="1" dirty="0">
                <a:solidFill>
                  <a:srgbClr val="FFFF99"/>
                </a:solidFill>
                <a:effectLst>
                  <a:outerShdw blurRad="38100" dist="38100" dir="2700000" algn="tl">
                    <a:srgbClr val="C0C0C0"/>
                  </a:outerShdw>
                </a:effectLst>
              </a:rPr>
              <a:t>- -</a:t>
            </a:r>
            <a:r>
              <a:rPr lang="en-US" b="1" i="1" dirty="0" err="1">
                <a:solidFill>
                  <a:srgbClr val="FFFF99"/>
                </a:solidFill>
                <a:effectLst>
                  <a:outerShdw blurRad="38100" dist="38100" dir="2700000" algn="tl">
                    <a:srgbClr val="C0C0C0"/>
                  </a:outerShdw>
                </a:effectLst>
              </a:rPr>
              <a:t>panied</a:t>
            </a:r>
            <a:r>
              <a:rPr lang="en-US" b="1" i="1" dirty="0">
                <a:solidFill>
                  <a:srgbClr val="FFFF99"/>
                </a:solidFill>
                <a:effectLst>
                  <a:outerShdw blurRad="38100" dist="38100" dir="2700000" algn="tl">
                    <a:srgbClr val="C0C0C0"/>
                  </a:outerShdw>
                </a:effectLst>
              </a:rPr>
              <a:t> singing will very seldom be heard.”</a:t>
            </a:r>
            <a:endParaRPr lang="en-US" b="1" i="1" dirty="0"/>
          </a:p>
        </p:txBody>
      </p:sp>
    </p:spTree>
    <p:extLst>
      <p:ext uri="{BB962C8B-B14F-4D97-AF65-F5344CB8AC3E}">
        <p14:creationId xmlns:p14="http://schemas.microsoft.com/office/powerpoint/2010/main" val="16826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02114">
                                            <p:txEl>
                                              <p:pRg st="0" end="0"/>
                                            </p:txEl>
                                          </p:spTgt>
                                        </p:tgtEl>
                                        <p:attrNameLst>
                                          <p:attrName>style.visibility</p:attrName>
                                        </p:attrNameLst>
                                      </p:cBhvr>
                                      <p:to>
                                        <p:strVal val="visible"/>
                                      </p:to>
                                    </p:set>
                                    <p:anim calcmode="lin" valueType="num">
                                      <p:cBhvr additive="base">
                                        <p:cTn id="7" dur="300" fill="hold"/>
                                        <p:tgtEl>
                                          <p:spTgt spid="38021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021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802115">
                                            <p:txEl>
                                              <p:pRg st="0" end="0"/>
                                            </p:txEl>
                                          </p:spTgt>
                                        </p:tgtEl>
                                        <p:attrNameLst>
                                          <p:attrName>style.visibility</p:attrName>
                                        </p:attrNameLst>
                                      </p:cBhvr>
                                      <p:to>
                                        <p:strVal val="visible"/>
                                      </p:to>
                                    </p:set>
                                    <p:anim calcmode="lin" valueType="num">
                                      <p:cBhvr>
                                        <p:cTn id="13" dur="300" fill="hold"/>
                                        <p:tgtEl>
                                          <p:spTgt spid="3802115">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80211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2114" grpId="0" build="p" autoUpdateAnimBg="0"/>
      <p:bldP spid="38021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152400"/>
            <a:ext cx="7772400" cy="685800"/>
          </a:xfrm>
          <a:solidFill>
            <a:schemeClr val="accent2"/>
          </a:solidFill>
        </p:spPr>
        <p:txBody>
          <a:bodyPr/>
          <a:lstStyle/>
          <a:p>
            <a:pPr eaLnBrk="1" hangingPunct="1"/>
            <a:r>
              <a:rPr lang="en-US" sz="3600" dirty="0">
                <a:solidFill>
                  <a:srgbClr val="FFFF00"/>
                </a:solidFill>
                <a:latin typeface="Tahoma" pitchFamily="34" charset="0"/>
              </a:rPr>
              <a:t>Incident At Thorpe Spring, Texas</a:t>
            </a:r>
          </a:p>
        </p:txBody>
      </p:sp>
      <p:sp>
        <p:nvSpPr>
          <p:cNvPr id="8195" name="Rectangle 3"/>
          <p:cNvSpPr>
            <a:spLocks noGrp="1" noChangeArrowheads="1"/>
          </p:cNvSpPr>
          <p:nvPr>
            <p:ph type="body" idx="1"/>
          </p:nvPr>
        </p:nvSpPr>
        <p:spPr>
          <a:xfrm>
            <a:off x="2209800" y="1066800"/>
            <a:ext cx="8001000" cy="5486400"/>
          </a:xfrm>
        </p:spPr>
        <p:txBody>
          <a:bodyPr/>
          <a:lstStyle/>
          <a:p>
            <a:pPr eaLnBrk="1" hangingPunct="1">
              <a:lnSpc>
                <a:spcPct val="90000"/>
              </a:lnSpc>
            </a:pPr>
            <a:r>
              <a:rPr lang="en-US" sz="2000" dirty="0">
                <a:latin typeface="Tahoma" pitchFamily="34" charset="0"/>
              </a:rPr>
              <a:t>The Instrument Of Music Began Entering Worships Assemblies Around 1860</a:t>
            </a:r>
          </a:p>
          <a:p>
            <a:pPr eaLnBrk="1" hangingPunct="1">
              <a:lnSpc>
                <a:spcPct val="90000"/>
              </a:lnSpc>
            </a:pPr>
            <a:r>
              <a:rPr lang="en-US" sz="2000" dirty="0">
                <a:latin typeface="Tahoma" pitchFamily="34" charset="0"/>
              </a:rPr>
              <a:t>1894, The Sons Of Clark Desired To Bring It In At Thorpe Spring Much To The Strong Reservations Of Joseph Clark</a:t>
            </a:r>
          </a:p>
          <a:p>
            <a:pPr eaLnBrk="1" hangingPunct="1">
              <a:lnSpc>
                <a:spcPct val="90000"/>
              </a:lnSpc>
            </a:pPr>
            <a:r>
              <a:rPr lang="en-US" sz="2000" dirty="0">
                <a:latin typeface="Tahoma" pitchFamily="34" charset="0"/>
              </a:rPr>
              <a:t>Tuesday Night, February 20, 1894, B.B. Sanders, A Minister Who Favored The Instrument Was Involved In A Gospel Meeting.</a:t>
            </a:r>
          </a:p>
          <a:p>
            <a:pPr eaLnBrk="1" hangingPunct="1">
              <a:lnSpc>
                <a:spcPct val="90000"/>
              </a:lnSpc>
            </a:pPr>
            <a:r>
              <a:rPr lang="en-US" sz="2000" dirty="0">
                <a:latin typeface="Tahoma" pitchFamily="34" charset="0"/>
              </a:rPr>
              <a:t>A Petition Was Signed By 139 Members Of The Congregation Saying They Did Not Want It, Even Having The List Read</a:t>
            </a:r>
          </a:p>
          <a:p>
            <a:pPr eaLnBrk="1" hangingPunct="1">
              <a:lnSpc>
                <a:spcPct val="90000"/>
              </a:lnSpc>
            </a:pPr>
            <a:r>
              <a:rPr lang="en-US" sz="2000" dirty="0">
                <a:latin typeface="Tahoma" pitchFamily="34" charset="0"/>
              </a:rPr>
              <a:t>Before Meeting Began Joseph Clark Stood And Prayed A Prayer For Unity</a:t>
            </a:r>
          </a:p>
          <a:p>
            <a:pPr eaLnBrk="1" hangingPunct="1">
              <a:lnSpc>
                <a:spcPct val="90000"/>
              </a:lnSpc>
            </a:pPr>
            <a:r>
              <a:rPr lang="en-US" sz="2000" dirty="0">
                <a:latin typeface="Tahoma" pitchFamily="34" charset="0"/>
              </a:rPr>
              <a:t>As Addison Clark, Directing The Worship, Said The Students Had Been Promised Instruments And They Were Going To Have Them, Turning He Looked At Miss Bertha Mason, The Pianist, And Said, </a:t>
            </a:r>
            <a:r>
              <a:rPr lang="en-US" sz="2000" b="1" dirty="0">
                <a:latin typeface="Tahoma" pitchFamily="34" charset="0"/>
              </a:rPr>
              <a:t>“Play On, Miss Bertha!”</a:t>
            </a:r>
          </a:p>
          <a:p>
            <a:pPr eaLnBrk="1" hangingPunct="1">
              <a:lnSpc>
                <a:spcPct val="90000"/>
              </a:lnSpc>
            </a:pPr>
            <a:r>
              <a:rPr lang="en-US" sz="2000" dirty="0">
                <a:latin typeface="Tahoma" pitchFamily="34" charset="0"/>
              </a:rPr>
              <a:t>When It Was Introduced Brother Clark, Now In His 80s Departed The Assembly With 2/3 Of The Congregation</a:t>
            </a:r>
          </a:p>
          <a:p>
            <a:pPr eaLnBrk="1" hangingPunct="1">
              <a:lnSpc>
                <a:spcPct val="90000"/>
              </a:lnSpc>
            </a:pPr>
            <a:r>
              <a:rPr lang="en-US" sz="2000" dirty="0">
                <a:latin typeface="Tahoma" pitchFamily="34" charset="0"/>
              </a:rPr>
              <a:t>The Church Of Christ Was Re-established Across The Street.</a:t>
            </a:r>
          </a:p>
        </p:txBody>
      </p:sp>
    </p:spTree>
    <p:extLst>
      <p:ext uri="{BB962C8B-B14F-4D97-AF65-F5344CB8AC3E}">
        <p14:creationId xmlns:p14="http://schemas.microsoft.com/office/powerpoint/2010/main" val="41925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trips(downRight)">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strips(downRight)">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strips(downRight)">
                                      <p:cBhvr>
                                        <p:cTn id="17" dur="5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strips(downRight)">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strips(downRight)">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strips(downRight)">
                                      <p:cBhvr>
                                        <p:cTn id="32" dur="500"/>
                                        <p:tgtEl>
                                          <p:spTgt spid="81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Effect transition="in" filter="strips(downRight)">
                                      <p:cBhvr>
                                        <p:cTn id="37" dur="500"/>
                                        <p:tgtEl>
                                          <p:spTgt spid="81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8195">
                                            <p:txEl>
                                              <p:pRg st="6" end="6"/>
                                            </p:txEl>
                                          </p:spTgt>
                                        </p:tgtEl>
                                        <p:attrNameLst>
                                          <p:attrName>style.visibility</p:attrName>
                                        </p:attrNameLst>
                                      </p:cBhvr>
                                      <p:to>
                                        <p:strVal val="visible"/>
                                      </p:to>
                                    </p:set>
                                    <p:animEffect transition="in" filter="strips(downRight)">
                                      <p:cBhvr>
                                        <p:cTn id="42" dur="500"/>
                                        <p:tgtEl>
                                          <p:spTgt spid="819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8195">
                                            <p:txEl>
                                              <p:pRg st="7" end="7"/>
                                            </p:txEl>
                                          </p:spTgt>
                                        </p:tgtEl>
                                        <p:attrNameLst>
                                          <p:attrName>style.visibility</p:attrName>
                                        </p:attrNameLst>
                                      </p:cBhvr>
                                      <p:to>
                                        <p:strVal val="visible"/>
                                      </p:to>
                                    </p:set>
                                    <p:animEffect transition="in" filter="strips(downRight)">
                                      <p:cBhvr>
                                        <p:cTn id="47"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5102595" name="WordArt 3"/>
          <p:cNvSpPr>
            <a:spLocks noChangeArrowheads="1" noChangeShapeType="1" noTextEdit="1"/>
          </p:cNvSpPr>
          <p:nvPr/>
        </p:nvSpPr>
        <p:spPr bwMode="auto">
          <a:xfrm>
            <a:off x="2362200" y="304800"/>
            <a:ext cx="7772400" cy="16002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BACKWARDS CHRISTIAN SOLDIERS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Post-War Doctrinal Division Along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Pre-War Lines of Sectional Split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1</a:t>
            </a:r>
            <a:r>
              <a:rPr kumimoji="0" lang="en-US" sz="3600" b="0" i="0" u="none" strike="noStrike" kern="10" cap="none" spc="0" normalizeH="0" baseline="3000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st</a:t>
            </a: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 The Individuals Targeted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2</a:t>
            </a:r>
            <a:r>
              <a:rPr kumimoji="0" lang="en-US" sz="3600" b="0" i="0" u="none" strike="noStrike" kern="10" cap="none" spc="0" normalizeH="0" baseline="3000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nd</a:t>
            </a: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 “The Issues” of Target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endParaRPr>
          </a:p>
        </p:txBody>
      </p:sp>
      <p:sp>
        <p:nvSpPr>
          <p:cNvPr id="5" name="TextBox 4"/>
          <p:cNvSpPr txBox="1"/>
          <p:nvPr/>
        </p:nvSpPr>
        <p:spPr>
          <a:xfrm>
            <a:off x="2696066" y="1981202"/>
            <a:ext cx="6862713" cy="3970318"/>
          </a:xfrm>
          <a:prstGeom prst="rect">
            <a:avLst/>
          </a:prstGeom>
          <a:blipFill>
            <a:blip r:embed="rId3" cstate="print"/>
            <a:tile tx="0" ty="0" sx="100000" sy="100000" flip="none" algn="tl"/>
          </a:bli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Calligrapher" pitchFamily="2" charset="0"/>
                <a:ea typeface="+mn-ea"/>
                <a:cs typeface="+mn-cs"/>
              </a:rPr>
              <a:t>THE TEXAS SHARPSHOOTER FALLACY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Calligrapher" pitchFamily="2" charset="0"/>
                <a:ea typeface="+mn-ea"/>
                <a:cs typeface="+mn-cs"/>
              </a:rPr>
              <a:t>This a logical fallacy,  as described on Wikipedia,  in which information that has no relationship is interpreted or manipulated until it appears to have meaning.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Calligrapher" pitchFamily="2" charset="0"/>
                <a:ea typeface="+mn-ea"/>
                <a:cs typeface="+mn-cs"/>
              </a:rPr>
              <a:t>The name comes from a story about a Texan who fires several shots at the side of a barn,  then paints a target centered on the hits and claims to be a sharpshooter.</a:t>
            </a:r>
          </a:p>
        </p:txBody>
      </p:sp>
    </p:spTree>
    <p:extLst>
      <p:ext uri="{BB962C8B-B14F-4D97-AF65-F5344CB8AC3E}">
        <p14:creationId xmlns:p14="http://schemas.microsoft.com/office/powerpoint/2010/main" val="17576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02595"/>
                                        </p:tgtEl>
                                        <p:attrNameLst>
                                          <p:attrName>style.visibility</p:attrName>
                                        </p:attrNameLst>
                                      </p:cBhvr>
                                      <p:to>
                                        <p:strVal val="visible"/>
                                      </p:to>
                                    </p:set>
                                    <p:animEffect transition="in" filter="randombar(horizontal)">
                                      <p:cBhvr>
                                        <p:cTn id="7" dur="500"/>
                                        <p:tgtEl>
                                          <p:spTgt spid="510259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2595"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ADCEA6-8ED4-41C2-9E52-8186E7320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970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3A0A7-9383-44AB-AF42-17693F5F0FEA}"/>
              </a:ext>
            </a:extLst>
          </p:cNvPr>
          <p:cNvPicPr>
            <a:picLocks noChangeAspect="1"/>
          </p:cNvPicPr>
          <p:nvPr/>
        </p:nvPicPr>
        <p:blipFill>
          <a:blip r:embed="rId2"/>
          <a:stretch>
            <a:fillRect/>
          </a:stretch>
        </p:blipFill>
        <p:spPr>
          <a:xfrm>
            <a:off x="-67480" y="-80921"/>
            <a:ext cx="12494149" cy="7153359"/>
          </a:xfrm>
          <a:prstGeom prst="rect">
            <a:avLst/>
          </a:prstGeom>
        </p:spPr>
      </p:pic>
    </p:spTree>
    <p:extLst>
      <p:ext uri="{BB962C8B-B14F-4D97-AF65-F5344CB8AC3E}">
        <p14:creationId xmlns:p14="http://schemas.microsoft.com/office/powerpoint/2010/main" val="3042999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59042" name="Rectangle 2"/>
          <p:cNvSpPr>
            <a:spLocks noChangeArrowheads="1"/>
          </p:cNvSpPr>
          <p:nvPr/>
        </p:nvSpPr>
        <p:spPr bwMode="auto">
          <a:xfrm>
            <a:off x="6057900" y="1057276"/>
            <a:ext cx="4457700" cy="944563"/>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omic Sans MS" pitchFamily="66" charset="0"/>
                <a:ea typeface="+mn-ea"/>
                <a:cs typeface="+mn-cs"/>
              </a:rPr>
              <a:t>CANNOT</a:t>
            </a:r>
          </a:p>
        </p:txBody>
      </p:sp>
      <p:sp>
        <p:nvSpPr>
          <p:cNvPr id="3159043"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Ephesians 5: 19   “Speak In Song” </a:t>
            </a:r>
          </a:p>
        </p:txBody>
      </p:sp>
      <p:sp>
        <p:nvSpPr>
          <p:cNvPr id="3159044" name="Rectangle 4"/>
          <p:cNvSpPr>
            <a:spLocks noChangeArrowheads="1"/>
          </p:cNvSpPr>
          <p:nvPr/>
        </p:nvSpPr>
        <p:spPr bwMode="auto">
          <a:xfrm>
            <a:off x="6057900" y="5811838"/>
            <a:ext cx="4457700" cy="9445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omic Sans MS" pitchFamily="66" charset="0"/>
                <a:ea typeface="+mn-ea"/>
                <a:cs typeface="+mn-cs"/>
              </a:rPr>
              <a:t>CANNOT</a:t>
            </a:r>
          </a:p>
        </p:txBody>
      </p:sp>
      <p:sp>
        <p:nvSpPr>
          <p:cNvPr id="3159045"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Hebrews 13: 15    “Give Thanks” </a:t>
            </a:r>
          </a:p>
        </p:txBody>
      </p:sp>
      <p:sp>
        <p:nvSpPr>
          <p:cNvPr id="3159046" name="Rectangle 6"/>
          <p:cNvSpPr>
            <a:spLocks noChangeArrowheads="1"/>
          </p:cNvSpPr>
          <p:nvPr/>
        </p:nvSpPr>
        <p:spPr bwMode="auto">
          <a:xfrm>
            <a:off x="6057900" y="4906964"/>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omic Sans MS" pitchFamily="66" charset="0"/>
                <a:ea typeface="+mn-ea"/>
                <a:cs typeface="+mn-cs"/>
              </a:rPr>
              <a:t>CANNOT</a:t>
            </a:r>
          </a:p>
        </p:txBody>
      </p:sp>
      <p:sp>
        <p:nvSpPr>
          <p:cNvPr id="3159047"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Hebrews 2: 12    “Praise God”</a:t>
            </a:r>
          </a:p>
        </p:txBody>
      </p:sp>
      <p:sp>
        <p:nvSpPr>
          <p:cNvPr id="3159048" name="Rectangle 8"/>
          <p:cNvSpPr>
            <a:spLocks noChangeArrowheads="1"/>
          </p:cNvSpPr>
          <p:nvPr/>
        </p:nvSpPr>
        <p:spPr bwMode="auto">
          <a:xfrm>
            <a:off x="5943600" y="3962400"/>
            <a:ext cx="4572000" cy="914400"/>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omic Sans MS" pitchFamily="66" charset="0"/>
                <a:ea typeface="+mn-ea"/>
                <a:cs typeface="+mn-cs"/>
              </a:rPr>
              <a:t>CANNOT</a:t>
            </a:r>
          </a:p>
        </p:txBody>
      </p:sp>
      <p:sp>
        <p:nvSpPr>
          <p:cNvPr id="3159049"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1</a:t>
            </a:r>
            <a:r>
              <a:rPr kumimoji="0" lang="en-US" sz="2800" b="1" i="0" u="none" strike="noStrike" kern="1200" cap="none" spc="0" normalizeH="0" baseline="30000" noProof="0">
                <a:ln>
                  <a:noFill/>
                </a:ln>
                <a:solidFill>
                  <a:srgbClr val="000000"/>
                </a:solidFill>
                <a:effectLst/>
                <a:uLnTx/>
                <a:uFillTx/>
                <a:latin typeface="Comic Sans MS" pitchFamily="66" charset="0"/>
                <a:ea typeface="+mn-ea"/>
                <a:cs typeface="+mn-cs"/>
              </a:rPr>
              <a:t>st</a:t>
            </a: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 Cor. 14: 15     “Sing Understanding” </a:t>
            </a:r>
          </a:p>
        </p:txBody>
      </p:sp>
      <p:sp>
        <p:nvSpPr>
          <p:cNvPr id="3159050" name="Rectangle 10"/>
          <p:cNvSpPr>
            <a:spLocks noChangeArrowheads="1"/>
          </p:cNvSpPr>
          <p:nvPr/>
        </p:nvSpPr>
        <p:spPr bwMode="auto">
          <a:xfrm>
            <a:off x="6057900" y="3078163"/>
            <a:ext cx="4457700" cy="9064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omic Sans MS" pitchFamily="66" charset="0"/>
                <a:ea typeface="+mn-ea"/>
                <a:cs typeface="+mn-cs"/>
              </a:rPr>
              <a:t>CANNOT</a:t>
            </a:r>
          </a:p>
        </p:txBody>
      </p:sp>
      <p:sp>
        <p:nvSpPr>
          <p:cNvPr id="3159051"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Colossians 3: 16 “Admonish In Song”</a:t>
            </a:r>
          </a:p>
        </p:txBody>
      </p:sp>
      <p:sp>
        <p:nvSpPr>
          <p:cNvPr id="3159052" name="Rectangle 12"/>
          <p:cNvSpPr>
            <a:spLocks noChangeArrowheads="1"/>
          </p:cNvSpPr>
          <p:nvPr/>
        </p:nvSpPr>
        <p:spPr bwMode="auto">
          <a:xfrm>
            <a:off x="6057900" y="2001839"/>
            <a:ext cx="4457700" cy="107632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omic Sans MS" pitchFamily="66" charset="0"/>
                <a:ea typeface="+mn-ea"/>
                <a:cs typeface="+mn-cs"/>
              </a:rPr>
              <a:t>CANNOT</a:t>
            </a:r>
          </a:p>
        </p:txBody>
      </p:sp>
      <p:sp>
        <p:nvSpPr>
          <p:cNvPr id="3159053"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Colossians 3: 16  “Teach In Song”</a:t>
            </a:r>
          </a:p>
        </p:txBody>
      </p:sp>
      <p:sp>
        <p:nvSpPr>
          <p:cNvPr id="3159054" name="Rectangle 14"/>
          <p:cNvSpPr>
            <a:spLocks noChangeArrowheads="1"/>
          </p:cNvSpPr>
          <p:nvPr/>
        </p:nvSpPr>
        <p:spPr bwMode="auto">
          <a:xfrm>
            <a:off x="6057900" y="152401"/>
            <a:ext cx="4457700" cy="904875"/>
          </a:xfrm>
          <a:prstGeom prst="rect">
            <a:avLst/>
          </a:prstGeom>
          <a:solidFill>
            <a:schemeClr val="accent2"/>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59055"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59056"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57"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58"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59"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0"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1"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2"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3"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4"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5"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6"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159067" name="WordArt 27" descr="White marble"/>
          <p:cNvSpPr>
            <a:spLocks noChangeArrowheads="1" noChangeShapeType="1" noTextEdit="1"/>
          </p:cNvSpPr>
          <p:nvPr/>
        </p:nvSpPr>
        <p:spPr bwMode="auto">
          <a:xfrm>
            <a:off x="1828800" y="228600"/>
            <a:ext cx="382905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Scripture Commands</a:t>
            </a:r>
          </a:p>
        </p:txBody>
      </p:sp>
      <p:sp>
        <p:nvSpPr>
          <p:cNvPr id="3159068" name="WordArt 28"/>
          <p:cNvSpPr>
            <a:spLocks noChangeArrowheads="1" noChangeShapeType="1" noTextEdit="1"/>
          </p:cNvSpPr>
          <p:nvPr/>
        </p:nvSpPr>
        <p:spPr bwMode="auto">
          <a:xfrm>
            <a:off x="6477000" y="304800"/>
            <a:ext cx="3676650" cy="6477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INSTRUMENT</a:t>
            </a:r>
          </a:p>
        </p:txBody>
      </p:sp>
      <p:sp>
        <p:nvSpPr>
          <p:cNvPr id="3159069" name="Rectangle 29"/>
          <p:cNvSpPr>
            <a:spLocks noChangeArrowheads="1"/>
          </p:cNvSpPr>
          <p:nvPr/>
        </p:nvSpPr>
        <p:spPr bwMode="auto">
          <a:xfrm>
            <a:off x="10668000" y="4533901"/>
            <a:ext cx="184150" cy="5191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112447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59043"/>
                                        </p:tgtEl>
                                        <p:attrNameLst>
                                          <p:attrName>style.visibility</p:attrName>
                                        </p:attrNameLst>
                                      </p:cBhvr>
                                      <p:to>
                                        <p:strVal val="visible"/>
                                      </p:to>
                                    </p:set>
                                    <p:anim calcmode="lin" valueType="num">
                                      <p:cBhvr>
                                        <p:cTn id="7" dur="1000" fill="hold"/>
                                        <p:tgtEl>
                                          <p:spTgt spid="3159043"/>
                                        </p:tgtEl>
                                        <p:attrNameLst>
                                          <p:attrName>ppt_w</p:attrName>
                                        </p:attrNameLst>
                                      </p:cBhvr>
                                      <p:tavLst>
                                        <p:tav tm="0">
                                          <p:val>
                                            <p:fltVal val="0"/>
                                          </p:val>
                                        </p:tav>
                                        <p:tav tm="100000">
                                          <p:val>
                                            <p:strVal val="#ppt_w"/>
                                          </p:val>
                                        </p:tav>
                                      </p:tavLst>
                                    </p:anim>
                                    <p:anim calcmode="lin" valueType="num">
                                      <p:cBhvr>
                                        <p:cTn id="8" dur="1000" fill="hold"/>
                                        <p:tgtEl>
                                          <p:spTgt spid="3159043"/>
                                        </p:tgtEl>
                                        <p:attrNameLst>
                                          <p:attrName>ppt_h</p:attrName>
                                        </p:attrNameLst>
                                      </p:cBhvr>
                                      <p:tavLst>
                                        <p:tav tm="0">
                                          <p:val>
                                            <p:fltVal val="0"/>
                                          </p:val>
                                        </p:tav>
                                        <p:tav tm="100000">
                                          <p:val>
                                            <p:strVal val="#ppt_h"/>
                                          </p:val>
                                        </p:tav>
                                      </p:tavLst>
                                    </p:anim>
                                    <p:anim calcmode="lin" valueType="num">
                                      <p:cBhvr>
                                        <p:cTn id="9" dur="1000" fill="hold"/>
                                        <p:tgtEl>
                                          <p:spTgt spid="31590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590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59042"/>
                                        </p:tgtEl>
                                        <p:attrNameLst>
                                          <p:attrName>style.visibility</p:attrName>
                                        </p:attrNameLst>
                                      </p:cBhvr>
                                      <p:to>
                                        <p:strVal val="visible"/>
                                      </p:to>
                                    </p:set>
                                    <p:anim calcmode="lin" valueType="num">
                                      <p:cBhvr>
                                        <p:cTn id="15" dur="1000" fill="hold"/>
                                        <p:tgtEl>
                                          <p:spTgt spid="3159042"/>
                                        </p:tgtEl>
                                        <p:attrNameLst>
                                          <p:attrName>ppt_w</p:attrName>
                                        </p:attrNameLst>
                                      </p:cBhvr>
                                      <p:tavLst>
                                        <p:tav tm="0">
                                          <p:val>
                                            <p:fltVal val="0"/>
                                          </p:val>
                                        </p:tav>
                                        <p:tav tm="100000">
                                          <p:val>
                                            <p:strVal val="#ppt_w"/>
                                          </p:val>
                                        </p:tav>
                                      </p:tavLst>
                                    </p:anim>
                                    <p:anim calcmode="lin" valueType="num">
                                      <p:cBhvr>
                                        <p:cTn id="16" dur="1000" fill="hold"/>
                                        <p:tgtEl>
                                          <p:spTgt spid="3159042"/>
                                        </p:tgtEl>
                                        <p:attrNameLst>
                                          <p:attrName>ppt_h</p:attrName>
                                        </p:attrNameLst>
                                      </p:cBhvr>
                                      <p:tavLst>
                                        <p:tav tm="0">
                                          <p:val>
                                            <p:fltVal val="0"/>
                                          </p:val>
                                        </p:tav>
                                        <p:tav tm="100000">
                                          <p:val>
                                            <p:strVal val="#ppt_h"/>
                                          </p:val>
                                        </p:tav>
                                      </p:tavLst>
                                    </p:anim>
                                    <p:anim calcmode="lin" valueType="num">
                                      <p:cBhvr>
                                        <p:cTn id="17" dur="1000" fill="hold"/>
                                        <p:tgtEl>
                                          <p:spTgt spid="315904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590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59053"/>
                                        </p:tgtEl>
                                        <p:attrNameLst>
                                          <p:attrName>style.visibility</p:attrName>
                                        </p:attrNameLst>
                                      </p:cBhvr>
                                      <p:to>
                                        <p:strVal val="visible"/>
                                      </p:to>
                                    </p:set>
                                    <p:anim calcmode="lin" valueType="num">
                                      <p:cBhvr>
                                        <p:cTn id="23" dur="1000" fill="hold"/>
                                        <p:tgtEl>
                                          <p:spTgt spid="3159053"/>
                                        </p:tgtEl>
                                        <p:attrNameLst>
                                          <p:attrName>ppt_w</p:attrName>
                                        </p:attrNameLst>
                                      </p:cBhvr>
                                      <p:tavLst>
                                        <p:tav tm="0">
                                          <p:val>
                                            <p:fltVal val="0"/>
                                          </p:val>
                                        </p:tav>
                                        <p:tav tm="100000">
                                          <p:val>
                                            <p:strVal val="#ppt_w"/>
                                          </p:val>
                                        </p:tav>
                                      </p:tavLst>
                                    </p:anim>
                                    <p:anim calcmode="lin" valueType="num">
                                      <p:cBhvr>
                                        <p:cTn id="24" dur="1000" fill="hold"/>
                                        <p:tgtEl>
                                          <p:spTgt spid="3159053"/>
                                        </p:tgtEl>
                                        <p:attrNameLst>
                                          <p:attrName>ppt_h</p:attrName>
                                        </p:attrNameLst>
                                      </p:cBhvr>
                                      <p:tavLst>
                                        <p:tav tm="0">
                                          <p:val>
                                            <p:fltVal val="0"/>
                                          </p:val>
                                        </p:tav>
                                        <p:tav tm="100000">
                                          <p:val>
                                            <p:strVal val="#ppt_h"/>
                                          </p:val>
                                        </p:tav>
                                      </p:tavLst>
                                    </p:anim>
                                    <p:anim calcmode="lin" valueType="num">
                                      <p:cBhvr>
                                        <p:cTn id="25" dur="1000" fill="hold"/>
                                        <p:tgtEl>
                                          <p:spTgt spid="315905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59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159052"/>
                                        </p:tgtEl>
                                        <p:attrNameLst>
                                          <p:attrName>style.visibility</p:attrName>
                                        </p:attrNameLst>
                                      </p:cBhvr>
                                      <p:to>
                                        <p:strVal val="visible"/>
                                      </p:to>
                                    </p:set>
                                    <p:anim calcmode="lin" valueType="num">
                                      <p:cBhvr>
                                        <p:cTn id="31" dur="1000" fill="hold"/>
                                        <p:tgtEl>
                                          <p:spTgt spid="3159052"/>
                                        </p:tgtEl>
                                        <p:attrNameLst>
                                          <p:attrName>ppt_w</p:attrName>
                                        </p:attrNameLst>
                                      </p:cBhvr>
                                      <p:tavLst>
                                        <p:tav tm="0">
                                          <p:val>
                                            <p:fltVal val="0"/>
                                          </p:val>
                                        </p:tav>
                                        <p:tav tm="100000">
                                          <p:val>
                                            <p:strVal val="#ppt_w"/>
                                          </p:val>
                                        </p:tav>
                                      </p:tavLst>
                                    </p:anim>
                                    <p:anim calcmode="lin" valueType="num">
                                      <p:cBhvr>
                                        <p:cTn id="32" dur="1000" fill="hold"/>
                                        <p:tgtEl>
                                          <p:spTgt spid="3159052"/>
                                        </p:tgtEl>
                                        <p:attrNameLst>
                                          <p:attrName>ppt_h</p:attrName>
                                        </p:attrNameLst>
                                      </p:cBhvr>
                                      <p:tavLst>
                                        <p:tav tm="0">
                                          <p:val>
                                            <p:fltVal val="0"/>
                                          </p:val>
                                        </p:tav>
                                        <p:tav tm="100000">
                                          <p:val>
                                            <p:strVal val="#ppt_h"/>
                                          </p:val>
                                        </p:tav>
                                      </p:tavLst>
                                    </p:anim>
                                    <p:anim calcmode="lin" valueType="num">
                                      <p:cBhvr>
                                        <p:cTn id="33" dur="1000" fill="hold"/>
                                        <p:tgtEl>
                                          <p:spTgt spid="315905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1590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159051"/>
                                        </p:tgtEl>
                                        <p:attrNameLst>
                                          <p:attrName>style.visibility</p:attrName>
                                        </p:attrNameLst>
                                      </p:cBhvr>
                                      <p:to>
                                        <p:strVal val="visible"/>
                                      </p:to>
                                    </p:set>
                                    <p:anim calcmode="lin" valueType="num">
                                      <p:cBhvr>
                                        <p:cTn id="39" dur="1000" fill="hold"/>
                                        <p:tgtEl>
                                          <p:spTgt spid="3159051"/>
                                        </p:tgtEl>
                                        <p:attrNameLst>
                                          <p:attrName>ppt_w</p:attrName>
                                        </p:attrNameLst>
                                      </p:cBhvr>
                                      <p:tavLst>
                                        <p:tav tm="0">
                                          <p:val>
                                            <p:fltVal val="0"/>
                                          </p:val>
                                        </p:tav>
                                        <p:tav tm="100000">
                                          <p:val>
                                            <p:strVal val="#ppt_w"/>
                                          </p:val>
                                        </p:tav>
                                      </p:tavLst>
                                    </p:anim>
                                    <p:anim calcmode="lin" valueType="num">
                                      <p:cBhvr>
                                        <p:cTn id="40" dur="1000" fill="hold"/>
                                        <p:tgtEl>
                                          <p:spTgt spid="3159051"/>
                                        </p:tgtEl>
                                        <p:attrNameLst>
                                          <p:attrName>ppt_h</p:attrName>
                                        </p:attrNameLst>
                                      </p:cBhvr>
                                      <p:tavLst>
                                        <p:tav tm="0">
                                          <p:val>
                                            <p:fltVal val="0"/>
                                          </p:val>
                                        </p:tav>
                                        <p:tav tm="100000">
                                          <p:val>
                                            <p:strVal val="#ppt_h"/>
                                          </p:val>
                                        </p:tav>
                                      </p:tavLst>
                                    </p:anim>
                                    <p:anim calcmode="lin" valueType="num">
                                      <p:cBhvr>
                                        <p:cTn id="41" dur="1000" fill="hold"/>
                                        <p:tgtEl>
                                          <p:spTgt spid="315905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159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159050"/>
                                        </p:tgtEl>
                                        <p:attrNameLst>
                                          <p:attrName>style.visibility</p:attrName>
                                        </p:attrNameLst>
                                      </p:cBhvr>
                                      <p:to>
                                        <p:strVal val="visible"/>
                                      </p:to>
                                    </p:set>
                                    <p:anim calcmode="lin" valueType="num">
                                      <p:cBhvr>
                                        <p:cTn id="47" dur="1000" fill="hold"/>
                                        <p:tgtEl>
                                          <p:spTgt spid="3159050"/>
                                        </p:tgtEl>
                                        <p:attrNameLst>
                                          <p:attrName>ppt_w</p:attrName>
                                        </p:attrNameLst>
                                      </p:cBhvr>
                                      <p:tavLst>
                                        <p:tav tm="0">
                                          <p:val>
                                            <p:fltVal val="0"/>
                                          </p:val>
                                        </p:tav>
                                        <p:tav tm="100000">
                                          <p:val>
                                            <p:strVal val="#ppt_w"/>
                                          </p:val>
                                        </p:tav>
                                      </p:tavLst>
                                    </p:anim>
                                    <p:anim calcmode="lin" valueType="num">
                                      <p:cBhvr>
                                        <p:cTn id="48" dur="1000" fill="hold"/>
                                        <p:tgtEl>
                                          <p:spTgt spid="3159050"/>
                                        </p:tgtEl>
                                        <p:attrNameLst>
                                          <p:attrName>ppt_h</p:attrName>
                                        </p:attrNameLst>
                                      </p:cBhvr>
                                      <p:tavLst>
                                        <p:tav tm="0">
                                          <p:val>
                                            <p:fltVal val="0"/>
                                          </p:val>
                                        </p:tav>
                                        <p:tav tm="100000">
                                          <p:val>
                                            <p:strVal val="#ppt_h"/>
                                          </p:val>
                                        </p:tav>
                                      </p:tavLst>
                                    </p:anim>
                                    <p:anim calcmode="lin" valueType="num">
                                      <p:cBhvr>
                                        <p:cTn id="49" dur="1000" fill="hold"/>
                                        <p:tgtEl>
                                          <p:spTgt spid="315905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159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159049"/>
                                        </p:tgtEl>
                                        <p:attrNameLst>
                                          <p:attrName>style.visibility</p:attrName>
                                        </p:attrNameLst>
                                      </p:cBhvr>
                                      <p:to>
                                        <p:strVal val="visible"/>
                                      </p:to>
                                    </p:set>
                                    <p:anim calcmode="lin" valueType="num">
                                      <p:cBhvr>
                                        <p:cTn id="55" dur="1000" fill="hold"/>
                                        <p:tgtEl>
                                          <p:spTgt spid="3159049"/>
                                        </p:tgtEl>
                                        <p:attrNameLst>
                                          <p:attrName>ppt_w</p:attrName>
                                        </p:attrNameLst>
                                      </p:cBhvr>
                                      <p:tavLst>
                                        <p:tav tm="0">
                                          <p:val>
                                            <p:fltVal val="0"/>
                                          </p:val>
                                        </p:tav>
                                        <p:tav tm="100000">
                                          <p:val>
                                            <p:strVal val="#ppt_w"/>
                                          </p:val>
                                        </p:tav>
                                      </p:tavLst>
                                    </p:anim>
                                    <p:anim calcmode="lin" valueType="num">
                                      <p:cBhvr>
                                        <p:cTn id="56" dur="1000" fill="hold"/>
                                        <p:tgtEl>
                                          <p:spTgt spid="3159049"/>
                                        </p:tgtEl>
                                        <p:attrNameLst>
                                          <p:attrName>ppt_h</p:attrName>
                                        </p:attrNameLst>
                                      </p:cBhvr>
                                      <p:tavLst>
                                        <p:tav tm="0">
                                          <p:val>
                                            <p:fltVal val="0"/>
                                          </p:val>
                                        </p:tav>
                                        <p:tav tm="100000">
                                          <p:val>
                                            <p:strVal val="#ppt_h"/>
                                          </p:val>
                                        </p:tav>
                                      </p:tavLst>
                                    </p:anim>
                                    <p:anim calcmode="lin" valueType="num">
                                      <p:cBhvr>
                                        <p:cTn id="57" dur="1000" fill="hold"/>
                                        <p:tgtEl>
                                          <p:spTgt spid="315904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1590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159048"/>
                                        </p:tgtEl>
                                        <p:attrNameLst>
                                          <p:attrName>style.visibility</p:attrName>
                                        </p:attrNameLst>
                                      </p:cBhvr>
                                      <p:to>
                                        <p:strVal val="visible"/>
                                      </p:to>
                                    </p:set>
                                    <p:anim calcmode="lin" valueType="num">
                                      <p:cBhvr>
                                        <p:cTn id="63" dur="1000" fill="hold"/>
                                        <p:tgtEl>
                                          <p:spTgt spid="3159048"/>
                                        </p:tgtEl>
                                        <p:attrNameLst>
                                          <p:attrName>ppt_w</p:attrName>
                                        </p:attrNameLst>
                                      </p:cBhvr>
                                      <p:tavLst>
                                        <p:tav tm="0">
                                          <p:val>
                                            <p:fltVal val="0"/>
                                          </p:val>
                                        </p:tav>
                                        <p:tav tm="100000">
                                          <p:val>
                                            <p:strVal val="#ppt_w"/>
                                          </p:val>
                                        </p:tav>
                                      </p:tavLst>
                                    </p:anim>
                                    <p:anim calcmode="lin" valueType="num">
                                      <p:cBhvr>
                                        <p:cTn id="64" dur="1000" fill="hold"/>
                                        <p:tgtEl>
                                          <p:spTgt spid="3159048"/>
                                        </p:tgtEl>
                                        <p:attrNameLst>
                                          <p:attrName>ppt_h</p:attrName>
                                        </p:attrNameLst>
                                      </p:cBhvr>
                                      <p:tavLst>
                                        <p:tav tm="0">
                                          <p:val>
                                            <p:fltVal val="0"/>
                                          </p:val>
                                        </p:tav>
                                        <p:tav tm="100000">
                                          <p:val>
                                            <p:strVal val="#ppt_h"/>
                                          </p:val>
                                        </p:tav>
                                      </p:tavLst>
                                    </p:anim>
                                    <p:anim calcmode="lin" valueType="num">
                                      <p:cBhvr>
                                        <p:cTn id="65" dur="1000" fill="hold"/>
                                        <p:tgtEl>
                                          <p:spTgt spid="315904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1590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159047"/>
                                        </p:tgtEl>
                                        <p:attrNameLst>
                                          <p:attrName>style.visibility</p:attrName>
                                        </p:attrNameLst>
                                      </p:cBhvr>
                                      <p:to>
                                        <p:strVal val="visible"/>
                                      </p:to>
                                    </p:set>
                                    <p:anim calcmode="lin" valueType="num">
                                      <p:cBhvr>
                                        <p:cTn id="71" dur="1000" fill="hold"/>
                                        <p:tgtEl>
                                          <p:spTgt spid="3159047"/>
                                        </p:tgtEl>
                                        <p:attrNameLst>
                                          <p:attrName>ppt_w</p:attrName>
                                        </p:attrNameLst>
                                      </p:cBhvr>
                                      <p:tavLst>
                                        <p:tav tm="0">
                                          <p:val>
                                            <p:fltVal val="0"/>
                                          </p:val>
                                        </p:tav>
                                        <p:tav tm="100000">
                                          <p:val>
                                            <p:strVal val="#ppt_w"/>
                                          </p:val>
                                        </p:tav>
                                      </p:tavLst>
                                    </p:anim>
                                    <p:anim calcmode="lin" valueType="num">
                                      <p:cBhvr>
                                        <p:cTn id="72" dur="1000" fill="hold"/>
                                        <p:tgtEl>
                                          <p:spTgt spid="3159047"/>
                                        </p:tgtEl>
                                        <p:attrNameLst>
                                          <p:attrName>ppt_h</p:attrName>
                                        </p:attrNameLst>
                                      </p:cBhvr>
                                      <p:tavLst>
                                        <p:tav tm="0">
                                          <p:val>
                                            <p:fltVal val="0"/>
                                          </p:val>
                                        </p:tav>
                                        <p:tav tm="100000">
                                          <p:val>
                                            <p:strVal val="#ppt_h"/>
                                          </p:val>
                                        </p:tav>
                                      </p:tavLst>
                                    </p:anim>
                                    <p:anim calcmode="lin" valueType="num">
                                      <p:cBhvr>
                                        <p:cTn id="73" dur="1000" fill="hold"/>
                                        <p:tgtEl>
                                          <p:spTgt spid="315904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1590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159046"/>
                                        </p:tgtEl>
                                        <p:attrNameLst>
                                          <p:attrName>style.visibility</p:attrName>
                                        </p:attrNameLst>
                                      </p:cBhvr>
                                      <p:to>
                                        <p:strVal val="visible"/>
                                      </p:to>
                                    </p:set>
                                    <p:anim calcmode="lin" valueType="num">
                                      <p:cBhvr>
                                        <p:cTn id="79" dur="1000" fill="hold"/>
                                        <p:tgtEl>
                                          <p:spTgt spid="3159046"/>
                                        </p:tgtEl>
                                        <p:attrNameLst>
                                          <p:attrName>ppt_w</p:attrName>
                                        </p:attrNameLst>
                                      </p:cBhvr>
                                      <p:tavLst>
                                        <p:tav tm="0">
                                          <p:val>
                                            <p:fltVal val="0"/>
                                          </p:val>
                                        </p:tav>
                                        <p:tav tm="100000">
                                          <p:val>
                                            <p:strVal val="#ppt_w"/>
                                          </p:val>
                                        </p:tav>
                                      </p:tavLst>
                                    </p:anim>
                                    <p:anim calcmode="lin" valueType="num">
                                      <p:cBhvr>
                                        <p:cTn id="80" dur="1000" fill="hold"/>
                                        <p:tgtEl>
                                          <p:spTgt spid="3159046"/>
                                        </p:tgtEl>
                                        <p:attrNameLst>
                                          <p:attrName>ppt_h</p:attrName>
                                        </p:attrNameLst>
                                      </p:cBhvr>
                                      <p:tavLst>
                                        <p:tav tm="0">
                                          <p:val>
                                            <p:fltVal val="0"/>
                                          </p:val>
                                        </p:tav>
                                        <p:tav tm="100000">
                                          <p:val>
                                            <p:strVal val="#ppt_h"/>
                                          </p:val>
                                        </p:tav>
                                      </p:tavLst>
                                    </p:anim>
                                    <p:anim calcmode="lin" valueType="num">
                                      <p:cBhvr>
                                        <p:cTn id="81" dur="1000" fill="hold"/>
                                        <p:tgtEl>
                                          <p:spTgt spid="3159046"/>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1590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159045"/>
                                        </p:tgtEl>
                                        <p:attrNameLst>
                                          <p:attrName>style.visibility</p:attrName>
                                        </p:attrNameLst>
                                      </p:cBhvr>
                                      <p:to>
                                        <p:strVal val="visible"/>
                                      </p:to>
                                    </p:set>
                                    <p:anim calcmode="lin" valueType="num">
                                      <p:cBhvr>
                                        <p:cTn id="87" dur="1000" fill="hold"/>
                                        <p:tgtEl>
                                          <p:spTgt spid="3159045"/>
                                        </p:tgtEl>
                                        <p:attrNameLst>
                                          <p:attrName>ppt_w</p:attrName>
                                        </p:attrNameLst>
                                      </p:cBhvr>
                                      <p:tavLst>
                                        <p:tav tm="0">
                                          <p:val>
                                            <p:fltVal val="0"/>
                                          </p:val>
                                        </p:tav>
                                        <p:tav tm="100000">
                                          <p:val>
                                            <p:strVal val="#ppt_w"/>
                                          </p:val>
                                        </p:tav>
                                      </p:tavLst>
                                    </p:anim>
                                    <p:anim calcmode="lin" valueType="num">
                                      <p:cBhvr>
                                        <p:cTn id="88" dur="1000" fill="hold"/>
                                        <p:tgtEl>
                                          <p:spTgt spid="3159045"/>
                                        </p:tgtEl>
                                        <p:attrNameLst>
                                          <p:attrName>ppt_h</p:attrName>
                                        </p:attrNameLst>
                                      </p:cBhvr>
                                      <p:tavLst>
                                        <p:tav tm="0">
                                          <p:val>
                                            <p:fltVal val="0"/>
                                          </p:val>
                                        </p:tav>
                                        <p:tav tm="100000">
                                          <p:val>
                                            <p:strVal val="#ppt_h"/>
                                          </p:val>
                                        </p:tav>
                                      </p:tavLst>
                                    </p:anim>
                                    <p:anim calcmode="lin" valueType="num">
                                      <p:cBhvr>
                                        <p:cTn id="89" dur="1000" fill="hold"/>
                                        <p:tgtEl>
                                          <p:spTgt spid="3159045"/>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159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159044"/>
                                        </p:tgtEl>
                                        <p:attrNameLst>
                                          <p:attrName>style.visibility</p:attrName>
                                        </p:attrNameLst>
                                      </p:cBhvr>
                                      <p:to>
                                        <p:strVal val="visible"/>
                                      </p:to>
                                    </p:set>
                                    <p:anim calcmode="lin" valueType="num">
                                      <p:cBhvr>
                                        <p:cTn id="95" dur="1000" fill="hold"/>
                                        <p:tgtEl>
                                          <p:spTgt spid="3159044"/>
                                        </p:tgtEl>
                                        <p:attrNameLst>
                                          <p:attrName>ppt_w</p:attrName>
                                        </p:attrNameLst>
                                      </p:cBhvr>
                                      <p:tavLst>
                                        <p:tav tm="0">
                                          <p:val>
                                            <p:fltVal val="0"/>
                                          </p:val>
                                        </p:tav>
                                        <p:tav tm="100000">
                                          <p:val>
                                            <p:strVal val="#ppt_w"/>
                                          </p:val>
                                        </p:tav>
                                      </p:tavLst>
                                    </p:anim>
                                    <p:anim calcmode="lin" valueType="num">
                                      <p:cBhvr>
                                        <p:cTn id="96" dur="1000" fill="hold"/>
                                        <p:tgtEl>
                                          <p:spTgt spid="3159044"/>
                                        </p:tgtEl>
                                        <p:attrNameLst>
                                          <p:attrName>ppt_h</p:attrName>
                                        </p:attrNameLst>
                                      </p:cBhvr>
                                      <p:tavLst>
                                        <p:tav tm="0">
                                          <p:val>
                                            <p:fltVal val="0"/>
                                          </p:val>
                                        </p:tav>
                                        <p:tav tm="100000">
                                          <p:val>
                                            <p:strVal val="#ppt_h"/>
                                          </p:val>
                                        </p:tav>
                                      </p:tavLst>
                                    </p:anim>
                                    <p:anim calcmode="lin" valueType="num">
                                      <p:cBhvr>
                                        <p:cTn id="97" dur="1000" fill="hold"/>
                                        <p:tgtEl>
                                          <p:spTgt spid="315904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1590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9042" grpId="0" animBg="1" autoUpdateAnimBg="0"/>
      <p:bldP spid="3159043" grpId="0" animBg="1" autoUpdateAnimBg="0"/>
      <p:bldP spid="3159044" grpId="0" animBg="1" autoUpdateAnimBg="0"/>
      <p:bldP spid="3159045" grpId="0" animBg="1" autoUpdateAnimBg="0"/>
      <p:bldP spid="3159046" grpId="0" animBg="1" autoUpdateAnimBg="0"/>
      <p:bldP spid="3159047" grpId="0" animBg="1" autoUpdateAnimBg="0"/>
      <p:bldP spid="3159048" grpId="0" animBg="1" autoUpdateAnimBg="0"/>
      <p:bldP spid="3159049" grpId="0" animBg="1" autoUpdateAnimBg="0"/>
      <p:bldP spid="3159050" grpId="0" animBg="1" autoUpdateAnimBg="0"/>
      <p:bldP spid="3159051" grpId="0" animBg="1" autoUpdateAnimBg="0"/>
      <p:bldP spid="3159052" grpId="0" animBg="1" autoUpdateAnimBg="0"/>
      <p:bldP spid="3159053"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6172200"/>
          </a:xfrm>
        </p:spPr>
        <p:txBody>
          <a:bodyPr/>
          <a:lstStyle/>
          <a:p>
            <a:pPr fontAlgn="auto">
              <a:spcBef>
                <a:spcPts val="0"/>
              </a:spcBef>
              <a:spcAft>
                <a:spcPts val="0"/>
              </a:spcAft>
            </a:pPr>
            <a:r>
              <a:rPr lang="en-US" sz="6000" b="1" kern="1200" dirty="0">
                <a:solidFill>
                  <a:srgbClr val="C00000"/>
                </a:solidFill>
                <a:latin typeface="Calibri"/>
                <a:ea typeface="+mn-ea"/>
                <a:cs typeface="+mn-cs"/>
              </a:rPr>
              <a:t>CHRISTIAN DISUNITY &amp;</a:t>
            </a:r>
            <a:br>
              <a:rPr lang="en-US" sz="6000" b="1" kern="1200" dirty="0">
                <a:solidFill>
                  <a:srgbClr val="C00000"/>
                </a:solidFill>
                <a:latin typeface="Calibri"/>
                <a:ea typeface="+mn-ea"/>
                <a:cs typeface="+mn-cs"/>
              </a:rPr>
            </a:br>
            <a:r>
              <a:rPr lang="en-US" sz="6000" b="1" kern="1200" dirty="0">
                <a:solidFill>
                  <a:srgbClr val="C00000"/>
                </a:solidFill>
                <a:latin typeface="Calibri"/>
                <a:ea typeface="+mn-ea"/>
                <a:cs typeface="+mn-cs"/>
              </a:rPr>
              <a:t>Restoration Divergence</a:t>
            </a:r>
            <a:br>
              <a:rPr lang="en-US" sz="2800" b="1" kern="1200" dirty="0">
                <a:solidFill>
                  <a:srgbClr val="C00000"/>
                </a:solidFill>
                <a:latin typeface="Calibri"/>
                <a:ea typeface="+mn-ea"/>
                <a:cs typeface="+mn-cs"/>
              </a:rPr>
            </a:br>
            <a:br>
              <a:rPr lang="en-US" sz="1800" kern="1200" dirty="0">
                <a:solidFill>
                  <a:prstClr val="black"/>
                </a:solidFill>
                <a:latin typeface="Calibri"/>
                <a:ea typeface="+mn-ea"/>
                <a:cs typeface="+mn-cs"/>
              </a:rPr>
            </a:br>
            <a:r>
              <a:rPr lang="en-US" sz="4000" b="1" kern="1200" dirty="0">
                <a:solidFill>
                  <a:prstClr val="black"/>
                </a:solidFill>
                <a:latin typeface="Calibri"/>
                <a:ea typeface="+mn-ea"/>
                <a:cs typeface="+mn-cs"/>
              </a:rPr>
              <a:t>RELIGIOUS UNIFICATION MOVEMENT </a:t>
            </a:r>
            <a:br>
              <a:rPr lang="en-US" sz="4800" b="1" kern="1200" dirty="0">
                <a:solidFill>
                  <a:prstClr val="black"/>
                </a:solidFill>
                <a:latin typeface="Calibri"/>
                <a:ea typeface="+mn-ea"/>
                <a:cs typeface="+mn-cs"/>
              </a:rPr>
            </a:br>
            <a:r>
              <a:rPr lang="en-US" sz="4800" b="1" kern="1200" dirty="0">
                <a:solidFill>
                  <a:prstClr val="black"/>
                </a:solidFill>
                <a:latin typeface="Calibri"/>
                <a:ea typeface="+mn-ea"/>
                <a:cs typeface="+mn-cs"/>
              </a:rPr>
              <a:t>RESULTS IN THREE CHURCHES:</a:t>
            </a:r>
            <a:br>
              <a:rPr lang="en-US" sz="4800" b="1" kern="1200" dirty="0">
                <a:solidFill>
                  <a:prstClr val="black"/>
                </a:solidFill>
                <a:latin typeface="Calibri"/>
                <a:ea typeface="+mn-ea"/>
                <a:cs typeface="+mn-cs"/>
              </a:rPr>
            </a:br>
            <a:r>
              <a:rPr lang="en-US" sz="5400" b="1" i="1" u="sng" kern="1200" dirty="0">
                <a:solidFill>
                  <a:prstClr val="black"/>
                </a:solidFill>
                <a:latin typeface="Calibri"/>
                <a:ea typeface="+mn-ea"/>
                <a:cs typeface="+mn-cs"/>
              </a:rPr>
              <a:t>CHRISTIAN CHURCH</a:t>
            </a:r>
            <a:br>
              <a:rPr lang="en-US" sz="5400" b="1" i="1" u="sng" kern="1200" dirty="0">
                <a:solidFill>
                  <a:prstClr val="black"/>
                </a:solidFill>
                <a:latin typeface="Calibri"/>
                <a:ea typeface="+mn-ea"/>
                <a:cs typeface="+mn-cs"/>
              </a:rPr>
            </a:br>
            <a:r>
              <a:rPr lang="en-US" sz="6000" b="1" i="1" u="sng" kern="1200" dirty="0">
                <a:solidFill>
                  <a:prstClr val="black"/>
                </a:solidFill>
                <a:latin typeface="Calibri"/>
                <a:ea typeface="+mn-ea"/>
                <a:cs typeface="+mn-cs"/>
              </a:rPr>
              <a:t>DISCIPLES OF CHRIST</a:t>
            </a:r>
            <a:br>
              <a:rPr lang="en-US" sz="5400" b="1" i="1" u="sng" kern="1200" dirty="0">
                <a:solidFill>
                  <a:prstClr val="black"/>
                </a:solidFill>
                <a:latin typeface="Calibri"/>
                <a:ea typeface="+mn-ea"/>
                <a:cs typeface="+mn-cs"/>
              </a:rPr>
            </a:br>
            <a:r>
              <a:rPr lang="en-US" sz="6600" b="1" i="1" u="sng" kern="1200" dirty="0">
                <a:solidFill>
                  <a:prstClr val="black"/>
                </a:solidFill>
                <a:latin typeface="Calibri"/>
                <a:ea typeface="+mn-ea"/>
                <a:cs typeface="+mn-cs"/>
              </a:rPr>
              <a:t>CHURCHES OF CHRIST</a:t>
            </a:r>
            <a:endParaRPr lang="en-US" sz="6600" b="1" i="1" u="sng" dirty="0"/>
          </a:p>
        </p:txBody>
      </p:sp>
    </p:spTree>
    <p:extLst>
      <p:ext uri="{BB962C8B-B14F-4D97-AF65-F5344CB8AC3E}">
        <p14:creationId xmlns:p14="http://schemas.microsoft.com/office/powerpoint/2010/main" val="3208303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631555" name="Rectangle 3"/>
          <p:cNvSpPr>
            <a:spLocks noGrp="1" noChangeArrowheads="1"/>
          </p:cNvSpPr>
          <p:nvPr>
            <p:ph type="body" idx="1"/>
          </p:nvPr>
        </p:nvSpPr>
        <p:spPr>
          <a:xfrm>
            <a:off x="2209800" y="1143000"/>
            <a:ext cx="7772400" cy="5410200"/>
          </a:xfrm>
          <a:solidFill>
            <a:srgbClr val="FFFFFF"/>
          </a:solidFill>
        </p:spPr>
        <p:txBody>
          <a:bodyPr/>
          <a:lstStyle/>
          <a:p>
            <a:pPr>
              <a:lnSpc>
                <a:spcPct val="90000"/>
              </a:lnSpc>
            </a:pPr>
            <a:r>
              <a:rPr lang="en-US" sz="2800"/>
              <a:t>Brethren,</a:t>
            </a:r>
          </a:p>
          <a:p>
            <a:pPr>
              <a:lnSpc>
                <a:spcPct val="90000"/>
              </a:lnSpc>
            </a:pPr>
            <a:r>
              <a:rPr lang="en-US" sz="2800"/>
              <a:t>It is with the utmost humility that we inform you of a change of worship practices in your normal sacrificing.  </a:t>
            </a:r>
          </a:p>
          <a:p>
            <a:pPr>
              <a:lnSpc>
                <a:spcPct val="90000"/>
              </a:lnSpc>
            </a:pPr>
            <a:r>
              <a:rPr lang="en-US" sz="2800"/>
              <a:t>Be assured that we are bringing about this change only after much prayer and study.  </a:t>
            </a:r>
          </a:p>
          <a:p>
            <a:pPr>
              <a:lnSpc>
                <a:spcPct val="90000"/>
              </a:lnSpc>
            </a:pPr>
            <a:r>
              <a:rPr lang="en-US" sz="2800"/>
              <a:t>We have recently concluded an in-depth study of the Law as delivered by our brother Moses that covered 400 days.  (We might note that is ten times the length of time it took the Lord to impart this Law.)</a:t>
            </a:r>
          </a:p>
          <a:p>
            <a:pPr>
              <a:lnSpc>
                <a:spcPct val="90000"/>
              </a:lnSpc>
            </a:pPr>
            <a:r>
              <a:rPr lang="en-US" sz="2800"/>
              <a:t>We have decided to bring about a change in the type of fire used in worship.  </a:t>
            </a:r>
          </a:p>
        </p:txBody>
      </p:sp>
      <p:sp>
        <p:nvSpPr>
          <p:cNvPr id="4631556" name="WordArt 4"/>
          <p:cNvSpPr>
            <a:spLocks noChangeArrowheads="1" noChangeShapeType="1" noTextEdit="1"/>
          </p:cNvSpPr>
          <p:nvPr/>
        </p:nvSpPr>
        <p:spPr bwMode="auto">
          <a:xfrm>
            <a:off x="2209800" y="228600"/>
            <a:ext cx="7848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An Open Letter From Nadab and Abihu </a:t>
            </a:r>
          </a:p>
        </p:txBody>
      </p:sp>
    </p:spTree>
    <p:extLst>
      <p:ext uri="{BB962C8B-B14F-4D97-AF65-F5344CB8AC3E}">
        <p14:creationId xmlns:p14="http://schemas.microsoft.com/office/powerpoint/2010/main" val="405591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631556"/>
                                        </p:tgtEl>
                                        <p:attrNameLst>
                                          <p:attrName>style.visibility</p:attrName>
                                        </p:attrNameLst>
                                      </p:cBhvr>
                                      <p:to>
                                        <p:strVal val="visible"/>
                                      </p:to>
                                    </p:set>
                                    <p:anim calcmode="lin" valueType="num">
                                      <p:cBhvr additive="base">
                                        <p:cTn id="7" dur="5000" fill="hold"/>
                                        <p:tgtEl>
                                          <p:spTgt spid="4631556"/>
                                        </p:tgtEl>
                                        <p:attrNameLst>
                                          <p:attrName>ppt_x</p:attrName>
                                        </p:attrNameLst>
                                      </p:cBhvr>
                                      <p:tavLst>
                                        <p:tav tm="0">
                                          <p:val>
                                            <p:strVal val="#ppt_x"/>
                                          </p:val>
                                        </p:tav>
                                        <p:tav tm="100000">
                                          <p:val>
                                            <p:strVal val="#ppt_x"/>
                                          </p:val>
                                        </p:tav>
                                      </p:tavLst>
                                    </p:anim>
                                    <p:anim calcmode="lin" valueType="num">
                                      <p:cBhvr additive="base">
                                        <p:cTn id="8" dur="5000" fill="hold"/>
                                        <p:tgtEl>
                                          <p:spTgt spid="4631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4631555">
                                            <p:txEl>
                                              <p:pRg st="0" end="0"/>
                                            </p:txEl>
                                          </p:spTgt>
                                        </p:tgtEl>
                                        <p:attrNameLst>
                                          <p:attrName>style.visibility</p:attrName>
                                        </p:attrNameLst>
                                      </p:cBhvr>
                                      <p:to>
                                        <p:strVal val="visible"/>
                                      </p:to>
                                    </p:set>
                                    <p:anim to="" calcmode="lin" valueType="num">
                                      <p:cBhvr>
                                        <p:cTn id="13" dur="1" fill="hold"/>
                                        <p:tgtEl>
                                          <p:spTgt spid="463155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4631555">
                                            <p:txEl>
                                              <p:pRg st="1" end="1"/>
                                            </p:txEl>
                                          </p:spTgt>
                                        </p:tgtEl>
                                        <p:attrNameLst>
                                          <p:attrName>style.visibility</p:attrName>
                                        </p:attrNameLst>
                                      </p:cBhvr>
                                      <p:to>
                                        <p:strVal val="visible"/>
                                      </p:to>
                                    </p:set>
                                    <p:anim to="" calcmode="lin" valueType="num">
                                      <p:cBhvr>
                                        <p:cTn id="18" dur="1" fill="hold"/>
                                        <p:tgtEl>
                                          <p:spTgt spid="4631555">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4631555">
                                            <p:txEl>
                                              <p:pRg st="2" end="2"/>
                                            </p:txEl>
                                          </p:spTgt>
                                        </p:tgtEl>
                                        <p:attrNameLst>
                                          <p:attrName>style.visibility</p:attrName>
                                        </p:attrNameLst>
                                      </p:cBhvr>
                                      <p:to>
                                        <p:strVal val="visible"/>
                                      </p:to>
                                    </p:set>
                                    <p:anim to="" calcmode="lin" valueType="num">
                                      <p:cBhvr>
                                        <p:cTn id="23" dur="1" fill="hold"/>
                                        <p:tgtEl>
                                          <p:spTgt spid="4631555">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4631555">
                                            <p:txEl>
                                              <p:pRg st="3" end="3"/>
                                            </p:txEl>
                                          </p:spTgt>
                                        </p:tgtEl>
                                        <p:attrNameLst>
                                          <p:attrName>style.visibility</p:attrName>
                                        </p:attrNameLst>
                                      </p:cBhvr>
                                      <p:to>
                                        <p:strVal val="visible"/>
                                      </p:to>
                                    </p:set>
                                    <p:anim to="" calcmode="lin" valueType="num">
                                      <p:cBhvr>
                                        <p:cTn id="28" dur="1" fill="hold"/>
                                        <p:tgtEl>
                                          <p:spTgt spid="4631555">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499"/>
                                          </p:stCondLst>
                                        </p:cTn>
                                        <p:tgtEl>
                                          <p:spTgt spid="4631555">
                                            <p:txEl>
                                              <p:pRg st="4" end="4"/>
                                            </p:txEl>
                                          </p:spTgt>
                                        </p:tgtEl>
                                        <p:attrNameLst>
                                          <p:attrName>style.visibility</p:attrName>
                                        </p:attrNameLst>
                                      </p:cBhvr>
                                      <p:to>
                                        <p:strVal val="visible"/>
                                      </p:to>
                                    </p:set>
                                    <p:anim to="" calcmode="lin" valueType="num">
                                      <p:cBhvr>
                                        <p:cTn id="33" dur="1" fill="hold"/>
                                        <p:tgtEl>
                                          <p:spTgt spid="463155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1555" grpId="0" build="p" autoUpdateAnimBg="0"/>
      <p:bldP spid="463155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632578" name="Rectangle 2"/>
          <p:cNvSpPr>
            <a:spLocks noGrp="1" noChangeArrowheads="1"/>
          </p:cNvSpPr>
          <p:nvPr>
            <p:ph type="body" idx="1"/>
          </p:nvPr>
        </p:nvSpPr>
        <p:spPr>
          <a:xfrm>
            <a:off x="2209800" y="1143000"/>
            <a:ext cx="7772400" cy="5257800"/>
          </a:xfrm>
          <a:solidFill>
            <a:srgbClr val="FFFFFF"/>
          </a:solidFill>
        </p:spPr>
        <p:txBody>
          <a:bodyPr/>
          <a:lstStyle/>
          <a:p>
            <a:pPr>
              <a:lnSpc>
                <a:spcPct val="90000"/>
              </a:lnSpc>
            </a:pPr>
            <a:r>
              <a:rPr lang="en-US" sz="2400"/>
              <a:t>We are aware that there is a standing tradition of using only one source of fire,  but we,  as holy priests,  do not feel obligated to blindly follow tradition.</a:t>
            </a:r>
          </a:p>
          <a:p>
            <a:pPr>
              <a:lnSpc>
                <a:spcPct val="90000"/>
              </a:lnSpc>
            </a:pPr>
            <a:r>
              <a:rPr lang="en-US" sz="2400"/>
              <a:t>Numerous polls of our worshipping clientele indicate the overwhelming opinion that they do not care where we get the fire used for their sacrifices as long as the service is conducted in a respectful and meaningful way.</a:t>
            </a:r>
          </a:p>
          <a:p>
            <a:pPr>
              <a:lnSpc>
                <a:spcPct val="90000"/>
              </a:lnSpc>
            </a:pPr>
            <a:r>
              <a:rPr lang="en-US" sz="2400"/>
              <a:t>We are in agreement with this growing majority,  as we cannot see how a change in fire will affect anything in the least about our sacrifices.  </a:t>
            </a:r>
          </a:p>
          <a:p>
            <a:pPr>
              <a:lnSpc>
                <a:spcPct val="90000"/>
              </a:lnSpc>
            </a:pPr>
            <a:r>
              <a:rPr lang="en-US" sz="2400"/>
              <a:t>The animal is still properly cooked,  the incense burned.</a:t>
            </a:r>
          </a:p>
          <a:p>
            <a:pPr>
              <a:lnSpc>
                <a:spcPct val="90000"/>
              </a:lnSpc>
            </a:pPr>
            <a:r>
              <a:rPr lang="en-US" sz="2400"/>
              <a:t>We are of the mind that were we to secretly substitute a different fire it would be impossible for any of the worshippers to know a change had taken place.</a:t>
            </a:r>
          </a:p>
          <a:p>
            <a:pPr>
              <a:lnSpc>
                <a:spcPct val="90000"/>
              </a:lnSpc>
              <a:buFontTx/>
              <a:buNone/>
            </a:pPr>
            <a:r>
              <a:rPr lang="en-US" sz="2800"/>
              <a:t>   </a:t>
            </a:r>
          </a:p>
          <a:p>
            <a:pPr>
              <a:lnSpc>
                <a:spcPct val="90000"/>
              </a:lnSpc>
            </a:pPr>
            <a:endParaRPr lang="en-US" sz="2800"/>
          </a:p>
        </p:txBody>
      </p:sp>
      <p:sp>
        <p:nvSpPr>
          <p:cNvPr id="4632579" name="WordArt 3"/>
          <p:cNvSpPr>
            <a:spLocks noChangeArrowheads="1" noChangeShapeType="1" noTextEdit="1"/>
          </p:cNvSpPr>
          <p:nvPr/>
        </p:nvSpPr>
        <p:spPr bwMode="auto">
          <a:xfrm>
            <a:off x="2209800" y="228600"/>
            <a:ext cx="7848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An Open Letter From Nadab and Abihu </a:t>
            </a:r>
          </a:p>
        </p:txBody>
      </p:sp>
    </p:spTree>
    <p:extLst>
      <p:ext uri="{BB962C8B-B14F-4D97-AF65-F5344CB8AC3E}">
        <p14:creationId xmlns:p14="http://schemas.microsoft.com/office/powerpoint/2010/main" val="5226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632578">
                                            <p:txEl>
                                              <p:pRg st="0" end="0"/>
                                            </p:txEl>
                                          </p:spTgt>
                                        </p:tgtEl>
                                        <p:attrNameLst>
                                          <p:attrName>style.visibility</p:attrName>
                                        </p:attrNameLst>
                                      </p:cBhvr>
                                      <p:to>
                                        <p:strVal val="visible"/>
                                      </p:to>
                                    </p:set>
                                    <p:anim calcmode="lin" valueType="num">
                                      <p:cBhvr>
                                        <p:cTn id="7" dur="500" fill="hold"/>
                                        <p:tgtEl>
                                          <p:spTgt spid="4632578">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63257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632578">
                                            <p:txEl>
                                              <p:pRg st="1" end="1"/>
                                            </p:txEl>
                                          </p:spTgt>
                                        </p:tgtEl>
                                        <p:attrNameLst>
                                          <p:attrName>style.visibility</p:attrName>
                                        </p:attrNameLst>
                                      </p:cBhvr>
                                      <p:to>
                                        <p:strVal val="visible"/>
                                      </p:to>
                                    </p:set>
                                    <p:anim calcmode="lin" valueType="num">
                                      <p:cBhvr>
                                        <p:cTn id="13" dur="500" fill="hold"/>
                                        <p:tgtEl>
                                          <p:spTgt spid="4632578">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63257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632578">
                                            <p:txEl>
                                              <p:pRg st="2" end="2"/>
                                            </p:txEl>
                                          </p:spTgt>
                                        </p:tgtEl>
                                        <p:attrNameLst>
                                          <p:attrName>style.visibility</p:attrName>
                                        </p:attrNameLst>
                                      </p:cBhvr>
                                      <p:to>
                                        <p:strVal val="visible"/>
                                      </p:to>
                                    </p:set>
                                    <p:anim calcmode="lin" valueType="num">
                                      <p:cBhvr>
                                        <p:cTn id="19" dur="500" fill="hold"/>
                                        <p:tgtEl>
                                          <p:spTgt spid="4632578">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63257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632578">
                                            <p:txEl>
                                              <p:pRg st="3" end="3"/>
                                            </p:txEl>
                                          </p:spTgt>
                                        </p:tgtEl>
                                        <p:attrNameLst>
                                          <p:attrName>style.visibility</p:attrName>
                                        </p:attrNameLst>
                                      </p:cBhvr>
                                      <p:to>
                                        <p:strVal val="visible"/>
                                      </p:to>
                                    </p:set>
                                    <p:anim calcmode="lin" valueType="num">
                                      <p:cBhvr>
                                        <p:cTn id="25" dur="500" fill="hold"/>
                                        <p:tgtEl>
                                          <p:spTgt spid="4632578">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632578">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632578">
                                            <p:txEl>
                                              <p:pRg st="4" end="4"/>
                                            </p:txEl>
                                          </p:spTgt>
                                        </p:tgtEl>
                                        <p:attrNameLst>
                                          <p:attrName>style.visibility</p:attrName>
                                        </p:attrNameLst>
                                      </p:cBhvr>
                                      <p:to>
                                        <p:strVal val="visible"/>
                                      </p:to>
                                    </p:set>
                                    <p:anim calcmode="lin" valueType="num">
                                      <p:cBhvr>
                                        <p:cTn id="31" dur="500" fill="hold"/>
                                        <p:tgtEl>
                                          <p:spTgt spid="4632578">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632578">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632578">
                                            <p:txEl>
                                              <p:pRg st="5" end="5"/>
                                            </p:txEl>
                                          </p:spTgt>
                                        </p:tgtEl>
                                        <p:attrNameLst>
                                          <p:attrName>style.visibility</p:attrName>
                                        </p:attrNameLst>
                                      </p:cBhvr>
                                      <p:to>
                                        <p:strVal val="visible"/>
                                      </p:to>
                                    </p:set>
                                    <p:anim calcmode="lin" valueType="num">
                                      <p:cBhvr>
                                        <p:cTn id="37" dur="500" fill="hold"/>
                                        <p:tgtEl>
                                          <p:spTgt spid="4632578">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4632578">
                                            <p:txEl>
                                              <p:pRg st="5" end="5"/>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257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633602" name="Rectangle 2"/>
          <p:cNvSpPr>
            <a:spLocks noGrp="1" noChangeArrowheads="1"/>
          </p:cNvSpPr>
          <p:nvPr>
            <p:ph type="body" idx="1"/>
          </p:nvPr>
        </p:nvSpPr>
        <p:spPr>
          <a:xfrm>
            <a:off x="2209800" y="990600"/>
            <a:ext cx="7772400" cy="5638800"/>
          </a:xfrm>
          <a:solidFill>
            <a:srgbClr val="FFFFFF"/>
          </a:solidFill>
        </p:spPr>
        <p:txBody>
          <a:bodyPr/>
          <a:lstStyle/>
          <a:p>
            <a:pPr>
              <a:lnSpc>
                <a:spcPct val="90000"/>
              </a:lnSpc>
            </a:pPr>
            <a:r>
              <a:rPr lang="en-US" sz="2400"/>
              <a:t>Besides all this,  we became aware of the fact that nowhere in the Law does the Lord forbid the use of what some of our detractors have referred to as “strange fire.”</a:t>
            </a:r>
          </a:p>
          <a:p>
            <a:pPr>
              <a:lnSpc>
                <a:spcPct val="90000"/>
              </a:lnSpc>
            </a:pPr>
            <a:r>
              <a:rPr lang="en-US" sz="2400"/>
              <a:t>We feel that the lack of such a restriction was meant to give us freedom.  For those who disagree,  we would ask you to show us any place in the Law that tells us we cannot do something the Lord has not seen fit to condemn.  We are simply asking,  “Where does it say we cannot do this?”  </a:t>
            </a:r>
          </a:p>
          <a:p>
            <a:pPr>
              <a:lnSpc>
                <a:spcPct val="90000"/>
              </a:lnSpc>
            </a:pPr>
            <a:r>
              <a:rPr lang="en-US" sz="2400"/>
              <a:t>We also wish to point out that the congregation of Israel is the only religious group in the known world that willingly limits itself to only one kind of fire.</a:t>
            </a:r>
          </a:p>
          <a:p>
            <a:pPr>
              <a:lnSpc>
                <a:spcPct val="90000"/>
              </a:lnSpc>
            </a:pPr>
            <a:r>
              <a:rPr lang="en-US" sz="2400"/>
              <a:t>We have become the laughingstock of the land of Canaan and have been ridiculed openly by many groups.</a:t>
            </a:r>
          </a:p>
          <a:p>
            <a:pPr>
              <a:lnSpc>
                <a:spcPct val="90000"/>
              </a:lnSpc>
            </a:pPr>
            <a:r>
              <a:rPr lang="en-US" sz="2400"/>
              <a:t>This “only-one-fire” self-righteous policy has alienated us from everyone else.  We believe this change will open up many fellowship opportunities.</a:t>
            </a:r>
            <a:endParaRPr lang="en-US" sz="2800"/>
          </a:p>
          <a:p>
            <a:pPr>
              <a:lnSpc>
                <a:spcPct val="90000"/>
              </a:lnSpc>
            </a:pPr>
            <a:endParaRPr lang="en-US" sz="2800"/>
          </a:p>
          <a:p>
            <a:pPr>
              <a:lnSpc>
                <a:spcPct val="90000"/>
              </a:lnSpc>
              <a:buFontTx/>
              <a:buNone/>
            </a:pPr>
            <a:r>
              <a:rPr lang="en-US" sz="2800"/>
              <a:t> </a:t>
            </a:r>
          </a:p>
          <a:p>
            <a:pPr>
              <a:lnSpc>
                <a:spcPct val="90000"/>
              </a:lnSpc>
            </a:pPr>
            <a:endParaRPr lang="en-US" sz="2800"/>
          </a:p>
        </p:txBody>
      </p:sp>
      <p:sp>
        <p:nvSpPr>
          <p:cNvPr id="4633603" name="WordArt 3"/>
          <p:cNvSpPr>
            <a:spLocks noChangeArrowheads="1" noChangeShapeType="1" noTextEdit="1"/>
          </p:cNvSpPr>
          <p:nvPr/>
        </p:nvSpPr>
        <p:spPr bwMode="auto">
          <a:xfrm>
            <a:off x="2209800" y="228600"/>
            <a:ext cx="7848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An Open Letter From Nadab and Abihu </a:t>
            </a:r>
          </a:p>
        </p:txBody>
      </p:sp>
    </p:spTree>
    <p:extLst>
      <p:ext uri="{BB962C8B-B14F-4D97-AF65-F5344CB8AC3E}">
        <p14:creationId xmlns:p14="http://schemas.microsoft.com/office/powerpoint/2010/main" val="21135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633602">
                                            <p:txEl>
                                              <p:pRg st="0" end="0"/>
                                            </p:txEl>
                                          </p:spTgt>
                                        </p:tgtEl>
                                        <p:attrNameLst>
                                          <p:attrName>style.visibility</p:attrName>
                                        </p:attrNameLst>
                                      </p:cBhvr>
                                      <p:to>
                                        <p:strVal val="visible"/>
                                      </p:to>
                                    </p:set>
                                    <p:anim calcmode="lin" valueType="num">
                                      <p:cBhvr>
                                        <p:cTn id="7" dur="500" fill="hold"/>
                                        <p:tgtEl>
                                          <p:spTgt spid="463360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63360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633602">
                                            <p:txEl>
                                              <p:pRg st="1" end="1"/>
                                            </p:txEl>
                                          </p:spTgt>
                                        </p:tgtEl>
                                        <p:attrNameLst>
                                          <p:attrName>style.visibility</p:attrName>
                                        </p:attrNameLst>
                                      </p:cBhvr>
                                      <p:to>
                                        <p:strVal val="visible"/>
                                      </p:to>
                                    </p:set>
                                    <p:anim calcmode="lin" valueType="num">
                                      <p:cBhvr>
                                        <p:cTn id="13" dur="500" fill="hold"/>
                                        <p:tgtEl>
                                          <p:spTgt spid="463360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63360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633602">
                                            <p:txEl>
                                              <p:pRg st="2" end="2"/>
                                            </p:txEl>
                                          </p:spTgt>
                                        </p:tgtEl>
                                        <p:attrNameLst>
                                          <p:attrName>style.visibility</p:attrName>
                                        </p:attrNameLst>
                                      </p:cBhvr>
                                      <p:to>
                                        <p:strVal val="visible"/>
                                      </p:to>
                                    </p:set>
                                    <p:anim calcmode="lin" valueType="num">
                                      <p:cBhvr>
                                        <p:cTn id="19" dur="500" fill="hold"/>
                                        <p:tgtEl>
                                          <p:spTgt spid="463360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63360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633602">
                                            <p:txEl>
                                              <p:pRg st="3" end="3"/>
                                            </p:txEl>
                                          </p:spTgt>
                                        </p:tgtEl>
                                        <p:attrNameLst>
                                          <p:attrName>style.visibility</p:attrName>
                                        </p:attrNameLst>
                                      </p:cBhvr>
                                      <p:to>
                                        <p:strVal val="visible"/>
                                      </p:to>
                                    </p:set>
                                    <p:anim calcmode="lin" valueType="num">
                                      <p:cBhvr>
                                        <p:cTn id="25" dur="500" fill="hold"/>
                                        <p:tgtEl>
                                          <p:spTgt spid="463360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63360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633602">
                                            <p:txEl>
                                              <p:pRg st="4" end="4"/>
                                            </p:txEl>
                                          </p:spTgt>
                                        </p:tgtEl>
                                        <p:attrNameLst>
                                          <p:attrName>style.visibility</p:attrName>
                                        </p:attrNameLst>
                                      </p:cBhvr>
                                      <p:to>
                                        <p:strVal val="visible"/>
                                      </p:to>
                                    </p:set>
                                    <p:anim calcmode="lin" valueType="num">
                                      <p:cBhvr>
                                        <p:cTn id="31" dur="500" fill="hold"/>
                                        <p:tgtEl>
                                          <p:spTgt spid="4633602">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633602">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633602">
                                            <p:txEl>
                                              <p:pRg st="6" end="6"/>
                                            </p:txEl>
                                          </p:spTgt>
                                        </p:tgtEl>
                                        <p:attrNameLst>
                                          <p:attrName>style.visibility</p:attrName>
                                        </p:attrNameLst>
                                      </p:cBhvr>
                                      <p:to>
                                        <p:strVal val="visible"/>
                                      </p:to>
                                    </p:set>
                                    <p:anim calcmode="lin" valueType="num">
                                      <p:cBhvr>
                                        <p:cTn id="37" dur="500" fill="hold"/>
                                        <p:tgtEl>
                                          <p:spTgt spid="4633602">
                                            <p:txEl>
                                              <p:pRg st="6" end="6"/>
                                            </p:txEl>
                                          </p:spTgt>
                                        </p:tgtEl>
                                        <p:attrNameLst>
                                          <p:attrName>ppt_w</p:attrName>
                                        </p:attrNameLst>
                                      </p:cBhvr>
                                      <p:tavLst>
                                        <p:tav tm="0">
                                          <p:val>
                                            <p:strVal val="2/3*#ppt_w"/>
                                          </p:val>
                                        </p:tav>
                                        <p:tav tm="100000">
                                          <p:val>
                                            <p:strVal val="#ppt_w"/>
                                          </p:val>
                                        </p:tav>
                                      </p:tavLst>
                                    </p:anim>
                                    <p:anim calcmode="lin" valueType="num">
                                      <p:cBhvr>
                                        <p:cTn id="38" dur="500" fill="hold"/>
                                        <p:tgtEl>
                                          <p:spTgt spid="4633602">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360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6070-E1E8-4525-9680-E20FA6D4EA54}"/>
              </a:ext>
            </a:extLst>
          </p:cNvPr>
          <p:cNvSpPr>
            <a:spLocks noGrp="1"/>
          </p:cNvSpPr>
          <p:nvPr>
            <p:ph type="title"/>
          </p:nvPr>
        </p:nvSpPr>
        <p:spPr>
          <a:xfrm>
            <a:off x="854110" y="120581"/>
            <a:ext cx="10952702" cy="834012"/>
          </a:xfrm>
        </p:spPr>
        <p:txBody>
          <a:bodyPr>
            <a:normAutofit/>
          </a:bodyPr>
          <a:lstStyle/>
          <a:p>
            <a:r>
              <a:rPr lang="en-US" sz="4800" b="1" dirty="0"/>
              <a:t>REVIEW</a:t>
            </a:r>
            <a:r>
              <a:rPr lang="en-US" sz="4800" dirty="0"/>
              <a:t>: </a:t>
            </a:r>
            <a:r>
              <a:rPr lang="en-US" sz="4800" u="sng" dirty="0"/>
              <a:t>ANCIENT ORDER RESTORE POINT</a:t>
            </a:r>
          </a:p>
        </p:txBody>
      </p:sp>
      <p:sp>
        <p:nvSpPr>
          <p:cNvPr id="3" name="Content Placeholder 2">
            <a:extLst>
              <a:ext uri="{FF2B5EF4-FFF2-40B4-BE49-F238E27FC236}">
                <a16:creationId xmlns:a16="http://schemas.microsoft.com/office/drawing/2014/main" id="{45383B7A-2900-400C-BA18-8E98536119EB}"/>
              </a:ext>
            </a:extLst>
          </p:cNvPr>
          <p:cNvSpPr>
            <a:spLocks noGrp="1"/>
          </p:cNvSpPr>
          <p:nvPr>
            <p:ph idx="1"/>
          </p:nvPr>
        </p:nvSpPr>
        <p:spPr>
          <a:xfrm>
            <a:off x="1008668" y="954593"/>
            <a:ext cx="10345132" cy="5782826"/>
          </a:xfrm>
        </p:spPr>
        <p:txBody>
          <a:bodyPr>
            <a:normAutofit fontScale="92500"/>
          </a:bodyPr>
          <a:lstStyle/>
          <a:p>
            <a:r>
              <a:rPr lang="en-US" dirty="0"/>
              <a:t>RESTORATION MOVEMENT:  ADOPTS THE FIVE STEPS TO SALVATION</a:t>
            </a:r>
          </a:p>
          <a:p>
            <a:r>
              <a:rPr lang="en-US" dirty="0"/>
              <a:t>5 STEPS: Believe – Repent – Baptism – Forgiven – Get the Holy Spirit</a:t>
            </a:r>
          </a:p>
          <a:p>
            <a:r>
              <a:rPr lang="en-US" dirty="0"/>
              <a:t>ALEXANDER CAMPBELLS DEBATES LINK ON WORSHIP &amp; SALVATION:</a:t>
            </a:r>
          </a:p>
          <a:p>
            <a:r>
              <a:rPr lang="en-US" dirty="0"/>
              <a:t>ALEXANDER CAMPBELL DEBATES DEFEND NO WORTHINESS EXAM</a:t>
            </a:r>
          </a:p>
          <a:p>
            <a:r>
              <a:rPr lang="en-US" dirty="0"/>
              <a:t>RACOON SMITH ENVOY CAMPBELL DISCIPLES TO STONE FOLLOWERS</a:t>
            </a:r>
          </a:p>
          <a:p>
            <a:r>
              <a:rPr lang="en-US" dirty="0"/>
              <a:t>RACOON SMITH EXTENDS THE RIGHT HAND OF FELLOWSHIP(1832)</a:t>
            </a:r>
          </a:p>
          <a:p>
            <a:r>
              <a:rPr lang="en-US" dirty="0"/>
              <a:t>RIGHT HAND METAPHOR – OATH, POWER, STRENGTH, ALLEGIANCE</a:t>
            </a:r>
          </a:p>
          <a:p>
            <a:r>
              <a:rPr lang="en-US" dirty="0"/>
              <a:t>RESTORATION COMMITMENT: TO USE BIBLE WORDS IN BIBLE WAYS</a:t>
            </a:r>
          </a:p>
          <a:p>
            <a:r>
              <a:rPr lang="en-US" dirty="0"/>
              <a:t>1832 HANDSHAKE REPRESENTS: RATIONALISM JOINS REVIVALISM</a:t>
            </a:r>
          </a:p>
          <a:p>
            <a:r>
              <a:rPr lang="en-US" dirty="0"/>
              <a:t>DISCIPLES DEVELOP RESTORED AUTHORITY LEVEL DECISION TREE</a:t>
            </a:r>
          </a:p>
          <a:p>
            <a:r>
              <a:rPr lang="en-US" b="1" dirty="0">
                <a:effectLst>
                  <a:outerShdw blurRad="38100" dist="38100" dir="2700000" algn="tl">
                    <a:srgbClr val="000000">
                      <a:alpha val="43137"/>
                    </a:srgbClr>
                  </a:outerShdw>
                </a:effectLst>
              </a:rPr>
              <a:t>LEVELS: COMMAND – EXAMPLE – NECESSARY IMPLICATION/INFERENCE</a:t>
            </a:r>
          </a:p>
          <a:p>
            <a:r>
              <a:rPr lang="en-US" b="1" dirty="0">
                <a:solidFill>
                  <a:srgbClr val="C00000"/>
                </a:solidFill>
                <a:effectLst>
                  <a:outerShdw blurRad="38100" dist="38100" dir="2700000" algn="tl">
                    <a:srgbClr val="000000">
                      <a:alpha val="43137"/>
                    </a:srgbClr>
                  </a:outerShdw>
                </a:effectLst>
              </a:rPr>
              <a:t>COUNTERING CORRUPTION META-NARRATIVE WITH MILLENNIAL</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399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1" end="1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634626" name="Rectangle 2"/>
          <p:cNvSpPr>
            <a:spLocks noGrp="1" noChangeArrowheads="1"/>
          </p:cNvSpPr>
          <p:nvPr>
            <p:ph type="body" idx="1"/>
          </p:nvPr>
        </p:nvSpPr>
        <p:spPr>
          <a:xfrm>
            <a:off x="2057400" y="990600"/>
            <a:ext cx="8001000" cy="5638800"/>
          </a:xfrm>
          <a:solidFill>
            <a:srgbClr val="FFFFFF"/>
          </a:solidFill>
        </p:spPr>
        <p:txBody>
          <a:bodyPr/>
          <a:lstStyle/>
          <a:p>
            <a:pPr>
              <a:lnSpc>
                <a:spcPct val="90000"/>
              </a:lnSpc>
            </a:pPr>
            <a:r>
              <a:rPr lang="en-US" sz="2400"/>
              <a:t>Now,  to set the minds of some of you at ease,  we will continue to offer a traditional service using the old-fashion fire as well as this progressive service with the new fire.</a:t>
            </a:r>
          </a:p>
          <a:p>
            <a:pPr>
              <a:lnSpc>
                <a:spcPct val="90000"/>
              </a:lnSpc>
            </a:pPr>
            <a:r>
              <a:rPr lang="en-US" sz="2400"/>
              <a:t>As a matter of fact,  we may occasionally use the old fire in our progressive service for special feast days.</a:t>
            </a:r>
          </a:p>
          <a:p>
            <a:pPr>
              <a:lnSpc>
                <a:spcPct val="90000"/>
              </a:lnSpc>
            </a:pPr>
            <a:r>
              <a:rPr lang="en-US" sz="2400"/>
              <a:t>In this way we hope that our older citizens are still comfortable even though they dogmatically insist on a worship style which is declining and we believe to be stunting our growth.</a:t>
            </a:r>
          </a:p>
          <a:p>
            <a:pPr>
              <a:lnSpc>
                <a:spcPct val="90000"/>
              </a:lnSpc>
            </a:pPr>
            <a:r>
              <a:rPr lang="en-US" sz="2400"/>
              <a:t>Consider the freedom this new practice affords us!</a:t>
            </a:r>
          </a:p>
          <a:p>
            <a:pPr>
              <a:lnSpc>
                <a:spcPct val="90000"/>
              </a:lnSpc>
            </a:pPr>
            <a:r>
              <a:rPr lang="en-US" sz="2400"/>
              <a:t>We will no longer have the expense of maintaining a constant fire in one location.</a:t>
            </a:r>
          </a:p>
          <a:p>
            <a:pPr>
              <a:lnSpc>
                <a:spcPct val="90000"/>
              </a:lnSpc>
            </a:pPr>
            <a:r>
              <a:rPr lang="en-US" sz="2400"/>
              <a:t>This will also make it possible to appeal to a younger audience as we discover more entertaining ways to “light  the fire” of our assemblies.  (We hope you caught the little play on words there!)</a:t>
            </a:r>
          </a:p>
          <a:p>
            <a:pPr>
              <a:lnSpc>
                <a:spcPct val="90000"/>
              </a:lnSpc>
            </a:pPr>
            <a:endParaRPr lang="en-US" sz="2400"/>
          </a:p>
          <a:p>
            <a:pPr>
              <a:lnSpc>
                <a:spcPct val="90000"/>
              </a:lnSpc>
              <a:buFontTx/>
              <a:buNone/>
            </a:pPr>
            <a:r>
              <a:rPr lang="en-US" sz="2400"/>
              <a:t>    </a:t>
            </a:r>
            <a:endParaRPr lang="en-US" sz="2800"/>
          </a:p>
        </p:txBody>
      </p:sp>
      <p:sp>
        <p:nvSpPr>
          <p:cNvPr id="4634627" name="WordArt 3"/>
          <p:cNvSpPr>
            <a:spLocks noChangeArrowheads="1" noChangeShapeType="1" noTextEdit="1"/>
          </p:cNvSpPr>
          <p:nvPr/>
        </p:nvSpPr>
        <p:spPr bwMode="auto">
          <a:xfrm>
            <a:off x="2209800" y="228600"/>
            <a:ext cx="7848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An Open Letter From Nadab and Abihu </a:t>
            </a:r>
          </a:p>
        </p:txBody>
      </p:sp>
    </p:spTree>
    <p:extLst>
      <p:ext uri="{BB962C8B-B14F-4D97-AF65-F5344CB8AC3E}">
        <p14:creationId xmlns:p14="http://schemas.microsoft.com/office/powerpoint/2010/main" val="2917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634626">
                                            <p:txEl>
                                              <p:pRg st="0" end="0"/>
                                            </p:txEl>
                                          </p:spTgt>
                                        </p:tgtEl>
                                        <p:attrNameLst>
                                          <p:attrName>style.visibility</p:attrName>
                                        </p:attrNameLst>
                                      </p:cBhvr>
                                      <p:to>
                                        <p:strVal val="visible"/>
                                      </p:to>
                                    </p:set>
                                    <p:anim calcmode="lin" valueType="num">
                                      <p:cBhvr>
                                        <p:cTn id="7" dur="500" fill="hold"/>
                                        <p:tgtEl>
                                          <p:spTgt spid="4634626">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634626">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634626">
                                            <p:txEl>
                                              <p:pRg st="1" end="1"/>
                                            </p:txEl>
                                          </p:spTgt>
                                        </p:tgtEl>
                                        <p:attrNameLst>
                                          <p:attrName>style.visibility</p:attrName>
                                        </p:attrNameLst>
                                      </p:cBhvr>
                                      <p:to>
                                        <p:strVal val="visible"/>
                                      </p:to>
                                    </p:set>
                                    <p:anim calcmode="lin" valueType="num">
                                      <p:cBhvr>
                                        <p:cTn id="13" dur="500" fill="hold"/>
                                        <p:tgtEl>
                                          <p:spTgt spid="4634626">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63462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634626">
                                            <p:txEl>
                                              <p:pRg st="2" end="2"/>
                                            </p:txEl>
                                          </p:spTgt>
                                        </p:tgtEl>
                                        <p:attrNameLst>
                                          <p:attrName>style.visibility</p:attrName>
                                        </p:attrNameLst>
                                      </p:cBhvr>
                                      <p:to>
                                        <p:strVal val="visible"/>
                                      </p:to>
                                    </p:set>
                                    <p:anim calcmode="lin" valueType="num">
                                      <p:cBhvr>
                                        <p:cTn id="19" dur="500" fill="hold"/>
                                        <p:tgtEl>
                                          <p:spTgt spid="4634626">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63462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634626">
                                            <p:txEl>
                                              <p:pRg st="3" end="3"/>
                                            </p:txEl>
                                          </p:spTgt>
                                        </p:tgtEl>
                                        <p:attrNameLst>
                                          <p:attrName>style.visibility</p:attrName>
                                        </p:attrNameLst>
                                      </p:cBhvr>
                                      <p:to>
                                        <p:strVal val="visible"/>
                                      </p:to>
                                    </p:set>
                                    <p:anim calcmode="lin" valueType="num">
                                      <p:cBhvr>
                                        <p:cTn id="25" dur="500" fill="hold"/>
                                        <p:tgtEl>
                                          <p:spTgt spid="4634626">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634626">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634626">
                                            <p:txEl>
                                              <p:pRg st="4" end="4"/>
                                            </p:txEl>
                                          </p:spTgt>
                                        </p:tgtEl>
                                        <p:attrNameLst>
                                          <p:attrName>style.visibility</p:attrName>
                                        </p:attrNameLst>
                                      </p:cBhvr>
                                      <p:to>
                                        <p:strVal val="visible"/>
                                      </p:to>
                                    </p:set>
                                    <p:anim calcmode="lin" valueType="num">
                                      <p:cBhvr>
                                        <p:cTn id="31" dur="500" fill="hold"/>
                                        <p:tgtEl>
                                          <p:spTgt spid="4634626">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634626">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634626">
                                            <p:txEl>
                                              <p:pRg st="5" end="5"/>
                                            </p:txEl>
                                          </p:spTgt>
                                        </p:tgtEl>
                                        <p:attrNameLst>
                                          <p:attrName>style.visibility</p:attrName>
                                        </p:attrNameLst>
                                      </p:cBhvr>
                                      <p:to>
                                        <p:strVal val="visible"/>
                                      </p:to>
                                    </p:set>
                                    <p:anim calcmode="lin" valueType="num">
                                      <p:cBhvr>
                                        <p:cTn id="37" dur="500" fill="hold"/>
                                        <p:tgtEl>
                                          <p:spTgt spid="4634626">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4634626">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634626">
                                            <p:txEl>
                                              <p:pRg st="7" end="7"/>
                                            </p:txEl>
                                          </p:spTgt>
                                        </p:tgtEl>
                                        <p:attrNameLst>
                                          <p:attrName>style.visibility</p:attrName>
                                        </p:attrNameLst>
                                      </p:cBhvr>
                                      <p:to>
                                        <p:strVal val="visible"/>
                                      </p:to>
                                    </p:set>
                                    <p:anim calcmode="lin" valueType="num">
                                      <p:cBhvr>
                                        <p:cTn id="43" dur="500" fill="hold"/>
                                        <p:tgtEl>
                                          <p:spTgt spid="4634626">
                                            <p:txEl>
                                              <p:pRg st="7" end="7"/>
                                            </p:txEl>
                                          </p:spTgt>
                                        </p:tgtEl>
                                        <p:attrNameLst>
                                          <p:attrName>ppt_w</p:attrName>
                                        </p:attrNameLst>
                                      </p:cBhvr>
                                      <p:tavLst>
                                        <p:tav tm="0">
                                          <p:val>
                                            <p:strVal val="2/3*#ppt_w"/>
                                          </p:val>
                                        </p:tav>
                                        <p:tav tm="100000">
                                          <p:val>
                                            <p:strVal val="#ppt_w"/>
                                          </p:val>
                                        </p:tav>
                                      </p:tavLst>
                                    </p:anim>
                                    <p:anim calcmode="lin" valueType="num">
                                      <p:cBhvr>
                                        <p:cTn id="44" dur="500" fill="hold"/>
                                        <p:tgtEl>
                                          <p:spTgt spid="4634626">
                                            <p:txEl>
                                              <p:pRg st="7" end="7"/>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462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635650" name="Rectangle 2"/>
          <p:cNvSpPr>
            <a:spLocks noGrp="1" noChangeArrowheads="1"/>
          </p:cNvSpPr>
          <p:nvPr>
            <p:ph type="body" idx="1"/>
          </p:nvPr>
        </p:nvSpPr>
        <p:spPr>
          <a:xfrm>
            <a:off x="2057400" y="990600"/>
            <a:ext cx="8001000" cy="5638800"/>
          </a:xfrm>
          <a:solidFill>
            <a:srgbClr val="FFFFFF"/>
          </a:solidFill>
        </p:spPr>
        <p:txBody>
          <a:bodyPr/>
          <a:lstStyle/>
          <a:p>
            <a:r>
              <a:rPr lang="en-US" sz="2400"/>
              <a:t>For those that still oppose the use of new fire,  we ask you not to be judgmental of new ideas.</a:t>
            </a:r>
          </a:p>
          <a:p>
            <a:r>
              <a:rPr lang="en-US" sz="2400"/>
              <a:t>We also hope you will not use this change as a excuse to divide our people or stir up trouble within the congregation.</a:t>
            </a:r>
          </a:p>
          <a:p>
            <a:r>
              <a:rPr lang="en-US" sz="2400"/>
              <a:t>We remind you that this has been well thought out and the majority of elders have signed on with us.</a:t>
            </a:r>
          </a:p>
          <a:p>
            <a:r>
              <a:rPr lang="en-US" sz="2400"/>
              <a:t>It is true we have not included our father Aaron in this deliberation;  but we were well aware of his tradition-bound views and still plan to leave him in charge of doing the traditional service anyway.</a:t>
            </a:r>
          </a:p>
          <a:p>
            <a:r>
              <a:rPr lang="en-US" sz="2400"/>
              <a:t>We also have not consulted Moses,  but his humility is well known and we are confident he will want to uphold the majority decision in this effort to improve our worship.</a:t>
            </a:r>
          </a:p>
          <a:p>
            <a:pPr>
              <a:buFontTx/>
              <a:buNone/>
            </a:pPr>
            <a:r>
              <a:rPr lang="en-US" sz="2400">
                <a:solidFill>
                  <a:srgbClr val="660033"/>
                </a:solidFill>
              </a:rPr>
              <a:t>                          -  David Brassfield,  Forthright Magazine</a:t>
            </a:r>
            <a:r>
              <a:rPr lang="en-US" sz="2400"/>
              <a:t>  </a:t>
            </a:r>
            <a:endParaRPr lang="en-US" sz="2800"/>
          </a:p>
        </p:txBody>
      </p:sp>
      <p:sp>
        <p:nvSpPr>
          <p:cNvPr id="4635651" name="WordArt 3"/>
          <p:cNvSpPr>
            <a:spLocks noChangeArrowheads="1" noChangeShapeType="1" noTextEdit="1"/>
          </p:cNvSpPr>
          <p:nvPr/>
        </p:nvSpPr>
        <p:spPr bwMode="auto">
          <a:xfrm>
            <a:off x="2209800" y="228600"/>
            <a:ext cx="7848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An Open Letter From Nadab and Abihu </a:t>
            </a:r>
          </a:p>
        </p:txBody>
      </p:sp>
    </p:spTree>
    <p:extLst>
      <p:ext uri="{BB962C8B-B14F-4D97-AF65-F5344CB8AC3E}">
        <p14:creationId xmlns:p14="http://schemas.microsoft.com/office/powerpoint/2010/main" val="257193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635650">
                                            <p:txEl>
                                              <p:pRg st="0" end="0"/>
                                            </p:txEl>
                                          </p:spTgt>
                                        </p:tgtEl>
                                        <p:attrNameLst>
                                          <p:attrName>style.visibility</p:attrName>
                                        </p:attrNameLst>
                                      </p:cBhvr>
                                      <p:to>
                                        <p:strVal val="visible"/>
                                      </p:to>
                                    </p:set>
                                    <p:anim calcmode="lin" valueType="num">
                                      <p:cBhvr>
                                        <p:cTn id="7" dur="500" fill="hold"/>
                                        <p:tgtEl>
                                          <p:spTgt spid="4635650">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63565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635650">
                                            <p:txEl>
                                              <p:pRg st="1" end="1"/>
                                            </p:txEl>
                                          </p:spTgt>
                                        </p:tgtEl>
                                        <p:attrNameLst>
                                          <p:attrName>style.visibility</p:attrName>
                                        </p:attrNameLst>
                                      </p:cBhvr>
                                      <p:to>
                                        <p:strVal val="visible"/>
                                      </p:to>
                                    </p:set>
                                    <p:anim calcmode="lin" valueType="num">
                                      <p:cBhvr>
                                        <p:cTn id="13" dur="500" fill="hold"/>
                                        <p:tgtEl>
                                          <p:spTgt spid="4635650">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63565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635650">
                                            <p:txEl>
                                              <p:pRg st="2" end="2"/>
                                            </p:txEl>
                                          </p:spTgt>
                                        </p:tgtEl>
                                        <p:attrNameLst>
                                          <p:attrName>style.visibility</p:attrName>
                                        </p:attrNameLst>
                                      </p:cBhvr>
                                      <p:to>
                                        <p:strVal val="visible"/>
                                      </p:to>
                                    </p:set>
                                    <p:anim calcmode="lin" valueType="num">
                                      <p:cBhvr>
                                        <p:cTn id="19" dur="500" fill="hold"/>
                                        <p:tgtEl>
                                          <p:spTgt spid="4635650">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63565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635650">
                                            <p:txEl>
                                              <p:pRg st="3" end="3"/>
                                            </p:txEl>
                                          </p:spTgt>
                                        </p:tgtEl>
                                        <p:attrNameLst>
                                          <p:attrName>style.visibility</p:attrName>
                                        </p:attrNameLst>
                                      </p:cBhvr>
                                      <p:to>
                                        <p:strVal val="visible"/>
                                      </p:to>
                                    </p:set>
                                    <p:anim calcmode="lin" valueType="num">
                                      <p:cBhvr>
                                        <p:cTn id="25" dur="500" fill="hold"/>
                                        <p:tgtEl>
                                          <p:spTgt spid="4635650">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635650">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635650">
                                            <p:txEl>
                                              <p:pRg st="4" end="4"/>
                                            </p:txEl>
                                          </p:spTgt>
                                        </p:tgtEl>
                                        <p:attrNameLst>
                                          <p:attrName>style.visibility</p:attrName>
                                        </p:attrNameLst>
                                      </p:cBhvr>
                                      <p:to>
                                        <p:strVal val="visible"/>
                                      </p:to>
                                    </p:set>
                                    <p:anim calcmode="lin" valueType="num">
                                      <p:cBhvr>
                                        <p:cTn id="31" dur="500" fill="hold"/>
                                        <p:tgtEl>
                                          <p:spTgt spid="4635650">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635650">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635650">
                                            <p:txEl>
                                              <p:pRg st="5" end="5"/>
                                            </p:txEl>
                                          </p:spTgt>
                                        </p:tgtEl>
                                        <p:attrNameLst>
                                          <p:attrName>style.visibility</p:attrName>
                                        </p:attrNameLst>
                                      </p:cBhvr>
                                      <p:to>
                                        <p:strVal val="visible"/>
                                      </p:to>
                                    </p:set>
                                    <p:anim calcmode="lin" valueType="num">
                                      <p:cBhvr>
                                        <p:cTn id="37" dur="500" fill="hold"/>
                                        <p:tgtEl>
                                          <p:spTgt spid="4635650">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4635650">
                                            <p:txEl>
                                              <p:pRg st="5" end="5"/>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565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normAutofit fontScale="90000"/>
          </a:bodyPr>
          <a:lstStyle/>
          <a:p>
            <a:r>
              <a:rPr lang="en-US" sz="5400" dirty="0">
                <a:effectLst>
                  <a:outerShdw blurRad="38100" dist="38100" dir="2700000" algn="tl">
                    <a:srgbClr val="000000">
                      <a:alpha val="43137"/>
                    </a:srgbClr>
                  </a:outerShdw>
                </a:effectLst>
                <a:latin typeface="Showcard Gothic" panose="04020904020102020604" pitchFamily="82" charset="0"/>
              </a:rPr>
              <a:t>PAST – PRESENT - FUTURE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7" y="838987"/>
            <a:ext cx="9852026" cy="475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3004CAE-BD3B-4C3D-BDB3-27CE4C5896B4}"/>
              </a:ext>
            </a:extLst>
          </p:cNvPr>
          <p:cNvSpPr txBox="1"/>
          <p:nvPr/>
        </p:nvSpPr>
        <p:spPr>
          <a:xfrm>
            <a:off x="2092751" y="5410987"/>
            <a:ext cx="7965648"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PACIFISM REFERENCE: </a:t>
            </a:r>
            <a:r>
              <a:rPr kumimoji="0" lang="en-US" sz="2400" b="1" i="0" u="none" strike="noStrike" kern="1200" cap="none" spc="0" normalizeH="0" baseline="0" noProof="0" dirty="0">
                <a:ln>
                  <a:noFill/>
                </a:ln>
                <a:solidFill>
                  <a:prstClr val="black"/>
                </a:solidFill>
                <a:effectLst/>
                <a:uLnTx/>
                <a:uFillTx/>
                <a:latin typeface="Calibri"/>
                <a:ea typeface="+mn-ea"/>
                <a:cs typeface="+mn-cs"/>
              </a:rPr>
              <a:t>DAVID LIPSCOMB </a:t>
            </a:r>
            <a:r>
              <a:rPr kumimoji="0" lang="en-US" sz="2400" b="0" i="0" u="none" strike="noStrike" kern="1200" cap="none" spc="0" normalizeH="0" baseline="0" noProof="0" dirty="0">
                <a:ln>
                  <a:noFill/>
                </a:ln>
                <a:solidFill>
                  <a:prstClr val="black"/>
                </a:solidFill>
                <a:effectLst/>
                <a:uLnTx/>
                <a:uFillTx/>
                <a:latin typeface="Calibri"/>
                <a:ea typeface="+mn-ea"/>
                <a:cs typeface="+mn-cs"/>
              </a:rPr>
              <a:t>@Gospel Advocate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PENTECOSTAL REFERENCE: </a:t>
            </a:r>
            <a:r>
              <a:rPr kumimoji="0" lang="en-US" sz="2400" b="1" i="0" u="none" strike="noStrike" kern="1200" cap="none" spc="0" normalizeH="0" baseline="0" noProof="0" dirty="0">
                <a:ln>
                  <a:noFill/>
                </a:ln>
                <a:solidFill>
                  <a:prstClr val="black"/>
                </a:solidFill>
                <a:effectLst/>
                <a:uLnTx/>
                <a:uFillTx/>
                <a:latin typeface="Calibri"/>
                <a:ea typeface="+mn-ea"/>
                <a:cs typeface="+mn-cs"/>
              </a:rPr>
              <a:t>BOLES v. BOLL’S DISFELLOWSHIP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Boll accomplished congregational departures @Rigdon Damage Level</a:t>
            </a:r>
          </a:p>
        </p:txBody>
      </p:sp>
    </p:spTree>
    <p:extLst>
      <p:ext uri="{BB962C8B-B14F-4D97-AF65-F5344CB8AC3E}">
        <p14:creationId xmlns:p14="http://schemas.microsoft.com/office/powerpoint/2010/main" val="2967862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normAutofit fontScale="90000"/>
          </a:bodyPr>
          <a:lstStyle/>
          <a:p>
            <a:r>
              <a:rPr lang="en-US" sz="5400" dirty="0">
                <a:effectLst>
                  <a:outerShdw blurRad="38100" dist="38100" dir="2700000" algn="tl">
                    <a:srgbClr val="000000">
                      <a:alpha val="43137"/>
                    </a:srgbClr>
                  </a:outerShdw>
                </a:effectLst>
                <a:latin typeface="Showcard Gothic" panose="04020904020102020604" pitchFamily="82" charset="0"/>
              </a:rPr>
              <a:t>PAST – PRESENT - FUTURE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269" y="685800"/>
            <a:ext cx="9345613"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597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09800" y="152400"/>
            <a:ext cx="7848600" cy="1066800"/>
          </a:xfrm>
          <a:ln>
            <a:solidFill>
              <a:schemeClr val="accent1"/>
            </a:solidFill>
          </a:ln>
        </p:spPr>
        <p:txBody>
          <a:bodyPr/>
          <a:lstStyle/>
          <a:p>
            <a:r>
              <a:rPr lang="en-US"/>
              <a:t>Review of David Edwin Harrell’s</a:t>
            </a:r>
            <a:br>
              <a:rPr lang="en-US"/>
            </a:br>
            <a:r>
              <a:rPr lang="en-US" sz="2800"/>
              <a:t>“Emergence – ‘Church Of Christ’ – Denomination”</a:t>
            </a:r>
          </a:p>
        </p:txBody>
      </p:sp>
      <p:sp>
        <p:nvSpPr>
          <p:cNvPr id="96259" name="Rectangle 3"/>
          <p:cNvSpPr>
            <a:spLocks noGrp="1" noChangeArrowheads="1"/>
          </p:cNvSpPr>
          <p:nvPr>
            <p:ph type="body" sz="half" idx="1"/>
          </p:nvPr>
        </p:nvSpPr>
        <p:spPr>
          <a:xfrm>
            <a:off x="2209800" y="1295400"/>
            <a:ext cx="7848600" cy="2514600"/>
          </a:xfrm>
        </p:spPr>
        <p:txBody>
          <a:bodyPr/>
          <a:lstStyle/>
          <a:p>
            <a:pPr>
              <a:lnSpc>
                <a:spcPct val="90000"/>
              </a:lnSpc>
            </a:pPr>
            <a:r>
              <a:rPr lang="en-US" sz="2000" b="1" i="1">
                <a:solidFill>
                  <a:schemeClr val="accent1"/>
                </a:solidFill>
              </a:rPr>
              <a:t>From Conservative &amp; Exclusive Into Liberal &amp; Tolerant Church</a:t>
            </a:r>
          </a:p>
          <a:p>
            <a:pPr>
              <a:lnSpc>
                <a:spcPct val="90000"/>
              </a:lnSpc>
            </a:pPr>
            <a:r>
              <a:rPr lang="en-US" sz="2000" b="1" i="1">
                <a:solidFill>
                  <a:schemeClr val="accent1"/>
                </a:solidFill>
              </a:rPr>
              <a:t>Worker Class &amp; Fervent Faith Into Worldly Wealthy &amp; Satisfied</a:t>
            </a:r>
          </a:p>
          <a:p>
            <a:pPr>
              <a:lnSpc>
                <a:spcPct val="90000"/>
              </a:lnSpc>
            </a:pPr>
            <a:r>
              <a:rPr lang="en-US" sz="2000" b="1" i="1">
                <a:solidFill>
                  <a:schemeClr val="accent1"/>
                </a:solidFill>
              </a:rPr>
              <a:t>Sect (The Truth/Thee Church) Into Denomination(Less Dogmatic)</a:t>
            </a:r>
          </a:p>
          <a:p>
            <a:pPr>
              <a:lnSpc>
                <a:spcPct val="90000"/>
              </a:lnSpc>
            </a:pPr>
            <a:r>
              <a:rPr lang="en-US" sz="2000" b="1" i="1">
                <a:solidFill>
                  <a:schemeClr val="accent1"/>
                </a:solidFill>
              </a:rPr>
              <a:t>Divergence - Different Christianities – Doctrinally Inconsequential </a:t>
            </a:r>
          </a:p>
          <a:p>
            <a:pPr>
              <a:lnSpc>
                <a:spcPct val="90000"/>
              </a:lnSpc>
            </a:pPr>
            <a:r>
              <a:rPr lang="en-US" sz="2000" b="1" i="1">
                <a:solidFill>
                  <a:schemeClr val="accent1"/>
                </a:solidFill>
              </a:rPr>
              <a:t>Census: Bifurcation Disciples &amp; Christians Socio-Economic Status</a:t>
            </a:r>
          </a:p>
          <a:p>
            <a:pPr>
              <a:lnSpc>
                <a:spcPct val="90000"/>
              </a:lnSpc>
            </a:pPr>
            <a:r>
              <a:rPr lang="en-US" sz="2000" b="1" i="1">
                <a:solidFill>
                  <a:schemeClr val="accent1"/>
                </a:solidFill>
              </a:rPr>
              <a:t>With Each: Three Cycles Of Separation Started - Completed Since</a:t>
            </a:r>
          </a:p>
          <a:p>
            <a:pPr>
              <a:lnSpc>
                <a:spcPct val="90000"/>
              </a:lnSpc>
            </a:pPr>
            <a:r>
              <a:rPr lang="en-US" sz="2000" b="1" i="1">
                <a:solidFill>
                  <a:schemeClr val="accent1"/>
                </a:solidFill>
              </a:rPr>
              <a:t> Index:  Liston Pope’s - 21 Item List - Transition Progress Criteria</a:t>
            </a:r>
          </a:p>
        </p:txBody>
      </p:sp>
      <p:sp>
        <p:nvSpPr>
          <p:cNvPr id="96260" name="Rectangle 4"/>
          <p:cNvSpPr>
            <a:spLocks noGrp="1" noChangeArrowheads="1"/>
          </p:cNvSpPr>
          <p:nvPr>
            <p:ph sz="half" idx="2"/>
          </p:nvPr>
        </p:nvSpPr>
        <p:spPr>
          <a:xfrm>
            <a:off x="2209800" y="3733800"/>
            <a:ext cx="7848600" cy="2971800"/>
          </a:xfrm>
          <a:solidFill>
            <a:schemeClr val="accent1"/>
          </a:solidFill>
        </p:spPr>
        <p:txBody>
          <a:bodyPr/>
          <a:lstStyle/>
          <a:p>
            <a:pPr>
              <a:buFontTx/>
              <a:buNone/>
            </a:pPr>
            <a:r>
              <a:rPr lang="en-US" sz="2800"/>
              <a:t>   </a:t>
            </a:r>
            <a:r>
              <a:rPr lang="en-US" sz="1800">
                <a:solidFill>
                  <a:schemeClr val="bg1"/>
                </a:solidFill>
              </a:rPr>
              <a:t>“The New Testament is loaded with the sociological  (sect-to-denomination process) message. Again and again Jesus said that His message was peculiarly</a:t>
            </a:r>
          </a:p>
          <a:p>
            <a:pPr>
              <a:buFontTx/>
              <a:buNone/>
            </a:pPr>
            <a:r>
              <a:rPr lang="en-US" sz="1800">
                <a:solidFill>
                  <a:schemeClr val="bg1"/>
                </a:solidFill>
              </a:rPr>
              <a:t>     directed to the poor.  James (2:5) clearly states the case:  ‘Hearken, my beloved</a:t>
            </a:r>
          </a:p>
          <a:p>
            <a:pPr>
              <a:buFontTx/>
              <a:buNone/>
            </a:pPr>
            <a:r>
              <a:rPr lang="en-US" sz="1800">
                <a:solidFill>
                  <a:schemeClr val="bg1"/>
                </a:solidFill>
              </a:rPr>
              <a:t>     brethren, Hath not God chosen the poor of this world rich in faith, and heirs of</a:t>
            </a:r>
          </a:p>
          <a:p>
            <a:pPr>
              <a:buFontTx/>
              <a:buNone/>
            </a:pPr>
            <a:r>
              <a:rPr lang="en-US" sz="1800">
                <a:solidFill>
                  <a:schemeClr val="bg1"/>
                </a:solidFill>
              </a:rPr>
              <a:t>     the kingdom which he hath promised to them that love Him?” …</a:t>
            </a:r>
          </a:p>
          <a:p>
            <a:pPr>
              <a:buFontTx/>
              <a:buNone/>
            </a:pPr>
            <a:r>
              <a:rPr lang="en-US" sz="1800">
                <a:solidFill>
                  <a:schemeClr val="bg1"/>
                </a:solidFill>
              </a:rPr>
              <a:t>      In 1</a:t>
            </a:r>
            <a:r>
              <a:rPr lang="en-US" sz="1800" baseline="30000">
                <a:solidFill>
                  <a:schemeClr val="bg1"/>
                </a:solidFill>
              </a:rPr>
              <a:t>st</a:t>
            </a:r>
            <a:r>
              <a:rPr lang="en-US" sz="1800">
                <a:solidFill>
                  <a:schemeClr val="bg1"/>
                </a:solidFill>
              </a:rPr>
              <a:t> Corinthians 1:26 the Apostle Paul includes not only wealth but also success and sophistication as barriers to spiritual success:  ‘For ye see your calling, brethren, how that not many wise men after the flesh, not many mighty, many noble, are called’.”        </a:t>
            </a:r>
            <a:r>
              <a:rPr lang="en-US" sz="1800" b="1">
                <a:solidFill>
                  <a:schemeClr val="bg1"/>
                </a:solidFill>
              </a:rPr>
              <a:t>3</a:t>
            </a:r>
            <a:r>
              <a:rPr lang="en-US" sz="1800" b="1" baseline="30000">
                <a:solidFill>
                  <a:schemeClr val="bg1"/>
                </a:solidFill>
              </a:rPr>
              <a:t>rd</a:t>
            </a:r>
            <a:r>
              <a:rPr lang="en-US" sz="1800" b="1">
                <a:solidFill>
                  <a:schemeClr val="bg1"/>
                </a:solidFill>
              </a:rPr>
              <a:t> paragraph,  pg. 8</a:t>
            </a:r>
            <a:r>
              <a:rPr lang="en-US" sz="1800" b="1"/>
              <a:t> </a:t>
            </a:r>
            <a:endParaRPr lang="en-US" sz="2800" b="1"/>
          </a:p>
        </p:txBody>
      </p:sp>
    </p:spTree>
    <p:extLst>
      <p:ext uri="{BB962C8B-B14F-4D97-AF65-F5344CB8AC3E}">
        <p14:creationId xmlns:p14="http://schemas.microsoft.com/office/powerpoint/2010/main" val="42840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10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62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62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62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6259">
                                            <p:txEl>
                                              <p:pRg st="1" end="1"/>
                                            </p:txEl>
                                          </p:spTgt>
                                        </p:tgtEl>
                                        <p:attrNameLst>
                                          <p:attrName>style.visibility</p:attrName>
                                        </p:attrNameLst>
                                      </p:cBhvr>
                                      <p:to>
                                        <p:strVal val="visible"/>
                                      </p:to>
                                    </p:set>
                                    <p:anim calcmode="lin" valueType="num">
                                      <p:cBhvr>
                                        <p:cTn id="15" dur="1000" fill="hold"/>
                                        <p:tgtEl>
                                          <p:spTgt spid="962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62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62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62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6259">
                                            <p:txEl>
                                              <p:pRg st="2" end="2"/>
                                            </p:txEl>
                                          </p:spTgt>
                                        </p:tgtEl>
                                        <p:attrNameLst>
                                          <p:attrName>style.visibility</p:attrName>
                                        </p:attrNameLst>
                                      </p:cBhvr>
                                      <p:to>
                                        <p:strVal val="visible"/>
                                      </p:to>
                                    </p:set>
                                    <p:anim calcmode="lin" valueType="num">
                                      <p:cBhvr>
                                        <p:cTn id="23" dur="1000" fill="hold"/>
                                        <p:tgtEl>
                                          <p:spTgt spid="9625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625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62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62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6259">
                                            <p:txEl>
                                              <p:pRg st="3" end="3"/>
                                            </p:txEl>
                                          </p:spTgt>
                                        </p:tgtEl>
                                        <p:attrNameLst>
                                          <p:attrName>style.visibility</p:attrName>
                                        </p:attrNameLst>
                                      </p:cBhvr>
                                      <p:to>
                                        <p:strVal val="visible"/>
                                      </p:to>
                                    </p:set>
                                    <p:anim calcmode="lin" valueType="num">
                                      <p:cBhvr>
                                        <p:cTn id="31" dur="1000" fill="hold"/>
                                        <p:tgtEl>
                                          <p:spTgt spid="9625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625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62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62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6259">
                                            <p:txEl>
                                              <p:pRg st="4" end="4"/>
                                            </p:txEl>
                                          </p:spTgt>
                                        </p:tgtEl>
                                        <p:attrNameLst>
                                          <p:attrName>style.visibility</p:attrName>
                                        </p:attrNameLst>
                                      </p:cBhvr>
                                      <p:to>
                                        <p:strVal val="visible"/>
                                      </p:to>
                                    </p:set>
                                    <p:anim calcmode="lin" valueType="num">
                                      <p:cBhvr>
                                        <p:cTn id="39" dur="1000" fill="hold"/>
                                        <p:tgtEl>
                                          <p:spTgt spid="9625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625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625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625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96259">
                                            <p:txEl>
                                              <p:pRg st="5" end="5"/>
                                            </p:txEl>
                                          </p:spTgt>
                                        </p:tgtEl>
                                        <p:attrNameLst>
                                          <p:attrName>style.visibility</p:attrName>
                                        </p:attrNameLst>
                                      </p:cBhvr>
                                      <p:to>
                                        <p:strVal val="visible"/>
                                      </p:to>
                                    </p:set>
                                    <p:anim calcmode="lin" valueType="num">
                                      <p:cBhvr>
                                        <p:cTn id="47" dur="1000" fill="hold"/>
                                        <p:tgtEl>
                                          <p:spTgt spid="9625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9625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9625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625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96259">
                                            <p:txEl>
                                              <p:pRg st="6" end="6"/>
                                            </p:txEl>
                                          </p:spTgt>
                                        </p:tgtEl>
                                        <p:attrNameLst>
                                          <p:attrName>style.visibility</p:attrName>
                                        </p:attrNameLst>
                                      </p:cBhvr>
                                      <p:to>
                                        <p:strVal val="visible"/>
                                      </p:to>
                                    </p:set>
                                    <p:anim calcmode="lin" valueType="num">
                                      <p:cBhvr>
                                        <p:cTn id="55" dur="1000" fill="hold"/>
                                        <p:tgtEl>
                                          <p:spTgt spid="96259">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96259">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9625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9625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E4C-E4C7-4E7A-8E60-C68C3D7442F3}"/>
              </a:ext>
            </a:extLst>
          </p:cNvPr>
          <p:cNvSpPr>
            <a:spLocks noGrp="1"/>
          </p:cNvSpPr>
          <p:nvPr>
            <p:ph type="title"/>
          </p:nvPr>
        </p:nvSpPr>
        <p:spPr/>
        <p:txBody>
          <a:bodyPr>
            <a:noAutofit/>
          </a:bodyPr>
          <a:lstStyle/>
          <a:p>
            <a:r>
              <a:rPr lang="en-US" sz="4800" dirty="0">
                <a:solidFill>
                  <a:srgbClr val="0070C0"/>
                </a:solidFill>
              </a:rPr>
              <a:t>CONCLUSION: NON-DENOMINATIONAL MOVEMENT CREATES THREE CHURCHES</a:t>
            </a:r>
          </a:p>
        </p:txBody>
      </p:sp>
      <p:sp>
        <p:nvSpPr>
          <p:cNvPr id="3" name="Content Placeholder 2">
            <a:extLst>
              <a:ext uri="{FF2B5EF4-FFF2-40B4-BE49-F238E27FC236}">
                <a16:creationId xmlns:a16="http://schemas.microsoft.com/office/drawing/2014/main" id="{D81A3D80-E28B-47D6-A392-84C62482915F}"/>
              </a:ext>
            </a:extLst>
          </p:cNvPr>
          <p:cNvSpPr>
            <a:spLocks noGrp="1"/>
          </p:cNvSpPr>
          <p:nvPr>
            <p:ph idx="1"/>
          </p:nvPr>
        </p:nvSpPr>
        <p:spPr>
          <a:xfrm>
            <a:off x="723481" y="1900361"/>
            <a:ext cx="10781881" cy="4276601"/>
          </a:xfrm>
        </p:spPr>
        <p:txBody>
          <a:bodyPr>
            <a:normAutofit fontScale="92500"/>
          </a:bodyPr>
          <a:lstStyle/>
          <a:p>
            <a:endParaRPr lang="en-US" baseline="30000" dirty="0"/>
          </a:p>
          <a:p>
            <a:r>
              <a:rPr lang="en-US" dirty="0"/>
              <a:t>19</a:t>
            </a:r>
            <a:r>
              <a:rPr lang="en-US" baseline="30000" dirty="0"/>
              <a:t>TH</a:t>
            </a:r>
            <a:r>
              <a:rPr lang="en-US" dirty="0"/>
              <a:t> CENTURY TEXAS CHURCHES OF CHRIST FOUNDED BEFORE REPUBLIC</a:t>
            </a:r>
          </a:p>
          <a:p>
            <a:r>
              <a:rPr lang="en-US" dirty="0"/>
              <a:t>19</a:t>
            </a:r>
            <a:r>
              <a:rPr lang="en-US" baseline="30000" dirty="0"/>
              <a:t>TH</a:t>
            </a:r>
            <a:r>
              <a:rPr lang="en-US" dirty="0"/>
              <a:t> CENTURY TEXAS CHURCHES OF CHRIST  - BARTON STONE FOLLOWERS</a:t>
            </a:r>
          </a:p>
          <a:p>
            <a:r>
              <a:rPr lang="en-US" dirty="0"/>
              <a:t>19</a:t>
            </a:r>
            <a:r>
              <a:rPr lang="en-US" baseline="30000" dirty="0"/>
              <a:t>TH</a:t>
            </a:r>
            <a:r>
              <a:rPr lang="en-US" dirty="0"/>
              <a:t> CENTURY TEXAS CHURCHES OF CHRIST TRAVELED W/ DAVY CROCKETT</a:t>
            </a:r>
          </a:p>
          <a:p>
            <a:r>
              <a:rPr lang="en-US" b="1" dirty="0"/>
              <a:t>20</a:t>
            </a:r>
            <a:r>
              <a:rPr lang="en-US" b="1" baseline="30000" dirty="0"/>
              <a:t>TH</a:t>
            </a:r>
            <a:r>
              <a:rPr lang="en-US" b="1" dirty="0"/>
              <a:t> CENTURY INSTITUTIONAL DIVIDE - TOTALLY FROM TEXAS OUTWARD</a:t>
            </a:r>
          </a:p>
          <a:p>
            <a:r>
              <a:rPr lang="en-US" b="1" dirty="0"/>
              <a:t>20</a:t>
            </a:r>
            <a:r>
              <a:rPr lang="en-US" b="1" baseline="30000" dirty="0"/>
              <a:t>TH</a:t>
            </a:r>
            <a:r>
              <a:rPr lang="en-US" b="1" dirty="0"/>
              <a:t> CENTURY INSTITUTIONAL DIVIDE – ANTI’S MOVEMENT START EAST TX</a:t>
            </a:r>
          </a:p>
        </p:txBody>
      </p:sp>
    </p:spTree>
    <p:extLst>
      <p:ext uri="{BB962C8B-B14F-4D97-AF65-F5344CB8AC3E}">
        <p14:creationId xmlns:p14="http://schemas.microsoft.com/office/powerpoint/2010/main" val="2991898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524000" y="0"/>
            <a:ext cx="9144000" cy="457200"/>
          </a:xfrm>
          <a:solidFill>
            <a:srgbClr val="FFFF00"/>
          </a:solidFill>
        </p:spPr>
        <p:txBody>
          <a:bodyPr/>
          <a:lstStyle/>
          <a:p>
            <a:pPr eaLnBrk="1" hangingPunct="1">
              <a:defRPr/>
            </a:pPr>
            <a:r>
              <a:rPr lang="en-US" sz="3200" dirty="0">
                <a:solidFill>
                  <a:srgbClr val="FF6600"/>
                </a:solidFill>
                <a:effectLst>
                  <a:outerShdw blurRad="38100" dist="38100" dir="2700000" algn="tl">
                    <a:srgbClr val="000000"/>
                  </a:outerShdw>
                </a:effectLst>
                <a:latin typeface="Matisse ITC" pitchFamily="82" charset="0"/>
              </a:rPr>
              <a:t>Past &amp; Present - Once &amp; Future Church Workshop</a:t>
            </a:r>
          </a:p>
        </p:txBody>
      </p:sp>
      <p:sp>
        <p:nvSpPr>
          <p:cNvPr id="222211" name="Rectangle 3"/>
          <p:cNvSpPr>
            <a:spLocks noGrp="1" noChangeArrowheads="1"/>
          </p:cNvSpPr>
          <p:nvPr>
            <p:ph type="body" sz="half" idx="1"/>
          </p:nvPr>
        </p:nvSpPr>
        <p:spPr>
          <a:xfrm>
            <a:off x="1676399" y="381000"/>
            <a:ext cx="7524161" cy="6324600"/>
          </a:xfrm>
        </p:spPr>
        <p:txBody>
          <a:bodyPr/>
          <a:lstStyle/>
          <a:p>
            <a:pPr eaLnBrk="1" hangingPunct="1">
              <a:lnSpc>
                <a:spcPct val="90000"/>
              </a:lnSpc>
              <a:buFontTx/>
              <a:buNone/>
              <a:defRPr/>
            </a:pPr>
            <a:r>
              <a:rPr lang="en-US" sz="2000" i="1" dirty="0"/>
              <a:t> </a:t>
            </a:r>
            <a:endParaRPr lang="en-US" sz="2000" b="1" i="1" dirty="0">
              <a:solidFill>
                <a:srgbClr val="FFFF00"/>
              </a:solidFill>
              <a:effectLst>
                <a:outerShdw blurRad="38100" dist="38100" dir="2700000" algn="tl">
                  <a:srgbClr val="C0C0C0"/>
                </a:outerShdw>
              </a:effectLst>
            </a:endParaRPr>
          </a:p>
          <a:p>
            <a:pPr eaLnBrk="1" hangingPunct="1">
              <a:lnSpc>
                <a:spcPct val="90000"/>
              </a:lnSpc>
              <a:buFontTx/>
              <a:buNone/>
              <a:defRPr/>
            </a:pPr>
            <a:r>
              <a:rPr lang="en-US" i="1" dirty="0">
                <a:solidFill>
                  <a:srgbClr val="FFFF00"/>
                </a:solidFill>
              </a:rPr>
              <a:t>1-</a:t>
            </a:r>
            <a:r>
              <a:rPr lang="en-US" i="1" u="sng" dirty="0">
                <a:solidFill>
                  <a:srgbClr val="FFFF00"/>
                </a:solidFill>
              </a:rPr>
              <a:t>Three Streams Discussion:</a:t>
            </a:r>
          </a:p>
          <a:p>
            <a:pPr eaLnBrk="1" hangingPunct="1">
              <a:lnSpc>
                <a:spcPct val="90000"/>
              </a:lnSpc>
              <a:buFontTx/>
              <a:buNone/>
              <a:defRPr/>
            </a:pPr>
            <a:r>
              <a:rPr lang="en-US" sz="1600" dirty="0">
                <a:solidFill>
                  <a:srgbClr val="FFFF00"/>
                </a:solidFill>
              </a:rPr>
              <a:t>      Oral History From Older Generation Of Memories From Childhood Of The Difference &amp; Similarity Between The Disciples, Independent Christians, &amp; Churches Of Christ.  When was the most contrast evident? To what do we attribute that 50 year long slow separation in comparison to the 5 </a:t>
            </a:r>
            <a:r>
              <a:rPr lang="en-US" sz="1600" dirty="0" err="1">
                <a:solidFill>
                  <a:srgbClr val="FFFF00"/>
                </a:solidFill>
              </a:rPr>
              <a:t>yr</a:t>
            </a:r>
            <a:r>
              <a:rPr lang="en-US" sz="1600" dirty="0">
                <a:solidFill>
                  <a:srgbClr val="FFFF00"/>
                </a:solidFill>
              </a:rPr>
              <a:t> quick &amp; drastic divorce between 50’s churches of Christ ? Religious Collectivities: Of Unexplored Potential?</a:t>
            </a:r>
          </a:p>
          <a:p>
            <a:pPr eaLnBrk="1" hangingPunct="1">
              <a:lnSpc>
                <a:spcPct val="90000"/>
              </a:lnSpc>
              <a:buFontTx/>
              <a:buNone/>
              <a:defRPr/>
            </a:pPr>
            <a:r>
              <a:rPr lang="en-US" i="1" dirty="0">
                <a:solidFill>
                  <a:srgbClr val="FFFF00"/>
                </a:solidFill>
              </a:rPr>
              <a:t>2 - </a:t>
            </a:r>
            <a:r>
              <a:rPr lang="en-US" i="1" u="sng" dirty="0">
                <a:solidFill>
                  <a:srgbClr val="FFFF00"/>
                </a:solidFill>
              </a:rPr>
              <a:t> Institutional Discussion:</a:t>
            </a:r>
          </a:p>
          <a:p>
            <a:pPr eaLnBrk="1" hangingPunct="1">
              <a:lnSpc>
                <a:spcPct val="90000"/>
              </a:lnSpc>
              <a:buFontTx/>
              <a:buNone/>
              <a:defRPr/>
            </a:pPr>
            <a:r>
              <a:rPr lang="en-US" sz="1400" dirty="0"/>
              <a:t>           </a:t>
            </a:r>
            <a:r>
              <a:rPr lang="en-US" sz="1400" dirty="0">
                <a:solidFill>
                  <a:srgbClr val="FFFF00"/>
                </a:solidFill>
              </a:rPr>
              <a:t>Oral History From Following Generation Of The Sequence Of Events As They Were Actually Witnessed.  Texas was in the forefront of this mutual separation.  Highland Church was in Abilene and Roy </a:t>
            </a:r>
            <a:r>
              <a:rPr lang="en-US" sz="1400" dirty="0" err="1">
                <a:solidFill>
                  <a:srgbClr val="FFFF00"/>
                </a:solidFill>
              </a:rPr>
              <a:t>Cogdill</a:t>
            </a:r>
            <a:r>
              <a:rPr lang="en-US" sz="1400" dirty="0">
                <a:solidFill>
                  <a:srgbClr val="FFFF00"/>
                </a:solidFill>
              </a:rPr>
              <a:t> &amp; </a:t>
            </a:r>
            <a:r>
              <a:rPr lang="en-US" sz="1400" dirty="0" err="1">
                <a:solidFill>
                  <a:srgbClr val="FFFF00"/>
                </a:solidFill>
              </a:rPr>
              <a:t>Yater</a:t>
            </a:r>
            <a:r>
              <a:rPr lang="en-US" sz="1400" dirty="0">
                <a:solidFill>
                  <a:srgbClr val="FFFF00"/>
                </a:solidFill>
              </a:rPr>
              <a:t> </a:t>
            </a:r>
            <a:r>
              <a:rPr lang="en-US" sz="1400" dirty="0" err="1">
                <a:solidFill>
                  <a:srgbClr val="FFFF00"/>
                </a:solidFill>
              </a:rPr>
              <a:t>Tant</a:t>
            </a:r>
            <a:r>
              <a:rPr lang="en-US" sz="1400" dirty="0">
                <a:solidFill>
                  <a:srgbClr val="FFFF00"/>
                </a:solidFill>
              </a:rPr>
              <a:t> were based in East Texas.   These private discussions became public when  Goodpasture  of the Gospel Advocate advanced an agenda of quarantine.  The editor agreed with one of the private participants that preachers should be fired, elders removed, &amp; unruly brethren disciplined who did not go along with their change in evangelistic vision.     Questions:  Were the anti-extra institutional brethren just looking for “a horse to ride out on” as they were charged?  Was the claim of those advancing the Herald of Truth in that “Where There Is No Pattern” there is authority actually the simple scraping of the restoration’s initial ideas   of Christian unity for one more denominational and even ecumenical? Or as a third option – did all these brethren – left and right - not have the love for each other that would be expected – especially in comparison to the longsuffering shown in the three streams split?   Moreover, in terms   of third options, with preserving the brotherhood, not any institution, as most imperative, why did they not explore more seriously the third way presented to them  –  i.e. “box in the vestibule?”</a:t>
            </a:r>
          </a:p>
          <a:p>
            <a:pPr eaLnBrk="1" hangingPunct="1">
              <a:lnSpc>
                <a:spcPct val="90000"/>
              </a:lnSpc>
              <a:buFontTx/>
              <a:buNone/>
              <a:defRPr/>
            </a:pPr>
            <a:r>
              <a:rPr lang="en-US" sz="1400" i="1" dirty="0">
                <a:solidFill>
                  <a:srgbClr val="FFFF00"/>
                </a:solidFill>
              </a:rPr>
              <a:t>           In other words, why did all parties chose instead to destroy the fastest growing religious body in the whole world – doing almost as much irreparable damage to the Lord’s Church than was accomplished by the American Civil War?</a:t>
            </a:r>
          </a:p>
          <a:p>
            <a:pPr eaLnBrk="1" hangingPunct="1">
              <a:lnSpc>
                <a:spcPct val="90000"/>
              </a:lnSpc>
              <a:buFontTx/>
              <a:buNone/>
              <a:defRPr/>
            </a:pPr>
            <a:r>
              <a:rPr lang="en-US" sz="1400" dirty="0"/>
              <a:t> </a:t>
            </a:r>
            <a:endParaRPr lang="en-US" sz="1800" dirty="0"/>
          </a:p>
        </p:txBody>
      </p:sp>
      <p:sp>
        <p:nvSpPr>
          <p:cNvPr id="222213" name="Comment 5"/>
          <p:cNvSpPr>
            <a:spLocks noChangeArrowheads="1"/>
          </p:cNvSpPr>
          <p:nvPr/>
        </p:nvSpPr>
        <p:spPr bwMode="auto">
          <a:xfrm>
            <a:off x="1539876" y="-19050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  FACTIONALISM WITHIN LORD’S CHURCH OR REMNANT SEPARATION?</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Disciples-Christian &amp; Churches Of Christ Separation Commonly Referred To As The 1906 Division Due To Query By US Census Director To David Lipscomb &amp; His Famous Reply.</a:t>
            </a:r>
          </a:p>
        </p:txBody>
      </p:sp>
      <p:sp>
        <p:nvSpPr>
          <p:cNvPr id="222214" name="Comment 6"/>
          <p:cNvSpPr>
            <a:spLocks noChangeArrowheads="1"/>
          </p:cNvSpPr>
          <p:nvPr/>
        </p:nvSpPr>
        <p:spPr bwMode="auto">
          <a:xfrm>
            <a:off x="1539876" y="-990600"/>
            <a:ext cx="912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Texas Branding Irons:</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The name calling &amp; labeling of the late Fifties &amp; early Sixties.</a:t>
            </a:r>
          </a:p>
        </p:txBody>
      </p:sp>
      <p:sp>
        <p:nvSpPr>
          <p:cNvPr id="763912" name="WordArt 8"/>
          <p:cNvSpPr>
            <a:spLocks noChangeArrowheads="1" noChangeShapeType="1" noTextEdit="1"/>
          </p:cNvSpPr>
          <p:nvPr/>
        </p:nvSpPr>
        <p:spPr bwMode="auto">
          <a:xfrm>
            <a:off x="1981200" y="533400"/>
            <a:ext cx="38100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Arial" pitchFamily="34" charset="0"/>
              </a:rPr>
              <a:t>Twenty Minute Maximum</a:t>
            </a:r>
          </a:p>
        </p:txBody>
      </p:sp>
    </p:spTree>
    <p:extLst>
      <p:ext uri="{BB962C8B-B14F-4D97-AF65-F5344CB8AC3E}">
        <p14:creationId xmlns:p14="http://schemas.microsoft.com/office/powerpoint/2010/main" val="1344032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1676400" y="-228600"/>
            <a:ext cx="8763000" cy="1752600"/>
          </a:xfrm>
        </p:spPr>
        <p:txBody>
          <a:bodyPr/>
          <a:lstStyle/>
          <a:p>
            <a:pPr eaLnBrk="1" hangingPunct="1"/>
            <a:r>
              <a:rPr lang="en-US" altLang="en-US" sz="4000">
                <a:solidFill>
                  <a:schemeClr val="bg1"/>
                </a:solidFill>
              </a:rPr>
              <a:t>What Were Considered The Defining Characteristics Of Churches Of Christ?</a:t>
            </a:r>
          </a:p>
        </p:txBody>
      </p:sp>
      <p:sp>
        <p:nvSpPr>
          <p:cNvPr id="208899" name="Rectangle 3"/>
          <p:cNvSpPr>
            <a:spLocks noGrp="1" noChangeArrowheads="1"/>
          </p:cNvSpPr>
          <p:nvPr>
            <p:ph type="body" idx="1"/>
          </p:nvPr>
        </p:nvSpPr>
        <p:spPr>
          <a:xfrm>
            <a:off x="2209800" y="1447800"/>
            <a:ext cx="7772400" cy="4648200"/>
          </a:xfrm>
        </p:spPr>
        <p:txBody>
          <a:bodyPr/>
          <a:lstStyle/>
          <a:p>
            <a:pPr eaLnBrk="1" hangingPunct="1">
              <a:lnSpc>
                <a:spcPct val="90000"/>
              </a:lnSpc>
            </a:pPr>
            <a:r>
              <a:rPr lang="en-US" altLang="en-US" sz="2800">
                <a:solidFill>
                  <a:srgbClr val="FFFF00"/>
                </a:solidFill>
              </a:rPr>
              <a:t> 1)   Commitment To Christian Unity</a:t>
            </a:r>
          </a:p>
          <a:p>
            <a:pPr eaLnBrk="1" hangingPunct="1">
              <a:lnSpc>
                <a:spcPct val="90000"/>
              </a:lnSpc>
            </a:pPr>
            <a:r>
              <a:rPr lang="en-US" altLang="en-US" sz="2800">
                <a:solidFill>
                  <a:srgbClr val="FFFF00"/>
                </a:solidFill>
              </a:rPr>
              <a:t> 2)   Commitment To Evangelism &amp; Mission</a:t>
            </a:r>
          </a:p>
          <a:p>
            <a:pPr eaLnBrk="1" hangingPunct="1">
              <a:lnSpc>
                <a:spcPct val="90000"/>
              </a:lnSpc>
            </a:pPr>
            <a:r>
              <a:rPr lang="en-US" altLang="en-US" sz="2800">
                <a:solidFill>
                  <a:srgbClr val="FFFF00"/>
                </a:solidFill>
              </a:rPr>
              <a:t> 3)   New Testament Emphasis</a:t>
            </a:r>
          </a:p>
          <a:p>
            <a:pPr eaLnBrk="1" hangingPunct="1">
              <a:lnSpc>
                <a:spcPct val="90000"/>
              </a:lnSpc>
            </a:pPr>
            <a:r>
              <a:rPr lang="en-US" altLang="en-US" sz="2800">
                <a:solidFill>
                  <a:srgbClr val="FFFF00"/>
                </a:solidFill>
              </a:rPr>
              <a:t> 4)   Simple Confession Of Faith</a:t>
            </a:r>
          </a:p>
          <a:p>
            <a:pPr eaLnBrk="1" hangingPunct="1">
              <a:lnSpc>
                <a:spcPct val="90000"/>
              </a:lnSpc>
            </a:pPr>
            <a:r>
              <a:rPr lang="en-US" altLang="en-US" sz="2800">
                <a:solidFill>
                  <a:srgbClr val="FFFF00"/>
                </a:solidFill>
              </a:rPr>
              <a:t> 5)   Believer’s Baptism</a:t>
            </a:r>
          </a:p>
          <a:p>
            <a:pPr eaLnBrk="1" hangingPunct="1">
              <a:lnSpc>
                <a:spcPct val="90000"/>
              </a:lnSpc>
            </a:pPr>
            <a:r>
              <a:rPr lang="en-US" altLang="en-US" sz="2800">
                <a:solidFill>
                  <a:srgbClr val="FFFF00"/>
                </a:solidFill>
              </a:rPr>
              <a:t> 6)   Weekly Communion</a:t>
            </a:r>
          </a:p>
          <a:p>
            <a:pPr eaLnBrk="1" hangingPunct="1">
              <a:lnSpc>
                <a:spcPct val="90000"/>
              </a:lnSpc>
            </a:pPr>
            <a:r>
              <a:rPr lang="en-US" altLang="en-US" sz="2800">
                <a:solidFill>
                  <a:srgbClr val="FFFF00"/>
                </a:solidFill>
              </a:rPr>
              <a:t> 7)   Biblical Name</a:t>
            </a:r>
          </a:p>
          <a:p>
            <a:pPr eaLnBrk="1" hangingPunct="1">
              <a:lnSpc>
                <a:spcPct val="90000"/>
              </a:lnSpc>
            </a:pPr>
            <a:r>
              <a:rPr lang="en-US" altLang="en-US" sz="2800">
                <a:solidFill>
                  <a:srgbClr val="FFFF00"/>
                </a:solidFill>
              </a:rPr>
              <a:t> 8)   Congregational Authority</a:t>
            </a:r>
          </a:p>
          <a:p>
            <a:pPr eaLnBrk="1" hangingPunct="1">
              <a:lnSpc>
                <a:spcPct val="90000"/>
              </a:lnSpc>
            </a:pPr>
            <a:r>
              <a:rPr lang="en-US" altLang="en-US" sz="2800">
                <a:solidFill>
                  <a:srgbClr val="FFFF00"/>
                </a:solidFill>
              </a:rPr>
              <a:t> 9)   Lay Leadership</a:t>
            </a:r>
          </a:p>
          <a:p>
            <a:pPr eaLnBrk="1" hangingPunct="1">
              <a:lnSpc>
                <a:spcPct val="90000"/>
              </a:lnSpc>
            </a:pPr>
            <a:r>
              <a:rPr lang="en-US" altLang="en-US" sz="2800">
                <a:solidFill>
                  <a:srgbClr val="FFFF00"/>
                </a:solidFill>
              </a:rPr>
              <a:t>10)  Unity In Diversity</a:t>
            </a:r>
            <a:r>
              <a:rPr lang="en-US" altLang="en-US" sz="2800"/>
              <a:t>  </a:t>
            </a:r>
          </a:p>
        </p:txBody>
      </p:sp>
    </p:spTree>
    <p:extLst>
      <p:ext uri="{BB962C8B-B14F-4D97-AF65-F5344CB8AC3E}">
        <p14:creationId xmlns:p14="http://schemas.microsoft.com/office/powerpoint/2010/main" val="2715881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dissolve">
                                      <p:cBhvr>
                                        <p:cTn id="7" dur="500"/>
                                        <p:tgtEl>
                                          <p:spTgt spid="208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dissolve">
                                      <p:cBhvr>
                                        <p:cTn id="12" dur="500"/>
                                        <p:tgtEl>
                                          <p:spTgt spid="208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dissolve">
                                      <p:cBhvr>
                                        <p:cTn id="17" dur="500"/>
                                        <p:tgtEl>
                                          <p:spTgt spid="208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dissolve">
                                      <p:cBhvr>
                                        <p:cTn id="22" dur="500"/>
                                        <p:tgtEl>
                                          <p:spTgt spid="208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dissolve">
                                      <p:cBhvr>
                                        <p:cTn id="27" dur="500"/>
                                        <p:tgtEl>
                                          <p:spTgt spid="2088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dissolve">
                                      <p:cBhvr>
                                        <p:cTn id="32" dur="500"/>
                                        <p:tgtEl>
                                          <p:spTgt spid="2088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dissolve">
                                      <p:cBhvr>
                                        <p:cTn id="37" dur="500"/>
                                        <p:tgtEl>
                                          <p:spTgt spid="2088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8899">
                                            <p:txEl>
                                              <p:pRg st="7" end="7"/>
                                            </p:txEl>
                                          </p:spTgt>
                                        </p:tgtEl>
                                        <p:attrNameLst>
                                          <p:attrName>style.visibility</p:attrName>
                                        </p:attrNameLst>
                                      </p:cBhvr>
                                      <p:to>
                                        <p:strVal val="visible"/>
                                      </p:to>
                                    </p:set>
                                    <p:animEffect transition="in" filter="dissolve">
                                      <p:cBhvr>
                                        <p:cTn id="42" dur="500"/>
                                        <p:tgtEl>
                                          <p:spTgt spid="20889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8899">
                                            <p:txEl>
                                              <p:pRg st="8" end="8"/>
                                            </p:txEl>
                                          </p:spTgt>
                                        </p:tgtEl>
                                        <p:attrNameLst>
                                          <p:attrName>style.visibility</p:attrName>
                                        </p:attrNameLst>
                                      </p:cBhvr>
                                      <p:to>
                                        <p:strVal val="visible"/>
                                      </p:to>
                                    </p:set>
                                    <p:animEffect transition="in" filter="dissolve">
                                      <p:cBhvr>
                                        <p:cTn id="47" dur="500"/>
                                        <p:tgtEl>
                                          <p:spTgt spid="20889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8899">
                                            <p:txEl>
                                              <p:pRg st="9" end="9"/>
                                            </p:txEl>
                                          </p:spTgt>
                                        </p:tgtEl>
                                        <p:attrNameLst>
                                          <p:attrName>style.visibility</p:attrName>
                                        </p:attrNameLst>
                                      </p:cBhvr>
                                      <p:to>
                                        <p:strVal val="visible"/>
                                      </p:to>
                                    </p:set>
                                    <p:animEffect transition="in" filter="dissolve">
                                      <p:cBhvr>
                                        <p:cTn id="52" dur="500"/>
                                        <p:tgtEl>
                                          <p:spTgt spid="208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chemeClr val="accent1"/>
            </a:gs>
            <a:gs pos="100000">
              <a:schemeClr val="hlink"/>
            </a:gs>
          </a:gsLst>
          <a:path path="shape">
            <a:fillToRect l="50000" t="50000" r="50000" b="50000"/>
          </a:path>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8E854B-8F3C-4CE6-A5B8-66B7C46511CF}"/>
              </a:ext>
            </a:extLst>
          </p:cNvPr>
          <p:cNvSpPr/>
          <p:nvPr/>
        </p:nvSpPr>
        <p:spPr>
          <a:xfrm>
            <a:off x="273376" y="228601"/>
            <a:ext cx="11613824" cy="646331"/>
          </a:xfrm>
          <a:prstGeom prst="rect">
            <a:avLst/>
          </a:prstGeom>
          <a:noFill/>
        </p:spPr>
        <p:txBody>
          <a:bodyPr wrap="square">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Calligrapher"/>
                <a:ea typeface="+mn-ea"/>
                <a:cs typeface="Arial" panose="020B0604020202020204" pitchFamily="34" charset="0"/>
              </a:rPr>
              <a:t>Sixfold</a:t>
            </a:r>
            <a:r>
              <a:rPr kumimoji="0" lang="en-US" sz="36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Calligrapher"/>
                <a:ea typeface="+mn-ea"/>
                <a:cs typeface="Arial" panose="020B0604020202020204" pitchFamily="34" charset="0"/>
              </a:rPr>
              <a:t> Influence - New Hermeneutic – Churches of Christ:</a:t>
            </a:r>
          </a:p>
        </p:txBody>
      </p:sp>
      <p:sp>
        <p:nvSpPr>
          <p:cNvPr id="621571" name="Content Placeholder 3">
            <a:extLst>
              <a:ext uri="{FF2B5EF4-FFF2-40B4-BE49-F238E27FC236}">
                <a16:creationId xmlns:a16="http://schemas.microsoft.com/office/drawing/2014/main" id="{1F8AA53F-FD63-4561-AE3C-8BC37E98DD5D}"/>
              </a:ext>
            </a:extLst>
          </p:cNvPr>
          <p:cNvSpPr>
            <a:spLocks noGrp="1"/>
          </p:cNvSpPr>
          <p:nvPr>
            <p:ph idx="1"/>
          </p:nvPr>
        </p:nvSpPr>
        <p:spPr>
          <a:xfrm>
            <a:off x="2209800" y="990600"/>
            <a:ext cx="7924800" cy="4572000"/>
          </a:xfrm>
        </p:spPr>
        <p:txBody>
          <a:bodyPr/>
          <a:lstStyle/>
          <a:p>
            <a:pPr>
              <a:buFont typeface="Courier New" panose="02070309020205020404" pitchFamily="49" charset="0"/>
              <a:buChar char="o"/>
            </a:pPr>
            <a:r>
              <a:rPr lang="en-US" altLang="en-US" sz="4000" b="1" dirty="0">
                <a:solidFill>
                  <a:srgbClr val="C00000"/>
                </a:solidFill>
              </a:rPr>
              <a:t> Changes in the Types of Music </a:t>
            </a:r>
          </a:p>
          <a:p>
            <a:pPr>
              <a:buFont typeface="Courier New" panose="02070309020205020404" pitchFamily="49" charset="0"/>
              <a:buChar char="o"/>
            </a:pPr>
            <a:r>
              <a:rPr lang="en-US" altLang="en-US" sz="4000" b="1" dirty="0">
                <a:solidFill>
                  <a:srgbClr val="C00000"/>
                </a:solidFill>
              </a:rPr>
              <a:t> Changes in the Role of Women</a:t>
            </a:r>
          </a:p>
          <a:p>
            <a:pPr>
              <a:buFont typeface="Courier New" panose="02070309020205020404" pitchFamily="49" charset="0"/>
              <a:buChar char="o"/>
            </a:pPr>
            <a:r>
              <a:rPr lang="en-US" altLang="en-US" sz="4000" b="1" dirty="0">
                <a:solidFill>
                  <a:srgbClr val="C00000"/>
                </a:solidFill>
              </a:rPr>
              <a:t> Changes in the Doctrine of Grace</a:t>
            </a:r>
          </a:p>
          <a:p>
            <a:pPr>
              <a:buFont typeface="Courier New" panose="02070309020205020404" pitchFamily="49" charset="0"/>
              <a:buChar char="o"/>
            </a:pPr>
            <a:r>
              <a:rPr lang="en-US" altLang="en-US" sz="4000" b="1" dirty="0">
                <a:solidFill>
                  <a:srgbClr val="C00000"/>
                </a:solidFill>
              </a:rPr>
              <a:t> Changes in the Elder’s Authority</a:t>
            </a:r>
          </a:p>
          <a:p>
            <a:pPr>
              <a:buFont typeface="Courier New" panose="02070309020205020404" pitchFamily="49" charset="0"/>
              <a:buChar char="o"/>
            </a:pPr>
            <a:r>
              <a:rPr lang="en-US" altLang="en-US" sz="4000" b="1" dirty="0">
                <a:solidFill>
                  <a:srgbClr val="C00000"/>
                </a:solidFill>
              </a:rPr>
              <a:t> Changes in the Memorial Supper</a:t>
            </a:r>
          </a:p>
          <a:p>
            <a:pPr>
              <a:buFont typeface="Courier New" panose="02070309020205020404" pitchFamily="49" charset="0"/>
              <a:buChar char="o"/>
            </a:pPr>
            <a:r>
              <a:rPr lang="en-US" altLang="en-US" sz="4000" b="1" dirty="0">
                <a:solidFill>
                  <a:srgbClr val="C00000"/>
                </a:solidFill>
              </a:rPr>
              <a:t> Changes in the Fellowship Circle</a:t>
            </a:r>
            <a:r>
              <a:rPr lang="en-US" altLang="en-US" sz="3600" b="1" dirty="0">
                <a:solidFill>
                  <a:srgbClr val="C00000"/>
                </a:solidFill>
              </a:rPr>
              <a:t> </a:t>
            </a:r>
          </a:p>
        </p:txBody>
      </p:sp>
      <p:sp>
        <p:nvSpPr>
          <p:cNvPr id="6" name="TextBox 5">
            <a:extLst>
              <a:ext uri="{FF2B5EF4-FFF2-40B4-BE49-F238E27FC236}">
                <a16:creationId xmlns:a16="http://schemas.microsoft.com/office/drawing/2014/main" id="{5FDF5F4A-53E8-404C-BA59-EC09D3F3FE78}"/>
              </a:ext>
            </a:extLst>
          </p:cNvPr>
          <p:cNvSpPr txBox="1"/>
          <p:nvPr/>
        </p:nvSpPr>
        <p:spPr>
          <a:xfrm>
            <a:off x="2819400" y="5486401"/>
            <a:ext cx="6705600" cy="954107"/>
          </a:xfrm>
          <a:prstGeom prst="rect">
            <a:avLst/>
          </a:prstGeom>
          <a:solidFill>
            <a:srgbClr val="FF00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ligrapher" pitchFamily="2" charset="0"/>
                <a:ea typeface="+mn-ea"/>
                <a:cs typeface="Arial" panose="020B0604020202020204" pitchFamily="34" charset="0"/>
              </a:rPr>
              <a:t>Optional Viewing: “The New Hermeneutic”  Dave Miller Lessons;  biblestudy@wvbs.org</a:t>
            </a:r>
          </a:p>
        </p:txBody>
      </p:sp>
    </p:spTree>
    <p:extLst>
      <p:ext uri="{BB962C8B-B14F-4D97-AF65-F5344CB8AC3E}">
        <p14:creationId xmlns:p14="http://schemas.microsoft.com/office/powerpoint/2010/main" val="367312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anim to="" calcmode="lin" valueType="num">
                                      <p:cBhvr>
                                        <p:cTn id="7" dur="1" fill="hold"/>
                                        <p:tgtEl>
                                          <p:spTgt spid="6215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1571">
                                            <p:txEl>
                                              <p:pRg st="1" end="1"/>
                                            </p:txEl>
                                          </p:spTgt>
                                        </p:tgtEl>
                                        <p:attrNameLst>
                                          <p:attrName>style.visibility</p:attrName>
                                        </p:attrNameLst>
                                      </p:cBhvr>
                                      <p:to>
                                        <p:strVal val="visible"/>
                                      </p:to>
                                    </p:set>
                                    <p:anim to="" calcmode="lin" valueType="num">
                                      <p:cBhvr>
                                        <p:cTn id="12" dur="1" fill="hold"/>
                                        <p:tgtEl>
                                          <p:spTgt spid="6215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21571">
                                            <p:txEl>
                                              <p:pRg st="2" end="2"/>
                                            </p:txEl>
                                          </p:spTgt>
                                        </p:tgtEl>
                                        <p:attrNameLst>
                                          <p:attrName>style.visibility</p:attrName>
                                        </p:attrNameLst>
                                      </p:cBhvr>
                                      <p:to>
                                        <p:strVal val="visible"/>
                                      </p:to>
                                    </p:set>
                                    <p:anim to="" calcmode="lin" valueType="num">
                                      <p:cBhvr>
                                        <p:cTn id="17" dur="1" fill="hold"/>
                                        <p:tgtEl>
                                          <p:spTgt spid="62157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21571">
                                            <p:txEl>
                                              <p:pRg st="3" end="3"/>
                                            </p:txEl>
                                          </p:spTgt>
                                        </p:tgtEl>
                                        <p:attrNameLst>
                                          <p:attrName>style.visibility</p:attrName>
                                        </p:attrNameLst>
                                      </p:cBhvr>
                                      <p:to>
                                        <p:strVal val="visible"/>
                                      </p:to>
                                    </p:set>
                                    <p:anim to="" calcmode="lin" valueType="num">
                                      <p:cBhvr>
                                        <p:cTn id="22" dur="1" fill="hold"/>
                                        <p:tgtEl>
                                          <p:spTgt spid="62157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21571">
                                            <p:txEl>
                                              <p:pRg st="4" end="4"/>
                                            </p:txEl>
                                          </p:spTgt>
                                        </p:tgtEl>
                                        <p:attrNameLst>
                                          <p:attrName>style.visibility</p:attrName>
                                        </p:attrNameLst>
                                      </p:cBhvr>
                                      <p:to>
                                        <p:strVal val="visible"/>
                                      </p:to>
                                    </p:set>
                                    <p:anim to="" calcmode="lin" valueType="num">
                                      <p:cBhvr>
                                        <p:cTn id="27" dur="1" fill="hold"/>
                                        <p:tgtEl>
                                          <p:spTgt spid="62157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21571">
                                            <p:txEl>
                                              <p:pRg st="5" end="5"/>
                                            </p:txEl>
                                          </p:spTgt>
                                        </p:tgtEl>
                                        <p:attrNameLst>
                                          <p:attrName>style.visibility</p:attrName>
                                        </p:attrNameLst>
                                      </p:cBhvr>
                                      <p:to>
                                        <p:strVal val="visible"/>
                                      </p:to>
                                    </p:set>
                                    <p:anim to="" calcmode="lin" valueType="num">
                                      <p:cBhvr>
                                        <p:cTn id="32" dur="1" fill="hold"/>
                                        <p:tgtEl>
                                          <p:spTgt spid="62157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out)">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3811330" name="Rectangle 2"/>
          <p:cNvSpPr>
            <a:spLocks noGrp="1" noChangeArrowheads="1"/>
          </p:cNvSpPr>
          <p:nvPr>
            <p:ph type="title"/>
          </p:nvPr>
        </p:nvSpPr>
        <p:spPr>
          <a:xfrm>
            <a:off x="1295400" y="0"/>
            <a:ext cx="9677400" cy="609600"/>
          </a:xfrm>
          <a:solidFill>
            <a:srgbClr val="FFFFFF"/>
          </a:solidFill>
        </p:spPr>
        <p:txBody>
          <a:bodyPr/>
          <a:lstStyle/>
          <a:p>
            <a:pPr eaLnBrk="1" hangingPunct="1">
              <a:defRPr/>
            </a:pPr>
            <a:r>
              <a:rPr lang="en-US" sz="3200" b="1">
                <a:solidFill>
                  <a:srgbClr val="FF0066"/>
                </a:solidFill>
                <a:effectLst>
                  <a:outerShdw blurRad="38100" dist="38100" dir="2700000" algn="tl">
                    <a:srgbClr val="C0C0C0"/>
                  </a:outerShdw>
                </a:effectLst>
              </a:rPr>
              <a:t>1990’S:  ARE THESE MUTUALLY EXCLUSIVE?</a:t>
            </a:r>
          </a:p>
        </p:txBody>
      </p:sp>
      <p:graphicFrame>
        <p:nvGraphicFramePr>
          <p:cNvPr id="3811391" name="Group 63"/>
          <p:cNvGraphicFramePr>
            <a:graphicFrameLocks noGrp="1"/>
          </p:cNvGraphicFramePr>
          <p:nvPr/>
        </p:nvGraphicFramePr>
        <p:xfrm>
          <a:off x="2209800" y="1066800"/>
          <a:ext cx="7772400" cy="5376864"/>
        </p:xfrm>
        <a:graphic>
          <a:graphicData uri="http://schemas.openxmlformats.org/drawingml/2006/table">
            <a:tbl>
              <a:tblPr/>
              <a:tblGrid>
                <a:gridCol w="2895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       PREACH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Times New Roman" pitchFamily="18" charset="0"/>
                        </a:rPr>
                        <a:t>       euangelizo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       TEACH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Times New Roman" pitchFamily="18" charset="0"/>
                        </a:rPr>
                        <a:t>        didasko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4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       GOSPEL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Times New Roman" pitchFamily="18" charset="0"/>
                        </a:rPr>
                        <a:t>      euangelion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    DOCTRINE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Times New Roman" pitchFamily="18" charset="0"/>
                        </a:rPr>
                        <a:t>      didaskalia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042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3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  JUSTIFICATION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 (basis of fellowship)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SANCTIFICATION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   (unity in diversity)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811384" name="Line 56"/>
          <p:cNvSpPr>
            <a:spLocks noChangeShapeType="1"/>
          </p:cNvSpPr>
          <p:nvPr/>
        </p:nvSpPr>
        <p:spPr bwMode="auto">
          <a:xfrm>
            <a:off x="5105400" y="1600200"/>
            <a:ext cx="1981200" cy="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1385" name="Line 57"/>
          <p:cNvSpPr>
            <a:spLocks noChangeShapeType="1"/>
          </p:cNvSpPr>
          <p:nvPr/>
        </p:nvSpPr>
        <p:spPr bwMode="auto">
          <a:xfrm>
            <a:off x="3581400" y="2209800"/>
            <a:ext cx="0" cy="9906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1386" name="Line 58"/>
          <p:cNvSpPr>
            <a:spLocks noChangeShapeType="1"/>
          </p:cNvSpPr>
          <p:nvPr/>
        </p:nvSpPr>
        <p:spPr bwMode="auto">
          <a:xfrm>
            <a:off x="8534400" y="2209800"/>
            <a:ext cx="0" cy="9906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1387" name="Line 59"/>
          <p:cNvSpPr>
            <a:spLocks noChangeShapeType="1"/>
          </p:cNvSpPr>
          <p:nvPr/>
        </p:nvSpPr>
        <p:spPr bwMode="auto">
          <a:xfrm>
            <a:off x="5105400" y="3733800"/>
            <a:ext cx="1981200" cy="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1388" name="Line 60"/>
          <p:cNvSpPr>
            <a:spLocks noChangeShapeType="1"/>
          </p:cNvSpPr>
          <p:nvPr/>
        </p:nvSpPr>
        <p:spPr bwMode="auto">
          <a:xfrm>
            <a:off x="3581400" y="4343400"/>
            <a:ext cx="0" cy="10668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1389" name="Line 61"/>
          <p:cNvSpPr>
            <a:spLocks noChangeShapeType="1"/>
          </p:cNvSpPr>
          <p:nvPr/>
        </p:nvSpPr>
        <p:spPr bwMode="auto">
          <a:xfrm>
            <a:off x="8534400" y="4419600"/>
            <a:ext cx="0" cy="99060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1390" name="Line 62"/>
          <p:cNvSpPr>
            <a:spLocks noChangeShapeType="1"/>
          </p:cNvSpPr>
          <p:nvPr/>
        </p:nvSpPr>
        <p:spPr bwMode="auto">
          <a:xfrm flipV="1">
            <a:off x="5105400" y="5943600"/>
            <a:ext cx="1981200" cy="0"/>
          </a:xfrm>
          <a:prstGeom prst="line">
            <a:avLst/>
          </a:prstGeom>
          <a:noFill/>
          <a:ln w="9525">
            <a:solidFill>
              <a:srgbClr val="FF0066"/>
            </a:solidFill>
            <a:round/>
            <a:headEnd type="triangle" w="med" len="me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Tree>
    <p:extLst>
      <p:ext uri="{BB962C8B-B14F-4D97-AF65-F5344CB8AC3E}">
        <p14:creationId xmlns:p14="http://schemas.microsoft.com/office/powerpoint/2010/main" val="2653470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11330">
                                            <p:txEl>
                                              <p:pRg st="0" end="0"/>
                                            </p:txEl>
                                          </p:spTgt>
                                        </p:tgtEl>
                                        <p:attrNameLst>
                                          <p:attrName>style.visibility</p:attrName>
                                        </p:attrNameLst>
                                      </p:cBhvr>
                                      <p:to>
                                        <p:strVal val="visible"/>
                                      </p:to>
                                    </p:set>
                                    <p:anim calcmode="lin" valueType="num">
                                      <p:cBhvr additive="base">
                                        <p:cTn id="7" dur="300" fill="hold"/>
                                        <p:tgtEl>
                                          <p:spTgt spid="381133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113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 fill="hold" nodeType="clickEffect">
                                  <p:stCondLst>
                                    <p:cond delay="0"/>
                                  </p:stCondLst>
                                  <p:childTnLst>
                                    <p:set>
                                      <p:cBhvr>
                                        <p:cTn id="12" dur="1" fill="hold">
                                          <p:stCondLst>
                                            <p:cond delay="0"/>
                                          </p:stCondLst>
                                        </p:cTn>
                                        <p:tgtEl>
                                          <p:spTgt spid="3811385"/>
                                        </p:tgtEl>
                                        <p:attrNameLst>
                                          <p:attrName>style.visibility</p:attrName>
                                        </p:attrNameLst>
                                      </p:cBhvr>
                                      <p:to>
                                        <p:strVal val="visible"/>
                                      </p:to>
                                    </p:set>
                                    <p:anim calcmode="lin" valueType="num">
                                      <p:cBhvr>
                                        <p:cTn id="13" dur="500" fill="hold"/>
                                        <p:tgtEl>
                                          <p:spTgt spid="3811385"/>
                                        </p:tgtEl>
                                        <p:attrNameLst>
                                          <p:attrName>ppt_x</p:attrName>
                                        </p:attrNameLst>
                                      </p:cBhvr>
                                      <p:tavLst>
                                        <p:tav tm="0">
                                          <p:val>
                                            <p:strVal val="#ppt_x"/>
                                          </p:val>
                                        </p:tav>
                                        <p:tav tm="100000">
                                          <p:val>
                                            <p:strVal val="#ppt_x"/>
                                          </p:val>
                                        </p:tav>
                                      </p:tavLst>
                                    </p:anim>
                                    <p:anim calcmode="lin" valueType="num">
                                      <p:cBhvr>
                                        <p:cTn id="14" dur="500" fill="hold"/>
                                        <p:tgtEl>
                                          <p:spTgt spid="3811385"/>
                                        </p:tgtEl>
                                        <p:attrNameLst>
                                          <p:attrName>ppt_y</p:attrName>
                                        </p:attrNameLst>
                                      </p:cBhvr>
                                      <p:tavLst>
                                        <p:tav tm="0">
                                          <p:val>
                                            <p:strVal val="#ppt_y-#ppt_h/2"/>
                                          </p:val>
                                        </p:tav>
                                        <p:tav tm="100000">
                                          <p:val>
                                            <p:strVal val="#ppt_y"/>
                                          </p:val>
                                        </p:tav>
                                      </p:tavLst>
                                    </p:anim>
                                    <p:anim calcmode="lin" valueType="num">
                                      <p:cBhvr>
                                        <p:cTn id="15" dur="500" fill="hold"/>
                                        <p:tgtEl>
                                          <p:spTgt spid="3811385"/>
                                        </p:tgtEl>
                                        <p:attrNameLst>
                                          <p:attrName>ppt_w</p:attrName>
                                        </p:attrNameLst>
                                      </p:cBhvr>
                                      <p:tavLst>
                                        <p:tav tm="0">
                                          <p:val>
                                            <p:strVal val="#ppt_w"/>
                                          </p:val>
                                        </p:tav>
                                        <p:tav tm="100000">
                                          <p:val>
                                            <p:strVal val="#ppt_w"/>
                                          </p:val>
                                        </p:tav>
                                      </p:tavLst>
                                    </p:anim>
                                    <p:anim calcmode="lin" valueType="num">
                                      <p:cBhvr>
                                        <p:cTn id="16" dur="500" fill="hold"/>
                                        <p:tgtEl>
                                          <p:spTgt spid="3811385"/>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nodeType="clickEffect">
                                  <p:stCondLst>
                                    <p:cond delay="0"/>
                                  </p:stCondLst>
                                  <p:childTnLst>
                                    <p:set>
                                      <p:cBhvr>
                                        <p:cTn id="20" dur="1" fill="hold">
                                          <p:stCondLst>
                                            <p:cond delay="0"/>
                                          </p:stCondLst>
                                        </p:cTn>
                                        <p:tgtEl>
                                          <p:spTgt spid="3811388"/>
                                        </p:tgtEl>
                                        <p:attrNameLst>
                                          <p:attrName>style.visibility</p:attrName>
                                        </p:attrNameLst>
                                      </p:cBhvr>
                                      <p:to>
                                        <p:strVal val="visible"/>
                                      </p:to>
                                    </p:set>
                                    <p:anim calcmode="lin" valueType="num">
                                      <p:cBhvr>
                                        <p:cTn id="21" dur="500" fill="hold"/>
                                        <p:tgtEl>
                                          <p:spTgt spid="3811388"/>
                                        </p:tgtEl>
                                        <p:attrNameLst>
                                          <p:attrName>ppt_x</p:attrName>
                                        </p:attrNameLst>
                                      </p:cBhvr>
                                      <p:tavLst>
                                        <p:tav tm="0">
                                          <p:val>
                                            <p:strVal val="#ppt_x"/>
                                          </p:val>
                                        </p:tav>
                                        <p:tav tm="100000">
                                          <p:val>
                                            <p:strVal val="#ppt_x"/>
                                          </p:val>
                                        </p:tav>
                                      </p:tavLst>
                                    </p:anim>
                                    <p:anim calcmode="lin" valueType="num">
                                      <p:cBhvr>
                                        <p:cTn id="22" dur="500" fill="hold"/>
                                        <p:tgtEl>
                                          <p:spTgt spid="3811388"/>
                                        </p:tgtEl>
                                        <p:attrNameLst>
                                          <p:attrName>ppt_y</p:attrName>
                                        </p:attrNameLst>
                                      </p:cBhvr>
                                      <p:tavLst>
                                        <p:tav tm="0">
                                          <p:val>
                                            <p:strVal val="#ppt_y-#ppt_h/2"/>
                                          </p:val>
                                        </p:tav>
                                        <p:tav tm="100000">
                                          <p:val>
                                            <p:strVal val="#ppt_y"/>
                                          </p:val>
                                        </p:tav>
                                      </p:tavLst>
                                    </p:anim>
                                    <p:anim calcmode="lin" valueType="num">
                                      <p:cBhvr>
                                        <p:cTn id="23" dur="500" fill="hold"/>
                                        <p:tgtEl>
                                          <p:spTgt spid="3811388"/>
                                        </p:tgtEl>
                                        <p:attrNameLst>
                                          <p:attrName>ppt_w</p:attrName>
                                        </p:attrNameLst>
                                      </p:cBhvr>
                                      <p:tavLst>
                                        <p:tav tm="0">
                                          <p:val>
                                            <p:strVal val="#ppt_w"/>
                                          </p:val>
                                        </p:tav>
                                        <p:tav tm="100000">
                                          <p:val>
                                            <p:strVal val="#ppt_w"/>
                                          </p:val>
                                        </p:tav>
                                      </p:tavLst>
                                    </p:anim>
                                    <p:anim calcmode="lin" valueType="num">
                                      <p:cBhvr>
                                        <p:cTn id="24" dur="500" fill="hold"/>
                                        <p:tgtEl>
                                          <p:spTgt spid="381138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 fill="hold" nodeType="clickEffect">
                                  <p:stCondLst>
                                    <p:cond delay="0"/>
                                  </p:stCondLst>
                                  <p:childTnLst>
                                    <p:set>
                                      <p:cBhvr>
                                        <p:cTn id="28" dur="1" fill="hold">
                                          <p:stCondLst>
                                            <p:cond delay="0"/>
                                          </p:stCondLst>
                                        </p:cTn>
                                        <p:tgtEl>
                                          <p:spTgt spid="3811386"/>
                                        </p:tgtEl>
                                        <p:attrNameLst>
                                          <p:attrName>style.visibility</p:attrName>
                                        </p:attrNameLst>
                                      </p:cBhvr>
                                      <p:to>
                                        <p:strVal val="visible"/>
                                      </p:to>
                                    </p:set>
                                    <p:anim calcmode="lin" valueType="num">
                                      <p:cBhvr>
                                        <p:cTn id="29" dur="500" fill="hold"/>
                                        <p:tgtEl>
                                          <p:spTgt spid="3811386"/>
                                        </p:tgtEl>
                                        <p:attrNameLst>
                                          <p:attrName>ppt_x</p:attrName>
                                        </p:attrNameLst>
                                      </p:cBhvr>
                                      <p:tavLst>
                                        <p:tav tm="0">
                                          <p:val>
                                            <p:strVal val="#ppt_x"/>
                                          </p:val>
                                        </p:tav>
                                        <p:tav tm="100000">
                                          <p:val>
                                            <p:strVal val="#ppt_x"/>
                                          </p:val>
                                        </p:tav>
                                      </p:tavLst>
                                    </p:anim>
                                    <p:anim calcmode="lin" valueType="num">
                                      <p:cBhvr>
                                        <p:cTn id="30" dur="500" fill="hold"/>
                                        <p:tgtEl>
                                          <p:spTgt spid="3811386"/>
                                        </p:tgtEl>
                                        <p:attrNameLst>
                                          <p:attrName>ppt_y</p:attrName>
                                        </p:attrNameLst>
                                      </p:cBhvr>
                                      <p:tavLst>
                                        <p:tav tm="0">
                                          <p:val>
                                            <p:strVal val="#ppt_y-#ppt_h/2"/>
                                          </p:val>
                                        </p:tav>
                                        <p:tav tm="100000">
                                          <p:val>
                                            <p:strVal val="#ppt_y"/>
                                          </p:val>
                                        </p:tav>
                                      </p:tavLst>
                                    </p:anim>
                                    <p:anim calcmode="lin" valueType="num">
                                      <p:cBhvr>
                                        <p:cTn id="31" dur="500" fill="hold"/>
                                        <p:tgtEl>
                                          <p:spTgt spid="3811386"/>
                                        </p:tgtEl>
                                        <p:attrNameLst>
                                          <p:attrName>ppt_w</p:attrName>
                                        </p:attrNameLst>
                                      </p:cBhvr>
                                      <p:tavLst>
                                        <p:tav tm="0">
                                          <p:val>
                                            <p:strVal val="#ppt_w"/>
                                          </p:val>
                                        </p:tav>
                                        <p:tav tm="100000">
                                          <p:val>
                                            <p:strVal val="#ppt_w"/>
                                          </p:val>
                                        </p:tav>
                                      </p:tavLst>
                                    </p:anim>
                                    <p:anim calcmode="lin" valueType="num">
                                      <p:cBhvr>
                                        <p:cTn id="32" dur="500" fill="hold"/>
                                        <p:tgtEl>
                                          <p:spTgt spid="381138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 fill="hold" nodeType="clickEffect">
                                  <p:stCondLst>
                                    <p:cond delay="0"/>
                                  </p:stCondLst>
                                  <p:childTnLst>
                                    <p:set>
                                      <p:cBhvr>
                                        <p:cTn id="36" dur="1" fill="hold">
                                          <p:stCondLst>
                                            <p:cond delay="0"/>
                                          </p:stCondLst>
                                        </p:cTn>
                                        <p:tgtEl>
                                          <p:spTgt spid="3811389"/>
                                        </p:tgtEl>
                                        <p:attrNameLst>
                                          <p:attrName>style.visibility</p:attrName>
                                        </p:attrNameLst>
                                      </p:cBhvr>
                                      <p:to>
                                        <p:strVal val="visible"/>
                                      </p:to>
                                    </p:set>
                                    <p:anim calcmode="lin" valueType="num">
                                      <p:cBhvr>
                                        <p:cTn id="37" dur="500" fill="hold"/>
                                        <p:tgtEl>
                                          <p:spTgt spid="3811389"/>
                                        </p:tgtEl>
                                        <p:attrNameLst>
                                          <p:attrName>ppt_x</p:attrName>
                                        </p:attrNameLst>
                                      </p:cBhvr>
                                      <p:tavLst>
                                        <p:tav tm="0">
                                          <p:val>
                                            <p:strVal val="#ppt_x"/>
                                          </p:val>
                                        </p:tav>
                                        <p:tav tm="100000">
                                          <p:val>
                                            <p:strVal val="#ppt_x"/>
                                          </p:val>
                                        </p:tav>
                                      </p:tavLst>
                                    </p:anim>
                                    <p:anim calcmode="lin" valueType="num">
                                      <p:cBhvr>
                                        <p:cTn id="38" dur="500" fill="hold"/>
                                        <p:tgtEl>
                                          <p:spTgt spid="3811389"/>
                                        </p:tgtEl>
                                        <p:attrNameLst>
                                          <p:attrName>ppt_y</p:attrName>
                                        </p:attrNameLst>
                                      </p:cBhvr>
                                      <p:tavLst>
                                        <p:tav tm="0">
                                          <p:val>
                                            <p:strVal val="#ppt_y-#ppt_h/2"/>
                                          </p:val>
                                        </p:tav>
                                        <p:tav tm="100000">
                                          <p:val>
                                            <p:strVal val="#ppt_y"/>
                                          </p:val>
                                        </p:tav>
                                      </p:tavLst>
                                    </p:anim>
                                    <p:anim calcmode="lin" valueType="num">
                                      <p:cBhvr>
                                        <p:cTn id="39" dur="500" fill="hold"/>
                                        <p:tgtEl>
                                          <p:spTgt spid="3811389"/>
                                        </p:tgtEl>
                                        <p:attrNameLst>
                                          <p:attrName>ppt_w</p:attrName>
                                        </p:attrNameLst>
                                      </p:cBhvr>
                                      <p:tavLst>
                                        <p:tav tm="0">
                                          <p:val>
                                            <p:strVal val="#ppt_w"/>
                                          </p:val>
                                        </p:tav>
                                        <p:tav tm="100000">
                                          <p:val>
                                            <p:strVal val="#ppt_w"/>
                                          </p:val>
                                        </p:tav>
                                      </p:tavLst>
                                    </p:anim>
                                    <p:anim calcmode="lin" valueType="num">
                                      <p:cBhvr>
                                        <p:cTn id="40" dur="500" fill="hold"/>
                                        <p:tgtEl>
                                          <p:spTgt spid="3811389"/>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nodeType="clickEffect">
                                  <p:stCondLst>
                                    <p:cond delay="0"/>
                                  </p:stCondLst>
                                  <p:childTnLst>
                                    <p:set>
                                      <p:cBhvr>
                                        <p:cTn id="44" dur="1" fill="hold">
                                          <p:stCondLst>
                                            <p:cond delay="0"/>
                                          </p:stCondLst>
                                        </p:cTn>
                                        <p:tgtEl>
                                          <p:spTgt spid="3811384"/>
                                        </p:tgtEl>
                                        <p:attrNameLst>
                                          <p:attrName>style.visibility</p:attrName>
                                        </p:attrNameLst>
                                      </p:cBhvr>
                                      <p:to>
                                        <p:strVal val="visible"/>
                                      </p:to>
                                    </p:set>
                                    <p:anim calcmode="lin" valueType="num">
                                      <p:cBhvr>
                                        <p:cTn id="45" dur="500" fill="hold"/>
                                        <p:tgtEl>
                                          <p:spTgt spid="3811384"/>
                                        </p:tgtEl>
                                        <p:attrNameLst>
                                          <p:attrName>ppt_w</p:attrName>
                                        </p:attrNameLst>
                                      </p:cBhvr>
                                      <p:tavLst>
                                        <p:tav tm="0">
                                          <p:val>
                                            <p:fltVal val="0"/>
                                          </p:val>
                                        </p:tav>
                                        <p:tav tm="100000">
                                          <p:val>
                                            <p:strVal val="#ppt_w"/>
                                          </p:val>
                                        </p:tav>
                                      </p:tavLst>
                                    </p:anim>
                                    <p:anim calcmode="lin" valueType="num">
                                      <p:cBhvr>
                                        <p:cTn id="46" dur="500" fill="hold"/>
                                        <p:tgtEl>
                                          <p:spTgt spid="3811384"/>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0" fill="hold" nodeType="clickEffect">
                                  <p:stCondLst>
                                    <p:cond delay="0"/>
                                  </p:stCondLst>
                                  <p:childTnLst>
                                    <p:set>
                                      <p:cBhvr>
                                        <p:cTn id="50" dur="1" fill="hold">
                                          <p:stCondLst>
                                            <p:cond delay="0"/>
                                          </p:stCondLst>
                                        </p:cTn>
                                        <p:tgtEl>
                                          <p:spTgt spid="3811387"/>
                                        </p:tgtEl>
                                        <p:attrNameLst>
                                          <p:attrName>style.visibility</p:attrName>
                                        </p:attrNameLst>
                                      </p:cBhvr>
                                      <p:to>
                                        <p:strVal val="visible"/>
                                      </p:to>
                                    </p:set>
                                    <p:anim calcmode="lin" valueType="num">
                                      <p:cBhvr>
                                        <p:cTn id="51" dur="500" fill="hold"/>
                                        <p:tgtEl>
                                          <p:spTgt spid="3811387"/>
                                        </p:tgtEl>
                                        <p:attrNameLst>
                                          <p:attrName>ppt_w</p:attrName>
                                        </p:attrNameLst>
                                      </p:cBhvr>
                                      <p:tavLst>
                                        <p:tav tm="0">
                                          <p:val>
                                            <p:fltVal val="0"/>
                                          </p:val>
                                        </p:tav>
                                        <p:tav tm="100000">
                                          <p:val>
                                            <p:strVal val="#ppt_w"/>
                                          </p:val>
                                        </p:tav>
                                      </p:tavLst>
                                    </p:anim>
                                    <p:anim calcmode="lin" valueType="num">
                                      <p:cBhvr>
                                        <p:cTn id="52" dur="500" fill="hold"/>
                                        <p:tgtEl>
                                          <p:spTgt spid="3811387"/>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10" fill="hold" nodeType="clickEffect">
                                  <p:stCondLst>
                                    <p:cond delay="0"/>
                                  </p:stCondLst>
                                  <p:childTnLst>
                                    <p:set>
                                      <p:cBhvr>
                                        <p:cTn id="56" dur="1" fill="hold">
                                          <p:stCondLst>
                                            <p:cond delay="0"/>
                                          </p:stCondLst>
                                        </p:cTn>
                                        <p:tgtEl>
                                          <p:spTgt spid="3811390"/>
                                        </p:tgtEl>
                                        <p:attrNameLst>
                                          <p:attrName>style.visibility</p:attrName>
                                        </p:attrNameLst>
                                      </p:cBhvr>
                                      <p:to>
                                        <p:strVal val="visible"/>
                                      </p:to>
                                    </p:set>
                                    <p:anim calcmode="lin" valueType="num">
                                      <p:cBhvr>
                                        <p:cTn id="57" dur="500" fill="hold"/>
                                        <p:tgtEl>
                                          <p:spTgt spid="3811390"/>
                                        </p:tgtEl>
                                        <p:attrNameLst>
                                          <p:attrName>ppt_w</p:attrName>
                                        </p:attrNameLst>
                                      </p:cBhvr>
                                      <p:tavLst>
                                        <p:tav tm="0">
                                          <p:val>
                                            <p:fltVal val="0"/>
                                          </p:val>
                                        </p:tav>
                                        <p:tav tm="100000">
                                          <p:val>
                                            <p:strVal val="#ppt_w"/>
                                          </p:val>
                                        </p:tav>
                                      </p:tavLst>
                                    </p:anim>
                                    <p:anim calcmode="lin" valueType="num">
                                      <p:cBhvr>
                                        <p:cTn id="58" dur="500" fill="hold"/>
                                        <p:tgtEl>
                                          <p:spTgt spid="38113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133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867400" y="1295400"/>
          <a:ext cx="4648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7107" name="Picture 5" descr="harbing3"/>
          <p:cNvPicPr>
            <a:picLocks noChangeAspect="1" noChangeArrowheads="1"/>
          </p:cNvPicPr>
          <p:nvPr/>
        </p:nvPicPr>
        <p:blipFill>
          <a:blip r:embed="rId7" cstate="print"/>
          <a:srcRect/>
          <a:stretch>
            <a:fillRect/>
          </a:stretch>
        </p:blipFill>
        <p:spPr bwMode="auto">
          <a:xfrm>
            <a:off x="2133600" y="685800"/>
            <a:ext cx="3708400" cy="5562600"/>
          </a:xfrm>
          <a:prstGeom prst="rect">
            <a:avLst/>
          </a:prstGeom>
          <a:noFill/>
          <a:ln w="9525">
            <a:noFill/>
            <a:miter lim="800000"/>
            <a:headEnd/>
            <a:tailEnd/>
          </a:ln>
        </p:spPr>
      </p:pic>
      <p:sp>
        <p:nvSpPr>
          <p:cNvPr id="21511" name="Rectangle 7"/>
          <p:cNvSpPr>
            <a:spLocks noChangeArrowheads="1"/>
          </p:cNvSpPr>
          <p:nvPr/>
        </p:nvSpPr>
        <p:spPr bwMode="auto">
          <a:xfrm>
            <a:off x="7534182" y="228601"/>
            <a:ext cx="1435008" cy="830997"/>
          </a:xfrm>
          <a:prstGeom prst="rect">
            <a:avLst/>
          </a:prstGeom>
          <a:noFill/>
          <a:ln w="9525">
            <a:noFill/>
            <a:miter lim="800000"/>
            <a:headEnd/>
            <a:tailEnd/>
          </a:ln>
          <a:effectLst/>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uLnTx/>
                <a:uFillTx/>
                <a:latin typeface="Calligrapher" pitchFamily="2" charset="0"/>
                <a:ea typeface="+mn-ea"/>
                <a:cs typeface="+mn-cs"/>
              </a:rPr>
              <a:t>1830</a:t>
            </a:r>
            <a:endParaRPr kumimoji="0" lang="en-US" sz="3600" b="1" i="0" u="none" strike="noStrike" kern="1200" cap="none" spc="0" normalizeH="0" baseline="0" noProof="0" dirty="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uLnTx/>
              <a:uFillTx/>
              <a:latin typeface="Calligrapher" pitchFamily="2" charset="0"/>
              <a:ea typeface="+mn-ea"/>
              <a:cs typeface="+mn-cs"/>
            </a:endParaRPr>
          </a:p>
        </p:txBody>
      </p:sp>
    </p:spTree>
    <p:extLst>
      <p:ext uri="{BB962C8B-B14F-4D97-AF65-F5344CB8AC3E}">
        <p14:creationId xmlns:p14="http://schemas.microsoft.com/office/powerpoint/2010/main" val="269130451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E4C-E4C7-4E7A-8E60-C68C3D7442F3}"/>
              </a:ext>
            </a:extLst>
          </p:cNvPr>
          <p:cNvSpPr>
            <a:spLocks noGrp="1"/>
          </p:cNvSpPr>
          <p:nvPr>
            <p:ph type="title"/>
          </p:nvPr>
        </p:nvSpPr>
        <p:spPr/>
        <p:txBody>
          <a:bodyPr>
            <a:noAutofit/>
          </a:bodyPr>
          <a:lstStyle/>
          <a:p>
            <a:r>
              <a:rPr lang="en-US" sz="4800" dirty="0">
                <a:solidFill>
                  <a:srgbClr val="0070C0"/>
                </a:solidFill>
              </a:rPr>
              <a:t>CONCLUSION: NON-DENOMINATIONAL MOVEMENT CREATES THREE CHURCHES</a:t>
            </a:r>
          </a:p>
        </p:txBody>
      </p:sp>
      <p:sp>
        <p:nvSpPr>
          <p:cNvPr id="3" name="Content Placeholder 2">
            <a:extLst>
              <a:ext uri="{FF2B5EF4-FFF2-40B4-BE49-F238E27FC236}">
                <a16:creationId xmlns:a16="http://schemas.microsoft.com/office/drawing/2014/main" id="{D81A3D80-E28B-47D6-A392-84C62482915F}"/>
              </a:ext>
            </a:extLst>
          </p:cNvPr>
          <p:cNvSpPr>
            <a:spLocks noGrp="1"/>
          </p:cNvSpPr>
          <p:nvPr>
            <p:ph idx="1"/>
          </p:nvPr>
        </p:nvSpPr>
        <p:spPr>
          <a:xfrm>
            <a:off x="723481" y="1825625"/>
            <a:ext cx="10781881" cy="4351338"/>
          </a:xfrm>
        </p:spPr>
        <p:txBody>
          <a:bodyPr>
            <a:normAutofit fontScale="92500"/>
          </a:bodyPr>
          <a:lstStyle/>
          <a:p>
            <a:endParaRPr lang="en-US" baseline="30000" dirty="0"/>
          </a:p>
          <a:p>
            <a:r>
              <a:rPr lang="en-US" dirty="0"/>
              <a:t>19</a:t>
            </a:r>
            <a:r>
              <a:rPr lang="en-US" baseline="30000" dirty="0"/>
              <a:t>TH</a:t>
            </a:r>
            <a:r>
              <a:rPr lang="en-US" dirty="0"/>
              <a:t> CENTURY TEXAS CHURCHES OF CHRIST FOUNDED BEFORE REPUBLIC</a:t>
            </a:r>
          </a:p>
          <a:p>
            <a:r>
              <a:rPr lang="en-US" dirty="0"/>
              <a:t>19</a:t>
            </a:r>
            <a:r>
              <a:rPr lang="en-US" baseline="30000" dirty="0"/>
              <a:t>TH</a:t>
            </a:r>
            <a:r>
              <a:rPr lang="en-US" dirty="0"/>
              <a:t> CENTURY TEXAS CHURCHES OF CHRIST  - BARTON STONE FOLLOWERS</a:t>
            </a:r>
          </a:p>
          <a:p>
            <a:r>
              <a:rPr lang="en-US" dirty="0"/>
              <a:t>19</a:t>
            </a:r>
            <a:r>
              <a:rPr lang="en-US" baseline="30000" dirty="0"/>
              <a:t>TH</a:t>
            </a:r>
            <a:r>
              <a:rPr lang="en-US" dirty="0"/>
              <a:t> CENTURY TEXAS CHURCHES OF CHRIST TRAVELED W/ DAVY CROCKETT</a:t>
            </a:r>
          </a:p>
          <a:p>
            <a:r>
              <a:rPr lang="en-US" dirty="0"/>
              <a:t>20</a:t>
            </a:r>
            <a:r>
              <a:rPr lang="en-US" baseline="30000" dirty="0"/>
              <a:t>TH</a:t>
            </a:r>
            <a:r>
              <a:rPr lang="en-US" dirty="0"/>
              <a:t> CENTURY INSTITUTIONAL DIVIDE - TOTALLY FROM TEXAS OUTWARD</a:t>
            </a:r>
          </a:p>
          <a:p>
            <a:r>
              <a:rPr lang="en-US" dirty="0"/>
              <a:t>20</a:t>
            </a:r>
            <a:r>
              <a:rPr lang="en-US" baseline="30000" dirty="0"/>
              <a:t>TH</a:t>
            </a:r>
            <a:r>
              <a:rPr lang="en-US" dirty="0"/>
              <a:t> CENTURY INSTITUTIONAL DIVIDE – ANTI’S MOVEMENT START EAST TX</a:t>
            </a:r>
          </a:p>
          <a:p>
            <a:r>
              <a:rPr lang="en-US" dirty="0"/>
              <a:t>20</a:t>
            </a:r>
            <a:r>
              <a:rPr lang="en-US" baseline="30000" dirty="0"/>
              <a:t>TH</a:t>
            </a:r>
            <a:r>
              <a:rPr lang="en-US" dirty="0"/>
              <a:t> &amp; 21</a:t>
            </a:r>
            <a:r>
              <a:rPr lang="en-US" baseline="30000" dirty="0"/>
              <a:t>ST</a:t>
            </a:r>
            <a:r>
              <a:rPr lang="en-US" dirty="0"/>
              <a:t> CENTURIES MODERN &amp; POST-MODERN RESTORATION.</a:t>
            </a:r>
          </a:p>
          <a:p>
            <a:r>
              <a:rPr lang="en-US" b="1" dirty="0"/>
              <a:t>MAJORING IN MINORS</a:t>
            </a:r>
            <a:r>
              <a:rPr lang="en-US" dirty="0"/>
              <a:t>: BIBLE AS TEXTBOOK NOT BOOK OF LIFE</a:t>
            </a:r>
          </a:p>
          <a:p>
            <a:r>
              <a:rPr lang="en-US" b="1" dirty="0"/>
              <a:t>MINORING IN MAJORS</a:t>
            </a:r>
            <a:r>
              <a:rPr lang="en-US" dirty="0"/>
              <a:t>: NEGATIVE ISSUES NOT POSITIVE IDEALS</a:t>
            </a:r>
          </a:p>
        </p:txBody>
      </p:sp>
    </p:spTree>
    <p:extLst>
      <p:ext uri="{BB962C8B-B14F-4D97-AF65-F5344CB8AC3E}">
        <p14:creationId xmlns:p14="http://schemas.microsoft.com/office/powerpoint/2010/main" val="2924336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98E2-E2DB-4834-AA97-64790AA8018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D69772C-49AB-445D-97D7-E1C631DBA8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934475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68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2133600"/>
            <a:ext cx="91440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People of the Book</a:t>
            </a:r>
          </a:p>
        </p:txBody>
      </p:sp>
      <p:sp>
        <p:nvSpPr>
          <p:cNvPr id="2" name="Rectangle 1">
            <a:extLst>
              <a:ext uri="{FF2B5EF4-FFF2-40B4-BE49-F238E27FC236}">
                <a16:creationId xmlns:a16="http://schemas.microsoft.com/office/drawing/2014/main" id="{C6846DF8-46EF-4FEF-8564-5E2B5F1A0CE1}"/>
              </a:ext>
            </a:extLst>
          </p:cNvPr>
          <p:cNvSpPr/>
          <p:nvPr/>
        </p:nvSpPr>
        <p:spPr>
          <a:xfrm>
            <a:off x="2743200" y="3706444"/>
            <a:ext cx="7522590" cy="2317283"/>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“You may have heard that tools are neutral things. And this is true in one aspect; for example, you can use a hammer to drive in a nail</a:t>
            </a:r>
            <a:r>
              <a:rPr kumimoji="0" lang="en-US" sz="1800" b="1" i="0" u="none" strike="noStrike" kern="1200" cap="none" spc="0" normalizeH="0" baseline="0" noProof="0" dirty="0">
                <a:ln>
                  <a:noFill/>
                </a:ln>
                <a:solidFill>
                  <a:srgbClr val="EEECE1">
                    <a:lumMod val="25000"/>
                  </a:srgbClr>
                </a:solidFill>
                <a:effectLst/>
                <a:uLnTx/>
                <a:uFillTx/>
                <a:latin typeface="Calibri"/>
                <a:ea typeface="Times New Roman" pitchFamily="18" charset="0"/>
                <a:cs typeface="Times New Roman" pitchFamily="18" charset="0"/>
              </a:rPr>
              <a:t>…</a:t>
            </a:r>
            <a:r>
              <a:rPr kumimoji="0" lang="en-US" sz="1800" b="1" i="0"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or to bash in someone</a:t>
            </a:r>
            <a:r>
              <a:rPr kumimoji="0" lang="en-US" sz="1800" b="1" i="0" u="none" strike="noStrike" kern="1200" cap="none" spc="0" normalizeH="0" baseline="0" noProof="0" dirty="0">
                <a:ln>
                  <a:noFill/>
                </a:ln>
                <a:solidFill>
                  <a:srgbClr val="EEECE1">
                    <a:lumMod val="25000"/>
                  </a:srgbClr>
                </a:solidFill>
                <a:effectLst/>
                <a:uLnTx/>
                <a:uFillTx/>
                <a:latin typeface="Calibri"/>
                <a:ea typeface="Times New Roman" pitchFamily="18" charset="0"/>
                <a:cs typeface="Times New Roman" pitchFamily="18" charset="0"/>
              </a:rPr>
              <a:t>’</a:t>
            </a:r>
            <a:r>
              <a:rPr kumimoji="0" lang="en-US" sz="1800" b="1" i="0"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s head. But tools are absolutely not neutral in the fact that the tools you choose to use and how you use them not only change things externally but mold you </a:t>
            </a:r>
            <a:r>
              <a:rPr kumimoji="0" lang="en-US" sz="1800" b="1" i="1"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internally</a:t>
            </a:r>
            <a:r>
              <a:rPr kumimoji="0" lang="en-US" sz="1800" b="1" i="0"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 The Jesuit priest and media scholar John </a:t>
            </a:r>
            <a:r>
              <a:rPr kumimoji="0" lang="en-US" sz="1800" b="1" i="0" u="none" strike="noStrike" kern="1200" cap="none" spc="0" normalizeH="0" baseline="0" noProof="0" dirty="0" err="1">
                <a:ln>
                  <a:noFill/>
                </a:ln>
                <a:solidFill>
                  <a:srgbClr val="EEECE1">
                    <a:lumMod val="25000"/>
                  </a:srgbClr>
                </a:solidFill>
                <a:effectLst/>
                <a:uLnTx/>
                <a:uFillTx/>
                <a:latin typeface="Verdana" pitchFamily="34" charset="0"/>
                <a:ea typeface="Times New Roman" pitchFamily="18" charset="0"/>
                <a:cs typeface="Times New Roman" pitchFamily="18" charset="0"/>
              </a:rPr>
              <a:t>Culkin</a:t>
            </a:r>
            <a:r>
              <a:rPr kumimoji="0" lang="en-US" sz="1800" b="1" i="0"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 put it this way: </a:t>
            </a:r>
            <a:r>
              <a:rPr kumimoji="0" lang="en-US" sz="1800" b="1" i="0" u="none" strike="noStrike" kern="1200" cap="none" spc="0" normalizeH="0" baseline="0" noProof="0" dirty="0">
                <a:ln>
                  <a:noFill/>
                </a:ln>
                <a:solidFill>
                  <a:srgbClr val="EEECE1">
                    <a:lumMod val="25000"/>
                  </a:srgbClr>
                </a:solidFill>
                <a:effectLst/>
                <a:uLnTx/>
                <a:uFillTx/>
                <a:latin typeface="Calibri"/>
                <a:ea typeface="Times New Roman" pitchFamily="18" charset="0"/>
                <a:cs typeface="Times New Roman" pitchFamily="18" charset="0"/>
              </a:rPr>
              <a:t>“</a:t>
            </a:r>
            <a:r>
              <a:rPr kumimoji="0" lang="en-US" sz="1800" b="1" i="0"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We shape our tools, and thereafter they shape us.</a:t>
            </a:r>
            <a:r>
              <a:rPr kumimoji="0" lang="en-US" sz="1800" b="1" i="0" u="none" strike="noStrike" kern="1200" cap="none" spc="0" normalizeH="0" baseline="0" noProof="0" dirty="0">
                <a:ln>
                  <a:noFill/>
                </a:ln>
                <a:solidFill>
                  <a:srgbClr val="EEECE1">
                    <a:lumMod val="25000"/>
                  </a:srgbClr>
                </a:solidFill>
                <a:effectLst/>
                <a:uLnTx/>
                <a:uFillTx/>
                <a:latin typeface="Calibri"/>
                <a:ea typeface="Times New Roman" pitchFamily="18" charset="0"/>
                <a:cs typeface="Times New Roman" pitchFamily="18" charset="0"/>
              </a:rPr>
              <a:t>”</a:t>
            </a:r>
            <a:r>
              <a:rPr kumimoji="0" lang="en-US" sz="1800" b="1" i="0" u="none" strike="noStrike" kern="1200" cap="none" spc="0" normalizeH="0" baseline="0" noProof="0" dirty="0">
                <a:ln>
                  <a:noFill/>
                </a:ln>
                <a:solidFill>
                  <a:srgbClr val="EEECE1">
                    <a:lumMod val="25000"/>
                  </a:srgbClr>
                </a:solidFill>
                <a:effectLst/>
                <a:uLnTx/>
                <a:uFillTx/>
                <a:latin typeface="Verdana" pitchFamily="34" charset="0"/>
                <a:ea typeface="Times New Roman" pitchFamily="18" charset="0"/>
                <a:cs typeface="Times New Roman" pitchFamily="18" charset="0"/>
              </a:rPr>
              <a:t> </a:t>
            </a:r>
            <a:endParaRPr kumimoji="0" lang="en-US" sz="1800" b="1"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36662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95970" name="Rectangle 2"/>
          <p:cNvSpPr>
            <a:spLocks noChangeArrowheads="1"/>
          </p:cNvSpPr>
          <p:nvPr/>
        </p:nvSpPr>
        <p:spPr bwMode="auto">
          <a:xfrm>
            <a:off x="7239000" y="4445000"/>
            <a:ext cx="3048000" cy="1016000"/>
          </a:xfrm>
          <a:prstGeom prst="rect">
            <a:avLst/>
          </a:prstGeom>
          <a:solidFill>
            <a:srgbClr val="E321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4</a:t>
            </a:r>
          </a:p>
        </p:txBody>
      </p:sp>
      <p:sp>
        <p:nvSpPr>
          <p:cNvPr id="3795971" name="Rectangle 3"/>
          <p:cNvSpPr>
            <a:spLocks noChangeArrowheads="1"/>
          </p:cNvSpPr>
          <p:nvPr/>
        </p:nvSpPr>
        <p:spPr bwMode="auto">
          <a:xfrm>
            <a:off x="4343400" y="4445000"/>
            <a:ext cx="2895600" cy="1016000"/>
          </a:xfrm>
          <a:prstGeom prst="rect">
            <a:avLst/>
          </a:prstGeom>
          <a:solidFill>
            <a:srgbClr val="44E3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12</a:t>
            </a:r>
          </a:p>
        </p:txBody>
      </p:sp>
      <p:sp>
        <p:nvSpPr>
          <p:cNvPr id="1084420" name="Rectangle 4"/>
          <p:cNvSpPr>
            <a:spLocks noChangeArrowheads="1"/>
          </p:cNvSpPr>
          <p:nvPr/>
        </p:nvSpPr>
        <p:spPr bwMode="auto">
          <a:xfrm>
            <a:off x="1905000" y="4445000"/>
            <a:ext cx="2438400" cy="1016000"/>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LOW</a:t>
            </a:r>
          </a:p>
        </p:txBody>
      </p:sp>
      <p:sp>
        <p:nvSpPr>
          <p:cNvPr id="3795973" name="Rectangle 5"/>
          <p:cNvSpPr>
            <a:spLocks noChangeArrowheads="1"/>
          </p:cNvSpPr>
          <p:nvPr/>
        </p:nvSpPr>
        <p:spPr bwMode="auto">
          <a:xfrm>
            <a:off x="7239000" y="3429000"/>
            <a:ext cx="3048000" cy="1016000"/>
          </a:xfrm>
          <a:prstGeom prst="rect">
            <a:avLst/>
          </a:prstGeom>
          <a:solidFill>
            <a:srgbClr val="E321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3</a:t>
            </a:r>
          </a:p>
        </p:txBody>
      </p:sp>
      <p:sp>
        <p:nvSpPr>
          <p:cNvPr id="3795974" name="Rectangle 6"/>
          <p:cNvSpPr>
            <a:spLocks noChangeArrowheads="1"/>
          </p:cNvSpPr>
          <p:nvPr/>
        </p:nvSpPr>
        <p:spPr bwMode="auto">
          <a:xfrm>
            <a:off x="4343400" y="3429000"/>
            <a:ext cx="2895600" cy="1016000"/>
          </a:xfrm>
          <a:prstGeom prst="rect">
            <a:avLst/>
          </a:prstGeom>
          <a:solidFill>
            <a:srgbClr val="44E3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13</a:t>
            </a:r>
          </a:p>
        </p:txBody>
      </p:sp>
      <p:sp>
        <p:nvSpPr>
          <p:cNvPr id="1084423" name="Rectangle 7"/>
          <p:cNvSpPr>
            <a:spLocks noChangeArrowheads="1"/>
          </p:cNvSpPr>
          <p:nvPr/>
        </p:nvSpPr>
        <p:spPr bwMode="auto">
          <a:xfrm>
            <a:off x="1905000" y="3429000"/>
            <a:ext cx="2438400" cy="1016000"/>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MEDIUM</a:t>
            </a:r>
          </a:p>
        </p:txBody>
      </p:sp>
      <p:sp>
        <p:nvSpPr>
          <p:cNvPr id="3795976" name="Rectangle 8"/>
          <p:cNvSpPr>
            <a:spLocks noChangeArrowheads="1"/>
          </p:cNvSpPr>
          <p:nvPr/>
        </p:nvSpPr>
        <p:spPr bwMode="auto">
          <a:xfrm>
            <a:off x="7239000" y="2413000"/>
            <a:ext cx="3048000" cy="1016000"/>
          </a:xfrm>
          <a:prstGeom prst="rect">
            <a:avLst/>
          </a:prstGeom>
          <a:solidFill>
            <a:srgbClr val="E321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14</a:t>
            </a:r>
          </a:p>
        </p:txBody>
      </p:sp>
      <p:sp>
        <p:nvSpPr>
          <p:cNvPr id="3795977" name="Rectangle 9"/>
          <p:cNvSpPr>
            <a:spLocks noChangeArrowheads="1"/>
          </p:cNvSpPr>
          <p:nvPr/>
        </p:nvSpPr>
        <p:spPr bwMode="auto">
          <a:xfrm>
            <a:off x="4343400" y="2362200"/>
            <a:ext cx="2895600" cy="1066800"/>
          </a:xfrm>
          <a:prstGeom prst="rect">
            <a:avLst/>
          </a:prstGeom>
          <a:solidFill>
            <a:srgbClr val="44E3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2</a:t>
            </a:r>
          </a:p>
        </p:txBody>
      </p:sp>
      <p:sp>
        <p:nvSpPr>
          <p:cNvPr id="1084426" name="Rectangle 10"/>
          <p:cNvSpPr>
            <a:spLocks noChangeArrowheads="1"/>
          </p:cNvSpPr>
          <p:nvPr/>
        </p:nvSpPr>
        <p:spPr bwMode="auto">
          <a:xfrm>
            <a:off x="1905000" y="2413000"/>
            <a:ext cx="2438400" cy="1016000"/>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HIGH</a:t>
            </a:r>
          </a:p>
        </p:txBody>
      </p:sp>
      <p:sp>
        <p:nvSpPr>
          <p:cNvPr id="1084427" name="Rectangle 11"/>
          <p:cNvSpPr>
            <a:spLocks noChangeArrowheads="1"/>
          </p:cNvSpPr>
          <p:nvPr/>
        </p:nvSpPr>
        <p:spPr bwMode="auto">
          <a:xfrm>
            <a:off x="7239000" y="1397000"/>
            <a:ext cx="304800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 Positive Approach</a:t>
            </a:r>
          </a:p>
        </p:txBody>
      </p:sp>
      <p:sp>
        <p:nvSpPr>
          <p:cNvPr id="1084428" name="Rectangle 12"/>
          <p:cNvSpPr>
            <a:spLocks noChangeArrowheads="1"/>
          </p:cNvSpPr>
          <p:nvPr/>
        </p:nvSpPr>
        <p:spPr bwMode="auto">
          <a:xfrm>
            <a:off x="4343400" y="1397000"/>
            <a:ext cx="289560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omic Sans MS" pitchFamily="66" charset="0"/>
                <a:ea typeface="+mn-ea"/>
                <a:cs typeface="Arial" pitchFamily="34" charset="0"/>
              </a:rPr>
              <a:t>Negative Approach</a:t>
            </a:r>
          </a:p>
        </p:txBody>
      </p:sp>
      <p:sp>
        <p:nvSpPr>
          <p:cNvPr id="1084429" name="Rectangle 13"/>
          <p:cNvSpPr>
            <a:spLocks noChangeArrowheads="1"/>
          </p:cNvSpPr>
          <p:nvPr/>
        </p:nvSpPr>
        <p:spPr bwMode="auto">
          <a:xfrm>
            <a:off x="1905000" y="1397000"/>
            <a:ext cx="2438400" cy="1016000"/>
          </a:xfrm>
          <a:prstGeom prst="rect">
            <a:avLst/>
          </a:prstGeom>
          <a:solidFill>
            <a:schemeClr val="tx1"/>
          </a:solidFill>
          <a:ln w="9525">
            <a:solidFill>
              <a:srgbClr val="FFFF00"/>
            </a:solidFill>
            <a:miter lim="800000"/>
            <a:headEnd/>
            <a:tailEnd/>
          </a:ln>
        </p:spPr>
        <p:txBody>
          <a:bodyPr anchor="ctr" anchorCtr="1"/>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omic Sans MS" pitchFamily="66" charset="0"/>
                <a:ea typeface="+mn-ea"/>
                <a:cs typeface="Arial" pitchFamily="34" charset="0"/>
              </a:rPr>
              <a:t>48 Congregations Net Growth Rate</a:t>
            </a:r>
          </a:p>
        </p:txBody>
      </p:sp>
      <p:sp>
        <p:nvSpPr>
          <p:cNvPr id="3795982" name="Line 14"/>
          <p:cNvSpPr>
            <a:spLocks noChangeShapeType="1"/>
          </p:cNvSpPr>
          <p:nvPr/>
        </p:nvSpPr>
        <p:spPr bwMode="auto">
          <a:xfrm flipV="1">
            <a:off x="1905000" y="1397000"/>
            <a:ext cx="8382000" cy="50800"/>
          </a:xfrm>
          <a:prstGeom prst="line">
            <a:avLst/>
          </a:prstGeom>
          <a:noFill/>
          <a:ln w="28575" cap="sq">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83" name="Line 15"/>
          <p:cNvSpPr>
            <a:spLocks noChangeShapeType="1"/>
          </p:cNvSpPr>
          <p:nvPr/>
        </p:nvSpPr>
        <p:spPr bwMode="auto">
          <a:xfrm>
            <a:off x="1905000" y="2413000"/>
            <a:ext cx="8382000" cy="0"/>
          </a:xfrm>
          <a:prstGeom prst="line">
            <a:avLst/>
          </a:prstGeom>
          <a:noFill/>
          <a:ln w="12700">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84" name="Line 16"/>
          <p:cNvSpPr>
            <a:spLocks noChangeShapeType="1"/>
          </p:cNvSpPr>
          <p:nvPr/>
        </p:nvSpPr>
        <p:spPr bwMode="auto">
          <a:xfrm>
            <a:off x="2057400" y="3429000"/>
            <a:ext cx="8382000" cy="0"/>
          </a:xfrm>
          <a:prstGeom prst="line">
            <a:avLst/>
          </a:prstGeom>
          <a:noFill/>
          <a:ln w="12700">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85" name="Line 17"/>
          <p:cNvSpPr>
            <a:spLocks noChangeShapeType="1"/>
          </p:cNvSpPr>
          <p:nvPr/>
        </p:nvSpPr>
        <p:spPr bwMode="auto">
          <a:xfrm>
            <a:off x="1905000" y="4445000"/>
            <a:ext cx="8382000" cy="0"/>
          </a:xfrm>
          <a:prstGeom prst="line">
            <a:avLst/>
          </a:prstGeom>
          <a:noFill/>
          <a:ln w="12700">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86" name="Line 18"/>
          <p:cNvSpPr>
            <a:spLocks noChangeShapeType="1"/>
          </p:cNvSpPr>
          <p:nvPr/>
        </p:nvSpPr>
        <p:spPr bwMode="auto">
          <a:xfrm>
            <a:off x="1905000" y="5461000"/>
            <a:ext cx="8382000" cy="0"/>
          </a:xfrm>
          <a:prstGeom prst="line">
            <a:avLst/>
          </a:prstGeom>
          <a:noFill/>
          <a:ln w="28575" cap="sq">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87" name="Line 19"/>
          <p:cNvSpPr>
            <a:spLocks noChangeShapeType="1"/>
          </p:cNvSpPr>
          <p:nvPr/>
        </p:nvSpPr>
        <p:spPr bwMode="auto">
          <a:xfrm>
            <a:off x="1905000" y="1397000"/>
            <a:ext cx="0" cy="4064000"/>
          </a:xfrm>
          <a:prstGeom prst="line">
            <a:avLst/>
          </a:prstGeom>
          <a:noFill/>
          <a:ln w="28575" cap="sq">
            <a:solidFill>
              <a:srgbClr val="FFFF00"/>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88" name="Line 20"/>
          <p:cNvSpPr>
            <a:spLocks noChangeShapeType="1"/>
          </p:cNvSpPr>
          <p:nvPr/>
        </p:nvSpPr>
        <p:spPr bwMode="auto">
          <a:xfrm>
            <a:off x="4343400" y="1397000"/>
            <a:ext cx="0" cy="4064000"/>
          </a:xfrm>
          <a:prstGeom prst="line">
            <a:avLst/>
          </a:prstGeom>
          <a:noFill/>
          <a:ln w="12700">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89" name="Line 21"/>
          <p:cNvSpPr>
            <a:spLocks noChangeShapeType="1"/>
          </p:cNvSpPr>
          <p:nvPr/>
        </p:nvSpPr>
        <p:spPr bwMode="auto">
          <a:xfrm>
            <a:off x="7239000" y="1397000"/>
            <a:ext cx="0" cy="4064000"/>
          </a:xfrm>
          <a:prstGeom prst="line">
            <a:avLst/>
          </a:prstGeom>
          <a:noFill/>
          <a:ln w="12700">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90" name="Line 22"/>
          <p:cNvSpPr>
            <a:spLocks noChangeShapeType="1"/>
          </p:cNvSpPr>
          <p:nvPr/>
        </p:nvSpPr>
        <p:spPr bwMode="auto">
          <a:xfrm>
            <a:off x="10287000" y="1397000"/>
            <a:ext cx="0" cy="4064000"/>
          </a:xfrm>
          <a:prstGeom prst="line">
            <a:avLst/>
          </a:prstGeom>
          <a:noFill/>
          <a:ln w="28575" cap="sq">
            <a:solidFill>
              <a:schemeClr val="tx1"/>
            </a:solidFill>
            <a:round/>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5991" name="WordArt 23"/>
          <p:cNvSpPr>
            <a:spLocks noChangeArrowheads="1" noChangeShapeType="1" noTextEdit="1"/>
          </p:cNvSpPr>
          <p:nvPr/>
        </p:nvSpPr>
        <p:spPr bwMode="auto">
          <a:xfrm>
            <a:off x="4419600" y="304800"/>
            <a:ext cx="58674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a:ea typeface="+mn-ea"/>
                <a:cs typeface="Arial" pitchFamily="34" charset="0"/>
              </a:rPr>
              <a:t>Preaching Style &amp; Church Growth</a:t>
            </a:r>
          </a:p>
        </p:txBody>
      </p:sp>
      <p:sp>
        <p:nvSpPr>
          <p:cNvPr id="3795993" name="WordArt 25"/>
          <p:cNvSpPr>
            <a:spLocks noChangeArrowheads="1" noChangeShapeType="1" noTextEdit="1"/>
          </p:cNvSpPr>
          <p:nvPr/>
        </p:nvSpPr>
        <p:spPr bwMode="auto">
          <a:xfrm>
            <a:off x="3810000" y="2590800"/>
            <a:ext cx="1524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Arial" pitchFamily="34" charset="0"/>
              </a:rPr>
              <a:t>1</a:t>
            </a:r>
          </a:p>
        </p:txBody>
      </p:sp>
      <p:sp>
        <p:nvSpPr>
          <p:cNvPr id="3795994" name="WordArt 26"/>
          <p:cNvSpPr>
            <a:spLocks noChangeArrowheads="1" noChangeShapeType="1" noTextEdit="1"/>
          </p:cNvSpPr>
          <p:nvPr/>
        </p:nvSpPr>
        <p:spPr bwMode="auto">
          <a:xfrm>
            <a:off x="3810000" y="4495800"/>
            <a:ext cx="2286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Arial" pitchFamily="34" charset="0"/>
              </a:rPr>
              <a:t>2</a:t>
            </a:r>
          </a:p>
        </p:txBody>
      </p:sp>
      <p:sp>
        <p:nvSpPr>
          <p:cNvPr id="3795995" name="WordArt 27"/>
          <p:cNvSpPr>
            <a:spLocks noChangeArrowheads="1" noChangeShapeType="1" noTextEdit="1"/>
          </p:cNvSpPr>
          <p:nvPr/>
        </p:nvSpPr>
        <p:spPr bwMode="auto">
          <a:xfrm>
            <a:off x="1905000" y="5638800"/>
            <a:ext cx="8382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Arial" pitchFamily="34" charset="0"/>
              </a:rPr>
              <a:t>(1) Campbell Conversational Or Non-Manipulative Dialogue</a:t>
            </a:r>
            <a:endParaRPr kumimoji="0" lang="en-US" sz="20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Arial" pitchFamily="34" charset="0"/>
            </a:endParaRPr>
          </a:p>
        </p:txBody>
      </p:sp>
      <p:sp>
        <p:nvSpPr>
          <p:cNvPr id="3795996" name="WordArt 28"/>
          <p:cNvSpPr>
            <a:spLocks noChangeArrowheads="1" noChangeShapeType="1" noTextEdit="1"/>
          </p:cNvSpPr>
          <p:nvPr/>
        </p:nvSpPr>
        <p:spPr bwMode="auto">
          <a:xfrm>
            <a:off x="1905000" y="6096000"/>
            <a:ext cx="7924800" cy="3619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Arial" pitchFamily="34" charset="0"/>
              </a:rPr>
              <a:t>(2) Information Transmission Or Manipulative Monologue</a:t>
            </a:r>
            <a:endParaRPr kumimoji="0" lang="en-US" sz="20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Arial" pitchFamily="34" charset="0"/>
            </a:endParaRPr>
          </a:p>
        </p:txBody>
      </p:sp>
      <p:sp>
        <p:nvSpPr>
          <p:cNvPr id="3795997" name="WordArt 29"/>
          <p:cNvSpPr>
            <a:spLocks noChangeArrowheads="1" noChangeShapeType="1" noTextEdit="1"/>
          </p:cNvSpPr>
          <p:nvPr/>
        </p:nvSpPr>
        <p:spPr bwMode="auto">
          <a:xfrm>
            <a:off x="1752600" y="6629400"/>
            <a:ext cx="84582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Arial" pitchFamily="34" charset="0"/>
              </a:rPr>
              <a:t>* Source:  "Why Churches Grow"  By - Flavil Yeakley</a:t>
            </a:r>
          </a:p>
        </p:txBody>
      </p:sp>
    </p:spTree>
    <p:extLst>
      <p:ext uri="{BB962C8B-B14F-4D97-AF65-F5344CB8AC3E}">
        <p14:creationId xmlns:p14="http://schemas.microsoft.com/office/powerpoint/2010/main" val="40357139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5991"/>
                                        </p:tgtEl>
                                        <p:attrNameLst>
                                          <p:attrName>style.visibility</p:attrName>
                                        </p:attrNameLst>
                                      </p:cBhvr>
                                      <p:to>
                                        <p:strVal val="visible"/>
                                      </p:to>
                                    </p:set>
                                    <p:anim calcmode="lin" valueType="num">
                                      <p:cBhvr additive="base">
                                        <p:cTn id="7" dur="500" fill="hold"/>
                                        <p:tgtEl>
                                          <p:spTgt spid="3795991"/>
                                        </p:tgtEl>
                                        <p:attrNameLst>
                                          <p:attrName>ppt_x</p:attrName>
                                        </p:attrNameLst>
                                      </p:cBhvr>
                                      <p:tavLst>
                                        <p:tav tm="0">
                                          <p:val>
                                            <p:strVal val="0-#ppt_w/2"/>
                                          </p:val>
                                        </p:tav>
                                        <p:tav tm="100000">
                                          <p:val>
                                            <p:strVal val="#ppt_x"/>
                                          </p:val>
                                        </p:tav>
                                      </p:tavLst>
                                    </p:anim>
                                    <p:anim calcmode="lin" valueType="num">
                                      <p:cBhvr additive="base">
                                        <p:cTn id="8" dur="500" fill="hold"/>
                                        <p:tgtEl>
                                          <p:spTgt spid="37959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795977"/>
                                        </p:tgtEl>
                                        <p:attrNameLst>
                                          <p:attrName>style.visibility</p:attrName>
                                        </p:attrNameLst>
                                      </p:cBhvr>
                                      <p:to>
                                        <p:strVal val="visible"/>
                                      </p:to>
                                    </p:set>
                                    <p:animEffect transition="in" filter="dissolve">
                                      <p:cBhvr>
                                        <p:cTn id="13" dur="500"/>
                                        <p:tgtEl>
                                          <p:spTgt spid="37959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795976"/>
                                        </p:tgtEl>
                                        <p:attrNameLst>
                                          <p:attrName>style.visibility</p:attrName>
                                        </p:attrNameLst>
                                      </p:cBhvr>
                                      <p:to>
                                        <p:strVal val="visible"/>
                                      </p:to>
                                    </p:set>
                                    <p:animEffect transition="in" filter="dissolve">
                                      <p:cBhvr>
                                        <p:cTn id="18" dur="500"/>
                                        <p:tgtEl>
                                          <p:spTgt spid="37959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795974"/>
                                        </p:tgtEl>
                                        <p:attrNameLst>
                                          <p:attrName>style.visibility</p:attrName>
                                        </p:attrNameLst>
                                      </p:cBhvr>
                                      <p:to>
                                        <p:strVal val="visible"/>
                                      </p:to>
                                    </p:set>
                                    <p:animEffect transition="in" filter="dissolve">
                                      <p:cBhvr>
                                        <p:cTn id="23" dur="500"/>
                                        <p:tgtEl>
                                          <p:spTgt spid="3795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795973"/>
                                        </p:tgtEl>
                                        <p:attrNameLst>
                                          <p:attrName>style.visibility</p:attrName>
                                        </p:attrNameLst>
                                      </p:cBhvr>
                                      <p:to>
                                        <p:strVal val="visible"/>
                                      </p:to>
                                    </p:set>
                                    <p:animEffect transition="in" filter="dissolve">
                                      <p:cBhvr>
                                        <p:cTn id="28" dur="500"/>
                                        <p:tgtEl>
                                          <p:spTgt spid="379597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95971"/>
                                        </p:tgtEl>
                                        <p:attrNameLst>
                                          <p:attrName>style.visibility</p:attrName>
                                        </p:attrNameLst>
                                      </p:cBhvr>
                                      <p:to>
                                        <p:strVal val="visible"/>
                                      </p:to>
                                    </p:set>
                                    <p:animEffect transition="in" filter="dissolve">
                                      <p:cBhvr>
                                        <p:cTn id="33" dur="500"/>
                                        <p:tgtEl>
                                          <p:spTgt spid="379597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795970"/>
                                        </p:tgtEl>
                                        <p:attrNameLst>
                                          <p:attrName>style.visibility</p:attrName>
                                        </p:attrNameLst>
                                      </p:cBhvr>
                                      <p:to>
                                        <p:strVal val="visible"/>
                                      </p:to>
                                    </p:set>
                                    <p:animEffect transition="in" filter="dissolve">
                                      <p:cBhvr>
                                        <p:cTn id="38" dur="500"/>
                                        <p:tgtEl>
                                          <p:spTgt spid="37959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3795993"/>
                                        </p:tgtEl>
                                        <p:attrNameLst>
                                          <p:attrName>style.visibility</p:attrName>
                                        </p:attrNameLst>
                                      </p:cBhvr>
                                      <p:to>
                                        <p:strVal val="visible"/>
                                      </p:to>
                                    </p:set>
                                    <p:anim calcmode="lin" valueType="num">
                                      <p:cBhvr>
                                        <p:cTn id="43" dur="500" fill="hold"/>
                                        <p:tgtEl>
                                          <p:spTgt spid="3795993"/>
                                        </p:tgtEl>
                                        <p:attrNameLst>
                                          <p:attrName>ppt_w</p:attrName>
                                        </p:attrNameLst>
                                      </p:cBhvr>
                                      <p:tavLst>
                                        <p:tav tm="0">
                                          <p:val>
                                            <p:fltVal val="0"/>
                                          </p:val>
                                        </p:tav>
                                        <p:tav tm="100000">
                                          <p:val>
                                            <p:strVal val="#ppt_w"/>
                                          </p:val>
                                        </p:tav>
                                      </p:tavLst>
                                    </p:anim>
                                    <p:anim calcmode="lin" valueType="num">
                                      <p:cBhvr>
                                        <p:cTn id="44" dur="500" fill="hold"/>
                                        <p:tgtEl>
                                          <p:spTgt spid="3795993"/>
                                        </p:tgtEl>
                                        <p:attrNameLst>
                                          <p:attrName>ppt_h</p:attrName>
                                        </p:attrNameLst>
                                      </p:cBhvr>
                                      <p:tavLst>
                                        <p:tav tm="0">
                                          <p:val>
                                            <p:fltVal val="0"/>
                                          </p:val>
                                        </p:tav>
                                        <p:tav tm="100000">
                                          <p:val>
                                            <p:strVal val="#ppt_h"/>
                                          </p:val>
                                        </p:tav>
                                      </p:tavLst>
                                    </p:anim>
                                    <p:anim calcmode="lin" valueType="num">
                                      <p:cBhvr>
                                        <p:cTn id="45" dur="500" fill="hold"/>
                                        <p:tgtEl>
                                          <p:spTgt spid="3795993"/>
                                        </p:tgtEl>
                                        <p:attrNameLst>
                                          <p:attrName>ppt_x</p:attrName>
                                        </p:attrNameLst>
                                      </p:cBhvr>
                                      <p:tavLst>
                                        <p:tav tm="0">
                                          <p:val>
                                            <p:fltVal val="0.5"/>
                                          </p:val>
                                        </p:tav>
                                        <p:tav tm="100000">
                                          <p:val>
                                            <p:strVal val="#ppt_x"/>
                                          </p:val>
                                        </p:tav>
                                      </p:tavLst>
                                    </p:anim>
                                    <p:anim calcmode="lin" valueType="num">
                                      <p:cBhvr>
                                        <p:cTn id="46" dur="500" fill="hold"/>
                                        <p:tgtEl>
                                          <p:spTgt spid="3795993"/>
                                        </p:tgtEl>
                                        <p:attrNameLst>
                                          <p:attrName>ppt_y</p:attrName>
                                        </p:attrNameLst>
                                      </p:cBhvr>
                                      <p:tavLst>
                                        <p:tav tm="0">
                                          <p:val>
                                            <p:fltVal val="0.5"/>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3795995"/>
                                        </p:tgtEl>
                                        <p:attrNameLst>
                                          <p:attrName>style.visibility</p:attrName>
                                        </p:attrNameLst>
                                      </p:cBhvr>
                                      <p:to>
                                        <p:strVal val="visible"/>
                                      </p:to>
                                    </p:set>
                                    <p:anim calcmode="lin" valueType="num">
                                      <p:cBhvr>
                                        <p:cTn id="51" dur="500" fill="hold"/>
                                        <p:tgtEl>
                                          <p:spTgt spid="3795995"/>
                                        </p:tgtEl>
                                        <p:attrNameLst>
                                          <p:attrName>ppt_w</p:attrName>
                                        </p:attrNameLst>
                                      </p:cBhvr>
                                      <p:tavLst>
                                        <p:tav tm="0">
                                          <p:val>
                                            <p:fltVal val="0"/>
                                          </p:val>
                                        </p:tav>
                                        <p:tav tm="100000">
                                          <p:val>
                                            <p:strVal val="#ppt_w"/>
                                          </p:val>
                                        </p:tav>
                                      </p:tavLst>
                                    </p:anim>
                                    <p:anim calcmode="lin" valueType="num">
                                      <p:cBhvr>
                                        <p:cTn id="52" dur="500" fill="hold"/>
                                        <p:tgtEl>
                                          <p:spTgt spid="3795995"/>
                                        </p:tgtEl>
                                        <p:attrNameLst>
                                          <p:attrName>ppt_h</p:attrName>
                                        </p:attrNameLst>
                                      </p:cBhvr>
                                      <p:tavLst>
                                        <p:tav tm="0">
                                          <p:val>
                                            <p:fltVal val="0"/>
                                          </p:val>
                                        </p:tav>
                                        <p:tav tm="100000">
                                          <p:val>
                                            <p:strVal val="#ppt_h"/>
                                          </p:val>
                                        </p:tav>
                                      </p:tavLst>
                                    </p:anim>
                                    <p:anim calcmode="lin" valueType="num">
                                      <p:cBhvr>
                                        <p:cTn id="53" dur="500" fill="hold"/>
                                        <p:tgtEl>
                                          <p:spTgt spid="3795995"/>
                                        </p:tgtEl>
                                        <p:attrNameLst>
                                          <p:attrName>ppt_x</p:attrName>
                                        </p:attrNameLst>
                                      </p:cBhvr>
                                      <p:tavLst>
                                        <p:tav tm="0">
                                          <p:val>
                                            <p:fltVal val="0.5"/>
                                          </p:val>
                                        </p:tav>
                                        <p:tav tm="100000">
                                          <p:val>
                                            <p:strVal val="#ppt_x"/>
                                          </p:val>
                                        </p:tav>
                                      </p:tavLst>
                                    </p:anim>
                                    <p:anim calcmode="lin" valueType="num">
                                      <p:cBhvr>
                                        <p:cTn id="54" dur="500" fill="hold"/>
                                        <p:tgtEl>
                                          <p:spTgt spid="3795995"/>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528" fill="hold" grpId="0" nodeType="clickEffect">
                                  <p:stCondLst>
                                    <p:cond delay="0"/>
                                  </p:stCondLst>
                                  <p:childTnLst>
                                    <p:set>
                                      <p:cBhvr>
                                        <p:cTn id="58" dur="1" fill="hold">
                                          <p:stCondLst>
                                            <p:cond delay="0"/>
                                          </p:stCondLst>
                                        </p:cTn>
                                        <p:tgtEl>
                                          <p:spTgt spid="3795994"/>
                                        </p:tgtEl>
                                        <p:attrNameLst>
                                          <p:attrName>style.visibility</p:attrName>
                                        </p:attrNameLst>
                                      </p:cBhvr>
                                      <p:to>
                                        <p:strVal val="visible"/>
                                      </p:to>
                                    </p:set>
                                    <p:anim calcmode="lin" valueType="num">
                                      <p:cBhvr>
                                        <p:cTn id="59" dur="500" fill="hold"/>
                                        <p:tgtEl>
                                          <p:spTgt spid="3795994"/>
                                        </p:tgtEl>
                                        <p:attrNameLst>
                                          <p:attrName>ppt_w</p:attrName>
                                        </p:attrNameLst>
                                      </p:cBhvr>
                                      <p:tavLst>
                                        <p:tav tm="0">
                                          <p:val>
                                            <p:fltVal val="0"/>
                                          </p:val>
                                        </p:tav>
                                        <p:tav tm="100000">
                                          <p:val>
                                            <p:strVal val="#ppt_w"/>
                                          </p:val>
                                        </p:tav>
                                      </p:tavLst>
                                    </p:anim>
                                    <p:anim calcmode="lin" valueType="num">
                                      <p:cBhvr>
                                        <p:cTn id="60" dur="500" fill="hold"/>
                                        <p:tgtEl>
                                          <p:spTgt spid="3795994"/>
                                        </p:tgtEl>
                                        <p:attrNameLst>
                                          <p:attrName>ppt_h</p:attrName>
                                        </p:attrNameLst>
                                      </p:cBhvr>
                                      <p:tavLst>
                                        <p:tav tm="0">
                                          <p:val>
                                            <p:fltVal val="0"/>
                                          </p:val>
                                        </p:tav>
                                        <p:tav tm="100000">
                                          <p:val>
                                            <p:strVal val="#ppt_h"/>
                                          </p:val>
                                        </p:tav>
                                      </p:tavLst>
                                    </p:anim>
                                    <p:anim calcmode="lin" valueType="num">
                                      <p:cBhvr>
                                        <p:cTn id="61" dur="500" fill="hold"/>
                                        <p:tgtEl>
                                          <p:spTgt spid="3795994"/>
                                        </p:tgtEl>
                                        <p:attrNameLst>
                                          <p:attrName>ppt_x</p:attrName>
                                        </p:attrNameLst>
                                      </p:cBhvr>
                                      <p:tavLst>
                                        <p:tav tm="0">
                                          <p:val>
                                            <p:fltVal val="0.5"/>
                                          </p:val>
                                        </p:tav>
                                        <p:tav tm="100000">
                                          <p:val>
                                            <p:strVal val="#ppt_x"/>
                                          </p:val>
                                        </p:tav>
                                      </p:tavLst>
                                    </p:anim>
                                    <p:anim calcmode="lin" valueType="num">
                                      <p:cBhvr>
                                        <p:cTn id="62" dur="500" fill="hold"/>
                                        <p:tgtEl>
                                          <p:spTgt spid="3795994"/>
                                        </p:tgtEl>
                                        <p:attrNameLst>
                                          <p:attrName>ppt_y</p:attrName>
                                        </p:attrNameLst>
                                      </p:cBhvr>
                                      <p:tavLst>
                                        <p:tav tm="0">
                                          <p:val>
                                            <p:fltVal val="0.5"/>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528" fill="hold" grpId="0" nodeType="clickEffect">
                                  <p:stCondLst>
                                    <p:cond delay="0"/>
                                  </p:stCondLst>
                                  <p:childTnLst>
                                    <p:set>
                                      <p:cBhvr>
                                        <p:cTn id="66" dur="1" fill="hold">
                                          <p:stCondLst>
                                            <p:cond delay="0"/>
                                          </p:stCondLst>
                                        </p:cTn>
                                        <p:tgtEl>
                                          <p:spTgt spid="3795996"/>
                                        </p:tgtEl>
                                        <p:attrNameLst>
                                          <p:attrName>style.visibility</p:attrName>
                                        </p:attrNameLst>
                                      </p:cBhvr>
                                      <p:to>
                                        <p:strVal val="visible"/>
                                      </p:to>
                                    </p:set>
                                    <p:anim calcmode="lin" valueType="num">
                                      <p:cBhvr>
                                        <p:cTn id="67" dur="500" fill="hold"/>
                                        <p:tgtEl>
                                          <p:spTgt spid="3795996"/>
                                        </p:tgtEl>
                                        <p:attrNameLst>
                                          <p:attrName>ppt_w</p:attrName>
                                        </p:attrNameLst>
                                      </p:cBhvr>
                                      <p:tavLst>
                                        <p:tav tm="0">
                                          <p:val>
                                            <p:fltVal val="0"/>
                                          </p:val>
                                        </p:tav>
                                        <p:tav tm="100000">
                                          <p:val>
                                            <p:strVal val="#ppt_w"/>
                                          </p:val>
                                        </p:tav>
                                      </p:tavLst>
                                    </p:anim>
                                    <p:anim calcmode="lin" valueType="num">
                                      <p:cBhvr>
                                        <p:cTn id="68" dur="500" fill="hold"/>
                                        <p:tgtEl>
                                          <p:spTgt spid="3795996"/>
                                        </p:tgtEl>
                                        <p:attrNameLst>
                                          <p:attrName>ppt_h</p:attrName>
                                        </p:attrNameLst>
                                      </p:cBhvr>
                                      <p:tavLst>
                                        <p:tav tm="0">
                                          <p:val>
                                            <p:fltVal val="0"/>
                                          </p:val>
                                        </p:tav>
                                        <p:tav tm="100000">
                                          <p:val>
                                            <p:strVal val="#ppt_h"/>
                                          </p:val>
                                        </p:tav>
                                      </p:tavLst>
                                    </p:anim>
                                    <p:anim calcmode="lin" valueType="num">
                                      <p:cBhvr>
                                        <p:cTn id="69" dur="500" fill="hold"/>
                                        <p:tgtEl>
                                          <p:spTgt spid="3795996"/>
                                        </p:tgtEl>
                                        <p:attrNameLst>
                                          <p:attrName>ppt_x</p:attrName>
                                        </p:attrNameLst>
                                      </p:cBhvr>
                                      <p:tavLst>
                                        <p:tav tm="0">
                                          <p:val>
                                            <p:fltVal val="0.5"/>
                                          </p:val>
                                        </p:tav>
                                        <p:tav tm="100000">
                                          <p:val>
                                            <p:strVal val="#ppt_x"/>
                                          </p:val>
                                        </p:tav>
                                      </p:tavLst>
                                    </p:anim>
                                    <p:anim calcmode="lin" valueType="num">
                                      <p:cBhvr>
                                        <p:cTn id="70" dur="500" fill="hold"/>
                                        <p:tgtEl>
                                          <p:spTgt spid="3795996"/>
                                        </p:tgtEl>
                                        <p:attrNameLst>
                                          <p:attrName>ppt_y</p:attrName>
                                        </p:attrNameLst>
                                      </p:cBhvr>
                                      <p:tavLst>
                                        <p:tav tm="0">
                                          <p:val>
                                            <p:fltVal val="0.5"/>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9" presetClass="entr" presetSubtype="10" fill="hold" grpId="0" nodeType="clickEffect">
                                  <p:stCondLst>
                                    <p:cond delay="0"/>
                                  </p:stCondLst>
                                  <p:childTnLst>
                                    <p:set>
                                      <p:cBhvr>
                                        <p:cTn id="74" dur="1" fill="hold">
                                          <p:stCondLst>
                                            <p:cond delay="0"/>
                                          </p:stCondLst>
                                        </p:cTn>
                                        <p:tgtEl>
                                          <p:spTgt spid="3795997"/>
                                        </p:tgtEl>
                                        <p:attrNameLst>
                                          <p:attrName>style.visibility</p:attrName>
                                        </p:attrNameLst>
                                      </p:cBhvr>
                                      <p:to>
                                        <p:strVal val="visible"/>
                                      </p:to>
                                    </p:set>
                                    <p:anim calcmode="lin" valueType="num">
                                      <p:cBhvr>
                                        <p:cTn id="75" dur="5000" fill="hold"/>
                                        <p:tgtEl>
                                          <p:spTgt spid="3795997"/>
                                        </p:tgtEl>
                                        <p:attrNameLst>
                                          <p:attrName>ppt_w</p:attrName>
                                        </p:attrNameLst>
                                      </p:cBhvr>
                                      <p:tavLst>
                                        <p:tav tm="0" fmla="#ppt_w*sin(2.5*pi*$)">
                                          <p:val>
                                            <p:fltVal val="0"/>
                                          </p:val>
                                        </p:tav>
                                        <p:tav tm="100000">
                                          <p:val>
                                            <p:fltVal val="1"/>
                                          </p:val>
                                        </p:tav>
                                      </p:tavLst>
                                    </p:anim>
                                    <p:anim calcmode="lin" valueType="num">
                                      <p:cBhvr>
                                        <p:cTn id="76" dur="5000" fill="hold"/>
                                        <p:tgtEl>
                                          <p:spTgt spid="37959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5970" grpId="0" animBg="1" autoUpdateAnimBg="0"/>
      <p:bldP spid="3795971" grpId="0" animBg="1" autoUpdateAnimBg="0"/>
      <p:bldP spid="3795973" grpId="0" animBg="1" autoUpdateAnimBg="0"/>
      <p:bldP spid="3795974" grpId="0" animBg="1" autoUpdateAnimBg="0"/>
      <p:bldP spid="3795976" grpId="0" animBg="1" autoUpdateAnimBg="0"/>
      <p:bldP spid="3795977" grpId="0" animBg="1" autoUpdateAnimBg="0"/>
      <p:bldP spid="3795991" grpId="0" animBg="1"/>
      <p:bldP spid="3795993" grpId="0" animBg="1"/>
      <p:bldP spid="3795994" grpId="0" animBg="1"/>
      <p:bldP spid="3795995" grpId="0" animBg="1"/>
      <p:bldP spid="3795996" grpId="0" animBg="1"/>
      <p:bldP spid="379599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2450" name="Rectangle 2">
            <a:extLst>
              <a:ext uri="{FF2B5EF4-FFF2-40B4-BE49-F238E27FC236}">
                <a16:creationId xmlns:a16="http://schemas.microsoft.com/office/drawing/2014/main" id="{76E857A3-0839-4025-99C1-DDA6B819DB2B}"/>
              </a:ext>
            </a:extLst>
          </p:cNvPr>
          <p:cNvSpPr>
            <a:spLocks noGrp="1" noChangeArrowheads="1"/>
          </p:cNvSpPr>
          <p:nvPr>
            <p:ph type="title"/>
          </p:nvPr>
        </p:nvSpPr>
        <p:spPr>
          <a:xfrm>
            <a:off x="1074656" y="685800"/>
            <a:ext cx="9992412" cy="228600"/>
          </a:xfrm>
        </p:spPr>
        <p:txBody>
          <a:bodyPr/>
          <a:lstStyle/>
          <a:p>
            <a:pPr eaLnBrk="1" hangingPunct="1">
              <a:defRPr/>
            </a:pPr>
            <a:r>
              <a:rPr lang="en-US" sz="4000" u="sng" dirty="0">
                <a:solidFill>
                  <a:schemeClr val="accent1"/>
                </a:solidFill>
                <a:effectLst>
                  <a:outerShdw blurRad="38100" dist="38100" dir="2700000" algn="tl">
                    <a:srgbClr val="C0C0C0"/>
                  </a:outerShdw>
                </a:effectLst>
                <a:latin typeface="Calligrapher" pitchFamily="2" charset="0"/>
              </a:rPr>
              <a:t>RENOVARE’ PERSPECTIVE @ JULY 2008</a:t>
            </a:r>
          </a:p>
        </p:txBody>
      </p:sp>
      <p:sp>
        <p:nvSpPr>
          <p:cNvPr id="4712451" name="Rectangle 3">
            <a:extLst>
              <a:ext uri="{FF2B5EF4-FFF2-40B4-BE49-F238E27FC236}">
                <a16:creationId xmlns:a16="http://schemas.microsoft.com/office/drawing/2014/main" id="{AF08C7C3-26E8-45FD-A800-0AF559120C60}"/>
              </a:ext>
            </a:extLst>
          </p:cNvPr>
          <p:cNvSpPr>
            <a:spLocks noGrp="1" noChangeArrowheads="1"/>
          </p:cNvSpPr>
          <p:nvPr>
            <p:ph type="body" idx="1"/>
          </p:nvPr>
        </p:nvSpPr>
        <p:spPr>
          <a:xfrm>
            <a:off x="1981200" y="1066800"/>
            <a:ext cx="8153400" cy="5410200"/>
          </a:xfrm>
        </p:spPr>
        <p:txBody>
          <a:bodyPr/>
          <a:lstStyle/>
          <a:p>
            <a:pPr eaLnBrk="1" hangingPunct="1">
              <a:lnSpc>
                <a:spcPct val="90000"/>
              </a:lnSpc>
              <a:buFontTx/>
              <a:buBlip>
                <a:blip r:embed="rId4"/>
              </a:buBlip>
              <a:defRPr/>
            </a:pPr>
            <a:r>
              <a:rPr lang="en-US" sz="3600" b="1">
                <a:solidFill>
                  <a:srgbClr val="FFFF99"/>
                </a:solidFill>
                <a:effectLst>
                  <a:outerShdw blurRad="38100" dist="38100" dir="2700000" algn="tl">
                    <a:srgbClr val="C0C0C0"/>
                  </a:outerShdw>
                </a:effectLst>
              </a:rPr>
              <a:t> </a:t>
            </a:r>
            <a:r>
              <a:rPr lang="en-US" sz="3600" b="1" i="1">
                <a:solidFill>
                  <a:srgbClr val="FFFF99"/>
                </a:solidFill>
                <a:effectLst>
                  <a:outerShdw blurRad="38100" dist="38100" dir="2700000" algn="tl">
                    <a:srgbClr val="C0C0C0"/>
                  </a:outerShdw>
                </a:effectLst>
              </a:rPr>
              <a:t>More Than A Textbook - -          </a:t>
            </a:r>
            <a:r>
              <a:rPr lang="en-US" sz="2800" b="1">
                <a:solidFill>
                  <a:srgbClr val="FFFF99"/>
                </a:solidFill>
                <a:effectLst>
                  <a:outerShdw blurRad="38100" dist="38100" dir="2700000" algn="tl">
                    <a:srgbClr val="C0C0C0"/>
                  </a:outerShdw>
                </a:effectLst>
              </a:rPr>
              <a:t>“Reading the Bible for interior transformation    is a far different endeavor than reading the Bible for historical knowledge,  literary appreciation,  or religious instruction.  In the latter case we learn head knowledge;  in the former knowledge of the heart.  To allow the Bible to infiltrate us with the Life God offers – piercing us like a two-edged sword dividing  ‘soul from spirit,  joints from marrow…  {judging the thoughts and intentions of the heart}’ – we must bring to the Bible our whole selves,  expectantly, attentively,  and humbly.”  </a:t>
            </a:r>
            <a:endParaRPr lang="en-US" sz="2800"/>
          </a:p>
        </p:txBody>
      </p:sp>
    </p:spTree>
    <p:extLst>
      <p:ext uri="{BB962C8B-B14F-4D97-AF65-F5344CB8AC3E}">
        <p14:creationId xmlns:p14="http://schemas.microsoft.com/office/powerpoint/2010/main" val="735288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712450">
                                            <p:txEl>
                                              <p:pRg st="0" end="0"/>
                                            </p:txEl>
                                          </p:spTgt>
                                        </p:tgtEl>
                                        <p:attrNameLst>
                                          <p:attrName>style.visibility</p:attrName>
                                        </p:attrNameLst>
                                      </p:cBhvr>
                                      <p:to>
                                        <p:strVal val="visible"/>
                                      </p:to>
                                    </p:set>
                                    <p:anim calcmode="lin" valueType="num">
                                      <p:cBhvr additive="base">
                                        <p:cTn id="7" dur="300" fill="hold"/>
                                        <p:tgtEl>
                                          <p:spTgt spid="47124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7124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4712451">
                                            <p:txEl>
                                              <p:pRg st="0" end="0"/>
                                            </p:txEl>
                                          </p:spTgt>
                                        </p:tgtEl>
                                        <p:attrNameLst>
                                          <p:attrName>style.visibility</p:attrName>
                                        </p:attrNameLst>
                                      </p:cBhvr>
                                      <p:to>
                                        <p:strVal val="visible"/>
                                      </p:to>
                                    </p:set>
                                    <p:anim calcmode="lin" valueType="num">
                                      <p:cBhvr>
                                        <p:cTn id="13" dur="300" fill="hold"/>
                                        <p:tgtEl>
                                          <p:spTgt spid="4712451">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47124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450" grpId="0" build="p" autoUpdateAnimBg="0"/>
      <p:bldP spid="471245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21762" name="WordArt 2"/>
          <p:cNvSpPr>
            <a:spLocks noChangeArrowheads="1" noChangeShapeType="1" noTextEdit="1"/>
          </p:cNvSpPr>
          <p:nvPr/>
        </p:nvSpPr>
        <p:spPr bwMode="auto">
          <a:xfrm>
            <a:off x="2971800" y="1524000"/>
            <a:ext cx="5867400"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FFE701"/>
                    </a:gs>
                    <a:gs pos="100000">
                      <a:srgbClr val="FE3E02"/>
                    </a:gs>
                  </a:gsLst>
                  <a:lin ang="5400000" scaled="1"/>
                </a:gradFill>
                <a:effectLst>
                  <a:outerShdw blurRad="38100" dist="38100" dir="2700000" algn="tl">
                    <a:srgbClr val="000000">
                      <a:alpha val="43137"/>
                    </a:srgbClr>
                  </a:outerShdw>
                </a:effectLst>
                <a:uLnTx/>
                <a:uFillTx/>
                <a:latin typeface="Impact"/>
                <a:ea typeface="+mn-ea"/>
                <a:cs typeface="+mn-cs"/>
              </a:rPr>
              <a:t>RELIGION OF HEAD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FFE701"/>
                    </a:gs>
                    <a:gs pos="100000">
                      <a:srgbClr val="FE3E02"/>
                    </a:gs>
                  </a:gsLst>
                  <a:lin ang="5400000" scaled="1"/>
                </a:gradFill>
                <a:effectLst>
                  <a:outerShdw blurRad="38100" dist="38100" dir="2700000" algn="tl">
                    <a:srgbClr val="000000">
                      <a:alpha val="43137"/>
                    </a:srgbClr>
                  </a:outerShdw>
                </a:effectLst>
                <a:uLnTx/>
                <a:uFillTx/>
                <a:latin typeface="Impact"/>
                <a:ea typeface="+mn-ea"/>
                <a:cs typeface="+mn-cs"/>
              </a:rPr>
              <a:t>RELIGION OF HEART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FFE701"/>
                    </a:gs>
                    <a:gs pos="100000">
                      <a:srgbClr val="FE3E02"/>
                    </a:gs>
                  </a:gsLst>
                  <a:lin ang="5400000" scaled="1"/>
                </a:gradFill>
                <a:effectLst>
                  <a:outerShdw blurRad="38100" dist="38100" dir="2700000" algn="tl">
                    <a:srgbClr val="000000">
                      <a:alpha val="43137"/>
                    </a:srgbClr>
                  </a:outerShdw>
                </a:effectLst>
                <a:uLnTx/>
                <a:uFillTx/>
                <a:latin typeface="Impact"/>
                <a:ea typeface="+mn-ea"/>
                <a:cs typeface="+mn-cs"/>
              </a:rPr>
              <a:t>RELIGION OF HANDS   </a:t>
            </a:r>
          </a:p>
        </p:txBody>
      </p:sp>
    </p:spTree>
    <p:extLst>
      <p:ext uri="{BB962C8B-B14F-4D97-AF65-F5344CB8AC3E}">
        <p14:creationId xmlns:p14="http://schemas.microsoft.com/office/powerpoint/2010/main" val="32170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421762"/>
                                        </p:tgtEl>
                                        <p:attrNameLst>
                                          <p:attrName>style.visibility</p:attrName>
                                        </p:attrNameLst>
                                      </p:cBhvr>
                                      <p:to>
                                        <p:strVal val="visible"/>
                                      </p:to>
                                    </p:set>
                                    <p:animEffect transition="in" filter="fade">
                                      <p:cBhvr>
                                        <p:cTn id="7" dur="2000"/>
                                        <p:tgtEl>
                                          <p:spTgt spid="2421762"/>
                                        </p:tgtEl>
                                      </p:cBhvr>
                                    </p:animEffect>
                                    <p:anim calcmode="lin" valueType="num">
                                      <p:cBhvr>
                                        <p:cTn id="8" dur="2000" fill="hold"/>
                                        <p:tgtEl>
                                          <p:spTgt spid="2421762"/>
                                        </p:tgtEl>
                                        <p:attrNameLst>
                                          <p:attrName>style.rotation</p:attrName>
                                        </p:attrNameLst>
                                      </p:cBhvr>
                                      <p:tavLst>
                                        <p:tav tm="0">
                                          <p:val>
                                            <p:fltVal val="720"/>
                                          </p:val>
                                        </p:tav>
                                        <p:tav tm="100000">
                                          <p:val>
                                            <p:fltVal val="0"/>
                                          </p:val>
                                        </p:tav>
                                      </p:tavLst>
                                    </p:anim>
                                    <p:anim calcmode="lin" valueType="num">
                                      <p:cBhvr>
                                        <p:cTn id="9" dur="2000" fill="hold"/>
                                        <p:tgtEl>
                                          <p:spTgt spid="2421762"/>
                                        </p:tgtEl>
                                        <p:attrNameLst>
                                          <p:attrName>ppt_h</p:attrName>
                                        </p:attrNameLst>
                                      </p:cBhvr>
                                      <p:tavLst>
                                        <p:tav tm="0">
                                          <p:val>
                                            <p:fltVal val="0"/>
                                          </p:val>
                                        </p:tav>
                                        <p:tav tm="100000">
                                          <p:val>
                                            <p:strVal val="#ppt_h"/>
                                          </p:val>
                                        </p:tav>
                                      </p:tavLst>
                                    </p:anim>
                                    <p:anim calcmode="lin" valueType="num">
                                      <p:cBhvr>
                                        <p:cTn id="10" dur="2000" fill="hold"/>
                                        <p:tgtEl>
                                          <p:spTgt spid="24217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176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79266" name="WordArt 2">
            <a:extLst>
              <a:ext uri="{FF2B5EF4-FFF2-40B4-BE49-F238E27FC236}">
                <a16:creationId xmlns:a16="http://schemas.microsoft.com/office/drawing/2014/main" id="{A7160513-3E89-4D88-97A4-D0562A64497C}"/>
              </a:ext>
            </a:extLst>
          </p:cNvPr>
          <p:cNvSpPr>
            <a:spLocks noChangeArrowheads="1" noChangeShapeType="1" noTextEdit="1"/>
          </p:cNvSpPr>
          <p:nvPr/>
        </p:nvSpPr>
        <p:spPr bwMode="auto">
          <a:xfrm>
            <a:off x="1905000" y="457200"/>
            <a:ext cx="8229600" cy="495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panose="020B0A04020102020204" pitchFamily="34" charset="0"/>
                <a:ea typeface="+mn-ea"/>
                <a:cs typeface="Arial" panose="020B0604020202020204" pitchFamily="34" charset="0"/>
              </a:rPr>
              <a:t>A Fundamentalist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panose="020B0A04020102020204" pitchFamily="34" charset="0"/>
                <a:ea typeface="+mn-ea"/>
                <a:cs typeface="Arial" panose="020B0604020202020204" pitchFamily="34" charset="0"/>
              </a:rPr>
              <a:t>Is Someone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panose="020B0A04020102020204" pitchFamily="34" charset="0"/>
                <a:ea typeface="+mn-ea"/>
                <a:cs typeface="Arial" panose="020B0604020202020204" pitchFamily="34" charset="0"/>
              </a:rPr>
              <a:t>Who Hates Sin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panose="020B0A04020102020204" pitchFamily="34" charset="0"/>
                <a:ea typeface="+mn-ea"/>
                <a:cs typeface="Arial" panose="020B0604020202020204" pitchFamily="34" charset="0"/>
              </a:rPr>
              <a:t>More Than 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panose="020B0A04020102020204" pitchFamily="34" charset="0"/>
                <a:ea typeface="+mn-ea"/>
                <a:cs typeface="Arial" panose="020B0604020202020204" pitchFamily="34" charset="0"/>
              </a:rPr>
              <a:t>Loves Virtue.</a:t>
            </a:r>
          </a:p>
        </p:txBody>
      </p:sp>
      <p:sp>
        <p:nvSpPr>
          <p:cNvPr id="3979267" name="WordArt 3">
            <a:extLst>
              <a:ext uri="{FF2B5EF4-FFF2-40B4-BE49-F238E27FC236}">
                <a16:creationId xmlns:a16="http://schemas.microsoft.com/office/drawing/2014/main" id="{3566A0C6-6C0B-4440-BD27-57923C6AE9AE}"/>
              </a:ext>
            </a:extLst>
          </p:cNvPr>
          <p:cNvSpPr>
            <a:spLocks noChangeArrowheads="1" noChangeShapeType="1" noTextEdit="1"/>
          </p:cNvSpPr>
          <p:nvPr/>
        </p:nvSpPr>
        <p:spPr bwMode="auto">
          <a:xfrm>
            <a:off x="4867275" y="5791200"/>
            <a:ext cx="2457450" cy="7620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uLnTx/>
                <a:uFillTx/>
                <a:latin typeface="Arial Black" panose="020B0A04020102020204" pitchFamily="34" charset="0"/>
                <a:ea typeface="+mn-ea"/>
                <a:cs typeface="Arial" panose="020B0604020202020204" pitchFamily="34" charset="0"/>
              </a:rPr>
              <a:t>John  Schaar</a:t>
            </a:r>
          </a:p>
        </p:txBody>
      </p:sp>
    </p:spTree>
    <p:extLst>
      <p:ext uri="{BB962C8B-B14F-4D97-AF65-F5344CB8AC3E}">
        <p14:creationId xmlns:p14="http://schemas.microsoft.com/office/powerpoint/2010/main" val="4082749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979266"/>
                                        </p:tgtEl>
                                        <p:attrNameLst>
                                          <p:attrName>style.visibility</p:attrName>
                                        </p:attrNameLst>
                                      </p:cBhvr>
                                      <p:to>
                                        <p:strVal val="visible"/>
                                      </p:to>
                                    </p:set>
                                    <p:anim calcmode="lin" valueType="num">
                                      <p:cBhvr>
                                        <p:cTn id="7" dur="500" fill="hold"/>
                                        <p:tgtEl>
                                          <p:spTgt spid="3979266"/>
                                        </p:tgtEl>
                                        <p:attrNameLst>
                                          <p:attrName>ppt_w</p:attrName>
                                        </p:attrNameLst>
                                      </p:cBhvr>
                                      <p:tavLst>
                                        <p:tav tm="0">
                                          <p:val>
                                            <p:fltVal val="0"/>
                                          </p:val>
                                        </p:tav>
                                        <p:tav tm="100000">
                                          <p:val>
                                            <p:strVal val="#ppt_w"/>
                                          </p:val>
                                        </p:tav>
                                      </p:tavLst>
                                    </p:anim>
                                    <p:anim calcmode="lin" valueType="num">
                                      <p:cBhvr>
                                        <p:cTn id="8" dur="500" fill="hold"/>
                                        <p:tgtEl>
                                          <p:spTgt spid="3979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979267"/>
                                        </p:tgtEl>
                                        <p:attrNameLst>
                                          <p:attrName>style.visibility</p:attrName>
                                        </p:attrNameLst>
                                      </p:cBhvr>
                                      <p:to>
                                        <p:strVal val="visible"/>
                                      </p:to>
                                    </p:set>
                                    <p:anim calcmode="lin" valueType="num">
                                      <p:cBhvr>
                                        <p:cTn id="13" dur="500" fill="hold"/>
                                        <p:tgtEl>
                                          <p:spTgt spid="3979267"/>
                                        </p:tgtEl>
                                        <p:attrNameLst>
                                          <p:attrName>ppt_w</p:attrName>
                                        </p:attrNameLst>
                                      </p:cBhvr>
                                      <p:tavLst>
                                        <p:tav tm="0">
                                          <p:val>
                                            <p:fltVal val="0"/>
                                          </p:val>
                                        </p:tav>
                                        <p:tav tm="100000">
                                          <p:val>
                                            <p:strVal val="#ppt_w"/>
                                          </p:val>
                                        </p:tav>
                                      </p:tavLst>
                                    </p:anim>
                                    <p:anim calcmode="lin" valueType="num">
                                      <p:cBhvr>
                                        <p:cTn id="14" dur="500" fill="hold"/>
                                        <p:tgtEl>
                                          <p:spTgt spid="39792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93922" name="Rectangle 2"/>
          <p:cNvSpPr>
            <a:spLocks noGrp="1" noChangeArrowheads="1"/>
          </p:cNvSpPr>
          <p:nvPr>
            <p:ph type="title"/>
          </p:nvPr>
        </p:nvSpPr>
        <p:spPr>
          <a:xfrm>
            <a:off x="716437" y="609600"/>
            <a:ext cx="10708850" cy="685800"/>
          </a:xfrm>
        </p:spPr>
        <p:txBody>
          <a:bodyPr/>
          <a:lstStyle/>
          <a:p>
            <a:pPr eaLnBrk="1" hangingPunct="1">
              <a:defRPr/>
            </a:pPr>
            <a:r>
              <a:rPr lang="en-US" sz="4000" b="1" u="sng" dirty="0">
                <a:solidFill>
                  <a:schemeClr val="accent1"/>
                </a:solidFill>
                <a:effectLst>
                  <a:outerShdw blurRad="38100" dist="38100" dir="2700000" algn="tl">
                    <a:srgbClr val="C0C0C0"/>
                  </a:outerShdw>
                </a:effectLst>
                <a:latin typeface="Calligrapher" pitchFamily="2" charset="0"/>
              </a:rPr>
              <a:t>Robert </a:t>
            </a:r>
            <a:r>
              <a:rPr lang="en-US" sz="4000" b="1" u="sng" dirty="0" err="1">
                <a:solidFill>
                  <a:schemeClr val="accent1"/>
                </a:solidFill>
                <a:effectLst>
                  <a:outerShdw blurRad="38100" dist="38100" dir="2700000" algn="tl">
                    <a:srgbClr val="C0C0C0"/>
                  </a:outerShdw>
                </a:effectLst>
                <a:latin typeface="Calligrapher" pitchFamily="2" charset="0"/>
              </a:rPr>
              <a:t>Harkrider</a:t>
            </a:r>
            <a:r>
              <a:rPr lang="en-US" sz="4000" b="1" u="sng" dirty="0">
                <a:solidFill>
                  <a:schemeClr val="accent1"/>
                </a:solidFill>
                <a:effectLst>
                  <a:outerShdw blurRad="38100" dist="38100" dir="2700000" algn="tl">
                    <a:srgbClr val="C0C0C0"/>
                  </a:outerShdw>
                </a:effectLst>
                <a:latin typeface="Calligrapher" pitchFamily="2" charset="0"/>
              </a:rPr>
              <a:t> On “Majoring In Minors”:  </a:t>
            </a:r>
          </a:p>
        </p:txBody>
      </p:sp>
      <p:sp>
        <p:nvSpPr>
          <p:cNvPr id="3793923" name="Rectangle 3"/>
          <p:cNvSpPr>
            <a:spLocks noGrp="1" noChangeArrowheads="1"/>
          </p:cNvSpPr>
          <p:nvPr>
            <p:ph type="body" idx="1"/>
          </p:nvPr>
        </p:nvSpPr>
        <p:spPr>
          <a:xfrm>
            <a:off x="2286000" y="1371600"/>
            <a:ext cx="7772400" cy="5105400"/>
          </a:xfrm>
        </p:spPr>
        <p:txBody>
          <a:bodyPr/>
          <a:lstStyle/>
          <a:p>
            <a:pPr eaLnBrk="1" hangingPunct="1">
              <a:lnSpc>
                <a:spcPct val="90000"/>
              </a:lnSpc>
              <a:buFontTx/>
              <a:buBlip>
                <a:blip r:embed="rId4"/>
              </a:buBlip>
              <a:defRPr/>
            </a:pPr>
            <a:r>
              <a:rPr lang="en-US" sz="4000" b="1">
                <a:solidFill>
                  <a:srgbClr val="FFFF99"/>
                </a:solidFill>
                <a:effectLst>
                  <a:outerShdw blurRad="38100" dist="38100" dir="2700000" algn="tl">
                    <a:srgbClr val="C0C0C0"/>
                  </a:outerShdw>
                </a:effectLst>
              </a:rPr>
              <a:t> “Every Bible topic is important;  none are ‘minor’ in the purest sense. But when brethren enforce their convictions to the point of splintering churches into factions with each regarding the other as 2</a:t>
            </a:r>
            <a:r>
              <a:rPr lang="en-US" sz="4000" b="1" baseline="30000">
                <a:solidFill>
                  <a:srgbClr val="FFFF99"/>
                </a:solidFill>
                <a:effectLst>
                  <a:outerShdw blurRad="38100" dist="38100" dir="2700000" algn="tl">
                    <a:srgbClr val="C0C0C0"/>
                  </a:outerShdw>
                </a:effectLst>
              </a:rPr>
              <a:t>nd</a:t>
            </a:r>
            <a:r>
              <a:rPr lang="en-US" sz="4000" b="1">
                <a:solidFill>
                  <a:srgbClr val="FFFF99"/>
                </a:solidFill>
                <a:effectLst>
                  <a:outerShdw blurRad="38100" dist="38100" dir="2700000" algn="tl">
                    <a:srgbClr val="C0C0C0"/>
                  </a:outerShdw>
                </a:effectLst>
              </a:rPr>
              <a:t> rate citizens of the kingdom,  something is out of balance.”</a:t>
            </a:r>
          </a:p>
          <a:p>
            <a:pPr eaLnBrk="1" hangingPunct="1">
              <a:lnSpc>
                <a:spcPct val="90000"/>
              </a:lnSpc>
              <a:buFontTx/>
              <a:buNone/>
              <a:defRPr/>
            </a:pPr>
            <a:r>
              <a:rPr lang="en-US" sz="4800" b="1">
                <a:solidFill>
                  <a:srgbClr val="FFFF99"/>
                </a:solidFill>
                <a:effectLst>
                  <a:outerShdw blurRad="38100" dist="38100" dir="2700000" algn="tl">
                    <a:srgbClr val="C0C0C0"/>
                  </a:outerShdw>
                </a:effectLst>
              </a:rPr>
              <a:t> </a:t>
            </a:r>
            <a:endParaRPr lang="en-US" sz="4800"/>
          </a:p>
        </p:txBody>
      </p:sp>
    </p:spTree>
    <p:extLst>
      <p:ext uri="{BB962C8B-B14F-4D97-AF65-F5344CB8AC3E}">
        <p14:creationId xmlns:p14="http://schemas.microsoft.com/office/powerpoint/2010/main" val="367150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93922">
                                            <p:txEl>
                                              <p:pRg st="0" end="0"/>
                                            </p:txEl>
                                          </p:spTgt>
                                        </p:tgtEl>
                                        <p:attrNameLst>
                                          <p:attrName>style.visibility</p:attrName>
                                        </p:attrNameLst>
                                      </p:cBhvr>
                                      <p:to>
                                        <p:strVal val="visible"/>
                                      </p:to>
                                    </p:set>
                                    <p:anim calcmode="lin" valueType="num">
                                      <p:cBhvr additive="base">
                                        <p:cTn id="7" dur="300" fill="hold"/>
                                        <p:tgtEl>
                                          <p:spTgt spid="37939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939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793923">
                                            <p:txEl>
                                              <p:pRg st="0" end="0"/>
                                            </p:txEl>
                                          </p:spTgt>
                                        </p:tgtEl>
                                        <p:attrNameLst>
                                          <p:attrName>style.visibility</p:attrName>
                                        </p:attrNameLst>
                                      </p:cBhvr>
                                      <p:to>
                                        <p:strVal val="visible"/>
                                      </p:to>
                                    </p:set>
                                    <p:anim calcmode="lin" valueType="num">
                                      <p:cBhvr>
                                        <p:cTn id="13" dur="300" fill="hold"/>
                                        <p:tgtEl>
                                          <p:spTgt spid="379392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793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0"/>
                                  </p:iterate>
                                  <p:childTnLst>
                                    <p:set>
                                      <p:cBhvr>
                                        <p:cTn id="18" dur="1" fill="hold">
                                          <p:stCondLst>
                                            <p:cond delay="0"/>
                                          </p:stCondLst>
                                        </p:cTn>
                                        <p:tgtEl>
                                          <p:spTgt spid="3793923">
                                            <p:txEl>
                                              <p:pRg st="1" end="1"/>
                                            </p:txEl>
                                          </p:spTgt>
                                        </p:tgtEl>
                                        <p:attrNameLst>
                                          <p:attrName>style.visibility</p:attrName>
                                        </p:attrNameLst>
                                      </p:cBhvr>
                                      <p:to>
                                        <p:strVal val="visible"/>
                                      </p:to>
                                    </p:set>
                                    <p:anim calcmode="lin" valueType="num">
                                      <p:cBhvr>
                                        <p:cTn id="19" dur="300" fill="hold"/>
                                        <p:tgtEl>
                                          <p:spTgt spid="3793923">
                                            <p:txEl>
                                              <p:pRg st="1" end="1"/>
                                            </p:txEl>
                                          </p:spTgt>
                                        </p:tgtEl>
                                        <p:attrNameLst>
                                          <p:attrName>ppt_w</p:attrName>
                                        </p:attrNameLst>
                                      </p:cBhvr>
                                      <p:tavLst>
                                        <p:tav tm="0">
                                          <p:val>
                                            <p:fltVal val="0"/>
                                          </p:val>
                                        </p:tav>
                                        <p:tav tm="100000">
                                          <p:val>
                                            <p:strVal val="#ppt_w"/>
                                          </p:val>
                                        </p:tav>
                                      </p:tavLst>
                                    </p:anim>
                                    <p:anim calcmode="lin" valueType="num">
                                      <p:cBhvr>
                                        <p:cTn id="20" dur="300" fill="hold"/>
                                        <p:tgtEl>
                                          <p:spTgt spid="379392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922" grpId="0" build="p" autoUpdateAnimBg="0"/>
      <p:bldP spid="379392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15426" name="Rectangle 2"/>
          <p:cNvSpPr>
            <a:spLocks noChangeArrowheads="1"/>
          </p:cNvSpPr>
          <p:nvPr/>
        </p:nvSpPr>
        <p:spPr bwMode="auto">
          <a:xfrm>
            <a:off x="6057900" y="1057276"/>
            <a:ext cx="4457700" cy="944563"/>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Jesus Christ</a:t>
            </a:r>
          </a:p>
        </p:txBody>
      </p:sp>
      <p:sp>
        <p:nvSpPr>
          <p:cNvPr id="3815427"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rPr>
              <a:t>A Person</a:t>
            </a:r>
          </a:p>
        </p:txBody>
      </p:sp>
      <p:sp>
        <p:nvSpPr>
          <p:cNvPr id="3815428" name="Rectangle 4"/>
          <p:cNvSpPr>
            <a:spLocks noChangeArrowheads="1"/>
          </p:cNvSpPr>
          <p:nvPr/>
        </p:nvSpPr>
        <p:spPr bwMode="auto">
          <a:xfrm>
            <a:off x="6057900" y="5811838"/>
            <a:ext cx="4457700" cy="944562"/>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The Gospel</a:t>
            </a:r>
          </a:p>
        </p:txBody>
      </p:sp>
      <p:sp>
        <p:nvSpPr>
          <p:cNvPr id="3815429"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rPr>
              <a:t>A Power</a:t>
            </a: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15430" name="Rectangle 6"/>
          <p:cNvSpPr>
            <a:spLocks noChangeArrowheads="1"/>
          </p:cNvSpPr>
          <p:nvPr/>
        </p:nvSpPr>
        <p:spPr bwMode="auto">
          <a:xfrm>
            <a:off x="6057900" y="4906964"/>
            <a:ext cx="4457700" cy="904875"/>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Simply Obey</a:t>
            </a:r>
          </a:p>
        </p:txBody>
      </p:sp>
      <p:sp>
        <p:nvSpPr>
          <p:cNvPr id="3815431"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rPr>
              <a:t>A Plan</a:t>
            </a:r>
          </a:p>
        </p:txBody>
      </p:sp>
      <p:sp>
        <p:nvSpPr>
          <p:cNvPr id="3815432" name="Rectangle 8"/>
          <p:cNvSpPr>
            <a:spLocks noChangeArrowheads="1"/>
          </p:cNvSpPr>
          <p:nvPr/>
        </p:nvSpPr>
        <p:spPr bwMode="auto">
          <a:xfrm>
            <a:off x="6057900" y="3984625"/>
            <a:ext cx="4457700" cy="922338"/>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One Faith</a:t>
            </a: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15433"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A </a:t>
            </a:r>
            <a:r>
              <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rPr>
              <a:t>Platform</a:t>
            </a:r>
          </a:p>
        </p:txBody>
      </p:sp>
      <p:sp>
        <p:nvSpPr>
          <p:cNvPr id="3815434" name="Rectangle 10"/>
          <p:cNvSpPr>
            <a:spLocks noChangeArrowheads="1"/>
          </p:cNvSpPr>
          <p:nvPr/>
        </p:nvSpPr>
        <p:spPr bwMode="auto">
          <a:xfrm>
            <a:off x="6057900" y="3078163"/>
            <a:ext cx="4457700" cy="906462"/>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Just Christians</a:t>
            </a:r>
          </a:p>
        </p:txBody>
      </p:sp>
      <p:sp>
        <p:nvSpPr>
          <p:cNvPr id="3815435"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rPr>
              <a:t>A Privilege</a:t>
            </a:r>
          </a:p>
        </p:txBody>
      </p:sp>
      <p:sp>
        <p:nvSpPr>
          <p:cNvPr id="3815436" name="Rectangle 12"/>
          <p:cNvSpPr>
            <a:spLocks noChangeArrowheads="1"/>
          </p:cNvSpPr>
          <p:nvPr/>
        </p:nvSpPr>
        <p:spPr bwMode="auto">
          <a:xfrm>
            <a:off x="6057900" y="2001839"/>
            <a:ext cx="4457700" cy="1076325"/>
          </a:xfrm>
          <a:prstGeom prst="rect">
            <a:avLst/>
          </a:prstGeom>
          <a:solidFill>
            <a:srgbClr val="0066FF"/>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Restoration</a:t>
            </a:r>
          </a:p>
        </p:txBody>
      </p:sp>
      <p:sp>
        <p:nvSpPr>
          <p:cNvPr id="3815437"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rPr>
              <a:t>A Principle</a:t>
            </a:r>
          </a:p>
        </p:txBody>
      </p:sp>
      <p:sp>
        <p:nvSpPr>
          <p:cNvPr id="3815438" name="Rectangle 14"/>
          <p:cNvSpPr>
            <a:spLocks noChangeArrowheads="1"/>
          </p:cNvSpPr>
          <p:nvPr/>
        </p:nvSpPr>
        <p:spPr bwMode="auto">
          <a:xfrm>
            <a:off x="6057900" y="152401"/>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FUNDAMENTALS</a:t>
            </a:r>
          </a:p>
        </p:txBody>
      </p:sp>
      <p:sp>
        <p:nvSpPr>
          <p:cNvPr id="3815439"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BASIS FOR UNITY</a:t>
            </a:r>
          </a:p>
        </p:txBody>
      </p:sp>
      <p:sp>
        <p:nvSpPr>
          <p:cNvPr id="3815440"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1"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2"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3"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4"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5"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6"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7"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8"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49"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15450"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Tree>
    <p:extLst>
      <p:ext uri="{BB962C8B-B14F-4D97-AF65-F5344CB8AC3E}">
        <p14:creationId xmlns:p14="http://schemas.microsoft.com/office/powerpoint/2010/main" val="6646807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15427"/>
                                        </p:tgtEl>
                                        <p:attrNameLst>
                                          <p:attrName>style.visibility</p:attrName>
                                        </p:attrNameLst>
                                      </p:cBhvr>
                                      <p:to>
                                        <p:strVal val="visible"/>
                                      </p:to>
                                    </p:set>
                                    <p:anim calcmode="lin" valueType="num">
                                      <p:cBhvr>
                                        <p:cTn id="7" dur="1000" fill="hold"/>
                                        <p:tgtEl>
                                          <p:spTgt spid="3815427"/>
                                        </p:tgtEl>
                                        <p:attrNameLst>
                                          <p:attrName>ppt_w</p:attrName>
                                        </p:attrNameLst>
                                      </p:cBhvr>
                                      <p:tavLst>
                                        <p:tav tm="0">
                                          <p:val>
                                            <p:fltVal val="0"/>
                                          </p:val>
                                        </p:tav>
                                        <p:tav tm="100000">
                                          <p:val>
                                            <p:strVal val="#ppt_w"/>
                                          </p:val>
                                        </p:tav>
                                      </p:tavLst>
                                    </p:anim>
                                    <p:anim calcmode="lin" valueType="num">
                                      <p:cBhvr>
                                        <p:cTn id="8" dur="1000" fill="hold"/>
                                        <p:tgtEl>
                                          <p:spTgt spid="3815427"/>
                                        </p:tgtEl>
                                        <p:attrNameLst>
                                          <p:attrName>ppt_h</p:attrName>
                                        </p:attrNameLst>
                                      </p:cBhvr>
                                      <p:tavLst>
                                        <p:tav tm="0">
                                          <p:val>
                                            <p:fltVal val="0"/>
                                          </p:val>
                                        </p:tav>
                                        <p:tav tm="100000">
                                          <p:val>
                                            <p:strVal val="#ppt_h"/>
                                          </p:val>
                                        </p:tav>
                                      </p:tavLst>
                                    </p:anim>
                                    <p:anim calcmode="lin" valueType="num">
                                      <p:cBhvr>
                                        <p:cTn id="9" dur="1000" fill="hold"/>
                                        <p:tgtEl>
                                          <p:spTgt spid="3815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154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815426"/>
                                        </p:tgtEl>
                                        <p:attrNameLst>
                                          <p:attrName>style.visibility</p:attrName>
                                        </p:attrNameLst>
                                      </p:cBhvr>
                                      <p:to>
                                        <p:strVal val="visible"/>
                                      </p:to>
                                    </p:set>
                                    <p:anim calcmode="lin" valueType="num">
                                      <p:cBhvr>
                                        <p:cTn id="15" dur="1000" fill="hold"/>
                                        <p:tgtEl>
                                          <p:spTgt spid="3815426"/>
                                        </p:tgtEl>
                                        <p:attrNameLst>
                                          <p:attrName>ppt_w</p:attrName>
                                        </p:attrNameLst>
                                      </p:cBhvr>
                                      <p:tavLst>
                                        <p:tav tm="0">
                                          <p:val>
                                            <p:fltVal val="0"/>
                                          </p:val>
                                        </p:tav>
                                        <p:tav tm="100000">
                                          <p:val>
                                            <p:strVal val="#ppt_w"/>
                                          </p:val>
                                        </p:tav>
                                      </p:tavLst>
                                    </p:anim>
                                    <p:anim calcmode="lin" valueType="num">
                                      <p:cBhvr>
                                        <p:cTn id="16" dur="1000" fill="hold"/>
                                        <p:tgtEl>
                                          <p:spTgt spid="3815426"/>
                                        </p:tgtEl>
                                        <p:attrNameLst>
                                          <p:attrName>ppt_h</p:attrName>
                                        </p:attrNameLst>
                                      </p:cBhvr>
                                      <p:tavLst>
                                        <p:tav tm="0">
                                          <p:val>
                                            <p:fltVal val="0"/>
                                          </p:val>
                                        </p:tav>
                                        <p:tav tm="100000">
                                          <p:val>
                                            <p:strVal val="#ppt_h"/>
                                          </p:val>
                                        </p:tav>
                                      </p:tavLst>
                                    </p:anim>
                                    <p:anim calcmode="lin" valueType="num">
                                      <p:cBhvr>
                                        <p:cTn id="17" dur="1000" fill="hold"/>
                                        <p:tgtEl>
                                          <p:spTgt spid="381542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154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815437"/>
                                        </p:tgtEl>
                                        <p:attrNameLst>
                                          <p:attrName>style.visibility</p:attrName>
                                        </p:attrNameLst>
                                      </p:cBhvr>
                                      <p:to>
                                        <p:strVal val="visible"/>
                                      </p:to>
                                    </p:set>
                                    <p:anim calcmode="lin" valueType="num">
                                      <p:cBhvr>
                                        <p:cTn id="23" dur="1000" fill="hold"/>
                                        <p:tgtEl>
                                          <p:spTgt spid="3815437"/>
                                        </p:tgtEl>
                                        <p:attrNameLst>
                                          <p:attrName>ppt_w</p:attrName>
                                        </p:attrNameLst>
                                      </p:cBhvr>
                                      <p:tavLst>
                                        <p:tav tm="0">
                                          <p:val>
                                            <p:fltVal val="0"/>
                                          </p:val>
                                        </p:tav>
                                        <p:tav tm="100000">
                                          <p:val>
                                            <p:strVal val="#ppt_w"/>
                                          </p:val>
                                        </p:tav>
                                      </p:tavLst>
                                    </p:anim>
                                    <p:anim calcmode="lin" valueType="num">
                                      <p:cBhvr>
                                        <p:cTn id="24" dur="1000" fill="hold"/>
                                        <p:tgtEl>
                                          <p:spTgt spid="3815437"/>
                                        </p:tgtEl>
                                        <p:attrNameLst>
                                          <p:attrName>ppt_h</p:attrName>
                                        </p:attrNameLst>
                                      </p:cBhvr>
                                      <p:tavLst>
                                        <p:tav tm="0">
                                          <p:val>
                                            <p:fltVal val="0"/>
                                          </p:val>
                                        </p:tav>
                                        <p:tav tm="100000">
                                          <p:val>
                                            <p:strVal val="#ppt_h"/>
                                          </p:val>
                                        </p:tav>
                                      </p:tavLst>
                                    </p:anim>
                                    <p:anim calcmode="lin" valueType="num">
                                      <p:cBhvr>
                                        <p:cTn id="25" dur="1000" fill="hold"/>
                                        <p:tgtEl>
                                          <p:spTgt spid="38154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154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815436"/>
                                        </p:tgtEl>
                                        <p:attrNameLst>
                                          <p:attrName>style.visibility</p:attrName>
                                        </p:attrNameLst>
                                      </p:cBhvr>
                                      <p:to>
                                        <p:strVal val="visible"/>
                                      </p:to>
                                    </p:set>
                                    <p:anim calcmode="lin" valueType="num">
                                      <p:cBhvr>
                                        <p:cTn id="31" dur="1000" fill="hold"/>
                                        <p:tgtEl>
                                          <p:spTgt spid="3815436"/>
                                        </p:tgtEl>
                                        <p:attrNameLst>
                                          <p:attrName>ppt_w</p:attrName>
                                        </p:attrNameLst>
                                      </p:cBhvr>
                                      <p:tavLst>
                                        <p:tav tm="0">
                                          <p:val>
                                            <p:fltVal val="0"/>
                                          </p:val>
                                        </p:tav>
                                        <p:tav tm="100000">
                                          <p:val>
                                            <p:strVal val="#ppt_w"/>
                                          </p:val>
                                        </p:tav>
                                      </p:tavLst>
                                    </p:anim>
                                    <p:anim calcmode="lin" valueType="num">
                                      <p:cBhvr>
                                        <p:cTn id="32" dur="1000" fill="hold"/>
                                        <p:tgtEl>
                                          <p:spTgt spid="3815436"/>
                                        </p:tgtEl>
                                        <p:attrNameLst>
                                          <p:attrName>ppt_h</p:attrName>
                                        </p:attrNameLst>
                                      </p:cBhvr>
                                      <p:tavLst>
                                        <p:tav tm="0">
                                          <p:val>
                                            <p:fltVal val="0"/>
                                          </p:val>
                                        </p:tav>
                                        <p:tav tm="100000">
                                          <p:val>
                                            <p:strVal val="#ppt_h"/>
                                          </p:val>
                                        </p:tav>
                                      </p:tavLst>
                                    </p:anim>
                                    <p:anim calcmode="lin" valueType="num">
                                      <p:cBhvr>
                                        <p:cTn id="33" dur="1000" fill="hold"/>
                                        <p:tgtEl>
                                          <p:spTgt spid="381543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8154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815435"/>
                                        </p:tgtEl>
                                        <p:attrNameLst>
                                          <p:attrName>style.visibility</p:attrName>
                                        </p:attrNameLst>
                                      </p:cBhvr>
                                      <p:to>
                                        <p:strVal val="visible"/>
                                      </p:to>
                                    </p:set>
                                    <p:anim calcmode="lin" valueType="num">
                                      <p:cBhvr>
                                        <p:cTn id="39" dur="1000" fill="hold"/>
                                        <p:tgtEl>
                                          <p:spTgt spid="3815435"/>
                                        </p:tgtEl>
                                        <p:attrNameLst>
                                          <p:attrName>ppt_w</p:attrName>
                                        </p:attrNameLst>
                                      </p:cBhvr>
                                      <p:tavLst>
                                        <p:tav tm="0">
                                          <p:val>
                                            <p:fltVal val="0"/>
                                          </p:val>
                                        </p:tav>
                                        <p:tav tm="100000">
                                          <p:val>
                                            <p:strVal val="#ppt_w"/>
                                          </p:val>
                                        </p:tav>
                                      </p:tavLst>
                                    </p:anim>
                                    <p:anim calcmode="lin" valueType="num">
                                      <p:cBhvr>
                                        <p:cTn id="40" dur="1000" fill="hold"/>
                                        <p:tgtEl>
                                          <p:spTgt spid="3815435"/>
                                        </p:tgtEl>
                                        <p:attrNameLst>
                                          <p:attrName>ppt_h</p:attrName>
                                        </p:attrNameLst>
                                      </p:cBhvr>
                                      <p:tavLst>
                                        <p:tav tm="0">
                                          <p:val>
                                            <p:fltVal val="0"/>
                                          </p:val>
                                        </p:tav>
                                        <p:tav tm="100000">
                                          <p:val>
                                            <p:strVal val="#ppt_h"/>
                                          </p:val>
                                        </p:tav>
                                      </p:tavLst>
                                    </p:anim>
                                    <p:anim calcmode="lin" valueType="num">
                                      <p:cBhvr>
                                        <p:cTn id="41" dur="1000" fill="hold"/>
                                        <p:tgtEl>
                                          <p:spTgt spid="381543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8154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815434"/>
                                        </p:tgtEl>
                                        <p:attrNameLst>
                                          <p:attrName>style.visibility</p:attrName>
                                        </p:attrNameLst>
                                      </p:cBhvr>
                                      <p:to>
                                        <p:strVal val="visible"/>
                                      </p:to>
                                    </p:set>
                                    <p:anim calcmode="lin" valueType="num">
                                      <p:cBhvr>
                                        <p:cTn id="47" dur="1000" fill="hold"/>
                                        <p:tgtEl>
                                          <p:spTgt spid="3815434"/>
                                        </p:tgtEl>
                                        <p:attrNameLst>
                                          <p:attrName>ppt_w</p:attrName>
                                        </p:attrNameLst>
                                      </p:cBhvr>
                                      <p:tavLst>
                                        <p:tav tm="0">
                                          <p:val>
                                            <p:fltVal val="0"/>
                                          </p:val>
                                        </p:tav>
                                        <p:tav tm="100000">
                                          <p:val>
                                            <p:strVal val="#ppt_w"/>
                                          </p:val>
                                        </p:tav>
                                      </p:tavLst>
                                    </p:anim>
                                    <p:anim calcmode="lin" valueType="num">
                                      <p:cBhvr>
                                        <p:cTn id="48" dur="1000" fill="hold"/>
                                        <p:tgtEl>
                                          <p:spTgt spid="3815434"/>
                                        </p:tgtEl>
                                        <p:attrNameLst>
                                          <p:attrName>ppt_h</p:attrName>
                                        </p:attrNameLst>
                                      </p:cBhvr>
                                      <p:tavLst>
                                        <p:tav tm="0">
                                          <p:val>
                                            <p:fltVal val="0"/>
                                          </p:val>
                                        </p:tav>
                                        <p:tav tm="100000">
                                          <p:val>
                                            <p:strVal val="#ppt_h"/>
                                          </p:val>
                                        </p:tav>
                                      </p:tavLst>
                                    </p:anim>
                                    <p:anim calcmode="lin" valueType="num">
                                      <p:cBhvr>
                                        <p:cTn id="49" dur="1000" fill="hold"/>
                                        <p:tgtEl>
                                          <p:spTgt spid="381543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815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815433"/>
                                        </p:tgtEl>
                                        <p:attrNameLst>
                                          <p:attrName>style.visibility</p:attrName>
                                        </p:attrNameLst>
                                      </p:cBhvr>
                                      <p:to>
                                        <p:strVal val="visible"/>
                                      </p:to>
                                    </p:set>
                                    <p:anim calcmode="lin" valueType="num">
                                      <p:cBhvr>
                                        <p:cTn id="55" dur="1000" fill="hold"/>
                                        <p:tgtEl>
                                          <p:spTgt spid="3815433"/>
                                        </p:tgtEl>
                                        <p:attrNameLst>
                                          <p:attrName>ppt_w</p:attrName>
                                        </p:attrNameLst>
                                      </p:cBhvr>
                                      <p:tavLst>
                                        <p:tav tm="0">
                                          <p:val>
                                            <p:fltVal val="0"/>
                                          </p:val>
                                        </p:tav>
                                        <p:tav tm="100000">
                                          <p:val>
                                            <p:strVal val="#ppt_w"/>
                                          </p:val>
                                        </p:tav>
                                      </p:tavLst>
                                    </p:anim>
                                    <p:anim calcmode="lin" valueType="num">
                                      <p:cBhvr>
                                        <p:cTn id="56" dur="1000" fill="hold"/>
                                        <p:tgtEl>
                                          <p:spTgt spid="3815433"/>
                                        </p:tgtEl>
                                        <p:attrNameLst>
                                          <p:attrName>ppt_h</p:attrName>
                                        </p:attrNameLst>
                                      </p:cBhvr>
                                      <p:tavLst>
                                        <p:tav tm="0">
                                          <p:val>
                                            <p:fltVal val="0"/>
                                          </p:val>
                                        </p:tav>
                                        <p:tav tm="100000">
                                          <p:val>
                                            <p:strVal val="#ppt_h"/>
                                          </p:val>
                                        </p:tav>
                                      </p:tavLst>
                                    </p:anim>
                                    <p:anim calcmode="lin" valueType="num">
                                      <p:cBhvr>
                                        <p:cTn id="57" dur="1000" fill="hold"/>
                                        <p:tgtEl>
                                          <p:spTgt spid="381543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8154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815432"/>
                                        </p:tgtEl>
                                        <p:attrNameLst>
                                          <p:attrName>style.visibility</p:attrName>
                                        </p:attrNameLst>
                                      </p:cBhvr>
                                      <p:to>
                                        <p:strVal val="visible"/>
                                      </p:to>
                                    </p:set>
                                    <p:anim calcmode="lin" valueType="num">
                                      <p:cBhvr>
                                        <p:cTn id="63" dur="1000" fill="hold"/>
                                        <p:tgtEl>
                                          <p:spTgt spid="3815432"/>
                                        </p:tgtEl>
                                        <p:attrNameLst>
                                          <p:attrName>ppt_w</p:attrName>
                                        </p:attrNameLst>
                                      </p:cBhvr>
                                      <p:tavLst>
                                        <p:tav tm="0">
                                          <p:val>
                                            <p:fltVal val="0"/>
                                          </p:val>
                                        </p:tav>
                                        <p:tav tm="100000">
                                          <p:val>
                                            <p:strVal val="#ppt_w"/>
                                          </p:val>
                                        </p:tav>
                                      </p:tavLst>
                                    </p:anim>
                                    <p:anim calcmode="lin" valueType="num">
                                      <p:cBhvr>
                                        <p:cTn id="64" dur="1000" fill="hold"/>
                                        <p:tgtEl>
                                          <p:spTgt spid="3815432"/>
                                        </p:tgtEl>
                                        <p:attrNameLst>
                                          <p:attrName>ppt_h</p:attrName>
                                        </p:attrNameLst>
                                      </p:cBhvr>
                                      <p:tavLst>
                                        <p:tav tm="0">
                                          <p:val>
                                            <p:fltVal val="0"/>
                                          </p:val>
                                        </p:tav>
                                        <p:tav tm="100000">
                                          <p:val>
                                            <p:strVal val="#ppt_h"/>
                                          </p:val>
                                        </p:tav>
                                      </p:tavLst>
                                    </p:anim>
                                    <p:anim calcmode="lin" valueType="num">
                                      <p:cBhvr>
                                        <p:cTn id="65" dur="1000" fill="hold"/>
                                        <p:tgtEl>
                                          <p:spTgt spid="381543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8154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815431"/>
                                        </p:tgtEl>
                                        <p:attrNameLst>
                                          <p:attrName>style.visibility</p:attrName>
                                        </p:attrNameLst>
                                      </p:cBhvr>
                                      <p:to>
                                        <p:strVal val="visible"/>
                                      </p:to>
                                    </p:set>
                                    <p:anim calcmode="lin" valueType="num">
                                      <p:cBhvr>
                                        <p:cTn id="71" dur="1000" fill="hold"/>
                                        <p:tgtEl>
                                          <p:spTgt spid="3815431"/>
                                        </p:tgtEl>
                                        <p:attrNameLst>
                                          <p:attrName>ppt_w</p:attrName>
                                        </p:attrNameLst>
                                      </p:cBhvr>
                                      <p:tavLst>
                                        <p:tav tm="0">
                                          <p:val>
                                            <p:fltVal val="0"/>
                                          </p:val>
                                        </p:tav>
                                        <p:tav tm="100000">
                                          <p:val>
                                            <p:strVal val="#ppt_w"/>
                                          </p:val>
                                        </p:tav>
                                      </p:tavLst>
                                    </p:anim>
                                    <p:anim calcmode="lin" valueType="num">
                                      <p:cBhvr>
                                        <p:cTn id="72" dur="1000" fill="hold"/>
                                        <p:tgtEl>
                                          <p:spTgt spid="3815431"/>
                                        </p:tgtEl>
                                        <p:attrNameLst>
                                          <p:attrName>ppt_h</p:attrName>
                                        </p:attrNameLst>
                                      </p:cBhvr>
                                      <p:tavLst>
                                        <p:tav tm="0">
                                          <p:val>
                                            <p:fltVal val="0"/>
                                          </p:val>
                                        </p:tav>
                                        <p:tav tm="100000">
                                          <p:val>
                                            <p:strVal val="#ppt_h"/>
                                          </p:val>
                                        </p:tav>
                                      </p:tavLst>
                                    </p:anim>
                                    <p:anim calcmode="lin" valueType="num">
                                      <p:cBhvr>
                                        <p:cTn id="73" dur="1000" fill="hold"/>
                                        <p:tgtEl>
                                          <p:spTgt spid="381543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8154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815430"/>
                                        </p:tgtEl>
                                        <p:attrNameLst>
                                          <p:attrName>style.visibility</p:attrName>
                                        </p:attrNameLst>
                                      </p:cBhvr>
                                      <p:to>
                                        <p:strVal val="visible"/>
                                      </p:to>
                                    </p:set>
                                    <p:anim calcmode="lin" valueType="num">
                                      <p:cBhvr>
                                        <p:cTn id="79" dur="1000" fill="hold"/>
                                        <p:tgtEl>
                                          <p:spTgt spid="3815430"/>
                                        </p:tgtEl>
                                        <p:attrNameLst>
                                          <p:attrName>ppt_w</p:attrName>
                                        </p:attrNameLst>
                                      </p:cBhvr>
                                      <p:tavLst>
                                        <p:tav tm="0">
                                          <p:val>
                                            <p:fltVal val="0"/>
                                          </p:val>
                                        </p:tav>
                                        <p:tav tm="100000">
                                          <p:val>
                                            <p:strVal val="#ppt_w"/>
                                          </p:val>
                                        </p:tav>
                                      </p:tavLst>
                                    </p:anim>
                                    <p:anim calcmode="lin" valueType="num">
                                      <p:cBhvr>
                                        <p:cTn id="80" dur="1000" fill="hold"/>
                                        <p:tgtEl>
                                          <p:spTgt spid="3815430"/>
                                        </p:tgtEl>
                                        <p:attrNameLst>
                                          <p:attrName>ppt_h</p:attrName>
                                        </p:attrNameLst>
                                      </p:cBhvr>
                                      <p:tavLst>
                                        <p:tav tm="0">
                                          <p:val>
                                            <p:fltVal val="0"/>
                                          </p:val>
                                        </p:tav>
                                        <p:tav tm="100000">
                                          <p:val>
                                            <p:strVal val="#ppt_h"/>
                                          </p:val>
                                        </p:tav>
                                      </p:tavLst>
                                    </p:anim>
                                    <p:anim calcmode="lin" valueType="num">
                                      <p:cBhvr>
                                        <p:cTn id="81" dur="1000" fill="hold"/>
                                        <p:tgtEl>
                                          <p:spTgt spid="381543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8154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815429"/>
                                        </p:tgtEl>
                                        <p:attrNameLst>
                                          <p:attrName>style.visibility</p:attrName>
                                        </p:attrNameLst>
                                      </p:cBhvr>
                                      <p:to>
                                        <p:strVal val="visible"/>
                                      </p:to>
                                    </p:set>
                                    <p:anim calcmode="lin" valueType="num">
                                      <p:cBhvr>
                                        <p:cTn id="87" dur="1000" fill="hold"/>
                                        <p:tgtEl>
                                          <p:spTgt spid="3815429"/>
                                        </p:tgtEl>
                                        <p:attrNameLst>
                                          <p:attrName>ppt_w</p:attrName>
                                        </p:attrNameLst>
                                      </p:cBhvr>
                                      <p:tavLst>
                                        <p:tav tm="0">
                                          <p:val>
                                            <p:fltVal val="0"/>
                                          </p:val>
                                        </p:tav>
                                        <p:tav tm="100000">
                                          <p:val>
                                            <p:strVal val="#ppt_w"/>
                                          </p:val>
                                        </p:tav>
                                      </p:tavLst>
                                    </p:anim>
                                    <p:anim calcmode="lin" valueType="num">
                                      <p:cBhvr>
                                        <p:cTn id="88" dur="1000" fill="hold"/>
                                        <p:tgtEl>
                                          <p:spTgt spid="3815429"/>
                                        </p:tgtEl>
                                        <p:attrNameLst>
                                          <p:attrName>ppt_h</p:attrName>
                                        </p:attrNameLst>
                                      </p:cBhvr>
                                      <p:tavLst>
                                        <p:tav tm="0">
                                          <p:val>
                                            <p:fltVal val="0"/>
                                          </p:val>
                                        </p:tav>
                                        <p:tav tm="100000">
                                          <p:val>
                                            <p:strVal val="#ppt_h"/>
                                          </p:val>
                                        </p:tav>
                                      </p:tavLst>
                                    </p:anim>
                                    <p:anim calcmode="lin" valueType="num">
                                      <p:cBhvr>
                                        <p:cTn id="89" dur="1000" fill="hold"/>
                                        <p:tgtEl>
                                          <p:spTgt spid="3815429"/>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8154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815428"/>
                                        </p:tgtEl>
                                        <p:attrNameLst>
                                          <p:attrName>style.visibility</p:attrName>
                                        </p:attrNameLst>
                                      </p:cBhvr>
                                      <p:to>
                                        <p:strVal val="visible"/>
                                      </p:to>
                                    </p:set>
                                    <p:anim calcmode="lin" valueType="num">
                                      <p:cBhvr>
                                        <p:cTn id="95" dur="1000" fill="hold"/>
                                        <p:tgtEl>
                                          <p:spTgt spid="3815428"/>
                                        </p:tgtEl>
                                        <p:attrNameLst>
                                          <p:attrName>ppt_w</p:attrName>
                                        </p:attrNameLst>
                                      </p:cBhvr>
                                      <p:tavLst>
                                        <p:tav tm="0">
                                          <p:val>
                                            <p:fltVal val="0"/>
                                          </p:val>
                                        </p:tav>
                                        <p:tav tm="100000">
                                          <p:val>
                                            <p:strVal val="#ppt_w"/>
                                          </p:val>
                                        </p:tav>
                                      </p:tavLst>
                                    </p:anim>
                                    <p:anim calcmode="lin" valueType="num">
                                      <p:cBhvr>
                                        <p:cTn id="96" dur="1000" fill="hold"/>
                                        <p:tgtEl>
                                          <p:spTgt spid="3815428"/>
                                        </p:tgtEl>
                                        <p:attrNameLst>
                                          <p:attrName>ppt_h</p:attrName>
                                        </p:attrNameLst>
                                      </p:cBhvr>
                                      <p:tavLst>
                                        <p:tav tm="0">
                                          <p:val>
                                            <p:fltVal val="0"/>
                                          </p:val>
                                        </p:tav>
                                        <p:tav tm="100000">
                                          <p:val>
                                            <p:strVal val="#ppt_h"/>
                                          </p:val>
                                        </p:tav>
                                      </p:tavLst>
                                    </p:anim>
                                    <p:anim calcmode="lin" valueType="num">
                                      <p:cBhvr>
                                        <p:cTn id="97" dur="1000" fill="hold"/>
                                        <p:tgtEl>
                                          <p:spTgt spid="381542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8154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5426" grpId="0" animBg="1" autoUpdateAnimBg="0"/>
      <p:bldP spid="3815427" grpId="0" animBg="1" autoUpdateAnimBg="0"/>
      <p:bldP spid="3815428" grpId="0" animBg="1" autoUpdateAnimBg="0"/>
      <p:bldP spid="3815429" grpId="0" animBg="1" autoUpdateAnimBg="0"/>
      <p:bldP spid="3815430" grpId="0" animBg="1" autoUpdateAnimBg="0"/>
      <p:bldP spid="3815431" grpId="0" animBg="1" autoUpdateAnimBg="0"/>
      <p:bldP spid="3815432" grpId="0" animBg="1" autoUpdateAnimBg="0"/>
      <p:bldP spid="3815433" grpId="0" animBg="1" autoUpdateAnimBg="0"/>
      <p:bldP spid="3815434" grpId="0" animBg="1" autoUpdateAnimBg="0"/>
      <p:bldP spid="3815435" grpId="0" animBg="1" autoUpdateAnimBg="0"/>
      <p:bldP spid="3815436" grpId="0" animBg="1" autoUpdateAnimBg="0"/>
      <p:bldP spid="3815437"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89922" name="Rectangle 2"/>
          <p:cNvSpPr>
            <a:spLocks noGrp="1" noChangeArrowheads="1"/>
          </p:cNvSpPr>
          <p:nvPr>
            <p:ph type="title"/>
          </p:nvPr>
        </p:nvSpPr>
        <p:spPr/>
        <p:txBody>
          <a:bodyPr/>
          <a:lstStyle/>
          <a:p>
            <a:endParaRPr lang="en-US"/>
          </a:p>
        </p:txBody>
      </p:sp>
      <p:sp>
        <p:nvSpPr>
          <p:cNvPr id="4689923" name="Rectangle 3"/>
          <p:cNvSpPr>
            <a:spLocks noGrp="1" noChangeArrowheads="1"/>
          </p:cNvSpPr>
          <p:nvPr>
            <p:ph type="body" idx="1"/>
          </p:nvPr>
        </p:nvSpPr>
        <p:spPr>
          <a:xfrm>
            <a:off x="1752600" y="4038600"/>
            <a:ext cx="8686800" cy="2362200"/>
          </a:xfrm>
        </p:spPr>
        <p:txBody>
          <a:bodyPr/>
          <a:lstStyle/>
          <a:p>
            <a:pPr>
              <a:lnSpc>
                <a:spcPct val="90000"/>
              </a:lnSpc>
              <a:buFont typeface="Wingdings" pitchFamily="2" charset="2"/>
              <a:buChar char="§"/>
            </a:pPr>
            <a:r>
              <a:rPr lang="en-US" b="1" i="1" u="sng">
                <a:solidFill>
                  <a:srgbClr val="993366"/>
                </a:solidFill>
                <a:effectLst>
                  <a:outerShdw blurRad="38100" dist="38100" dir="2700000" algn="tl">
                    <a:srgbClr val="C0C0C0"/>
                  </a:outerShdw>
                </a:effectLst>
              </a:rPr>
              <a:t>First Corinthians - Chapter Six - Verse Twelve:</a:t>
            </a:r>
          </a:p>
          <a:p>
            <a:pPr>
              <a:lnSpc>
                <a:spcPct val="90000"/>
              </a:lnSpc>
              <a:buFont typeface="Wingdings" pitchFamily="2" charset="2"/>
              <a:buChar char="§"/>
            </a:pPr>
            <a:endParaRPr lang="en-US" sz="800" b="1" i="1" u="sng">
              <a:solidFill>
                <a:srgbClr val="993366"/>
              </a:solidFill>
              <a:effectLst>
                <a:outerShdw blurRad="38100" dist="38100" dir="2700000" algn="tl">
                  <a:srgbClr val="C0C0C0"/>
                </a:outerShdw>
              </a:effectLst>
            </a:endParaRPr>
          </a:p>
          <a:p>
            <a:pPr>
              <a:lnSpc>
                <a:spcPct val="90000"/>
              </a:lnSpc>
              <a:buFont typeface="Wingdings" pitchFamily="2" charset="2"/>
              <a:buChar char="§"/>
            </a:pPr>
            <a:r>
              <a:rPr lang="en-US" sz="2800" b="1" i="1">
                <a:solidFill>
                  <a:srgbClr val="993366"/>
                </a:solidFill>
                <a:effectLst>
                  <a:outerShdw blurRad="38100" dist="38100" dir="2700000" algn="tl">
                    <a:srgbClr val="C0C0C0"/>
                  </a:outerShdw>
                </a:effectLst>
              </a:rPr>
              <a:t>“ALL THINGS ARE LAWFUL UNTO ME, BUT ALL THINGS ARE NOT EXPEDIENT:  ALL THINGS ARE LAWFUL FOR ME, BUT I WILL NOT BE BROUGHT UNDER THE POWER OF ANY!”</a:t>
            </a:r>
            <a:r>
              <a:rPr lang="en-US" sz="2800" b="1" i="1" u="sng">
                <a:solidFill>
                  <a:srgbClr val="993366"/>
                </a:solidFill>
                <a:effectLst>
                  <a:outerShdw blurRad="38100" dist="38100" dir="2700000" algn="tl">
                    <a:srgbClr val="C0C0C0"/>
                  </a:outerShdw>
                </a:effectLst>
              </a:rPr>
              <a:t>  </a:t>
            </a:r>
            <a:endParaRPr lang="en-US" sz="2800" b="1" i="1">
              <a:solidFill>
                <a:srgbClr val="993366"/>
              </a:solidFill>
              <a:effectLst>
                <a:outerShdw blurRad="38100" dist="38100" dir="2700000" algn="tl">
                  <a:srgbClr val="C0C0C0"/>
                </a:outerShdw>
              </a:effectLst>
            </a:endParaRPr>
          </a:p>
        </p:txBody>
      </p:sp>
      <p:sp>
        <p:nvSpPr>
          <p:cNvPr id="4689924" name="WordArt 4"/>
          <p:cNvSpPr>
            <a:spLocks noChangeArrowheads="1" noChangeShapeType="1" noTextEdit="1"/>
          </p:cNvSpPr>
          <p:nvPr/>
        </p:nvSpPr>
        <p:spPr bwMode="auto">
          <a:xfrm>
            <a:off x="1981200" y="304800"/>
            <a:ext cx="83058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Departure Principle:  The Law Of Expediency</a:t>
            </a:r>
          </a:p>
        </p:txBody>
      </p:sp>
    </p:spTree>
    <p:extLst>
      <p:ext uri="{BB962C8B-B14F-4D97-AF65-F5344CB8AC3E}">
        <p14:creationId xmlns:p14="http://schemas.microsoft.com/office/powerpoint/2010/main" val="160518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89924"/>
                                        </p:tgtEl>
                                        <p:attrNameLst>
                                          <p:attrName>style.visibility</p:attrName>
                                        </p:attrNameLst>
                                      </p:cBhvr>
                                      <p:to>
                                        <p:strVal val="visible"/>
                                      </p:to>
                                    </p:set>
                                    <p:anim calcmode="lin" valueType="num">
                                      <p:cBhvr>
                                        <p:cTn id="7" dur="500" fill="hold"/>
                                        <p:tgtEl>
                                          <p:spTgt spid="4689924"/>
                                        </p:tgtEl>
                                        <p:attrNameLst>
                                          <p:attrName>ppt_w</p:attrName>
                                        </p:attrNameLst>
                                      </p:cBhvr>
                                      <p:tavLst>
                                        <p:tav tm="0">
                                          <p:val>
                                            <p:strVal val="4/3*#ppt_w"/>
                                          </p:val>
                                        </p:tav>
                                        <p:tav tm="100000">
                                          <p:val>
                                            <p:strVal val="#ppt_w"/>
                                          </p:val>
                                        </p:tav>
                                      </p:tavLst>
                                    </p:anim>
                                    <p:anim calcmode="lin" valueType="num">
                                      <p:cBhvr>
                                        <p:cTn id="8" dur="500" fill="hold"/>
                                        <p:tgtEl>
                                          <p:spTgt spid="468992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4689923">
                                            <p:txEl>
                                              <p:pRg st="0" end="0"/>
                                            </p:txEl>
                                          </p:spTgt>
                                        </p:tgtEl>
                                        <p:attrNameLst>
                                          <p:attrName>style.visibility</p:attrName>
                                        </p:attrNameLst>
                                      </p:cBhvr>
                                      <p:to>
                                        <p:strVal val="visible"/>
                                      </p:to>
                                    </p:set>
                                    <p:anim calcmode="lin" valueType="num">
                                      <p:cBhvr additive="base">
                                        <p:cTn id="13" dur="300" fill="hold"/>
                                        <p:tgtEl>
                                          <p:spTgt spid="4689923">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6899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689923">
                                            <p:txEl>
                                              <p:pRg st="2" end="2"/>
                                            </p:txEl>
                                          </p:spTgt>
                                        </p:tgtEl>
                                        <p:attrNameLst>
                                          <p:attrName>style.visibility</p:attrName>
                                        </p:attrNameLst>
                                      </p:cBhvr>
                                      <p:to>
                                        <p:strVal val="visible"/>
                                      </p:to>
                                    </p:set>
                                    <p:anim calcmode="lin" valueType="num">
                                      <p:cBhvr additive="base">
                                        <p:cTn id="19" dur="300" fill="hold"/>
                                        <p:tgtEl>
                                          <p:spTgt spid="4689923">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68992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23" grpId="0" build="p" autoUpdateAnimBg="0"/>
      <p:bldP spid="46899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75415" y="228600"/>
            <a:ext cx="12028602" cy="591532"/>
          </a:xfrm>
        </p:spPr>
        <p:txBody>
          <a:bodyPr/>
          <a:lstStyle/>
          <a:p>
            <a:r>
              <a:rPr lang="en-US" b="1" dirty="0">
                <a:solidFill>
                  <a:srgbClr val="EAEAEA"/>
                </a:solidFill>
              </a:rPr>
              <a:t>DISPENSATIONAL PREOCCUPATION</a:t>
            </a:r>
          </a:p>
        </p:txBody>
      </p:sp>
      <p:sp>
        <p:nvSpPr>
          <p:cNvPr id="4" name="Rectangle 3"/>
          <p:cNvSpPr/>
          <p:nvPr/>
        </p:nvSpPr>
        <p:spPr>
          <a:xfrm>
            <a:off x="1611984" y="820132"/>
            <a:ext cx="8837938" cy="59708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sng" strike="noStrike" kern="1200" cap="none" spc="0" normalizeH="0" baseline="0" noProof="0" dirty="0">
                <a:ln w="12700">
                  <a:solidFill>
                    <a:srgbClr val="CCECFF">
                      <a:satMod val="155000"/>
                    </a:srgbClr>
                  </a:solidFill>
                  <a:prstDash val="solid"/>
                </a:ln>
                <a:solidFill>
                  <a:srgbClr val="C00000"/>
                </a:solidFill>
                <a:effectLst>
                  <a:outerShdw blurRad="41275" dist="20320" dir="1800000" algn="tl" rotWithShape="0">
                    <a:srgbClr val="000000">
                      <a:alpha val="40000"/>
                    </a:srgbClr>
                  </a:outerShdw>
                </a:effectLst>
                <a:uLnTx/>
                <a:uFillTx/>
                <a:latin typeface="Calligrapher" pitchFamily="2" charset="0"/>
                <a:ea typeface="+mn-ea"/>
                <a:cs typeface="+mn-cs"/>
              </a:rPr>
              <a:t>FATALISTIC ATTITUDE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sng" strike="noStrike" kern="1200" cap="none" spc="0" normalizeH="0" baseline="0" noProof="0" dirty="0">
              <a:ln w="12700">
                <a:solidFill>
                  <a:srgbClr val="CCECFF">
                    <a:satMod val="155000"/>
                  </a:srgbClr>
                </a:solidFill>
                <a:prstDash val="solid"/>
              </a:ln>
              <a:solidFill>
                <a:srgbClr val="C00000"/>
              </a:solidFill>
              <a:effectLst>
                <a:outerShdw blurRad="41275" dist="20320" dir="1800000" algn="tl" rotWithShape="0">
                  <a:srgbClr val="000000">
                    <a:alpha val="40000"/>
                  </a:srgbClr>
                </a:outerShdw>
              </a:effectLst>
              <a:uLnTx/>
              <a:uFillTx/>
              <a:latin typeface="Calligrapher"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2700">
                  <a:solidFill>
                    <a:srgbClr val="CCECFF">
                      <a:satMod val="155000"/>
                    </a:srgbClr>
                  </a:solidFill>
                  <a:prstDash val="solid"/>
                </a:ln>
                <a:solidFill>
                  <a:srgbClr val="C00000"/>
                </a:solidFill>
                <a:effectLst>
                  <a:outerShdw blurRad="41275" dist="20320" dir="1800000" algn="tl" rotWithShape="0">
                    <a:srgbClr val="000000">
                      <a:alpha val="40000"/>
                    </a:srgbClr>
                  </a:outerShdw>
                </a:effectLst>
                <a:uLnTx/>
                <a:uFillTx/>
                <a:latin typeface="Calligrapher" pitchFamily="2" charset="0"/>
                <a:ea typeface="+mn-ea"/>
                <a:cs typeface="+mn-cs"/>
              </a:rPr>
              <a:t>Those who believe the Second Coming is immediate often adopt a fatalistic attitude &amp; fall prey to a siege mentality: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2700">
                  <a:solidFill>
                    <a:srgbClr val="CCECFF">
                      <a:satMod val="155000"/>
                    </a:srgbClr>
                  </a:solidFill>
                  <a:prstDash val="solid"/>
                </a:ln>
                <a:solidFill>
                  <a:srgbClr val="C00000"/>
                </a:solidFill>
                <a:effectLst>
                  <a:outerShdw blurRad="41275" dist="20320" dir="1800000" algn="tl" rotWithShape="0">
                    <a:srgbClr val="000000">
                      <a:alpha val="40000"/>
                    </a:srgbClr>
                  </a:outerShdw>
                </a:effectLst>
                <a:uLnTx/>
                <a:uFillTx/>
                <a:latin typeface="Calligrapher" pitchFamily="2" charset="0"/>
                <a:ea typeface="+mn-ea"/>
                <a:cs typeface="+mn-cs"/>
              </a:rPr>
              <a:t>  “There’s nothing that can be done about the world’s problems.  Don’t prepare for any future;  just hunker down and wait.”</a:t>
            </a:r>
          </a:p>
        </p:txBody>
      </p:sp>
    </p:spTree>
    <p:extLst>
      <p:ext uri="{BB962C8B-B14F-4D97-AF65-F5344CB8AC3E}">
        <p14:creationId xmlns:p14="http://schemas.microsoft.com/office/powerpoint/2010/main" val="23304338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96066" name="Rectangle 2"/>
          <p:cNvSpPr>
            <a:spLocks noGrp="1" noChangeArrowheads="1"/>
          </p:cNvSpPr>
          <p:nvPr>
            <p:ph type="title"/>
          </p:nvPr>
        </p:nvSpPr>
        <p:spPr/>
        <p:txBody>
          <a:bodyPr/>
          <a:lstStyle/>
          <a:p>
            <a:endParaRPr lang="en-US"/>
          </a:p>
        </p:txBody>
      </p:sp>
      <p:sp>
        <p:nvSpPr>
          <p:cNvPr id="4696067" name="Rectangle 3"/>
          <p:cNvSpPr>
            <a:spLocks noGrp="1" noChangeArrowheads="1"/>
          </p:cNvSpPr>
          <p:nvPr>
            <p:ph type="body" idx="1"/>
          </p:nvPr>
        </p:nvSpPr>
        <p:spPr>
          <a:xfrm>
            <a:off x="1524000" y="4267200"/>
            <a:ext cx="9144000" cy="2362200"/>
          </a:xfrm>
        </p:spPr>
        <p:txBody>
          <a:bodyPr/>
          <a:lstStyle/>
          <a:p>
            <a:pPr>
              <a:lnSpc>
                <a:spcPct val="90000"/>
              </a:lnSpc>
              <a:buFont typeface="Wingdings" pitchFamily="2" charset="2"/>
              <a:buChar char="§"/>
            </a:pPr>
            <a:r>
              <a:rPr lang="en-US" b="1" i="1" u="sng" dirty="0">
                <a:solidFill>
                  <a:srgbClr val="993366"/>
                </a:solidFill>
                <a:effectLst>
                  <a:outerShdw blurRad="38100" dist="38100" dir="2700000" algn="tl">
                    <a:srgbClr val="C0C0C0"/>
                  </a:outerShdw>
                </a:effectLst>
              </a:rPr>
              <a:t> First Corinthians - Chapter Six - Verse Twelve:</a:t>
            </a:r>
          </a:p>
          <a:p>
            <a:pPr>
              <a:lnSpc>
                <a:spcPct val="90000"/>
              </a:lnSpc>
              <a:buFont typeface="Wingdings" pitchFamily="2" charset="2"/>
              <a:buChar char="§"/>
            </a:pPr>
            <a:endParaRPr lang="en-US" sz="800" b="1" i="1" u="sng" dirty="0">
              <a:solidFill>
                <a:srgbClr val="993366"/>
              </a:solidFill>
              <a:effectLst>
                <a:outerShdw blurRad="38100" dist="38100" dir="2700000" algn="tl">
                  <a:srgbClr val="C0C0C0"/>
                </a:outerShdw>
              </a:effectLst>
            </a:endParaRPr>
          </a:p>
          <a:p>
            <a:pPr>
              <a:lnSpc>
                <a:spcPct val="90000"/>
              </a:lnSpc>
              <a:buFont typeface="Wingdings" pitchFamily="2" charset="2"/>
              <a:buChar char="§"/>
            </a:pPr>
            <a:r>
              <a:rPr lang="en-US" sz="2800" b="1" i="1" dirty="0">
                <a:solidFill>
                  <a:srgbClr val="993366"/>
                </a:solidFill>
                <a:effectLst>
                  <a:outerShdw blurRad="38100" dist="38100" dir="2700000" algn="tl">
                    <a:srgbClr val="C0C0C0"/>
                  </a:outerShdw>
                </a:effectLst>
              </a:rPr>
              <a:t>Therefore,  Two Principles Are Apparent:  Expedients Cannot  (a)  Be an addition to the word of God  - or –     (b) be a substitution for God’s ways. A true expedience, therefore,  neither adds to or changes the plan of God! </a:t>
            </a:r>
          </a:p>
        </p:txBody>
      </p:sp>
      <p:sp>
        <p:nvSpPr>
          <p:cNvPr id="4696068" name="WordArt 4"/>
          <p:cNvSpPr>
            <a:spLocks noChangeArrowheads="1" noChangeShapeType="1" noTextEdit="1"/>
          </p:cNvSpPr>
          <p:nvPr/>
        </p:nvSpPr>
        <p:spPr bwMode="auto">
          <a:xfrm>
            <a:off x="1981200" y="304800"/>
            <a:ext cx="83058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Departure Principle:  The Law Of Expediency</a:t>
            </a:r>
          </a:p>
        </p:txBody>
      </p:sp>
    </p:spTree>
    <p:extLst>
      <p:ext uri="{BB962C8B-B14F-4D97-AF65-F5344CB8AC3E}">
        <p14:creationId xmlns:p14="http://schemas.microsoft.com/office/powerpoint/2010/main" val="18940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96068"/>
                                        </p:tgtEl>
                                        <p:attrNameLst>
                                          <p:attrName>style.visibility</p:attrName>
                                        </p:attrNameLst>
                                      </p:cBhvr>
                                      <p:to>
                                        <p:strVal val="visible"/>
                                      </p:to>
                                    </p:set>
                                    <p:anim calcmode="lin" valueType="num">
                                      <p:cBhvr>
                                        <p:cTn id="7" dur="500" fill="hold"/>
                                        <p:tgtEl>
                                          <p:spTgt spid="4696068"/>
                                        </p:tgtEl>
                                        <p:attrNameLst>
                                          <p:attrName>ppt_w</p:attrName>
                                        </p:attrNameLst>
                                      </p:cBhvr>
                                      <p:tavLst>
                                        <p:tav tm="0">
                                          <p:val>
                                            <p:strVal val="4/3*#ppt_w"/>
                                          </p:val>
                                        </p:tav>
                                        <p:tav tm="100000">
                                          <p:val>
                                            <p:strVal val="#ppt_w"/>
                                          </p:val>
                                        </p:tav>
                                      </p:tavLst>
                                    </p:anim>
                                    <p:anim calcmode="lin" valueType="num">
                                      <p:cBhvr>
                                        <p:cTn id="8" dur="500" fill="hold"/>
                                        <p:tgtEl>
                                          <p:spTgt spid="4696068"/>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4696067">
                                            <p:txEl>
                                              <p:pRg st="0" end="0"/>
                                            </p:txEl>
                                          </p:spTgt>
                                        </p:tgtEl>
                                        <p:attrNameLst>
                                          <p:attrName>style.visibility</p:attrName>
                                        </p:attrNameLst>
                                      </p:cBhvr>
                                      <p:to>
                                        <p:strVal val="visible"/>
                                      </p:to>
                                    </p:set>
                                    <p:anim calcmode="lin" valueType="num">
                                      <p:cBhvr additive="base">
                                        <p:cTn id="13" dur="300" fill="hold"/>
                                        <p:tgtEl>
                                          <p:spTgt spid="4696067">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6960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696067">
                                            <p:txEl>
                                              <p:pRg st="2" end="2"/>
                                            </p:txEl>
                                          </p:spTgt>
                                        </p:tgtEl>
                                        <p:attrNameLst>
                                          <p:attrName>style.visibility</p:attrName>
                                        </p:attrNameLst>
                                      </p:cBhvr>
                                      <p:to>
                                        <p:strVal val="visible"/>
                                      </p:to>
                                    </p:set>
                                    <p:anim calcmode="lin" valueType="num">
                                      <p:cBhvr additive="base">
                                        <p:cTn id="19" dur="300" fill="hold"/>
                                        <p:tgtEl>
                                          <p:spTgt spid="4696067">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6960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6067" grpId="0" build="p" autoUpdateAnimBg="0"/>
      <p:bldP spid="469606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94018" name="Rectangle 2"/>
          <p:cNvSpPr>
            <a:spLocks noGrp="1" noChangeArrowheads="1"/>
          </p:cNvSpPr>
          <p:nvPr>
            <p:ph type="title"/>
          </p:nvPr>
        </p:nvSpPr>
        <p:spPr/>
        <p:txBody>
          <a:bodyPr/>
          <a:lstStyle/>
          <a:p>
            <a:endParaRPr lang="en-US"/>
          </a:p>
        </p:txBody>
      </p:sp>
      <p:sp>
        <p:nvSpPr>
          <p:cNvPr id="4694019" name="Rectangle 3"/>
          <p:cNvSpPr>
            <a:spLocks noGrp="1" noChangeArrowheads="1"/>
          </p:cNvSpPr>
          <p:nvPr>
            <p:ph type="body" idx="1"/>
          </p:nvPr>
        </p:nvSpPr>
        <p:spPr>
          <a:xfrm>
            <a:off x="2172749" y="3682767"/>
            <a:ext cx="7768206" cy="2946633"/>
          </a:xfrm>
        </p:spPr>
        <p:txBody>
          <a:bodyPr/>
          <a:lstStyle/>
          <a:p>
            <a:pPr>
              <a:lnSpc>
                <a:spcPct val="90000"/>
              </a:lnSpc>
              <a:buFont typeface="Wingdings" pitchFamily="2" charset="2"/>
              <a:buChar char="§"/>
            </a:pPr>
            <a:r>
              <a:rPr lang="en-US" sz="2400" i="1" u="sng" dirty="0">
                <a:solidFill>
                  <a:srgbClr val="993366"/>
                </a:solidFill>
                <a:effectLst>
                  <a:outerShdw blurRad="38100" dist="38100" dir="2700000" algn="tl">
                    <a:srgbClr val="C0C0C0"/>
                  </a:outerShdw>
                </a:effectLst>
              </a:rPr>
              <a:t>First Corinthians Chapter Six &amp; Verse Twelve States</a:t>
            </a:r>
            <a:r>
              <a:rPr lang="en-US" sz="2400" i="1" dirty="0">
                <a:solidFill>
                  <a:srgbClr val="993366"/>
                </a:solidFill>
                <a:effectLst>
                  <a:outerShdw blurRad="38100" dist="38100" dir="2700000" algn="tl">
                    <a:srgbClr val="C0C0C0"/>
                  </a:outerShdw>
                </a:effectLst>
              </a:rPr>
              <a:t> -</a:t>
            </a:r>
            <a:r>
              <a:rPr lang="en-US" sz="2400" b="1" i="1" dirty="0">
                <a:solidFill>
                  <a:srgbClr val="993366"/>
                </a:solidFill>
                <a:effectLst>
                  <a:outerShdw blurRad="38100" dist="38100" dir="2700000" algn="tl">
                    <a:srgbClr val="C0C0C0"/>
                  </a:outerShdw>
                </a:effectLst>
              </a:rPr>
              <a:t>      The Lawful Expediency Must Meet Certain Criteria:   </a:t>
            </a:r>
            <a:r>
              <a:rPr lang="en-US" sz="2000" b="1" i="1" dirty="0">
                <a:solidFill>
                  <a:srgbClr val="993366"/>
                </a:solidFill>
                <a:effectLst>
                  <a:outerShdw blurRad="38100" dist="38100" dir="2700000" algn="tl">
                    <a:srgbClr val="C0C0C0"/>
                  </a:outerShdw>
                </a:effectLst>
              </a:rPr>
              <a:t>Secondly,  there cannot be an explicit statement found in the Bible.  This is an evident conclusion from the first point.  When God speaks,  man is not left to use his judgment &amp; reasoning ability to determine if he is going to act. When God speaks,  obedience by faith must be forthcoming from man,  and  he cannot decide if he wants to do what God has commanded or not.  Yet, with the area of thoughtful expediency, human wisdom can be utilized in that realm where God has left man free to use his own individual and collective judgment</a:t>
            </a:r>
            <a:r>
              <a:rPr lang="en-US" sz="2400" b="1" i="1" dirty="0">
                <a:solidFill>
                  <a:srgbClr val="993366"/>
                </a:solidFill>
                <a:effectLst>
                  <a:outerShdw blurRad="38100" dist="38100" dir="2700000" algn="tl">
                    <a:srgbClr val="C0C0C0"/>
                  </a:outerShdw>
                </a:effectLst>
              </a:rPr>
              <a:t>.</a:t>
            </a:r>
          </a:p>
          <a:p>
            <a:pPr>
              <a:lnSpc>
                <a:spcPct val="90000"/>
              </a:lnSpc>
              <a:buFont typeface="Wingdings" pitchFamily="2" charset="2"/>
              <a:buNone/>
            </a:pPr>
            <a:r>
              <a:rPr lang="en-US" sz="2400" b="1" i="1" dirty="0">
                <a:solidFill>
                  <a:srgbClr val="993366"/>
                </a:solidFill>
                <a:effectLst>
                  <a:outerShdw blurRad="38100" dist="38100" dir="2700000" algn="tl">
                    <a:srgbClr val="C0C0C0"/>
                  </a:outerShdw>
                </a:effectLst>
              </a:rPr>
              <a:t> </a:t>
            </a:r>
          </a:p>
          <a:p>
            <a:pPr>
              <a:lnSpc>
                <a:spcPct val="90000"/>
              </a:lnSpc>
              <a:buFont typeface="Wingdings" pitchFamily="2" charset="2"/>
              <a:buChar char="§"/>
            </a:pPr>
            <a:endParaRPr lang="en-US" sz="2400" b="1" i="1" dirty="0">
              <a:solidFill>
                <a:srgbClr val="993366"/>
              </a:solidFill>
              <a:effectLst>
                <a:outerShdw blurRad="38100" dist="38100" dir="2700000" algn="tl">
                  <a:srgbClr val="C0C0C0"/>
                </a:outerShdw>
              </a:effectLst>
            </a:endParaRPr>
          </a:p>
          <a:p>
            <a:pPr>
              <a:lnSpc>
                <a:spcPct val="90000"/>
              </a:lnSpc>
              <a:buFont typeface="Wingdings" pitchFamily="2" charset="2"/>
              <a:buChar char="§"/>
            </a:pPr>
            <a:endParaRPr lang="en-US" sz="2400" b="1" i="1" dirty="0">
              <a:solidFill>
                <a:srgbClr val="993366"/>
              </a:solidFill>
              <a:effectLst>
                <a:outerShdw blurRad="38100" dist="38100" dir="2700000" algn="tl">
                  <a:srgbClr val="C0C0C0"/>
                </a:outerShdw>
              </a:effectLst>
            </a:endParaRPr>
          </a:p>
          <a:p>
            <a:pPr>
              <a:lnSpc>
                <a:spcPct val="90000"/>
              </a:lnSpc>
              <a:buFont typeface="Wingdings" pitchFamily="2" charset="2"/>
              <a:buChar char="§"/>
            </a:pPr>
            <a:endParaRPr lang="en-US" sz="2400" b="1" i="1" dirty="0">
              <a:solidFill>
                <a:srgbClr val="993366"/>
              </a:solidFill>
              <a:effectLst>
                <a:outerShdw blurRad="38100" dist="38100" dir="2700000" algn="tl">
                  <a:srgbClr val="C0C0C0"/>
                </a:outerShdw>
              </a:effectLst>
            </a:endParaRPr>
          </a:p>
          <a:p>
            <a:pPr>
              <a:lnSpc>
                <a:spcPct val="90000"/>
              </a:lnSpc>
              <a:buFont typeface="Wingdings" pitchFamily="2" charset="2"/>
              <a:buNone/>
            </a:pPr>
            <a:r>
              <a:rPr lang="en-US" sz="2400" b="1" i="1" dirty="0">
                <a:solidFill>
                  <a:srgbClr val="993366"/>
                </a:solidFill>
                <a:effectLst>
                  <a:outerShdw blurRad="38100" dist="38100" dir="2700000" algn="tl">
                    <a:srgbClr val="C0C0C0"/>
                  </a:outerShdw>
                </a:effectLst>
              </a:rPr>
              <a:t>   </a:t>
            </a:r>
            <a:endParaRPr lang="en-US" sz="2800" i="1" dirty="0">
              <a:solidFill>
                <a:srgbClr val="993366"/>
              </a:solidFill>
              <a:effectLst>
                <a:outerShdw blurRad="38100" dist="38100" dir="2700000" algn="tl">
                  <a:srgbClr val="C0C0C0"/>
                </a:outerShdw>
              </a:effectLst>
            </a:endParaRPr>
          </a:p>
        </p:txBody>
      </p:sp>
      <p:sp>
        <p:nvSpPr>
          <p:cNvPr id="4694020" name="WordArt 4"/>
          <p:cNvSpPr>
            <a:spLocks noChangeArrowheads="1" noChangeShapeType="1" noTextEdit="1"/>
          </p:cNvSpPr>
          <p:nvPr/>
        </p:nvSpPr>
        <p:spPr bwMode="auto">
          <a:xfrm>
            <a:off x="1981200" y="304800"/>
            <a:ext cx="83058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Departure Principle:  The Law Of Expediency</a:t>
            </a:r>
          </a:p>
        </p:txBody>
      </p:sp>
    </p:spTree>
    <p:extLst>
      <p:ext uri="{BB962C8B-B14F-4D97-AF65-F5344CB8AC3E}">
        <p14:creationId xmlns:p14="http://schemas.microsoft.com/office/powerpoint/2010/main" val="5758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94020"/>
                                        </p:tgtEl>
                                        <p:attrNameLst>
                                          <p:attrName>style.visibility</p:attrName>
                                        </p:attrNameLst>
                                      </p:cBhvr>
                                      <p:to>
                                        <p:strVal val="visible"/>
                                      </p:to>
                                    </p:set>
                                    <p:anim calcmode="lin" valueType="num">
                                      <p:cBhvr>
                                        <p:cTn id="7" dur="500" fill="hold"/>
                                        <p:tgtEl>
                                          <p:spTgt spid="4694020"/>
                                        </p:tgtEl>
                                        <p:attrNameLst>
                                          <p:attrName>ppt_w</p:attrName>
                                        </p:attrNameLst>
                                      </p:cBhvr>
                                      <p:tavLst>
                                        <p:tav tm="0">
                                          <p:val>
                                            <p:strVal val="4/3*#ppt_w"/>
                                          </p:val>
                                        </p:tav>
                                        <p:tav tm="100000">
                                          <p:val>
                                            <p:strVal val="#ppt_w"/>
                                          </p:val>
                                        </p:tav>
                                      </p:tavLst>
                                    </p:anim>
                                    <p:anim calcmode="lin" valueType="num">
                                      <p:cBhvr>
                                        <p:cTn id="8" dur="500" fill="hold"/>
                                        <p:tgtEl>
                                          <p:spTgt spid="4694020"/>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694019">
                                            <p:txEl>
                                              <p:pRg st="5" end="5"/>
                                            </p:txEl>
                                          </p:spTgt>
                                        </p:tgtEl>
                                        <p:attrNameLst>
                                          <p:attrName>style.visibility</p:attrName>
                                        </p:attrNameLst>
                                      </p:cBhvr>
                                      <p:to>
                                        <p:strVal val="visible"/>
                                      </p:to>
                                    </p:set>
                                    <p:animEffect transition="in" filter="wipe(left)">
                                      <p:cBhvr>
                                        <p:cTn id="13" dur="500"/>
                                        <p:tgtEl>
                                          <p:spTgt spid="469401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694019">
                                            <p:txEl>
                                              <p:pRg st="1" end="1"/>
                                            </p:txEl>
                                          </p:spTgt>
                                        </p:tgtEl>
                                        <p:attrNameLst>
                                          <p:attrName>style.visibility</p:attrName>
                                        </p:attrNameLst>
                                      </p:cBhvr>
                                      <p:to>
                                        <p:strVal val="visible"/>
                                      </p:to>
                                    </p:set>
                                    <p:animEffect transition="in" filter="wipe(left)">
                                      <p:cBhvr>
                                        <p:cTn id="18" dur="500"/>
                                        <p:tgtEl>
                                          <p:spTgt spid="46940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94019">
                                            <p:txEl>
                                              <p:pRg st="0" end="0"/>
                                            </p:txEl>
                                          </p:spTgt>
                                        </p:tgtEl>
                                        <p:attrNameLst>
                                          <p:attrName>style.visibility</p:attrName>
                                        </p:attrNameLst>
                                      </p:cBhvr>
                                      <p:to>
                                        <p:strVal val="visible"/>
                                      </p:to>
                                    </p:set>
                                    <p:animEffect transition="in" filter="wipe(left)">
                                      <p:cBhvr>
                                        <p:cTn id="23" dur="500"/>
                                        <p:tgtEl>
                                          <p:spTgt spid="4694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4019" grpId="0" build="p" autoUpdateAnimBg="0" rev="1"/>
      <p:bldP spid="469402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98114" name="Rectangle 2"/>
          <p:cNvSpPr>
            <a:spLocks noGrp="1" noChangeArrowheads="1"/>
          </p:cNvSpPr>
          <p:nvPr>
            <p:ph type="title"/>
          </p:nvPr>
        </p:nvSpPr>
        <p:spPr/>
        <p:txBody>
          <a:bodyPr/>
          <a:lstStyle/>
          <a:p>
            <a:endParaRPr lang="en-US"/>
          </a:p>
        </p:txBody>
      </p:sp>
      <p:sp>
        <p:nvSpPr>
          <p:cNvPr id="4698115" name="Rectangle 3"/>
          <p:cNvSpPr>
            <a:spLocks noGrp="1" noChangeArrowheads="1"/>
          </p:cNvSpPr>
          <p:nvPr>
            <p:ph type="body" idx="1"/>
          </p:nvPr>
        </p:nvSpPr>
        <p:spPr>
          <a:xfrm>
            <a:off x="1981200" y="4191000"/>
            <a:ext cx="8077200" cy="2362200"/>
          </a:xfrm>
        </p:spPr>
        <p:txBody>
          <a:bodyPr/>
          <a:lstStyle/>
          <a:p>
            <a:pPr>
              <a:buFont typeface="Wingdings" pitchFamily="2" charset="2"/>
              <a:buChar char="§"/>
            </a:pPr>
            <a:r>
              <a:rPr lang="en-US" sz="2400" i="1" u="sng">
                <a:solidFill>
                  <a:srgbClr val="993366"/>
                </a:solidFill>
                <a:effectLst>
                  <a:outerShdw blurRad="38100" dist="38100" dir="2700000" algn="tl">
                    <a:srgbClr val="C0C0C0"/>
                  </a:outerShdw>
                </a:effectLst>
              </a:rPr>
              <a:t>First Corinthians Chapter Six &amp; Verse Twelve States</a:t>
            </a:r>
            <a:r>
              <a:rPr lang="en-US" sz="2400" i="1">
                <a:solidFill>
                  <a:srgbClr val="993366"/>
                </a:solidFill>
                <a:effectLst>
                  <a:outerShdw blurRad="38100" dist="38100" dir="2700000" algn="tl">
                    <a:srgbClr val="C0C0C0"/>
                  </a:outerShdw>
                </a:effectLst>
              </a:rPr>
              <a:t> -</a:t>
            </a:r>
            <a:r>
              <a:rPr lang="en-US" sz="2400" b="1" i="1">
                <a:solidFill>
                  <a:srgbClr val="993366"/>
                </a:solidFill>
                <a:effectLst>
                  <a:outerShdw blurRad="38100" dist="38100" dir="2700000" algn="tl">
                    <a:srgbClr val="C0C0C0"/>
                  </a:outerShdw>
                </a:effectLst>
              </a:rPr>
              <a:t>      The Lawful Expediency Must Meet Certain Criteria:   Thirdly,  to be an expedience, it must edify the church.    Per 1</a:t>
            </a:r>
            <a:r>
              <a:rPr lang="en-US" sz="2400" b="1" i="1" baseline="30000">
                <a:solidFill>
                  <a:srgbClr val="993366"/>
                </a:solidFill>
                <a:effectLst>
                  <a:outerShdw blurRad="38100" dist="38100" dir="2700000" algn="tl">
                    <a:srgbClr val="C0C0C0"/>
                  </a:outerShdw>
                </a:effectLst>
              </a:rPr>
              <a:t>st</a:t>
            </a:r>
            <a:r>
              <a:rPr lang="en-US" sz="2400" b="1" i="1">
                <a:solidFill>
                  <a:srgbClr val="993366"/>
                </a:solidFill>
                <a:effectLst>
                  <a:outerShdw blurRad="38100" dist="38100" dir="2700000" algn="tl">
                    <a:srgbClr val="C0C0C0"/>
                  </a:outerShdw>
                </a:effectLst>
              </a:rPr>
              <a:t> Corinthians 14: 26 - We can see that when matters of personal judgment pierce the Lord’s body,  then we had better examine our Bibles &amp; hearts for the correct answers!</a:t>
            </a:r>
          </a:p>
          <a:p>
            <a:pPr>
              <a:buFont typeface="Wingdings" pitchFamily="2" charset="2"/>
              <a:buChar char="§"/>
            </a:pPr>
            <a:endParaRPr lang="en-US" sz="2800" i="1">
              <a:solidFill>
                <a:srgbClr val="993366"/>
              </a:solidFill>
              <a:effectLst>
                <a:outerShdw blurRad="38100" dist="38100" dir="2700000" algn="tl">
                  <a:srgbClr val="C0C0C0"/>
                </a:outerShdw>
              </a:effectLst>
            </a:endParaRPr>
          </a:p>
        </p:txBody>
      </p:sp>
      <p:sp>
        <p:nvSpPr>
          <p:cNvPr id="4698116" name="WordArt 4"/>
          <p:cNvSpPr>
            <a:spLocks noChangeArrowheads="1" noChangeShapeType="1" noTextEdit="1"/>
          </p:cNvSpPr>
          <p:nvPr/>
        </p:nvSpPr>
        <p:spPr bwMode="auto">
          <a:xfrm>
            <a:off x="1981200" y="304800"/>
            <a:ext cx="83058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Departure Principle:  The Law Of Expediency</a:t>
            </a:r>
          </a:p>
        </p:txBody>
      </p:sp>
    </p:spTree>
    <p:extLst>
      <p:ext uri="{BB962C8B-B14F-4D97-AF65-F5344CB8AC3E}">
        <p14:creationId xmlns:p14="http://schemas.microsoft.com/office/powerpoint/2010/main" val="427891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98116"/>
                                        </p:tgtEl>
                                        <p:attrNameLst>
                                          <p:attrName>style.visibility</p:attrName>
                                        </p:attrNameLst>
                                      </p:cBhvr>
                                      <p:to>
                                        <p:strVal val="visible"/>
                                      </p:to>
                                    </p:set>
                                    <p:anim calcmode="lin" valueType="num">
                                      <p:cBhvr>
                                        <p:cTn id="7" dur="500" fill="hold"/>
                                        <p:tgtEl>
                                          <p:spTgt spid="4698116"/>
                                        </p:tgtEl>
                                        <p:attrNameLst>
                                          <p:attrName>ppt_w</p:attrName>
                                        </p:attrNameLst>
                                      </p:cBhvr>
                                      <p:tavLst>
                                        <p:tav tm="0">
                                          <p:val>
                                            <p:strVal val="4/3*#ppt_w"/>
                                          </p:val>
                                        </p:tav>
                                        <p:tav tm="100000">
                                          <p:val>
                                            <p:strVal val="#ppt_w"/>
                                          </p:val>
                                        </p:tav>
                                      </p:tavLst>
                                    </p:anim>
                                    <p:anim calcmode="lin" valueType="num">
                                      <p:cBhvr>
                                        <p:cTn id="8" dur="500" fill="hold"/>
                                        <p:tgtEl>
                                          <p:spTgt spid="469811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698115">
                                            <p:txEl>
                                              <p:pRg st="0" end="0"/>
                                            </p:txEl>
                                          </p:spTgt>
                                        </p:tgtEl>
                                        <p:attrNameLst>
                                          <p:attrName>style.visibility</p:attrName>
                                        </p:attrNameLst>
                                      </p:cBhvr>
                                      <p:to>
                                        <p:strVal val="visible"/>
                                      </p:to>
                                    </p:set>
                                    <p:animEffect transition="in" filter="wipe(left)">
                                      <p:cBhvr>
                                        <p:cTn id="13" dur="500"/>
                                        <p:tgtEl>
                                          <p:spTgt spid="4698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8115" grpId="0" build="p" autoUpdateAnimBg="0" rev="1"/>
      <p:bldP spid="469811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84802" name="Rectangle 2"/>
          <p:cNvSpPr>
            <a:spLocks noGrp="1" noChangeArrowheads="1"/>
          </p:cNvSpPr>
          <p:nvPr>
            <p:ph type="title"/>
          </p:nvPr>
        </p:nvSpPr>
        <p:spPr/>
        <p:txBody>
          <a:bodyPr/>
          <a:lstStyle/>
          <a:p>
            <a:endParaRPr lang="en-US"/>
          </a:p>
        </p:txBody>
      </p:sp>
      <p:sp>
        <p:nvSpPr>
          <p:cNvPr id="4684804" name="Rectangle 4"/>
          <p:cNvSpPr>
            <a:spLocks noGrp="1" noChangeArrowheads="1"/>
          </p:cNvSpPr>
          <p:nvPr>
            <p:ph type="body" idx="1"/>
          </p:nvPr>
        </p:nvSpPr>
        <p:spPr>
          <a:xfrm>
            <a:off x="2209800" y="4267200"/>
            <a:ext cx="7772400" cy="2133600"/>
          </a:xfrm>
        </p:spPr>
        <p:txBody>
          <a:bodyPr/>
          <a:lstStyle/>
          <a:p>
            <a:pPr>
              <a:lnSpc>
                <a:spcPct val="90000"/>
              </a:lnSpc>
              <a:buFont typeface="Wingdings" pitchFamily="2" charset="2"/>
              <a:buChar char="§"/>
            </a:pPr>
            <a:r>
              <a:rPr lang="en-US" sz="2400" b="1" i="1">
                <a:solidFill>
                  <a:srgbClr val="993366"/>
                </a:solidFill>
                <a:effectLst>
                  <a:outerShdw blurRad="38100" dist="38100" dir="2700000" algn="tl">
                    <a:srgbClr val="C0C0C0"/>
                  </a:outerShdw>
                </a:effectLst>
              </a:rPr>
              <a:t>Besides the generic and specific classification,  there are two kinds of authority:  </a:t>
            </a:r>
            <a:r>
              <a:rPr lang="en-US" sz="2400" b="1" i="1" u="sng">
                <a:solidFill>
                  <a:srgbClr val="993366"/>
                </a:solidFill>
                <a:effectLst>
                  <a:outerShdw blurRad="38100" dist="38100" dir="2700000" algn="tl">
                    <a:srgbClr val="C0C0C0"/>
                  </a:outerShdw>
                </a:effectLst>
              </a:rPr>
              <a:t>primary</a:t>
            </a:r>
            <a:r>
              <a:rPr lang="en-US" sz="2400" b="1" i="1">
                <a:solidFill>
                  <a:srgbClr val="993366"/>
                </a:solidFill>
                <a:effectLst>
                  <a:outerShdw blurRad="38100" dist="38100" dir="2700000" algn="tl">
                    <a:srgbClr val="C0C0C0"/>
                  </a:outerShdw>
                </a:effectLst>
              </a:rPr>
              <a:t> and </a:t>
            </a:r>
            <a:r>
              <a:rPr lang="en-US" sz="2400" b="1" i="1" u="sng">
                <a:solidFill>
                  <a:srgbClr val="993366"/>
                </a:solidFill>
                <a:effectLst>
                  <a:outerShdw blurRad="38100" dist="38100" dir="2700000" algn="tl">
                    <a:srgbClr val="C0C0C0"/>
                  </a:outerShdw>
                </a:effectLst>
              </a:rPr>
              <a:t>delegated.</a:t>
            </a:r>
            <a:r>
              <a:rPr lang="en-US" sz="2400" b="1" i="1">
                <a:solidFill>
                  <a:srgbClr val="993366"/>
                </a:solidFill>
                <a:effectLst>
                  <a:outerShdw blurRad="38100" dist="38100" dir="2700000" algn="tl">
                    <a:srgbClr val="C0C0C0"/>
                  </a:outerShdw>
                </a:effectLst>
              </a:rPr>
              <a:t>  </a:t>
            </a:r>
            <a:r>
              <a:rPr lang="en-US" sz="2400" b="1" i="1" u="sng">
                <a:solidFill>
                  <a:srgbClr val="993366"/>
                </a:solidFill>
                <a:effectLst>
                  <a:outerShdw blurRad="38100" dist="38100" dir="2700000" algn="tl">
                    <a:srgbClr val="C0C0C0"/>
                  </a:outerShdw>
                </a:effectLst>
              </a:rPr>
              <a:t>Primary</a:t>
            </a:r>
            <a:r>
              <a:rPr lang="en-US" sz="2400" b="1" i="1">
                <a:solidFill>
                  <a:srgbClr val="993366"/>
                </a:solidFill>
                <a:effectLst>
                  <a:outerShdw blurRad="38100" dist="38100" dir="2700000" algn="tl">
                    <a:srgbClr val="C0C0C0"/>
                  </a:outerShdw>
                </a:effectLst>
              </a:rPr>
              <a:t> authority is the original source of all power or authority.  It is the authority that resides in the person by right of his relationship to those who are subject to his authority.  All divine authority begins with God,  the Father!</a:t>
            </a:r>
          </a:p>
          <a:p>
            <a:pPr>
              <a:lnSpc>
                <a:spcPct val="90000"/>
              </a:lnSpc>
              <a:buFont typeface="Wingdings" pitchFamily="2" charset="2"/>
              <a:buChar char="§"/>
            </a:pPr>
            <a:endParaRPr lang="en-US" sz="2800" i="1">
              <a:solidFill>
                <a:srgbClr val="993366"/>
              </a:solidFill>
              <a:effectLst>
                <a:outerShdw blurRad="38100" dist="38100" dir="2700000" algn="tl">
                  <a:srgbClr val="C0C0C0"/>
                </a:outerShdw>
              </a:effectLst>
            </a:endParaRPr>
          </a:p>
        </p:txBody>
      </p:sp>
      <p:sp>
        <p:nvSpPr>
          <p:cNvPr id="4684803" name="WordArt 3"/>
          <p:cNvSpPr>
            <a:spLocks noChangeArrowheads="1" noChangeShapeType="1" noTextEdit="1"/>
          </p:cNvSpPr>
          <p:nvPr/>
        </p:nvSpPr>
        <p:spPr bwMode="auto">
          <a:xfrm>
            <a:off x="1981200" y="304800"/>
            <a:ext cx="83058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Departure Principle:  Primary Vs. Delegated Authority</a:t>
            </a:r>
          </a:p>
        </p:txBody>
      </p:sp>
    </p:spTree>
    <p:extLst>
      <p:ext uri="{BB962C8B-B14F-4D97-AF65-F5344CB8AC3E}">
        <p14:creationId xmlns:p14="http://schemas.microsoft.com/office/powerpoint/2010/main" val="369303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84803"/>
                                        </p:tgtEl>
                                        <p:attrNameLst>
                                          <p:attrName>style.visibility</p:attrName>
                                        </p:attrNameLst>
                                      </p:cBhvr>
                                      <p:to>
                                        <p:strVal val="visible"/>
                                      </p:to>
                                    </p:set>
                                    <p:anim calcmode="lin" valueType="num">
                                      <p:cBhvr>
                                        <p:cTn id="7" dur="500" fill="hold"/>
                                        <p:tgtEl>
                                          <p:spTgt spid="4684803"/>
                                        </p:tgtEl>
                                        <p:attrNameLst>
                                          <p:attrName>ppt_w</p:attrName>
                                        </p:attrNameLst>
                                      </p:cBhvr>
                                      <p:tavLst>
                                        <p:tav tm="0">
                                          <p:val>
                                            <p:strVal val="4/3*#ppt_w"/>
                                          </p:val>
                                        </p:tav>
                                        <p:tav tm="100000">
                                          <p:val>
                                            <p:strVal val="#ppt_w"/>
                                          </p:val>
                                        </p:tav>
                                      </p:tavLst>
                                    </p:anim>
                                    <p:anim calcmode="lin" valueType="num">
                                      <p:cBhvr>
                                        <p:cTn id="8" dur="500" fill="hold"/>
                                        <p:tgtEl>
                                          <p:spTgt spid="468480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684804">
                                            <p:txEl>
                                              <p:pRg st="0" end="0"/>
                                            </p:txEl>
                                          </p:spTgt>
                                        </p:tgtEl>
                                        <p:attrNameLst>
                                          <p:attrName>style.visibility</p:attrName>
                                        </p:attrNameLst>
                                      </p:cBhvr>
                                      <p:to>
                                        <p:strVal val="visible"/>
                                      </p:to>
                                    </p:set>
                                    <p:animEffect transition="in" filter="wipe(left)">
                                      <p:cBhvr>
                                        <p:cTn id="13" dur="500"/>
                                        <p:tgtEl>
                                          <p:spTgt spid="46848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4804" grpId="0" build="p" autoUpdateAnimBg="0" rev="1"/>
      <p:bldP spid="468480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687874" name="Rectangle 2"/>
          <p:cNvSpPr>
            <a:spLocks noGrp="1" noChangeArrowheads="1"/>
          </p:cNvSpPr>
          <p:nvPr>
            <p:ph type="title"/>
          </p:nvPr>
        </p:nvSpPr>
        <p:spPr/>
        <p:txBody>
          <a:bodyPr/>
          <a:lstStyle/>
          <a:p>
            <a:endParaRPr lang="en-US"/>
          </a:p>
        </p:txBody>
      </p:sp>
      <p:sp>
        <p:nvSpPr>
          <p:cNvPr id="4687875" name="Rectangle 3"/>
          <p:cNvSpPr>
            <a:spLocks noGrp="1" noChangeArrowheads="1"/>
          </p:cNvSpPr>
          <p:nvPr>
            <p:ph type="body" idx="1"/>
          </p:nvPr>
        </p:nvSpPr>
        <p:spPr>
          <a:xfrm>
            <a:off x="1752600" y="3886200"/>
            <a:ext cx="8534400" cy="2514600"/>
          </a:xfrm>
        </p:spPr>
        <p:txBody>
          <a:bodyPr/>
          <a:lstStyle/>
          <a:p>
            <a:pPr>
              <a:lnSpc>
                <a:spcPct val="90000"/>
              </a:lnSpc>
              <a:buFont typeface="Wingdings" pitchFamily="2" charset="2"/>
              <a:buChar char="§"/>
            </a:pPr>
            <a:r>
              <a:rPr lang="en-US" sz="2400" b="1" i="1">
                <a:solidFill>
                  <a:srgbClr val="993366"/>
                </a:solidFill>
                <a:effectLst>
                  <a:outerShdw blurRad="38100" dist="38100" dir="2700000" algn="tl">
                    <a:srgbClr val="C0C0C0"/>
                  </a:outerShdw>
                </a:effectLst>
              </a:rPr>
              <a:t>Besides the generic and specific classification,  there are two kinds of authority:  </a:t>
            </a:r>
            <a:r>
              <a:rPr lang="en-US" sz="2400" b="1" i="1" u="sng">
                <a:solidFill>
                  <a:srgbClr val="993366"/>
                </a:solidFill>
                <a:effectLst>
                  <a:outerShdw blurRad="38100" dist="38100" dir="2700000" algn="tl">
                    <a:srgbClr val="C0C0C0"/>
                  </a:outerShdw>
                </a:effectLst>
              </a:rPr>
              <a:t>primary</a:t>
            </a:r>
            <a:r>
              <a:rPr lang="en-US" sz="2400" b="1" i="1">
                <a:solidFill>
                  <a:srgbClr val="993366"/>
                </a:solidFill>
                <a:effectLst>
                  <a:outerShdw blurRad="38100" dist="38100" dir="2700000" algn="tl">
                    <a:srgbClr val="C0C0C0"/>
                  </a:outerShdw>
                </a:effectLst>
              </a:rPr>
              <a:t> and </a:t>
            </a:r>
            <a:r>
              <a:rPr lang="en-US" sz="2400" b="1" i="1" u="sng">
                <a:solidFill>
                  <a:srgbClr val="993366"/>
                </a:solidFill>
                <a:effectLst>
                  <a:outerShdw blurRad="38100" dist="38100" dir="2700000" algn="tl">
                    <a:srgbClr val="C0C0C0"/>
                  </a:outerShdw>
                </a:effectLst>
              </a:rPr>
              <a:t>delegated.</a:t>
            </a:r>
            <a:r>
              <a:rPr lang="en-US" sz="2400" b="1" i="1">
                <a:solidFill>
                  <a:srgbClr val="993366"/>
                </a:solidFill>
                <a:effectLst>
                  <a:outerShdw blurRad="38100" dist="38100" dir="2700000" algn="tl">
                    <a:srgbClr val="C0C0C0"/>
                  </a:outerShdw>
                </a:effectLst>
              </a:rPr>
              <a:t>  </a:t>
            </a:r>
            <a:r>
              <a:rPr lang="en-US" sz="2400" b="1" i="1" u="sng">
                <a:solidFill>
                  <a:srgbClr val="993366"/>
                </a:solidFill>
                <a:effectLst>
                  <a:outerShdw blurRad="38100" dist="38100" dir="2700000" algn="tl">
                    <a:srgbClr val="C0C0C0"/>
                  </a:outerShdw>
                </a:effectLst>
              </a:rPr>
              <a:t>Delegated</a:t>
            </a:r>
            <a:r>
              <a:rPr lang="en-US" sz="2400" b="1" i="1">
                <a:solidFill>
                  <a:srgbClr val="993366"/>
                </a:solidFill>
                <a:effectLst>
                  <a:outerShdw blurRad="38100" dist="38100" dir="2700000" algn="tl">
                    <a:srgbClr val="C0C0C0"/>
                  </a:outerShdw>
                </a:effectLst>
              </a:rPr>
              <a:t> authority is that which is given to another by the one who has the primary authority.  All authority of God has been delegated to his Son,  Jesus Christ,  and not one single word has been delegated to mankind.  In utilizing this authority delegated to the Son,  Christ has delegated or granted certain power to others in administering his authority.  The apostles received this power.  All authority comes from the Son!   </a:t>
            </a:r>
            <a:endParaRPr lang="en-US" sz="2800" i="1">
              <a:solidFill>
                <a:srgbClr val="993366"/>
              </a:solidFill>
              <a:effectLst>
                <a:outerShdw blurRad="38100" dist="38100" dir="2700000" algn="tl">
                  <a:srgbClr val="C0C0C0"/>
                </a:outerShdw>
              </a:effectLst>
            </a:endParaRPr>
          </a:p>
        </p:txBody>
      </p:sp>
      <p:sp>
        <p:nvSpPr>
          <p:cNvPr id="4687876" name="WordArt 4"/>
          <p:cNvSpPr>
            <a:spLocks noChangeArrowheads="1" noChangeShapeType="1" noTextEdit="1"/>
          </p:cNvSpPr>
          <p:nvPr/>
        </p:nvSpPr>
        <p:spPr bwMode="auto">
          <a:xfrm>
            <a:off x="1981200" y="304800"/>
            <a:ext cx="83058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mn-ea"/>
                <a:cs typeface="+mn-cs"/>
              </a:rPr>
              <a:t>Departure Principle:  Primary Vs. Delegated Authority</a:t>
            </a:r>
          </a:p>
        </p:txBody>
      </p:sp>
    </p:spTree>
    <p:extLst>
      <p:ext uri="{BB962C8B-B14F-4D97-AF65-F5344CB8AC3E}">
        <p14:creationId xmlns:p14="http://schemas.microsoft.com/office/powerpoint/2010/main" val="211273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87876"/>
                                        </p:tgtEl>
                                        <p:attrNameLst>
                                          <p:attrName>style.visibility</p:attrName>
                                        </p:attrNameLst>
                                      </p:cBhvr>
                                      <p:to>
                                        <p:strVal val="visible"/>
                                      </p:to>
                                    </p:set>
                                    <p:anim calcmode="lin" valueType="num">
                                      <p:cBhvr>
                                        <p:cTn id="7" dur="500" fill="hold"/>
                                        <p:tgtEl>
                                          <p:spTgt spid="4687876"/>
                                        </p:tgtEl>
                                        <p:attrNameLst>
                                          <p:attrName>ppt_w</p:attrName>
                                        </p:attrNameLst>
                                      </p:cBhvr>
                                      <p:tavLst>
                                        <p:tav tm="0">
                                          <p:val>
                                            <p:strVal val="4/3*#ppt_w"/>
                                          </p:val>
                                        </p:tav>
                                        <p:tav tm="100000">
                                          <p:val>
                                            <p:strVal val="#ppt_w"/>
                                          </p:val>
                                        </p:tav>
                                      </p:tavLst>
                                    </p:anim>
                                    <p:anim calcmode="lin" valueType="num">
                                      <p:cBhvr>
                                        <p:cTn id="8" dur="500" fill="hold"/>
                                        <p:tgtEl>
                                          <p:spTgt spid="46878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4687875">
                                            <p:txEl>
                                              <p:pRg st="0" end="0"/>
                                            </p:txEl>
                                          </p:spTgt>
                                        </p:tgtEl>
                                        <p:attrNameLst>
                                          <p:attrName>style.visibility</p:attrName>
                                        </p:attrNameLst>
                                      </p:cBhvr>
                                      <p:to>
                                        <p:strVal val="visible"/>
                                      </p:to>
                                    </p:set>
                                    <p:anim calcmode="lin" valueType="num">
                                      <p:cBhvr additive="base">
                                        <p:cTn id="13" dur="75" fill="hold"/>
                                        <p:tgtEl>
                                          <p:spTgt spid="4687875">
                                            <p:txEl>
                                              <p:pRg st="0" end="0"/>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468787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7875" grpId="0" build="p" autoUpdateAnimBg="0"/>
      <p:bldP spid="468787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44802" name="Rectangle 2"/>
          <p:cNvSpPr>
            <a:spLocks noGrp="1" noChangeArrowheads="1"/>
          </p:cNvSpPr>
          <p:nvPr>
            <p:ph type="title"/>
          </p:nvPr>
        </p:nvSpPr>
        <p:spPr>
          <a:xfrm>
            <a:off x="2209800" y="0"/>
            <a:ext cx="7772400" cy="1143000"/>
          </a:xfrm>
        </p:spPr>
        <p:txBody>
          <a:bodyPr/>
          <a:lstStyle/>
          <a:p>
            <a:r>
              <a:rPr lang="en-US" sz="4800" b="1">
                <a:effectLst>
                  <a:outerShdw blurRad="38100" dist="38100" dir="2700000" algn="tl">
                    <a:srgbClr val="C0C0C0"/>
                  </a:outerShdw>
                </a:effectLst>
              </a:rPr>
              <a:t>The Butterfly Effect Of </a:t>
            </a:r>
            <a:br>
              <a:rPr lang="en-US" sz="4800" b="1">
                <a:effectLst>
                  <a:outerShdw blurRad="38100" dist="38100" dir="2700000" algn="tl">
                    <a:srgbClr val="C0C0C0"/>
                  </a:outerShdw>
                </a:effectLst>
              </a:rPr>
            </a:br>
            <a:r>
              <a:rPr lang="en-US" b="1">
                <a:effectLst>
                  <a:outerShdw blurRad="38100" dist="38100" dir="2700000" algn="tl">
                    <a:srgbClr val="C0C0C0"/>
                  </a:outerShdw>
                </a:effectLst>
              </a:rPr>
              <a:t>Religious &amp; Church History</a:t>
            </a:r>
          </a:p>
        </p:txBody>
      </p:sp>
      <p:sp>
        <p:nvSpPr>
          <p:cNvPr id="4044803" name="Rectangle 3"/>
          <p:cNvSpPr>
            <a:spLocks noGrp="1" noChangeArrowheads="1"/>
          </p:cNvSpPr>
          <p:nvPr>
            <p:ph type="body" idx="1"/>
          </p:nvPr>
        </p:nvSpPr>
        <p:spPr>
          <a:xfrm>
            <a:off x="2057400" y="1981200"/>
            <a:ext cx="8305800" cy="2438400"/>
          </a:xfrm>
        </p:spPr>
        <p:txBody>
          <a:bodyPr/>
          <a:lstStyle/>
          <a:p>
            <a:pPr>
              <a:buClr>
                <a:srgbClr val="993366"/>
              </a:buClr>
              <a:buFont typeface="Wingdings" pitchFamily="2" charset="2"/>
              <a:buChar char="q"/>
            </a:pPr>
            <a:r>
              <a:rPr lang="en-US" sz="2800" i="1">
                <a:solidFill>
                  <a:srgbClr val="FF66FF"/>
                </a:solidFill>
                <a:effectLst>
                  <a:outerShdw blurRad="38100" dist="38100" dir="2700000" algn="tl">
                    <a:srgbClr val="C0C0C0"/>
                  </a:outerShdw>
                </a:effectLst>
              </a:rPr>
              <a:t>  </a:t>
            </a:r>
            <a:r>
              <a:rPr lang="en-US" sz="2800" u="sng">
                <a:solidFill>
                  <a:srgbClr val="FF66FF"/>
                </a:solidFill>
                <a:effectLst>
                  <a:outerShdw blurRad="38100" dist="38100" dir="2700000" algn="tl">
                    <a:srgbClr val="C0C0C0"/>
                  </a:outerShdw>
                </a:effectLst>
              </a:rPr>
              <a:t>Sensitive Dependence On Initial Conditions</a:t>
            </a:r>
          </a:p>
          <a:p>
            <a:pPr>
              <a:buClr>
                <a:srgbClr val="993366"/>
              </a:buClr>
              <a:buFont typeface="Wingdings" pitchFamily="2" charset="2"/>
              <a:buNone/>
            </a:pPr>
            <a:r>
              <a:rPr lang="en-US" sz="2800">
                <a:solidFill>
                  <a:srgbClr val="FF66FF"/>
                </a:solidFill>
                <a:effectLst>
                  <a:outerShdw blurRad="38100" dist="38100" dir="2700000" algn="tl">
                    <a:srgbClr val="C0C0C0"/>
                  </a:outerShdw>
                </a:effectLst>
              </a:rPr>
              <a:t>    </a:t>
            </a:r>
            <a:r>
              <a:rPr lang="en-US" sz="2800" i="1">
                <a:solidFill>
                  <a:srgbClr val="FF66FF"/>
                </a:solidFill>
                <a:effectLst>
                  <a:outerShdw blurRad="38100" dist="38100" dir="2700000" algn="tl">
                    <a:srgbClr val="C0C0C0"/>
                  </a:outerShdw>
                </a:effectLst>
              </a:rPr>
              <a:t>Small variations in initial condition of a non-linear dynamical system may produce large variations in long term behavior of the system.</a:t>
            </a:r>
          </a:p>
          <a:p>
            <a:pPr>
              <a:buClr>
                <a:srgbClr val="993366"/>
              </a:buClr>
              <a:buFont typeface="Wingdings" pitchFamily="2" charset="2"/>
              <a:buChar char="q"/>
            </a:pPr>
            <a:r>
              <a:rPr lang="en-US" sz="2800" i="1">
                <a:solidFill>
                  <a:srgbClr val="FF66FF"/>
                </a:solidFill>
                <a:effectLst>
                  <a:outerShdw blurRad="38100" dist="38100" dir="2700000" algn="tl">
                    <a:srgbClr val="C0C0C0"/>
                  </a:outerShdw>
                </a:effectLst>
              </a:rPr>
              <a:t>  </a:t>
            </a:r>
            <a:r>
              <a:rPr lang="en-US" sz="2800" u="sng">
                <a:solidFill>
                  <a:srgbClr val="FF66FF"/>
                </a:solidFill>
                <a:effectLst>
                  <a:outerShdw blurRad="38100" dist="38100" dir="2700000" algn="tl">
                    <a:srgbClr val="C0C0C0"/>
                  </a:outerShdw>
                </a:effectLst>
              </a:rPr>
              <a:t>Each Iteration Amplifies The Initial Departure</a:t>
            </a:r>
          </a:p>
        </p:txBody>
      </p:sp>
    </p:spTree>
    <p:extLst>
      <p:ext uri="{BB962C8B-B14F-4D97-AF65-F5344CB8AC3E}">
        <p14:creationId xmlns:p14="http://schemas.microsoft.com/office/powerpoint/2010/main" val="273671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044802">
                                            <p:txEl>
                                              <p:pRg st="0" end="0"/>
                                            </p:txEl>
                                          </p:spTgt>
                                        </p:tgtEl>
                                        <p:attrNameLst>
                                          <p:attrName>style.visibility</p:attrName>
                                        </p:attrNameLst>
                                      </p:cBhvr>
                                      <p:to>
                                        <p:strVal val="visible"/>
                                      </p:to>
                                    </p:set>
                                    <p:anim calcmode="lin" valueType="num">
                                      <p:cBhvr additive="base">
                                        <p:cTn id="7" dur="300" fill="hold"/>
                                        <p:tgtEl>
                                          <p:spTgt spid="404480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0448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4044803">
                                            <p:txEl>
                                              <p:pRg st="0" end="0"/>
                                            </p:txEl>
                                          </p:spTgt>
                                        </p:tgtEl>
                                        <p:attrNameLst>
                                          <p:attrName>style.visibility</p:attrName>
                                        </p:attrNameLst>
                                      </p:cBhvr>
                                      <p:to>
                                        <p:strVal val="visible"/>
                                      </p:to>
                                    </p:set>
                                    <p:animEffect transition="in" filter="wipe(up)">
                                      <p:cBhvr>
                                        <p:cTn id="13" dur="75"/>
                                        <p:tgtEl>
                                          <p:spTgt spid="404480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4044803">
                                            <p:txEl>
                                              <p:pRg st="1" end="1"/>
                                            </p:txEl>
                                          </p:spTgt>
                                        </p:tgtEl>
                                        <p:attrNameLst>
                                          <p:attrName>style.visibility</p:attrName>
                                        </p:attrNameLst>
                                      </p:cBhvr>
                                      <p:to>
                                        <p:strVal val="visible"/>
                                      </p:to>
                                    </p:set>
                                    <p:animEffect transition="in" filter="wipe(up)">
                                      <p:cBhvr>
                                        <p:cTn id="18" dur="75"/>
                                        <p:tgtEl>
                                          <p:spTgt spid="4044803">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lt">
                                    <p:tmPct val="100000"/>
                                  </p:iterate>
                                  <p:childTnLst>
                                    <p:set>
                                      <p:cBhvr>
                                        <p:cTn id="22" dur="1" fill="hold">
                                          <p:stCondLst>
                                            <p:cond delay="0"/>
                                          </p:stCondLst>
                                        </p:cTn>
                                        <p:tgtEl>
                                          <p:spTgt spid="4044803">
                                            <p:txEl>
                                              <p:pRg st="2" end="2"/>
                                            </p:txEl>
                                          </p:spTgt>
                                        </p:tgtEl>
                                        <p:attrNameLst>
                                          <p:attrName>style.visibility</p:attrName>
                                        </p:attrNameLst>
                                      </p:cBhvr>
                                      <p:to>
                                        <p:strVal val="visible"/>
                                      </p:to>
                                    </p:set>
                                    <p:animEffect transition="in" filter="wipe(up)">
                                      <p:cBhvr>
                                        <p:cTn id="23" dur="75"/>
                                        <p:tgtEl>
                                          <p:spTgt spid="4044803">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02" grpId="0" build="p" autoUpdateAnimBg="0"/>
      <p:bldP spid="404480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3A3C1B-6C9F-4147-BDF9-AC62E62A6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7999"/>
          </a:xfrm>
          <a:prstGeom prst="rect">
            <a:avLst/>
          </a:prstGeom>
        </p:spPr>
      </p:pic>
    </p:spTree>
    <p:extLst>
      <p:ext uri="{BB962C8B-B14F-4D97-AF65-F5344CB8AC3E}">
        <p14:creationId xmlns:p14="http://schemas.microsoft.com/office/powerpoint/2010/main" val="160803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02210" name="Rectangle 2"/>
          <p:cNvSpPr>
            <a:spLocks noGrp="1" noChangeArrowheads="1"/>
          </p:cNvSpPr>
          <p:nvPr>
            <p:ph type="title"/>
          </p:nvPr>
        </p:nvSpPr>
        <p:spPr>
          <a:xfrm>
            <a:off x="1905000" y="533400"/>
            <a:ext cx="8305800" cy="609600"/>
          </a:xfrm>
        </p:spPr>
        <p:txBody>
          <a:bodyPr/>
          <a:lstStyle/>
          <a:p>
            <a:pPr eaLnBrk="1" hangingPunct="1">
              <a:defRPr/>
            </a:pPr>
            <a:r>
              <a:rPr lang="en-US" sz="3600" u="sng" dirty="0">
                <a:solidFill>
                  <a:schemeClr val="accent1"/>
                </a:solidFill>
                <a:effectLst>
                  <a:outerShdw blurRad="38100" dist="38100" dir="2700000" algn="tl">
                    <a:srgbClr val="C0C0C0"/>
                  </a:outerShdw>
                </a:effectLst>
                <a:latin typeface="Calligrapher" pitchFamily="2" charset="0"/>
              </a:rPr>
              <a:t>Guy Woods’ 1939 Quote @ ACC Lectures</a:t>
            </a:r>
          </a:p>
        </p:txBody>
      </p:sp>
      <p:sp>
        <p:nvSpPr>
          <p:cNvPr id="4702211" name="Rectangle 3"/>
          <p:cNvSpPr>
            <a:spLocks noGrp="1" noChangeArrowheads="1"/>
          </p:cNvSpPr>
          <p:nvPr>
            <p:ph type="body" idx="1"/>
          </p:nvPr>
        </p:nvSpPr>
        <p:spPr>
          <a:xfrm>
            <a:off x="2057400" y="1295400"/>
            <a:ext cx="8001000" cy="5181600"/>
          </a:xfrm>
        </p:spPr>
        <p:txBody>
          <a:bodyPr/>
          <a:lstStyle/>
          <a:p>
            <a:pPr eaLnBrk="1" hangingPunct="1">
              <a:buFontTx/>
              <a:buBlip>
                <a:blip r:embed="rId4"/>
              </a:buBlip>
              <a:defRPr/>
            </a:pPr>
            <a:r>
              <a:rPr lang="en-US" b="1">
                <a:solidFill>
                  <a:srgbClr val="FFFF99"/>
                </a:solidFill>
                <a:effectLst>
                  <a:outerShdw blurRad="38100" dist="38100" dir="2700000" algn="tl">
                    <a:srgbClr val="C0C0C0"/>
                  </a:outerShdw>
                </a:effectLst>
              </a:rPr>
              <a:t> </a:t>
            </a:r>
            <a:r>
              <a:rPr lang="en-US" sz="4000" b="1">
                <a:solidFill>
                  <a:srgbClr val="FFFF99"/>
                </a:solidFill>
                <a:effectLst>
                  <a:outerShdw blurRad="38100" dist="38100" dir="2700000" algn="tl">
                    <a:srgbClr val="C0C0C0"/>
                  </a:outerShdw>
                </a:effectLst>
              </a:rPr>
              <a:t>“This writer has never been able to appreciate the logic of those who affect to see grave danger in Missionary Societies, but scruple not to form similar organizations for the purpose of caring for orphans and teaching men to be gospel preachers!”</a:t>
            </a:r>
            <a:endParaRPr lang="en-US" sz="4000"/>
          </a:p>
        </p:txBody>
      </p:sp>
    </p:spTree>
    <p:extLst>
      <p:ext uri="{BB962C8B-B14F-4D97-AF65-F5344CB8AC3E}">
        <p14:creationId xmlns:p14="http://schemas.microsoft.com/office/powerpoint/2010/main" val="176404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702210">
                                            <p:txEl>
                                              <p:pRg st="0" end="0"/>
                                            </p:txEl>
                                          </p:spTgt>
                                        </p:tgtEl>
                                        <p:attrNameLst>
                                          <p:attrName>style.visibility</p:attrName>
                                        </p:attrNameLst>
                                      </p:cBhvr>
                                      <p:to>
                                        <p:strVal val="visible"/>
                                      </p:to>
                                    </p:set>
                                    <p:anim calcmode="lin" valueType="num">
                                      <p:cBhvr additive="base">
                                        <p:cTn id="7" dur="300" fill="hold"/>
                                        <p:tgtEl>
                                          <p:spTgt spid="470221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7022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4702211">
                                            <p:txEl>
                                              <p:pRg st="0" end="0"/>
                                            </p:txEl>
                                          </p:spTgt>
                                        </p:tgtEl>
                                        <p:attrNameLst>
                                          <p:attrName>style.visibility</p:attrName>
                                        </p:attrNameLst>
                                      </p:cBhvr>
                                      <p:to>
                                        <p:strVal val="visible"/>
                                      </p:to>
                                    </p:set>
                                    <p:anim calcmode="lin" valueType="num">
                                      <p:cBhvr>
                                        <p:cTn id="13" dur="300" fill="hold"/>
                                        <p:tgtEl>
                                          <p:spTgt spid="4702211">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47022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2210" grpId="0" build="p" autoUpdateAnimBg="0"/>
      <p:bldP spid="470221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81314" name="Rectangle 2"/>
          <p:cNvSpPr>
            <a:spLocks noGrp="1" noChangeArrowheads="1"/>
          </p:cNvSpPr>
          <p:nvPr>
            <p:ph type="body" idx="1"/>
          </p:nvPr>
        </p:nvSpPr>
        <p:spPr>
          <a:xfrm>
            <a:off x="3429000" y="457200"/>
            <a:ext cx="8062274" cy="6172200"/>
          </a:xfrm>
        </p:spPr>
        <p:txBody>
          <a:bodyPr/>
          <a:lstStyle/>
          <a:p>
            <a:pPr eaLnBrk="1" hangingPunct="1">
              <a:buClr>
                <a:srgbClr val="CCFF33"/>
              </a:buClr>
              <a:buFont typeface="Wingdings" pitchFamily="2" charset="2"/>
              <a:buChar char="v"/>
              <a:defRPr/>
            </a:pPr>
            <a:r>
              <a:rPr lang="en-US" sz="5400" b="1" dirty="0">
                <a:solidFill>
                  <a:srgbClr val="FFFFCC"/>
                </a:solidFill>
                <a:effectLst>
                  <a:outerShdw blurRad="38100" dist="38100" dir="2700000" algn="tl">
                    <a:srgbClr val="C0C0C0"/>
                  </a:outerShdw>
                </a:effectLst>
                <a:latin typeface="Calligrapher" pitchFamily="2" charset="0"/>
              </a:rPr>
              <a:t>  “THAT WHICH SEEMS THE HEIGHT OF ABSURDITY IN </a:t>
            </a:r>
            <a:r>
              <a:rPr lang="en-US" sz="5400" b="1" dirty="0">
                <a:solidFill>
                  <a:srgbClr val="FF0000"/>
                </a:solidFill>
                <a:effectLst>
                  <a:outerShdw blurRad="38100" dist="38100" dir="2700000" algn="tl">
                    <a:srgbClr val="C0C0C0"/>
                  </a:outerShdw>
                </a:effectLst>
                <a:latin typeface="Calligrapher" pitchFamily="2" charset="0"/>
              </a:rPr>
              <a:t>ONE GENERATION</a:t>
            </a:r>
            <a:r>
              <a:rPr lang="en-US" sz="5400" b="1" dirty="0">
                <a:solidFill>
                  <a:srgbClr val="FFFFCC"/>
                </a:solidFill>
                <a:effectLst>
                  <a:outerShdw blurRad="38100" dist="38100" dir="2700000" algn="tl">
                    <a:srgbClr val="C0C0C0"/>
                  </a:outerShdw>
                </a:effectLst>
                <a:latin typeface="Calligrapher" pitchFamily="2" charset="0"/>
              </a:rPr>
              <a:t> OFTEN BECOMES THE HEIGHT OF WISDOM IN  THE NEXT!”</a:t>
            </a:r>
          </a:p>
          <a:p>
            <a:pPr eaLnBrk="1" hangingPunct="1">
              <a:buClr>
                <a:srgbClr val="CCFF33"/>
              </a:buClr>
              <a:buFont typeface="Wingdings" pitchFamily="2" charset="2"/>
              <a:buNone/>
              <a:defRPr/>
            </a:pPr>
            <a:r>
              <a:rPr lang="en-US" sz="6000" b="1" dirty="0">
                <a:solidFill>
                  <a:srgbClr val="FFFFCC"/>
                </a:solidFill>
                <a:effectLst>
                  <a:outerShdw blurRad="38100" dist="38100" dir="2700000" algn="tl">
                    <a:srgbClr val="C0C0C0"/>
                  </a:outerShdw>
                </a:effectLst>
                <a:latin typeface="Calligrapher" pitchFamily="2" charset="0"/>
              </a:rPr>
              <a:t>         - John Stewart Mill</a:t>
            </a:r>
          </a:p>
        </p:txBody>
      </p:sp>
    </p:spTree>
    <p:extLst>
      <p:ext uri="{BB962C8B-B14F-4D97-AF65-F5344CB8AC3E}">
        <p14:creationId xmlns:p14="http://schemas.microsoft.com/office/powerpoint/2010/main" val="997190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1314">
                                            <p:txEl>
                                              <p:pRg st="1" end="1"/>
                                            </p:txEl>
                                          </p:spTgt>
                                        </p:tgtEl>
                                        <p:attrNameLst>
                                          <p:attrName>style.visibility</p:attrName>
                                        </p:attrNameLst>
                                      </p:cBhvr>
                                      <p:to>
                                        <p:strVal val="visible"/>
                                      </p:to>
                                    </p:set>
                                    <p:animEffect transition="in" filter="wipe(left)">
                                      <p:cBhvr>
                                        <p:cTn id="7" dur="500"/>
                                        <p:tgtEl>
                                          <p:spTgt spid="3981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81314">
                                            <p:txEl>
                                              <p:pRg st="0" end="0"/>
                                            </p:txEl>
                                          </p:spTgt>
                                        </p:tgtEl>
                                        <p:attrNameLst>
                                          <p:attrName>style.visibility</p:attrName>
                                        </p:attrNameLst>
                                      </p:cBhvr>
                                      <p:to>
                                        <p:strVal val="visible"/>
                                      </p:to>
                                    </p:set>
                                    <p:animEffect transition="in" filter="wipe(left)">
                                      <p:cBhvr>
                                        <p:cTn id="12" dur="500"/>
                                        <p:tgtEl>
                                          <p:spTgt spid="3981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1314" grpId="0" build="p" autoUpdateAnimBg="0" rev="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98018" name="Rectangle 2"/>
          <p:cNvSpPr>
            <a:spLocks noGrp="1" noChangeArrowheads="1"/>
          </p:cNvSpPr>
          <p:nvPr>
            <p:ph type="title"/>
          </p:nvPr>
        </p:nvSpPr>
        <p:spPr>
          <a:xfrm>
            <a:off x="1828800" y="609600"/>
            <a:ext cx="8382000" cy="533400"/>
          </a:xfrm>
        </p:spPr>
        <p:txBody>
          <a:bodyPr/>
          <a:lstStyle/>
          <a:p>
            <a:pPr eaLnBrk="1" hangingPunct="1">
              <a:defRPr/>
            </a:pPr>
            <a:r>
              <a:rPr lang="en-US" sz="3600" u="sng" dirty="0">
                <a:solidFill>
                  <a:schemeClr val="accent1"/>
                </a:solidFill>
                <a:effectLst>
                  <a:outerShdw blurRad="38100" dist="38100" dir="2700000" algn="tl">
                    <a:srgbClr val="C0C0C0"/>
                  </a:outerShdw>
                </a:effectLst>
                <a:latin typeface="Calligrapher" pitchFamily="2" charset="0"/>
              </a:rPr>
              <a:t> Guy Woods On “The Issues” Of The 1960’s:  </a:t>
            </a:r>
          </a:p>
        </p:txBody>
      </p:sp>
      <p:sp>
        <p:nvSpPr>
          <p:cNvPr id="3798019" name="Rectangle 3"/>
          <p:cNvSpPr>
            <a:spLocks noGrp="1" noChangeArrowheads="1"/>
          </p:cNvSpPr>
          <p:nvPr>
            <p:ph type="body" idx="1"/>
          </p:nvPr>
        </p:nvSpPr>
        <p:spPr>
          <a:xfrm>
            <a:off x="2286000" y="1219200"/>
            <a:ext cx="7772400" cy="5257800"/>
          </a:xfrm>
        </p:spPr>
        <p:txBody>
          <a:bodyPr/>
          <a:lstStyle/>
          <a:p>
            <a:pPr eaLnBrk="1" hangingPunct="1">
              <a:buFontTx/>
              <a:buBlip>
                <a:blip r:embed="rId4"/>
              </a:buBlip>
              <a:defRPr/>
            </a:pPr>
            <a:r>
              <a:rPr lang="en-US" sz="5400" b="1" dirty="0">
                <a:solidFill>
                  <a:srgbClr val="FFFF99"/>
                </a:solidFill>
                <a:effectLst>
                  <a:outerShdw blurRad="38100" dist="38100" dir="2700000" algn="tl">
                    <a:srgbClr val="C0C0C0"/>
                  </a:outerShdw>
                </a:effectLst>
              </a:rPr>
              <a:t> “This idea of trying to distinguish between Christian activity of the disciples and the church is an </a:t>
            </a:r>
            <a:r>
              <a:rPr lang="en-US" sz="5400" b="1" i="1" dirty="0">
                <a:solidFill>
                  <a:srgbClr val="FFFF99"/>
                </a:solidFill>
                <a:effectLst>
                  <a:outerShdw blurRad="38100" dist="38100" dir="2700000" algn="tl">
                    <a:srgbClr val="C0C0C0"/>
                  </a:outerShdw>
                </a:effectLst>
              </a:rPr>
              <a:t>absurdity</a:t>
            </a:r>
            <a:r>
              <a:rPr lang="en-US" sz="5400" b="1" dirty="0">
                <a:solidFill>
                  <a:srgbClr val="FFFF99"/>
                </a:solidFill>
                <a:effectLst>
                  <a:outerShdw blurRad="38100" dist="38100" dir="2700000" algn="tl">
                    <a:srgbClr val="C0C0C0"/>
                  </a:outerShdw>
                </a:effectLst>
              </a:rPr>
              <a:t> anyway!”</a:t>
            </a:r>
            <a:endParaRPr lang="en-US" sz="5400" dirty="0"/>
          </a:p>
        </p:txBody>
      </p:sp>
      <p:sp>
        <p:nvSpPr>
          <p:cNvPr id="3798020" name="WordArt 4"/>
          <p:cNvSpPr>
            <a:spLocks noChangeArrowheads="1" noChangeShapeType="1" noTextEdit="1"/>
          </p:cNvSpPr>
          <p:nvPr/>
        </p:nvSpPr>
        <p:spPr bwMode="auto">
          <a:xfrm rot="5400000">
            <a:off x="3657600" y="1752600"/>
            <a:ext cx="4953000" cy="3429000"/>
          </a:xfrm>
          <a:prstGeom prst="rect">
            <a:avLst/>
          </a:prstGeom>
        </p:spPr>
        <p:txBody>
          <a:bodyPr vert="wordArtVert" wrap="none" fromWordArt="1">
            <a:prstTxWarp prst="textPlain">
              <a:avLst>
                <a:gd name="adj" fmla="val 50000"/>
              </a:avLst>
            </a:prstTxWarp>
            <a:scene3d>
              <a:camera prst="legacyPerspectiveFront">
                <a:rot lat="20639990" lon="20699957" rev="0"/>
              </a:camera>
              <a:lightRig rig="legacyNormal3" dir="l"/>
            </a:scene3d>
            <a:sp3d extrusionH="201600" prstMaterial="legacyPlastic">
              <a:extrusionClr>
                <a:srgbClr val="FF9966"/>
              </a:extrusionClr>
            </a:sp3d>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solidFill>
                  <a:srgbClr val="CC0000"/>
                </a:solidFill>
                <a:effectLst/>
                <a:uLnTx/>
                <a:uFillTx/>
                <a:latin typeface="Arial Black"/>
                <a:ea typeface="+mn-ea"/>
                <a:cs typeface="Arial" pitchFamily="34" charset="0"/>
              </a:rPr>
              <a:t>?</a:t>
            </a:r>
          </a:p>
        </p:txBody>
      </p:sp>
      <p:sp>
        <p:nvSpPr>
          <p:cNvPr id="3798021" name="WordArt 5"/>
          <p:cNvSpPr>
            <a:spLocks noChangeArrowheads="1" noChangeShapeType="1" noTextEdit="1"/>
          </p:cNvSpPr>
          <p:nvPr/>
        </p:nvSpPr>
        <p:spPr bwMode="auto">
          <a:xfrm>
            <a:off x="2743200" y="5486400"/>
            <a:ext cx="2362200" cy="6858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Arial" pitchFamily="34" charset="0"/>
              </a:rPr>
              <a:t>PLEASE</a:t>
            </a:r>
          </a:p>
        </p:txBody>
      </p:sp>
      <p:sp>
        <p:nvSpPr>
          <p:cNvPr id="3798022" name="WordArt 6"/>
          <p:cNvSpPr>
            <a:spLocks noChangeArrowheads="1" noChangeShapeType="1" noTextEdit="1"/>
          </p:cNvSpPr>
          <p:nvPr/>
        </p:nvSpPr>
        <p:spPr bwMode="auto">
          <a:xfrm>
            <a:off x="7010400" y="5486400"/>
            <a:ext cx="2514600" cy="6858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Arial" pitchFamily="34" charset="0"/>
              </a:rPr>
              <a:t>DISCUSS</a:t>
            </a:r>
          </a:p>
        </p:txBody>
      </p:sp>
    </p:spTree>
    <p:extLst>
      <p:ext uri="{BB962C8B-B14F-4D97-AF65-F5344CB8AC3E}">
        <p14:creationId xmlns:p14="http://schemas.microsoft.com/office/powerpoint/2010/main" val="3902491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98018">
                                            <p:txEl>
                                              <p:pRg st="0" end="0"/>
                                            </p:txEl>
                                          </p:spTgt>
                                        </p:tgtEl>
                                        <p:attrNameLst>
                                          <p:attrName>style.visibility</p:attrName>
                                        </p:attrNameLst>
                                      </p:cBhvr>
                                      <p:to>
                                        <p:strVal val="visible"/>
                                      </p:to>
                                    </p:set>
                                    <p:anim calcmode="lin" valueType="num">
                                      <p:cBhvr additive="base">
                                        <p:cTn id="7" dur="300" fill="hold"/>
                                        <p:tgtEl>
                                          <p:spTgt spid="379801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980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798019">
                                            <p:txEl>
                                              <p:pRg st="0" end="0"/>
                                            </p:txEl>
                                          </p:spTgt>
                                        </p:tgtEl>
                                        <p:attrNameLst>
                                          <p:attrName>style.visibility</p:attrName>
                                        </p:attrNameLst>
                                      </p:cBhvr>
                                      <p:to>
                                        <p:strVal val="visible"/>
                                      </p:to>
                                    </p:set>
                                    <p:anim calcmode="lin" valueType="num">
                                      <p:cBhvr>
                                        <p:cTn id="13" dur="300" fill="hold"/>
                                        <p:tgtEl>
                                          <p:spTgt spid="3798019">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7980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3798020"/>
                                        </p:tgtEl>
                                        <p:attrNameLst>
                                          <p:attrName>style.visibility</p:attrName>
                                        </p:attrNameLst>
                                      </p:cBhvr>
                                      <p:to>
                                        <p:strVal val="visible"/>
                                      </p:to>
                                    </p:set>
                                    <p:anim calcmode="lin" valueType="num">
                                      <p:cBhvr>
                                        <p:cTn id="19" dur="5000" fill="hold"/>
                                        <p:tgtEl>
                                          <p:spTgt spid="3798020"/>
                                        </p:tgtEl>
                                        <p:attrNameLst>
                                          <p:attrName>ppt_w</p:attrName>
                                        </p:attrNameLst>
                                      </p:cBhvr>
                                      <p:tavLst>
                                        <p:tav tm="0" fmla="#ppt_w*sin(2.5*pi*$)">
                                          <p:val>
                                            <p:fltVal val="0"/>
                                          </p:val>
                                        </p:tav>
                                        <p:tav tm="100000">
                                          <p:val>
                                            <p:fltVal val="1"/>
                                          </p:val>
                                        </p:tav>
                                      </p:tavLst>
                                    </p:anim>
                                    <p:anim calcmode="lin" valueType="num">
                                      <p:cBhvr>
                                        <p:cTn id="20" dur="5000" fill="hold"/>
                                        <p:tgtEl>
                                          <p:spTgt spid="379802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3798021"/>
                                        </p:tgtEl>
                                        <p:attrNameLst>
                                          <p:attrName>style.visibility</p:attrName>
                                        </p:attrNameLst>
                                      </p:cBhvr>
                                      <p:to>
                                        <p:strVal val="visible"/>
                                      </p:to>
                                    </p:set>
                                    <p:anim calcmode="lin" valueType="num">
                                      <p:cBhvr>
                                        <p:cTn id="25" dur="500" fill="hold"/>
                                        <p:tgtEl>
                                          <p:spTgt spid="3798021"/>
                                        </p:tgtEl>
                                        <p:attrNameLst>
                                          <p:attrName>ppt_w</p:attrName>
                                        </p:attrNameLst>
                                      </p:cBhvr>
                                      <p:tavLst>
                                        <p:tav tm="0">
                                          <p:val>
                                            <p:fltVal val="0"/>
                                          </p:val>
                                        </p:tav>
                                        <p:tav tm="100000">
                                          <p:val>
                                            <p:strVal val="#ppt_w"/>
                                          </p:val>
                                        </p:tav>
                                      </p:tavLst>
                                    </p:anim>
                                    <p:anim calcmode="lin" valueType="num">
                                      <p:cBhvr>
                                        <p:cTn id="26" dur="500" fill="hold"/>
                                        <p:tgtEl>
                                          <p:spTgt spid="3798021"/>
                                        </p:tgtEl>
                                        <p:attrNameLst>
                                          <p:attrName>ppt_h</p:attrName>
                                        </p:attrNameLst>
                                      </p:cBhvr>
                                      <p:tavLst>
                                        <p:tav tm="0">
                                          <p:val>
                                            <p:fltVal val="0"/>
                                          </p:val>
                                        </p:tav>
                                        <p:tav tm="100000">
                                          <p:val>
                                            <p:strVal val="#ppt_h"/>
                                          </p:val>
                                        </p:tav>
                                      </p:tavLst>
                                    </p:anim>
                                    <p:anim calcmode="lin" valueType="num">
                                      <p:cBhvr>
                                        <p:cTn id="27" dur="500" fill="hold"/>
                                        <p:tgtEl>
                                          <p:spTgt spid="3798021"/>
                                        </p:tgtEl>
                                        <p:attrNameLst>
                                          <p:attrName>ppt_x</p:attrName>
                                        </p:attrNameLst>
                                      </p:cBhvr>
                                      <p:tavLst>
                                        <p:tav tm="0">
                                          <p:val>
                                            <p:fltVal val="0.5"/>
                                          </p:val>
                                        </p:tav>
                                        <p:tav tm="100000">
                                          <p:val>
                                            <p:strVal val="#ppt_x"/>
                                          </p:val>
                                        </p:tav>
                                      </p:tavLst>
                                    </p:anim>
                                    <p:anim calcmode="lin" valueType="num">
                                      <p:cBhvr>
                                        <p:cTn id="28" dur="500" fill="hold"/>
                                        <p:tgtEl>
                                          <p:spTgt spid="3798021"/>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3798022"/>
                                        </p:tgtEl>
                                        <p:attrNameLst>
                                          <p:attrName>style.visibility</p:attrName>
                                        </p:attrNameLst>
                                      </p:cBhvr>
                                      <p:to>
                                        <p:strVal val="visible"/>
                                      </p:to>
                                    </p:set>
                                    <p:anim calcmode="lin" valueType="num">
                                      <p:cBhvr>
                                        <p:cTn id="33" dur="500" fill="hold"/>
                                        <p:tgtEl>
                                          <p:spTgt spid="3798022"/>
                                        </p:tgtEl>
                                        <p:attrNameLst>
                                          <p:attrName>ppt_w</p:attrName>
                                        </p:attrNameLst>
                                      </p:cBhvr>
                                      <p:tavLst>
                                        <p:tav tm="0">
                                          <p:val>
                                            <p:fltVal val="0"/>
                                          </p:val>
                                        </p:tav>
                                        <p:tav tm="100000">
                                          <p:val>
                                            <p:strVal val="#ppt_w"/>
                                          </p:val>
                                        </p:tav>
                                      </p:tavLst>
                                    </p:anim>
                                    <p:anim calcmode="lin" valueType="num">
                                      <p:cBhvr>
                                        <p:cTn id="34" dur="500" fill="hold"/>
                                        <p:tgtEl>
                                          <p:spTgt spid="3798022"/>
                                        </p:tgtEl>
                                        <p:attrNameLst>
                                          <p:attrName>ppt_h</p:attrName>
                                        </p:attrNameLst>
                                      </p:cBhvr>
                                      <p:tavLst>
                                        <p:tav tm="0">
                                          <p:val>
                                            <p:fltVal val="0"/>
                                          </p:val>
                                        </p:tav>
                                        <p:tav tm="100000">
                                          <p:val>
                                            <p:strVal val="#ppt_h"/>
                                          </p:val>
                                        </p:tav>
                                      </p:tavLst>
                                    </p:anim>
                                    <p:anim calcmode="lin" valueType="num">
                                      <p:cBhvr>
                                        <p:cTn id="35" dur="500" fill="hold"/>
                                        <p:tgtEl>
                                          <p:spTgt spid="3798022"/>
                                        </p:tgtEl>
                                        <p:attrNameLst>
                                          <p:attrName>ppt_x</p:attrName>
                                        </p:attrNameLst>
                                      </p:cBhvr>
                                      <p:tavLst>
                                        <p:tav tm="0">
                                          <p:val>
                                            <p:fltVal val="0.5"/>
                                          </p:val>
                                        </p:tav>
                                        <p:tav tm="100000">
                                          <p:val>
                                            <p:strVal val="#ppt_x"/>
                                          </p:val>
                                        </p:tav>
                                      </p:tavLst>
                                    </p:anim>
                                    <p:anim calcmode="lin" valueType="num">
                                      <p:cBhvr>
                                        <p:cTn id="36" dur="500" fill="hold"/>
                                        <p:tgtEl>
                                          <p:spTgt spid="37980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8018" grpId="0" build="p" autoUpdateAnimBg="0"/>
      <p:bldP spid="3798019" grpId="0" build="p" autoUpdateAnimBg="0"/>
      <p:bldP spid="3798020" grpId="0" animBg="1"/>
      <p:bldP spid="3798021" grpId="0" animBg="1"/>
      <p:bldP spid="37980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7495" y="197345"/>
            <a:ext cx="9234435"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2700">
                  <a:solidFill>
                    <a:srgbClr val="CCECFF">
                      <a:satMod val="155000"/>
                    </a:srgbClr>
                  </a:solidFill>
                  <a:prstDash val="solid"/>
                </a:ln>
                <a:solidFill>
                  <a:srgbClr val="C00000"/>
                </a:solidFill>
                <a:effectLst>
                  <a:outerShdw blurRad="41275" dist="20320" dir="1800000" algn="tl" rotWithShape="0">
                    <a:srgbClr val="000000">
                      <a:alpha val="40000"/>
                    </a:srgbClr>
                  </a:outerShdw>
                </a:effectLst>
                <a:uLnTx/>
                <a:uFillTx/>
                <a:latin typeface="Calligrapher" pitchFamily="2" charset="0"/>
                <a:ea typeface="+mn-ea"/>
                <a:cs typeface="+mn-cs"/>
              </a:rPr>
              <a:t>AN END TIMES MOVEMENT </a:t>
            </a:r>
          </a:p>
        </p:txBody>
      </p:sp>
      <p:sp>
        <p:nvSpPr>
          <p:cNvPr id="3" name="Rectangle 2"/>
          <p:cNvSpPr/>
          <p:nvPr/>
        </p:nvSpPr>
        <p:spPr>
          <a:xfrm>
            <a:off x="2743200" y="1166843"/>
            <a:ext cx="6858000" cy="5493812"/>
          </a:xfrm>
          <a:prstGeom prst="rect">
            <a:avLst/>
          </a:prstGeom>
          <a:solidFill>
            <a:srgbClr val="2D2DB9">
              <a:lumMod val="40000"/>
              <a:lumOff val="6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Christadelphians – Prophesies and Pacifism</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100" b="1"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br>
            <a:r>
              <a:rPr kumimoji="0" lang="en-US" sz="2400" b="0"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Christadelphians, a religious sect, was founded by   Dr. John Thomas, son of a British Congregationalist minister. During Thomas’ immigration to the United States in 1832,  the ship encountered several violent storms. </a:t>
            </a:r>
            <a:r>
              <a:rPr kumimoji="0" lang="en-US" sz="2400" b="0" i="1"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Thomas vowed that he would devote his life   to the study of religion if God would spare his life. </a:t>
            </a:r>
            <a:r>
              <a:rPr kumimoji="0" lang="en-US" sz="2400" b="0"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Shortly after his arrival in the United States, Thomas </a:t>
            </a:r>
            <a:r>
              <a:rPr kumimoji="0" lang="en-US" sz="2400" b="1"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briefly associated himself with the </a:t>
            </a:r>
            <a:r>
              <a:rPr kumimoji="0" lang="en-US" sz="2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a:ea typeface="+mn-ea"/>
                <a:cs typeface="+mn-cs"/>
              </a:rPr>
              <a:t>Campbellites</a:t>
            </a:r>
            <a:r>
              <a:rPr kumimoji="0" lang="en-US" sz="2400" b="1"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 while </a:t>
            </a:r>
            <a:r>
              <a:rPr kumimoji="0" lang="en-US"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a:ea typeface="+mn-ea"/>
                <a:cs typeface="+mn-cs"/>
              </a:rPr>
              <a:t>sharing their belief that Jesus Christ would </a:t>
            </a:r>
            <a:r>
              <a:rPr kumimoji="0" lang="en-US" sz="24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a:ea typeface="+mn-ea"/>
                <a:cs typeface="+mn-cs"/>
              </a:rPr>
              <a:t>return to earth in 1866</a:t>
            </a:r>
            <a:r>
              <a:rPr kumimoji="0" lang="en-US"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a:ea typeface="+mn-ea"/>
                <a:cs typeface="+mn-cs"/>
              </a:rPr>
              <a:t>.  </a:t>
            </a:r>
            <a:r>
              <a:rPr kumimoji="0" lang="en-US" sz="2400" b="0"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But as he continued study with the </a:t>
            </a:r>
            <a:r>
              <a:rPr kumimoji="0" lang="en-US" sz="2400" b="0" i="0" u="none" strike="noStrike" kern="0" cap="none" spc="0" normalizeH="0" baseline="0" noProof="0" dirty="0" err="1">
                <a:ln>
                  <a:noFill/>
                </a:ln>
                <a:solidFill>
                  <a:srgbClr val="66FFFF"/>
                </a:solidFill>
                <a:effectLst>
                  <a:outerShdw blurRad="38100" dist="38100" dir="2700000" algn="tl">
                    <a:srgbClr val="000000">
                      <a:alpha val="43137"/>
                    </a:srgbClr>
                  </a:outerShdw>
                </a:effectLst>
                <a:uLnTx/>
                <a:uFillTx/>
                <a:latin typeface="Times New Roman"/>
                <a:ea typeface="+mn-ea"/>
                <a:cs typeface="+mn-cs"/>
              </a:rPr>
              <a:t>Cambellites</a:t>
            </a:r>
            <a:r>
              <a:rPr kumimoji="0" lang="en-US" sz="2400" b="0"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 he soon disagreed with their teachings, left the group </a:t>
            </a:r>
            <a:r>
              <a:rPr kumimoji="0" lang="en-US" sz="2400" b="0" i="1" u="none" strike="noStrike" kern="0" cap="none" spc="0" normalizeH="0" baseline="0" noProof="0" dirty="0" err="1">
                <a:ln>
                  <a:noFill/>
                </a:ln>
                <a:solidFill>
                  <a:srgbClr val="66FFFF"/>
                </a:solidFill>
                <a:effectLst>
                  <a:outerShdw blurRad="38100" dist="38100" dir="2700000" algn="tl">
                    <a:srgbClr val="000000">
                      <a:alpha val="43137"/>
                    </a:srgbClr>
                  </a:outerShdw>
                </a:effectLst>
                <a:uLnTx/>
                <a:uFillTx/>
                <a:latin typeface="Times New Roman"/>
                <a:ea typeface="+mn-ea"/>
                <a:cs typeface="+mn-cs"/>
              </a:rPr>
              <a:t>disfellowshipped</a:t>
            </a:r>
            <a:r>
              <a:rPr kumimoji="0" lang="en-US" sz="2400" b="0" i="1"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a:t>
            </a:r>
            <a:r>
              <a:rPr kumimoji="0" lang="en-US" sz="2400" b="0" i="0" u="none" strike="noStrike" kern="0" cap="none" spc="0" normalizeH="0" baseline="0" noProof="0" dirty="0">
                <a:ln>
                  <a:noFill/>
                </a:ln>
                <a:solidFill>
                  <a:srgbClr val="66FFFF"/>
                </a:solidFill>
                <a:effectLst>
                  <a:outerShdw blurRad="38100" dist="38100" dir="2700000" algn="tl">
                    <a:srgbClr val="000000">
                      <a:alpha val="43137"/>
                    </a:srgbClr>
                  </a:outerShdw>
                </a:effectLst>
                <a:uLnTx/>
                <a:uFillTx/>
                <a:latin typeface="Times New Roman"/>
                <a:ea typeface="+mn-ea"/>
                <a:cs typeface="+mn-cs"/>
              </a:rPr>
              <a:t> and began his own religious sect called the “Brethren of Christ.”</a:t>
            </a:r>
            <a:r>
              <a:rPr kumimoji="0" lang="en-US" sz="24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 </a:t>
            </a:r>
          </a:p>
        </p:txBody>
      </p:sp>
    </p:spTree>
    <p:extLst>
      <p:ext uri="{BB962C8B-B14F-4D97-AF65-F5344CB8AC3E}">
        <p14:creationId xmlns:p14="http://schemas.microsoft.com/office/powerpoint/2010/main" val="13791782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1" end="1"/>
                                            </p:txEl>
                                          </p:spTgt>
                                        </p:tgtEl>
                                        <p:attrNameLst>
                                          <p:attrName>r</p:attrName>
                                        </p:attrNameLst>
                                      </p:cBhvr>
                                    </p:animRot>
                                    <p:animRot by="-240000">
                                      <p:cBhvr>
                                        <p:cTn id="12" dur="200" fill="hold">
                                          <p:stCondLst>
                                            <p:cond delay="200"/>
                                          </p:stCondLst>
                                        </p:cTn>
                                        <p:tgtEl>
                                          <p:spTgt spid="3">
                                            <p:txEl>
                                              <p:pRg st="1" end="1"/>
                                            </p:txEl>
                                          </p:spTgt>
                                        </p:tgtEl>
                                        <p:attrNameLst>
                                          <p:attrName>r</p:attrName>
                                        </p:attrNameLst>
                                      </p:cBhvr>
                                    </p:animRot>
                                    <p:animRot by="240000">
                                      <p:cBhvr>
                                        <p:cTn id="13" dur="200" fill="hold">
                                          <p:stCondLst>
                                            <p:cond delay="400"/>
                                          </p:stCondLst>
                                        </p:cTn>
                                        <p:tgtEl>
                                          <p:spTgt spid="3">
                                            <p:txEl>
                                              <p:pRg st="1" end="1"/>
                                            </p:txEl>
                                          </p:spTgt>
                                        </p:tgtEl>
                                        <p:attrNameLst>
                                          <p:attrName>r</p:attrName>
                                        </p:attrNameLst>
                                      </p:cBhvr>
                                    </p:animRot>
                                    <p:animRot by="-240000">
                                      <p:cBhvr>
                                        <p:cTn id="14" dur="200" fill="hold">
                                          <p:stCondLst>
                                            <p:cond delay="600"/>
                                          </p:stCondLst>
                                        </p:cTn>
                                        <p:tgtEl>
                                          <p:spTgt spid="3">
                                            <p:txEl>
                                              <p:pRg st="1" end="1"/>
                                            </p:txEl>
                                          </p:spTgt>
                                        </p:tgtEl>
                                        <p:attrNameLst>
                                          <p:attrName>r</p:attrName>
                                        </p:attrNameLst>
                                      </p:cBhvr>
                                    </p:animRot>
                                    <p:animRot by="120000">
                                      <p:cBhvr>
                                        <p:cTn id="15"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289538" name="Rectangle 2"/>
          <p:cNvSpPr>
            <a:spLocks noGrp="1" noChangeArrowheads="1"/>
          </p:cNvSpPr>
          <p:nvPr>
            <p:ph type="title"/>
          </p:nvPr>
        </p:nvSpPr>
        <p:spPr>
          <a:xfrm>
            <a:off x="1574276" y="457200"/>
            <a:ext cx="9078013" cy="990600"/>
          </a:xfrm>
        </p:spPr>
        <p:txBody>
          <a:bodyPr/>
          <a:lstStyle/>
          <a:p>
            <a:r>
              <a:rPr lang="en-US" sz="3200" b="1" u="sng" dirty="0">
                <a:solidFill>
                  <a:schemeClr val="accent1"/>
                </a:solidFill>
                <a:effectLst>
                  <a:outerShdw blurRad="38100" dist="38100" dir="2700000" algn="tl">
                    <a:srgbClr val="C0C0C0"/>
                  </a:outerShdw>
                </a:effectLst>
                <a:latin typeface="Calligrapher" pitchFamily="2" charset="0"/>
              </a:rPr>
              <a:t>Living With Biblical Tensions by </a:t>
            </a:r>
            <a:r>
              <a:rPr lang="en-US" sz="3200" b="1" u="sng" dirty="0" err="1">
                <a:solidFill>
                  <a:schemeClr val="accent1"/>
                </a:solidFill>
                <a:effectLst>
                  <a:outerShdw blurRad="38100" dist="38100" dir="2700000" algn="tl">
                    <a:srgbClr val="C0C0C0"/>
                  </a:outerShdw>
                </a:effectLst>
                <a:latin typeface="Calligrapher" pitchFamily="2" charset="0"/>
              </a:rPr>
              <a:t>Klyne</a:t>
            </a:r>
            <a:r>
              <a:rPr lang="en-US" sz="3200" b="1" u="sng" dirty="0">
                <a:solidFill>
                  <a:schemeClr val="accent1"/>
                </a:solidFill>
                <a:effectLst>
                  <a:outerShdw blurRad="38100" dist="38100" dir="2700000" algn="tl">
                    <a:srgbClr val="C0C0C0"/>
                  </a:outerShdw>
                </a:effectLst>
                <a:latin typeface="Calligrapher" pitchFamily="2" charset="0"/>
              </a:rPr>
              <a:t> Snodgrass:  </a:t>
            </a:r>
          </a:p>
        </p:txBody>
      </p:sp>
      <p:sp>
        <p:nvSpPr>
          <p:cNvPr id="4289539" name="Rectangle 3"/>
          <p:cNvSpPr>
            <a:spLocks noGrp="1" noChangeArrowheads="1"/>
          </p:cNvSpPr>
          <p:nvPr>
            <p:ph type="body" idx="1"/>
          </p:nvPr>
        </p:nvSpPr>
        <p:spPr>
          <a:xfrm>
            <a:off x="2057400" y="1219200"/>
            <a:ext cx="8001000" cy="5257800"/>
          </a:xfrm>
        </p:spPr>
        <p:txBody>
          <a:bodyPr/>
          <a:lstStyle/>
          <a:p>
            <a:pPr>
              <a:lnSpc>
                <a:spcPct val="90000"/>
              </a:lnSpc>
              <a:buFontTx/>
              <a:buBlip>
                <a:blip r:embed="rId5"/>
              </a:buBlip>
            </a:pPr>
            <a:r>
              <a:rPr lang="en-US" b="1" dirty="0">
                <a:solidFill>
                  <a:srgbClr val="FFFF99"/>
                </a:solidFill>
                <a:effectLst>
                  <a:outerShdw blurRad="38100" dist="38100" dir="2700000" algn="tl">
                    <a:srgbClr val="C0C0C0"/>
                  </a:outerShdw>
                </a:effectLst>
              </a:rPr>
              <a:t>  “Christians have always wrestled with the fact that our faith gives us two or more realities that stand in tension or seeming contradiction to each other.   ‘Double-truth’  issues have dominated theological thinking throughout the church’s history.  Throughout Christian history,  heresy has resulted not from someone wanting to be evil or heretical but from someone taking  a piece of truth to an extreme and not doing justice to other truths as well.”</a:t>
            </a:r>
            <a:endParaRPr lang="en-US" dirty="0"/>
          </a:p>
        </p:txBody>
      </p:sp>
    </p:spTree>
    <p:extLst>
      <p:ext uri="{BB962C8B-B14F-4D97-AF65-F5344CB8AC3E}">
        <p14:creationId xmlns:p14="http://schemas.microsoft.com/office/powerpoint/2010/main" val="42684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89538">
                                            <p:txEl>
                                              <p:pRg st="0" end="0"/>
                                            </p:txEl>
                                          </p:spTgt>
                                        </p:tgtEl>
                                        <p:attrNameLst>
                                          <p:attrName>style.visibility</p:attrName>
                                        </p:attrNameLst>
                                      </p:cBhvr>
                                      <p:to>
                                        <p:strVal val="visible"/>
                                      </p:to>
                                    </p:set>
                                    <p:anim calcmode="lin" valueType="num">
                                      <p:cBhvr additive="base">
                                        <p:cTn id="7" dur="300" fill="hold"/>
                                        <p:tgtEl>
                                          <p:spTgt spid="42895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895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4289539">
                                            <p:txEl>
                                              <p:pRg st="0" end="0"/>
                                            </p:txEl>
                                          </p:spTgt>
                                        </p:tgtEl>
                                        <p:attrNameLst>
                                          <p:attrName>style.visibility</p:attrName>
                                        </p:attrNameLst>
                                      </p:cBhvr>
                                      <p:to>
                                        <p:strVal val="visible"/>
                                      </p:to>
                                    </p:set>
                                    <p:animEffect transition="in" filter="wipe(up)">
                                      <p:cBhvr>
                                        <p:cTn id="13" dur="75"/>
                                        <p:tgtEl>
                                          <p:spTgt spid="428953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9538" grpId="0" build="p" autoUpdateAnimBg="0"/>
      <p:bldP spid="428953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482" name="Rectangle 1026"/>
          <p:cNvSpPr>
            <a:spLocks noGrp="1" noChangeArrowheads="1"/>
          </p:cNvSpPr>
          <p:nvPr>
            <p:ph type="body" idx="1"/>
          </p:nvPr>
        </p:nvSpPr>
        <p:spPr>
          <a:xfrm>
            <a:off x="169682" y="152400"/>
            <a:ext cx="11858920" cy="6512351"/>
          </a:xfrm>
        </p:spPr>
        <p:txBody>
          <a:bodyPr/>
          <a:lstStyle/>
          <a:p>
            <a:pPr eaLnBrk="1" hangingPunct="1">
              <a:lnSpc>
                <a:spcPct val="90000"/>
              </a:lnSpc>
              <a:defRPr/>
            </a:pPr>
            <a:endParaRPr lang="en-US" sz="900" b="1" dirty="0">
              <a:effectLst>
                <a:outerShdw blurRad="38100" dist="38100" dir="2700000" algn="tl">
                  <a:srgbClr val="C0C0C0"/>
                </a:outerShdw>
              </a:effectLst>
              <a:latin typeface="Comic Sans MS" pitchFamily="66" charset="0"/>
              <a:ea typeface="+mn-ea"/>
            </a:endParaRPr>
          </a:p>
          <a:p>
            <a:pPr eaLnBrk="1" hangingPunct="1">
              <a:lnSpc>
                <a:spcPct val="90000"/>
              </a:lnSpc>
              <a:buFontTx/>
              <a:buNone/>
              <a:defRPr/>
            </a:pPr>
            <a:r>
              <a:rPr lang="en-US" sz="6600" b="1" dirty="0">
                <a:effectLst>
                  <a:outerShdw blurRad="38100" dist="38100" dir="2700000" algn="tl">
                    <a:srgbClr val="C0C0C0"/>
                  </a:outerShdw>
                </a:effectLst>
                <a:latin typeface="Comic Sans MS" pitchFamily="66" charset="0"/>
                <a:ea typeface="+mn-ea"/>
              </a:rPr>
              <a:t>DOUBLE TRUTH DILEMMA:</a:t>
            </a:r>
          </a:p>
          <a:p>
            <a:pPr eaLnBrk="1" hangingPunct="1">
              <a:lnSpc>
                <a:spcPct val="90000"/>
              </a:lnSpc>
              <a:buFontTx/>
              <a:buNone/>
              <a:defRPr/>
            </a:pPr>
            <a:r>
              <a:rPr lang="en-US" sz="6000" b="1" dirty="0">
                <a:solidFill>
                  <a:srgbClr val="002060"/>
                </a:solidFill>
                <a:effectLst>
                  <a:outerShdw blurRad="38100" dist="38100" dir="2700000" algn="tl">
                    <a:srgbClr val="C0C0C0"/>
                  </a:outerShdw>
                </a:effectLst>
                <a:latin typeface="Comic Sans MS" pitchFamily="66" charset="0"/>
                <a:ea typeface="+mn-ea"/>
              </a:rPr>
              <a:t>Double Love of Double Truths</a:t>
            </a:r>
          </a:p>
          <a:p>
            <a:pPr eaLnBrk="1" hangingPunct="1">
              <a:lnSpc>
                <a:spcPct val="90000"/>
              </a:lnSpc>
              <a:buFontTx/>
              <a:buNone/>
              <a:defRPr/>
            </a:pPr>
            <a:r>
              <a:rPr lang="en-US" sz="6000" b="1" dirty="0">
                <a:effectLst>
                  <a:outerShdw blurRad="38100" dist="38100" dir="2700000" algn="tl">
                    <a:srgbClr val="C0C0C0"/>
                  </a:outerShdw>
                </a:effectLst>
                <a:latin typeface="Comic Sans MS" pitchFamily="66" charset="0"/>
                <a:ea typeface="+mn-ea"/>
              </a:rPr>
              <a:t> </a:t>
            </a:r>
            <a:r>
              <a:rPr lang="en-US" sz="6000" b="1" dirty="0">
                <a:solidFill>
                  <a:srgbClr val="C00000"/>
                </a:solidFill>
                <a:effectLst>
                  <a:outerShdw blurRad="38100" dist="38100" dir="2700000" algn="tl">
                    <a:srgbClr val="C0C0C0"/>
                  </a:outerShdw>
                </a:effectLst>
                <a:latin typeface="Comic Sans MS" pitchFamily="66" charset="0"/>
                <a:ea typeface="+mn-ea"/>
              </a:rPr>
              <a:t>These Sources of Division Can Be Conquered By A Unified Single Hatred Of Wrongdoing &amp; Love For A Lost Society.</a:t>
            </a:r>
          </a:p>
        </p:txBody>
      </p:sp>
    </p:spTree>
    <p:extLst>
      <p:ext uri="{BB962C8B-B14F-4D97-AF65-F5344CB8AC3E}">
        <p14:creationId xmlns:p14="http://schemas.microsoft.com/office/powerpoint/2010/main" val="35947857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364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36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36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48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20226" name="Rectangle 2"/>
          <p:cNvSpPr>
            <a:spLocks noGrp="1" noChangeArrowheads="1"/>
          </p:cNvSpPr>
          <p:nvPr>
            <p:ph type="title"/>
          </p:nvPr>
        </p:nvSpPr>
        <p:spPr>
          <a:xfrm>
            <a:off x="2209800" y="381000"/>
            <a:ext cx="4495800" cy="1066800"/>
          </a:xfrm>
        </p:spPr>
        <p:txBody>
          <a:bodyPr/>
          <a:lstStyle/>
          <a:p>
            <a:r>
              <a:rPr lang="en-US" sz="3600" b="1">
                <a:solidFill>
                  <a:srgbClr val="3333FF"/>
                </a:solidFill>
                <a:effectLst>
                  <a:outerShdw blurRad="38100" dist="38100" dir="2700000" algn="tl">
                    <a:srgbClr val="C0C0C0"/>
                  </a:outerShdw>
                </a:effectLst>
              </a:rPr>
              <a:t>Loss Of Purpose Parable</a:t>
            </a:r>
            <a:endParaRPr lang="en-US" sz="3600">
              <a:solidFill>
                <a:srgbClr val="3333FF"/>
              </a:solidFill>
              <a:effectLst>
                <a:outerShdw blurRad="38100" dist="38100" dir="2700000" algn="tl">
                  <a:srgbClr val="C0C0C0"/>
                </a:outerShdw>
              </a:effectLst>
            </a:endParaRPr>
          </a:p>
        </p:txBody>
      </p:sp>
      <p:sp>
        <p:nvSpPr>
          <p:cNvPr id="4020227" name="Rectangle 3"/>
          <p:cNvSpPr>
            <a:spLocks noGrp="1" noChangeArrowheads="1"/>
          </p:cNvSpPr>
          <p:nvPr>
            <p:ph type="body" idx="1"/>
          </p:nvPr>
        </p:nvSpPr>
        <p:spPr>
          <a:xfrm>
            <a:off x="1524000" y="1676400"/>
            <a:ext cx="6629400" cy="5181600"/>
          </a:xfrm>
        </p:spPr>
        <p:txBody>
          <a:bodyPr/>
          <a:lstStyle/>
          <a:p>
            <a:pPr>
              <a:lnSpc>
                <a:spcPct val="90000"/>
              </a:lnSpc>
              <a:buFont typeface="Wingdings" pitchFamily="2" charset="2"/>
              <a:buChar char="ü"/>
            </a:pPr>
            <a:r>
              <a:rPr lang="en-US" sz="2800">
                <a:solidFill>
                  <a:srgbClr val="008080"/>
                </a:solidFill>
              </a:rPr>
              <a:t> Once upon a time, a group of concerned citizens decided to build a lighthouse in order to aid those in distress at sea.  Through genuine caring interest,  they would solve the problem.</a:t>
            </a:r>
          </a:p>
          <a:p>
            <a:pPr>
              <a:lnSpc>
                <a:spcPct val="90000"/>
              </a:lnSpc>
              <a:buFont typeface="Wingdings" pitchFamily="2" charset="2"/>
              <a:buChar char="ü"/>
            </a:pPr>
            <a:r>
              <a:rPr lang="en-US" sz="2800">
                <a:solidFill>
                  <a:srgbClr val="008080"/>
                </a:solidFill>
              </a:rPr>
              <a:t> Even more,  this group decided not only to provide a beacon of light for those who were lost,  but also to form rescue squads who would brave dangerous waters to save those imperiled by shipwrecks. They began to organize the work and create a structure to carry it out.</a:t>
            </a:r>
          </a:p>
          <a:p>
            <a:pPr>
              <a:lnSpc>
                <a:spcPct val="90000"/>
              </a:lnSpc>
            </a:pPr>
            <a:endParaRPr lang="en-US" sz="1600">
              <a:solidFill>
                <a:srgbClr val="008080"/>
              </a:solidFill>
            </a:endParaRPr>
          </a:p>
          <a:p>
            <a:pPr lvl="1">
              <a:lnSpc>
                <a:spcPct val="90000"/>
              </a:lnSpc>
            </a:pPr>
            <a:endParaRPr lang="en-US" sz="2400">
              <a:solidFill>
                <a:schemeClr val="accent1"/>
              </a:solidFill>
              <a:latin typeface="Comic Sans MS" pitchFamily="66" charset="0"/>
            </a:endParaRPr>
          </a:p>
          <a:p>
            <a:pPr>
              <a:lnSpc>
                <a:spcPct val="90000"/>
              </a:lnSpc>
            </a:pPr>
            <a:endParaRPr lang="en-US" sz="2800" b="1">
              <a:solidFill>
                <a:schemeClr val="accent1"/>
              </a:solidFill>
            </a:endParaRPr>
          </a:p>
        </p:txBody>
      </p:sp>
      <p:sp>
        <p:nvSpPr>
          <p:cNvPr id="4020228" name="WordArt 4" descr="Paper bag"/>
          <p:cNvSpPr>
            <a:spLocks noChangeArrowheads="1" noChangeShapeType="1" noTextEdit="1"/>
          </p:cNvSpPr>
          <p:nvPr/>
        </p:nvSpPr>
        <p:spPr bwMode="auto">
          <a:xfrm>
            <a:off x="7696200" y="457200"/>
            <a:ext cx="25146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Historic Cycles</a:t>
            </a:r>
          </a:p>
        </p:txBody>
      </p:sp>
      <p:pic>
        <p:nvPicPr>
          <p:cNvPr id="5" name="Picture 4" descr="Image.jpg"/>
          <p:cNvPicPr>
            <a:picLocks noChangeAspect="1"/>
          </p:cNvPicPr>
          <p:nvPr/>
        </p:nvPicPr>
        <p:blipFill>
          <a:blip r:embed="rId5" cstate="print"/>
          <a:stretch>
            <a:fillRect/>
          </a:stretch>
        </p:blipFill>
        <p:spPr>
          <a:xfrm>
            <a:off x="9829800" y="5562602"/>
            <a:ext cx="838198" cy="1295399"/>
          </a:xfrm>
          <a:prstGeom prst="rect">
            <a:avLst/>
          </a:prstGeom>
        </p:spPr>
      </p:pic>
    </p:spTree>
    <p:extLst>
      <p:ext uri="{BB962C8B-B14F-4D97-AF65-F5344CB8AC3E}">
        <p14:creationId xmlns:p14="http://schemas.microsoft.com/office/powerpoint/2010/main" val="18822749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020228"/>
                                        </p:tgtEl>
                                        <p:attrNameLst>
                                          <p:attrName>style.visibility</p:attrName>
                                        </p:attrNameLst>
                                      </p:cBhvr>
                                      <p:to>
                                        <p:strVal val="visible"/>
                                      </p:to>
                                    </p:set>
                                    <p:anim calcmode="lin" valueType="num">
                                      <p:cBhvr>
                                        <p:cTn id="7" dur="5000" fill="hold"/>
                                        <p:tgtEl>
                                          <p:spTgt spid="4020228"/>
                                        </p:tgtEl>
                                        <p:attrNameLst>
                                          <p:attrName>ppt_w</p:attrName>
                                        </p:attrNameLst>
                                      </p:cBhvr>
                                      <p:tavLst>
                                        <p:tav tm="0" fmla="#ppt_w*sin(2.5*pi*$)">
                                          <p:val>
                                            <p:fltVal val="0"/>
                                          </p:val>
                                        </p:tav>
                                        <p:tav tm="100000">
                                          <p:val>
                                            <p:fltVal val="1"/>
                                          </p:val>
                                        </p:tav>
                                      </p:tavLst>
                                    </p:anim>
                                    <p:anim calcmode="lin" valueType="num">
                                      <p:cBhvr>
                                        <p:cTn id="8" dur="5000" fill="hold"/>
                                        <p:tgtEl>
                                          <p:spTgt spid="402022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020226"/>
                                        </p:tgtEl>
                                        <p:attrNameLst>
                                          <p:attrName>style.visibility</p:attrName>
                                        </p:attrNameLst>
                                      </p:cBhvr>
                                      <p:to>
                                        <p:strVal val="visible"/>
                                      </p:to>
                                    </p:set>
                                    <p:animEffect transition="in" filter="dissolve">
                                      <p:cBhvr>
                                        <p:cTn id="13" dur="500"/>
                                        <p:tgtEl>
                                          <p:spTgt spid="40202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20227">
                                            <p:txEl>
                                              <p:pRg st="0" end="0"/>
                                            </p:txEl>
                                          </p:spTgt>
                                        </p:tgtEl>
                                        <p:attrNameLst>
                                          <p:attrName>style.visibility</p:attrName>
                                        </p:attrNameLst>
                                      </p:cBhvr>
                                      <p:to>
                                        <p:strVal val="visible"/>
                                      </p:to>
                                    </p:set>
                                    <p:animEffect transition="in" filter="wipe(left)">
                                      <p:cBhvr>
                                        <p:cTn id="18" dur="500"/>
                                        <p:tgtEl>
                                          <p:spTgt spid="40202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20227">
                                            <p:txEl>
                                              <p:pRg st="1" end="1"/>
                                            </p:txEl>
                                          </p:spTgt>
                                        </p:tgtEl>
                                        <p:attrNameLst>
                                          <p:attrName>style.visibility</p:attrName>
                                        </p:attrNameLst>
                                      </p:cBhvr>
                                      <p:to>
                                        <p:strVal val="visible"/>
                                      </p:to>
                                    </p:set>
                                    <p:animEffect transition="in" filter="wipe(left)">
                                      <p:cBhvr>
                                        <p:cTn id="23" dur="500"/>
                                        <p:tgtEl>
                                          <p:spTgt spid="40202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
                                        <p:tgtEl>
                                          <p:spTgt spid="5"/>
                                        </p:tgtEl>
                                      </p:cBhvr>
                                    </p:animEffect>
                                    <p:anim calcmode="lin" valueType="num">
                                      <p:cBhvr>
                                        <p:cTn id="29" dur="400" fill="hold"/>
                                        <p:tgtEl>
                                          <p:spTgt spid="5"/>
                                        </p:tgtEl>
                                        <p:attrNameLst>
                                          <p:attrName>ppt_x</p:attrName>
                                        </p:attrNameLst>
                                      </p:cBhvr>
                                      <p:tavLst>
                                        <p:tav tm="0">
                                          <p:val>
                                            <p:strVal val="#ppt_x"/>
                                          </p:val>
                                        </p:tav>
                                        <p:tav tm="100000">
                                          <p:val>
                                            <p:strVal val="#ppt_x"/>
                                          </p:val>
                                        </p:tav>
                                      </p:tavLst>
                                    </p:anim>
                                    <p:anim calcmode="lin" valueType="num">
                                      <p:cBhvr>
                                        <p:cTn id="30" dur="400" fill="hold"/>
                                        <p:tgtEl>
                                          <p:spTgt spid="5"/>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0226" grpId="0" autoUpdateAnimBg="0"/>
      <p:bldP spid="4020227" grpId="0" build="p" bldLvl="2" autoUpdateAnimBg="0"/>
      <p:bldP spid="4020228"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22274" name="Rectangle 2"/>
          <p:cNvSpPr>
            <a:spLocks noGrp="1" noChangeArrowheads="1"/>
          </p:cNvSpPr>
          <p:nvPr>
            <p:ph type="title"/>
          </p:nvPr>
        </p:nvSpPr>
        <p:spPr>
          <a:xfrm>
            <a:off x="2209800" y="381000"/>
            <a:ext cx="4495800" cy="1066800"/>
          </a:xfrm>
        </p:spPr>
        <p:txBody>
          <a:bodyPr/>
          <a:lstStyle/>
          <a:p>
            <a:r>
              <a:rPr lang="en-US" sz="3600" b="1">
                <a:solidFill>
                  <a:srgbClr val="3333FF"/>
                </a:solidFill>
                <a:effectLst>
                  <a:outerShdw blurRad="38100" dist="38100" dir="2700000" algn="tl">
                    <a:srgbClr val="C0C0C0"/>
                  </a:outerShdw>
                </a:effectLst>
              </a:rPr>
              <a:t>Loss Of Purpose Parable</a:t>
            </a:r>
            <a:endParaRPr lang="en-US" sz="3600">
              <a:solidFill>
                <a:srgbClr val="3333FF"/>
              </a:solidFill>
              <a:effectLst>
                <a:outerShdw blurRad="38100" dist="38100" dir="2700000" algn="tl">
                  <a:srgbClr val="C0C0C0"/>
                </a:outerShdw>
              </a:effectLst>
            </a:endParaRPr>
          </a:p>
        </p:txBody>
      </p:sp>
      <p:sp>
        <p:nvSpPr>
          <p:cNvPr id="4022275" name="Rectangle 3"/>
          <p:cNvSpPr>
            <a:spLocks noGrp="1" noChangeArrowheads="1"/>
          </p:cNvSpPr>
          <p:nvPr>
            <p:ph type="body" idx="1"/>
          </p:nvPr>
        </p:nvSpPr>
        <p:spPr>
          <a:xfrm>
            <a:off x="1524000" y="1676400"/>
            <a:ext cx="6629400" cy="5181600"/>
          </a:xfrm>
        </p:spPr>
        <p:txBody>
          <a:bodyPr/>
          <a:lstStyle/>
          <a:p>
            <a:pPr>
              <a:lnSpc>
                <a:spcPct val="90000"/>
              </a:lnSpc>
              <a:buFont typeface="Wingdings" pitchFamily="2" charset="2"/>
              <a:buChar char="ü"/>
            </a:pPr>
            <a:r>
              <a:rPr lang="en-US" sz="2400">
                <a:solidFill>
                  <a:srgbClr val="008080"/>
                </a:solidFill>
              </a:rPr>
              <a:t> In the beginning,  the purpose of the group was clear;  everyone who joined them knew that they would be trained to save people in distress. Yet, within a short time,  some who organized the group began to question whether it was necessary to answer every distress signal.  “Perhaps,”  they said,  “it would be acceptable only to have certain hours when they would be on duty.”</a:t>
            </a:r>
          </a:p>
          <a:p>
            <a:pPr>
              <a:lnSpc>
                <a:spcPct val="90000"/>
              </a:lnSpc>
              <a:buFont typeface="Wingdings" pitchFamily="2" charset="2"/>
              <a:buChar char="ü"/>
            </a:pPr>
            <a:r>
              <a:rPr lang="en-US" sz="2400">
                <a:solidFill>
                  <a:srgbClr val="008080"/>
                </a:solidFill>
              </a:rPr>
              <a:t> Next,  they began to wonder if it were necessary for everyone to be part of the rescue mission.  “Perhaps,”  they thought,  “only certain members should go out,  while most just watched from shore.”  They created titles and gave authority to a few,  while most just wandered around the lighthouse or quit and went home.</a:t>
            </a:r>
          </a:p>
          <a:p>
            <a:pPr>
              <a:lnSpc>
                <a:spcPct val="90000"/>
              </a:lnSpc>
            </a:pPr>
            <a:endParaRPr lang="en-US" sz="1400">
              <a:solidFill>
                <a:srgbClr val="008080"/>
              </a:solidFill>
            </a:endParaRPr>
          </a:p>
          <a:p>
            <a:pPr lvl="1">
              <a:lnSpc>
                <a:spcPct val="90000"/>
              </a:lnSpc>
            </a:pPr>
            <a:endParaRPr lang="en-US" sz="2000">
              <a:solidFill>
                <a:schemeClr val="accent1"/>
              </a:solidFill>
              <a:latin typeface="Comic Sans MS" pitchFamily="66" charset="0"/>
            </a:endParaRPr>
          </a:p>
          <a:p>
            <a:pPr>
              <a:lnSpc>
                <a:spcPct val="90000"/>
              </a:lnSpc>
            </a:pPr>
            <a:endParaRPr lang="en-US" sz="2400" b="1">
              <a:solidFill>
                <a:schemeClr val="accent1"/>
              </a:solidFill>
            </a:endParaRPr>
          </a:p>
        </p:txBody>
      </p:sp>
      <p:sp>
        <p:nvSpPr>
          <p:cNvPr id="4022276" name="WordArt 4" descr="Paper bag"/>
          <p:cNvSpPr>
            <a:spLocks noChangeArrowheads="1" noChangeShapeType="1" noTextEdit="1"/>
          </p:cNvSpPr>
          <p:nvPr/>
        </p:nvSpPr>
        <p:spPr bwMode="auto">
          <a:xfrm>
            <a:off x="7696200" y="457200"/>
            <a:ext cx="25146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Historic Cycles</a:t>
            </a:r>
          </a:p>
        </p:txBody>
      </p:sp>
    </p:spTree>
    <p:extLst>
      <p:ext uri="{BB962C8B-B14F-4D97-AF65-F5344CB8AC3E}">
        <p14:creationId xmlns:p14="http://schemas.microsoft.com/office/powerpoint/2010/main" val="29088809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22276"/>
                                        </p:tgtEl>
                                        <p:attrNameLst>
                                          <p:attrName>style.visibility</p:attrName>
                                        </p:attrNameLst>
                                      </p:cBhvr>
                                      <p:to>
                                        <p:strVal val="visible"/>
                                      </p:to>
                                    </p:set>
                                    <p:anim calcmode="lin" valueType="num">
                                      <p:cBhvr>
                                        <p:cTn id="7" dur="500" fill="hold"/>
                                        <p:tgtEl>
                                          <p:spTgt spid="4022276"/>
                                        </p:tgtEl>
                                        <p:attrNameLst>
                                          <p:attrName>ppt_w</p:attrName>
                                        </p:attrNameLst>
                                      </p:cBhvr>
                                      <p:tavLst>
                                        <p:tav tm="0">
                                          <p:val>
                                            <p:fltVal val="0"/>
                                          </p:val>
                                        </p:tav>
                                        <p:tav tm="100000">
                                          <p:val>
                                            <p:strVal val="#ppt_w"/>
                                          </p:val>
                                        </p:tav>
                                      </p:tavLst>
                                    </p:anim>
                                    <p:anim calcmode="lin" valueType="num">
                                      <p:cBhvr>
                                        <p:cTn id="8" dur="500" fill="hold"/>
                                        <p:tgtEl>
                                          <p:spTgt spid="4022276"/>
                                        </p:tgtEl>
                                        <p:attrNameLst>
                                          <p:attrName>ppt_h</p:attrName>
                                        </p:attrNameLst>
                                      </p:cBhvr>
                                      <p:tavLst>
                                        <p:tav tm="0">
                                          <p:val>
                                            <p:fltVal val="0"/>
                                          </p:val>
                                        </p:tav>
                                        <p:tav tm="100000">
                                          <p:val>
                                            <p:strVal val="#ppt_h"/>
                                          </p:val>
                                        </p:tav>
                                      </p:tavLst>
                                    </p:anim>
                                    <p:anim calcmode="lin" valueType="num">
                                      <p:cBhvr>
                                        <p:cTn id="9" dur="500" fill="hold"/>
                                        <p:tgtEl>
                                          <p:spTgt spid="4022276"/>
                                        </p:tgtEl>
                                        <p:attrNameLst>
                                          <p:attrName>ppt_x</p:attrName>
                                        </p:attrNameLst>
                                      </p:cBhvr>
                                      <p:tavLst>
                                        <p:tav tm="0">
                                          <p:val>
                                            <p:fltVal val="0.5"/>
                                          </p:val>
                                        </p:tav>
                                        <p:tav tm="100000">
                                          <p:val>
                                            <p:strVal val="#ppt_x"/>
                                          </p:val>
                                        </p:tav>
                                      </p:tavLst>
                                    </p:anim>
                                    <p:anim calcmode="lin" valueType="num">
                                      <p:cBhvr>
                                        <p:cTn id="10" dur="500" fill="hold"/>
                                        <p:tgtEl>
                                          <p:spTgt spid="402227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0" nodeType="clickEffect">
                                  <p:stCondLst>
                                    <p:cond delay="0"/>
                                  </p:stCondLst>
                                  <p:childTnLst>
                                    <p:set>
                                      <p:cBhvr>
                                        <p:cTn id="14" dur="1" fill="hold">
                                          <p:stCondLst>
                                            <p:cond delay="0"/>
                                          </p:stCondLst>
                                        </p:cTn>
                                        <p:tgtEl>
                                          <p:spTgt spid="4022274"/>
                                        </p:tgtEl>
                                        <p:attrNameLst>
                                          <p:attrName>style.visibility</p:attrName>
                                        </p:attrNameLst>
                                      </p:cBhvr>
                                      <p:to>
                                        <p:strVal val="visible"/>
                                      </p:to>
                                    </p:set>
                                    <p:anim calcmode="lin" valueType="num">
                                      <p:cBhvr>
                                        <p:cTn id="15" dur="500" fill="hold"/>
                                        <p:tgtEl>
                                          <p:spTgt spid="4022274"/>
                                        </p:tgtEl>
                                        <p:attrNameLst>
                                          <p:attrName>ppt_w</p:attrName>
                                        </p:attrNameLst>
                                      </p:cBhvr>
                                      <p:tavLst>
                                        <p:tav tm="0">
                                          <p:val>
                                            <p:strVal val="4/3*#ppt_w"/>
                                          </p:val>
                                        </p:tav>
                                        <p:tav tm="100000">
                                          <p:val>
                                            <p:strVal val="#ppt_w"/>
                                          </p:val>
                                        </p:tav>
                                      </p:tavLst>
                                    </p:anim>
                                    <p:anim calcmode="lin" valueType="num">
                                      <p:cBhvr>
                                        <p:cTn id="16" dur="500" fill="hold"/>
                                        <p:tgtEl>
                                          <p:spTgt spid="4022274"/>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22275">
                                            <p:txEl>
                                              <p:pRg st="0" end="0"/>
                                            </p:txEl>
                                          </p:spTgt>
                                        </p:tgtEl>
                                        <p:attrNameLst>
                                          <p:attrName>style.visibility</p:attrName>
                                        </p:attrNameLst>
                                      </p:cBhvr>
                                      <p:to>
                                        <p:strVal val="visible"/>
                                      </p:to>
                                    </p:set>
                                    <p:animEffect transition="in" filter="wipe(left)">
                                      <p:cBhvr>
                                        <p:cTn id="21" dur="500"/>
                                        <p:tgtEl>
                                          <p:spTgt spid="402227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22275">
                                            <p:txEl>
                                              <p:pRg st="1" end="1"/>
                                            </p:txEl>
                                          </p:spTgt>
                                        </p:tgtEl>
                                        <p:attrNameLst>
                                          <p:attrName>style.visibility</p:attrName>
                                        </p:attrNameLst>
                                      </p:cBhvr>
                                      <p:to>
                                        <p:strVal val="visible"/>
                                      </p:to>
                                    </p:set>
                                    <p:animEffect transition="in" filter="wipe(left)">
                                      <p:cBhvr>
                                        <p:cTn id="26" dur="500"/>
                                        <p:tgtEl>
                                          <p:spTgt spid="4022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2274" grpId="0" autoUpdateAnimBg="0"/>
      <p:bldP spid="4022275" grpId="0" build="p" bldLvl="2" autoUpdateAnimBg="0"/>
      <p:bldP spid="402227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24322" name="Rectangle 2"/>
          <p:cNvSpPr>
            <a:spLocks noGrp="1" noChangeArrowheads="1"/>
          </p:cNvSpPr>
          <p:nvPr>
            <p:ph type="title"/>
          </p:nvPr>
        </p:nvSpPr>
        <p:spPr>
          <a:xfrm>
            <a:off x="2209800" y="381000"/>
            <a:ext cx="4495800" cy="1066800"/>
          </a:xfrm>
        </p:spPr>
        <p:txBody>
          <a:bodyPr/>
          <a:lstStyle/>
          <a:p>
            <a:r>
              <a:rPr lang="en-US" sz="3600" b="1">
                <a:solidFill>
                  <a:srgbClr val="3333FF"/>
                </a:solidFill>
                <a:effectLst>
                  <a:outerShdw blurRad="38100" dist="38100" dir="2700000" algn="tl">
                    <a:srgbClr val="C0C0C0"/>
                  </a:outerShdw>
                </a:effectLst>
              </a:rPr>
              <a:t>Loss Of Purpose Parable</a:t>
            </a:r>
            <a:endParaRPr lang="en-US" sz="3600">
              <a:solidFill>
                <a:srgbClr val="3333FF"/>
              </a:solidFill>
              <a:effectLst>
                <a:outerShdw blurRad="38100" dist="38100" dir="2700000" algn="tl">
                  <a:srgbClr val="C0C0C0"/>
                </a:outerShdw>
              </a:effectLst>
            </a:endParaRPr>
          </a:p>
        </p:txBody>
      </p:sp>
      <p:sp>
        <p:nvSpPr>
          <p:cNvPr id="4024323" name="Rectangle 3"/>
          <p:cNvSpPr>
            <a:spLocks noGrp="1" noChangeArrowheads="1"/>
          </p:cNvSpPr>
          <p:nvPr>
            <p:ph type="body" idx="1"/>
          </p:nvPr>
        </p:nvSpPr>
        <p:spPr>
          <a:xfrm>
            <a:off x="1524000" y="1676400"/>
            <a:ext cx="6629400" cy="5181600"/>
          </a:xfrm>
        </p:spPr>
        <p:txBody>
          <a:bodyPr/>
          <a:lstStyle/>
          <a:p>
            <a:pPr>
              <a:lnSpc>
                <a:spcPct val="90000"/>
              </a:lnSpc>
              <a:buFont typeface="Wingdings" pitchFamily="2" charset="2"/>
              <a:buChar char="ü"/>
            </a:pPr>
            <a:r>
              <a:rPr lang="en-US" sz="2400">
                <a:solidFill>
                  <a:srgbClr val="008080"/>
                </a:solidFill>
              </a:rPr>
              <a:t> After a time,  the rescue mission stopped altogether, and the group said,  “Enough of this going out to sea.  If people are lost, we’ve got a light on our house to guide them.  They can simply follow the beacon.”  Instead of rescue missions, they started holding meetings and talk only to each other.</a:t>
            </a:r>
          </a:p>
          <a:p>
            <a:pPr>
              <a:lnSpc>
                <a:spcPct val="90000"/>
              </a:lnSpc>
              <a:buFont typeface="Wingdings" pitchFamily="2" charset="2"/>
              <a:buChar char="ü"/>
            </a:pPr>
            <a:r>
              <a:rPr lang="en-US" sz="2400">
                <a:solidFill>
                  <a:srgbClr val="008080"/>
                </a:solidFill>
              </a:rPr>
              <a:t> Next,  the group began to be more concerned about the comfort of the lighthouse and all the money it took to maintain it.  They began to argue about who would control the light,  the interior design and exterior decoration.  Also, they decided they did not want wet and soggy people rescued from the sea,  messing up their house.  </a:t>
            </a:r>
          </a:p>
          <a:p>
            <a:pPr>
              <a:lnSpc>
                <a:spcPct val="90000"/>
              </a:lnSpc>
            </a:pPr>
            <a:endParaRPr lang="en-US" sz="1400">
              <a:solidFill>
                <a:srgbClr val="008080"/>
              </a:solidFill>
            </a:endParaRPr>
          </a:p>
          <a:p>
            <a:pPr lvl="1">
              <a:lnSpc>
                <a:spcPct val="90000"/>
              </a:lnSpc>
            </a:pPr>
            <a:endParaRPr lang="en-US" sz="2000">
              <a:solidFill>
                <a:schemeClr val="accent1"/>
              </a:solidFill>
              <a:latin typeface="Comic Sans MS" pitchFamily="66" charset="0"/>
            </a:endParaRPr>
          </a:p>
          <a:p>
            <a:pPr>
              <a:lnSpc>
                <a:spcPct val="90000"/>
              </a:lnSpc>
            </a:pPr>
            <a:endParaRPr lang="en-US" sz="2400" b="1">
              <a:solidFill>
                <a:schemeClr val="accent1"/>
              </a:solidFill>
            </a:endParaRPr>
          </a:p>
        </p:txBody>
      </p:sp>
      <p:sp>
        <p:nvSpPr>
          <p:cNvPr id="4024324" name="WordArt 4" descr="Paper bag"/>
          <p:cNvSpPr>
            <a:spLocks noChangeArrowheads="1" noChangeShapeType="1" noTextEdit="1"/>
          </p:cNvSpPr>
          <p:nvPr/>
        </p:nvSpPr>
        <p:spPr bwMode="auto">
          <a:xfrm>
            <a:off x="7696200" y="457200"/>
            <a:ext cx="25146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Historic Cycles</a:t>
            </a:r>
          </a:p>
        </p:txBody>
      </p:sp>
    </p:spTree>
    <p:extLst>
      <p:ext uri="{BB962C8B-B14F-4D97-AF65-F5344CB8AC3E}">
        <p14:creationId xmlns:p14="http://schemas.microsoft.com/office/powerpoint/2010/main" val="36033017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24324"/>
                                        </p:tgtEl>
                                        <p:attrNameLst>
                                          <p:attrName>style.visibility</p:attrName>
                                        </p:attrNameLst>
                                      </p:cBhvr>
                                      <p:to>
                                        <p:strVal val="visible"/>
                                      </p:to>
                                    </p:set>
                                    <p:anim calcmode="lin" valueType="num">
                                      <p:cBhvr>
                                        <p:cTn id="7" dur="500" fill="hold"/>
                                        <p:tgtEl>
                                          <p:spTgt spid="4024324"/>
                                        </p:tgtEl>
                                        <p:attrNameLst>
                                          <p:attrName>ppt_w</p:attrName>
                                        </p:attrNameLst>
                                      </p:cBhvr>
                                      <p:tavLst>
                                        <p:tav tm="0">
                                          <p:val>
                                            <p:fltVal val="0"/>
                                          </p:val>
                                        </p:tav>
                                        <p:tav tm="100000">
                                          <p:val>
                                            <p:strVal val="#ppt_w"/>
                                          </p:val>
                                        </p:tav>
                                      </p:tavLst>
                                    </p:anim>
                                    <p:anim calcmode="lin" valueType="num">
                                      <p:cBhvr>
                                        <p:cTn id="8" dur="500" fill="hold"/>
                                        <p:tgtEl>
                                          <p:spTgt spid="4024324"/>
                                        </p:tgtEl>
                                        <p:attrNameLst>
                                          <p:attrName>ppt_h</p:attrName>
                                        </p:attrNameLst>
                                      </p:cBhvr>
                                      <p:tavLst>
                                        <p:tav tm="0">
                                          <p:val>
                                            <p:fltVal val="0"/>
                                          </p:val>
                                        </p:tav>
                                        <p:tav tm="100000">
                                          <p:val>
                                            <p:strVal val="#ppt_h"/>
                                          </p:val>
                                        </p:tav>
                                      </p:tavLst>
                                    </p:anim>
                                    <p:anim calcmode="lin" valueType="num">
                                      <p:cBhvr>
                                        <p:cTn id="9" dur="500" fill="hold"/>
                                        <p:tgtEl>
                                          <p:spTgt spid="4024324"/>
                                        </p:tgtEl>
                                        <p:attrNameLst>
                                          <p:attrName>ppt_x</p:attrName>
                                        </p:attrNameLst>
                                      </p:cBhvr>
                                      <p:tavLst>
                                        <p:tav tm="0">
                                          <p:val>
                                            <p:fltVal val="0.5"/>
                                          </p:val>
                                        </p:tav>
                                        <p:tav tm="100000">
                                          <p:val>
                                            <p:strVal val="#ppt_x"/>
                                          </p:val>
                                        </p:tav>
                                      </p:tavLst>
                                    </p:anim>
                                    <p:anim calcmode="lin" valueType="num">
                                      <p:cBhvr>
                                        <p:cTn id="10" dur="500" fill="hold"/>
                                        <p:tgtEl>
                                          <p:spTgt spid="402432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0" nodeType="clickEffect">
                                  <p:stCondLst>
                                    <p:cond delay="0"/>
                                  </p:stCondLst>
                                  <p:childTnLst>
                                    <p:set>
                                      <p:cBhvr>
                                        <p:cTn id="14" dur="1" fill="hold">
                                          <p:stCondLst>
                                            <p:cond delay="0"/>
                                          </p:stCondLst>
                                        </p:cTn>
                                        <p:tgtEl>
                                          <p:spTgt spid="4024322"/>
                                        </p:tgtEl>
                                        <p:attrNameLst>
                                          <p:attrName>style.visibility</p:attrName>
                                        </p:attrNameLst>
                                      </p:cBhvr>
                                      <p:to>
                                        <p:strVal val="visible"/>
                                      </p:to>
                                    </p:set>
                                    <p:anim calcmode="lin" valueType="num">
                                      <p:cBhvr>
                                        <p:cTn id="15" dur="500" fill="hold"/>
                                        <p:tgtEl>
                                          <p:spTgt spid="4024322"/>
                                        </p:tgtEl>
                                        <p:attrNameLst>
                                          <p:attrName>ppt_w</p:attrName>
                                        </p:attrNameLst>
                                      </p:cBhvr>
                                      <p:tavLst>
                                        <p:tav tm="0">
                                          <p:val>
                                            <p:strVal val="4/3*#ppt_w"/>
                                          </p:val>
                                        </p:tav>
                                        <p:tav tm="100000">
                                          <p:val>
                                            <p:strVal val="#ppt_w"/>
                                          </p:val>
                                        </p:tav>
                                      </p:tavLst>
                                    </p:anim>
                                    <p:anim calcmode="lin" valueType="num">
                                      <p:cBhvr>
                                        <p:cTn id="16" dur="500" fill="hold"/>
                                        <p:tgtEl>
                                          <p:spTgt spid="4024322"/>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24323">
                                            <p:txEl>
                                              <p:pRg st="0" end="0"/>
                                            </p:txEl>
                                          </p:spTgt>
                                        </p:tgtEl>
                                        <p:attrNameLst>
                                          <p:attrName>style.visibility</p:attrName>
                                        </p:attrNameLst>
                                      </p:cBhvr>
                                      <p:to>
                                        <p:strVal val="visible"/>
                                      </p:to>
                                    </p:set>
                                    <p:animEffect transition="in" filter="wipe(left)">
                                      <p:cBhvr>
                                        <p:cTn id="21" dur="500"/>
                                        <p:tgtEl>
                                          <p:spTgt spid="40243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24323">
                                            <p:txEl>
                                              <p:pRg st="1" end="1"/>
                                            </p:txEl>
                                          </p:spTgt>
                                        </p:tgtEl>
                                        <p:attrNameLst>
                                          <p:attrName>style.visibility</p:attrName>
                                        </p:attrNameLst>
                                      </p:cBhvr>
                                      <p:to>
                                        <p:strVal val="visible"/>
                                      </p:to>
                                    </p:set>
                                    <p:animEffect transition="in" filter="wipe(left)">
                                      <p:cBhvr>
                                        <p:cTn id="26" dur="500"/>
                                        <p:tgtEl>
                                          <p:spTgt spid="4024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22" grpId="0" autoUpdateAnimBg="0"/>
      <p:bldP spid="4024323" grpId="0" build="p" bldLvl="2" autoUpdateAnimBg="0"/>
      <p:bldP spid="402432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26370" name="Rectangle 2"/>
          <p:cNvSpPr>
            <a:spLocks noGrp="1" noChangeArrowheads="1"/>
          </p:cNvSpPr>
          <p:nvPr>
            <p:ph type="title"/>
          </p:nvPr>
        </p:nvSpPr>
        <p:spPr>
          <a:xfrm>
            <a:off x="2209800" y="381000"/>
            <a:ext cx="4495800" cy="1066800"/>
          </a:xfrm>
        </p:spPr>
        <p:txBody>
          <a:bodyPr/>
          <a:lstStyle/>
          <a:p>
            <a:r>
              <a:rPr lang="en-US" sz="3600" b="1">
                <a:solidFill>
                  <a:srgbClr val="3333FF"/>
                </a:solidFill>
                <a:effectLst>
                  <a:outerShdw blurRad="38100" dist="38100" dir="2700000" algn="tl">
                    <a:srgbClr val="C0C0C0"/>
                  </a:outerShdw>
                </a:effectLst>
              </a:rPr>
              <a:t>Loss Of Purpose Parable</a:t>
            </a:r>
            <a:endParaRPr lang="en-US" sz="3600">
              <a:solidFill>
                <a:srgbClr val="3333FF"/>
              </a:solidFill>
              <a:effectLst>
                <a:outerShdw blurRad="38100" dist="38100" dir="2700000" algn="tl">
                  <a:srgbClr val="C0C0C0"/>
                </a:outerShdw>
              </a:effectLst>
            </a:endParaRPr>
          </a:p>
        </p:txBody>
      </p:sp>
      <p:sp>
        <p:nvSpPr>
          <p:cNvPr id="4026371" name="Rectangle 3"/>
          <p:cNvSpPr>
            <a:spLocks noGrp="1" noChangeArrowheads="1"/>
          </p:cNvSpPr>
          <p:nvPr>
            <p:ph type="body" idx="1"/>
          </p:nvPr>
        </p:nvSpPr>
        <p:spPr>
          <a:xfrm>
            <a:off x="1524000" y="1676400"/>
            <a:ext cx="6629400" cy="5181600"/>
          </a:xfrm>
        </p:spPr>
        <p:txBody>
          <a:bodyPr/>
          <a:lstStyle/>
          <a:p>
            <a:pPr>
              <a:buFont typeface="Wingdings" pitchFamily="2" charset="2"/>
              <a:buChar char="ü"/>
            </a:pPr>
            <a:r>
              <a:rPr lang="en-US" sz="2400" b="1" dirty="0">
                <a:solidFill>
                  <a:srgbClr val="008080"/>
                </a:solidFill>
              </a:rPr>
              <a:t> The more they argued the dimmer the light on the house became.  One day the light went out and no one even noticed.  They were too busy with work on the inside.</a:t>
            </a:r>
          </a:p>
          <a:p>
            <a:pPr>
              <a:buFont typeface="Wingdings" pitchFamily="2" charset="2"/>
              <a:buChar char="ü"/>
            </a:pPr>
            <a:r>
              <a:rPr lang="en-US" sz="2400" b="1" dirty="0">
                <a:solidFill>
                  <a:srgbClr val="008080"/>
                </a:solidFill>
              </a:rPr>
              <a:t> Finally,  the group had a nice, comfortable house just the way they wanted it,  and they changed its name from a lighthouse to a clubhouse.</a:t>
            </a:r>
          </a:p>
          <a:p>
            <a:pPr>
              <a:buFont typeface="Wingdings" pitchFamily="2" charset="2"/>
              <a:buChar char="ü"/>
            </a:pPr>
            <a:r>
              <a:rPr lang="en-US" sz="2400" b="1" dirty="0">
                <a:solidFill>
                  <a:srgbClr val="008080"/>
                </a:solidFill>
              </a:rPr>
              <a:t> A short time later,  a group of concerned citizens decided to build a lighthouse so as      to aid those in distress at sea.  By way of a genuine caring interest,  they would solve     the problem…</a:t>
            </a:r>
          </a:p>
          <a:p>
            <a:endParaRPr lang="en-US" sz="1400" b="1" dirty="0">
              <a:solidFill>
                <a:srgbClr val="008080"/>
              </a:solidFill>
            </a:endParaRPr>
          </a:p>
          <a:p>
            <a:pPr lvl="1"/>
            <a:endParaRPr lang="en-US" sz="2000" dirty="0">
              <a:solidFill>
                <a:schemeClr val="accent1"/>
              </a:solidFill>
              <a:latin typeface="Comic Sans MS" pitchFamily="66" charset="0"/>
            </a:endParaRPr>
          </a:p>
          <a:p>
            <a:endParaRPr lang="en-US" sz="2400" b="1" dirty="0">
              <a:solidFill>
                <a:schemeClr val="accent1"/>
              </a:solidFill>
            </a:endParaRPr>
          </a:p>
        </p:txBody>
      </p:sp>
      <p:sp>
        <p:nvSpPr>
          <p:cNvPr id="4026372" name="WordArt 4" descr="Paper bag"/>
          <p:cNvSpPr>
            <a:spLocks noChangeArrowheads="1" noChangeShapeType="1" noTextEdit="1"/>
          </p:cNvSpPr>
          <p:nvPr/>
        </p:nvSpPr>
        <p:spPr bwMode="auto">
          <a:xfrm>
            <a:off x="7696200" y="457200"/>
            <a:ext cx="25146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Historic Cycles</a:t>
            </a:r>
          </a:p>
        </p:txBody>
      </p:sp>
    </p:spTree>
    <p:extLst>
      <p:ext uri="{BB962C8B-B14F-4D97-AF65-F5344CB8AC3E}">
        <p14:creationId xmlns:p14="http://schemas.microsoft.com/office/powerpoint/2010/main" val="1610043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026372"/>
                                        </p:tgtEl>
                                        <p:attrNameLst>
                                          <p:attrName>style.visibility</p:attrName>
                                        </p:attrNameLst>
                                      </p:cBhvr>
                                      <p:to>
                                        <p:strVal val="visible"/>
                                      </p:to>
                                    </p:set>
                                    <p:anim calcmode="lin" valueType="num">
                                      <p:cBhvr>
                                        <p:cTn id="7" dur="5000" fill="hold"/>
                                        <p:tgtEl>
                                          <p:spTgt spid="4026372"/>
                                        </p:tgtEl>
                                        <p:attrNameLst>
                                          <p:attrName>ppt_w</p:attrName>
                                        </p:attrNameLst>
                                      </p:cBhvr>
                                      <p:tavLst>
                                        <p:tav tm="0" fmla="#ppt_w*sin(2.5*pi*$)">
                                          <p:val>
                                            <p:fltVal val="0"/>
                                          </p:val>
                                        </p:tav>
                                        <p:tav tm="100000">
                                          <p:val>
                                            <p:fltVal val="1"/>
                                          </p:val>
                                        </p:tav>
                                      </p:tavLst>
                                    </p:anim>
                                    <p:anim calcmode="lin" valueType="num">
                                      <p:cBhvr>
                                        <p:cTn id="8" dur="5000" fill="hold"/>
                                        <p:tgtEl>
                                          <p:spTgt spid="402637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026370"/>
                                        </p:tgtEl>
                                        <p:attrNameLst>
                                          <p:attrName>style.visibility</p:attrName>
                                        </p:attrNameLst>
                                      </p:cBhvr>
                                      <p:to>
                                        <p:strVal val="visible"/>
                                      </p:to>
                                    </p:set>
                                    <p:animEffect transition="in" filter="dissolve">
                                      <p:cBhvr>
                                        <p:cTn id="13" dur="500"/>
                                        <p:tgtEl>
                                          <p:spTgt spid="402637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26371">
                                            <p:txEl>
                                              <p:pRg st="0" end="0"/>
                                            </p:txEl>
                                          </p:spTgt>
                                        </p:tgtEl>
                                        <p:attrNameLst>
                                          <p:attrName>style.visibility</p:attrName>
                                        </p:attrNameLst>
                                      </p:cBhvr>
                                      <p:to>
                                        <p:strVal val="visible"/>
                                      </p:to>
                                    </p:set>
                                    <p:animEffect transition="in" filter="wipe(left)">
                                      <p:cBhvr>
                                        <p:cTn id="18" dur="500"/>
                                        <p:tgtEl>
                                          <p:spTgt spid="402637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26371">
                                            <p:txEl>
                                              <p:pRg st="1" end="1"/>
                                            </p:txEl>
                                          </p:spTgt>
                                        </p:tgtEl>
                                        <p:attrNameLst>
                                          <p:attrName>style.visibility</p:attrName>
                                        </p:attrNameLst>
                                      </p:cBhvr>
                                      <p:to>
                                        <p:strVal val="visible"/>
                                      </p:to>
                                    </p:set>
                                    <p:animEffect transition="in" filter="wipe(left)">
                                      <p:cBhvr>
                                        <p:cTn id="23" dur="500"/>
                                        <p:tgtEl>
                                          <p:spTgt spid="402637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26371">
                                            <p:txEl>
                                              <p:pRg st="2" end="2"/>
                                            </p:txEl>
                                          </p:spTgt>
                                        </p:tgtEl>
                                        <p:attrNameLst>
                                          <p:attrName>style.visibility</p:attrName>
                                        </p:attrNameLst>
                                      </p:cBhvr>
                                      <p:to>
                                        <p:strVal val="visible"/>
                                      </p:to>
                                    </p:set>
                                    <p:animEffect transition="in" filter="wipe(left)">
                                      <p:cBhvr>
                                        <p:cTn id="28" dur="500"/>
                                        <p:tgtEl>
                                          <p:spTgt spid="402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6370" grpId="0" autoUpdateAnimBg="0"/>
      <p:bldP spid="4026371" grpId="0" build="p" bldLvl="2" autoUpdateAnimBg="0"/>
      <p:bldP spid="402637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5400" b="1" dirty="0">
                <a:solidFill>
                  <a:srgbClr val="D7AC0F"/>
                </a:solidFill>
                <a:effectLst>
                  <a:outerShdw blurRad="38100" dist="38100" dir="2700000" algn="tl">
                    <a:srgbClr val="C0C0C0"/>
                  </a:outerShdw>
                </a:effectLst>
                <a:latin typeface="Comic Sans MS" pitchFamily="1" charset="0"/>
              </a:rPr>
              <a:t>A Great Truth</a:t>
            </a:r>
            <a:br>
              <a:rPr lang="en-US" sz="5400" b="1" dirty="0">
                <a:solidFill>
                  <a:srgbClr val="D7AC0F"/>
                </a:solidFill>
                <a:effectLst>
                  <a:outerShdw blurRad="38100" dist="38100" dir="2700000" algn="tl">
                    <a:srgbClr val="C0C0C0"/>
                  </a:outerShdw>
                </a:effectLst>
                <a:latin typeface="Comic Sans MS" pitchFamily="1" charset="0"/>
              </a:rPr>
            </a:br>
            <a:r>
              <a:rPr lang="en-US" b="1" i="1" dirty="0">
                <a:solidFill>
                  <a:srgbClr val="D7AC0F"/>
                </a:solidFill>
                <a:effectLst>
                  <a:outerShdw blurRad="38100" dist="38100" dir="2700000" algn="tl">
                    <a:srgbClr val="C0C0C0"/>
                  </a:outerShdw>
                </a:effectLst>
                <a:latin typeface="Comic Sans MS" pitchFamily="1" charset="0"/>
              </a:rPr>
              <a:t>Tom Wolfe</a:t>
            </a:r>
            <a:endParaRPr lang="en-US" b="1" dirty="0">
              <a:effectLst>
                <a:outerShdw blurRad="38100" dist="38100" dir="2700000" algn="tl">
                  <a:srgbClr val="C0C0C0"/>
                </a:outerShdw>
              </a:effectLst>
              <a:latin typeface="Comic Sans MS" pitchFamily="1" charset="0"/>
            </a:endParaRPr>
          </a:p>
        </p:txBody>
      </p:sp>
      <p:sp>
        <p:nvSpPr>
          <p:cNvPr id="6147" name="Rectangle 3"/>
          <p:cNvSpPr>
            <a:spLocks noGrp="1" noChangeArrowheads="1"/>
          </p:cNvSpPr>
          <p:nvPr>
            <p:ph type="body" idx="1"/>
          </p:nvPr>
        </p:nvSpPr>
        <p:spPr/>
        <p:txBody>
          <a:bodyPr/>
          <a:lstStyle/>
          <a:p>
            <a:pPr marL="609600" indent="-609600" algn="ctr" eaLnBrk="1" hangingPunct="1">
              <a:buNone/>
              <a:defRPr/>
            </a:pPr>
            <a:r>
              <a:rPr lang="en-US" sz="4800" b="1" dirty="0">
                <a:solidFill>
                  <a:schemeClr val="bg1"/>
                </a:solidFill>
                <a:latin typeface="Comic Sans MS" pitchFamily="1" charset="0"/>
              </a:rPr>
              <a:t>There are only 2 reasons people don’t become Christians</a:t>
            </a:r>
            <a:endParaRPr lang="en-US" sz="4800" b="1" dirty="0">
              <a:solidFill>
                <a:schemeClr val="bg1"/>
              </a:solidFill>
              <a:effectLst>
                <a:outerShdw blurRad="38100" dist="38100" dir="2700000" algn="tl">
                  <a:srgbClr val="C0C0C0"/>
                </a:outerShdw>
              </a:effectLst>
              <a:latin typeface="Comic Sans MS" pitchFamily="1" charset="0"/>
            </a:endParaRPr>
          </a:p>
          <a:p>
            <a:pPr marL="990600" lvl="1" indent="-533400" eaLnBrk="1" hangingPunct="1">
              <a:buFontTx/>
              <a:buAutoNum type="arabicPeriod"/>
              <a:defRPr/>
            </a:pPr>
            <a:r>
              <a:rPr lang="en-US" sz="4400" b="1" dirty="0">
                <a:solidFill>
                  <a:srgbClr val="FFF4C8"/>
                </a:solidFill>
                <a:effectLst>
                  <a:outerShdw blurRad="38100" dist="38100" dir="2700000" algn="tl">
                    <a:srgbClr val="C0C0C0"/>
                  </a:outerShdw>
                </a:effectLst>
                <a:latin typeface="Comic Sans MS" pitchFamily="1" charset="0"/>
              </a:rPr>
              <a:t>They’ve never seen a Christian</a:t>
            </a:r>
          </a:p>
          <a:p>
            <a:pPr marL="990600" lvl="1" indent="-533400" eaLnBrk="1" hangingPunct="1">
              <a:buFontTx/>
              <a:buAutoNum type="arabicPeriod"/>
              <a:defRPr/>
            </a:pPr>
            <a:r>
              <a:rPr lang="en-US" sz="4400" b="1" dirty="0">
                <a:solidFill>
                  <a:srgbClr val="FFF4C8"/>
                </a:solidFill>
                <a:effectLst>
                  <a:outerShdw blurRad="38100" dist="38100" dir="2700000" algn="tl">
                    <a:srgbClr val="C0C0C0"/>
                  </a:outerShdw>
                </a:effectLst>
                <a:latin typeface="Comic Sans MS" pitchFamily="1" charset="0"/>
              </a:rPr>
              <a:t>They have seen a Christian</a:t>
            </a:r>
            <a:endParaRPr lang="en-US" sz="4400" b="1" dirty="0">
              <a:effectLst>
                <a:outerShdw blurRad="38100" dist="38100" dir="2700000" algn="tl">
                  <a:srgbClr val="C0C0C0"/>
                </a:outerShdw>
              </a:effectLst>
              <a:latin typeface="Comic Sans MS" pitchFamily="1" charset="0"/>
            </a:endParaRPr>
          </a:p>
        </p:txBody>
      </p:sp>
      <p:sp>
        <p:nvSpPr>
          <p:cNvPr id="4" name="Rectangle 3"/>
          <p:cNvSpPr/>
          <p:nvPr/>
        </p:nvSpPr>
        <p:spPr>
          <a:xfrm>
            <a:off x="0" y="6248401"/>
            <a:ext cx="12192000" cy="830997"/>
          </a:xfrm>
          <a:prstGeom prst="rect">
            <a:avLst/>
          </a:prstGeom>
          <a:solidFill>
            <a:schemeClr val="accent4">
              <a:lumMod val="85000"/>
              <a:lumOff val="15000"/>
            </a:schemeClr>
          </a:solid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50800"/>
                <a:solidFill>
                  <a:srgbClr val="FFFFFF">
                    <a:shade val="50000"/>
                  </a:srgbClr>
                </a:solidFill>
                <a:effectLst/>
                <a:uLnTx/>
                <a:uFillTx/>
                <a:latin typeface="Calligrapher" pitchFamily="2" charset="0"/>
                <a:ea typeface="+mn-ea"/>
                <a:cs typeface="Arial" pitchFamily="34" charset="0"/>
              </a:rPr>
              <a:t>A Narrow Demographic or Narrow-minded?</a:t>
            </a:r>
          </a:p>
        </p:txBody>
      </p:sp>
    </p:spTree>
    <p:extLst>
      <p:ext uri="{BB962C8B-B14F-4D97-AF65-F5344CB8AC3E}">
        <p14:creationId xmlns:p14="http://schemas.microsoft.com/office/powerpoint/2010/main" val="2626594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0D55-235F-47BC-9045-2B1F3ED859F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221F65F-7F2E-46A0-BCB5-BB68832C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539963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E4C-E4C7-4E7A-8E60-C68C3D7442F3}"/>
              </a:ext>
            </a:extLst>
          </p:cNvPr>
          <p:cNvSpPr>
            <a:spLocks noGrp="1"/>
          </p:cNvSpPr>
          <p:nvPr>
            <p:ph type="title"/>
          </p:nvPr>
        </p:nvSpPr>
        <p:spPr/>
        <p:txBody>
          <a:bodyPr>
            <a:noAutofit/>
          </a:bodyPr>
          <a:lstStyle/>
          <a:p>
            <a:r>
              <a:rPr lang="en-US" sz="4800" dirty="0">
                <a:solidFill>
                  <a:srgbClr val="0070C0"/>
                </a:solidFill>
              </a:rPr>
              <a:t>CONCLUSION: NON-DENOMINATIONAL MOVEMENT CREATES THREE CHURCHES</a:t>
            </a:r>
          </a:p>
        </p:txBody>
      </p:sp>
      <p:sp>
        <p:nvSpPr>
          <p:cNvPr id="3" name="Content Placeholder 2">
            <a:extLst>
              <a:ext uri="{FF2B5EF4-FFF2-40B4-BE49-F238E27FC236}">
                <a16:creationId xmlns:a16="http://schemas.microsoft.com/office/drawing/2014/main" id="{D81A3D80-E28B-47D6-A392-84C62482915F}"/>
              </a:ext>
            </a:extLst>
          </p:cNvPr>
          <p:cNvSpPr>
            <a:spLocks noGrp="1"/>
          </p:cNvSpPr>
          <p:nvPr>
            <p:ph idx="1"/>
          </p:nvPr>
        </p:nvSpPr>
        <p:spPr/>
        <p:txBody>
          <a:bodyPr>
            <a:normAutofit fontScale="92500" lnSpcReduction="10000"/>
          </a:bodyPr>
          <a:lstStyle/>
          <a:p>
            <a:endParaRPr lang="en-US" baseline="30000" dirty="0"/>
          </a:p>
          <a:p>
            <a:r>
              <a:rPr lang="en-US" dirty="0"/>
              <a:t>HISTORICAL RECORD: </a:t>
            </a:r>
            <a:r>
              <a:rPr lang="en-US" b="1" dirty="0"/>
              <a:t>BETWEEN 2 TRUTHS UNITY THE CASUALTY </a:t>
            </a:r>
          </a:p>
          <a:p>
            <a:r>
              <a:rPr lang="en-US" dirty="0"/>
              <a:t>HISTORICAL RECORD: </a:t>
            </a:r>
            <a:r>
              <a:rPr lang="en-US" b="1" dirty="0"/>
              <a:t>“The Narcissism of the Small Difference.”</a:t>
            </a:r>
          </a:p>
          <a:p>
            <a:r>
              <a:rPr lang="en-US" dirty="0"/>
              <a:t>FAIL #1: PLURAL EXEGESIS W/MULTIPLE NECESSARY IMPLICATIONS</a:t>
            </a:r>
          </a:p>
          <a:p>
            <a:r>
              <a:rPr lang="en-US" dirty="0"/>
              <a:t>FAIL #2: TWO RATIONALES – 2 VIEWS OF REGULATORY PRINCIPLE </a:t>
            </a:r>
          </a:p>
          <a:p>
            <a:r>
              <a:rPr lang="en-US" dirty="0"/>
              <a:t>FAIL #3: DEFINITION DEFAULT – 2 VIEWS OF EXPEDIENCY OPTION</a:t>
            </a:r>
          </a:p>
          <a:p>
            <a:r>
              <a:rPr lang="en-US" dirty="0"/>
              <a:t>FAIL #4: ABSOLUTIST DIVERGENCE IN THE HERMENEUTIC UTILITY</a:t>
            </a:r>
          </a:p>
          <a:p>
            <a:r>
              <a:rPr lang="en-US" dirty="0"/>
              <a:t>FAIL #5: HARD POSITIONING – NO ONE VALUES RECONCILIATION</a:t>
            </a:r>
          </a:p>
          <a:p>
            <a:r>
              <a:rPr lang="en-US" dirty="0"/>
              <a:t>FAIL #6: HARD POSTURING – BATTLING BROTHER PUBLICATIONS</a:t>
            </a:r>
          </a:p>
          <a:p>
            <a:r>
              <a:rPr lang="en-US" dirty="0"/>
              <a:t>FAIL #7: HARD PARTITIONING - NON-TRANSFERABLE MEMBERSHIP </a:t>
            </a:r>
          </a:p>
        </p:txBody>
      </p:sp>
    </p:spTree>
    <p:extLst>
      <p:ext uri="{BB962C8B-B14F-4D97-AF65-F5344CB8AC3E}">
        <p14:creationId xmlns:p14="http://schemas.microsoft.com/office/powerpoint/2010/main" val="14588758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621890" name="Rectangle 2" descr="Pink tissue paper"/>
          <p:cNvSpPr>
            <a:spLocks noGrp="1" noChangeArrowheads="1"/>
          </p:cNvSpPr>
          <p:nvPr>
            <p:ph type="title"/>
          </p:nvPr>
        </p:nvSpPr>
        <p:spPr>
          <a:xfrm>
            <a:off x="2209800" y="457200"/>
            <a:ext cx="7772400" cy="1371600"/>
          </a:xfrm>
          <a:blipFill dpi="0" rotWithShape="0">
            <a:blip r:embed="rId4" cstate="print"/>
            <a:srcRect/>
            <a:tile tx="0" ty="0" sx="100000" sy="100000" flip="none" algn="tl"/>
          </a:blipFill>
        </p:spPr>
        <p:txBody>
          <a:bodyPr/>
          <a:lstStyle/>
          <a:p>
            <a:r>
              <a:rPr lang="en-US"/>
              <a:t>Thomas Campbell’s Assessment:  </a:t>
            </a:r>
            <a:r>
              <a:rPr lang="en-US" b="1"/>
              <a:t>The Two Principles In Tension</a:t>
            </a:r>
            <a:r>
              <a:rPr lang="en-US"/>
              <a:t> </a:t>
            </a:r>
          </a:p>
        </p:txBody>
      </p:sp>
      <p:sp>
        <p:nvSpPr>
          <p:cNvPr id="3621891" name="Rectangle 3" descr="Blue tissue paper"/>
          <p:cNvSpPr>
            <a:spLocks noGrp="1" noChangeArrowheads="1"/>
          </p:cNvSpPr>
          <p:nvPr>
            <p:ph type="body" idx="1"/>
          </p:nvPr>
        </p:nvSpPr>
        <p:spPr>
          <a:xfrm>
            <a:off x="2057400" y="2362200"/>
            <a:ext cx="8077200" cy="4038600"/>
          </a:xfrm>
          <a:blipFill dpi="0" rotWithShape="0">
            <a:blip r:embed="rId5" cstate="print"/>
            <a:srcRect/>
            <a:tile tx="0" ty="0" sx="100000" sy="100000" flip="none" algn="tl"/>
          </a:blipFill>
        </p:spPr>
        <p:txBody>
          <a:bodyPr/>
          <a:lstStyle/>
          <a:p>
            <a:pPr>
              <a:buFontTx/>
              <a:buBlip>
                <a:blip r:embed="rId6"/>
              </a:buBlip>
            </a:pPr>
            <a:r>
              <a:rPr lang="en-US" sz="4800" b="1"/>
              <a:t> </a:t>
            </a:r>
            <a:r>
              <a:rPr lang="en-US" sz="4800" b="1">
                <a:effectLst>
                  <a:outerShdw blurRad="38100" dist="38100" dir="2700000" algn="tl">
                    <a:srgbClr val="FFFFFF"/>
                  </a:outerShdw>
                </a:effectLst>
              </a:rPr>
              <a:t>“The authority of primitive Christianity and obligation of Christian unity should be cooperative and mutually corrective.”</a:t>
            </a:r>
          </a:p>
        </p:txBody>
      </p:sp>
      <p:sp>
        <p:nvSpPr>
          <p:cNvPr id="3621893" name="Comment 5"/>
          <p:cNvSpPr>
            <a:spLocks noChangeArrowheads="1"/>
          </p:cNvSpPr>
          <p:nvPr/>
        </p:nvSpPr>
        <p:spPr bwMode="auto">
          <a:xfrm>
            <a:off x="1539876" y="-12192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Thomas Confessed He Had Overlooked The Importance Of Baptism In His Efforts To Obtain Christian Unity!</a:t>
            </a:r>
          </a:p>
        </p:txBody>
      </p:sp>
    </p:spTree>
    <p:extLst>
      <p:ext uri="{BB962C8B-B14F-4D97-AF65-F5344CB8AC3E}">
        <p14:creationId xmlns:p14="http://schemas.microsoft.com/office/powerpoint/2010/main" val="25144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621891">
                                            <p:txEl>
                                              <p:pRg st="0" end="0"/>
                                            </p:txEl>
                                          </p:spTgt>
                                        </p:tgtEl>
                                        <p:attrNameLst>
                                          <p:attrName>style.visibility</p:attrName>
                                        </p:attrNameLst>
                                      </p:cBhvr>
                                      <p:to>
                                        <p:strVal val="visible"/>
                                      </p:to>
                                    </p:set>
                                    <p:anim calcmode="lin" valueType="num">
                                      <p:cBhvr additive="base">
                                        <p:cTn id="7" dur="300" fill="hold"/>
                                        <p:tgtEl>
                                          <p:spTgt spid="362189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621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18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894274" name="Rectangle 2"/>
          <p:cNvSpPr>
            <a:spLocks noGrp="1" noChangeArrowheads="1"/>
          </p:cNvSpPr>
          <p:nvPr>
            <p:ph type="title"/>
          </p:nvPr>
        </p:nvSpPr>
        <p:spPr>
          <a:xfrm>
            <a:off x="2057400" y="152400"/>
            <a:ext cx="7620000" cy="990600"/>
          </a:xfrm>
          <a:solidFill>
            <a:srgbClr val="FF3300"/>
          </a:solidFill>
          <a:ln>
            <a:solidFill>
              <a:schemeClr val="tx1"/>
            </a:solidFill>
          </a:ln>
        </p:spPr>
        <p:txBody>
          <a:bodyPr/>
          <a:lstStyle/>
          <a:p>
            <a:r>
              <a:rPr lang="en-US" sz="3600" b="1">
                <a:solidFill>
                  <a:srgbClr val="FFFF00"/>
                </a:solidFill>
                <a:effectLst>
                  <a:outerShdw blurRad="38100" dist="38100" dir="2700000" algn="tl">
                    <a:srgbClr val="000000"/>
                  </a:outerShdw>
                </a:effectLst>
              </a:rPr>
              <a:t>Redeeming America:  Road To War</a:t>
            </a:r>
            <a:r>
              <a:rPr lang="en-US" sz="4000">
                <a:solidFill>
                  <a:srgbClr val="FFFF00"/>
                </a:solidFill>
              </a:rPr>
              <a:t>                      </a:t>
            </a:r>
            <a:r>
              <a:rPr lang="en-US" sz="3200">
                <a:solidFill>
                  <a:srgbClr val="FFFF00"/>
                </a:solidFill>
              </a:rPr>
              <a:t>Curtis D. Johnson, 1993\Pages  164 &amp; 184</a:t>
            </a:r>
          </a:p>
        </p:txBody>
      </p:sp>
      <p:sp>
        <p:nvSpPr>
          <p:cNvPr id="3894275" name="Rectangle 3"/>
          <p:cNvSpPr>
            <a:spLocks noGrp="1" noChangeArrowheads="1"/>
          </p:cNvSpPr>
          <p:nvPr>
            <p:ph sz="half" idx="1"/>
          </p:nvPr>
        </p:nvSpPr>
        <p:spPr>
          <a:xfrm>
            <a:off x="1981200" y="1295400"/>
            <a:ext cx="8686800" cy="5562600"/>
          </a:xfrm>
        </p:spPr>
        <p:txBody>
          <a:bodyPr/>
          <a:lstStyle/>
          <a:p>
            <a:pPr>
              <a:buFontTx/>
              <a:buNone/>
            </a:pPr>
            <a:r>
              <a:rPr lang="en-US" b="1" dirty="0">
                <a:solidFill>
                  <a:srgbClr val="FF6600"/>
                </a:solidFill>
              </a:rPr>
              <a:t>   “The Disciples of Christ,  following the lead    of Alexander Campbell,  were generally in the postmillennial camp,  as were the Baptists…</a:t>
            </a:r>
          </a:p>
          <a:p>
            <a:pPr>
              <a:buFontTx/>
              <a:buNone/>
            </a:pPr>
            <a:endParaRPr lang="en-US" sz="800" b="1" dirty="0">
              <a:solidFill>
                <a:srgbClr val="FF6600"/>
              </a:solidFill>
            </a:endParaRPr>
          </a:p>
          <a:p>
            <a:pPr>
              <a:buFontTx/>
              <a:buNone/>
            </a:pPr>
            <a:r>
              <a:rPr lang="en-US" b="1" dirty="0">
                <a:solidFill>
                  <a:srgbClr val="FF6600"/>
                </a:solidFill>
              </a:rPr>
              <a:t>    </a:t>
            </a:r>
            <a:r>
              <a:rPr lang="en-US" sz="2400" b="1" dirty="0">
                <a:solidFill>
                  <a:srgbClr val="FF6600"/>
                </a:solidFill>
              </a:rPr>
              <a:t>Millennialism continued to have an enormous influence over the United States on the eve of the Civil War. When the great conflict came,  Americans spoke of the war using millennial language.  Having been steeped in biblical prophecy and apocalyptic images for decades,  it is not surprising that the Civil War generation described the conflict in Armageddon-like terms and tried to fit current events into a broader prophetic context and God’s role in history to make sense      of the four years of carnage.”</a:t>
            </a:r>
            <a:endParaRPr lang="en-US" sz="2400" b="1" u="sng" dirty="0">
              <a:solidFill>
                <a:srgbClr val="FF6600"/>
              </a:solidFill>
            </a:endParaRPr>
          </a:p>
        </p:txBody>
      </p:sp>
      <p:sp>
        <p:nvSpPr>
          <p:cNvPr id="3894276" name="Rectangle 4"/>
          <p:cNvSpPr>
            <a:spLocks noGrp="1" noChangeArrowheads="1"/>
          </p:cNvSpPr>
          <p:nvPr>
            <p:ph type="body" sz="half" idx="2"/>
          </p:nvPr>
        </p:nvSpPr>
        <p:spPr>
          <a:xfrm>
            <a:off x="2209800" y="6858000"/>
            <a:ext cx="7772400" cy="76200"/>
          </a:xfrm>
        </p:spPr>
        <p:txBody>
          <a:bodyPr/>
          <a:lstStyle/>
          <a:p>
            <a:pPr>
              <a:lnSpc>
                <a:spcPct val="90000"/>
              </a:lnSpc>
            </a:pPr>
            <a:endParaRPr lang="en-US" sz="2400"/>
          </a:p>
        </p:txBody>
      </p:sp>
      <p:pic>
        <p:nvPicPr>
          <p:cNvPr id="3894277" name="Picture 5" descr="C:\Documents and Settings\Owner\My Documents\Educational Illustrations\altered_beast.gif"/>
          <p:cNvPicPr>
            <a:picLocks noChangeAspect="1" noChangeArrowheads="1" noCrop="1"/>
          </p:cNvPicPr>
          <p:nvPr/>
        </p:nvPicPr>
        <p:blipFill>
          <a:blip r:embed="rId5" cstate="print"/>
          <a:srcRect/>
          <a:stretch>
            <a:fillRect/>
          </a:stretch>
        </p:blipFill>
        <p:spPr bwMode="auto">
          <a:xfrm>
            <a:off x="9525000" y="0"/>
            <a:ext cx="1143000" cy="1143000"/>
          </a:xfrm>
          <a:prstGeom prst="rect">
            <a:avLst/>
          </a:prstGeom>
          <a:noFill/>
        </p:spPr>
      </p:pic>
      <p:pic>
        <p:nvPicPr>
          <p:cNvPr id="3894278" name="Picture 6" descr="C:\Documents and Settings\Owner\My Documents\Educational Illustrations\Second_Try_by_MatsuiHibiki.gif"/>
          <p:cNvPicPr>
            <a:picLocks noChangeAspect="1" noChangeArrowheads="1" noCrop="1"/>
          </p:cNvPicPr>
          <p:nvPr/>
        </p:nvPicPr>
        <p:blipFill>
          <a:blip r:embed="rId6" cstate="print"/>
          <a:srcRect/>
          <a:stretch>
            <a:fillRect/>
          </a:stretch>
        </p:blipFill>
        <p:spPr bwMode="auto">
          <a:xfrm>
            <a:off x="1524000" y="0"/>
            <a:ext cx="762000" cy="1143000"/>
          </a:xfrm>
          <a:prstGeom prst="rect">
            <a:avLst/>
          </a:prstGeom>
          <a:noFill/>
        </p:spPr>
      </p:pic>
    </p:spTree>
    <p:extLst>
      <p:ext uri="{BB962C8B-B14F-4D97-AF65-F5344CB8AC3E}">
        <p14:creationId xmlns:p14="http://schemas.microsoft.com/office/powerpoint/2010/main" val="7732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3894275">
                                            <p:txEl>
                                              <p:pRg st="0" end="0"/>
                                            </p:txEl>
                                          </p:spTgt>
                                        </p:tgtEl>
                                        <p:attrNameLst>
                                          <p:attrName>style.visibility</p:attrName>
                                        </p:attrNameLst>
                                      </p:cBhvr>
                                      <p:to>
                                        <p:strVal val="visible"/>
                                      </p:to>
                                    </p:set>
                                    <p:animEffect transition="in" filter="wipe(up)">
                                      <p:cBhvr>
                                        <p:cTn id="7" dur="75"/>
                                        <p:tgtEl>
                                          <p:spTgt spid="38942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3894275">
                                            <p:txEl>
                                              <p:pRg st="2" end="2"/>
                                            </p:txEl>
                                          </p:spTgt>
                                        </p:tgtEl>
                                        <p:attrNameLst>
                                          <p:attrName>style.visibility</p:attrName>
                                        </p:attrNameLst>
                                      </p:cBhvr>
                                      <p:to>
                                        <p:strVal val="visible"/>
                                      </p:to>
                                    </p:set>
                                    <p:animEffect transition="in" filter="wipe(up)">
                                      <p:cBhvr>
                                        <p:cTn id="12" dur="75"/>
                                        <p:tgtEl>
                                          <p:spTgt spid="3894275">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27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13378" name="Rectangle 2" descr="Pink tissue paper"/>
          <p:cNvSpPr>
            <a:spLocks noGrp="1" noChangeArrowheads="1"/>
          </p:cNvSpPr>
          <p:nvPr>
            <p:ph type="title"/>
          </p:nvPr>
        </p:nvSpPr>
        <p:spPr>
          <a:xfrm>
            <a:off x="2209800" y="457200"/>
            <a:ext cx="7772400" cy="1371600"/>
          </a:xfrm>
          <a:blipFill dpi="0" rotWithShape="0">
            <a:blip r:embed="rId4" cstate="print"/>
            <a:srcRect/>
            <a:tile tx="0" ty="0" sx="100000" sy="100000" flip="none" algn="tl"/>
          </a:blipFill>
        </p:spPr>
        <p:txBody>
          <a:bodyPr/>
          <a:lstStyle/>
          <a:p>
            <a:r>
              <a:rPr lang="en-US"/>
              <a:t>David  Lipscomb’s Approach:  </a:t>
            </a:r>
            <a:r>
              <a:rPr lang="en-US" b="1"/>
              <a:t>The Two Principles In Tension</a:t>
            </a:r>
            <a:r>
              <a:rPr lang="en-US"/>
              <a:t> </a:t>
            </a:r>
          </a:p>
        </p:txBody>
      </p:sp>
      <p:sp>
        <p:nvSpPr>
          <p:cNvPr id="3813379" name="Rectangle 3" descr="Blue tissue paper"/>
          <p:cNvSpPr>
            <a:spLocks noGrp="1" noChangeArrowheads="1"/>
          </p:cNvSpPr>
          <p:nvPr>
            <p:ph type="body" idx="1"/>
          </p:nvPr>
        </p:nvSpPr>
        <p:spPr>
          <a:xfrm>
            <a:off x="2057400" y="2362200"/>
            <a:ext cx="8077200" cy="4038600"/>
          </a:xfrm>
          <a:blipFill dpi="0" rotWithShape="0">
            <a:blip r:embed="rId5" cstate="print"/>
            <a:srcRect/>
            <a:tile tx="0" ty="0" sx="100000" sy="100000" flip="none" algn="tl"/>
          </a:blipFill>
        </p:spPr>
        <p:txBody>
          <a:bodyPr/>
          <a:lstStyle/>
          <a:p>
            <a:pPr>
              <a:lnSpc>
                <a:spcPct val="90000"/>
              </a:lnSpc>
              <a:buFontTx/>
              <a:buBlip>
                <a:blip r:embed="rId6"/>
              </a:buBlip>
            </a:pPr>
            <a:r>
              <a:rPr lang="en-US" b="1"/>
              <a:t> </a:t>
            </a:r>
            <a:r>
              <a:rPr lang="en-US" b="1">
                <a:effectLst>
                  <a:outerShdw blurRad="38100" dist="38100" dir="2700000" algn="tl">
                    <a:srgbClr val="FFFFFF"/>
                  </a:outerShdw>
                </a:effectLst>
              </a:rPr>
              <a:t>“We will maintain the truth,  press the truth upon him, compromise not one word or iota of that truth,  yet forbear with the ignorance &amp; weakness of our brother who is anxious but not yet able to see the truth. </a:t>
            </a:r>
            <a:r>
              <a:rPr lang="en-US" sz="3600" b="1">
                <a:solidFill>
                  <a:srgbClr val="FF0066"/>
                </a:solidFill>
                <a:effectLst>
                  <a:outerShdw blurRad="38100" dist="38100" dir="2700000" algn="tl">
                    <a:srgbClr val="000000"/>
                  </a:outerShdw>
                </a:effectLst>
              </a:rPr>
              <a:t>How do I know that the line beyond which ignorance damns, is behind me,  not before him?”</a:t>
            </a:r>
          </a:p>
        </p:txBody>
      </p:sp>
    </p:spTree>
    <p:extLst>
      <p:ext uri="{BB962C8B-B14F-4D97-AF65-F5344CB8AC3E}">
        <p14:creationId xmlns:p14="http://schemas.microsoft.com/office/powerpoint/2010/main" val="25852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13379">
                                            <p:txEl>
                                              <p:pRg st="0" end="0"/>
                                            </p:txEl>
                                          </p:spTgt>
                                        </p:tgtEl>
                                        <p:attrNameLst>
                                          <p:attrName>style.visibility</p:attrName>
                                        </p:attrNameLst>
                                      </p:cBhvr>
                                      <p:to>
                                        <p:strVal val="visible"/>
                                      </p:to>
                                    </p:set>
                                    <p:anim calcmode="lin" valueType="num">
                                      <p:cBhvr additive="base">
                                        <p:cTn id="7" dur="300" fill="hold"/>
                                        <p:tgtEl>
                                          <p:spTgt spid="3813379">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1337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337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1314" name="Rectangle 1"/>
          <p:cNvSpPr>
            <a:spLocks noChangeArrowheads="1"/>
          </p:cNvSpPr>
          <p:nvPr/>
        </p:nvSpPr>
        <p:spPr bwMode="auto">
          <a:xfrm>
            <a:off x="2209800" y="485775"/>
            <a:ext cx="7924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6000">
                <a:solidFill>
                  <a:schemeClr val="tx1"/>
                </a:solidFill>
                <a:latin typeface="Calligrapher" pitchFamily="2" charset="0"/>
                <a:cs typeface="Arial" pitchFamily="34" charset="0"/>
              </a:defRPr>
            </a:lvl1pPr>
            <a:lvl2pPr marL="742950" indent="-285750" eaLnBrk="0" hangingPunct="0">
              <a:defRPr sz="6000">
                <a:solidFill>
                  <a:schemeClr val="tx1"/>
                </a:solidFill>
                <a:latin typeface="Calligrapher" pitchFamily="2" charset="0"/>
                <a:cs typeface="Arial" pitchFamily="34" charset="0"/>
              </a:defRPr>
            </a:lvl2pPr>
            <a:lvl3pPr marL="1143000" indent="-228600" eaLnBrk="0" hangingPunct="0">
              <a:defRPr sz="6000">
                <a:solidFill>
                  <a:schemeClr val="tx1"/>
                </a:solidFill>
                <a:latin typeface="Calligrapher" pitchFamily="2" charset="0"/>
                <a:cs typeface="Arial" pitchFamily="34" charset="0"/>
              </a:defRPr>
            </a:lvl3pPr>
            <a:lvl4pPr marL="1600200" indent="-228600" eaLnBrk="0" hangingPunct="0">
              <a:defRPr sz="6000">
                <a:solidFill>
                  <a:schemeClr val="tx1"/>
                </a:solidFill>
                <a:latin typeface="Calligrapher" pitchFamily="2" charset="0"/>
                <a:cs typeface="Arial" pitchFamily="34" charset="0"/>
              </a:defRPr>
            </a:lvl4pPr>
            <a:lvl5pPr marL="2057400" indent="-228600" eaLnBrk="0" hangingPunct="0">
              <a:defRPr sz="6000">
                <a:solidFill>
                  <a:schemeClr val="tx1"/>
                </a:solidFill>
                <a:latin typeface="Calligrapher" pitchFamily="2" charset="0"/>
                <a:cs typeface="Arial"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erdana" pitchFamily="34" charset="0"/>
                <a:ea typeface="+mn-ea"/>
                <a:cs typeface="Times New Roman" pitchFamily="18" charset="0"/>
              </a:rPr>
              <a:t>Why do intercommunal relations became so vicious     so fast  - especially given the essential similarities?</a:t>
            </a:r>
            <a:endParaRPr kumimoji="0" lang="en-US" altLang="en-US" sz="2000" b="1" i="0" u="none" strike="noStrike" kern="1200" cap="none" spc="0" normalizeH="0" baseline="0" noProof="0">
              <a:ln>
                <a:noFill/>
              </a:ln>
              <a:solidFill>
                <a:srgbClr val="000000"/>
              </a:solidFill>
              <a:effectLst/>
              <a:uLnTx/>
              <a:uFillTx/>
              <a:latin typeface="Calligrapher" pitchFamily="2"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Verdana" pitchFamily="34" charset="0"/>
                <a:ea typeface="+mn-ea"/>
                <a:cs typeface="Times New Roman" pitchFamily="18" charset="0"/>
              </a:rPr>
              <a:t>But that in itself could well be the explanation.</a:t>
            </a:r>
            <a:r>
              <a:rPr kumimoji="0" lang="en-US" altLang="en-US" sz="2000" b="0" i="0" u="none" strike="noStrike" kern="1200" cap="none" spc="0" normalizeH="0" baseline="0" noProof="0">
                <a:ln>
                  <a:noFill/>
                </a:ln>
                <a:solidFill>
                  <a:srgbClr val="FF0000"/>
                </a:solidFill>
                <a:effectLst/>
                <a:uLnTx/>
                <a:uFillTx/>
                <a:latin typeface="Verdana" pitchFamily="34" charset="0"/>
                <a:ea typeface="+mn-ea"/>
                <a:cs typeface="Times New Roman" pitchFamily="18" charset="0"/>
              </a:rPr>
              <a:t>          </a:t>
            </a:r>
            <a:r>
              <a:rPr kumimoji="0" lang="en-US" altLang="en-US" sz="2400" b="1" i="0" u="none" strike="noStrike" kern="1200" cap="none" spc="0" normalizeH="0" baseline="0" noProof="0">
                <a:ln>
                  <a:noFill/>
                </a:ln>
                <a:solidFill>
                  <a:srgbClr val="C00000"/>
                </a:solidFill>
                <a:effectLst/>
                <a:uLnTx/>
                <a:uFillTx/>
                <a:latin typeface="Verdana" pitchFamily="34" charset="0"/>
                <a:ea typeface="+mn-ea"/>
                <a:cs typeface="Times New Roman" pitchFamily="18" charset="0"/>
              </a:rPr>
              <a:t>In numerous cases of ethnic conflict, the deepest hatreds are manifested between people who</a:t>
            </a:r>
            <a:r>
              <a:rPr kumimoji="0" lang="en-US" altLang="en-US" sz="2400" b="1" i="0" u="none" strike="noStrike" kern="1200" cap="none" spc="0" normalizeH="0" baseline="0" noProof="0">
                <a:ln>
                  <a:noFill/>
                </a:ln>
                <a:solidFill>
                  <a:srgbClr val="C00000"/>
                </a:solidFill>
                <a:effectLst/>
                <a:uLnTx/>
                <a:uFillTx/>
                <a:latin typeface="Calibri" pitchFamily="34" charset="0"/>
                <a:ea typeface="+mn-ea"/>
                <a:cs typeface="Times New Roman" pitchFamily="18" charset="0"/>
              </a:rPr>
              <a:t>—</a:t>
            </a:r>
            <a:r>
              <a:rPr kumimoji="0" lang="en-US" altLang="en-US" sz="2400" b="1" i="0" u="none" strike="noStrike" kern="1200" cap="none" spc="0" normalizeH="0" baseline="0" noProof="0">
                <a:ln>
                  <a:noFill/>
                </a:ln>
                <a:solidFill>
                  <a:srgbClr val="C00000"/>
                </a:solidFill>
                <a:effectLst/>
                <a:uLnTx/>
                <a:uFillTx/>
                <a:latin typeface="Verdana" pitchFamily="34" charset="0"/>
                <a:ea typeface="+mn-ea"/>
                <a:cs typeface="Times New Roman" pitchFamily="18" charset="0"/>
              </a:rPr>
              <a:t>to most outward appearances</a:t>
            </a:r>
            <a:r>
              <a:rPr kumimoji="0" lang="en-US" altLang="en-US" sz="2400" b="1" i="0" u="none" strike="noStrike" kern="1200" cap="none" spc="0" normalizeH="0" baseline="0" noProof="0">
                <a:ln>
                  <a:noFill/>
                </a:ln>
                <a:solidFill>
                  <a:srgbClr val="C00000"/>
                </a:solidFill>
                <a:effectLst/>
                <a:uLnTx/>
                <a:uFillTx/>
                <a:latin typeface="Calibri" pitchFamily="34" charset="0"/>
                <a:ea typeface="+mn-ea"/>
                <a:cs typeface="Times New Roman" pitchFamily="18" charset="0"/>
              </a:rPr>
              <a:t>—</a:t>
            </a:r>
            <a:r>
              <a:rPr kumimoji="0" lang="en-US" altLang="en-US" sz="2400" b="1" i="0" u="none" strike="noStrike" kern="1200" cap="none" spc="0" normalizeH="0" baseline="0" noProof="0">
                <a:ln>
                  <a:noFill/>
                </a:ln>
                <a:solidFill>
                  <a:srgbClr val="C00000"/>
                </a:solidFill>
                <a:effectLst/>
                <a:uLnTx/>
                <a:uFillTx/>
                <a:latin typeface="Verdana" pitchFamily="34" charset="0"/>
                <a:ea typeface="+mn-ea"/>
                <a:cs typeface="Times New Roman" pitchFamily="18" charset="0"/>
              </a:rPr>
              <a:t>exhibit few significant distinctions. It is one of the great contradictions of civilization and one of the great sources of its discontents, and Sigmund Freud even found a term for it: </a:t>
            </a:r>
            <a:r>
              <a:rPr kumimoji="0" lang="en-US" altLang="en-US" sz="2800" b="0" i="0" u="none" strike="noStrike" kern="1200" cap="none" spc="0" normalizeH="0" baseline="0" noProof="0">
                <a:ln>
                  <a:noFill/>
                </a:ln>
                <a:solidFill>
                  <a:srgbClr val="FF0000"/>
                </a:solidFill>
                <a:effectLst/>
                <a:uLnTx/>
                <a:uFillTx/>
                <a:latin typeface="Verdana" pitchFamily="34" charset="0"/>
                <a:ea typeface="+mn-ea"/>
                <a:cs typeface="Times New Roman" pitchFamily="18" charset="0"/>
              </a:rPr>
              <a:t>"the narcissism of the small difference."    </a:t>
            </a:r>
            <a:r>
              <a:rPr kumimoji="0" lang="en-US" altLang="en-US" sz="2800" b="1" i="0" u="none" strike="noStrike" kern="1200" cap="none" spc="0" normalizeH="0" baseline="0" noProof="0">
                <a:ln>
                  <a:noFill/>
                </a:ln>
                <a:solidFill>
                  <a:srgbClr val="C00000"/>
                </a:solidFill>
                <a:effectLst/>
                <a:uLnTx/>
                <a:uFillTx/>
                <a:latin typeface="Verdana" pitchFamily="34" charset="0"/>
                <a:ea typeface="+mn-ea"/>
                <a:cs typeface="Times New Roman" pitchFamily="18" charset="0"/>
              </a:rPr>
              <a:t>As he wrote, "It’s precisely the minor differences in people who otherwise are alike that form the basis of feelings of hostility between them."</a:t>
            </a:r>
            <a:endParaRPr kumimoji="0" lang="en-US" altLang="en-US" sz="2800" b="1" i="0" u="none" strike="noStrike" kern="1200" cap="none" spc="0" normalizeH="0" baseline="0" noProof="0">
              <a:ln>
                <a:noFill/>
              </a:ln>
              <a:solidFill>
                <a:srgbClr val="C00000"/>
              </a:solidFill>
              <a:effectLst/>
              <a:uLnTx/>
              <a:uFillTx/>
              <a:latin typeface="Calligrapher" pitchFamily="2" charset="0"/>
              <a:ea typeface="+mn-ea"/>
              <a:cs typeface="Arial" pitchFamily="34" charset="0"/>
            </a:endParaRPr>
          </a:p>
        </p:txBody>
      </p:sp>
      <p:sp>
        <p:nvSpPr>
          <p:cNvPr id="7" name="WordArt 4"/>
          <p:cNvSpPr>
            <a:spLocks noChangeArrowheads="1" noChangeShapeType="1" noTextEdit="1"/>
          </p:cNvSpPr>
          <p:nvPr/>
        </p:nvSpPr>
        <p:spPr bwMode="auto">
          <a:xfrm rot="5400000">
            <a:off x="3657600" y="1752600"/>
            <a:ext cx="4953000" cy="3429000"/>
          </a:xfrm>
          <a:prstGeom prst="rect">
            <a:avLst/>
          </a:prstGeom>
        </p:spPr>
        <p:txBody>
          <a:bodyPr vert="wordArtVert" wrap="none" fromWordArt="1">
            <a:prstTxWarp prst="textPlain">
              <a:avLst>
                <a:gd name="adj" fmla="val 50000"/>
              </a:avLst>
            </a:prstTxWarp>
            <a:scene3d>
              <a:camera prst="legacyPerspectiveFront">
                <a:rot lat="20639990" lon="20699957" rev="0"/>
              </a:camera>
              <a:lightRig rig="legacyNormal3" dir="l"/>
            </a:scene3d>
            <a:sp3d extrusionH="201600" prstMaterial="legacyPlastic">
              <a:extrusionClr>
                <a:srgbClr val="FF9966"/>
              </a:extrusionClr>
            </a:sp3d>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solidFill>
                  <a:srgbClr val="CC0000"/>
                </a:solidFill>
                <a:effectLst/>
                <a:uLnTx/>
                <a:uFillTx/>
                <a:latin typeface="Arial Black"/>
                <a:ea typeface="+mn-ea"/>
                <a:cs typeface="Arial" pitchFamily="34" charset="0"/>
              </a:rPr>
              <a:t>?</a:t>
            </a:r>
          </a:p>
        </p:txBody>
      </p:sp>
    </p:spTree>
    <p:extLst>
      <p:ext uri="{BB962C8B-B14F-4D97-AF65-F5344CB8AC3E}">
        <p14:creationId xmlns:p14="http://schemas.microsoft.com/office/powerpoint/2010/main" val="1188688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482" name="Rectangle 1026"/>
          <p:cNvSpPr>
            <a:spLocks noGrp="1" noChangeArrowheads="1"/>
          </p:cNvSpPr>
          <p:nvPr>
            <p:ph type="body" idx="1"/>
          </p:nvPr>
        </p:nvSpPr>
        <p:spPr>
          <a:xfrm>
            <a:off x="1981200" y="152400"/>
            <a:ext cx="8458200" cy="6705600"/>
          </a:xfrm>
        </p:spPr>
        <p:txBody>
          <a:bodyPr/>
          <a:lstStyle/>
          <a:p>
            <a:pPr eaLnBrk="1" hangingPunct="1">
              <a:lnSpc>
                <a:spcPct val="90000"/>
              </a:lnSpc>
              <a:defRPr/>
            </a:pPr>
            <a:endParaRPr lang="en-US" sz="900" b="1">
              <a:effectLst>
                <a:outerShdw blurRad="38100" dist="38100" dir="2700000" algn="tl">
                  <a:srgbClr val="C0C0C0"/>
                </a:outerShdw>
              </a:effectLst>
              <a:latin typeface="Comic Sans MS" pitchFamily="66" charset="0"/>
              <a:ea typeface="+mn-ea"/>
            </a:endParaRPr>
          </a:p>
          <a:p>
            <a:pPr eaLnBrk="1" hangingPunct="1">
              <a:lnSpc>
                <a:spcPct val="90000"/>
              </a:lnSpc>
              <a:buFontTx/>
              <a:buNone/>
              <a:defRPr/>
            </a:pPr>
            <a:r>
              <a:rPr lang="en-US" sz="7200" b="1">
                <a:effectLst>
                  <a:outerShdw blurRad="38100" dist="38100" dir="2700000" algn="tl">
                    <a:srgbClr val="C0C0C0"/>
                  </a:outerShdw>
                </a:effectLst>
                <a:latin typeface="Comic Sans MS" pitchFamily="66" charset="0"/>
                <a:ea typeface="+mn-ea"/>
              </a:rPr>
              <a:t>“If they get you asking the wrong questions, they don’t have to worry about the answers.”</a:t>
            </a:r>
            <a:r>
              <a:rPr lang="en-US" b="1">
                <a:effectLst>
                  <a:outerShdw blurRad="38100" dist="38100" dir="2700000" algn="tl">
                    <a:srgbClr val="C0C0C0"/>
                  </a:outerShdw>
                </a:effectLst>
                <a:latin typeface="Comic Sans MS" pitchFamily="66" charset="0"/>
                <a:ea typeface="+mn-ea"/>
              </a:rPr>
              <a:t> Thomas Pynchon</a:t>
            </a:r>
            <a:endParaRPr lang="en-US" sz="4400" b="1">
              <a:effectLst>
                <a:outerShdw blurRad="38100" dist="38100" dir="2700000" algn="tl">
                  <a:srgbClr val="C0C0C0"/>
                </a:outerShdw>
              </a:effectLst>
              <a:latin typeface="Comic Sans MS" pitchFamily="66" charset="0"/>
              <a:ea typeface="+mn-ea"/>
            </a:endParaRPr>
          </a:p>
        </p:txBody>
      </p:sp>
    </p:spTree>
    <p:extLst>
      <p:ext uri="{BB962C8B-B14F-4D97-AF65-F5344CB8AC3E}">
        <p14:creationId xmlns:p14="http://schemas.microsoft.com/office/powerpoint/2010/main" val="18936544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364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482"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50916" name="Rectangle 4"/>
          <p:cNvSpPr>
            <a:spLocks noGrp="1" noChangeArrowheads="1"/>
          </p:cNvSpPr>
          <p:nvPr>
            <p:ph type="title"/>
          </p:nvPr>
        </p:nvSpPr>
        <p:spPr>
          <a:xfrm>
            <a:off x="1751956" y="152400"/>
            <a:ext cx="8764074" cy="685800"/>
          </a:xfrm>
          <a:ln>
            <a:solidFill>
              <a:srgbClr val="0000FF"/>
            </a:solidFill>
          </a:ln>
        </p:spPr>
        <p:txBody>
          <a:bodyPr/>
          <a:lstStyle/>
          <a:p>
            <a:pPr eaLnBrk="1" hangingPunct="1">
              <a:defRPr/>
            </a:pPr>
            <a:r>
              <a:rPr lang="en-US" sz="4000">
                <a:solidFill>
                  <a:srgbClr val="FF0000"/>
                </a:solidFill>
                <a:effectLst>
                  <a:outerShdw blurRad="38100" dist="38100" dir="2700000" algn="tl">
                    <a:srgbClr val="000000"/>
                  </a:outerShdw>
                </a:effectLst>
              </a:rPr>
              <a:t>Sherlock Holmes:  “My Dear Watson”</a:t>
            </a:r>
          </a:p>
        </p:txBody>
      </p:sp>
      <p:sp>
        <p:nvSpPr>
          <p:cNvPr id="550917" name="Rectangle 5"/>
          <p:cNvSpPr>
            <a:spLocks noGrp="1" noChangeArrowheads="1"/>
          </p:cNvSpPr>
          <p:nvPr>
            <p:ph type="body" idx="1"/>
          </p:nvPr>
        </p:nvSpPr>
        <p:spPr>
          <a:xfrm>
            <a:off x="1751958" y="1066800"/>
            <a:ext cx="8688089" cy="5562600"/>
          </a:xfrm>
          <a:ln>
            <a:solidFill>
              <a:srgbClr val="CC3300"/>
            </a:solidFill>
          </a:ln>
        </p:spPr>
        <p:txBody>
          <a:bodyPr/>
          <a:lstStyle/>
          <a:p>
            <a:pPr eaLnBrk="1" hangingPunct="1">
              <a:lnSpc>
                <a:spcPct val="90000"/>
              </a:lnSpc>
              <a:buFont typeface="Wingdings" pitchFamily="2" charset="2"/>
              <a:buChar char="Ø"/>
              <a:defRPr/>
            </a:pPr>
            <a:endParaRPr lang="en-US" sz="1050" dirty="0">
              <a:solidFill>
                <a:srgbClr val="000099"/>
              </a:solidFill>
              <a:effectLst>
                <a:outerShdw blurRad="38100" dist="38100" dir="2700000" algn="tl">
                  <a:srgbClr val="000000"/>
                </a:outerShdw>
              </a:effectLst>
            </a:endParaRPr>
          </a:p>
          <a:p>
            <a:pPr eaLnBrk="1" hangingPunct="1">
              <a:lnSpc>
                <a:spcPct val="90000"/>
              </a:lnSpc>
              <a:buFont typeface="Wingdings" pitchFamily="2" charset="2"/>
              <a:buChar char="Ø"/>
              <a:defRPr/>
            </a:pPr>
            <a:r>
              <a:rPr lang="en-US" dirty="0">
                <a:solidFill>
                  <a:srgbClr val="000099"/>
                </a:solidFill>
                <a:effectLst>
                  <a:outerShdw blurRad="38100" dist="38100" dir="2700000" algn="tl">
                    <a:srgbClr val="000000"/>
                  </a:outerShdw>
                </a:effectLst>
              </a:rPr>
              <a:t>“You see, my dear Watson,  it is not really difficult to construct a series of inferences,  each dependent upon its predecessor &amp; each simple in itself. If,  after doing so,  one simply knocks out    all the central inferences &amp; presents  one’s audience with the starting-point and the conclusion, one may produce a startling, though possibly a meretricious,  effect.”    </a:t>
            </a:r>
            <a:r>
              <a:rPr lang="en-US" i="1" u="sng" dirty="0">
                <a:solidFill>
                  <a:srgbClr val="000099"/>
                </a:solidFill>
                <a:effectLst>
                  <a:outerShdw blurRad="38100" dist="38100" dir="2700000" algn="tl">
                    <a:srgbClr val="000000"/>
                  </a:outerShdw>
                </a:effectLst>
              </a:rPr>
              <a:t>The Dancing Men</a:t>
            </a:r>
          </a:p>
          <a:p>
            <a:pPr eaLnBrk="1" hangingPunct="1">
              <a:lnSpc>
                <a:spcPct val="90000"/>
              </a:lnSpc>
              <a:buFont typeface="Wingdings" pitchFamily="2" charset="2"/>
              <a:buNone/>
              <a:defRPr/>
            </a:pPr>
            <a:endParaRPr lang="en-US" sz="3200" i="1" u="sng" dirty="0">
              <a:solidFill>
                <a:srgbClr val="000099"/>
              </a:solidFill>
              <a:effectLst>
                <a:outerShdw blurRad="38100" dist="38100" dir="2700000" algn="tl">
                  <a:srgbClr val="000000"/>
                </a:outerShdw>
              </a:effectLst>
            </a:endParaRPr>
          </a:p>
        </p:txBody>
      </p:sp>
    </p:spTree>
    <p:extLst>
      <p:ext uri="{BB962C8B-B14F-4D97-AF65-F5344CB8AC3E}">
        <p14:creationId xmlns:p14="http://schemas.microsoft.com/office/powerpoint/2010/main" val="14586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50917">
                                            <p:txEl>
                                              <p:pRg st="1" end="1"/>
                                            </p:txEl>
                                          </p:spTgt>
                                        </p:tgtEl>
                                        <p:attrNameLst>
                                          <p:attrName>style.visibility</p:attrName>
                                        </p:attrNameLst>
                                      </p:cBhvr>
                                      <p:to>
                                        <p:strVal val="visible"/>
                                      </p:to>
                                    </p:set>
                                    <p:anim calcmode="lin" valueType="num">
                                      <p:cBhvr additive="base">
                                        <p:cTn id="7" dur="5000" fill="hold"/>
                                        <p:tgtEl>
                                          <p:spTgt spid="550917">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509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21570" name="Rectangle 2"/>
          <p:cNvSpPr>
            <a:spLocks noGrp="1" noChangeArrowheads="1"/>
          </p:cNvSpPr>
          <p:nvPr>
            <p:ph type="title"/>
          </p:nvPr>
        </p:nvSpPr>
        <p:spPr>
          <a:xfrm>
            <a:off x="1366888" y="457200"/>
            <a:ext cx="9304254" cy="685800"/>
          </a:xfrm>
        </p:spPr>
        <p:txBody>
          <a:bodyPr/>
          <a:lstStyle/>
          <a:p>
            <a:pPr eaLnBrk="1" hangingPunct="1">
              <a:defRPr/>
            </a:pPr>
            <a:r>
              <a:rPr lang="en-US" sz="3600" u="sng" dirty="0">
                <a:solidFill>
                  <a:schemeClr val="accent1"/>
                </a:solidFill>
                <a:effectLst>
                  <a:outerShdw blurRad="38100" dist="38100" dir="2700000" algn="tl">
                    <a:srgbClr val="C0C0C0"/>
                  </a:outerShdw>
                </a:effectLst>
                <a:latin typeface="Calligrapher" pitchFamily="2" charset="0"/>
              </a:rPr>
              <a:t>One Body\Implication &amp; Inference\Fall 1988:</a:t>
            </a:r>
          </a:p>
        </p:txBody>
      </p:sp>
      <p:sp>
        <p:nvSpPr>
          <p:cNvPr id="3821571" name="Rectangle 3"/>
          <p:cNvSpPr>
            <a:spLocks noGrp="1" noChangeArrowheads="1"/>
          </p:cNvSpPr>
          <p:nvPr>
            <p:ph type="body" idx="1"/>
          </p:nvPr>
        </p:nvSpPr>
        <p:spPr>
          <a:xfrm>
            <a:off x="2057400" y="1143000"/>
            <a:ext cx="8001000" cy="5334000"/>
          </a:xfrm>
        </p:spPr>
        <p:txBody>
          <a:bodyPr/>
          <a:lstStyle/>
          <a:p>
            <a:pPr eaLnBrk="1" hangingPunct="1">
              <a:lnSpc>
                <a:spcPct val="90000"/>
              </a:lnSpc>
              <a:buFontTx/>
              <a:buBlip>
                <a:blip r:embed="rId4"/>
              </a:buBlip>
              <a:defRPr/>
            </a:pPr>
            <a:r>
              <a:rPr lang="en-US" b="1">
                <a:solidFill>
                  <a:srgbClr val="FFFF99"/>
                </a:solidFill>
                <a:effectLst>
                  <a:outerShdw blurRad="38100" dist="38100" dir="2700000" algn="tl">
                    <a:srgbClr val="C0C0C0"/>
                  </a:outerShdw>
                </a:effectLst>
              </a:rPr>
              <a:t> “Some inferences are feasible,  but not necessary.  Conclusions which are not necessitated by logic,  but are probable    by logic,  are in this class. They are made because they appear wise and expedient.  Other inferences are merely arbitrary.   Such an inference is but one out of a plurality of probable alternatives, any   one of which may be held to the personal satisfaction of the student. One inference enjoys as much worth as another.”</a:t>
            </a:r>
            <a:r>
              <a:rPr lang="en-US" sz="3600" b="1">
                <a:solidFill>
                  <a:srgbClr val="FFFF99"/>
                </a:solidFill>
                <a:effectLst>
                  <a:outerShdw blurRad="38100" dist="38100" dir="2700000" algn="tl">
                    <a:srgbClr val="C0C0C0"/>
                  </a:outerShdw>
                </a:effectLst>
              </a:rPr>
              <a:t> </a:t>
            </a:r>
          </a:p>
          <a:p>
            <a:pPr eaLnBrk="1" hangingPunct="1">
              <a:lnSpc>
                <a:spcPct val="90000"/>
              </a:lnSpc>
              <a:buFontTx/>
              <a:buNone/>
              <a:defRPr/>
            </a:pPr>
            <a:r>
              <a:rPr lang="en-US" sz="3600" b="1">
                <a:solidFill>
                  <a:srgbClr val="FFFF99"/>
                </a:solidFill>
                <a:effectLst>
                  <a:outerShdw blurRad="38100" dist="38100" dir="2700000" algn="tl">
                    <a:srgbClr val="C0C0C0"/>
                  </a:outerShdw>
                </a:effectLst>
              </a:rPr>
              <a:t> </a:t>
            </a:r>
            <a:endParaRPr lang="en-US" sz="4400"/>
          </a:p>
        </p:txBody>
      </p:sp>
    </p:spTree>
    <p:extLst>
      <p:ext uri="{BB962C8B-B14F-4D97-AF65-F5344CB8AC3E}">
        <p14:creationId xmlns:p14="http://schemas.microsoft.com/office/powerpoint/2010/main" val="983399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821570">
                                            <p:txEl>
                                              <p:pRg st="0" end="0"/>
                                            </p:txEl>
                                          </p:spTgt>
                                        </p:tgtEl>
                                        <p:attrNameLst>
                                          <p:attrName>style.visibility</p:attrName>
                                        </p:attrNameLst>
                                      </p:cBhvr>
                                      <p:to>
                                        <p:strVal val="visible"/>
                                      </p:to>
                                    </p:set>
                                    <p:anim calcmode="lin" valueType="num">
                                      <p:cBhvr additive="base">
                                        <p:cTn id="7" dur="300" fill="hold"/>
                                        <p:tgtEl>
                                          <p:spTgt spid="38215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8215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821571">
                                            <p:txEl>
                                              <p:pRg st="0" end="0"/>
                                            </p:txEl>
                                          </p:spTgt>
                                        </p:tgtEl>
                                        <p:attrNameLst>
                                          <p:attrName>style.visibility</p:attrName>
                                        </p:attrNameLst>
                                      </p:cBhvr>
                                      <p:to>
                                        <p:strVal val="visible"/>
                                      </p:to>
                                    </p:set>
                                    <p:anim calcmode="lin" valueType="num">
                                      <p:cBhvr>
                                        <p:cTn id="13" dur="300" fill="hold"/>
                                        <p:tgtEl>
                                          <p:spTgt spid="3821571">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8215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0"/>
                                  </p:iterate>
                                  <p:childTnLst>
                                    <p:set>
                                      <p:cBhvr>
                                        <p:cTn id="18" dur="1" fill="hold">
                                          <p:stCondLst>
                                            <p:cond delay="0"/>
                                          </p:stCondLst>
                                        </p:cTn>
                                        <p:tgtEl>
                                          <p:spTgt spid="3821571">
                                            <p:txEl>
                                              <p:pRg st="1" end="1"/>
                                            </p:txEl>
                                          </p:spTgt>
                                        </p:tgtEl>
                                        <p:attrNameLst>
                                          <p:attrName>style.visibility</p:attrName>
                                        </p:attrNameLst>
                                      </p:cBhvr>
                                      <p:to>
                                        <p:strVal val="visible"/>
                                      </p:to>
                                    </p:set>
                                    <p:anim calcmode="lin" valueType="num">
                                      <p:cBhvr>
                                        <p:cTn id="19" dur="300" fill="hold"/>
                                        <p:tgtEl>
                                          <p:spTgt spid="3821571">
                                            <p:txEl>
                                              <p:pRg st="1" end="1"/>
                                            </p:txEl>
                                          </p:spTgt>
                                        </p:tgtEl>
                                        <p:attrNameLst>
                                          <p:attrName>ppt_w</p:attrName>
                                        </p:attrNameLst>
                                      </p:cBhvr>
                                      <p:tavLst>
                                        <p:tav tm="0">
                                          <p:val>
                                            <p:fltVal val="0"/>
                                          </p:val>
                                        </p:tav>
                                        <p:tav tm="100000">
                                          <p:val>
                                            <p:strVal val="#ppt_w"/>
                                          </p:val>
                                        </p:tav>
                                      </p:tavLst>
                                    </p:anim>
                                    <p:anim calcmode="lin" valueType="num">
                                      <p:cBhvr>
                                        <p:cTn id="20" dur="300" fill="hold"/>
                                        <p:tgtEl>
                                          <p:spTgt spid="382157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1570" grpId="0" build="p" autoUpdateAnimBg="0"/>
      <p:bldP spid="382157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509954" name="WordArt 2"/>
          <p:cNvSpPr>
            <a:spLocks noChangeArrowheads="1" noChangeShapeType="1" noTextEdit="1"/>
          </p:cNvSpPr>
          <p:nvPr/>
        </p:nvSpPr>
        <p:spPr bwMode="auto">
          <a:xfrm>
            <a:off x="2286000" y="990600"/>
            <a:ext cx="7924800" cy="2819400"/>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00"/>
                  </a:solidFill>
                  <a:round/>
                  <a:headEnd/>
                  <a:tailEnd/>
                </a:ln>
                <a:solidFill>
                  <a:srgbClr val="993366"/>
                </a:solidFill>
                <a:effectLst/>
                <a:uLnTx/>
                <a:uFillTx/>
                <a:latin typeface="Arial Black"/>
                <a:ea typeface="+mn-ea"/>
                <a:cs typeface="+mn-cs"/>
              </a:rPr>
              <a:t>Restoration</a:t>
            </a:r>
          </a:p>
        </p:txBody>
      </p:sp>
      <p:sp>
        <p:nvSpPr>
          <p:cNvPr id="509955" name="WordArt 3"/>
          <p:cNvSpPr>
            <a:spLocks noChangeArrowheads="1" noChangeShapeType="1" noTextEdit="1"/>
          </p:cNvSpPr>
          <p:nvPr/>
        </p:nvSpPr>
        <p:spPr bwMode="auto">
          <a:xfrm>
            <a:off x="1676400" y="4191000"/>
            <a:ext cx="8839200" cy="251460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800000"/>
                </a:solidFill>
                <a:effectLst/>
                <a:uLnTx/>
                <a:uFillTx/>
                <a:latin typeface="Times New Roman"/>
                <a:ea typeface="+mn-ea"/>
                <a:cs typeface="Times New Roman"/>
              </a:rPr>
              <a:t>Divergence</a:t>
            </a:r>
          </a:p>
        </p:txBody>
      </p:sp>
      <p:sp>
        <p:nvSpPr>
          <p:cNvPr id="509956" name="WordArt 4"/>
          <p:cNvSpPr>
            <a:spLocks noChangeArrowheads="1" noChangeShapeType="1" noTextEdit="1"/>
          </p:cNvSpPr>
          <p:nvPr/>
        </p:nvSpPr>
        <p:spPr bwMode="auto">
          <a:xfrm>
            <a:off x="1676400" y="2361537"/>
            <a:ext cx="8839200" cy="2439063"/>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Regulative Principle</a:t>
            </a:r>
          </a:p>
        </p:txBody>
      </p:sp>
    </p:spTree>
    <p:extLst>
      <p:ext uri="{BB962C8B-B14F-4D97-AF65-F5344CB8AC3E}">
        <p14:creationId xmlns:p14="http://schemas.microsoft.com/office/powerpoint/2010/main" val="217915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p:cTn id="7" dur="500" fill="hold"/>
                                        <p:tgtEl>
                                          <p:spTgt spid="509956"/>
                                        </p:tgtEl>
                                        <p:attrNameLst>
                                          <p:attrName>ppt_w</p:attrName>
                                        </p:attrNameLst>
                                      </p:cBhvr>
                                      <p:tavLst>
                                        <p:tav tm="0">
                                          <p:val>
                                            <p:fltVal val="0"/>
                                          </p:val>
                                        </p:tav>
                                        <p:tav tm="100000">
                                          <p:val>
                                            <p:strVal val="#ppt_w"/>
                                          </p:val>
                                        </p:tav>
                                      </p:tavLst>
                                    </p:anim>
                                    <p:anim calcmode="lin" valueType="num">
                                      <p:cBhvr>
                                        <p:cTn id="8" dur="500" fill="hold"/>
                                        <p:tgtEl>
                                          <p:spTgt spid="5099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CAF713-1DAE-458B-8A13-9FE53E014639}"/>
              </a:ext>
            </a:extLst>
          </p:cNvPr>
          <p:cNvSpPr/>
          <p:nvPr/>
        </p:nvSpPr>
        <p:spPr>
          <a:xfrm>
            <a:off x="803082" y="1296063"/>
            <a:ext cx="10487770" cy="3278013"/>
          </a:xfrm>
          <a:prstGeom prst="rect">
            <a:avLst/>
          </a:prstGeom>
        </p:spPr>
        <p:txBody>
          <a:bodyPr wrap="square">
            <a:spAutoFit/>
          </a:bodyPr>
          <a:lstStyle/>
          <a:p>
            <a:pPr>
              <a:lnSpc>
                <a:spcPct val="107000"/>
              </a:lnSpc>
              <a:spcAft>
                <a:spcPts val="800"/>
              </a:spcAft>
            </a:pPr>
            <a:r>
              <a:rPr lang="en-US" sz="2400" u="sng" dirty="0">
                <a:solidFill>
                  <a:srgbClr val="FF0000"/>
                </a:solidFill>
                <a:latin typeface="Castellar" panose="020A0402060406010301" pitchFamily="18" charset="0"/>
                <a:ea typeface="Calibri" panose="020F0502020204030204" pitchFamily="34" charset="0"/>
                <a:cs typeface="Times New Roman" panose="02020603050405020304" pitchFamily="18" charset="0"/>
              </a:rPr>
              <a:t>Restoration Movement divide @ Regulative Principle:</a:t>
            </a:r>
          </a:p>
          <a:p>
            <a:pPr>
              <a:lnSpc>
                <a:spcPct val="107000"/>
              </a:lnSpc>
              <a:spcAft>
                <a:spcPts val="800"/>
              </a:spcAft>
            </a:pPr>
            <a:endParaRPr lang="en-US" sz="800" b="1" dirty="0">
              <a:solidFill>
                <a:srgbClr val="FFFF00"/>
              </a:solidFill>
              <a:latin typeface="Castellar" panose="020A0402060406010301"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solidFill>
                  <a:srgbClr val="FFFF00"/>
                </a:solidFill>
                <a:latin typeface="Castellar" panose="020A0402060406010301" pitchFamily="18" charset="0"/>
                <a:ea typeface="Calibri" panose="020F0502020204030204" pitchFamily="34" charset="0"/>
                <a:cs typeface="Times New Roman" panose="02020603050405020304" pitchFamily="18" charset="0"/>
              </a:rPr>
              <a:t>DISCIPLES Of Christ - </a:t>
            </a:r>
            <a:r>
              <a:rPr lang="en-US" sz="3600" dirty="0">
                <a:solidFill>
                  <a:srgbClr val="FFFF00"/>
                </a:solidFill>
                <a:latin typeface="Castellar" panose="020A0402060406010301" pitchFamily="18" charset="0"/>
                <a:ea typeface="Calibri" panose="020F0502020204030204" pitchFamily="34" charset="0"/>
                <a:cs typeface="Times New Roman" panose="02020603050405020304" pitchFamily="18" charset="0"/>
              </a:rPr>
              <a:t>“We must not condemn what God has not!” </a:t>
            </a:r>
          </a:p>
          <a:p>
            <a:pPr>
              <a:lnSpc>
                <a:spcPct val="107000"/>
              </a:lnSpc>
              <a:spcAft>
                <a:spcPts val="800"/>
              </a:spcAft>
            </a:pPr>
            <a:r>
              <a:rPr lang="en-US" sz="3600" b="1" dirty="0">
                <a:solidFill>
                  <a:srgbClr val="FFFF00"/>
                </a:solidFill>
                <a:latin typeface="Castellar" panose="020A0402060406010301" pitchFamily="18" charset="0"/>
                <a:ea typeface="Calibri" panose="020F0502020204030204" pitchFamily="34" charset="0"/>
                <a:cs typeface="Times New Roman" panose="02020603050405020304" pitchFamily="18" charset="0"/>
              </a:rPr>
              <a:t>Churches Of Christ – </a:t>
            </a:r>
            <a:r>
              <a:rPr lang="en-US" sz="3600" dirty="0">
                <a:solidFill>
                  <a:srgbClr val="FFFF00"/>
                </a:solidFill>
                <a:latin typeface="Castellar" panose="020A0402060406010301" pitchFamily="18" charset="0"/>
                <a:ea typeface="Calibri" panose="020F0502020204030204" pitchFamily="34" charset="0"/>
                <a:cs typeface="Times New Roman" panose="02020603050405020304" pitchFamily="18" charset="0"/>
              </a:rPr>
              <a:t>“We must not   add what God hasn’t authorized!”</a:t>
            </a:r>
            <a:endParaRPr lang="en-US" sz="3600" dirty="0">
              <a:solidFill>
                <a:srgbClr val="FFFF00"/>
              </a:solidFill>
              <a:effectLst/>
              <a:latin typeface="Castellar" panose="020A0402060406010301"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59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down)">
                                      <p:cBhvr>
                                        <p:cTn id="39" dur="580">
                                          <p:stCondLst>
                                            <p:cond delay="0"/>
                                          </p:stCondLst>
                                        </p:cTn>
                                        <p:tgtEl>
                                          <p:spTgt spid="2">
                                            <p:txEl>
                                              <p:pRg st="3" end="3"/>
                                            </p:txEl>
                                          </p:spTgt>
                                        </p:tgtEl>
                                      </p:cBhvr>
                                    </p:animEffect>
                                    <p:anim calcmode="lin" valueType="num">
                                      <p:cBhvr>
                                        <p:cTn id="4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3" end="3"/>
                                            </p:txEl>
                                          </p:spTgt>
                                        </p:tgtEl>
                                      </p:cBhvr>
                                      <p:to x="100000" y="60000"/>
                                    </p:animScale>
                                    <p:animScale>
                                      <p:cBhvr>
                                        <p:cTn id="46" dur="166" decel="50000">
                                          <p:stCondLst>
                                            <p:cond delay="676"/>
                                          </p:stCondLst>
                                        </p:cTn>
                                        <p:tgtEl>
                                          <p:spTgt spid="2">
                                            <p:txEl>
                                              <p:pRg st="3" end="3"/>
                                            </p:txEl>
                                          </p:spTgt>
                                        </p:tgtEl>
                                      </p:cBhvr>
                                      <p:to x="100000" y="100000"/>
                                    </p:animScale>
                                    <p:animScale>
                                      <p:cBhvr>
                                        <p:cTn id="47" dur="26">
                                          <p:stCondLst>
                                            <p:cond delay="1312"/>
                                          </p:stCondLst>
                                        </p:cTn>
                                        <p:tgtEl>
                                          <p:spTgt spid="2">
                                            <p:txEl>
                                              <p:pRg st="3" end="3"/>
                                            </p:txEl>
                                          </p:spTgt>
                                        </p:tgtEl>
                                      </p:cBhvr>
                                      <p:to x="100000" y="80000"/>
                                    </p:animScale>
                                    <p:animScale>
                                      <p:cBhvr>
                                        <p:cTn id="48" dur="166" decel="50000">
                                          <p:stCondLst>
                                            <p:cond delay="1338"/>
                                          </p:stCondLst>
                                        </p:cTn>
                                        <p:tgtEl>
                                          <p:spTgt spid="2">
                                            <p:txEl>
                                              <p:pRg st="3" end="3"/>
                                            </p:txEl>
                                          </p:spTgt>
                                        </p:tgtEl>
                                      </p:cBhvr>
                                      <p:to x="100000" y="100000"/>
                                    </p:animScale>
                                    <p:animScale>
                                      <p:cBhvr>
                                        <p:cTn id="49" dur="26">
                                          <p:stCondLst>
                                            <p:cond delay="1642"/>
                                          </p:stCondLst>
                                        </p:cTn>
                                        <p:tgtEl>
                                          <p:spTgt spid="2">
                                            <p:txEl>
                                              <p:pRg st="3" end="3"/>
                                            </p:txEl>
                                          </p:spTgt>
                                        </p:tgtEl>
                                      </p:cBhvr>
                                      <p:to x="100000" y="90000"/>
                                    </p:animScale>
                                    <p:animScale>
                                      <p:cBhvr>
                                        <p:cTn id="50" dur="166" decel="50000">
                                          <p:stCondLst>
                                            <p:cond delay="1668"/>
                                          </p:stCondLst>
                                        </p:cTn>
                                        <p:tgtEl>
                                          <p:spTgt spid="2">
                                            <p:txEl>
                                              <p:pRg st="3" end="3"/>
                                            </p:txEl>
                                          </p:spTgt>
                                        </p:tgtEl>
                                      </p:cBhvr>
                                      <p:to x="100000" y="100000"/>
                                    </p:animScale>
                                    <p:animScale>
                                      <p:cBhvr>
                                        <p:cTn id="51" dur="26">
                                          <p:stCondLst>
                                            <p:cond delay="1808"/>
                                          </p:stCondLst>
                                        </p:cTn>
                                        <p:tgtEl>
                                          <p:spTgt spid="2">
                                            <p:txEl>
                                              <p:pRg st="3" end="3"/>
                                            </p:txEl>
                                          </p:spTgt>
                                        </p:tgtEl>
                                      </p:cBhvr>
                                      <p:to x="100000" y="95000"/>
                                    </p:animScale>
                                    <p:animScale>
                                      <p:cBhvr>
                                        <p:cTn id="52"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86498" name="Rectangle 2">
            <a:extLst>
              <a:ext uri="{FF2B5EF4-FFF2-40B4-BE49-F238E27FC236}">
                <a16:creationId xmlns:a16="http://schemas.microsoft.com/office/drawing/2014/main" id="{B5E29CB0-FDCB-4403-BB47-F57E4A7550F3}"/>
              </a:ext>
            </a:extLst>
          </p:cNvPr>
          <p:cNvSpPr>
            <a:spLocks noGrp="1" noChangeArrowheads="1"/>
          </p:cNvSpPr>
          <p:nvPr>
            <p:ph type="title"/>
          </p:nvPr>
        </p:nvSpPr>
        <p:spPr>
          <a:xfrm>
            <a:off x="838986" y="609600"/>
            <a:ext cx="10482606" cy="381000"/>
          </a:xfrm>
        </p:spPr>
        <p:txBody>
          <a:bodyPr/>
          <a:lstStyle/>
          <a:p>
            <a:pPr eaLnBrk="1" hangingPunct="1">
              <a:defRPr/>
            </a:pPr>
            <a:r>
              <a:rPr lang="en-US" sz="4000" u="sng" dirty="0">
                <a:solidFill>
                  <a:schemeClr val="accent1"/>
                </a:solidFill>
                <a:effectLst>
                  <a:outerShdw blurRad="38100" dist="38100" dir="2700000" algn="tl">
                    <a:srgbClr val="C0C0C0"/>
                  </a:outerShdw>
                </a:effectLst>
                <a:latin typeface="Calligrapher" pitchFamily="2" charset="0"/>
              </a:rPr>
              <a:t>NEW WINESKINS\MARCH 2002\PAGE 18</a:t>
            </a:r>
          </a:p>
        </p:txBody>
      </p:sp>
      <p:sp>
        <p:nvSpPr>
          <p:cNvPr id="4586499" name="Rectangle 3">
            <a:extLst>
              <a:ext uri="{FF2B5EF4-FFF2-40B4-BE49-F238E27FC236}">
                <a16:creationId xmlns:a16="http://schemas.microsoft.com/office/drawing/2014/main" id="{D079D383-7339-4A46-ACD9-B37B8B70B45D}"/>
              </a:ext>
            </a:extLst>
          </p:cNvPr>
          <p:cNvSpPr>
            <a:spLocks noGrp="1" noChangeArrowheads="1"/>
          </p:cNvSpPr>
          <p:nvPr>
            <p:ph type="body" idx="1"/>
          </p:nvPr>
        </p:nvSpPr>
        <p:spPr>
          <a:xfrm>
            <a:off x="1981200" y="1066800"/>
            <a:ext cx="8077200" cy="5410200"/>
          </a:xfrm>
        </p:spPr>
        <p:txBody>
          <a:bodyPr/>
          <a:lstStyle/>
          <a:p>
            <a:pPr eaLnBrk="1" hangingPunct="1">
              <a:buFontTx/>
              <a:buBlip>
                <a:blip r:embed="rId4"/>
              </a:buBlip>
              <a:defRPr/>
            </a:pPr>
            <a:r>
              <a:rPr lang="en-US" sz="2800" b="1">
                <a:solidFill>
                  <a:srgbClr val="FFFF99"/>
                </a:solidFill>
                <a:effectLst>
                  <a:outerShdw blurRad="38100" dist="38100" dir="2700000" algn="tl">
                    <a:srgbClr val="C0C0C0"/>
                  </a:outerShdw>
                </a:effectLst>
              </a:rPr>
              <a:t> </a:t>
            </a:r>
            <a:r>
              <a:rPr lang="en-US" sz="2800" b="1" i="1">
                <a:solidFill>
                  <a:srgbClr val="FFFF99"/>
                </a:solidFill>
                <a:effectLst>
                  <a:outerShdw blurRad="38100" dist="38100" dir="2700000" algn="tl">
                    <a:srgbClr val="C0C0C0"/>
                  </a:outerShdw>
                </a:effectLst>
              </a:rPr>
              <a:t>Ironic Trend.</a:t>
            </a:r>
            <a:r>
              <a:rPr lang="en-US" sz="2800" b="1">
                <a:solidFill>
                  <a:srgbClr val="FFFF99"/>
                </a:solidFill>
                <a:effectLst>
                  <a:outerShdw blurRad="38100" dist="38100" dir="2700000" algn="tl">
                    <a:srgbClr val="C0C0C0"/>
                  </a:outerShdw>
                </a:effectLst>
              </a:rPr>
              <a:t>  “The Restorationist Movement  has often been very liberating because it frees converts from the restraints of dead tradition-     -alism.  Yet the regular pattern of such pietistic movements has been repeated for the followers  of Stone and Campbell as well.  The insights or practices that made possible the original liberation sometimes become a set of calcified standard procedures &amp; automatically expected beliefs.  The result for 2</a:t>
            </a:r>
            <a:r>
              <a:rPr lang="en-US" sz="2800" b="1" baseline="30000">
                <a:solidFill>
                  <a:srgbClr val="FFFF99"/>
                </a:solidFill>
                <a:effectLst>
                  <a:outerShdw blurRad="38100" dist="38100" dir="2700000" algn="tl">
                    <a:srgbClr val="C0C0C0"/>
                  </a:outerShdw>
                </a:effectLst>
              </a:rPr>
              <a:t>nd</a:t>
            </a:r>
            <a:r>
              <a:rPr lang="en-US" sz="2800" b="1">
                <a:solidFill>
                  <a:srgbClr val="FFFF99"/>
                </a:solidFill>
                <a:effectLst>
                  <a:outerShdw blurRad="38100" dist="38100" dir="2700000" algn="tl">
                    <a:srgbClr val="C0C0C0"/>
                  </a:outerShdw>
                </a:effectLst>
              </a:rPr>
              <a:t>  and  3</a:t>
            </a:r>
            <a:r>
              <a:rPr lang="en-US" sz="2800" b="1" baseline="30000">
                <a:solidFill>
                  <a:srgbClr val="FFFF99"/>
                </a:solidFill>
                <a:effectLst>
                  <a:outerShdw blurRad="38100" dist="38100" dir="2700000" algn="tl">
                    <a:srgbClr val="C0C0C0"/>
                  </a:outerShdw>
                </a:effectLst>
              </a:rPr>
              <a:t>rd</a:t>
            </a:r>
            <a:r>
              <a:rPr lang="en-US" sz="2800" b="1">
                <a:solidFill>
                  <a:srgbClr val="FFFF99"/>
                </a:solidFill>
                <a:effectLst>
                  <a:outerShdw blurRad="38100" dist="38100" dir="2700000" algn="tl">
                    <a:srgbClr val="C0C0C0"/>
                  </a:outerShdw>
                </a:effectLst>
              </a:rPr>
              <a:t>  generation Restorationists can be restriction of spontaneity and an end to real freedom.”</a:t>
            </a:r>
            <a:endParaRPr lang="en-US" sz="2800"/>
          </a:p>
        </p:txBody>
      </p:sp>
    </p:spTree>
    <p:extLst>
      <p:ext uri="{BB962C8B-B14F-4D97-AF65-F5344CB8AC3E}">
        <p14:creationId xmlns:p14="http://schemas.microsoft.com/office/powerpoint/2010/main" val="518092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586498">
                                            <p:txEl>
                                              <p:pRg st="0" end="0"/>
                                            </p:txEl>
                                          </p:spTgt>
                                        </p:tgtEl>
                                        <p:attrNameLst>
                                          <p:attrName>style.visibility</p:attrName>
                                        </p:attrNameLst>
                                      </p:cBhvr>
                                      <p:to>
                                        <p:strVal val="visible"/>
                                      </p:to>
                                    </p:set>
                                    <p:anim calcmode="lin" valueType="num">
                                      <p:cBhvr additive="base">
                                        <p:cTn id="7" dur="300" fill="hold"/>
                                        <p:tgtEl>
                                          <p:spTgt spid="458649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5864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4586499">
                                            <p:txEl>
                                              <p:pRg st="0" end="0"/>
                                            </p:txEl>
                                          </p:spTgt>
                                        </p:tgtEl>
                                        <p:attrNameLst>
                                          <p:attrName>style.visibility</p:attrName>
                                        </p:attrNameLst>
                                      </p:cBhvr>
                                      <p:to>
                                        <p:strVal val="visible"/>
                                      </p:to>
                                    </p:set>
                                    <p:anim calcmode="lin" valueType="num">
                                      <p:cBhvr>
                                        <p:cTn id="13" dur="300" fill="hold"/>
                                        <p:tgtEl>
                                          <p:spTgt spid="4586499">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45864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6498" grpId="0" build="p" autoUpdateAnimBg="0"/>
      <p:bldP spid="458649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88546" name="Rectangle 2">
            <a:extLst>
              <a:ext uri="{FF2B5EF4-FFF2-40B4-BE49-F238E27FC236}">
                <a16:creationId xmlns:a16="http://schemas.microsoft.com/office/drawing/2014/main" id="{B8C71552-8B42-4B5E-8061-E3932ED9B471}"/>
              </a:ext>
            </a:extLst>
          </p:cNvPr>
          <p:cNvSpPr>
            <a:spLocks noGrp="1" noChangeArrowheads="1"/>
          </p:cNvSpPr>
          <p:nvPr>
            <p:ph type="title"/>
          </p:nvPr>
        </p:nvSpPr>
        <p:spPr>
          <a:xfrm>
            <a:off x="952107" y="609600"/>
            <a:ext cx="10228083" cy="457200"/>
          </a:xfrm>
        </p:spPr>
        <p:txBody>
          <a:bodyPr/>
          <a:lstStyle/>
          <a:p>
            <a:pPr eaLnBrk="1" hangingPunct="1">
              <a:defRPr/>
            </a:pPr>
            <a:r>
              <a:rPr lang="en-US" sz="4000" u="sng" dirty="0">
                <a:solidFill>
                  <a:schemeClr val="accent1"/>
                </a:solidFill>
                <a:effectLst>
                  <a:outerShdw blurRad="38100" dist="38100" dir="2700000" algn="tl">
                    <a:srgbClr val="C0C0C0"/>
                  </a:outerShdw>
                </a:effectLst>
                <a:latin typeface="Calligrapher" pitchFamily="2" charset="0"/>
              </a:rPr>
              <a:t>NEW WINESKINS\MARCH 2002\PAGE 18</a:t>
            </a:r>
          </a:p>
        </p:txBody>
      </p:sp>
      <p:sp>
        <p:nvSpPr>
          <p:cNvPr id="4588547" name="Rectangle 3">
            <a:extLst>
              <a:ext uri="{FF2B5EF4-FFF2-40B4-BE49-F238E27FC236}">
                <a16:creationId xmlns:a16="http://schemas.microsoft.com/office/drawing/2014/main" id="{06E20239-8512-43E4-B922-C357364DBCD5}"/>
              </a:ext>
            </a:extLst>
          </p:cNvPr>
          <p:cNvSpPr>
            <a:spLocks noGrp="1" noChangeArrowheads="1"/>
          </p:cNvSpPr>
          <p:nvPr>
            <p:ph type="body" idx="1"/>
          </p:nvPr>
        </p:nvSpPr>
        <p:spPr>
          <a:xfrm>
            <a:off x="2133600" y="1295400"/>
            <a:ext cx="7772400" cy="5181600"/>
          </a:xfrm>
        </p:spPr>
        <p:txBody>
          <a:bodyPr/>
          <a:lstStyle/>
          <a:p>
            <a:pPr eaLnBrk="1" hangingPunct="1">
              <a:lnSpc>
                <a:spcPct val="90000"/>
              </a:lnSpc>
              <a:buFontTx/>
              <a:buBlip>
                <a:blip r:embed="rId4"/>
              </a:buBlip>
              <a:defRPr/>
            </a:pPr>
            <a:r>
              <a:rPr lang="en-US" b="1">
                <a:solidFill>
                  <a:srgbClr val="FFFF99"/>
                </a:solidFill>
                <a:effectLst>
                  <a:outerShdw blurRad="38100" dist="38100" dir="2700000" algn="tl">
                    <a:srgbClr val="C0C0C0"/>
                  </a:outerShdw>
                </a:effectLst>
              </a:rPr>
              <a:t> </a:t>
            </a:r>
            <a:r>
              <a:rPr lang="en-US" b="1" i="1">
                <a:solidFill>
                  <a:srgbClr val="FFFF99"/>
                </a:solidFill>
                <a:effectLst>
                  <a:outerShdw blurRad="38100" dist="38100" dir="2700000" algn="tl">
                    <a:srgbClr val="C0C0C0"/>
                  </a:outerShdw>
                </a:effectLst>
              </a:rPr>
              <a:t>Ironic Trend.</a:t>
            </a:r>
            <a:r>
              <a:rPr lang="en-US" b="1">
                <a:solidFill>
                  <a:srgbClr val="FFFF99"/>
                </a:solidFill>
                <a:effectLst>
                  <a:outerShdw blurRad="38100" dist="38100" dir="2700000" algn="tl">
                    <a:srgbClr val="C0C0C0"/>
                  </a:outerShdw>
                </a:effectLst>
              </a:rPr>
              <a:t> “Restorationist movements are sometimes marked by considerable self-congratulation at having broken thru the stultifying bonds of human tradition. Yet when such reform groups proceed to establish the particular forms of their restoration as ‘traditionless traditions,’  they can become every bit as inflexible as the supposedly corrupt traditions that these movements came into existence to overcome.”</a:t>
            </a:r>
            <a:endParaRPr lang="en-US"/>
          </a:p>
        </p:txBody>
      </p:sp>
    </p:spTree>
    <p:extLst>
      <p:ext uri="{BB962C8B-B14F-4D97-AF65-F5344CB8AC3E}">
        <p14:creationId xmlns:p14="http://schemas.microsoft.com/office/powerpoint/2010/main" val="1486321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588546">
                                            <p:txEl>
                                              <p:pRg st="0" end="0"/>
                                            </p:txEl>
                                          </p:spTgt>
                                        </p:tgtEl>
                                        <p:attrNameLst>
                                          <p:attrName>style.visibility</p:attrName>
                                        </p:attrNameLst>
                                      </p:cBhvr>
                                      <p:to>
                                        <p:strVal val="visible"/>
                                      </p:to>
                                    </p:set>
                                    <p:anim calcmode="lin" valueType="num">
                                      <p:cBhvr additive="base">
                                        <p:cTn id="7" dur="300" fill="hold"/>
                                        <p:tgtEl>
                                          <p:spTgt spid="45885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5885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4588547">
                                            <p:txEl>
                                              <p:pRg st="0" end="0"/>
                                            </p:txEl>
                                          </p:spTgt>
                                        </p:tgtEl>
                                        <p:attrNameLst>
                                          <p:attrName>style.visibility</p:attrName>
                                        </p:attrNameLst>
                                      </p:cBhvr>
                                      <p:to>
                                        <p:strVal val="visible"/>
                                      </p:to>
                                    </p:set>
                                    <p:anim calcmode="lin" valueType="num">
                                      <p:cBhvr>
                                        <p:cTn id="13" dur="300" fill="hold"/>
                                        <p:tgtEl>
                                          <p:spTgt spid="4588547">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45885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8546" grpId="0" build="p" autoUpdateAnimBg="0"/>
      <p:bldP spid="4588547"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57893" name="Picture 5" descr="C:\Documents and Settings\Owner\My Documents\Educational Illustrations\theo0098.tif">
            <a:extLst>
              <a:ext uri="{FF2B5EF4-FFF2-40B4-BE49-F238E27FC236}">
                <a16:creationId xmlns:a16="http://schemas.microsoft.com/office/drawing/2014/main" id="{F1222088-17AF-4B07-A2B1-5D081E6FC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78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3B872BC-71F2-4871-B1F0-5CE4114E122E}"/>
              </a:ext>
            </a:extLst>
          </p:cNvPr>
          <p:cNvSpPr/>
          <p:nvPr/>
        </p:nvSpPr>
        <p:spPr>
          <a:xfrm>
            <a:off x="-126214" y="2967335"/>
            <a:ext cx="1244443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uLnTx/>
                <a:uFillTx/>
                <a:latin typeface="Times New Roman"/>
                <a:ea typeface="+mn-ea"/>
                <a:cs typeface="+mn-cs"/>
              </a:rPr>
              <a:t>OUR OWN ROTE &amp; RITUAL</a:t>
            </a:r>
          </a:p>
        </p:txBody>
      </p:sp>
    </p:spTree>
    <p:extLst>
      <p:ext uri="{BB962C8B-B14F-4D97-AF65-F5344CB8AC3E}">
        <p14:creationId xmlns:p14="http://schemas.microsoft.com/office/powerpoint/2010/main" val="3271619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157893"/>
                                        </p:tgtEl>
                                        <p:attrNameLst>
                                          <p:attrName>style.visibility</p:attrName>
                                        </p:attrNameLst>
                                      </p:cBhvr>
                                      <p:to>
                                        <p:strVal val="visible"/>
                                      </p:to>
                                    </p:set>
                                    <p:animEffect transition="in" filter="randombar(horizontal)">
                                      <p:cBhvr>
                                        <p:cTn id="7" dur="500"/>
                                        <p:tgtEl>
                                          <p:spTgt spid="51578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09800" y="228600"/>
            <a:ext cx="7772400" cy="1371600"/>
          </a:xfrm>
        </p:spPr>
        <p:txBody>
          <a:bodyPr/>
          <a:lstStyle/>
          <a:p>
            <a:r>
              <a:rPr lang="en-US" sz="4000" dirty="0">
                <a:latin typeface="Andy" pitchFamily="66" charset="0"/>
              </a:rPr>
              <a:t>Civil War</a:t>
            </a:r>
            <a:r>
              <a:rPr lang="en-US" sz="4000" dirty="0"/>
              <a:t>: </a:t>
            </a:r>
            <a:r>
              <a:rPr lang="en-US" sz="4000" dirty="0">
                <a:solidFill>
                  <a:schemeClr val="accent2"/>
                </a:solidFill>
              </a:rPr>
              <a:t>Brother</a:t>
            </a:r>
            <a:r>
              <a:rPr lang="en-US" sz="4000" dirty="0"/>
              <a:t> </a:t>
            </a:r>
            <a:r>
              <a:rPr lang="en-US" sz="4000" dirty="0">
                <a:solidFill>
                  <a:srgbClr val="CC3300"/>
                </a:solidFill>
              </a:rPr>
              <a:t>Faces</a:t>
            </a:r>
            <a:r>
              <a:rPr lang="en-US" sz="4000" dirty="0"/>
              <a:t> </a:t>
            </a:r>
            <a:r>
              <a:rPr lang="en-US" sz="4000" dirty="0">
                <a:solidFill>
                  <a:schemeClr val="bg2"/>
                </a:solidFill>
              </a:rPr>
              <a:t>Brother</a:t>
            </a:r>
            <a:r>
              <a:rPr lang="en-US" sz="4000" dirty="0"/>
              <a:t> </a:t>
            </a:r>
            <a:br>
              <a:rPr lang="en-US" dirty="0"/>
            </a:br>
            <a:r>
              <a:rPr lang="en-US" dirty="0"/>
              <a:t>From Flaws &amp; Fissures To Faults</a:t>
            </a:r>
          </a:p>
        </p:txBody>
      </p:sp>
      <p:sp>
        <p:nvSpPr>
          <p:cNvPr id="64515" name="Rectangle 3"/>
          <p:cNvSpPr>
            <a:spLocks noGrp="1" noChangeArrowheads="1"/>
          </p:cNvSpPr>
          <p:nvPr>
            <p:ph sz="quarter" idx="1"/>
          </p:nvPr>
        </p:nvSpPr>
        <p:spPr>
          <a:xfrm>
            <a:off x="2209800" y="1676400"/>
            <a:ext cx="3962400" cy="2286000"/>
          </a:xfrm>
        </p:spPr>
        <p:txBody>
          <a:bodyPr/>
          <a:lstStyle/>
          <a:p>
            <a:r>
              <a:rPr lang="en-US" sz="2400"/>
              <a:t>J. W.  McGarvey --       “We will not take up arms against, fight and kill the brethren we have labored for twenty years to bring into the kingdom of God.”</a:t>
            </a:r>
          </a:p>
        </p:txBody>
      </p:sp>
      <p:sp>
        <p:nvSpPr>
          <p:cNvPr id="64516" name="Rectangle 4"/>
          <p:cNvSpPr>
            <a:spLocks noGrp="1" noChangeArrowheads="1"/>
          </p:cNvSpPr>
          <p:nvPr>
            <p:ph sz="quarter" idx="2"/>
          </p:nvPr>
        </p:nvSpPr>
        <p:spPr>
          <a:xfrm>
            <a:off x="6172200" y="1676400"/>
            <a:ext cx="3810000" cy="2286000"/>
          </a:xfrm>
        </p:spPr>
        <p:txBody>
          <a:bodyPr/>
          <a:lstStyle/>
          <a:p>
            <a:pPr>
              <a:buFontTx/>
              <a:buNone/>
            </a:pPr>
            <a:r>
              <a:rPr lang="en-US" sz="2000"/>
              <a:t>     “</a:t>
            </a:r>
            <a:r>
              <a:rPr lang="en-US" sz="1800"/>
              <a:t>The Texas chaplain told of his friend, Alf Johnson, who when he saw wounded federal soldiers beg      for medical help, instead ruthlessly shoot them…   Graham asked Hall how he could feel this way toward his brethren in the North, and Hall replied that they were all infidels.”</a:t>
            </a:r>
            <a:r>
              <a:rPr lang="en-US" sz="2000"/>
              <a:t>     </a:t>
            </a:r>
          </a:p>
        </p:txBody>
      </p:sp>
      <p:sp>
        <p:nvSpPr>
          <p:cNvPr id="64517" name="Rectangle 5"/>
          <p:cNvSpPr>
            <a:spLocks noGrp="1" noChangeArrowheads="1"/>
          </p:cNvSpPr>
          <p:nvPr>
            <p:ph type="body" sz="half" idx="3"/>
          </p:nvPr>
        </p:nvSpPr>
        <p:spPr>
          <a:xfrm>
            <a:off x="2209800" y="3733800"/>
            <a:ext cx="7772400" cy="2667000"/>
          </a:xfrm>
        </p:spPr>
        <p:txBody>
          <a:bodyPr/>
          <a:lstStyle/>
          <a:p>
            <a:pPr>
              <a:lnSpc>
                <a:spcPct val="90000"/>
              </a:lnSpc>
              <a:buFontTx/>
              <a:buNone/>
            </a:pPr>
            <a:endParaRPr lang="en-US" sz="2400"/>
          </a:p>
          <a:p>
            <a:pPr>
              <a:lnSpc>
                <a:spcPct val="90000"/>
              </a:lnSpc>
            </a:pPr>
            <a:r>
              <a:rPr lang="en-US" sz="1800" b="1"/>
              <a:t>The Hollywood Epic Length “Gods &amp; Generals” Was Limited Still</a:t>
            </a:r>
          </a:p>
          <a:p>
            <a:pPr>
              <a:lnSpc>
                <a:spcPct val="90000"/>
              </a:lnSpc>
            </a:pPr>
            <a:r>
              <a:rPr lang="en-US" sz="1800" b="1"/>
              <a:t>Independence Declaration Ideals Constitutionally Compromised</a:t>
            </a:r>
          </a:p>
          <a:p>
            <a:pPr>
              <a:lnSpc>
                <a:spcPct val="90000"/>
              </a:lnSpc>
            </a:pPr>
            <a:r>
              <a:rPr lang="en-US" sz="1800" b="1"/>
              <a:t>Plus 100 Years: Concept Of National Sin Causes Regional Conflict</a:t>
            </a:r>
          </a:p>
          <a:p>
            <a:pPr>
              <a:lnSpc>
                <a:spcPct val="90000"/>
              </a:lnSpc>
            </a:pPr>
            <a:r>
              <a:rPr lang="en-US" sz="1800" b="1"/>
              <a:t>Causes Church Loss Of Moral Authority &amp; Divisions North-South</a:t>
            </a:r>
          </a:p>
          <a:p>
            <a:pPr>
              <a:lnSpc>
                <a:spcPct val="90000"/>
              </a:lnSpc>
            </a:pPr>
            <a:r>
              <a:rPr lang="en-US" sz="1800" b="1"/>
              <a:t>Both Campbell’s &amp; Barton Stone’s Sons Wore Confederate Grey        {Campbell Family Slaveholders &amp; After War Stand Stayed Same}</a:t>
            </a:r>
          </a:p>
          <a:p>
            <a:pPr>
              <a:lnSpc>
                <a:spcPct val="90000"/>
              </a:lnSpc>
            </a:pPr>
            <a:r>
              <a:rPr lang="en-US" sz="1800" u="sng"/>
              <a:t>War &amp; Conscience by Allen Isbell on page 189:                                                        </a:t>
            </a:r>
            <a:r>
              <a:rPr lang="en-US" sz="1800" b="1"/>
              <a:t>“…(Future U. S. President) Garfield delivered recruiting speeches on     the steps of  many churches(of Christ)  through the Western Reserve.”</a:t>
            </a:r>
            <a:r>
              <a:rPr lang="en-US" sz="1800" u="sng"/>
              <a:t> </a:t>
            </a:r>
          </a:p>
        </p:txBody>
      </p:sp>
      <p:sp>
        <p:nvSpPr>
          <p:cNvPr id="64520" name="Comment 8"/>
          <p:cNvSpPr>
            <a:spLocks noChangeArrowheads="1"/>
          </p:cNvSpPr>
          <p:nvPr/>
        </p:nvSpPr>
        <p:spPr bwMode="auto">
          <a:xfrm>
            <a:off x="1539876" y="-2590800"/>
            <a:ext cx="9128125" cy="23018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Definition:  Presentism  -  “Present-day standards of behavior are used to evaluate people who lived in the distant past – when such standards would have been unthinkable.”;   James A. Garfield  -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“If there is one thing on this earth that mankind love and admire better than another,  it is a brave man;  It is the man who dares to look the devil in the face and tell him he is a devil.”;  On The Evil Of Slavery Was “Inclined To Believe That The Sin Of Slavery Is One Of Which It May Be Said That Without The Shedding Of Blood There Is No Remission.”  </a:t>
            </a:r>
          </a:p>
        </p:txBody>
      </p:sp>
    </p:spTree>
    <p:extLst>
      <p:ext uri="{BB962C8B-B14F-4D97-AF65-F5344CB8AC3E}">
        <p14:creationId xmlns:p14="http://schemas.microsoft.com/office/powerpoint/2010/main" val="33248474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77218" name="Rectangle 2"/>
          <p:cNvSpPr>
            <a:spLocks noGrp="1" noChangeArrowheads="1"/>
          </p:cNvSpPr>
          <p:nvPr>
            <p:ph type="title"/>
          </p:nvPr>
        </p:nvSpPr>
        <p:spPr>
          <a:xfrm>
            <a:off x="1527143" y="533400"/>
            <a:ext cx="9068586" cy="533400"/>
          </a:xfrm>
        </p:spPr>
        <p:txBody>
          <a:bodyPr/>
          <a:lstStyle/>
          <a:p>
            <a:pPr eaLnBrk="1" hangingPunct="1">
              <a:defRPr/>
            </a:pPr>
            <a:r>
              <a:rPr lang="en-US" sz="3600" u="sng" dirty="0">
                <a:solidFill>
                  <a:schemeClr val="accent1"/>
                </a:solidFill>
                <a:effectLst>
                  <a:outerShdw blurRad="38100" dist="38100" dir="2700000" algn="tl">
                    <a:srgbClr val="C0C0C0"/>
                  </a:outerShdw>
                </a:effectLst>
                <a:latin typeface="Calligrapher" pitchFamily="2" charset="0"/>
              </a:rPr>
              <a:t>Abundant Life\Institutional Mindset\Aug07:</a:t>
            </a:r>
          </a:p>
        </p:txBody>
      </p:sp>
      <p:sp>
        <p:nvSpPr>
          <p:cNvPr id="3977219" name="Rectangle 3"/>
          <p:cNvSpPr>
            <a:spLocks noGrp="1" noChangeArrowheads="1"/>
          </p:cNvSpPr>
          <p:nvPr>
            <p:ph type="body" idx="1"/>
          </p:nvPr>
        </p:nvSpPr>
        <p:spPr>
          <a:xfrm>
            <a:off x="1905000" y="1143000"/>
            <a:ext cx="8077200" cy="5105400"/>
          </a:xfrm>
        </p:spPr>
        <p:txBody>
          <a:bodyPr/>
          <a:lstStyle/>
          <a:p>
            <a:pPr eaLnBrk="1" hangingPunct="1">
              <a:lnSpc>
                <a:spcPct val="90000"/>
              </a:lnSpc>
              <a:buFontTx/>
              <a:buBlip>
                <a:blip r:embed="rId4"/>
              </a:buBlip>
              <a:defRPr/>
            </a:pPr>
            <a:r>
              <a:rPr lang="en-US" sz="2000" b="1">
                <a:solidFill>
                  <a:srgbClr val="FFFF99"/>
                </a:solidFill>
                <a:effectLst>
                  <a:outerShdw blurRad="38100" dist="38100" dir="2700000" algn="tl">
                    <a:srgbClr val="C0C0C0"/>
                  </a:outerShdw>
                </a:effectLst>
              </a:rPr>
              <a:t> </a:t>
            </a:r>
            <a:r>
              <a:rPr lang="en-US" sz="2000" b="1" i="1">
                <a:solidFill>
                  <a:srgbClr val="FFFF99"/>
                </a:solidFill>
                <a:effectLst>
                  <a:outerShdw blurRad="38100" dist="38100" dir="2700000" algn="tl">
                    <a:srgbClr val="C0C0C0"/>
                  </a:outerShdw>
                </a:effectLst>
              </a:rPr>
              <a:t>Traditional Thinking.</a:t>
            </a:r>
            <a:r>
              <a:rPr lang="en-US" sz="2000" b="1">
                <a:solidFill>
                  <a:srgbClr val="FFFF99"/>
                </a:solidFill>
                <a:effectLst>
                  <a:outerShdw blurRad="38100" dist="38100" dir="2700000" algn="tl">
                    <a:srgbClr val="C0C0C0"/>
                  </a:outerShdw>
                </a:effectLst>
              </a:rPr>
              <a:t>  “When a whole body of proof-texts arise &amp;  are circulated generally  – whether in written or unwritten form – they become a body of tradition,  and reflect a sort of creed.  The example of the Pharisee ought to warn us that you can be averse to the concept of human creeds &amp; still embrace the reality in your zeal to build a hedge around the truth.  Soon people begin to admire the hedge and are more committed to its maintenance than that of the truth behind it. The truth or falsity of the applications of the proof-texts is not the problem.  The problem is that the applications of the Scripture begin to be raised to the status of Scripture itself,  so that   </a:t>
            </a:r>
            <a:r>
              <a:rPr lang="en-US" sz="2000" b="1" i="1">
                <a:solidFill>
                  <a:srgbClr val="FFFF99"/>
                </a:solidFill>
                <a:effectLst>
                  <a:outerShdw blurRad="38100" dist="38100" dir="2700000" algn="tl">
                    <a:srgbClr val="C0C0C0"/>
                  </a:outerShdw>
                </a:effectLst>
              </a:rPr>
              <a:t>a generation arises that no longer reasons</a:t>
            </a:r>
            <a:r>
              <a:rPr lang="en-US" sz="2000" b="1">
                <a:solidFill>
                  <a:srgbClr val="FFFF99"/>
                </a:solidFill>
                <a:effectLst>
                  <a:outerShdw blurRad="38100" dist="38100" dir="2700000" algn="tl">
                    <a:srgbClr val="C0C0C0"/>
                  </a:outerShdw>
                </a:effectLst>
              </a:rPr>
              <a:t> </a:t>
            </a:r>
            <a:r>
              <a:rPr lang="en-US" sz="2000" b="1" i="1">
                <a:solidFill>
                  <a:srgbClr val="FFFF99"/>
                </a:solidFill>
                <a:effectLst>
                  <a:outerShdw blurRad="38100" dist="38100" dir="2700000" algn="tl">
                    <a:srgbClr val="C0C0C0"/>
                  </a:outerShdw>
                </a:effectLst>
              </a:rPr>
              <a:t>through the context.</a:t>
            </a:r>
            <a:r>
              <a:rPr lang="en-US" sz="2000" b="1">
                <a:solidFill>
                  <a:srgbClr val="FFFF99"/>
                </a:solidFill>
                <a:effectLst>
                  <a:outerShdw blurRad="38100" dist="38100" dir="2700000" algn="tl">
                    <a:srgbClr val="C0C0C0"/>
                  </a:outerShdw>
                </a:effectLst>
              </a:rPr>
              <a:t>  They merely outline its teaching with the stencil handed down to them by the fathers.  Soon any other application of the proof-text is gazed at with an eye of suspicion because it doesn’t have the familiar ring of ‘orthodoxy.’  When that happens Christianity begins to wreak of  that same odor of cedar shavings and mothballs that characterized the religion of the Pharisees.  You see,  one of the ‘institutions’ of ‘institutionalism’  is ‘tradition.’ ”</a:t>
            </a:r>
            <a:r>
              <a:rPr lang="en-US" sz="2400" b="1">
                <a:solidFill>
                  <a:srgbClr val="FFFF99"/>
                </a:solidFill>
                <a:effectLst>
                  <a:outerShdw blurRad="38100" dist="38100" dir="2700000" algn="tl">
                    <a:srgbClr val="C0C0C0"/>
                  </a:outerShdw>
                </a:effectLst>
              </a:rPr>
              <a:t> </a:t>
            </a:r>
          </a:p>
          <a:p>
            <a:pPr eaLnBrk="1" hangingPunct="1">
              <a:lnSpc>
                <a:spcPct val="90000"/>
              </a:lnSpc>
              <a:buFontTx/>
              <a:buNone/>
              <a:defRPr/>
            </a:pPr>
            <a:r>
              <a:rPr lang="en-US" sz="2400" b="1">
                <a:solidFill>
                  <a:srgbClr val="FFFF99"/>
                </a:solidFill>
                <a:effectLst>
                  <a:outerShdw blurRad="38100" dist="38100" dir="2700000" algn="tl">
                    <a:srgbClr val="C0C0C0"/>
                  </a:outerShdw>
                </a:effectLst>
              </a:rPr>
              <a:t>  </a:t>
            </a:r>
            <a:endParaRPr lang="en-US" sz="2400"/>
          </a:p>
        </p:txBody>
      </p:sp>
      <p:sp>
        <p:nvSpPr>
          <p:cNvPr id="3977220" name="WordArt 4"/>
          <p:cNvSpPr>
            <a:spLocks noChangeArrowheads="1" noChangeShapeType="1" noTextEdit="1"/>
          </p:cNvSpPr>
          <p:nvPr/>
        </p:nvSpPr>
        <p:spPr bwMode="auto">
          <a:xfrm>
            <a:off x="6477001" y="5943600"/>
            <a:ext cx="2562225"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Arial" pitchFamily="34" charset="0"/>
              </a:rPr>
              <a:t>- Jason Moore</a:t>
            </a:r>
          </a:p>
        </p:txBody>
      </p:sp>
    </p:spTree>
    <p:extLst>
      <p:ext uri="{BB962C8B-B14F-4D97-AF65-F5344CB8AC3E}">
        <p14:creationId xmlns:p14="http://schemas.microsoft.com/office/powerpoint/2010/main" val="409144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77218">
                                            <p:txEl>
                                              <p:pRg st="0" end="0"/>
                                            </p:txEl>
                                          </p:spTgt>
                                        </p:tgtEl>
                                        <p:attrNameLst>
                                          <p:attrName>style.visibility</p:attrName>
                                        </p:attrNameLst>
                                      </p:cBhvr>
                                      <p:to>
                                        <p:strVal val="visible"/>
                                      </p:to>
                                    </p:set>
                                    <p:anim calcmode="lin" valueType="num">
                                      <p:cBhvr additive="base">
                                        <p:cTn id="7" dur="300" fill="hold"/>
                                        <p:tgtEl>
                                          <p:spTgt spid="397721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772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977219">
                                            <p:txEl>
                                              <p:pRg st="0" end="0"/>
                                            </p:txEl>
                                          </p:spTgt>
                                        </p:tgtEl>
                                        <p:attrNameLst>
                                          <p:attrName>style.visibility</p:attrName>
                                        </p:attrNameLst>
                                      </p:cBhvr>
                                      <p:to>
                                        <p:strVal val="visible"/>
                                      </p:to>
                                    </p:set>
                                    <p:anim calcmode="lin" valueType="num">
                                      <p:cBhvr>
                                        <p:cTn id="13" dur="300" fill="hold"/>
                                        <p:tgtEl>
                                          <p:spTgt spid="3977219">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977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0"/>
                                  </p:iterate>
                                  <p:childTnLst>
                                    <p:set>
                                      <p:cBhvr>
                                        <p:cTn id="18" dur="1" fill="hold">
                                          <p:stCondLst>
                                            <p:cond delay="0"/>
                                          </p:stCondLst>
                                        </p:cTn>
                                        <p:tgtEl>
                                          <p:spTgt spid="3977219">
                                            <p:txEl>
                                              <p:pRg st="1" end="1"/>
                                            </p:txEl>
                                          </p:spTgt>
                                        </p:tgtEl>
                                        <p:attrNameLst>
                                          <p:attrName>style.visibility</p:attrName>
                                        </p:attrNameLst>
                                      </p:cBhvr>
                                      <p:to>
                                        <p:strVal val="visible"/>
                                      </p:to>
                                    </p:set>
                                    <p:anim calcmode="lin" valueType="num">
                                      <p:cBhvr>
                                        <p:cTn id="19" dur="300" fill="hold"/>
                                        <p:tgtEl>
                                          <p:spTgt spid="3977219">
                                            <p:txEl>
                                              <p:pRg st="1" end="1"/>
                                            </p:txEl>
                                          </p:spTgt>
                                        </p:tgtEl>
                                        <p:attrNameLst>
                                          <p:attrName>ppt_w</p:attrName>
                                        </p:attrNameLst>
                                      </p:cBhvr>
                                      <p:tavLst>
                                        <p:tav tm="0">
                                          <p:val>
                                            <p:fltVal val="0"/>
                                          </p:val>
                                        </p:tav>
                                        <p:tav tm="100000">
                                          <p:val>
                                            <p:strVal val="#ppt_w"/>
                                          </p:val>
                                        </p:tav>
                                      </p:tavLst>
                                    </p:anim>
                                    <p:anim calcmode="lin" valueType="num">
                                      <p:cBhvr>
                                        <p:cTn id="20" dur="300" fill="hold"/>
                                        <p:tgtEl>
                                          <p:spTgt spid="39772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977220"/>
                                        </p:tgtEl>
                                        <p:attrNameLst>
                                          <p:attrName>style.visibility</p:attrName>
                                        </p:attrNameLst>
                                      </p:cBhvr>
                                      <p:to>
                                        <p:strVal val="visible"/>
                                      </p:to>
                                    </p:set>
                                    <p:anim calcmode="lin" valueType="num">
                                      <p:cBhvr>
                                        <p:cTn id="25" dur="1000" fill="hold"/>
                                        <p:tgtEl>
                                          <p:spTgt spid="3977220"/>
                                        </p:tgtEl>
                                        <p:attrNameLst>
                                          <p:attrName>ppt_w</p:attrName>
                                        </p:attrNameLst>
                                      </p:cBhvr>
                                      <p:tavLst>
                                        <p:tav tm="0">
                                          <p:val>
                                            <p:fltVal val="0"/>
                                          </p:val>
                                        </p:tav>
                                        <p:tav tm="100000">
                                          <p:val>
                                            <p:strVal val="#ppt_w"/>
                                          </p:val>
                                        </p:tav>
                                      </p:tavLst>
                                    </p:anim>
                                    <p:anim calcmode="lin" valueType="num">
                                      <p:cBhvr>
                                        <p:cTn id="26" dur="1000" fill="hold"/>
                                        <p:tgtEl>
                                          <p:spTgt spid="3977220"/>
                                        </p:tgtEl>
                                        <p:attrNameLst>
                                          <p:attrName>ppt_h</p:attrName>
                                        </p:attrNameLst>
                                      </p:cBhvr>
                                      <p:tavLst>
                                        <p:tav tm="0">
                                          <p:val>
                                            <p:fltVal val="0"/>
                                          </p:val>
                                        </p:tav>
                                        <p:tav tm="100000">
                                          <p:val>
                                            <p:strVal val="#ppt_h"/>
                                          </p:val>
                                        </p:tav>
                                      </p:tavLst>
                                    </p:anim>
                                    <p:anim calcmode="lin" valueType="num">
                                      <p:cBhvr>
                                        <p:cTn id="27" dur="1000" fill="hold"/>
                                        <p:tgtEl>
                                          <p:spTgt spid="397722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9772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7218" grpId="0" build="p" autoUpdateAnimBg="0"/>
      <p:bldP spid="3977219" grpId="0" build="p" autoUpdateAnimBg="0"/>
      <p:bldP spid="397722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solidFill>
          <a:srgbClr val="660033"/>
        </a:solidFill>
        <a:effectLst/>
      </p:bgPr>
    </p:bg>
    <p:spTree>
      <p:nvGrpSpPr>
        <p:cNvPr id="1" name=""/>
        <p:cNvGrpSpPr/>
        <p:nvPr/>
      </p:nvGrpSpPr>
      <p:grpSpPr>
        <a:xfrm>
          <a:off x="0" y="0"/>
          <a:ext cx="0" cy="0"/>
          <a:chOff x="0" y="0"/>
          <a:chExt cx="0" cy="0"/>
        </a:xfrm>
      </p:grpSpPr>
      <p:sp>
        <p:nvSpPr>
          <p:cNvPr id="4930562" name="Rectangle 2"/>
          <p:cNvSpPr>
            <a:spLocks noGrp="1" noChangeArrowheads="1"/>
          </p:cNvSpPr>
          <p:nvPr>
            <p:ph type="title"/>
          </p:nvPr>
        </p:nvSpPr>
        <p:spPr>
          <a:xfrm>
            <a:off x="2215299" y="320511"/>
            <a:ext cx="7673419" cy="5699289"/>
          </a:xfrm>
          <a:solidFill>
            <a:srgbClr val="FFFFFF"/>
          </a:solidFill>
        </p:spPr>
        <p:txBody>
          <a:bodyPr/>
          <a:lstStyle/>
          <a:p>
            <a:r>
              <a:rPr lang="en-US" sz="8000" b="1" dirty="0">
                <a:effectLst>
                  <a:outerShdw blurRad="38100" dist="38100" dir="2700000" algn="tl">
                    <a:srgbClr val="000000">
                      <a:alpha val="43137"/>
                    </a:srgbClr>
                  </a:outerShdw>
                </a:effectLst>
                <a:latin typeface="Australian Sunrise" pitchFamily="2" charset="0"/>
              </a:rPr>
              <a:t>Tradition means giving a vote to the most obscure of all classes…  our ancestors! </a:t>
            </a:r>
          </a:p>
        </p:txBody>
      </p:sp>
      <p:sp>
        <p:nvSpPr>
          <p:cNvPr id="4930563" name="WordArt 3"/>
          <p:cNvSpPr>
            <a:spLocks noChangeArrowheads="1" noChangeShapeType="1" noTextEdit="1"/>
          </p:cNvSpPr>
          <p:nvPr/>
        </p:nvSpPr>
        <p:spPr bwMode="auto">
          <a:xfrm>
            <a:off x="4610100" y="6248400"/>
            <a:ext cx="2971800" cy="457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Gilbert Chesterton</a:t>
            </a:r>
          </a:p>
        </p:txBody>
      </p:sp>
    </p:spTree>
    <p:extLst>
      <p:ext uri="{BB962C8B-B14F-4D97-AF65-F5344CB8AC3E}">
        <p14:creationId xmlns:p14="http://schemas.microsoft.com/office/powerpoint/2010/main" val="303190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iterate type="wd">
                                    <p:tmPct val="100000"/>
                                  </p:iterate>
                                  <p:childTnLst>
                                    <p:set>
                                      <p:cBhvr>
                                        <p:cTn id="6" dur="1" fill="hold">
                                          <p:stCondLst>
                                            <p:cond delay="0"/>
                                          </p:stCondLst>
                                        </p:cTn>
                                        <p:tgtEl>
                                          <p:spTgt spid="4930562"/>
                                        </p:tgtEl>
                                        <p:attrNameLst>
                                          <p:attrName>style.visibility</p:attrName>
                                        </p:attrNameLst>
                                      </p:cBhvr>
                                      <p:to>
                                        <p:strVal val="visible"/>
                                      </p:to>
                                    </p:set>
                                    <p:anim calcmode="lin" valueType="num">
                                      <p:cBhvr>
                                        <p:cTn id="7" dur="300" fill="hold"/>
                                        <p:tgtEl>
                                          <p:spTgt spid="4930562"/>
                                        </p:tgtEl>
                                        <p:attrNameLst>
                                          <p:attrName>ppt_w</p:attrName>
                                        </p:attrNameLst>
                                      </p:cBhvr>
                                      <p:tavLst>
                                        <p:tav tm="0">
                                          <p:val>
                                            <p:fltVal val="0"/>
                                          </p:val>
                                        </p:tav>
                                        <p:tav tm="100000">
                                          <p:val>
                                            <p:strVal val="#ppt_w"/>
                                          </p:val>
                                        </p:tav>
                                      </p:tavLst>
                                    </p:anim>
                                    <p:anim calcmode="lin" valueType="num">
                                      <p:cBhvr>
                                        <p:cTn id="8" dur="300" fill="hold"/>
                                        <p:tgtEl>
                                          <p:spTgt spid="4930562"/>
                                        </p:tgtEl>
                                        <p:attrNameLst>
                                          <p:attrName>ppt_h</p:attrName>
                                        </p:attrNameLst>
                                      </p:cBhvr>
                                      <p:tavLst>
                                        <p:tav tm="0">
                                          <p:val>
                                            <p:fltVal val="0"/>
                                          </p:val>
                                        </p:tav>
                                        <p:tav tm="100000">
                                          <p:val>
                                            <p:strVal val="#ppt_h"/>
                                          </p:val>
                                        </p:tav>
                                      </p:tavLst>
                                    </p:anim>
                                    <p:anim calcmode="lin" valueType="num">
                                      <p:cBhvr>
                                        <p:cTn id="9" dur="300" fill="hold"/>
                                        <p:tgtEl>
                                          <p:spTgt spid="4930562"/>
                                        </p:tgtEl>
                                        <p:attrNameLst>
                                          <p:attrName>ppt_x</p:attrName>
                                        </p:attrNameLst>
                                      </p:cBhvr>
                                      <p:tavLst>
                                        <p:tav tm="0">
                                          <p:val>
                                            <p:fltVal val="0.5"/>
                                          </p:val>
                                        </p:tav>
                                        <p:tav tm="100000">
                                          <p:val>
                                            <p:strVal val="#ppt_x"/>
                                          </p:val>
                                        </p:tav>
                                      </p:tavLst>
                                    </p:anim>
                                    <p:anim calcmode="lin" valueType="num">
                                      <p:cBhvr>
                                        <p:cTn id="10" dur="300" fill="hold"/>
                                        <p:tgtEl>
                                          <p:spTgt spid="49305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0562"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E4C-E4C7-4E7A-8E60-C68C3D7442F3}"/>
              </a:ext>
            </a:extLst>
          </p:cNvPr>
          <p:cNvSpPr>
            <a:spLocks noGrp="1"/>
          </p:cNvSpPr>
          <p:nvPr>
            <p:ph type="title"/>
          </p:nvPr>
        </p:nvSpPr>
        <p:spPr/>
        <p:txBody>
          <a:bodyPr/>
          <a:lstStyle/>
          <a:p>
            <a:r>
              <a:rPr lang="en-US" b="1" dirty="0">
                <a:solidFill>
                  <a:srgbClr val="0070C0"/>
                </a:solidFill>
              </a:rPr>
              <a:t>CONCLUSION: THREE CHURCHES SUBDIVIDE</a:t>
            </a:r>
          </a:p>
        </p:txBody>
      </p:sp>
      <p:sp>
        <p:nvSpPr>
          <p:cNvPr id="3" name="Content Placeholder 2">
            <a:extLst>
              <a:ext uri="{FF2B5EF4-FFF2-40B4-BE49-F238E27FC236}">
                <a16:creationId xmlns:a16="http://schemas.microsoft.com/office/drawing/2014/main" id="{D81A3D80-E28B-47D6-A392-84C62482915F}"/>
              </a:ext>
            </a:extLst>
          </p:cNvPr>
          <p:cNvSpPr>
            <a:spLocks noGrp="1"/>
          </p:cNvSpPr>
          <p:nvPr>
            <p:ph idx="1"/>
          </p:nvPr>
        </p:nvSpPr>
        <p:spPr/>
        <p:txBody>
          <a:bodyPr>
            <a:normAutofit fontScale="77500" lnSpcReduction="20000"/>
          </a:bodyPr>
          <a:lstStyle/>
          <a:p>
            <a:r>
              <a:rPr lang="en-US" b="1" dirty="0"/>
              <a:t>UNITY &amp; TRUTH ARE NO LONGER HELD OF AN EQUAL VALUE</a:t>
            </a:r>
            <a:r>
              <a:rPr lang="en-US" dirty="0"/>
              <a:t>.</a:t>
            </a:r>
          </a:p>
          <a:p>
            <a:r>
              <a:rPr lang="en-US" dirty="0"/>
              <a:t>1960 – LIKE IN 1860 CHURCHES OF CHRIST FASTEST GROWING</a:t>
            </a:r>
          </a:p>
          <a:p>
            <a:r>
              <a:rPr lang="en-US" dirty="0"/>
              <a:t>RESTORE POINT SHORT LIVED &amp; NEW REMNANT CYCLE BEGUN.</a:t>
            </a:r>
          </a:p>
          <a:p>
            <a:r>
              <a:rPr lang="en-US" u="sng" dirty="0"/>
              <a:t>MATTER OF FACT </a:t>
            </a:r>
            <a:r>
              <a:rPr lang="en-US" b="1" u="sng" dirty="0"/>
              <a:t>CLASS TESTIMONY</a:t>
            </a:r>
            <a:r>
              <a:rPr lang="en-US" b="1" dirty="0"/>
              <a:t>  </a:t>
            </a:r>
            <a:r>
              <a:rPr lang="en-US" dirty="0"/>
              <a:t>– </a:t>
            </a:r>
            <a:r>
              <a:rPr lang="en-US" b="1" dirty="0"/>
              <a:t>2 CENTURIES 2 DIVIDES</a:t>
            </a:r>
          </a:p>
          <a:p>
            <a:r>
              <a:rPr lang="en-US" dirty="0"/>
              <a:t>ILLUSTRATION: TASKING TOGETHER PERSONAL RESPONSIBILITY</a:t>
            </a:r>
          </a:p>
          <a:p>
            <a:r>
              <a:rPr lang="en-US" dirty="0"/>
              <a:t>ILLUSTRATION: TASKING BEYOND CONGREGATIONAL CAPACITY</a:t>
            </a:r>
          </a:p>
          <a:p>
            <a:r>
              <a:rPr lang="en-US" u="sng" dirty="0"/>
              <a:t>MATTER OF FACT </a:t>
            </a:r>
            <a:r>
              <a:rPr lang="en-US" b="1" u="sng" dirty="0"/>
              <a:t>CLASS DISCUSSION</a:t>
            </a:r>
            <a:r>
              <a:rPr lang="en-US" b="1" dirty="0"/>
              <a:t> </a:t>
            </a:r>
            <a:r>
              <a:rPr lang="en-US" dirty="0"/>
              <a:t>– </a:t>
            </a:r>
            <a:r>
              <a:rPr lang="en-US" b="1" dirty="0"/>
              <a:t>RECONCILIATION FAILS</a:t>
            </a:r>
          </a:p>
          <a:p>
            <a:r>
              <a:rPr lang="en-US" dirty="0"/>
              <a:t>ILLUSTRATION: MISSIONARY SOCIETY W/O SUPERORGANIZATION</a:t>
            </a:r>
          </a:p>
          <a:p>
            <a:r>
              <a:rPr lang="en-US" dirty="0"/>
              <a:t>ILLUSTRATION: ORPHAN HOME VESTIBULE CONTRIBUTION BOX</a:t>
            </a:r>
          </a:p>
          <a:p>
            <a:r>
              <a:rPr lang="en-US" u="sng" dirty="0"/>
              <a:t>MATTER OF FACT </a:t>
            </a:r>
            <a:r>
              <a:rPr lang="en-US" b="1" u="sng" dirty="0"/>
              <a:t>CLASS DISCUSSION</a:t>
            </a:r>
            <a:r>
              <a:rPr lang="en-US" b="1" dirty="0"/>
              <a:t> </a:t>
            </a:r>
            <a:r>
              <a:rPr lang="en-US" dirty="0"/>
              <a:t>– </a:t>
            </a:r>
            <a:r>
              <a:rPr lang="en-US" b="1" dirty="0"/>
              <a:t>TRADITIONLESS TRADITIONS</a:t>
            </a:r>
          </a:p>
          <a:p>
            <a:r>
              <a:rPr lang="en-US" u="sng" dirty="0"/>
              <a:t>MATTER OF FACT </a:t>
            </a:r>
            <a:r>
              <a:rPr lang="en-US" b="1" u="sng" dirty="0"/>
              <a:t>CLASS DISCUSSION</a:t>
            </a:r>
            <a:r>
              <a:rPr lang="en-US" b="1" dirty="0"/>
              <a:t> </a:t>
            </a:r>
            <a:r>
              <a:rPr lang="en-US" dirty="0"/>
              <a:t>– </a:t>
            </a:r>
            <a:r>
              <a:rPr lang="en-US" b="1" dirty="0"/>
              <a:t>WHAT IF THEY TIME LEAPED? </a:t>
            </a:r>
          </a:p>
          <a:p>
            <a:r>
              <a:rPr lang="en-US" b="1" dirty="0">
                <a:solidFill>
                  <a:srgbClr val="C00000"/>
                </a:solidFill>
              </a:rPr>
              <a:t>Could Restoration Notables Worship in Restoration Churches today?</a:t>
            </a:r>
          </a:p>
          <a:p>
            <a:endParaRPr lang="en-US" dirty="0"/>
          </a:p>
        </p:txBody>
      </p:sp>
      <p:pic>
        <p:nvPicPr>
          <p:cNvPr id="5" name="Picture 4">
            <a:extLst>
              <a:ext uri="{FF2B5EF4-FFF2-40B4-BE49-F238E27FC236}">
                <a16:creationId xmlns:a16="http://schemas.microsoft.com/office/drawing/2014/main" id="{3686D553-FFE4-4FFC-8FF8-7E636A50D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047" y="1977292"/>
            <a:ext cx="2868245" cy="3055816"/>
          </a:xfrm>
          <a:prstGeom prst="rect">
            <a:avLst/>
          </a:prstGeom>
        </p:spPr>
      </p:pic>
    </p:spTree>
    <p:extLst>
      <p:ext uri="{BB962C8B-B14F-4D97-AF65-F5344CB8AC3E}">
        <p14:creationId xmlns:p14="http://schemas.microsoft.com/office/powerpoint/2010/main" val="205297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C6FE-CF8B-4273-90EE-A3C8B6E39C8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77E62EA6-F6D0-4D52-A2A8-C488E6C8C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6213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45996" y="273050"/>
            <a:ext cx="9002598" cy="2319321"/>
          </a:xfrm>
        </p:spPr>
        <p:txBody>
          <a:bodyPr/>
          <a:lstStyle/>
          <a:p>
            <a:r>
              <a:rPr lang="en-US" sz="4000" dirty="0">
                <a:latin typeface="Tahoma" pitchFamily="34" charset="0"/>
              </a:rPr>
              <a:t>1849 National Convention Meets In Cincinnati, Organizes The American Christian Missionary Society</a:t>
            </a:r>
          </a:p>
        </p:txBody>
      </p:sp>
      <p:sp>
        <p:nvSpPr>
          <p:cNvPr id="32771" name="Rectangle 3"/>
          <p:cNvSpPr>
            <a:spLocks noGrp="1" noChangeArrowheads="1"/>
          </p:cNvSpPr>
          <p:nvPr>
            <p:ph type="body" idx="1"/>
          </p:nvPr>
        </p:nvSpPr>
        <p:spPr>
          <a:xfrm>
            <a:off x="2055042" y="3048000"/>
            <a:ext cx="8155757" cy="2819400"/>
          </a:xfrm>
        </p:spPr>
        <p:txBody>
          <a:bodyPr/>
          <a:lstStyle/>
          <a:p>
            <a:r>
              <a:rPr lang="en-US" sz="4800" dirty="0">
                <a:solidFill>
                  <a:schemeClr val="tx2"/>
                </a:solidFill>
                <a:latin typeface="Tahoma" pitchFamily="34" charset="0"/>
              </a:rPr>
              <a:t>Alexander Campbell Elected President Fills This Position For The Rest Of His Life</a:t>
            </a:r>
          </a:p>
        </p:txBody>
      </p:sp>
      <p:sp>
        <p:nvSpPr>
          <p:cNvPr id="5" name="Rectangle 4"/>
          <p:cNvSpPr/>
          <p:nvPr/>
        </p:nvSpPr>
        <p:spPr>
          <a:xfrm>
            <a:off x="120580" y="5757705"/>
            <a:ext cx="11907298" cy="120032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24500" cmpd="dbl">
                  <a:solidFill>
                    <a:srgbClr val="54547A">
                      <a:shade val="85000"/>
                      <a:satMod val="155000"/>
                    </a:srgbClr>
                  </a:solidFill>
                  <a:prstDash val="solid"/>
                  <a:miter lim="800000"/>
                </a:ln>
                <a:solidFill>
                  <a:srgbClr val="FFC000"/>
                </a:solidFill>
                <a:effectLst>
                  <a:outerShdw blurRad="38100" dist="38100" dir="7020000" algn="tl">
                    <a:srgbClr val="000000">
                      <a:alpha val="35000"/>
                    </a:srgbClr>
                  </a:outerShdw>
                </a:effectLst>
                <a:uLnTx/>
                <a:uFillTx/>
                <a:latin typeface="Calligrapher" pitchFamily="2" charset="0"/>
                <a:ea typeface="+mn-ea"/>
                <a:cs typeface="+mn-cs"/>
              </a:rPr>
              <a:t>1848 – A. C. Spoke Before Congress on Carnal Warfare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24500" cmpd="dbl">
                  <a:solidFill>
                    <a:srgbClr val="54547A">
                      <a:shade val="85000"/>
                      <a:satMod val="155000"/>
                    </a:srgbClr>
                  </a:solidFill>
                  <a:prstDash val="solid"/>
                  <a:miter lim="800000"/>
                </a:ln>
                <a:gradFill>
                  <a:gsLst>
                    <a:gs pos="10000">
                      <a:srgbClr val="54547A">
                        <a:tint val="10000"/>
                        <a:satMod val="155000"/>
                      </a:srgbClr>
                    </a:gs>
                    <a:gs pos="60000">
                      <a:srgbClr val="54547A">
                        <a:tint val="30000"/>
                        <a:satMod val="155000"/>
                      </a:srgbClr>
                    </a:gs>
                    <a:gs pos="100000">
                      <a:srgbClr val="54547A">
                        <a:tint val="73000"/>
                        <a:satMod val="155000"/>
                      </a:srgbClr>
                    </a:gs>
                  </a:gsLst>
                  <a:lin ang="5400000"/>
                </a:gradFill>
                <a:effectLst>
                  <a:outerShdw blurRad="38100" dist="38100" dir="7020000" algn="tl">
                    <a:srgbClr val="000000">
                      <a:alpha val="35000"/>
                    </a:srgbClr>
                  </a:outerShdw>
                </a:effectLst>
                <a:uLnTx/>
                <a:uFillTx/>
                <a:latin typeface="Calligrapher" pitchFamily="2" charset="0"/>
                <a:ea typeface="+mn-ea"/>
                <a:cs typeface="+mn-cs"/>
              </a:rPr>
              <a:t>  </a:t>
            </a:r>
            <a:r>
              <a:rPr kumimoji="0" lang="en-US" sz="3600" b="1" i="0" u="none" strike="noStrike" kern="1200" cap="none" spc="0" normalizeH="0" baseline="0" noProof="0" dirty="0">
                <a:ln w="24500" cmpd="dbl">
                  <a:solidFill>
                    <a:srgbClr val="54547A">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Calligrapher" pitchFamily="2" charset="0"/>
                <a:ea typeface="+mn-ea"/>
                <a:cs typeface="+mn-cs"/>
              </a:rPr>
              <a:t>1850 – A.C. Preached on John 3:16 to the U.S. Congress</a:t>
            </a:r>
          </a:p>
        </p:txBody>
      </p:sp>
    </p:spTree>
    <p:extLst>
      <p:ext uri="{BB962C8B-B14F-4D97-AF65-F5344CB8AC3E}">
        <p14:creationId xmlns:p14="http://schemas.microsoft.com/office/powerpoint/2010/main" val="20646217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9A88-05B4-46D4-86E6-8F793CA2A6F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C248CB8D-EF12-4AF9-AE7E-B9943B5B5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8CA1954C-DC80-46D4-BD9F-56CD2C60D409}"/>
              </a:ext>
            </a:extLst>
          </p:cNvPr>
          <p:cNvSpPr/>
          <p:nvPr/>
        </p:nvSpPr>
        <p:spPr bwMode="auto">
          <a:xfrm>
            <a:off x="970060" y="675861"/>
            <a:ext cx="5661330" cy="3371354"/>
          </a:xfrm>
          <a:prstGeom prst="roundRect">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a:ln>
                <a:noFill/>
              </a:ln>
              <a:solidFill>
                <a:schemeClr val="tx1"/>
              </a:solidFill>
              <a:effectLst>
                <a:outerShdw blurRad="38100" dist="38100" dir="2700000" algn="tl">
                  <a:srgbClr val="000000">
                    <a:alpha val="43137"/>
                  </a:srgbClr>
                </a:outerShdw>
              </a:effectLst>
              <a:latin typeface="Calligrapher" pitchFamily="2" charset="0"/>
            </a:endParaRPr>
          </a:p>
        </p:txBody>
      </p:sp>
    </p:spTree>
    <p:extLst>
      <p:ext uri="{BB962C8B-B14F-4D97-AF65-F5344CB8AC3E}">
        <p14:creationId xmlns:p14="http://schemas.microsoft.com/office/powerpoint/2010/main" val="33806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8802" name="Rectangle 2">
            <a:extLst>
              <a:ext uri="{FF2B5EF4-FFF2-40B4-BE49-F238E27FC236}">
                <a16:creationId xmlns:a16="http://schemas.microsoft.com/office/drawing/2014/main" id="{1C44490C-609F-4E26-9FF2-9A5DA3F0FC2F}"/>
              </a:ext>
            </a:extLst>
          </p:cNvPr>
          <p:cNvSpPr>
            <a:spLocks noGrp="1" noChangeArrowheads="1"/>
          </p:cNvSpPr>
          <p:nvPr>
            <p:ph type="title"/>
          </p:nvPr>
        </p:nvSpPr>
        <p:spPr>
          <a:xfrm>
            <a:off x="697585" y="490194"/>
            <a:ext cx="10689994" cy="1110006"/>
          </a:xfrm>
        </p:spPr>
        <p:txBody>
          <a:bodyPr/>
          <a:lstStyle/>
          <a:p>
            <a:pPr eaLnBrk="1" hangingPunct="1">
              <a:defRPr/>
            </a:pPr>
            <a:r>
              <a:rPr lang="en-US" u="sng" dirty="0">
                <a:solidFill>
                  <a:schemeClr val="accent1"/>
                </a:solidFill>
                <a:effectLst>
                  <a:outerShdw blurRad="38100" dist="38100" dir="2700000" algn="tl">
                    <a:srgbClr val="C0C0C0"/>
                  </a:outerShdw>
                </a:effectLst>
                <a:latin typeface="Calligrapher" pitchFamily="2" charset="0"/>
              </a:rPr>
              <a:t>Aphorism Attributed To Alexander Campbell       As To Para-Church Actions &amp; Organization: </a:t>
            </a:r>
          </a:p>
        </p:txBody>
      </p:sp>
      <p:sp>
        <p:nvSpPr>
          <p:cNvPr id="3788803" name="Rectangle 3">
            <a:extLst>
              <a:ext uri="{FF2B5EF4-FFF2-40B4-BE49-F238E27FC236}">
                <a16:creationId xmlns:a16="http://schemas.microsoft.com/office/drawing/2014/main" id="{D5BF6E77-E2B2-4CCB-80C1-60D3A4CBC69A}"/>
              </a:ext>
            </a:extLst>
          </p:cNvPr>
          <p:cNvSpPr>
            <a:spLocks noGrp="1" noChangeArrowheads="1"/>
          </p:cNvSpPr>
          <p:nvPr>
            <p:ph type="body" idx="1"/>
          </p:nvPr>
        </p:nvSpPr>
        <p:spPr>
          <a:xfrm>
            <a:off x="2286000" y="1715678"/>
            <a:ext cx="7772400" cy="4761322"/>
          </a:xfrm>
        </p:spPr>
        <p:txBody>
          <a:bodyPr/>
          <a:lstStyle/>
          <a:p>
            <a:pPr eaLnBrk="1" hangingPunct="1">
              <a:buFontTx/>
              <a:buBlip>
                <a:blip r:embed="rId4"/>
              </a:buBlip>
              <a:defRPr/>
            </a:pPr>
            <a:r>
              <a:rPr lang="en-US" sz="5400">
                <a:solidFill>
                  <a:srgbClr val="FFFF99"/>
                </a:solidFill>
                <a:effectLst>
                  <a:outerShdw blurRad="38100" dist="38100" dir="2700000" algn="tl">
                    <a:srgbClr val="C0C0C0"/>
                  </a:outerShdw>
                </a:effectLst>
              </a:rPr>
              <a:t> “Whatever Is Good For The Church As A Whole Should Be Done By The Church As A Whole!”</a:t>
            </a:r>
            <a:endParaRPr lang="en-US" sz="5400"/>
          </a:p>
        </p:txBody>
      </p:sp>
      <p:sp>
        <p:nvSpPr>
          <p:cNvPr id="3788804" name="WordArt 4">
            <a:extLst>
              <a:ext uri="{FF2B5EF4-FFF2-40B4-BE49-F238E27FC236}">
                <a16:creationId xmlns:a16="http://schemas.microsoft.com/office/drawing/2014/main" id="{DA5E1B9B-0C7B-4BCD-87A3-1C7DE9724E9F}"/>
              </a:ext>
            </a:extLst>
          </p:cNvPr>
          <p:cNvSpPr>
            <a:spLocks noChangeArrowheads="1" noChangeShapeType="1" noTextEdit="1"/>
          </p:cNvSpPr>
          <p:nvPr/>
        </p:nvSpPr>
        <p:spPr bwMode="auto">
          <a:xfrm rot="5400000">
            <a:off x="3886200" y="2133600"/>
            <a:ext cx="4495800" cy="3429000"/>
          </a:xfrm>
          <a:prstGeom prst="rect">
            <a:avLst/>
          </a:prstGeom>
        </p:spPr>
        <p:txBody>
          <a:bodyPr vert="wordArtVert" wrap="none" fromWordArt="1">
            <a:prstTxWarp prst="textPlain">
              <a:avLst>
                <a:gd name="adj" fmla="val 50000"/>
              </a:avLst>
            </a:prstTxWarp>
            <a:scene3d>
              <a:camera prst="legacyPerspectiveFront">
                <a:rot lat="20639990" lon="20699957" rev="0"/>
              </a:camera>
              <a:lightRig rig="legacyNormal3" dir="l"/>
            </a:scene3d>
            <a:sp3d extrusionH="201600" prstMaterial="legacyPlastic">
              <a:extrusionClr>
                <a:srgbClr val="FF9966"/>
              </a:extrusionClr>
              <a:contourClr>
                <a:srgbClr val="CC0000"/>
              </a:contourClr>
            </a:sp3d>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CC0000"/>
                </a:solidFill>
                <a:effectLst/>
                <a:uLnTx/>
                <a:uFillTx/>
                <a:latin typeface="Arial Black" panose="020B0A04020102020204" pitchFamily="34" charset="0"/>
                <a:ea typeface="+mn-ea"/>
                <a:cs typeface="Arial" panose="020B0604020202020204" pitchFamily="34" charset="0"/>
              </a:rPr>
              <a:t>?</a:t>
            </a:r>
          </a:p>
        </p:txBody>
      </p:sp>
      <p:sp>
        <p:nvSpPr>
          <p:cNvPr id="3788805" name="WordArt 5">
            <a:extLst>
              <a:ext uri="{FF2B5EF4-FFF2-40B4-BE49-F238E27FC236}">
                <a16:creationId xmlns:a16="http://schemas.microsoft.com/office/drawing/2014/main" id="{B11459C7-8E56-4C85-868A-42C960A837D4}"/>
              </a:ext>
            </a:extLst>
          </p:cNvPr>
          <p:cNvSpPr>
            <a:spLocks noChangeArrowheads="1" noChangeShapeType="1" noTextEdit="1"/>
          </p:cNvSpPr>
          <p:nvPr/>
        </p:nvSpPr>
        <p:spPr bwMode="auto">
          <a:xfrm>
            <a:off x="2743200" y="5486400"/>
            <a:ext cx="2362200" cy="6858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panose="020B0A04020102020204" pitchFamily="34" charset="0"/>
                <a:ea typeface="+mn-ea"/>
                <a:cs typeface="Arial" panose="020B0604020202020204" pitchFamily="34" charset="0"/>
              </a:rPr>
              <a:t>PLEASE</a:t>
            </a:r>
          </a:p>
        </p:txBody>
      </p:sp>
      <p:sp>
        <p:nvSpPr>
          <p:cNvPr id="3788806" name="WordArt 6">
            <a:extLst>
              <a:ext uri="{FF2B5EF4-FFF2-40B4-BE49-F238E27FC236}">
                <a16:creationId xmlns:a16="http://schemas.microsoft.com/office/drawing/2014/main" id="{45C06312-E205-4931-9794-377D6CA84B5E}"/>
              </a:ext>
            </a:extLst>
          </p:cNvPr>
          <p:cNvSpPr>
            <a:spLocks noChangeArrowheads="1" noChangeShapeType="1" noTextEdit="1"/>
          </p:cNvSpPr>
          <p:nvPr/>
        </p:nvSpPr>
        <p:spPr bwMode="auto">
          <a:xfrm>
            <a:off x="7010400" y="5486400"/>
            <a:ext cx="2514600" cy="6858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panose="020B0A04020102020204" pitchFamily="34" charset="0"/>
                <a:ea typeface="+mn-ea"/>
                <a:cs typeface="Arial" panose="020B0604020202020204" pitchFamily="34" charset="0"/>
              </a:rPr>
              <a:t>DISCUSS</a:t>
            </a:r>
          </a:p>
        </p:txBody>
      </p:sp>
    </p:spTree>
    <p:extLst>
      <p:ext uri="{BB962C8B-B14F-4D97-AF65-F5344CB8AC3E}">
        <p14:creationId xmlns:p14="http://schemas.microsoft.com/office/powerpoint/2010/main" val="1232753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88802">
                                            <p:txEl>
                                              <p:pRg st="0" end="0"/>
                                            </p:txEl>
                                          </p:spTgt>
                                        </p:tgtEl>
                                        <p:attrNameLst>
                                          <p:attrName>style.visibility</p:attrName>
                                        </p:attrNameLst>
                                      </p:cBhvr>
                                      <p:to>
                                        <p:strVal val="visible"/>
                                      </p:to>
                                    </p:set>
                                    <p:anim calcmode="lin" valueType="num">
                                      <p:cBhvr additive="base">
                                        <p:cTn id="7" dur="300" fill="hold"/>
                                        <p:tgtEl>
                                          <p:spTgt spid="378880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888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788803">
                                            <p:txEl>
                                              <p:pRg st="0" end="0"/>
                                            </p:txEl>
                                          </p:spTgt>
                                        </p:tgtEl>
                                        <p:attrNameLst>
                                          <p:attrName>style.visibility</p:attrName>
                                        </p:attrNameLst>
                                      </p:cBhvr>
                                      <p:to>
                                        <p:strVal val="visible"/>
                                      </p:to>
                                    </p:set>
                                    <p:anim calcmode="lin" valueType="num">
                                      <p:cBhvr>
                                        <p:cTn id="13" dur="300" fill="hold"/>
                                        <p:tgtEl>
                                          <p:spTgt spid="378880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7888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nodeType="clickEffect">
                                  <p:stCondLst>
                                    <p:cond delay="0"/>
                                  </p:stCondLst>
                                  <p:childTnLst>
                                    <p:set>
                                      <p:cBhvr>
                                        <p:cTn id="18" dur="1" fill="hold">
                                          <p:stCondLst>
                                            <p:cond delay="0"/>
                                          </p:stCondLst>
                                        </p:cTn>
                                        <p:tgtEl>
                                          <p:spTgt spid="3788804"/>
                                        </p:tgtEl>
                                        <p:attrNameLst>
                                          <p:attrName>style.visibility</p:attrName>
                                        </p:attrNameLst>
                                      </p:cBhvr>
                                      <p:to>
                                        <p:strVal val="visible"/>
                                      </p:to>
                                    </p:set>
                                    <p:anim calcmode="lin" valueType="num">
                                      <p:cBhvr>
                                        <p:cTn id="19" dur="5000" fill="hold"/>
                                        <p:tgtEl>
                                          <p:spTgt spid="3788804"/>
                                        </p:tgtEl>
                                        <p:attrNameLst>
                                          <p:attrName>ppt_w</p:attrName>
                                        </p:attrNameLst>
                                      </p:cBhvr>
                                      <p:tavLst>
                                        <p:tav tm="0" fmla="#ppt_w*sin(2.5*pi*$)">
                                          <p:val>
                                            <p:fltVal val="0"/>
                                          </p:val>
                                        </p:tav>
                                        <p:tav tm="100000">
                                          <p:val>
                                            <p:fltVal val="1"/>
                                          </p:val>
                                        </p:tav>
                                      </p:tavLst>
                                    </p:anim>
                                    <p:anim calcmode="lin" valueType="num">
                                      <p:cBhvr>
                                        <p:cTn id="20" dur="5000" fill="hold"/>
                                        <p:tgtEl>
                                          <p:spTgt spid="378880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3788805"/>
                                        </p:tgtEl>
                                        <p:attrNameLst>
                                          <p:attrName>style.visibility</p:attrName>
                                        </p:attrNameLst>
                                      </p:cBhvr>
                                      <p:to>
                                        <p:strVal val="visible"/>
                                      </p:to>
                                    </p:set>
                                    <p:anim calcmode="lin" valueType="num">
                                      <p:cBhvr>
                                        <p:cTn id="25" dur="500" fill="hold"/>
                                        <p:tgtEl>
                                          <p:spTgt spid="3788805"/>
                                        </p:tgtEl>
                                        <p:attrNameLst>
                                          <p:attrName>ppt_w</p:attrName>
                                        </p:attrNameLst>
                                      </p:cBhvr>
                                      <p:tavLst>
                                        <p:tav tm="0">
                                          <p:val>
                                            <p:fltVal val="0"/>
                                          </p:val>
                                        </p:tav>
                                        <p:tav tm="100000">
                                          <p:val>
                                            <p:strVal val="#ppt_w"/>
                                          </p:val>
                                        </p:tav>
                                      </p:tavLst>
                                    </p:anim>
                                    <p:anim calcmode="lin" valueType="num">
                                      <p:cBhvr>
                                        <p:cTn id="26" dur="500" fill="hold"/>
                                        <p:tgtEl>
                                          <p:spTgt spid="3788805"/>
                                        </p:tgtEl>
                                        <p:attrNameLst>
                                          <p:attrName>ppt_h</p:attrName>
                                        </p:attrNameLst>
                                      </p:cBhvr>
                                      <p:tavLst>
                                        <p:tav tm="0">
                                          <p:val>
                                            <p:fltVal val="0"/>
                                          </p:val>
                                        </p:tav>
                                        <p:tav tm="100000">
                                          <p:val>
                                            <p:strVal val="#ppt_h"/>
                                          </p:val>
                                        </p:tav>
                                      </p:tavLst>
                                    </p:anim>
                                    <p:anim calcmode="lin" valueType="num">
                                      <p:cBhvr>
                                        <p:cTn id="27" dur="500" fill="hold"/>
                                        <p:tgtEl>
                                          <p:spTgt spid="3788805"/>
                                        </p:tgtEl>
                                        <p:attrNameLst>
                                          <p:attrName>ppt_x</p:attrName>
                                        </p:attrNameLst>
                                      </p:cBhvr>
                                      <p:tavLst>
                                        <p:tav tm="0">
                                          <p:val>
                                            <p:fltVal val="0.5"/>
                                          </p:val>
                                        </p:tav>
                                        <p:tav tm="100000">
                                          <p:val>
                                            <p:strVal val="#ppt_x"/>
                                          </p:val>
                                        </p:tav>
                                      </p:tavLst>
                                    </p:anim>
                                    <p:anim calcmode="lin" valueType="num">
                                      <p:cBhvr>
                                        <p:cTn id="28" dur="500" fill="hold"/>
                                        <p:tgtEl>
                                          <p:spTgt spid="3788805"/>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3788806"/>
                                        </p:tgtEl>
                                        <p:attrNameLst>
                                          <p:attrName>style.visibility</p:attrName>
                                        </p:attrNameLst>
                                      </p:cBhvr>
                                      <p:to>
                                        <p:strVal val="visible"/>
                                      </p:to>
                                    </p:set>
                                    <p:anim calcmode="lin" valueType="num">
                                      <p:cBhvr>
                                        <p:cTn id="33" dur="500" fill="hold"/>
                                        <p:tgtEl>
                                          <p:spTgt spid="3788806"/>
                                        </p:tgtEl>
                                        <p:attrNameLst>
                                          <p:attrName>ppt_w</p:attrName>
                                        </p:attrNameLst>
                                      </p:cBhvr>
                                      <p:tavLst>
                                        <p:tav tm="0">
                                          <p:val>
                                            <p:fltVal val="0"/>
                                          </p:val>
                                        </p:tav>
                                        <p:tav tm="100000">
                                          <p:val>
                                            <p:strVal val="#ppt_w"/>
                                          </p:val>
                                        </p:tav>
                                      </p:tavLst>
                                    </p:anim>
                                    <p:anim calcmode="lin" valueType="num">
                                      <p:cBhvr>
                                        <p:cTn id="34" dur="500" fill="hold"/>
                                        <p:tgtEl>
                                          <p:spTgt spid="3788806"/>
                                        </p:tgtEl>
                                        <p:attrNameLst>
                                          <p:attrName>ppt_h</p:attrName>
                                        </p:attrNameLst>
                                      </p:cBhvr>
                                      <p:tavLst>
                                        <p:tav tm="0">
                                          <p:val>
                                            <p:fltVal val="0"/>
                                          </p:val>
                                        </p:tav>
                                        <p:tav tm="100000">
                                          <p:val>
                                            <p:strVal val="#ppt_h"/>
                                          </p:val>
                                        </p:tav>
                                      </p:tavLst>
                                    </p:anim>
                                    <p:anim calcmode="lin" valueType="num">
                                      <p:cBhvr>
                                        <p:cTn id="35" dur="500" fill="hold"/>
                                        <p:tgtEl>
                                          <p:spTgt spid="3788806"/>
                                        </p:tgtEl>
                                        <p:attrNameLst>
                                          <p:attrName>ppt_x</p:attrName>
                                        </p:attrNameLst>
                                      </p:cBhvr>
                                      <p:tavLst>
                                        <p:tav tm="0">
                                          <p:val>
                                            <p:fltVal val="0.5"/>
                                          </p:val>
                                        </p:tav>
                                        <p:tav tm="100000">
                                          <p:val>
                                            <p:strVal val="#ppt_x"/>
                                          </p:val>
                                        </p:tav>
                                      </p:tavLst>
                                    </p:anim>
                                    <p:anim calcmode="lin" valueType="num">
                                      <p:cBhvr>
                                        <p:cTn id="36" dur="500" fill="hold"/>
                                        <p:tgtEl>
                                          <p:spTgt spid="378880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02" grpId="0" build="p" autoUpdateAnimBg="0"/>
      <p:bldP spid="378880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E4C-E4C7-4E7A-8E60-C68C3D7442F3}"/>
              </a:ext>
            </a:extLst>
          </p:cNvPr>
          <p:cNvSpPr>
            <a:spLocks noGrp="1"/>
          </p:cNvSpPr>
          <p:nvPr>
            <p:ph type="title"/>
          </p:nvPr>
        </p:nvSpPr>
        <p:spPr/>
        <p:txBody>
          <a:bodyPr/>
          <a:lstStyle/>
          <a:p>
            <a:r>
              <a:rPr lang="en-US" b="1" dirty="0">
                <a:solidFill>
                  <a:srgbClr val="0070C0"/>
                </a:solidFill>
              </a:rPr>
              <a:t>CONCLUSION: THREE CHURCHES SUBDIVIDE</a:t>
            </a:r>
          </a:p>
        </p:txBody>
      </p:sp>
      <p:sp>
        <p:nvSpPr>
          <p:cNvPr id="3" name="Content Placeholder 2">
            <a:extLst>
              <a:ext uri="{FF2B5EF4-FFF2-40B4-BE49-F238E27FC236}">
                <a16:creationId xmlns:a16="http://schemas.microsoft.com/office/drawing/2014/main" id="{D81A3D80-E28B-47D6-A392-84C62482915F}"/>
              </a:ext>
            </a:extLst>
          </p:cNvPr>
          <p:cNvSpPr>
            <a:spLocks noGrp="1"/>
          </p:cNvSpPr>
          <p:nvPr>
            <p:ph idx="1"/>
          </p:nvPr>
        </p:nvSpPr>
        <p:spPr/>
        <p:txBody>
          <a:bodyPr>
            <a:normAutofit fontScale="92500" lnSpcReduction="20000"/>
          </a:bodyPr>
          <a:lstStyle/>
          <a:p>
            <a:r>
              <a:rPr lang="en-US" dirty="0"/>
              <a:t>Religious World calls belief system of churches of Christ – </a:t>
            </a:r>
            <a:r>
              <a:rPr lang="en-US" b="1" dirty="0" err="1"/>
              <a:t>Campbellism</a:t>
            </a:r>
            <a:r>
              <a:rPr lang="en-US" dirty="0"/>
              <a:t>.</a:t>
            </a:r>
          </a:p>
          <a:p>
            <a:r>
              <a:rPr lang="en-US" b="1" dirty="0"/>
              <a:t>Q - </a:t>
            </a:r>
            <a:r>
              <a:rPr lang="en-US" b="1" dirty="0">
                <a:solidFill>
                  <a:srgbClr val="C00000"/>
                </a:solidFill>
              </a:rPr>
              <a:t>Could Alexander Campbell place membership in a church of Christ?</a:t>
            </a:r>
          </a:p>
          <a:p>
            <a:r>
              <a:rPr lang="en-US" dirty="0"/>
              <a:t>ILLUSTRATION: He was baptized by a denominational preacher.</a:t>
            </a:r>
          </a:p>
          <a:p>
            <a:r>
              <a:rPr lang="en-US" dirty="0"/>
              <a:t>ILLUSTRATION: He was an active participant in Ministerial Alliances.</a:t>
            </a:r>
          </a:p>
          <a:p>
            <a:r>
              <a:rPr lang="en-US" dirty="0"/>
              <a:t>ILLUSTRATION: He spoke in denominational pulpits w/o correction.</a:t>
            </a:r>
          </a:p>
          <a:p>
            <a:r>
              <a:rPr lang="en-US" dirty="0"/>
              <a:t>ILLUSTRATION: His five finger salvation steps different from today.</a:t>
            </a:r>
          </a:p>
          <a:p>
            <a:r>
              <a:rPr lang="en-US" dirty="0"/>
              <a:t>ILLUSTRATION: His five finger exercise includes indwelling of the Spirit.</a:t>
            </a:r>
          </a:p>
          <a:p>
            <a:r>
              <a:rPr lang="en-US" dirty="0"/>
              <a:t>ILLUSTRATION: He worked to “HARBINGER” Christ’s literal earthly reign.</a:t>
            </a:r>
          </a:p>
          <a:p>
            <a:r>
              <a:rPr lang="en-US" b="1" dirty="0"/>
              <a:t>Q - </a:t>
            </a:r>
            <a:r>
              <a:rPr lang="en-US" b="1" dirty="0">
                <a:solidFill>
                  <a:srgbClr val="C00000"/>
                </a:solidFill>
              </a:rPr>
              <a:t>Would modern members Campbell or Stone be church disciplined?</a:t>
            </a:r>
          </a:p>
          <a:p>
            <a:r>
              <a:rPr lang="en-US" b="1" dirty="0"/>
              <a:t>Q – </a:t>
            </a:r>
            <a:r>
              <a:rPr lang="en-US" b="1" dirty="0">
                <a:solidFill>
                  <a:srgbClr val="C00000"/>
                </a:solidFill>
              </a:rPr>
              <a:t>What is wrong in a corrective adjustment of a movement founder? </a:t>
            </a:r>
          </a:p>
          <a:p>
            <a:endParaRPr lang="en-US" dirty="0"/>
          </a:p>
        </p:txBody>
      </p:sp>
    </p:spTree>
    <p:extLst>
      <p:ext uri="{BB962C8B-B14F-4D97-AF65-F5344CB8AC3E}">
        <p14:creationId xmlns:p14="http://schemas.microsoft.com/office/powerpoint/2010/main" val="22458866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48546" name="Rectangle 2"/>
          <p:cNvSpPr>
            <a:spLocks noGrp="1" noChangeArrowheads="1"/>
          </p:cNvSpPr>
          <p:nvPr>
            <p:ph type="title"/>
          </p:nvPr>
        </p:nvSpPr>
        <p:spPr>
          <a:xfrm>
            <a:off x="1905000" y="533400"/>
            <a:ext cx="8305800" cy="838200"/>
          </a:xfrm>
        </p:spPr>
        <p:txBody>
          <a:bodyPr/>
          <a:lstStyle/>
          <a:p>
            <a:r>
              <a:rPr lang="en-US" sz="3200" b="1" u="sng" dirty="0">
                <a:solidFill>
                  <a:schemeClr val="accent1"/>
                </a:solidFill>
                <a:effectLst>
                  <a:outerShdw blurRad="38100" dist="38100" dir="2700000" algn="tl">
                    <a:srgbClr val="C0C0C0"/>
                  </a:outerShdw>
                </a:effectLst>
                <a:latin typeface="Calligrapher" pitchFamily="2" charset="0"/>
              </a:rPr>
              <a:t>Integrity\Devil Is In The Details\Feb. 1996:</a:t>
            </a:r>
          </a:p>
        </p:txBody>
      </p:sp>
      <p:sp>
        <p:nvSpPr>
          <p:cNvPr id="3948547" name="Rectangle 3"/>
          <p:cNvSpPr>
            <a:spLocks noGrp="1" noChangeArrowheads="1"/>
          </p:cNvSpPr>
          <p:nvPr>
            <p:ph type="body" idx="1"/>
          </p:nvPr>
        </p:nvSpPr>
        <p:spPr>
          <a:xfrm>
            <a:off x="2362200" y="1295400"/>
            <a:ext cx="7696200" cy="5181600"/>
          </a:xfrm>
        </p:spPr>
        <p:txBody>
          <a:bodyPr/>
          <a:lstStyle/>
          <a:p>
            <a:pPr>
              <a:buFontTx/>
              <a:buBlip>
                <a:blip r:embed="rId4"/>
              </a:buBlip>
            </a:pPr>
            <a:r>
              <a:rPr lang="en-US" sz="2800">
                <a:solidFill>
                  <a:srgbClr val="FFFF99"/>
                </a:solidFill>
                <a:effectLst>
                  <a:outerShdw blurRad="38100" dist="38100" dir="2700000" algn="tl">
                    <a:srgbClr val="C0C0C0"/>
                  </a:outerShdw>
                </a:effectLst>
              </a:rPr>
              <a:t> “We do,  indeed,  receive to our communion persons of other denominations who will take           upon them the responsibility of their participa-         -ting with us…  All these persons,  of so many      and contradictory opinions, weekly meet around  our Lord’s table…  Our bond of union is faith in  the slain Messiah,  in his death for our sins,  and   his resurrection for our justification.  Therefore,   we acknowledge nothing among us but Christ,     and him crucified.” </a:t>
            </a:r>
            <a:endParaRPr lang="en-US" sz="4400"/>
          </a:p>
        </p:txBody>
      </p:sp>
      <p:sp>
        <p:nvSpPr>
          <p:cNvPr id="3948548" name="WordArt 4"/>
          <p:cNvSpPr>
            <a:spLocks noChangeArrowheads="1" noChangeShapeType="1" noTextEdit="1"/>
          </p:cNvSpPr>
          <p:nvPr/>
        </p:nvSpPr>
        <p:spPr bwMode="auto">
          <a:xfrm>
            <a:off x="3228975" y="5791200"/>
            <a:ext cx="573405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Campbell In Debate With Rice</a:t>
            </a:r>
          </a:p>
        </p:txBody>
      </p:sp>
    </p:spTree>
    <p:extLst>
      <p:ext uri="{BB962C8B-B14F-4D97-AF65-F5344CB8AC3E}">
        <p14:creationId xmlns:p14="http://schemas.microsoft.com/office/powerpoint/2010/main" val="40157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48546">
                                            <p:txEl>
                                              <p:pRg st="0" end="0"/>
                                            </p:txEl>
                                          </p:spTgt>
                                        </p:tgtEl>
                                        <p:attrNameLst>
                                          <p:attrName>style.visibility</p:attrName>
                                        </p:attrNameLst>
                                      </p:cBhvr>
                                      <p:to>
                                        <p:strVal val="visible"/>
                                      </p:to>
                                    </p:set>
                                    <p:anim calcmode="lin" valueType="num">
                                      <p:cBhvr additive="base">
                                        <p:cTn id="7" dur="300" fill="hold"/>
                                        <p:tgtEl>
                                          <p:spTgt spid="39485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485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948547">
                                            <p:txEl>
                                              <p:pRg st="0" end="0"/>
                                            </p:txEl>
                                          </p:spTgt>
                                        </p:tgtEl>
                                        <p:attrNameLst>
                                          <p:attrName>style.visibility</p:attrName>
                                        </p:attrNameLst>
                                      </p:cBhvr>
                                      <p:to>
                                        <p:strVal val="visible"/>
                                      </p:to>
                                    </p:set>
                                    <p:anim calcmode="lin" valueType="num">
                                      <p:cBhvr>
                                        <p:cTn id="13" dur="300" fill="hold"/>
                                        <p:tgtEl>
                                          <p:spTgt spid="3948547">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948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948548"/>
                                        </p:tgtEl>
                                        <p:attrNameLst>
                                          <p:attrName>style.visibility</p:attrName>
                                        </p:attrNameLst>
                                      </p:cBhvr>
                                      <p:to>
                                        <p:strVal val="visible"/>
                                      </p:to>
                                    </p:set>
                                    <p:anim calcmode="lin" valueType="num">
                                      <p:cBhvr>
                                        <p:cTn id="19" dur="500" fill="hold"/>
                                        <p:tgtEl>
                                          <p:spTgt spid="3948548"/>
                                        </p:tgtEl>
                                        <p:attrNameLst>
                                          <p:attrName>ppt_w</p:attrName>
                                        </p:attrNameLst>
                                      </p:cBhvr>
                                      <p:tavLst>
                                        <p:tav tm="0">
                                          <p:val>
                                            <p:fltVal val="0"/>
                                          </p:val>
                                        </p:tav>
                                        <p:tav tm="100000">
                                          <p:val>
                                            <p:strVal val="#ppt_w"/>
                                          </p:val>
                                        </p:tav>
                                      </p:tavLst>
                                    </p:anim>
                                    <p:anim calcmode="lin" valueType="num">
                                      <p:cBhvr>
                                        <p:cTn id="20" dur="500" fill="hold"/>
                                        <p:tgtEl>
                                          <p:spTgt spid="3948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8546" grpId="0" build="p" autoUpdateAnimBg="0"/>
      <p:bldP spid="3948547" grpId="0" build="p" autoUpdateAnimBg="0"/>
      <p:bldP spid="394854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A200-C727-4D85-908F-33BB230D328E}"/>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DDB18A7-CD0B-46DD-8F96-33750141E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36" y="-645952"/>
            <a:ext cx="14023648" cy="8196044"/>
          </a:xfrm>
          <a:prstGeom prst="rect">
            <a:avLst/>
          </a:prstGeom>
        </p:spPr>
      </p:pic>
      <p:pic>
        <p:nvPicPr>
          <p:cNvPr id="4" name="Picture 3">
            <a:extLst>
              <a:ext uri="{FF2B5EF4-FFF2-40B4-BE49-F238E27FC236}">
                <a16:creationId xmlns:a16="http://schemas.microsoft.com/office/drawing/2014/main" id="{FBB37B7D-20C3-4B52-B8CC-567EFEA8986F}"/>
              </a:ext>
            </a:extLst>
          </p:cNvPr>
          <p:cNvPicPr/>
          <p:nvPr/>
        </p:nvPicPr>
        <p:blipFill>
          <a:blip r:embed="rId3"/>
          <a:stretch>
            <a:fillRect/>
          </a:stretch>
        </p:blipFill>
        <p:spPr>
          <a:xfrm>
            <a:off x="3196354" y="914401"/>
            <a:ext cx="3180170" cy="3188262"/>
          </a:xfrm>
          <a:prstGeom prst="rect">
            <a:avLst/>
          </a:prstGeom>
        </p:spPr>
      </p:pic>
      <p:sp>
        <p:nvSpPr>
          <p:cNvPr id="3" name="Rectangle 2">
            <a:extLst>
              <a:ext uri="{FF2B5EF4-FFF2-40B4-BE49-F238E27FC236}">
                <a16:creationId xmlns:a16="http://schemas.microsoft.com/office/drawing/2014/main" id="{DE34F524-FDD6-49F5-927D-187713C432BC}"/>
              </a:ext>
            </a:extLst>
          </p:cNvPr>
          <p:cNvSpPr/>
          <p:nvPr/>
        </p:nvSpPr>
        <p:spPr>
          <a:xfrm>
            <a:off x="3285366" y="3147802"/>
            <a:ext cx="2961685"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a:ln/>
                <a:solidFill>
                  <a:schemeClr val="accent2">
                    <a:lumMod val="60000"/>
                    <a:lumOff val="40000"/>
                  </a:schemeClr>
                </a:solidFill>
                <a:effectLst/>
              </a:rPr>
              <a:t>How Campbell Taught It</a:t>
            </a:r>
          </a:p>
        </p:txBody>
      </p:sp>
    </p:spTree>
    <p:extLst>
      <p:ext uri="{BB962C8B-B14F-4D97-AF65-F5344CB8AC3E}">
        <p14:creationId xmlns:p14="http://schemas.microsoft.com/office/powerpoint/2010/main" val="7494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Whites">
  <a:themeElements>
    <a:clrScheme name="Whi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Whi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ackground 1">
  <a:themeElements>
    <a:clrScheme name="Background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groun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ackground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ground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ground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ground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ground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ground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ground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ground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ground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ground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ground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ground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w_crosses_brwn">
  <a:themeElements>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pw_crosses_brw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lnDef>
  </a:objectDefaults>
  <a:extraClrSchemeLst>
    <a:extraClrScheme>
      <a:clrScheme name="pw_crosses_brw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w_crosses_brw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w_crosses_brw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w_crosses_brw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w_crosses_brw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w_crosses_brw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w_crosses_brw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w_crosses_brw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w_crosses_brw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w_crosses_brw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w_crosses_brw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 typeface="Wingdings" pitchFamily="2" charset="2"/>
          <a:buChar char="§"/>
          <a:tabLst/>
          <a:defRPr kumimoji="0" lang="en-US" sz="2800" b="0"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 typeface="Wingdings" pitchFamily="2" charset="2"/>
          <a:buChar char="§"/>
          <a:tabLst/>
          <a:defRPr kumimoji="0" lang="en-US" sz="2800" b="0"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 typeface="Wingdings" pitchFamily="2" charset="2"/>
          <a:buChar char="§"/>
          <a:tabLst/>
          <a:defRPr kumimoji="0" lang="en-US" sz="2800" b="0"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 typeface="Wingdings" pitchFamily="2" charset="2"/>
          <a:buChar char="§"/>
          <a:tabLst/>
          <a:defRPr kumimoji="0" lang="en-US" sz="2800" b="0"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218</TotalTime>
  <Words>9469</Words>
  <Application>Microsoft Office PowerPoint</Application>
  <PresentationFormat>Widescreen</PresentationFormat>
  <Paragraphs>630</Paragraphs>
  <Slides>106</Slides>
  <Notes>76</Notes>
  <HiddenSlides>0</HiddenSlides>
  <MMClips>0</MMClips>
  <ScaleCrop>false</ScaleCrop>
  <HeadingPairs>
    <vt:vector size="6" baseType="variant">
      <vt:variant>
        <vt:lpstr>Fonts Used</vt:lpstr>
      </vt:variant>
      <vt:variant>
        <vt:i4>21</vt:i4>
      </vt:variant>
      <vt:variant>
        <vt:lpstr>Theme</vt:lpstr>
      </vt:variant>
      <vt:variant>
        <vt:i4>20</vt:i4>
      </vt:variant>
      <vt:variant>
        <vt:lpstr>Slide Titles</vt:lpstr>
      </vt:variant>
      <vt:variant>
        <vt:i4>106</vt:i4>
      </vt:variant>
    </vt:vector>
  </HeadingPairs>
  <TitlesOfParts>
    <vt:vector size="147" baseType="lpstr">
      <vt:lpstr>Andy</vt:lpstr>
      <vt:lpstr>Arial</vt:lpstr>
      <vt:lpstr>Arial Black</vt:lpstr>
      <vt:lpstr>Australian Sunrise</vt:lpstr>
      <vt:lpstr>Calibri</vt:lpstr>
      <vt:lpstr>Calibri Light</vt:lpstr>
      <vt:lpstr>Calligrapher</vt:lpstr>
      <vt:lpstr>Castellar</vt:lpstr>
      <vt:lpstr>Century Schoolbook</vt:lpstr>
      <vt:lpstr>Comic Sans MS</vt:lpstr>
      <vt:lpstr>Corbel</vt:lpstr>
      <vt:lpstr>Courier New</vt:lpstr>
      <vt:lpstr>Impact</vt:lpstr>
      <vt:lpstr>Matisse ITC</vt:lpstr>
      <vt:lpstr>Showcard Gothic</vt:lpstr>
      <vt:lpstr>Tahoma</vt:lpstr>
      <vt:lpstr>Times</vt:lpstr>
      <vt:lpstr>Times New Roman</vt:lpstr>
      <vt:lpstr>Verdana</vt:lpstr>
      <vt:lpstr>Wide Latin</vt:lpstr>
      <vt:lpstr>Wingdings</vt:lpstr>
      <vt:lpstr>Feathered</vt:lpstr>
      <vt:lpstr>1_Powerpoint 1 - CLASSIC PHILOSOPHICAL, HUMAN RELIGIOUS, AND CHURCH</vt:lpstr>
      <vt:lpstr>Fading Grid</vt:lpstr>
      <vt:lpstr>5_Default Design</vt:lpstr>
      <vt:lpstr>5_ppt43EE</vt:lpstr>
      <vt:lpstr>Office Theme</vt:lpstr>
      <vt:lpstr>1_Fading Grid</vt:lpstr>
      <vt:lpstr>2_Powerpoint 1 - CLASSIC PHILOSOPHICAL, HUMAN RELIGIOUS, AND CHURCH</vt:lpstr>
      <vt:lpstr>9_Default Design</vt:lpstr>
      <vt:lpstr>8_Default Design</vt:lpstr>
      <vt:lpstr>2_Office Theme</vt:lpstr>
      <vt:lpstr>9_Powerpoint 1 - CLASSIC PHILOSOPHICAL, HUMAN RELIGIOUS, AND CHURCH</vt:lpstr>
      <vt:lpstr>3_ppt43EE</vt:lpstr>
      <vt:lpstr>10_Powerpoint 1 - CLASSIC PHILOSOPHICAL, HUMAN RELIGIOUS, AND CHURCH</vt:lpstr>
      <vt:lpstr>Whites</vt:lpstr>
      <vt:lpstr>Background 1</vt:lpstr>
      <vt:lpstr>19_Powerpoint 1 - CLASSIC PHILOSOPHICAL, HUMAN RELIGIOUS, AND CHURCH</vt:lpstr>
      <vt:lpstr>pw_crosses_brwn</vt:lpstr>
      <vt:lpstr>15_Powerpoint 1 - CLASSIC PHILOSOPHICAL, HUMAN RELIGIOUS, AND CHURCH</vt:lpstr>
      <vt:lpstr>10_Default Design</vt:lpstr>
      <vt:lpstr>CHURCH HISTORY AS FAMILY HISTORY</vt:lpstr>
      <vt:lpstr>Family History From Family Bibles: Physical Births &amp; Spiritual Rebirths</vt:lpstr>
      <vt:lpstr>Excerpts of Religion &amp; American Culture: Journal Of Interpretation, Vol. II, # 2 “The Apocalyptic Origins Of Churches Of Christ”</vt:lpstr>
      <vt:lpstr>REVIEW: ANCIENT ORDER RESTORE POINT</vt:lpstr>
      <vt:lpstr>PowerPoint Presentation</vt:lpstr>
      <vt:lpstr>DISPENSATIONAL PREOCCUPATION</vt:lpstr>
      <vt:lpstr>PowerPoint Presentation</vt:lpstr>
      <vt:lpstr>Redeeming America:  Road To War                      Curtis D. Johnson, 1993\Pages  164 &amp; 184</vt:lpstr>
      <vt:lpstr>Civil War: Brother Faces Brother  From Flaws &amp; Fissures To Faults</vt:lpstr>
      <vt:lpstr>PowerPoint Presentation</vt:lpstr>
      <vt:lpstr>Beyond Annotations &amp; Anecdotal Story: Court Records &amp; Wartime Participation </vt:lpstr>
      <vt:lpstr>PowerPoint Presentation</vt:lpstr>
      <vt:lpstr>PowerPoint Presentation</vt:lpstr>
      <vt:lpstr>After The Civil War: Testing Boundaries</vt:lpstr>
      <vt:lpstr>Breakdown Of Movement</vt:lpstr>
      <vt:lpstr>After The Civil War Cont.</vt:lpstr>
      <vt:lpstr>Beyond Annotations &amp; Anecdotal Story: Family Migration/Frontier Resettlement</vt:lpstr>
      <vt:lpstr>PowerPoint Presentation</vt:lpstr>
      <vt:lpstr>CONCLUSION: NON-DENOMINATIONAL MOVEMENT CREATES THREE CHURCHES</vt:lpstr>
      <vt:lpstr>N.T. Christianity Comes To Texas</vt:lpstr>
      <vt:lpstr>Texas Restoration Movement:  Barton Stone &amp; Davy Crockett </vt:lpstr>
      <vt:lpstr>PowerPoint Presentation</vt:lpstr>
      <vt:lpstr>Texas Restoration Movement:  Barton Stone &amp; Davy Crockett </vt:lpstr>
      <vt:lpstr>PowerPoint Presentation</vt:lpstr>
      <vt:lpstr>Sing W/ Instrument Accompany: Campbell Concert W/ Cowbell?</vt:lpstr>
      <vt:lpstr>Presbyterian Commentator Lyman Coleman</vt:lpstr>
      <vt:lpstr>PowerPoint Presentation</vt:lpstr>
      <vt:lpstr>Ben Franklin - Akron, Ohio - April, 1868:  </vt:lpstr>
      <vt:lpstr>David Lipscomb\Gospel Advocate\Sept. 1873  </vt:lpstr>
      <vt:lpstr> “Worship Music” By J. Curwen In 1880:   </vt:lpstr>
      <vt:lpstr>Incident At Thorpe Spring, Texas</vt:lpstr>
      <vt:lpstr>PowerPoint Presentation</vt:lpstr>
      <vt:lpstr>PowerPoint Presentation</vt:lpstr>
      <vt:lpstr>PowerPoint Presentation</vt:lpstr>
      <vt:lpstr>PowerPoint Presentation</vt:lpstr>
      <vt:lpstr>CHRISTIAN DISUNITY &amp; Restoration Divergence  RELIGIOUS UNIFICATION MOVEMENT  RESULTS IN THREE CHURCHES: CHRISTIAN CHURCH DISCIPLES OF CHRIST CHURCHES OF CHRIST</vt:lpstr>
      <vt:lpstr>PowerPoint Presentation</vt:lpstr>
      <vt:lpstr>PowerPoint Presentation</vt:lpstr>
      <vt:lpstr>PowerPoint Presentation</vt:lpstr>
      <vt:lpstr>PowerPoint Presentation</vt:lpstr>
      <vt:lpstr>PowerPoint Presentation</vt:lpstr>
      <vt:lpstr>PAST – PRESENT - FUTURE</vt:lpstr>
      <vt:lpstr>PAST – PRESENT - FUTURE</vt:lpstr>
      <vt:lpstr>Review of David Edwin Harrell’s “Emergence – ‘Church Of Christ’ – Denomination”</vt:lpstr>
      <vt:lpstr>CONCLUSION: NON-DENOMINATIONAL MOVEMENT CREATES THREE CHURCHES</vt:lpstr>
      <vt:lpstr>Past &amp; Present - Once &amp; Future Church Workshop</vt:lpstr>
      <vt:lpstr>What Were Considered The Defining Characteristics Of Churches Of Christ?</vt:lpstr>
      <vt:lpstr>PowerPoint Presentation</vt:lpstr>
      <vt:lpstr>1990’S:  ARE THESE MUTUALLY EXCLUSIVE?</vt:lpstr>
      <vt:lpstr>CONCLUSION: NON-DENOMINATIONAL MOVEMENT CREATES THREE CHURCHES</vt:lpstr>
      <vt:lpstr>PowerPoint Presentation</vt:lpstr>
      <vt:lpstr>PowerPoint Presentation</vt:lpstr>
      <vt:lpstr>PowerPoint Presentation</vt:lpstr>
      <vt:lpstr>RENOVARE’ PERSPECTIVE @ JULY 2008</vt:lpstr>
      <vt:lpstr>PowerPoint Presentation</vt:lpstr>
      <vt:lpstr>PowerPoint Presentation</vt:lpstr>
      <vt:lpstr>Robert Harkrider On “Majoring In Minors”: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Butterfly Effect Of  Religious &amp; Church History</vt:lpstr>
      <vt:lpstr>PowerPoint Presentation</vt:lpstr>
      <vt:lpstr>Guy Woods’ 1939 Quote @ ACC Lectures</vt:lpstr>
      <vt:lpstr>PowerPoint Presentation</vt:lpstr>
      <vt:lpstr> Guy Woods On “The Issues” Of The 1960’s:  </vt:lpstr>
      <vt:lpstr>Living With Biblical Tensions by Klyne Snodgrass:  </vt:lpstr>
      <vt:lpstr>PowerPoint Presentation</vt:lpstr>
      <vt:lpstr>Loss Of Purpose Parable</vt:lpstr>
      <vt:lpstr>Loss Of Purpose Parable</vt:lpstr>
      <vt:lpstr>Loss Of Purpose Parable</vt:lpstr>
      <vt:lpstr>Loss Of Purpose Parable</vt:lpstr>
      <vt:lpstr>A Great Truth Tom Wolfe</vt:lpstr>
      <vt:lpstr>PowerPoint Presentation</vt:lpstr>
      <vt:lpstr>CONCLUSION: NON-DENOMINATIONAL MOVEMENT CREATES THREE CHURCHES</vt:lpstr>
      <vt:lpstr>Thomas Campbell’s Assessment:  The Two Principles In Tension </vt:lpstr>
      <vt:lpstr>David  Lipscomb’s Approach:  The Two Principles In Tension </vt:lpstr>
      <vt:lpstr>PowerPoint Presentation</vt:lpstr>
      <vt:lpstr>PowerPoint Presentation</vt:lpstr>
      <vt:lpstr>Sherlock Holmes:  “My Dear Watson”</vt:lpstr>
      <vt:lpstr>One Body\Implication &amp; Inference\Fall 1988:</vt:lpstr>
      <vt:lpstr>PowerPoint Presentation</vt:lpstr>
      <vt:lpstr>PowerPoint Presentation</vt:lpstr>
      <vt:lpstr>NEW WINESKINS\MARCH 2002\PAGE 18</vt:lpstr>
      <vt:lpstr>NEW WINESKINS\MARCH 2002\PAGE 18</vt:lpstr>
      <vt:lpstr>PowerPoint Presentation</vt:lpstr>
      <vt:lpstr>Abundant Life\Institutional Mindset\Aug07:</vt:lpstr>
      <vt:lpstr>Tradition means giving a vote to the most obscure of all classes…  our ancestors! </vt:lpstr>
      <vt:lpstr>CONCLUSION: THREE CHURCHES SUBDIVIDE</vt:lpstr>
      <vt:lpstr>PowerPoint Presentation</vt:lpstr>
      <vt:lpstr>1849 National Convention Meets In Cincinnati, Organizes The American Christian Missionary Society</vt:lpstr>
      <vt:lpstr>PowerPoint Presentation</vt:lpstr>
      <vt:lpstr>Aphorism Attributed To Alexander Campbell       As To Para-Church Actions &amp; Organization: </vt:lpstr>
      <vt:lpstr>CONCLUSION: THREE CHURCHES SUBDIVIDE</vt:lpstr>
      <vt:lpstr>Integrity\Devil Is In The Details\Feb. 1996:</vt:lpstr>
      <vt:lpstr>PowerPoint Presentation</vt:lpstr>
      <vt:lpstr>Could We Fellowship Campbell?</vt:lpstr>
      <vt:lpstr>PowerPoint Presentation</vt:lpstr>
      <vt:lpstr>PowerPoint Presentation</vt:lpstr>
      <vt:lpstr>Excerpts of Religion &amp; American Culture: Journal Of Interpretation, Vol. II, # 2 “The Apocalyptic Origins Of Churches Of Christ”</vt:lpstr>
      <vt:lpstr>PowerPoint Presentation</vt:lpstr>
      <vt:lpstr>CHRIST &amp; THE CHURCH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 AS FAMILY HISTORY</dc:title>
  <dc:creator>David Burris</dc:creator>
  <cp:lastModifiedBy>David Burris</cp:lastModifiedBy>
  <cp:revision>52</cp:revision>
  <dcterms:created xsi:type="dcterms:W3CDTF">2020-05-20T15:39:09Z</dcterms:created>
  <dcterms:modified xsi:type="dcterms:W3CDTF">2020-06-01T13:06:11Z</dcterms:modified>
</cp:coreProperties>
</file>